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8" r:id="rId2"/>
    <p:sldId id="25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5" autoAdjust="0"/>
    <p:restoredTop sz="94660"/>
  </p:normalViewPr>
  <p:slideViewPr>
    <p:cSldViewPr>
      <p:cViewPr varScale="1">
        <p:scale>
          <a:sx n="78" d="100"/>
          <a:sy n="78" d="100"/>
        </p:scale>
        <p:origin x="-102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1D615B-27FB-4A6E-8A6F-BC6F17E00187}" type="datetimeFigureOut">
              <a:rPr lang="nl-NL" smtClean="0"/>
              <a:pPr/>
              <a:t>10-2-2014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0366D-C637-4703-958B-226BE548485A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431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A238C-5E67-4FDD-8F04-70DFA9D4A2E5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3463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7A238C-5E67-4FDD-8F04-70DFA9D4A2E5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346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 descr="ARTEV_lo_zonder_baseline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85710" y="-1"/>
            <a:ext cx="6752585" cy="3861049"/>
          </a:xfrm>
          <a:prstGeom prst="rect">
            <a:avLst/>
          </a:prstGeom>
        </p:spPr>
      </p:pic>
      <p:sp>
        <p:nvSpPr>
          <p:cNvPr id="7" name="Rechthoek 6"/>
          <p:cNvSpPr/>
          <p:nvPr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7544" y="3429001"/>
            <a:ext cx="8208912" cy="1368152"/>
          </a:xfrm>
        </p:spPr>
        <p:txBody>
          <a:bodyPr anchor="b" anchorCtr="0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467544" y="4869160"/>
            <a:ext cx="8208912" cy="136815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NL" dirty="0"/>
          </a:p>
        </p:txBody>
      </p:sp>
      <p:pic>
        <p:nvPicPr>
          <p:cNvPr id="6" name="Afbeelding 5" descr="ARTEV_lo_zonder_baseline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85710" y="-1"/>
            <a:ext cx="6752585" cy="3861049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102000"/>
            <a:ext cx="9144000" cy="7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F08B-08AE-4581-A5CB-D6D9DA0972F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1143000"/>
          </a:xfrm>
        </p:spPr>
        <p:txBody>
          <a:bodyPr anchor="b" anchorCtr="0"/>
          <a:lstStyle>
            <a:lvl1pPr algn="l">
              <a:lnSpc>
                <a:spcPct val="90000"/>
              </a:lnSpc>
              <a:defRPr b="1">
                <a:solidFill>
                  <a:schemeClr val="accent4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pic>
        <p:nvPicPr>
          <p:cNvPr id="10" name="Afbeelding 9" descr="ARTEV_lo_wit_PPT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309320"/>
            <a:ext cx="476250" cy="295275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0" y="6102000"/>
            <a:ext cx="9144000" cy="7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/>
          </a:p>
        </p:txBody>
      </p:sp>
      <p:pic>
        <p:nvPicPr>
          <p:cNvPr id="12" name="Afbeelding 11" descr="ARTEV_lo_wit_PPT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72400" y="6309320"/>
            <a:ext cx="476250" cy="295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102000"/>
            <a:ext cx="9144000" cy="7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/>
          </a:p>
        </p:txBody>
      </p:sp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746650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746650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F08B-08AE-4581-A5CB-D6D9DA0972F7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9" name="Afbeelding 8" descr="ARTEV_lo_wit_PPT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309320"/>
            <a:ext cx="476250" cy="295275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6102000"/>
            <a:ext cx="9144000" cy="7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/>
          </a:p>
        </p:txBody>
      </p:sp>
      <p:pic>
        <p:nvPicPr>
          <p:cNvPr id="11" name="Afbeelding 10" descr="ARTEV_lo_wit_PPT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72400" y="6309320"/>
            <a:ext cx="476250" cy="295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102000"/>
            <a:ext cx="9144000" cy="7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67544" y="1600201"/>
            <a:ext cx="8208912" cy="4277072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F08B-08AE-4581-A5CB-D6D9DA0972F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1143000"/>
          </a:xfrm>
        </p:spPr>
        <p:txBody>
          <a:bodyPr anchor="b" anchorCtr="0"/>
          <a:lstStyle>
            <a:lvl1pPr algn="l">
              <a:lnSpc>
                <a:spcPct val="90000"/>
              </a:lnSpc>
              <a:defRPr b="1">
                <a:solidFill>
                  <a:schemeClr val="accent4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pic>
        <p:nvPicPr>
          <p:cNvPr id="14" name="Afbeelding 13" descr="ARTEV_lo_wit_PPT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309320"/>
            <a:ext cx="476250" cy="295275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6102000"/>
            <a:ext cx="9144000" cy="7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/>
          </a:p>
        </p:txBody>
      </p:sp>
      <p:pic>
        <p:nvPicPr>
          <p:cNvPr id="11" name="Afbeelding 10" descr="ARTEV_lo_wit_PPT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72400" y="6309320"/>
            <a:ext cx="476250" cy="295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102000"/>
            <a:ext cx="9144000" cy="7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8208911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3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67544" y="3429000"/>
            <a:ext cx="8208912" cy="9779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F08B-08AE-4581-A5CB-D6D9DA0972F7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10" name="Afbeelding 9" descr="ARTEV_lo_wit_PPT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309320"/>
            <a:ext cx="476250" cy="295275"/>
          </a:xfrm>
          <a:prstGeom prst="rect">
            <a:avLst/>
          </a:prstGeom>
        </p:spPr>
      </p:pic>
      <p:sp>
        <p:nvSpPr>
          <p:cNvPr id="9" name="Rechthoek 8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hthoek 10"/>
          <p:cNvSpPr/>
          <p:nvPr userDrawn="1"/>
        </p:nvSpPr>
        <p:spPr>
          <a:xfrm>
            <a:off x="0" y="6102000"/>
            <a:ext cx="9144000" cy="7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/>
          </a:p>
        </p:txBody>
      </p:sp>
      <p:pic>
        <p:nvPicPr>
          <p:cNvPr id="12" name="Afbeelding 11" descr="ARTEV_lo_wit_PPT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72400" y="6309320"/>
            <a:ext cx="476250" cy="295275"/>
          </a:xfrm>
          <a:prstGeom prst="rect">
            <a:avLst/>
          </a:prstGeom>
        </p:spPr>
      </p:pic>
      <p:sp>
        <p:nvSpPr>
          <p:cNvPr id="13" name="Rechthoek 12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6102000"/>
            <a:ext cx="9144000" cy="7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970784" cy="43490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716016" y="1600201"/>
            <a:ext cx="3960440" cy="43490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F08B-08AE-4581-A5CB-D6D9DA0972F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1143000"/>
          </a:xfrm>
        </p:spPr>
        <p:txBody>
          <a:bodyPr anchor="b" anchorCtr="0"/>
          <a:lstStyle>
            <a:lvl1pPr algn="l">
              <a:lnSpc>
                <a:spcPct val="90000"/>
              </a:lnSpc>
              <a:defRPr b="1">
                <a:solidFill>
                  <a:schemeClr val="accent4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pic>
        <p:nvPicPr>
          <p:cNvPr id="11" name="Afbeelding 10" descr="ARTEV_lo_wit_PPT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309320"/>
            <a:ext cx="476250" cy="295275"/>
          </a:xfrm>
          <a:prstGeom prst="rect">
            <a:avLst/>
          </a:prstGeom>
        </p:spPr>
      </p:pic>
      <p:sp>
        <p:nvSpPr>
          <p:cNvPr id="12" name="Rechthoek 11"/>
          <p:cNvSpPr/>
          <p:nvPr userDrawn="1"/>
        </p:nvSpPr>
        <p:spPr>
          <a:xfrm>
            <a:off x="0" y="6102000"/>
            <a:ext cx="9144000" cy="7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/>
          </a:p>
        </p:txBody>
      </p:sp>
      <p:pic>
        <p:nvPicPr>
          <p:cNvPr id="13" name="Afbeelding 12" descr="ARTEV_lo_wit_PPT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72400" y="6309320"/>
            <a:ext cx="476250" cy="295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/>
          <p:cNvSpPr/>
          <p:nvPr/>
        </p:nvSpPr>
        <p:spPr>
          <a:xfrm>
            <a:off x="0" y="6102000"/>
            <a:ext cx="9144000" cy="7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b" anchorCtr="0"/>
          <a:lstStyle>
            <a:lvl1pPr algn="l">
              <a:lnSpc>
                <a:spcPct val="90000"/>
              </a:lnSpc>
              <a:defRPr b="1">
                <a:solidFill>
                  <a:schemeClr val="accent4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3970784" cy="669751"/>
          </a:xfrm>
          <a:solidFill>
            <a:schemeClr val="accent2"/>
          </a:solidFill>
        </p:spPr>
        <p:txBody>
          <a:bodyPr lIns="144000" tIns="72000" rIns="144000" bIns="72000" anchor="ctr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204864"/>
            <a:ext cx="3970784" cy="3744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716016" y="1535112"/>
            <a:ext cx="3970784" cy="669751"/>
          </a:xfrm>
          <a:solidFill>
            <a:schemeClr val="accent2"/>
          </a:solidFill>
        </p:spPr>
        <p:txBody>
          <a:bodyPr lIns="144000" tIns="72000" rIns="144000" bIns="72000" anchor="ctr" anchorCtr="0"/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16016" y="2204864"/>
            <a:ext cx="3970784" cy="3744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F08B-08AE-4581-A5CB-D6D9DA0972F7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12" name="Afbeelding 11" descr="ARTEV_lo_wit_PPT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309320"/>
            <a:ext cx="476250" cy="295275"/>
          </a:xfrm>
          <a:prstGeom prst="rect">
            <a:avLst/>
          </a:prstGeom>
        </p:spPr>
      </p:pic>
      <p:sp>
        <p:nvSpPr>
          <p:cNvPr id="13" name="Rechthoek 12"/>
          <p:cNvSpPr/>
          <p:nvPr userDrawn="1"/>
        </p:nvSpPr>
        <p:spPr>
          <a:xfrm>
            <a:off x="0" y="6102000"/>
            <a:ext cx="9144000" cy="7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/>
          </a:p>
        </p:txBody>
      </p:sp>
      <p:pic>
        <p:nvPicPr>
          <p:cNvPr id="14" name="Afbeelding 13" descr="ARTEV_lo_wit_PPT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72400" y="6309320"/>
            <a:ext cx="476250" cy="295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/>
        </p:nvSpPr>
        <p:spPr>
          <a:xfrm>
            <a:off x="0" y="6102000"/>
            <a:ext cx="9144000" cy="7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F08B-08AE-4581-A5CB-D6D9DA0972F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1143000"/>
          </a:xfrm>
        </p:spPr>
        <p:txBody>
          <a:bodyPr anchor="b" anchorCtr="0"/>
          <a:lstStyle>
            <a:lvl1pPr algn="l">
              <a:lnSpc>
                <a:spcPct val="90000"/>
              </a:lnSpc>
              <a:defRPr b="1">
                <a:solidFill>
                  <a:schemeClr val="accent4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pic>
        <p:nvPicPr>
          <p:cNvPr id="9" name="Afbeelding 8" descr="ARTEV_lo_wit_PPT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309320"/>
            <a:ext cx="476250" cy="295275"/>
          </a:xfrm>
          <a:prstGeom prst="rect">
            <a:avLst/>
          </a:prstGeom>
        </p:spPr>
      </p:pic>
      <p:sp>
        <p:nvSpPr>
          <p:cNvPr id="10" name="Rechthoek 9"/>
          <p:cNvSpPr/>
          <p:nvPr userDrawn="1"/>
        </p:nvSpPr>
        <p:spPr>
          <a:xfrm>
            <a:off x="0" y="6102000"/>
            <a:ext cx="9144000" cy="7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/>
          </a:p>
        </p:txBody>
      </p:sp>
      <p:pic>
        <p:nvPicPr>
          <p:cNvPr id="11" name="Afbeelding 10" descr="ARTEV_lo_wit_PPT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72400" y="6309320"/>
            <a:ext cx="476250" cy="295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/>
        </p:nvSpPr>
        <p:spPr>
          <a:xfrm>
            <a:off x="0" y="6102000"/>
            <a:ext cx="9144000" cy="7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/>
          </a:p>
        </p:txBody>
      </p:sp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F08B-08AE-4581-A5CB-D6D9DA0972F7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7" name="Afbeelding 6" descr="ARTEV_lo_wit_PPT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309320"/>
            <a:ext cx="476250" cy="295275"/>
          </a:xfrm>
          <a:prstGeom prst="rect">
            <a:avLst/>
          </a:prstGeom>
        </p:spPr>
      </p:pic>
      <p:sp>
        <p:nvSpPr>
          <p:cNvPr id="8" name="Rechthoek 7"/>
          <p:cNvSpPr/>
          <p:nvPr userDrawn="1"/>
        </p:nvSpPr>
        <p:spPr>
          <a:xfrm>
            <a:off x="0" y="6102000"/>
            <a:ext cx="9144000" cy="7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/>
          </a:p>
        </p:txBody>
      </p:sp>
      <p:pic>
        <p:nvPicPr>
          <p:cNvPr id="9" name="Afbeelding 8" descr="ARTEV_lo_wit_PPT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72400" y="6309320"/>
            <a:ext cx="476250" cy="295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6102000"/>
            <a:ext cx="9144000" cy="7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3275855" cy="1435100"/>
          </a:xfrm>
          <a:solidFill>
            <a:schemeClr val="accent2"/>
          </a:solidFill>
        </p:spPr>
        <p:txBody>
          <a:bodyPr lIns="468000" tIns="180000" bIns="180000" anchor="b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75856" y="0"/>
            <a:ext cx="5410944" cy="6126163"/>
          </a:xfrm>
        </p:spPr>
        <p:txBody>
          <a:bodyPr lIns="360000" tIns="360000" rIns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" y="1435100"/>
            <a:ext cx="3275856" cy="4658195"/>
          </a:xfrm>
          <a:solidFill>
            <a:schemeClr val="bg2"/>
          </a:solidFill>
        </p:spPr>
        <p:txBody>
          <a:bodyPr lIns="468000" tIns="18000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F08B-08AE-4581-A5CB-D6D9DA0972F7}" type="slidenum">
              <a:rPr lang="nl-NL" smtClean="0"/>
              <a:pPr/>
              <a:t>‹nr.›</a:t>
            </a:fld>
            <a:endParaRPr lang="nl-NL" dirty="0"/>
          </a:p>
        </p:txBody>
      </p:sp>
      <p:pic>
        <p:nvPicPr>
          <p:cNvPr id="10" name="Afbeelding 9" descr="ARTEV_lo_wit_PPT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309320"/>
            <a:ext cx="476250" cy="295275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0" y="6102000"/>
            <a:ext cx="9144000" cy="7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/>
          </a:p>
        </p:txBody>
      </p:sp>
      <p:pic>
        <p:nvPicPr>
          <p:cNvPr id="12" name="Afbeelding 11" descr="ARTEV_lo_wit_PPT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72400" y="6309320"/>
            <a:ext cx="476250" cy="2952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/>
        </p:nvSpPr>
        <p:spPr>
          <a:xfrm>
            <a:off x="0" y="6102000"/>
            <a:ext cx="9144000" cy="7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869160"/>
            <a:ext cx="8208912" cy="498178"/>
          </a:xfrm>
        </p:spPr>
        <p:txBody>
          <a:bodyPr anchor="b"/>
          <a:lstStyle>
            <a:lvl1pPr algn="l">
              <a:defRPr sz="2000" b="1">
                <a:solidFill>
                  <a:schemeClr val="accent3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NL" dirty="0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67544" y="0"/>
            <a:ext cx="8208912" cy="486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smtClean="0"/>
              <a:t>Klik op het pictogram als u een afbeelding wilt toevoegen</a:t>
            </a:r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67544" y="5367338"/>
            <a:ext cx="8208912" cy="5819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5F08B-08AE-4581-A5CB-D6D9DA0972F7}" type="slidenum">
              <a:rPr lang="nl-NL" smtClean="0"/>
              <a:pPr/>
              <a:t>‹nr.›</a:t>
            </a:fld>
            <a:endParaRPr lang="nl-NL"/>
          </a:p>
        </p:txBody>
      </p:sp>
      <p:pic>
        <p:nvPicPr>
          <p:cNvPr id="10" name="Afbeelding 9" descr="ARTEV_lo_wit_PPT_RGB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72400" y="6309320"/>
            <a:ext cx="476250" cy="295275"/>
          </a:xfrm>
          <a:prstGeom prst="rect">
            <a:avLst/>
          </a:prstGeom>
        </p:spPr>
      </p:pic>
      <p:sp>
        <p:nvSpPr>
          <p:cNvPr id="11" name="Rechthoek 10"/>
          <p:cNvSpPr/>
          <p:nvPr userDrawn="1"/>
        </p:nvSpPr>
        <p:spPr>
          <a:xfrm>
            <a:off x="0" y="6102000"/>
            <a:ext cx="9144000" cy="75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nl-NL"/>
          </a:p>
        </p:txBody>
      </p:sp>
      <p:pic>
        <p:nvPicPr>
          <p:cNvPr id="12" name="Afbeelding 11" descr="ARTEV_lo_wit_PPT_RGB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172400" y="6309320"/>
            <a:ext cx="476250" cy="29527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08912" cy="1143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67544" y="1600201"/>
            <a:ext cx="8208912" cy="42770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 smtClean="0"/>
              <a:t>Klik om de modelstijlen te bewerken</a:t>
            </a:r>
          </a:p>
          <a:p>
            <a:pPr lvl="1"/>
            <a:r>
              <a:rPr lang="nl-NL" dirty="0" smtClean="0"/>
              <a:t>Tweede niveau</a:t>
            </a:r>
          </a:p>
          <a:p>
            <a:pPr lvl="2"/>
            <a:r>
              <a:rPr lang="nl-NL" dirty="0" smtClean="0"/>
              <a:t>Derde niveau</a:t>
            </a:r>
          </a:p>
          <a:p>
            <a:pPr lvl="3"/>
            <a:r>
              <a:rPr lang="nl-NL" dirty="0" smtClean="0"/>
              <a:t>Vierde niveau</a:t>
            </a:r>
          </a:p>
          <a:p>
            <a:pPr lvl="4"/>
            <a:r>
              <a:rPr lang="nl-NL" dirty="0" smtClean="0"/>
              <a:t>Vijfde niveau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99592" y="6336000"/>
            <a:ext cx="864096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763688" y="6336000"/>
            <a:ext cx="5400000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67544" y="6336000"/>
            <a:ext cx="252000" cy="252000"/>
          </a:xfrm>
          <a:prstGeom prst="rect">
            <a:avLst/>
          </a:prstGeom>
          <a:solidFill>
            <a:schemeClr val="bg1"/>
          </a:solidFill>
        </p:spPr>
        <p:txBody>
          <a:bodyPr vert="horz" lIns="36000" tIns="36000" rIns="36000" bIns="36000" rtlCol="0" anchor="ctr"/>
          <a:lstStyle>
            <a:lvl1pPr algn="ctr">
              <a:defRPr sz="1200" b="1">
                <a:solidFill>
                  <a:schemeClr val="accent1"/>
                </a:solidFill>
              </a:defRPr>
            </a:lvl1pPr>
          </a:lstStyle>
          <a:p>
            <a:fld id="{61A5F08B-08AE-4581-A5CB-D6D9DA0972F7}" type="slidenum">
              <a:rPr lang="nl-NL" smtClean="0"/>
              <a:pPr/>
              <a:t>‹nr.›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00" indent="-288000" algn="l" defTabSz="720000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00" indent="-28800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8800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52000" indent="-28800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40000" indent="-28800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.arteveldehs.be/owa/redir.aspx?C=3MXxZ5hgSUC-XP-Y4yabKzY4lAzwydAIWHc58KwFweQW-1rsTSZRue9WD0ouG-2QTnEJqcDyUYU.&amp;URL=http://www.identityguide.be/arteveldehogeschoo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itbucket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olivier.parent@arteveldehs.be" TargetMode="External"/><Relationship Id="rId2" Type="http://schemas.openxmlformats.org/officeDocument/2006/relationships/hyperlink" Target="mailto:philippe.depauw@arteveldehs.b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Inleiding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NMDADII</a:t>
            </a:r>
          </a:p>
          <a:p>
            <a:r>
              <a:rPr lang="nl-BE" sz="2400" dirty="0" smtClean="0"/>
              <a:t>Bachelor in de grafische en digitale media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0786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/>
              <a:t>A3</a:t>
            </a:r>
            <a:r>
              <a:rPr lang="nl-BE" dirty="0"/>
              <a:t> - hoge resolutie, 300 DPI of </a:t>
            </a:r>
            <a:r>
              <a:rPr lang="nl-BE" dirty="0" err="1"/>
              <a:t>vectorieel</a:t>
            </a:r>
            <a:r>
              <a:rPr lang="nl-BE" dirty="0"/>
              <a:t>, </a:t>
            </a:r>
            <a:r>
              <a:rPr lang="nl-BE" dirty="0" smtClean="0"/>
              <a:t>PDF</a:t>
            </a:r>
          </a:p>
          <a:p>
            <a:r>
              <a:rPr lang="nl-BE" b="1" dirty="0" smtClean="0"/>
              <a:t>Full </a:t>
            </a:r>
            <a:r>
              <a:rPr lang="nl-BE" b="1" dirty="0" err="1"/>
              <a:t>color</a:t>
            </a:r>
            <a:r>
              <a:rPr lang="nl-BE" dirty="0"/>
              <a:t> (maak gebruik van jullie </a:t>
            </a:r>
            <a:r>
              <a:rPr lang="nl-BE" dirty="0" err="1"/>
              <a:t>style</a:t>
            </a:r>
            <a:r>
              <a:rPr lang="nl-BE" dirty="0"/>
              <a:t> </a:t>
            </a:r>
            <a:r>
              <a:rPr lang="nl-BE" dirty="0" err="1"/>
              <a:t>tiles</a:t>
            </a:r>
            <a:r>
              <a:rPr lang="nl-BE" dirty="0" smtClean="0"/>
              <a:t>!)</a:t>
            </a:r>
          </a:p>
          <a:p>
            <a:r>
              <a:rPr lang="nl-BE" b="1" dirty="0" smtClean="0"/>
              <a:t>Logo</a:t>
            </a:r>
            <a:r>
              <a:rPr lang="nl-BE" dirty="0" smtClean="0"/>
              <a:t> </a:t>
            </a:r>
            <a:r>
              <a:rPr lang="nl-BE" dirty="0"/>
              <a:t>van </a:t>
            </a:r>
            <a:r>
              <a:rPr lang="nl-BE" dirty="0" smtClean="0"/>
              <a:t>de </a:t>
            </a:r>
            <a:r>
              <a:rPr lang="nl-BE" dirty="0" err="1" smtClean="0"/>
              <a:t>app</a:t>
            </a:r>
            <a:endParaRPr lang="nl-BE" dirty="0" smtClean="0"/>
          </a:p>
          <a:p>
            <a:r>
              <a:rPr lang="nl-BE" b="1" dirty="0" smtClean="0"/>
              <a:t>Call </a:t>
            </a:r>
            <a:r>
              <a:rPr lang="nl-BE" b="1" dirty="0" err="1"/>
              <a:t>to</a:t>
            </a:r>
            <a:r>
              <a:rPr lang="nl-BE" b="1" dirty="0"/>
              <a:t> action </a:t>
            </a:r>
            <a:r>
              <a:rPr lang="nl-BE" dirty="0"/>
              <a:t>om de </a:t>
            </a:r>
            <a:r>
              <a:rPr lang="nl-BE" dirty="0" smtClean="0"/>
              <a:t>applicatie </a:t>
            </a:r>
            <a:r>
              <a:rPr lang="nl-BE" dirty="0"/>
              <a:t>te bezoeken: QR code naar de </a:t>
            </a:r>
            <a:r>
              <a:rPr lang="nl-BE" dirty="0" err="1"/>
              <a:t>url</a:t>
            </a:r>
            <a:r>
              <a:rPr lang="nl-BE" dirty="0"/>
              <a:t> waarop de website staat (</a:t>
            </a:r>
            <a:r>
              <a:rPr lang="nl-BE" dirty="0" err="1"/>
              <a:t>arteveldeHS</a:t>
            </a:r>
            <a:r>
              <a:rPr lang="nl-BE" dirty="0"/>
              <a:t> hosting</a:t>
            </a:r>
            <a:r>
              <a:rPr lang="nl-BE" dirty="0" smtClean="0"/>
              <a:t>)</a:t>
            </a:r>
          </a:p>
          <a:p>
            <a:r>
              <a:rPr lang="nl-BE" dirty="0" smtClean="0"/>
              <a:t>In </a:t>
            </a:r>
            <a:r>
              <a:rPr lang="nl-BE" dirty="0"/>
              <a:t>opdracht van </a:t>
            </a:r>
            <a:r>
              <a:rPr lang="nl-BE" dirty="0" err="1"/>
              <a:t>Arteveldehogeschool</a:t>
            </a:r>
            <a:r>
              <a:rPr lang="nl-BE" dirty="0"/>
              <a:t>, academiejaar </a:t>
            </a:r>
            <a:r>
              <a:rPr lang="nl-BE" dirty="0" smtClean="0"/>
              <a:t>2013-14, </a:t>
            </a:r>
            <a:r>
              <a:rPr lang="nl-BE" dirty="0"/>
              <a:t>2MMP, namen van de ontwikkelaars. </a:t>
            </a:r>
            <a:endParaRPr lang="nl-BE" dirty="0" smtClean="0"/>
          </a:p>
          <a:p>
            <a:r>
              <a:rPr lang="nl-BE" dirty="0" smtClean="0"/>
              <a:t>Subtiele </a:t>
            </a:r>
            <a:r>
              <a:rPr lang="nl-BE" dirty="0"/>
              <a:t>plaatsing van AHS logo (</a:t>
            </a:r>
            <a:r>
              <a:rPr lang="nl-BE" dirty="0" err="1"/>
              <a:t>vectorieel</a:t>
            </a:r>
            <a:r>
              <a:rPr lang="nl-BE" dirty="0"/>
              <a:t> te vinden op </a:t>
            </a:r>
            <a:r>
              <a:rPr lang="nl-BE" b="1" dirty="0">
                <a:hlinkClick r:id="rId2"/>
              </a:rPr>
              <a:t>http://www.identityguide.be/arteveldehogeschool/</a:t>
            </a:r>
            <a:r>
              <a:rPr lang="nl-BE" dirty="0"/>
              <a:t> </a:t>
            </a:r>
            <a:r>
              <a:rPr lang="nl-BE" dirty="0" smtClean="0"/>
              <a:t>)</a:t>
            </a:r>
          </a:p>
          <a:p>
            <a:r>
              <a:rPr lang="nl-BE" dirty="0" smtClean="0"/>
              <a:t>Deze </a:t>
            </a:r>
            <a:r>
              <a:rPr lang="nl-BE" dirty="0"/>
              <a:t>poster zal gebruikt worden op opendeurdagen om jullie werk te </a:t>
            </a:r>
            <a:r>
              <a:rPr lang="nl-BE" dirty="0" err="1"/>
              <a:t>showcasen</a:t>
            </a:r>
            <a:r>
              <a:rPr lang="nl-BE" dirty="0"/>
              <a:t> voor groot publiek, maak er dus iets moois van</a:t>
            </a:r>
            <a:r>
              <a:rPr lang="nl-BE" dirty="0" smtClean="0"/>
              <a:t>!</a:t>
            </a:r>
          </a:p>
          <a:p>
            <a:r>
              <a:rPr lang="nl-BE" dirty="0"/>
              <a:t>Dien deze poster dien je afgedrukt in (proper opgerold</a:t>
            </a:r>
            <a:r>
              <a:rPr lang="nl-BE" dirty="0" smtClean="0"/>
              <a:t>)!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Poster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7945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/>
              <a:t>Neem </a:t>
            </a:r>
            <a:r>
              <a:rPr lang="nl-BE" dirty="0" err="1"/>
              <a:t>fullscreen</a:t>
            </a:r>
            <a:r>
              <a:rPr lang="nl-BE" dirty="0"/>
              <a:t> op: zorg voor een propere desktop en verberg browservensters, applicaties, tabs, bookmarks die je niet nodig hebt! (niemand wil weten welke </a:t>
            </a:r>
            <a:r>
              <a:rPr lang="nl-BE" dirty="0" err="1"/>
              <a:t>torrent</a:t>
            </a:r>
            <a:r>
              <a:rPr lang="nl-BE" dirty="0"/>
              <a:t> je aan het binnenhalen bent...)</a:t>
            </a:r>
          </a:p>
          <a:p>
            <a:r>
              <a:rPr lang="nl-BE" dirty="0"/>
              <a:t>Zet de </a:t>
            </a:r>
            <a:r>
              <a:rPr lang="nl-BE" dirty="0" smtClean="0"/>
              <a:t>applicatie al </a:t>
            </a:r>
            <a:r>
              <a:rPr lang="nl-BE" dirty="0"/>
              <a:t>open in 3 browservensters die telkens een andere resolutie hebben: desktop, tablet, mobile. Zo moet je uw browser niet meer </a:t>
            </a:r>
            <a:r>
              <a:rPr lang="nl-BE" dirty="0" err="1"/>
              <a:t>resizen</a:t>
            </a:r>
            <a:r>
              <a:rPr lang="nl-BE" dirty="0"/>
              <a:t> tijdens de opname!</a:t>
            </a:r>
          </a:p>
          <a:p>
            <a:r>
              <a:rPr lang="nl-BE" dirty="0"/>
              <a:t>Begin bij desktopversie:</a:t>
            </a:r>
          </a:p>
          <a:p>
            <a:pPr lvl="1"/>
            <a:r>
              <a:rPr lang="nl-BE" dirty="0"/>
              <a:t>Homepage -&gt; filmoverzicht -&gt; filmdetail. Vervolgens ALLE andere pagina's. Begin bij top, </a:t>
            </a:r>
            <a:r>
              <a:rPr lang="nl-BE" dirty="0" err="1"/>
              <a:t>scroll</a:t>
            </a:r>
            <a:r>
              <a:rPr lang="nl-BE" dirty="0"/>
              <a:t> zachtjes naar beneden bij een langere pagina.</a:t>
            </a:r>
          </a:p>
          <a:p>
            <a:pPr lvl="1"/>
            <a:r>
              <a:rPr lang="nl-BE" dirty="0"/>
              <a:t>Doe dit traject opnieuw bij een tablet-formaat.</a:t>
            </a:r>
          </a:p>
          <a:p>
            <a:pPr lvl="1"/>
            <a:r>
              <a:rPr lang="nl-BE" dirty="0"/>
              <a:t>Doe dit traject opnieuw bij een mobile formaat. </a:t>
            </a:r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Screencast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714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Briefing</a:t>
            </a:r>
            <a:endParaRPr lang="nl-BE" dirty="0"/>
          </a:p>
        </p:txBody>
      </p:sp>
      <p:sp>
        <p:nvSpPr>
          <p:cNvPr id="5" name="Ond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NMDADII</a:t>
            </a:r>
          </a:p>
          <a:p>
            <a:r>
              <a:rPr lang="nl-BE" sz="2400" dirty="0" smtClean="0"/>
              <a:t>Bachelor in de grafische en digitale media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345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nl-BE" b="1" dirty="0"/>
              <a:t>Werktitel</a:t>
            </a:r>
          </a:p>
          <a:p>
            <a:pPr lvl="1" fontAlgn="base"/>
            <a:r>
              <a:rPr lang="nl-BE" b="1" dirty="0"/>
              <a:t>“</a:t>
            </a:r>
            <a:r>
              <a:rPr lang="nl-BE" b="1" dirty="0" err="1"/>
              <a:t>Don’t</a:t>
            </a:r>
            <a:r>
              <a:rPr lang="nl-BE" b="1" dirty="0"/>
              <a:t> </a:t>
            </a:r>
            <a:r>
              <a:rPr lang="nl-BE" b="1" dirty="0" err="1"/>
              <a:t>forget</a:t>
            </a:r>
            <a:r>
              <a:rPr lang="nl-BE" b="1" dirty="0"/>
              <a:t> the </a:t>
            </a:r>
            <a:r>
              <a:rPr lang="nl-BE" b="1" dirty="0" err="1" smtClean="0"/>
              <a:t>cocoa</a:t>
            </a:r>
            <a:r>
              <a:rPr lang="nl-BE" b="1" dirty="0" smtClean="0"/>
              <a:t>”</a:t>
            </a:r>
            <a:endParaRPr lang="nl-BE" b="1" dirty="0"/>
          </a:p>
          <a:p>
            <a:pPr lvl="1" fontAlgn="base"/>
            <a:r>
              <a:rPr lang="nl-BE" b="1" dirty="0"/>
              <a:t>Kies zelf een eigen projectnaam!</a:t>
            </a:r>
          </a:p>
          <a:p>
            <a:pPr fontAlgn="base"/>
            <a:r>
              <a:rPr lang="nl-BE" b="1" dirty="0" smtClean="0"/>
              <a:t>Subtitel</a:t>
            </a:r>
            <a:endParaRPr lang="nl-BE" b="1" dirty="0"/>
          </a:p>
          <a:p>
            <a:pPr lvl="1"/>
            <a:r>
              <a:rPr lang="nl-BE" dirty="0"/>
              <a:t>“Een </a:t>
            </a:r>
            <a:r>
              <a:rPr lang="nl-BE" b="1" dirty="0"/>
              <a:t>Mobile </a:t>
            </a:r>
            <a:r>
              <a:rPr lang="nl-BE" b="1" dirty="0" err="1"/>
              <a:t>Webapp</a:t>
            </a:r>
            <a:r>
              <a:rPr lang="nl-BE" dirty="0"/>
              <a:t> voor </a:t>
            </a:r>
            <a:r>
              <a:rPr lang="nl-BE" dirty="0" err="1"/>
              <a:t>todo’s</a:t>
            </a:r>
            <a:r>
              <a:rPr lang="nl-BE" dirty="0"/>
              <a:t>, lijsten en reminders”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Briefing (1)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6082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="1" dirty="0"/>
              <a:t>Technische specificaties</a:t>
            </a:r>
            <a:r>
              <a:rPr lang="nl-BE" dirty="0"/>
              <a:t> (1)</a:t>
            </a:r>
          </a:p>
          <a:p>
            <a:pPr lvl="1" fontAlgn="base"/>
            <a:r>
              <a:rPr lang="nl-BE" dirty="0"/>
              <a:t>Versiebeheer</a:t>
            </a:r>
          </a:p>
          <a:p>
            <a:pPr lvl="2" fontAlgn="base"/>
            <a:r>
              <a:rPr lang="nl-BE" dirty="0"/>
              <a:t>Maak een nieuw </a:t>
            </a:r>
            <a:r>
              <a:rPr lang="nl-BE" b="1" dirty="0"/>
              <a:t>Git </a:t>
            </a:r>
            <a:r>
              <a:rPr lang="nl-BE" b="1" dirty="0" err="1"/>
              <a:t>Repository</a:t>
            </a:r>
            <a:r>
              <a:rPr lang="nl-BE" dirty="0"/>
              <a:t> voor je project aan op </a:t>
            </a:r>
            <a:r>
              <a:rPr lang="nl-BE" b="1" u="sng" dirty="0" err="1">
                <a:hlinkClick r:id="rId2"/>
              </a:rPr>
              <a:t>Bitbucket</a:t>
            </a:r>
            <a:r>
              <a:rPr lang="nl-BE" dirty="0"/>
              <a:t>.</a:t>
            </a:r>
          </a:p>
          <a:p>
            <a:pPr lvl="2" fontAlgn="base"/>
            <a:r>
              <a:rPr lang="nl-BE" dirty="0"/>
              <a:t>Code worden tussen groepen niet gedeeld!</a:t>
            </a:r>
          </a:p>
          <a:p>
            <a:pPr lvl="2" fontAlgn="base"/>
            <a:r>
              <a:rPr lang="nl-BE" dirty="0"/>
              <a:t>Deel het project met de docenten.</a:t>
            </a:r>
          </a:p>
          <a:p>
            <a:pPr lvl="1" fontAlgn="base"/>
            <a:r>
              <a:rPr lang="nl-BE" dirty="0" smtClean="0"/>
              <a:t>Databaseserver</a:t>
            </a:r>
            <a:endParaRPr lang="nl-BE" dirty="0"/>
          </a:p>
          <a:p>
            <a:pPr lvl="2" fontAlgn="base"/>
            <a:r>
              <a:rPr lang="nl-BE" dirty="0" err="1"/>
              <a:t>MySQL</a:t>
            </a:r>
            <a:endParaRPr lang="nl-BE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Briefing </a:t>
            </a:r>
            <a:r>
              <a:rPr lang="nl-BE" dirty="0" smtClean="0"/>
              <a:t>(2)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542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="1" dirty="0"/>
              <a:t>Technische specificaties</a:t>
            </a:r>
            <a:r>
              <a:rPr lang="nl-BE" dirty="0"/>
              <a:t> (2)</a:t>
            </a:r>
          </a:p>
          <a:p>
            <a:pPr lvl="1" fontAlgn="base"/>
            <a:r>
              <a:rPr lang="nl-BE" dirty="0"/>
              <a:t>Webserver</a:t>
            </a:r>
          </a:p>
          <a:p>
            <a:pPr lvl="2" fontAlgn="base"/>
            <a:r>
              <a:rPr lang="nl-BE" dirty="0"/>
              <a:t>PHP 5.5+</a:t>
            </a:r>
          </a:p>
          <a:p>
            <a:pPr lvl="2" fontAlgn="base"/>
            <a:r>
              <a:rPr lang="nl-BE" dirty="0" err="1"/>
              <a:t>Laravel</a:t>
            </a:r>
            <a:r>
              <a:rPr lang="nl-BE" dirty="0"/>
              <a:t> 4</a:t>
            </a:r>
          </a:p>
          <a:p>
            <a:pPr lvl="3" fontAlgn="base"/>
            <a:r>
              <a:rPr lang="nl-BE" dirty="0"/>
              <a:t>OOP PHP + MVC</a:t>
            </a:r>
          </a:p>
          <a:p>
            <a:pPr lvl="3" fontAlgn="base"/>
            <a:r>
              <a:rPr lang="nl-BE" dirty="0" err="1"/>
              <a:t>RESTful</a:t>
            </a:r>
            <a:r>
              <a:rPr lang="nl-BE" dirty="0"/>
              <a:t> API (enkel voor Front-end </a:t>
            </a:r>
            <a:r>
              <a:rPr lang="nl-BE" dirty="0" err="1"/>
              <a:t>App</a:t>
            </a:r>
            <a:r>
              <a:rPr lang="nl-BE" dirty="0"/>
              <a:t>)</a:t>
            </a:r>
          </a:p>
          <a:p>
            <a:pPr lvl="3" fontAlgn="base"/>
            <a:r>
              <a:rPr lang="nl-BE" dirty="0"/>
              <a:t>Databaseconnectie via ORM (Eloquent</a:t>
            </a:r>
            <a:r>
              <a:rPr lang="nl-BE" dirty="0" smtClean="0"/>
              <a:t>)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Briefing </a:t>
            </a:r>
            <a:r>
              <a:rPr lang="nl-BE" dirty="0" smtClean="0"/>
              <a:t>(3)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9389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="1" dirty="0"/>
              <a:t>Technische specificaties</a:t>
            </a:r>
            <a:r>
              <a:rPr lang="nl-BE" dirty="0"/>
              <a:t> </a:t>
            </a:r>
            <a:r>
              <a:rPr lang="nl-BE" dirty="0" smtClean="0"/>
              <a:t>(3)</a:t>
            </a:r>
            <a:endParaRPr lang="nl-BE" dirty="0"/>
          </a:p>
          <a:p>
            <a:pPr lvl="1" fontAlgn="base"/>
            <a:r>
              <a:rPr lang="nl-BE" dirty="0"/>
              <a:t>Front-end</a:t>
            </a:r>
          </a:p>
          <a:p>
            <a:pPr lvl="2" fontAlgn="base"/>
            <a:r>
              <a:rPr lang="nl-BE" dirty="0" err="1"/>
              <a:t>jQuery</a:t>
            </a:r>
            <a:r>
              <a:rPr lang="nl-BE" dirty="0"/>
              <a:t> Mobile 1.4+</a:t>
            </a:r>
          </a:p>
          <a:p>
            <a:pPr lvl="2" fontAlgn="base"/>
            <a:r>
              <a:rPr lang="nl-BE" dirty="0" err="1"/>
              <a:t>Vanilla</a:t>
            </a:r>
            <a:r>
              <a:rPr lang="nl-BE" dirty="0"/>
              <a:t> JS &amp; </a:t>
            </a:r>
            <a:r>
              <a:rPr lang="nl-BE" dirty="0" err="1"/>
              <a:t>jQuery</a:t>
            </a:r>
            <a:r>
              <a:rPr lang="nl-BE" dirty="0"/>
              <a:t> 2+</a:t>
            </a:r>
          </a:p>
          <a:p>
            <a:pPr lvl="2" fontAlgn="base"/>
            <a:r>
              <a:rPr lang="nl-BE" dirty="0"/>
              <a:t>Werkt met </a:t>
            </a:r>
            <a:r>
              <a:rPr lang="nl-BE" dirty="0" err="1"/>
              <a:t>Laravel</a:t>
            </a:r>
            <a:r>
              <a:rPr lang="nl-BE" dirty="0"/>
              <a:t> 4 </a:t>
            </a:r>
            <a:r>
              <a:rPr lang="nl-BE" dirty="0" err="1"/>
              <a:t>RESTful</a:t>
            </a:r>
            <a:r>
              <a:rPr lang="nl-BE" dirty="0"/>
              <a:t> API</a:t>
            </a:r>
          </a:p>
          <a:p>
            <a:pPr lvl="1" fontAlgn="base"/>
            <a:r>
              <a:rPr lang="nl-BE" dirty="0" smtClean="0"/>
              <a:t>Backend</a:t>
            </a:r>
            <a:endParaRPr lang="nl-BE" dirty="0"/>
          </a:p>
          <a:p>
            <a:pPr lvl="2" fontAlgn="base"/>
            <a:r>
              <a:rPr lang="nl-BE" dirty="0" err="1"/>
              <a:t>Responsive</a:t>
            </a:r>
            <a:r>
              <a:rPr lang="nl-BE" dirty="0"/>
              <a:t> HTML5/CSS3/JS Client</a:t>
            </a:r>
          </a:p>
          <a:p>
            <a:pPr lvl="3" fontAlgn="base"/>
            <a:r>
              <a:rPr lang="nl-BE" dirty="0" err="1"/>
              <a:t>Twitter</a:t>
            </a:r>
            <a:r>
              <a:rPr lang="nl-BE" dirty="0"/>
              <a:t> Bootstrap 3+</a:t>
            </a:r>
          </a:p>
          <a:p>
            <a:pPr lvl="3" fontAlgn="base"/>
            <a:r>
              <a:rPr lang="nl-BE" dirty="0" err="1"/>
              <a:t>DataVisualizations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Briefing </a:t>
            </a:r>
            <a:r>
              <a:rPr lang="nl-BE" dirty="0" smtClean="0"/>
              <a:t>(4)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74255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Persona’s</a:t>
            </a:r>
            <a:r>
              <a:rPr lang="nl-BE" dirty="0"/>
              <a:t> (1)</a:t>
            </a:r>
          </a:p>
          <a:p>
            <a:pPr lvl="1" fontAlgn="base"/>
            <a:r>
              <a:rPr lang="nl-BE" dirty="0"/>
              <a:t>Gebruiker (User)</a:t>
            </a:r>
          </a:p>
          <a:p>
            <a:pPr lvl="1" fontAlgn="base"/>
            <a:r>
              <a:rPr lang="nl-BE" dirty="0"/>
              <a:t>Beheerder (</a:t>
            </a:r>
            <a:r>
              <a:rPr lang="nl-BE" dirty="0" err="1"/>
              <a:t>Admin</a:t>
            </a:r>
            <a:r>
              <a:rPr lang="nl-BE" dirty="0"/>
              <a:t>)</a:t>
            </a:r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Briefing </a:t>
            </a:r>
            <a:r>
              <a:rPr lang="nl-BE" dirty="0" smtClean="0"/>
              <a:t>(5)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37771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b="1" dirty="0"/>
              <a:t>Verplichte features</a:t>
            </a:r>
            <a:r>
              <a:rPr lang="nl-BE" dirty="0"/>
              <a:t> (1)</a:t>
            </a:r>
          </a:p>
          <a:p>
            <a:pPr lvl="1" fontAlgn="base"/>
            <a:r>
              <a:rPr lang="nl-BE" dirty="0" err="1"/>
              <a:t>Admin</a:t>
            </a:r>
            <a:r>
              <a:rPr lang="nl-BE" dirty="0"/>
              <a:t> kan alle gebruikers beheren (</a:t>
            </a:r>
            <a:r>
              <a:rPr lang="nl-BE" dirty="0" err="1"/>
              <a:t>lock</a:t>
            </a:r>
            <a:r>
              <a:rPr lang="nl-BE" dirty="0"/>
              <a:t>, soft-delete, delete)</a:t>
            </a:r>
          </a:p>
          <a:p>
            <a:pPr lvl="1" fontAlgn="base"/>
            <a:r>
              <a:rPr lang="nl-BE" dirty="0" err="1"/>
              <a:t>Admin</a:t>
            </a:r>
            <a:r>
              <a:rPr lang="nl-BE" dirty="0"/>
              <a:t> kan alle informatie van gebruikers bekijken</a:t>
            </a:r>
          </a:p>
          <a:p>
            <a:pPr lvl="1" fontAlgn="base"/>
            <a:r>
              <a:rPr lang="nl-BE" dirty="0" err="1"/>
              <a:t>Admin</a:t>
            </a:r>
            <a:r>
              <a:rPr lang="nl-BE" dirty="0"/>
              <a:t> kan alle informatie van gebruikers verwijderen</a:t>
            </a:r>
          </a:p>
          <a:p>
            <a:pPr lvl="1" fontAlgn="base"/>
            <a:r>
              <a:rPr lang="nl-BE" dirty="0" err="1"/>
              <a:t>Admin</a:t>
            </a:r>
            <a:r>
              <a:rPr lang="nl-BE" dirty="0"/>
              <a:t> kan statistieken bekijken van alle acties via </a:t>
            </a:r>
            <a:r>
              <a:rPr lang="nl-BE" dirty="0" err="1"/>
              <a:t>datavisualizations</a:t>
            </a:r>
            <a:endParaRPr lang="nl-BE" dirty="0"/>
          </a:p>
          <a:p>
            <a:pPr lvl="1" fontAlgn="base"/>
            <a:r>
              <a:rPr lang="nl-BE" dirty="0" err="1"/>
              <a:t>Admin</a:t>
            </a:r>
            <a:r>
              <a:rPr lang="nl-BE" dirty="0"/>
              <a:t> kan zichzelf niet </a:t>
            </a:r>
            <a:r>
              <a:rPr lang="nl-BE" dirty="0" smtClean="0"/>
              <a:t>verwijderen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Briefing </a:t>
            </a:r>
            <a:r>
              <a:rPr lang="nl-BE" dirty="0" smtClean="0"/>
              <a:t>(6)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202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BE" b="1" dirty="0"/>
              <a:t>Verplichte features</a:t>
            </a:r>
            <a:r>
              <a:rPr lang="nl-BE" dirty="0"/>
              <a:t> </a:t>
            </a:r>
            <a:r>
              <a:rPr lang="nl-BE" dirty="0" smtClean="0"/>
              <a:t>(2)</a:t>
            </a:r>
            <a:endParaRPr lang="nl-BE" dirty="0"/>
          </a:p>
          <a:p>
            <a:pPr lvl="1" fontAlgn="base"/>
            <a:r>
              <a:rPr lang="nl-BE" dirty="0"/>
              <a:t>Visitor kan zich registreren → User</a:t>
            </a:r>
          </a:p>
          <a:p>
            <a:pPr lvl="1" fontAlgn="base"/>
            <a:r>
              <a:rPr lang="nl-BE" dirty="0"/>
              <a:t>User kan zijn instellingen beheren, behalve e-mailadres</a:t>
            </a:r>
          </a:p>
          <a:p>
            <a:pPr lvl="1" fontAlgn="base"/>
            <a:r>
              <a:rPr lang="nl-BE" dirty="0"/>
              <a:t>User kan lijsten beheren</a:t>
            </a:r>
          </a:p>
          <a:p>
            <a:pPr lvl="1" fontAlgn="base"/>
            <a:r>
              <a:rPr lang="nl-BE" dirty="0"/>
              <a:t>User kan tags beheren</a:t>
            </a:r>
          </a:p>
          <a:p>
            <a:pPr lvl="1" fontAlgn="base"/>
            <a:r>
              <a:rPr lang="nl-BE" dirty="0"/>
              <a:t>User kan taken beheren</a:t>
            </a:r>
          </a:p>
          <a:p>
            <a:pPr lvl="1" fontAlgn="base"/>
            <a:r>
              <a:rPr lang="nl-BE" dirty="0"/>
              <a:t>User kan de lijsten delen met andere users</a:t>
            </a:r>
          </a:p>
          <a:p>
            <a:pPr lvl="1" fontAlgn="base"/>
            <a:r>
              <a:rPr lang="nl-BE" dirty="0"/>
              <a:t>User kan andere users als vriend uitnodigen</a:t>
            </a:r>
          </a:p>
          <a:p>
            <a:pPr lvl="1" fontAlgn="base"/>
            <a:r>
              <a:rPr lang="nl-BE" dirty="0"/>
              <a:t>User kan andere users </a:t>
            </a:r>
            <a:r>
              <a:rPr lang="nl-BE" dirty="0" err="1"/>
              <a:t>defrienden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Briefing </a:t>
            </a:r>
            <a:r>
              <a:rPr lang="nl-BE" dirty="0" smtClean="0"/>
              <a:t>(7)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1935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Philippe De Pauw </a:t>
            </a:r>
            <a:r>
              <a:rPr lang="nl-BE" dirty="0" smtClean="0"/>
              <a:t>– Waterschoot</a:t>
            </a:r>
          </a:p>
          <a:p>
            <a:pPr lvl="1"/>
            <a:r>
              <a:rPr lang="nl-BE" dirty="0" smtClean="0"/>
              <a:t>@</a:t>
            </a:r>
            <a:r>
              <a:rPr lang="nl-BE" dirty="0" err="1" smtClean="0"/>
              <a:t>drdynscript</a:t>
            </a:r>
            <a:endParaRPr lang="nl-BE" dirty="0" smtClean="0"/>
          </a:p>
          <a:p>
            <a:pPr lvl="1"/>
            <a:r>
              <a:rPr lang="nl-BE" dirty="0" smtClean="0"/>
              <a:t>Email: </a:t>
            </a:r>
            <a:r>
              <a:rPr lang="nl-BE" dirty="0" smtClean="0">
                <a:hlinkClick r:id="rId2"/>
              </a:rPr>
              <a:t>philippe.depauw@arteveldehs.be</a:t>
            </a:r>
            <a:endParaRPr lang="nl-BE" dirty="0" smtClean="0"/>
          </a:p>
          <a:p>
            <a:r>
              <a:rPr lang="nl-BE" dirty="0" smtClean="0"/>
              <a:t>Olivier Parent</a:t>
            </a:r>
          </a:p>
          <a:p>
            <a:pPr lvl="1"/>
            <a:r>
              <a:rPr lang="nl-BE" dirty="0" smtClean="0"/>
              <a:t>@olivierparent77</a:t>
            </a:r>
          </a:p>
          <a:p>
            <a:pPr lvl="1"/>
            <a:r>
              <a:rPr lang="nl-BE" dirty="0" smtClean="0"/>
              <a:t>Email: </a:t>
            </a:r>
            <a:r>
              <a:rPr lang="nl-BE" dirty="0" smtClean="0">
                <a:hlinkClick r:id="rId3"/>
              </a:rPr>
              <a:t>olivier.parent@arteveldehs.be</a:t>
            </a:r>
            <a:endParaRPr lang="nl-BE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Docenten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2511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b="1" dirty="0"/>
              <a:t>Verplichte features</a:t>
            </a:r>
            <a:r>
              <a:rPr lang="nl-BE" dirty="0"/>
              <a:t> </a:t>
            </a:r>
            <a:r>
              <a:rPr lang="nl-BE" dirty="0" smtClean="0"/>
              <a:t>(3)</a:t>
            </a:r>
            <a:endParaRPr lang="nl-BE" dirty="0"/>
          </a:p>
          <a:p>
            <a:pPr lvl="1" fontAlgn="base"/>
            <a:r>
              <a:rPr lang="nl-BE" dirty="0"/>
              <a:t>User kan taken voltooien en deze </a:t>
            </a:r>
            <a:r>
              <a:rPr lang="nl-BE" dirty="0" smtClean="0"/>
              <a:t>voltooiing </a:t>
            </a:r>
            <a:r>
              <a:rPr lang="nl-BE" dirty="0"/>
              <a:t>ongedaan maken</a:t>
            </a:r>
          </a:p>
          <a:p>
            <a:pPr lvl="1" fontAlgn="base"/>
            <a:r>
              <a:rPr lang="nl-BE" dirty="0"/>
              <a:t>User kan uitnodigingen aanvaarden, afwijzen of blokkeren</a:t>
            </a:r>
          </a:p>
          <a:p>
            <a:pPr lvl="1" fontAlgn="base"/>
            <a:r>
              <a:rPr lang="nl-BE" dirty="0"/>
              <a:t>User kan prioriteiten instellen voor de taken binnen een lijst en voorziet kleurcodes per prioriteit</a:t>
            </a:r>
          </a:p>
          <a:p>
            <a:pPr lvl="1" fontAlgn="base"/>
            <a:r>
              <a:rPr lang="nl-BE" dirty="0"/>
              <a:t>User kan </a:t>
            </a:r>
            <a:r>
              <a:rPr lang="nl-BE" dirty="0" err="1"/>
              <a:t>due</a:t>
            </a:r>
            <a:r>
              <a:rPr lang="nl-BE" dirty="0"/>
              <a:t>-date beheren voor iedere taak</a:t>
            </a:r>
          </a:p>
          <a:p>
            <a:pPr lvl="1" fontAlgn="base"/>
            <a:r>
              <a:rPr lang="nl-BE" dirty="0"/>
              <a:t>User beheert reminders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Briefing </a:t>
            </a:r>
            <a:r>
              <a:rPr lang="nl-BE" dirty="0" smtClean="0"/>
              <a:t>(8)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396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nl-BE" b="1" dirty="0"/>
              <a:t>Lesweek 01 </a:t>
            </a:r>
            <a:r>
              <a:rPr lang="nl-BE" dirty="0"/>
              <a:t>(di 11/02)</a:t>
            </a:r>
            <a:endParaRPr lang="nl-BE" b="1" dirty="0"/>
          </a:p>
          <a:p>
            <a:pPr lvl="1" fontAlgn="base"/>
            <a:r>
              <a:rPr lang="nl-BE" dirty="0"/>
              <a:t>Briefing</a:t>
            </a:r>
          </a:p>
          <a:p>
            <a:pPr fontAlgn="base"/>
            <a:r>
              <a:rPr lang="nl-BE" b="1" dirty="0"/>
              <a:t>Lesweek 03 </a:t>
            </a:r>
            <a:r>
              <a:rPr lang="nl-BE" dirty="0"/>
              <a:t>(di 25/02)</a:t>
            </a:r>
          </a:p>
          <a:p>
            <a:pPr lvl="1" fontAlgn="base"/>
            <a:r>
              <a:rPr lang="nl-BE" dirty="0"/>
              <a:t>Definitieve planning (aanpassingen </a:t>
            </a:r>
            <a:r>
              <a:rPr lang="nl-BE" dirty="0" smtClean="0"/>
              <a:t>kunnen </a:t>
            </a:r>
            <a:r>
              <a:rPr lang="nl-BE" dirty="0"/>
              <a:t>nog)</a:t>
            </a:r>
          </a:p>
          <a:p>
            <a:pPr fontAlgn="base"/>
            <a:r>
              <a:rPr lang="nl-BE" b="1" dirty="0"/>
              <a:t>Lesweek 05 </a:t>
            </a:r>
            <a:r>
              <a:rPr lang="nl-BE" dirty="0"/>
              <a:t>(di 11/03)</a:t>
            </a:r>
          </a:p>
          <a:p>
            <a:pPr lvl="1" fontAlgn="base"/>
            <a:r>
              <a:rPr lang="nl-BE" dirty="0"/>
              <a:t>Presentatie Voorbereidende fase, UX en Data </a:t>
            </a:r>
            <a:r>
              <a:rPr lang="nl-BE" dirty="0" err="1"/>
              <a:t>Modelling</a:t>
            </a:r>
            <a:endParaRPr lang="nl-BE" dirty="0"/>
          </a:p>
          <a:p>
            <a:pPr fontAlgn="base"/>
            <a:r>
              <a:rPr lang="nl-BE" b="1" dirty="0"/>
              <a:t>Lesweek 13</a:t>
            </a:r>
            <a:r>
              <a:rPr lang="nl-BE" dirty="0"/>
              <a:t> (di 20/05)</a:t>
            </a:r>
          </a:p>
          <a:p>
            <a:pPr lvl="1" fontAlgn="base"/>
            <a:r>
              <a:rPr lang="nl-BE" dirty="0" smtClean="0"/>
              <a:t>Deadline (oplevering)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Milestones</a:t>
            </a:r>
            <a:r>
              <a:rPr lang="nl-BE" dirty="0"/>
              <a:t> &amp; Deadline</a:t>
            </a:r>
            <a:r>
              <a:rPr lang="nl-BE" b="0" dirty="0"/>
              <a:t> (1)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134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b="1" dirty="0"/>
              <a:t>Werklast</a:t>
            </a:r>
            <a:endParaRPr lang="nl-BE" dirty="0"/>
          </a:p>
          <a:p>
            <a:pPr lvl="1" fontAlgn="base"/>
            <a:r>
              <a:rPr lang="nl-BE" dirty="0"/>
              <a:t>Studieomvang: 4 studiepunten</a:t>
            </a:r>
          </a:p>
          <a:p>
            <a:pPr lvl="1" fontAlgn="base"/>
            <a:r>
              <a:rPr lang="nl-BE" dirty="0" err="1"/>
              <a:t>Lesduur</a:t>
            </a:r>
            <a:r>
              <a:rPr lang="nl-BE" dirty="0"/>
              <a:t>: 2 contacturen/week gedurende 13 weken = </a:t>
            </a:r>
            <a:r>
              <a:rPr lang="nl-BE" b="1" dirty="0"/>
              <a:t>39 u</a:t>
            </a:r>
            <a:r>
              <a:rPr lang="nl-BE" dirty="0"/>
              <a:t>.</a:t>
            </a:r>
          </a:p>
          <a:p>
            <a:pPr lvl="1" fontAlgn="base"/>
            <a:r>
              <a:rPr lang="nl-BE" dirty="0"/>
              <a:t>Studietijd: ca. 120 u. in totaal = </a:t>
            </a:r>
            <a:r>
              <a:rPr lang="nl-BE" b="1" dirty="0"/>
              <a:t>1,15 dag/week</a:t>
            </a:r>
            <a:endParaRPr lang="nl-BE" dirty="0"/>
          </a:p>
          <a:p>
            <a:pPr lvl="1" fontAlgn="base"/>
            <a:r>
              <a:rPr lang="nl-BE" dirty="0"/>
              <a:t>1 werkstuk</a:t>
            </a:r>
          </a:p>
          <a:p>
            <a:r>
              <a:rPr lang="nl-BE" b="1" dirty="0" smtClean="0"/>
              <a:t>Taal</a:t>
            </a:r>
            <a:endParaRPr lang="nl-BE" dirty="0"/>
          </a:p>
          <a:p>
            <a:pPr lvl="1" fontAlgn="base"/>
            <a:r>
              <a:rPr lang="nl-BE" dirty="0" smtClean="0"/>
              <a:t>Nederlands, Engels</a:t>
            </a:r>
            <a:endParaRPr lang="nl-BE" dirty="0"/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Organisatie</a:t>
            </a:r>
          </a:p>
        </p:txBody>
      </p:sp>
    </p:spTree>
    <p:extLst>
      <p:ext uri="{BB962C8B-B14F-4D97-AF65-F5344CB8AC3E}">
        <p14:creationId xmlns:p14="http://schemas.microsoft.com/office/powerpoint/2010/main" val="263666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nl-BE" dirty="0"/>
              <a:t>Inleiding</a:t>
            </a:r>
          </a:p>
          <a:p>
            <a:pPr fontAlgn="base"/>
            <a:r>
              <a:rPr lang="nl-BE" dirty="0" err="1"/>
              <a:t>Structure</a:t>
            </a:r>
            <a:r>
              <a:rPr lang="nl-BE" dirty="0"/>
              <a:t> of a modern </a:t>
            </a:r>
            <a:r>
              <a:rPr lang="nl-BE" dirty="0" err="1"/>
              <a:t>client</a:t>
            </a:r>
            <a:r>
              <a:rPr lang="nl-BE" dirty="0"/>
              <a:t>-side </a:t>
            </a:r>
            <a:r>
              <a:rPr lang="nl-BE" dirty="0" err="1"/>
              <a:t>webapp</a:t>
            </a:r>
            <a:endParaRPr lang="nl-BE" dirty="0"/>
          </a:p>
          <a:p>
            <a:pPr fontAlgn="base"/>
            <a:r>
              <a:rPr lang="nl-BE" dirty="0"/>
              <a:t>Source control en versiebeheer via Git (</a:t>
            </a:r>
            <a:r>
              <a:rPr lang="nl-BE" dirty="0" err="1"/>
              <a:t>GitHub</a:t>
            </a:r>
            <a:r>
              <a:rPr lang="nl-BE" dirty="0"/>
              <a:t> en </a:t>
            </a:r>
            <a:r>
              <a:rPr lang="nl-BE" dirty="0" err="1"/>
              <a:t>Bitbucket</a:t>
            </a:r>
            <a:r>
              <a:rPr lang="nl-BE" dirty="0"/>
              <a:t>)</a:t>
            </a:r>
          </a:p>
          <a:p>
            <a:pPr fontAlgn="base"/>
            <a:r>
              <a:rPr lang="nl-BE" dirty="0"/>
              <a:t>Modern </a:t>
            </a:r>
            <a:r>
              <a:rPr lang="nl-BE" dirty="0" err="1"/>
              <a:t>App</a:t>
            </a:r>
            <a:r>
              <a:rPr lang="nl-BE" dirty="0"/>
              <a:t> workflow</a:t>
            </a:r>
          </a:p>
          <a:p>
            <a:pPr fontAlgn="base"/>
            <a:r>
              <a:rPr lang="nl-BE" dirty="0"/>
              <a:t>Real OOP JavaScript</a:t>
            </a:r>
          </a:p>
          <a:p>
            <a:pPr fontAlgn="base"/>
            <a:r>
              <a:rPr lang="nl-BE" dirty="0" err="1"/>
              <a:t>Consuming</a:t>
            </a:r>
            <a:r>
              <a:rPr lang="nl-BE" dirty="0"/>
              <a:t> </a:t>
            </a:r>
            <a:r>
              <a:rPr lang="nl-BE" dirty="0" err="1"/>
              <a:t>exisiting</a:t>
            </a:r>
            <a:r>
              <a:rPr lang="nl-BE" dirty="0"/>
              <a:t> </a:t>
            </a:r>
            <a:r>
              <a:rPr lang="nl-BE" dirty="0" err="1"/>
              <a:t>RESTful</a:t>
            </a:r>
            <a:r>
              <a:rPr lang="nl-BE" dirty="0"/>
              <a:t> services</a:t>
            </a:r>
          </a:p>
          <a:p>
            <a:pPr fontAlgn="base"/>
            <a:r>
              <a:rPr lang="nl-BE" dirty="0" err="1"/>
              <a:t>Useful</a:t>
            </a:r>
            <a:r>
              <a:rPr lang="nl-BE" dirty="0"/>
              <a:t> JavaScript </a:t>
            </a:r>
            <a:r>
              <a:rPr lang="nl-BE" dirty="0" err="1"/>
              <a:t>libraries</a:t>
            </a:r>
            <a:endParaRPr lang="nl-BE" dirty="0"/>
          </a:p>
          <a:p>
            <a:pPr fontAlgn="base"/>
            <a:r>
              <a:rPr lang="nl-BE" dirty="0"/>
              <a:t>Data </a:t>
            </a:r>
            <a:r>
              <a:rPr lang="nl-BE" dirty="0" err="1" smtClean="0"/>
              <a:t>Visualizations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 </a:t>
            </a:r>
            <a:r>
              <a:rPr lang="nl-BE" b="0" dirty="0"/>
              <a:t>(1)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463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nl-BE" dirty="0"/>
              <a:t>Building mobile front-end </a:t>
            </a:r>
            <a:r>
              <a:rPr lang="nl-BE" dirty="0" err="1"/>
              <a:t>webapplications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HTML5, CSS3, JavaScript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jQuery</a:t>
            </a:r>
            <a:r>
              <a:rPr lang="nl-BE" dirty="0"/>
              <a:t> Mobile </a:t>
            </a:r>
            <a:r>
              <a:rPr lang="nl-BE" dirty="0" err="1"/>
              <a:t>which</a:t>
            </a:r>
            <a:r>
              <a:rPr lang="nl-BE" dirty="0"/>
              <a:t> </a:t>
            </a:r>
            <a:r>
              <a:rPr lang="nl-BE" dirty="0" err="1"/>
              <a:t>connects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a </a:t>
            </a:r>
            <a:r>
              <a:rPr lang="nl-BE" dirty="0" err="1"/>
              <a:t>custom</a:t>
            </a:r>
            <a:r>
              <a:rPr lang="nl-BE" dirty="0"/>
              <a:t> made </a:t>
            </a:r>
            <a:r>
              <a:rPr lang="nl-BE" dirty="0" err="1"/>
              <a:t>RESTful</a:t>
            </a:r>
            <a:r>
              <a:rPr lang="nl-BE" dirty="0"/>
              <a:t> service</a:t>
            </a:r>
          </a:p>
          <a:p>
            <a:pPr fontAlgn="base"/>
            <a:r>
              <a:rPr lang="nl-BE" dirty="0" err="1"/>
              <a:t>jQuery</a:t>
            </a:r>
            <a:r>
              <a:rPr lang="nl-BE" dirty="0"/>
              <a:t> Mobile 1.4+ </a:t>
            </a:r>
            <a:r>
              <a:rPr lang="nl-BE" dirty="0" err="1"/>
              <a:t>framework</a:t>
            </a:r>
            <a:endParaRPr lang="nl-BE" dirty="0"/>
          </a:p>
          <a:p>
            <a:pPr fontAlgn="base"/>
            <a:r>
              <a:rPr lang="nl-BE" dirty="0" err="1"/>
              <a:t>RESTful</a:t>
            </a:r>
            <a:r>
              <a:rPr lang="nl-BE" dirty="0"/>
              <a:t> Service met </a:t>
            </a:r>
            <a:r>
              <a:rPr lang="nl-BE" dirty="0" err="1"/>
              <a:t>Laravel</a:t>
            </a:r>
            <a:r>
              <a:rPr lang="nl-BE" dirty="0"/>
              <a:t> 4+</a:t>
            </a:r>
          </a:p>
          <a:p>
            <a:pPr fontAlgn="base"/>
            <a:r>
              <a:rPr lang="nl-BE" dirty="0"/>
              <a:t>Eloquent ORM</a:t>
            </a:r>
          </a:p>
          <a:p>
            <a:pPr fontAlgn="base"/>
            <a:r>
              <a:rPr lang="nl-BE" dirty="0"/>
              <a:t>Server-Side </a:t>
            </a:r>
            <a:r>
              <a:rPr lang="nl-BE" dirty="0" err="1"/>
              <a:t>MySQL</a:t>
            </a:r>
            <a:endParaRPr lang="nl-BE" dirty="0"/>
          </a:p>
          <a:p>
            <a:pPr fontAlgn="base"/>
            <a:r>
              <a:rPr lang="nl-BE" dirty="0"/>
              <a:t>Building a </a:t>
            </a:r>
            <a:r>
              <a:rPr lang="nl-BE" dirty="0" err="1"/>
              <a:t>back-end</a:t>
            </a:r>
            <a:r>
              <a:rPr lang="nl-BE" dirty="0"/>
              <a:t> </a:t>
            </a:r>
            <a:r>
              <a:rPr lang="nl-BE" dirty="0" err="1"/>
              <a:t>with</a:t>
            </a:r>
            <a:r>
              <a:rPr lang="nl-BE" dirty="0"/>
              <a:t> </a:t>
            </a:r>
            <a:r>
              <a:rPr lang="nl-BE" dirty="0" err="1"/>
              <a:t>Laravel</a:t>
            </a:r>
            <a:r>
              <a:rPr lang="nl-BE" dirty="0"/>
              <a:t>, Eloquent, </a:t>
            </a:r>
            <a:r>
              <a:rPr lang="nl-BE" dirty="0" err="1"/>
              <a:t>MySQL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jQuery</a:t>
            </a:r>
            <a:r>
              <a:rPr lang="nl-BE" dirty="0"/>
              <a:t> </a:t>
            </a:r>
            <a:r>
              <a:rPr lang="nl-BE" dirty="0" smtClean="0"/>
              <a:t>Mobile</a:t>
            </a:r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 </a:t>
            </a:r>
            <a:r>
              <a:rPr lang="nl-BE" b="0" dirty="0" smtClean="0"/>
              <a:t>(2)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7139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Je maakt (per 2) een werkstuk</a:t>
            </a:r>
          </a:p>
          <a:p>
            <a:pPr lvl="1" fontAlgn="base"/>
            <a:r>
              <a:rPr lang="nl-BE" dirty="0"/>
              <a:t>Je moet </a:t>
            </a:r>
            <a:r>
              <a:rPr lang="nl-BE" b="1" dirty="0"/>
              <a:t>individueel</a:t>
            </a:r>
            <a:r>
              <a:rPr lang="nl-BE" dirty="0"/>
              <a:t> aantonen dat je:</a:t>
            </a:r>
          </a:p>
          <a:p>
            <a:pPr lvl="2" fontAlgn="base"/>
            <a:r>
              <a:rPr lang="nl-BE" dirty="0"/>
              <a:t>alle onderdelen uit dit OLOD voldoende beheerst;</a:t>
            </a:r>
          </a:p>
          <a:p>
            <a:pPr lvl="2" fontAlgn="base"/>
            <a:r>
              <a:rPr lang="nl-BE" dirty="0"/>
              <a:t>voldoende bijgedragen hebt aan het werkstuk.</a:t>
            </a:r>
          </a:p>
          <a:p>
            <a:pPr lvl="1" fontAlgn="base"/>
            <a:r>
              <a:rPr lang="nl-BE" dirty="0"/>
              <a:t>Je kan pas slagen als je </a:t>
            </a:r>
            <a:r>
              <a:rPr lang="nl-BE" b="1" dirty="0"/>
              <a:t>voor alle onderdelen </a:t>
            </a:r>
            <a:r>
              <a:rPr lang="nl-BE" dirty="0"/>
              <a:t>een voldoende haalt.</a:t>
            </a:r>
          </a:p>
          <a:p>
            <a:pPr lvl="1" fontAlgn="base"/>
            <a:r>
              <a:rPr lang="nl-BE" dirty="0"/>
              <a:t>Voldoen aan de minimumeisen: 10/20</a:t>
            </a:r>
          </a:p>
          <a:p>
            <a:r>
              <a:rPr lang="nl-BE" b="1" dirty="0" smtClean="0"/>
              <a:t>Verdeling</a:t>
            </a:r>
            <a:endParaRPr lang="nl-BE" dirty="0"/>
          </a:p>
          <a:p>
            <a:pPr lvl="1" fontAlgn="base"/>
            <a:r>
              <a:rPr lang="nl-BE" b="1" dirty="0" smtClean="0"/>
              <a:t>60 </a:t>
            </a:r>
            <a:r>
              <a:rPr lang="nl-BE" b="1" dirty="0"/>
              <a:t>% </a:t>
            </a:r>
            <a:r>
              <a:rPr lang="nl-BE" dirty="0"/>
              <a:t>Werkstuk + Productiedossier + Academische Poster + Screencast</a:t>
            </a:r>
          </a:p>
          <a:p>
            <a:pPr lvl="1"/>
            <a:r>
              <a:rPr lang="nl-BE" b="1" dirty="0" smtClean="0"/>
              <a:t>40 </a:t>
            </a:r>
            <a:r>
              <a:rPr lang="nl-BE" b="1" dirty="0"/>
              <a:t>% </a:t>
            </a:r>
            <a:r>
              <a:rPr lang="nl-BE" dirty="0"/>
              <a:t>Mondeling Examen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Evaluatie </a:t>
            </a:r>
            <a:r>
              <a:rPr lang="nl-BE" b="0" dirty="0"/>
              <a:t>(1)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843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Ook heel belangrijke criteria bij de evaluatie:</a:t>
            </a:r>
          </a:p>
          <a:p>
            <a:pPr lvl="1" fontAlgn="base"/>
            <a:r>
              <a:rPr lang="nl-BE" dirty="0"/>
              <a:t>Visueel ontwerp</a:t>
            </a:r>
          </a:p>
          <a:p>
            <a:pPr lvl="1" fontAlgn="base"/>
            <a:r>
              <a:rPr lang="nl-BE" dirty="0"/>
              <a:t>Technisch ontwerp</a:t>
            </a:r>
          </a:p>
          <a:p>
            <a:pPr lvl="1" fontAlgn="base"/>
            <a:r>
              <a:rPr lang="nl-BE" dirty="0"/>
              <a:t>Gebruiksvriendelijkheid</a:t>
            </a:r>
          </a:p>
          <a:p>
            <a:pPr lvl="1" fontAlgn="base"/>
            <a:r>
              <a:rPr lang="nl-BE" dirty="0"/>
              <a:t>Het gevolgde proces: zie het stappenplan</a:t>
            </a:r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Evaluatie </a:t>
            </a:r>
            <a:r>
              <a:rPr lang="nl-BE" b="0" dirty="0" smtClean="0"/>
              <a:t>(2)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0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Wat mag niet:</a:t>
            </a:r>
          </a:p>
          <a:p>
            <a:pPr lvl="1" fontAlgn="base"/>
            <a:r>
              <a:rPr lang="nl-BE" dirty="0"/>
              <a:t>Voorbeeldcode letterlijk overnemen zonder vermelding van de oorspronkelijke auteur</a:t>
            </a:r>
          </a:p>
          <a:p>
            <a:pPr lvl="1" fontAlgn="base"/>
            <a:r>
              <a:rPr lang="nl-BE" dirty="0"/>
              <a:t>Software (fonts, </a:t>
            </a:r>
            <a:r>
              <a:rPr lang="nl-BE" dirty="0" err="1"/>
              <a:t>frameworks</a:t>
            </a:r>
            <a:r>
              <a:rPr lang="nl-BE" dirty="0"/>
              <a:t>, bibliotheken, etc.) gebruiken waarvan de licentieovereenkomst niet gerespecteerd wordt.</a:t>
            </a:r>
          </a:p>
          <a:p>
            <a:pPr lvl="1" fontAlgn="base"/>
            <a:r>
              <a:rPr lang="nl-BE" dirty="0"/>
              <a:t>Inbreuken op auteursrecht</a:t>
            </a:r>
          </a:p>
          <a:p>
            <a:endParaRPr lang="nl-B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Plagiaat, Fraude, etc.</a:t>
            </a:r>
          </a:p>
        </p:txBody>
      </p:sp>
    </p:spTree>
    <p:extLst>
      <p:ext uri="{BB962C8B-B14F-4D97-AF65-F5344CB8AC3E}">
        <p14:creationId xmlns:p14="http://schemas.microsoft.com/office/powerpoint/2010/main" val="240422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Het productiedossier moet aan een buitenstaander (</a:t>
            </a:r>
            <a:r>
              <a:rPr lang="nl-BE" dirty="0" err="1"/>
              <a:t>cfr</a:t>
            </a:r>
            <a:r>
              <a:rPr lang="nl-BE" dirty="0"/>
              <a:t>. klant, designer, nieuwe </a:t>
            </a:r>
            <a:r>
              <a:rPr lang="nl-BE" dirty="0" err="1"/>
              <a:t>developer</a:t>
            </a:r>
            <a:r>
              <a:rPr lang="nl-BE" dirty="0"/>
              <a:t> …) een goed beeld geven van het project en de hoeveelheid geleverd werk.</a:t>
            </a:r>
          </a:p>
          <a:p>
            <a:r>
              <a:rPr lang="nl-BE" dirty="0" smtClean="0"/>
              <a:t>Als </a:t>
            </a:r>
            <a:r>
              <a:rPr lang="nl-BE" dirty="0"/>
              <a:t>leidraad voor het productiedossier gebruik je het </a:t>
            </a:r>
            <a:r>
              <a:rPr lang="nl-BE" b="1" dirty="0"/>
              <a:t>stappenplan</a:t>
            </a:r>
            <a:r>
              <a:rPr lang="nl-BE" dirty="0"/>
              <a:t>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Productiedossier</a:t>
            </a:r>
          </a:p>
        </p:txBody>
      </p:sp>
    </p:spTree>
    <p:extLst>
      <p:ext uri="{BB962C8B-B14F-4D97-AF65-F5344CB8AC3E}">
        <p14:creationId xmlns:p14="http://schemas.microsoft.com/office/powerpoint/2010/main" val="401955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RTEV_powerpointsjabloon">
  <a:themeElements>
    <a:clrScheme name="Arteveldehogeschool">
      <a:dk1>
        <a:sysClr val="windowText" lastClr="000000"/>
      </a:dk1>
      <a:lt1>
        <a:sysClr val="window" lastClr="FFFFFF"/>
      </a:lt1>
      <a:dk2>
        <a:srgbClr val="777777"/>
      </a:dk2>
      <a:lt2>
        <a:srgbClr val="DDDDDD"/>
      </a:lt2>
      <a:accent1>
        <a:srgbClr val="EE9900"/>
      </a:accent1>
      <a:accent2>
        <a:srgbClr val="BBCC00"/>
      </a:accent2>
      <a:accent3>
        <a:srgbClr val="CC0077"/>
      </a:accent3>
      <a:accent4>
        <a:srgbClr val="00AACC"/>
      </a:accent4>
      <a:accent5>
        <a:srgbClr val="AAAAAA"/>
      </a:accent5>
      <a:accent6>
        <a:srgbClr val="777777"/>
      </a:accent6>
      <a:hlink>
        <a:srgbClr val="0000FF"/>
      </a:hlink>
      <a:folHlink>
        <a:srgbClr val="800080"/>
      </a:folHlink>
    </a:clrScheme>
    <a:fontScheme name="Arteveldehogeschool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ARTEV_powerpointsjabloon</Template>
  <TotalTime>372</TotalTime>
  <Words>878</Words>
  <Application>Microsoft Office PowerPoint</Application>
  <PresentationFormat>Diavoorstelling (4:3)</PresentationFormat>
  <Paragraphs>148</Paragraphs>
  <Slides>21</Slides>
  <Notes>2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2" baseType="lpstr">
      <vt:lpstr>ARTEV_powerpointsjabloon</vt:lpstr>
      <vt:lpstr>Inleiding</vt:lpstr>
      <vt:lpstr>Docenten</vt:lpstr>
      <vt:lpstr>Organisatie</vt:lpstr>
      <vt:lpstr>Inhoud (1)</vt:lpstr>
      <vt:lpstr>Inhoud (2)</vt:lpstr>
      <vt:lpstr>Evaluatie (1)</vt:lpstr>
      <vt:lpstr>Evaluatie (2)</vt:lpstr>
      <vt:lpstr>Plagiaat, Fraude, etc.</vt:lpstr>
      <vt:lpstr>Productiedossier</vt:lpstr>
      <vt:lpstr>Poster</vt:lpstr>
      <vt:lpstr>Screencast</vt:lpstr>
      <vt:lpstr>Briefing</vt:lpstr>
      <vt:lpstr>Briefing (1)</vt:lpstr>
      <vt:lpstr>Briefing (2)</vt:lpstr>
      <vt:lpstr>Briefing (3)</vt:lpstr>
      <vt:lpstr>Briefing (4)</vt:lpstr>
      <vt:lpstr>Briefing (5)</vt:lpstr>
      <vt:lpstr>Briefing (6)</vt:lpstr>
      <vt:lpstr>Briefing (7)</vt:lpstr>
      <vt:lpstr>Briefing (8)</vt:lpstr>
      <vt:lpstr>Milestones &amp; Deadline (1)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JavaScript</dc:title>
  <dc:creator>drdynscript</dc:creator>
  <cp:lastModifiedBy>drdynscript</cp:lastModifiedBy>
  <cp:revision>37</cp:revision>
  <dcterms:created xsi:type="dcterms:W3CDTF">2014-01-15T14:03:35Z</dcterms:created>
  <dcterms:modified xsi:type="dcterms:W3CDTF">2014-02-10T17:36:35Z</dcterms:modified>
</cp:coreProperties>
</file>