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 id="2147483730" r:id="rId5"/>
  </p:sldMasterIdLst>
  <p:notesMasterIdLst>
    <p:notesMasterId r:id="rId84"/>
  </p:notesMasterIdLst>
  <p:handoutMasterIdLst>
    <p:handoutMasterId r:id="rId85"/>
  </p:handoutMasterIdLst>
  <p:sldIdLst>
    <p:sldId id="451" r:id="rId6"/>
    <p:sldId id="663" r:id="rId7"/>
    <p:sldId id="665" r:id="rId8"/>
    <p:sldId id="664" r:id="rId9"/>
    <p:sldId id="666" r:id="rId10"/>
    <p:sldId id="667" r:id="rId11"/>
    <p:sldId id="668" r:id="rId12"/>
    <p:sldId id="669" r:id="rId13"/>
    <p:sldId id="670" r:id="rId14"/>
    <p:sldId id="671" r:id="rId15"/>
    <p:sldId id="672" r:id="rId16"/>
    <p:sldId id="676" r:id="rId17"/>
    <p:sldId id="673" r:id="rId18"/>
    <p:sldId id="674" r:id="rId19"/>
    <p:sldId id="675" r:id="rId20"/>
    <p:sldId id="677" r:id="rId21"/>
    <p:sldId id="678" r:id="rId22"/>
    <p:sldId id="679" r:id="rId23"/>
    <p:sldId id="680" r:id="rId24"/>
    <p:sldId id="681" r:id="rId25"/>
    <p:sldId id="682" r:id="rId26"/>
    <p:sldId id="683" r:id="rId27"/>
    <p:sldId id="684" r:id="rId28"/>
    <p:sldId id="685" r:id="rId29"/>
    <p:sldId id="686" r:id="rId30"/>
    <p:sldId id="687" r:id="rId31"/>
    <p:sldId id="688" r:id="rId32"/>
    <p:sldId id="689" r:id="rId33"/>
    <p:sldId id="690" r:id="rId34"/>
    <p:sldId id="691" r:id="rId35"/>
    <p:sldId id="692" r:id="rId36"/>
    <p:sldId id="693" r:id="rId37"/>
    <p:sldId id="694" r:id="rId38"/>
    <p:sldId id="695" r:id="rId39"/>
    <p:sldId id="696" r:id="rId40"/>
    <p:sldId id="697" r:id="rId41"/>
    <p:sldId id="698" r:id="rId42"/>
    <p:sldId id="699" r:id="rId43"/>
    <p:sldId id="700" r:id="rId44"/>
    <p:sldId id="701" r:id="rId45"/>
    <p:sldId id="702" r:id="rId46"/>
    <p:sldId id="703" r:id="rId47"/>
    <p:sldId id="704" r:id="rId48"/>
    <p:sldId id="705" r:id="rId49"/>
    <p:sldId id="706" r:id="rId50"/>
    <p:sldId id="707" r:id="rId51"/>
    <p:sldId id="708" r:id="rId52"/>
    <p:sldId id="709" r:id="rId53"/>
    <p:sldId id="710" r:id="rId54"/>
    <p:sldId id="711" r:id="rId55"/>
    <p:sldId id="712" r:id="rId56"/>
    <p:sldId id="713" r:id="rId57"/>
    <p:sldId id="714" r:id="rId58"/>
    <p:sldId id="715" r:id="rId59"/>
    <p:sldId id="716" r:id="rId60"/>
    <p:sldId id="717" r:id="rId61"/>
    <p:sldId id="718" r:id="rId62"/>
    <p:sldId id="719" r:id="rId63"/>
    <p:sldId id="720" r:id="rId64"/>
    <p:sldId id="721" r:id="rId65"/>
    <p:sldId id="722" r:id="rId66"/>
    <p:sldId id="723" r:id="rId67"/>
    <p:sldId id="724" r:id="rId68"/>
    <p:sldId id="725" r:id="rId69"/>
    <p:sldId id="726" r:id="rId70"/>
    <p:sldId id="727" r:id="rId71"/>
    <p:sldId id="728" r:id="rId72"/>
    <p:sldId id="729" r:id="rId73"/>
    <p:sldId id="730" r:id="rId74"/>
    <p:sldId id="731" r:id="rId75"/>
    <p:sldId id="732" r:id="rId76"/>
    <p:sldId id="733" r:id="rId77"/>
    <p:sldId id="734" r:id="rId78"/>
    <p:sldId id="735" r:id="rId79"/>
    <p:sldId id="736" r:id="rId80"/>
    <p:sldId id="737" r:id="rId81"/>
    <p:sldId id="738" r:id="rId82"/>
    <p:sldId id="739" r:id="rId83"/>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83D8023-9AB5-1446-9A2C-26CB31B24CF0}">
          <p14:sldIdLst>
            <p14:sldId id="451"/>
            <p14:sldId id="663"/>
            <p14:sldId id="665"/>
            <p14:sldId id="664"/>
            <p14:sldId id="666"/>
            <p14:sldId id="667"/>
            <p14:sldId id="668"/>
            <p14:sldId id="669"/>
            <p14:sldId id="670"/>
            <p14:sldId id="671"/>
            <p14:sldId id="672"/>
            <p14:sldId id="676"/>
            <p14:sldId id="673"/>
            <p14:sldId id="674"/>
            <p14:sldId id="675"/>
            <p14:sldId id="677"/>
            <p14:sldId id="678"/>
            <p14:sldId id="679"/>
            <p14:sldId id="680"/>
            <p14:sldId id="681"/>
            <p14:sldId id="682"/>
            <p14:sldId id="683"/>
            <p14:sldId id="684"/>
            <p14:sldId id="685"/>
            <p14:sldId id="686"/>
            <p14:sldId id="687"/>
            <p14:sldId id="688"/>
            <p14:sldId id="689"/>
            <p14:sldId id="690"/>
            <p14:sldId id="691"/>
            <p14:sldId id="692"/>
            <p14:sldId id="693"/>
            <p14:sldId id="694"/>
            <p14:sldId id="695"/>
            <p14:sldId id="696"/>
            <p14:sldId id="697"/>
            <p14:sldId id="698"/>
            <p14:sldId id="699"/>
            <p14:sldId id="700"/>
            <p14:sldId id="701"/>
            <p14:sldId id="702"/>
            <p14:sldId id="703"/>
            <p14:sldId id="704"/>
            <p14:sldId id="705"/>
            <p14:sldId id="706"/>
            <p14:sldId id="707"/>
            <p14:sldId id="708"/>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 id="730"/>
            <p14:sldId id="731"/>
            <p14:sldId id="732"/>
            <p14:sldId id="733"/>
            <p14:sldId id="734"/>
            <p14:sldId id="735"/>
            <p14:sldId id="736"/>
            <p14:sldId id="737"/>
            <p14:sldId id="738"/>
            <p14:sldId id="739"/>
          </p14:sldIdLst>
        </p14:section>
      </p14:sectionLst>
    </p:ex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7" autoAdjust="0"/>
    <p:restoredTop sz="59494" autoAdjust="0"/>
  </p:normalViewPr>
  <p:slideViewPr>
    <p:cSldViewPr snapToGrid="0">
      <p:cViewPr varScale="1">
        <p:scale>
          <a:sx n="91" d="100"/>
          <a:sy n="91" d="100"/>
        </p:scale>
        <p:origin x="2088" y="84"/>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tableStyles" Target="tableStyles.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presProps" Target="pres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5/11/2015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5/11/2015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376126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28579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3" name="Rectangle 2"/>
          <p:cNvSpPr/>
          <p:nvPr userDrawn="1"/>
        </p:nvSpPr>
        <p:spPr>
          <a:xfrm>
            <a:off x="0" y="692728"/>
            <a:ext cx="778669" cy="416790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4" name="Oval 3"/>
          <p:cNvSpPr/>
          <p:nvPr userDrawn="1"/>
        </p:nvSpPr>
        <p:spPr>
          <a:xfrm>
            <a:off x="601266" y="2620575"/>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3497527"/>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601266" y="1229926"/>
            <a:ext cx="348437" cy="348436"/>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090859"/>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601266" y="4017577"/>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10" name="Text Placeholder 28"/>
          <p:cNvSpPr>
            <a:spLocks noGrp="1"/>
          </p:cNvSpPr>
          <p:nvPr>
            <p:ph type="body" sz="quarter" idx="11" hasCustomPrompt="1"/>
          </p:nvPr>
        </p:nvSpPr>
        <p:spPr>
          <a:xfrm>
            <a:off x="2898347" y="969098"/>
            <a:ext cx="7307839" cy="958993"/>
          </a:xfrm>
          <a:prstGeom prst="rect">
            <a:avLst/>
          </a:prstGeom>
        </p:spPr>
        <p:txBody>
          <a:bodyPr vert="horz" anchor="ctr"/>
          <a:lstStyle>
            <a:lvl1pPr marL="0" indent="0" algn="l">
              <a:lnSpc>
                <a:spcPts val="1200"/>
              </a:lnSpc>
              <a:spcAft>
                <a:spcPts val="975"/>
              </a:spcAft>
              <a:buClr>
                <a:srgbClr val="2FC2D9"/>
              </a:buClr>
              <a:buFont typeface="Arial"/>
              <a:buNone/>
              <a:defRPr sz="1200"/>
            </a:lvl1pPr>
          </a:lstStyle>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13" name="Text Placeholder 28"/>
          <p:cNvSpPr>
            <a:spLocks noGrp="1"/>
          </p:cNvSpPr>
          <p:nvPr>
            <p:ph type="body" sz="quarter" idx="12" hasCustomPrompt="1"/>
          </p:nvPr>
        </p:nvSpPr>
        <p:spPr>
          <a:xfrm>
            <a:off x="2898347" y="2366098"/>
            <a:ext cx="7307839" cy="958993"/>
          </a:xfrm>
          <a:prstGeom prst="rect">
            <a:avLst/>
          </a:prstGeom>
        </p:spPr>
        <p:txBody>
          <a:bodyPr vert="horz" anchor="ctr"/>
          <a:lstStyle>
            <a:lvl1pPr marL="0" indent="0" algn="l">
              <a:lnSpc>
                <a:spcPts val="1200"/>
              </a:lnSpc>
              <a:spcAft>
                <a:spcPts val="975"/>
              </a:spcAft>
              <a:buClr>
                <a:srgbClr val="2FC2D9"/>
              </a:buClr>
              <a:buFont typeface="Arial"/>
              <a:buNone/>
              <a:defRPr sz="1200"/>
            </a:lvl1pPr>
          </a:lstStyle>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14" name="Text Placeholder 28"/>
          <p:cNvSpPr>
            <a:spLocks noGrp="1"/>
          </p:cNvSpPr>
          <p:nvPr>
            <p:ph type="body" sz="quarter" idx="13" hasCustomPrompt="1"/>
          </p:nvPr>
        </p:nvSpPr>
        <p:spPr>
          <a:xfrm>
            <a:off x="2898347" y="3797735"/>
            <a:ext cx="7307839" cy="958993"/>
          </a:xfrm>
          <a:prstGeom prst="rect">
            <a:avLst/>
          </a:prstGeom>
        </p:spPr>
        <p:txBody>
          <a:bodyPr vert="horz" anchor="ctr"/>
          <a:lstStyle>
            <a:lvl1pPr marL="0" indent="0" algn="l">
              <a:lnSpc>
                <a:spcPts val="1200"/>
              </a:lnSpc>
              <a:spcAft>
                <a:spcPts val="975"/>
              </a:spcAft>
              <a:buClr>
                <a:srgbClr val="2FC2D9"/>
              </a:buClr>
              <a:buFont typeface="Arial"/>
              <a:buNone/>
              <a:defRPr sz="1200"/>
            </a:lvl1pPr>
          </a:lstStyle>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15" name="Text Placeholder 28"/>
          <p:cNvSpPr>
            <a:spLocks noGrp="1"/>
          </p:cNvSpPr>
          <p:nvPr>
            <p:ph type="body" sz="quarter" idx="14" hasCustomPrompt="1"/>
          </p:nvPr>
        </p:nvSpPr>
        <p:spPr>
          <a:xfrm>
            <a:off x="1120344" y="969098"/>
            <a:ext cx="1535112" cy="958993"/>
          </a:xfrm>
          <a:prstGeom prst="rect">
            <a:avLst/>
          </a:prstGeom>
        </p:spPr>
        <p:txBody>
          <a:bodyPr vert="horz" anchor="ctr"/>
          <a:lstStyle>
            <a:lvl1pPr marL="0" indent="0" algn="l">
              <a:lnSpc>
                <a:spcPts val="1200"/>
              </a:lnSpc>
              <a:spcAft>
                <a:spcPts val="975"/>
              </a:spcAft>
              <a:buClr>
                <a:srgbClr val="2FC2D9"/>
              </a:buClr>
              <a:buFont typeface="Arial"/>
              <a:buNone/>
              <a:defRPr sz="1100"/>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p:txBody>
      </p:sp>
      <p:sp>
        <p:nvSpPr>
          <p:cNvPr id="16" name="Text Placeholder 28"/>
          <p:cNvSpPr>
            <a:spLocks noGrp="1"/>
          </p:cNvSpPr>
          <p:nvPr>
            <p:ph type="body" sz="quarter" idx="15" hasCustomPrompt="1"/>
          </p:nvPr>
        </p:nvSpPr>
        <p:spPr>
          <a:xfrm>
            <a:off x="1120344" y="2331461"/>
            <a:ext cx="1535112" cy="958993"/>
          </a:xfrm>
          <a:prstGeom prst="rect">
            <a:avLst/>
          </a:prstGeom>
        </p:spPr>
        <p:txBody>
          <a:bodyPr vert="horz" anchor="ctr"/>
          <a:lstStyle>
            <a:lvl1pPr marL="0" indent="0" algn="l">
              <a:lnSpc>
                <a:spcPts val="1200"/>
              </a:lnSpc>
              <a:spcAft>
                <a:spcPts val="975"/>
              </a:spcAft>
              <a:buClr>
                <a:srgbClr val="2FC2D9"/>
              </a:buClr>
              <a:buFont typeface="Arial"/>
              <a:buNone/>
              <a:defRPr sz="1100"/>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p:txBody>
      </p:sp>
      <p:sp>
        <p:nvSpPr>
          <p:cNvPr id="17" name="Text Placeholder 28"/>
          <p:cNvSpPr>
            <a:spLocks noGrp="1"/>
          </p:cNvSpPr>
          <p:nvPr>
            <p:ph type="body" sz="quarter" idx="16" hasCustomPrompt="1"/>
          </p:nvPr>
        </p:nvSpPr>
        <p:spPr>
          <a:xfrm>
            <a:off x="1120344" y="3716915"/>
            <a:ext cx="1535112" cy="958993"/>
          </a:xfrm>
          <a:prstGeom prst="rect">
            <a:avLst/>
          </a:prstGeom>
        </p:spPr>
        <p:txBody>
          <a:bodyPr vert="horz" anchor="ctr"/>
          <a:lstStyle>
            <a:lvl1pPr marL="0" indent="0" algn="l">
              <a:lnSpc>
                <a:spcPts val="1200"/>
              </a:lnSpc>
              <a:spcAft>
                <a:spcPts val="975"/>
              </a:spcAft>
              <a:buClr>
                <a:srgbClr val="2FC2D9"/>
              </a:buClr>
              <a:buFont typeface="Arial"/>
              <a:buNone/>
              <a:defRPr sz="1100"/>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p:txBody>
      </p:sp>
    </p:spTree>
    <p:extLst>
      <p:ext uri="{BB962C8B-B14F-4D97-AF65-F5344CB8AC3E}">
        <p14:creationId xmlns:p14="http://schemas.microsoft.com/office/powerpoint/2010/main" val="367871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No Image)">
    <p:spTree>
      <p:nvGrpSpPr>
        <p:cNvPr id="1" name=""/>
        <p:cNvGrpSpPr/>
        <p:nvPr/>
      </p:nvGrpSpPr>
      <p:grpSpPr>
        <a:xfrm>
          <a:off x="0" y="0"/>
          <a:ext cx="0" cy="0"/>
          <a:chOff x="0" y="0"/>
          <a:chExt cx="0" cy="0"/>
        </a:xfrm>
      </p:grpSpPr>
      <p:sp>
        <p:nvSpPr>
          <p:cNvPr id="12" name="Rectangle 11"/>
          <p:cNvSpPr/>
          <p:nvPr userDrawn="1"/>
        </p:nvSpPr>
        <p:spPr>
          <a:xfrm>
            <a:off x="0" y="-3"/>
            <a:ext cx="9144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13" name="Title Placeholder 1"/>
          <p:cNvSpPr>
            <a:spLocks noGrp="1"/>
          </p:cNvSpPr>
          <p:nvPr>
            <p:ph type="title" hasCustomPrompt="1"/>
          </p:nvPr>
        </p:nvSpPr>
        <p:spPr>
          <a:xfrm>
            <a:off x="1808738" y="89634"/>
            <a:ext cx="6457956"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667934"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4930268" y="1321135"/>
            <a:ext cx="3840479" cy="2425365"/>
          </a:xfrm>
          <a:prstGeom prst="rect">
            <a:avLst/>
          </a:prstGeom>
        </p:spPr>
        <p:txBody>
          <a:bodyPr vert="horz" lIns="68580" tIns="34290" rIns="68580" bIns="34290" rtlCol="0">
            <a:noAutofit/>
          </a:bodyPr>
          <a:lstStyle>
            <a:lvl1pPr marL="129779" indent="-129779">
              <a:lnSpc>
                <a:spcPct val="130000"/>
              </a:lnSpc>
              <a:spcBef>
                <a:spcPts val="0"/>
              </a:spcBef>
              <a:spcAft>
                <a:spcPts val="975"/>
              </a:spcAft>
              <a:buClr>
                <a:srgbClr val="2FC2D9"/>
              </a:buClr>
              <a:buFont typeface="Arial"/>
              <a:buChar char="•"/>
              <a:defRPr sz="1400" baseline="0">
                <a:solidFill>
                  <a:schemeClr val="tx1"/>
                </a:solidFill>
              </a:defRPr>
            </a:lvl1pPr>
            <a:lvl2pPr>
              <a:defRPr sz="1200"/>
            </a:lvl2pPr>
            <a:lvl3pPr>
              <a:defRPr sz="11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363538" y="1321135"/>
            <a:ext cx="3921125"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3" name="Text Placeholder 2"/>
          <p:cNvSpPr>
            <a:spLocks noGrp="1"/>
          </p:cNvSpPr>
          <p:nvPr>
            <p:ph type="body" sz="quarter" idx="11" hasCustomPrompt="1"/>
          </p:nvPr>
        </p:nvSpPr>
        <p:spPr>
          <a:xfrm>
            <a:off x="418148" y="990997"/>
            <a:ext cx="1480576" cy="223138"/>
          </a:xfrm>
          <a:prstGeom prst="rect">
            <a:avLst/>
          </a:prstGeom>
          <a:solidFill>
            <a:schemeClr val="accent2"/>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
        <p:nvSpPr>
          <p:cNvPr id="4" name="Picture Placeholder 3"/>
          <p:cNvSpPr>
            <a:spLocks noGrp="1"/>
          </p:cNvSpPr>
          <p:nvPr>
            <p:ph type="pic" sz="quarter" idx="13" hasCustomPrompt="1"/>
          </p:nvPr>
        </p:nvSpPr>
        <p:spPr>
          <a:xfrm>
            <a:off x="257299" y="152004"/>
            <a:ext cx="1236221"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4990148" y="990997"/>
            <a:ext cx="1480576" cy="223138"/>
          </a:xfrm>
          <a:prstGeom prst="rect">
            <a:avLst/>
          </a:prstGeom>
          <a:solidFill>
            <a:schemeClr val="accent2"/>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2" name="Title 1"/>
          <p:cNvSpPr>
            <a:spLocks noGrp="1"/>
          </p:cNvSpPr>
          <p:nvPr>
            <p:ph type="title" hasCustomPrompt="1"/>
          </p:nvPr>
        </p:nvSpPr>
        <p:spPr>
          <a:xfrm>
            <a:off x="190994" y="170914"/>
            <a:ext cx="8337502" cy="543650"/>
          </a:xfrm>
          <a:prstGeom prst="rect">
            <a:avLst/>
          </a:prstGeom>
        </p:spPr>
        <p:txBody>
          <a:bodyPr lIns="68580" tIns="34290" rIns="68580" bIns="34290"/>
          <a:lstStyle>
            <a:lvl1pPr>
              <a:defRPr sz="1600" baseline="0"/>
            </a:lvl1pPr>
          </a:lstStyle>
          <a:p>
            <a:r>
              <a:rPr lang="en-US" dirty="0" smtClean="0"/>
              <a:t>Client name</a:t>
            </a:r>
            <a:endParaRPr lang="en-US" dirty="0"/>
          </a:p>
        </p:txBody>
      </p:sp>
      <p:sp>
        <p:nvSpPr>
          <p:cNvPr id="9" name="Rectangle 8"/>
          <p:cNvSpPr/>
          <p:nvPr userDrawn="1"/>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Tree>
    <p:extLst>
      <p:ext uri="{BB962C8B-B14F-4D97-AF65-F5344CB8AC3E}">
        <p14:creationId xmlns:p14="http://schemas.microsoft.com/office/powerpoint/2010/main" val="25285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Rectangle 13"/>
          <p:cNvSpPr/>
          <p:nvPr userDrawn="1"/>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12"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3368" y="-11545"/>
            <a:ext cx="6898105" cy="5173578"/>
          </a:xfrm>
          <a:prstGeom prst="rect">
            <a:avLst/>
          </a:prstGeom>
        </p:spPr>
      </p:pic>
      <p:pic>
        <p:nvPicPr>
          <p:cNvPr id="16" name="Picture Placeholder 6" descr="Pattern_pp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858001" y="-11545"/>
            <a:ext cx="2338293" cy="5173578"/>
          </a:xfrm>
          <a:prstGeom prst="rect">
            <a:avLst/>
          </a:prstGeom>
        </p:spPr>
      </p:pic>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lnSpc>
                <a:spcPct val="85000"/>
              </a:lnSpc>
            </a:pPr>
            <a:endParaRPr lang="en-US" sz="1400" dirty="0"/>
          </a:p>
        </p:txBody>
      </p:sp>
      <p:sp>
        <p:nvSpPr>
          <p:cNvPr id="6" name="Text Placeholder 2"/>
          <p:cNvSpPr>
            <a:spLocks noGrp="1"/>
          </p:cNvSpPr>
          <p:nvPr>
            <p:ph idx="1" hasCustomPrompt="1"/>
          </p:nvPr>
        </p:nvSpPr>
        <p:spPr>
          <a:xfrm>
            <a:off x="626532" y="2398060"/>
            <a:ext cx="7574494"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pic>
        <p:nvPicPr>
          <p:cNvPr id="4" name="Picture 3"/>
          <p:cNvPicPr>
            <a:picLocks noChangeAspect="1"/>
          </p:cNvPicPr>
          <p:nvPr userDrawn="1"/>
        </p:nvPicPr>
        <p:blipFill>
          <a:blip r:embed="rId2">
            <a:alphaModFix amt="25000"/>
          </a:blip>
          <a:stretch>
            <a:fillRect/>
          </a:stretch>
        </p:blipFill>
        <p:spPr>
          <a:xfrm>
            <a:off x="-238103" y="-141032"/>
            <a:ext cx="9627732" cy="55880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graphicFrame>
        <p:nvGraphicFramePr>
          <p:cNvPr id="3" name="Table 2"/>
          <p:cNvGraphicFramePr>
            <a:graphicFrameLocks noGrp="1"/>
          </p:cNvGraphicFramePr>
          <p:nvPr userDrawn="1">
            <p:extLst>
              <p:ext uri="{D42A27DB-BD31-4B8C-83A1-F6EECF244321}">
                <p14:modId xmlns:p14="http://schemas.microsoft.com/office/powerpoint/2010/main" val="1266110866"/>
              </p:ext>
            </p:extLst>
          </p:nvPr>
        </p:nvGraphicFramePr>
        <p:xfrm>
          <a:off x="-1" y="701330"/>
          <a:ext cx="9144000" cy="4147762"/>
        </p:xfrm>
        <a:graphic>
          <a:graphicData uri="http://schemas.openxmlformats.org/drawingml/2006/table">
            <a:tbl>
              <a:tblPr firstRow="1" bandRow="1">
                <a:tableStyleId>{2D5ABB26-0587-4C30-8999-92F81FD0307C}</a:tableStyleId>
              </a:tblPr>
              <a:tblGrid>
                <a:gridCol w="762000"/>
                <a:gridCol w="762000"/>
                <a:gridCol w="762000"/>
                <a:gridCol w="762000"/>
                <a:gridCol w="762000"/>
                <a:gridCol w="762000"/>
                <a:gridCol w="762000"/>
                <a:gridCol w="762000"/>
                <a:gridCol w="762000"/>
                <a:gridCol w="762000"/>
                <a:gridCol w="762000"/>
                <a:gridCol w="762000"/>
              </a:tblGrid>
              <a:tr h="272070">
                <a:tc>
                  <a:txBody>
                    <a:bodyPr/>
                    <a:lstStyle/>
                    <a:p>
                      <a:pPr algn="ctr"/>
                      <a:r>
                        <a:rPr lang="en-US" sz="900" b="1" i="0" dirty="0" smtClean="0">
                          <a:solidFill>
                            <a:schemeClr val="bg1"/>
                          </a:solidFill>
                          <a:latin typeface="Trebuchet MS"/>
                          <a:cs typeface="Trebuchet MS"/>
                        </a:rPr>
                        <a:t>M1</a:t>
                      </a:r>
                      <a:endParaRPr lang="en-US" sz="900" b="1" i="0" dirty="0">
                        <a:solidFill>
                          <a:schemeClr val="bg1"/>
                        </a:solidFill>
                        <a:latin typeface="Trebuchet MS"/>
                        <a:cs typeface="Trebuchet MS"/>
                      </a:endParaRP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smtClean="0">
                          <a:solidFill>
                            <a:schemeClr val="bg1"/>
                          </a:solidFill>
                          <a:latin typeface="Trebuchet MS"/>
                          <a:cs typeface="Trebuchet MS"/>
                        </a:rPr>
                        <a:t>M2</a:t>
                      </a:r>
                      <a:endParaRPr lang="en-US" sz="900" b="1" i="0" dirty="0">
                        <a:solidFill>
                          <a:schemeClr val="bg1"/>
                        </a:solidFill>
                        <a:latin typeface="Trebuchet MS"/>
                        <a:cs typeface="Trebuchet MS"/>
                      </a:endParaRP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smtClean="0">
                          <a:solidFill>
                            <a:schemeClr val="bg1"/>
                          </a:solidFill>
                          <a:latin typeface="Trebuchet MS"/>
                          <a:cs typeface="Trebuchet MS"/>
                        </a:rPr>
                        <a:t>M3</a:t>
                      </a:r>
                      <a:endParaRPr lang="en-US" sz="900" b="1" i="0" dirty="0">
                        <a:solidFill>
                          <a:schemeClr val="bg1"/>
                        </a:solidFill>
                        <a:latin typeface="Trebuchet MS"/>
                        <a:cs typeface="Trebuchet MS"/>
                      </a:endParaRP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smtClean="0">
                          <a:solidFill>
                            <a:schemeClr val="bg1"/>
                          </a:solidFill>
                          <a:latin typeface="Trebuchet MS"/>
                          <a:cs typeface="Trebuchet MS"/>
                        </a:rPr>
                        <a:t>M4</a:t>
                      </a:r>
                      <a:endParaRPr lang="en-US" sz="900" b="1" i="0" dirty="0">
                        <a:solidFill>
                          <a:schemeClr val="bg1"/>
                        </a:solidFill>
                        <a:latin typeface="Trebuchet MS"/>
                        <a:cs typeface="Trebuchet MS"/>
                      </a:endParaRP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M5</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M6</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M7</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M8</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M9</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M10</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M11</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M12</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r>
              <a:tr h="3875692">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r>
            </a:tbl>
          </a:graphicData>
        </a:graphic>
      </p:graphicFrame>
    </p:spTree>
    <p:extLst>
      <p:ext uri="{BB962C8B-B14F-4D97-AF65-F5344CB8AC3E}">
        <p14:creationId xmlns:p14="http://schemas.microsoft.com/office/powerpoint/2010/main" val="882800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917779"/>
            <a:ext cx="8337502" cy="3394472"/>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079897"/>
            <a:ext cx="8332740" cy="3167063"/>
          </a:xfrm>
          <a:prstGeom prst="rect">
            <a:avLst/>
          </a:prstGeom>
        </p:spPr>
        <p:txBody>
          <a:bodyPr lIns="68580" tIns="34290" rIns="68580" bIns="34290">
            <a:noAutofit/>
          </a:bodyPr>
          <a:lstStyle>
            <a:lvl1pPr marL="342900" indent="-342900">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29612" cy="3394472"/>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marL="557213" indent="-214313">
              <a:lnSpc>
                <a:spcPct val="120000"/>
              </a:lnSpc>
              <a:buSzPct val="100000"/>
              <a:buFont typeface="Arial"/>
              <a:buChar char="•"/>
              <a:defRPr sz="1200" baseline="0"/>
            </a:lvl2pPr>
            <a:lvl3pPr>
              <a:lnSpc>
                <a:spcPct val="120000"/>
              </a:lnSpc>
              <a:defRPr sz="110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079898"/>
            <a:ext cx="3810584" cy="3394472"/>
          </a:xfrm>
          <a:prstGeom prst="rect">
            <a:avLst/>
          </a:prstGeom>
        </p:spPr>
        <p:txBody>
          <a:bodyPr vert="horz" lIns="68580" tIns="34290" rIns="68580" bIns="34290" rtlCol="0">
            <a:normAutofit/>
          </a:bodyPr>
          <a:lstStyle>
            <a:lvl1pPr marL="130302" marR="0" indent="-130302" algn="l" defTabSz="342900" rtl="0" eaLnBrk="1" fontAlgn="auto" latinLnBrk="0" hangingPunct="1">
              <a:lnSpc>
                <a:spcPts val="165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360363" y="1332311"/>
            <a:ext cx="8329612" cy="3394472"/>
          </a:xfrm>
          <a:prstGeom prst="rect">
            <a:avLst/>
          </a:prstGeom>
        </p:spPr>
        <p:txBody>
          <a:bodyPr vert="horz" lIns="68580" tIns="34290" rIns="68580" bIns="34290" rtlCol="0">
            <a:normAutofit/>
          </a:bodyPr>
          <a:lstStyle>
            <a:lvl1pPr marL="130302" marR="0" indent="-130302" algn="l" defTabSz="342900" rtl="0" eaLnBrk="1" fontAlgn="auto" latinLnBrk="0" hangingPunct="1">
              <a:lnSpc>
                <a:spcPts val="165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dirty="0" smtClean="0"/>
              <a:t>Click to add bulleted list</a:t>
            </a:r>
          </a:p>
          <a:p>
            <a:pPr lvl="0"/>
            <a:endParaRPr lang="en-US" dirty="0" smtClean="0"/>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3" name="Text Placeholder 2"/>
          <p:cNvSpPr>
            <a:spLocks noGrp="1"/>
          </p:cNvSpPr>
          <p:nvPr>
            <p:ph type="body" sz="quarter" idx="10" hasCustomPrompt="1"/>
          </p:nvPr>
        </p:nvSpPr>
        <p:spPr>
          <a:xfrm>
            <a:off x="463551" y="1073150"/>
            <a:ext cx="2760662" cy="223138"/>
          </a:xfrm>
          <a:prstGeom prst="rect">
            <a:avLst/>
          </a:prstGeom>
          <a:solidFill>
            <a:srgbClr val="39C2D7"/>
          </a:solidFill>
        </p:spPr>
        <p:txBody>
          <a:bodyPr wrap="square" lIns="68580" tIns="34290" rIns="68580" bIns="34290">
            <a:spAutoFit/>
          </a:bodyPr>
          <a:lstStyle>
            <a:lvl1pPr marL="0" indent="0" algn="l">
              <a:buNone/>
              <a:defRPr sz="1000" baseline="0">
                <a:solidFill>
                  <a:srgbClr val="FFFFFF"/>
                </a:solidFill>
                <a:latin typeface="Arial Black"/>
                <a:cs typeface="Arial Black"/>
              </a:defRPr>
            </a:lvl1pPr>
          </a:lstStyle>
          <a:p>
            <a:pPr lvl="0"/>
            <a:r>
              <a:rPr lang="en-US" dirty="0" smtClean="0"/>
              <a:t>LOREM IPSUM DOLOR AMET</a:t>
            </a:r>
            <a:endParaRPr lang="en-US" dirty="0"/>
          </a:p>
        </p:txBody>
      </p:sp>
      <p:sp>
        <p:nvSpPr>
          <p:cNvPr id="6"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8" name="Group 7"/>
          <p:cNvGrpSpPr/>
          <p:nvPr userDrawn="1"/>
        </p:nvGrpSpPr>
        <p:grpSpPr>
          <a:xfrm>
            <a:off x="3043311" y="696243"/>
            <a:ext cx="3059545" cy="4152848"/>
            <a:chOff x="3043311" y="707788"/>
            <a:chExt cx="3059545" cy="4162806"/>
          </a:xfrm>
        </p:grpSpPr>
        <p:cxnSp>
          <p:nvCxnSpPr>
            <p:cNvPr id="3" name="Straight Connector 2"/>
            <p:cNvCxnSpPr/>
            <p:nvPr userDrawn="1"/>
          </p:nvCxnSpPr>
          <p:spPr>
            <a:xfrm flipV="1">
              <a:off x="3043311" y="707788"/>
              <a:ext cx="0" cy="4162806"/>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6102856" y="707788"/>
              <a:ext cx="0" cy="4162806"/>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gr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Members">
    <p:spTree>
      <p:nvGrpSpPr>
        <p:cNvPr id="1" name=""/>
        <p:cNvGrpSpPr/>
        <p:nvPr/>
      </p:nvGrpSpPr>
      <p:grpSpPr>
        <a:xfrm>
          <a:off x="0" y="0"/>
          <a:ext cx="0" cy="0"/>
          <a:chOff x="0" y="0"/>
          <a:chExt cx="0" cy="0"/>
        </a:xfrm>
      </p:grpSpPr>
      <p:cxnSp>
        <p:nvCxnSpPr>
          <p:cNvPr id="9" name="Straight Connector 8"/>
          <p:cNvCxnSpPr/>
          <p:nvPr userDrawn="1"/>
        </p:nvCxnSpPr>
        <p:spPr>
          <a:xfrm flipV="1">
            <a:off x="2284359" y="699517"/>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0359" y="708318"/>
            <a:ext cx="1" cy="414335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4717" y="699516"/>
            <a:ext cx="1" cy="41521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7" name="Text Placeholder 6"/>
          <p:cNvSpPr>
            <a:spLocks noGrp="1"/>
          </p:cNvSpPr>
          <p:nvPr userDrawn="1">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24" name="Text Placeholder 2"/>
          <p:cNvSpPr>
            <a:spLocks noGrp="1"/>
          </p:cNvSpPr>
          <p:nvPr>
            <p:ph type="body" sz="quarter" idx="11" hasCustomPrompt="1"/>
          </p:nvPr>
        </p:nvSpPr>
        <p:spPr>
          <a:xfrm>
            <a:off x="2923512" y="1972361"/>
            <a:ext cx="992036" cy="223138"/>
          </a:xfrm>
          <a:prstGeom prst="rect">
            <a:avLst/>
          </a:prstGeom>
          <a:solidFill>
            <a:schemeClr val="accent2"/>
          </a:solidFill>
          <a:ln>
            <a:noFill/>
          </a:ln>
        </p:spPr>
        <p:txBody>
          <a:bodyPr wrap="none" lIns="68580" tIns="34290" rIns="68580" bIns="34290">
            <a:spAutoFit/>
          </a:bodyPr>
          <a:lstStyle>
            <a:lvl1pPr marL="0" indent="0" algn="ctr">
              <a:buNone/>
              <a:defRPr sz="1000">
                <a:solidFill>
                  <a:schemeClr val="bg1"/>
                </a:solidFill>
                <a:latin typeface="Arial Black"/>
                <a:cs typeface="Arial Black"/>
              </a:defRPr>
            </a:lvl1pPr>
          </a:lstStyle>
          <a:p>
            <a:pPr lvl="0"/>
            <a:r>
              <a:rPr lang="en-US" dirty="0" smtClean="0"/>
              <a:t>NAME HERE</a:t>
            </a:r>
            <a:endParaRPr lang="en-US" dirty="0"/>
          </a:p>
        </p:txBody>
      </p:sp>
      <p:sp>
        <p:nvSpPr>
          <p:cNvPr id="7" name="Text Placeholder 6"/>
          <p:cNvSpPr>
            <a:spLocks noGrp="1"/>
          </p:cNvSpPr>
          <p:nvPr>
            <p:ph type="body" sz="quarter" idx="16" hasCustomPrompt="1"/>
          </p:nvPr>
        </p:nvSpPr>
        <p:spPr>
          <a:xfrm>
            <a:off x="2436813"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12" name="Text Placeholder 11"/>
          <p:cNvSpPr>
            <a:spLocks noGrp="1"/>
          </p:cNvSpPr>
          <p:nvPr>
            <p:ph type="body" sz="quarter" idx="17" hasCustomPrompt="1"/>
          </p:nvPr>
        </p:nvSpPr>
        <p:spPr>
          <a:xfrm>
            <a:off x="2528455" y="2632075"/>
            <a:ext cx="1777278" cy="2009775"/>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28" name="Picture Placeholder 3"/>
          <p:cNvSpPr>
            <a:spLocks noGrp="1"/>
          </p:cNvSpPr>
          <p:nvPr>
            <p:ph type="pic" sz="quarter" idx="18" hasCustomPrompt="1"/>
          </p:nvPr>
        </p:nvSpPr>
        <p:spPr>
          <a:xfrm>
            <a:off x="692438"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33" name="Text Placeholder 2"/>
          <p:cNvSpPr>
            <a:spLocks noGrp="1"/>
          </p:cNvSpPr>
          <p:nvPr>
            <p:ph type="body" sz="quarter" idx="19" hasCustomPrompt="1"/>
          </p:nvPr>
        </p:nvSpPr>
        <p:spPr>
          <a:xfrm>
            <a:off x="649057" y="1972361"/>
            <a:ext cx="992036" cy="223138"/>
          </a:xfrm>
          <a:prstGeom prst="rect">
            <a:avLst/>
          </a:prstGeom>
          <a:solidFill>
            <a:schemeClr val="accent2"/>
          </a:solidFill>
          <a:ln>
            <a:noFill/>
          </a:ln>
        </p:spPr>
        <p:txBody>
          <a:bodyPr wrap="none" lIns="68580" tIns="34290" rIns="68580" bIns="34290">
            <a:spAutoFit/>
          </a:bodyPr>
          <a:lstStyle>
            <a:lvl1pPr marL="0" indent="0" algn="ctr">
              <a:buNone/>
              <a:defRPr sz="1000">
                <a:solidFill>
                  <a:schemeClr val="bg1"/>
                </a:solidFill>
                <a:latin typeface="Arial Black"/>
                <a:cs typeface="Arial Black"/>
              </a:defRPr>
            </a:lvl1pPr>
          </a:lstStyle>
          <a:p>
            <a:pPr lvl="0"/>
            <a:r>
              <a:rPr lang="en-US" dirty="0" smtClean="0"/>
              <a:t>NAME HERE</a:t>
            </a:r>
            <a:endParaRPr lang="en-US" dirty="0"/>
          </a:p>
        </p:txBody>
      </p:sp>
      <p:sp>
        <p:nvSpPr>
          <p:cNvPr id="34" name="Text Placeholder 6"/>
          <p:cNvSpPr>
            <a:spLocks noGrp="1"/>
          </p:cNvSpPr>
          <p:nvPr>
            <p:ph type="body" sz="quarter" idx="20" hasCustomPrompt="1"/>
          </p:nvPr>
        </p:nvSpPr>
        <p:spPr>
          <a:xfrm>
            <a:off x="162358"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35" name="Text Placeholder 11"/>
          <p:cNvSpPr>
            <a:spLocks noGrp="1"/>
          </p:cNvSpPr>
          <p:nvPr>
            <p:ph type="body" sz="quarter" idx="21" hasCustomPrompt="1"/>
          </p:nvPr>
        </p:nvSpPr>
        <p:spPr>
          <a:xfrm>
            <a:off x="254000" y="2632075"/>
            <a:ext cx="1777278" cy="2009775"/>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37" name="Text Placeholder 2"/>
          <p:cNvSpPr>
            <a:spLocks noGrp="1"/>
          </p:cNvSpPr>
          <p:nvPr>
            <p:ph type="body" sz="quarter" idx="23" hasCustomPrompt="1"/>
          </p:nvPr>
        </p:nvSpPr>
        <p:spPr>
          <a:xfrm>
            <a:off x="5221057" y="1972361"/>
            <a:ext cx="992036" cy="223138"/>
          </a:xfrm>
          <a:prstGeom prst="rect">
            <a:avLst/>
          </a:prstGeom>
          <a:solidFill>
            <a:schemeClr val="accent2"/>
          </a:solidFill>
          <a:ln>
            <a:noFill/>
          </a:ln>
        </p:spPr>
        <p:txBody>
          <a:bodyPr wrap="none" lIns="68580" tIns="34290" rIns="68580" bIns="34290">
            <a:spAutoFit/>
          </a:bodyPr>
          <a:lstStyle>
            <a:lvl1pPr marL="0" indent="0" algn="ctr">
              <a:buNone/>
              <a:defRPr sz="1000">
                <a:solidFill>
                  <a:schemeClr val="bg1"/>
                </a:solidFill>
                <a:latin typeface="Arial Black"/>
                <a:cs typeface="Arial Black"/>
              </a:defRPr>
            </a:lvl1pPr>
          </a:lstStyle>
          <a:p>
            <a:pPr lvl="0"/>
            <a:r>
              <a:rPr lang="en-US" dirty="0" smtClean="0"/>
              <a:t>NAME HERE</a:t>
            </a:r>
            <a:endParaRPr lang="en-US" dirty="0"/>
          </a:p>
        </p:txBody>
      </p:sp>
      <p:sp>
        <p:nvSpPr>
          <p:cNvPr id="38" name="Text Placeholder 6"/>
          <p:cNvSpPr>
            <a:spLocks noGrp="1"/>
          </p:cNvSpPr>
          <p:nvPr>
            <p:ph type="body" sz="quarter" idx="24" hasCustomPrompt="1"/>
          </p:nvPr>
        </p:nvSpPr>
        <p:spPr>
          <a:xfrm>
            <a:off x="4734358"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39" name="Text Placeholder 11"/>
          <p:cNvSpPr>
            <a:spLocks noGrp="1"/>
          </p:cNvSpPr>
          <p:nvPr>
            <p:ph type="body" sz="quarter" idx="25" hasCustomPrompt="1"/>
          </p:nvPr>
        </p:nvSpPr>
        <p:spPr>
          <a:xfrm>
            <a:off x="4826000" y="2632075"/>
            <a:ext cx="1777278" cy="2009775"/>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41" name="Text Placeholder 2"/>
          <p:cNvSpPr>
            <a:spLocks noGrp="1"/>
          </p:cNvSpPr>
          <p:nvPr>
            <p:ph type="body" sz="quarter" idx="27" hasCustomPrompt="1"/>
          </p:nvPr>
        </p:nvSpPr>
        <p:spPr>
          <a:xfrm>
            <a:off x="7518602" y="1972361"/>
            <a:ext cx="992036" cy="223138"/>
          </a:xfrm>
          <a:prstGeom prst="rect">
            <a:avLst/>
          </a:prstGeom>
          <a:solidFill>
            <a:schemeClr val="accent2"/>
          </a:solidFill>
          <a:ln>
            <a:noFill/>
          </a:ln>
        </p:spPr>
        <p:txBody>
          <a:bodyPr wrap="none" lIns="68580" tIns="34290" rIns="68580" bIns="34290">
            <a:spAutoFit/>
          </a:bodyPr>
          <a:lstStyle>
            <a:lvl1pPr marL="0" indent="0" algn="ctr">
              <a:buNone/>
              <a:defRPr sz="1000">
                <a:solidFill>
                  <a:schemeClr val="bg1"/>
                </a:solidFill>
                <a:latin typeface="Arial Black"/>
                <a:cs typeface="Arial Black"/>
              </a:defRPr>
            </a:lvl1pPr>
          </a:lstStyle>
          <a:p>
            <a:pPr lvl="0"/>
            <a:r>
              <a:rPr lang="en-US" dirty="0" smtClean="0"/>
              <a:t>NAME HERE</a:t>
            </a:r>
            <a:endParaRPr lang="en-US" dirty="0"/>
          </a:p>
        </p:txBody>
      </p:sp>
      <p:sp>
        <p:nvSpPr>
          <p:cNvPr id="42" name="Text Placeholder 6"/>
          <p:cNvSpPr>
            <a:spLocks noGrp="1"/>
          </p:cNvSpPr>
          <p:nvPr>
            <p:ph type="body" sz="quarter" idx="28" hasCustomPrompt="1"/>
          </p:nvPr>
        </p:nvSpPr>
        <p:spPr>
          <a:xfrm>
            <a:off x="7031903"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43" name="Text Placeholder 11"/>
          <p:cNvSpPr>
            <a:spLocks noGrp="1"/>
          </p:cNvSpPr>
          <p:nvPr>
            <p:ph type="body" sz="quarter" idx="29" hasCustomPrompt="1"/>
          </p:nvPr>
        </p:nvSpPr>
        <p:spPr>
          <a:xfrm>
            <a:off x="7123545" y="2632075"/>
            <a:ext cx="1777278" cy="2009775"/>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44" name="Picture Placeholder 3"/>
          <p:cNvSpPr>
            <a:spLocks noGrp="1"/>
          </p:cNvSpPr>
          <p:nvPr>
            <p:ph type="pic" sz="quarter" idx="30" hasCustomPrompt="1"/>
          </p:nvPr>
        </p:nvSpPr>
        <p:spPr>
          <a:xfrm>
            <a:off x="2966892"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5" name="Picture Placeholder 3"/>
          <p:cNvSpPr>
            <a:spLocks noGrp="1"/>
          </p:cNvSpPr>
          <p:nvPr>
            <p:ph type="pic" sz="quarter" idx="31" hasCustomPrompt="1"/>
          </p:nvPr>
        </p:nvSpPr>
        <p:spPr>
          <a:xfrm>
            <a:off x="5264438"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6" name="Picture Placeholder 3"/>
          <p:cNvSpPr>
            <a:spLocks noGrp="1"/>
          </p:cNvSpPr>
          <p:nvPr>
            <p:ph type="pic" sz="quarter" idx="32" hasCustomPrompt="1"/>
          </p:nvPr>
        </p:nvSpPr>
        <p:spPr>
          <a:xfrm>
            <a:off x="7527347"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Tree>
    <p:extLst>
      <p:ext uri="{BB962C8B-B14F-4D97-AF65-F5344CB8AC3E}">
        <p14:creationId xmlns:p14="http://schemas.microsoft.com/office/powerpoint/2010/main" val="160796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Rectangle 2"/>
          <p:cNvSpPr/>
          <p:nvPr userDrawn="1"/>
        </p:nvSpPr>
        <p:spPr>
          <a:xfrm>
            <a:off x="0" y="704850"/>
            <a:ext cx="9144000" cy="278376"/>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p>
        </p:txBody>
      </p:sp>
      <p:sp>
        <p:nvSpPr>
          <p:cNvPr id="5" name="Oval 4"/>
          <p:cNvSpPr/>
          <p:nvPr/>
        </p:nvSpPr>
        <p:spPr>
          <a:xfrm>
            <a:off x="950590"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9" name="Straight Connector 8"/>
          <p:cNvCxnSpPr/>
          <p:nvPr userDrawn="1"/>
        </p:nvCxnSpPr>
        <p:spPr>
          <a:xfrm flipV="1">
            <a:off x="2284359" y="699517"/>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0359" y="708318"/>
            <a:ext cx="1" cy="414335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4717" y="699516"/>
            <a:ext cx="1" cy="41521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3233307"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2</a:t>
            </a:r>
            <a:endParaRPr lang="en-US" sz="1500" dirty="0">
              <a:solidFill>
                <a:schemeClr val="bg1"/>
              </a:solidFill>
              <a:latin typeface="Arial Black"/>
              <a:cs typeface="Arial Black"/>
            </a:endParaRPr>
          </a:p>
        </p:txBody>
      </p:sp>
      <p:sp>
        <p:nvSpPr>
          <p:cNvPr id="18" name="Oval 17"/>
          <p:cNvSpPr/>
          <p:nvPr/>
        </p:nvSpPr>
        <p:spPr>
          <a:xfrm>
            <a:off x="5527516"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3</a:t>
            </a:r>
            <a:endParaRPr lang="en-US" sz="1500" dirty="0">
              <a:solidFill>
                <a:schemeClr val="bg1"/>
              </a:solidFill>
              <a:latin typeface="Arial Black"/>
              <a:cs typeface="Arial Black"/>
            </a:endParaRPr>
          </a:p>
        </p:txBody>
      </p:sp>
      <p:sp>
        <p:nvSpPr>
          <p:cNvPr id="23" name="Oval 22"/>
          <p:cNvSpPr/>
          <p:nvPr/>
        </p:nvSpPr>
        <p:spPr>
          <a:xfrm>
            <a:off x="7802023"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4</a:t>
            </a:r>
            <a:endParaRPr lang="en-US" sz="1500" dirty="0">
              <a:solidFill>
                <a:schemeClr val="bg1"/>
              </a:solidFill>
              <a:latin typeface="Arial Black"/>
              <a:cs typeface="Arial Black"/>
            </a:endParaRPr>
          </a:p>
        </p:txBody>
      </p:sp>
      <p:sp>
        <p:nvSpPr>
          <p:cNvPr id="27" name="Text Placeholder 6"/>
          <p:cNvSpPr>
            <a:spLocks noGrp="1"/>
          </p:cNvSpPr>
          <p:nvPr userDrawn="1">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29" name="Text Placeholder 28"/>
          <p:cNvSpPr>
            <a:spLocks noGrp="1"/>
          </p:cNvSpPr>
          <p:nvPr>
            <p:ph type="body" sz="quarter" idx="11" hasCustomPrompt="1"/>
          </p:nvPr>
        </p:nvSpPr>
        <p:spPr>
          <a:xfrm>
            <a:off x="242888" y="1373188"/>
            <a:ext cx="1800225" cy="2921000"/>
          </a:xfrm>
          <a:prstGeom prst="rect">
            <a:avLst/>
          </a:prstGeom>
        </p:spPr>
        <p:txBody>
          <a:bodyPr vert="horz"/>
          <a:lstStyle>
            <a:lvl1pPr marL="0" indent="0">
              <a:lnSpc>
                <a:spcPts val="1200"/>
              </a:lnSpc>
              <a:spcAft>
                <a:spcPts val="975"/>
              </a:spcAft>
              <a:buClr>
                <a:srgbClr val="2FC2D9"/>
              </a:buClr>
              <a:buFont typeface="Arial"/>
              <a:buNone/>
              <a:defRPr sz="1200"/>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0" name="Text Placeholder 28"/>
          <p:cNvSpPr>
            <a:spLocks noGrp="1"/>
          </p:cNvSpPr>
          <p:nvPr>
            <p:ph type="body" sz="quarter" idx="12" hasCustomPrompt="1"/>
          </p:nvPr>
        </p:nvSpPr>
        <p:spPr>
          <a:xfrm>
            <a:off x="2528888" y="1373188"/>
            <a:ext cx="1800225" cy="2921000"/>
          </a:xfrm>
          <a:prstGeom prst="rect">
            <a:avLst/>
          </a:prstGeom>
        </p:spPr>
        <p:txBody>
          <a:bodyPr vert="horz"/>
          <a:lstStyle>
            <a:lvl1pPr marL="0" indent="0">
              <a:lnSpc>
                <a:spcPts val="1200"/>
              </a:lnSpc>
              <a:spcAft>
                <a:spcPts val="975"/>
              </a:spcAft>
              <a:buClr>
                <a:srgbClr val="2FC2D9"/>
              </a:buClr>
              <a:buFont typeface="Arial"/>
              <a:buNone/>
              <a:defRPr sz="1200"/>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1" name="Text Placeholder 28"/>
          <p:cNvSpPr>
            <a:spLocks noGrp="1"/>
          </p:cNvSpPr>
          <p:nvPr>
            <p:ph type="body" sz="quarter" idx="13" hasCustomPrompt="1"/>
          </p:nvPr>
        </p:nvSpPr>
        <p:spPr>
          <a:xfrm>
            <a:off x="4814888" y="1373188"/>
            <a:ext cx="1800225" cy="2921000"/>
          </a:xfrm>
          <a:prstGeom prst="rect">
            <a:avLst/>
          </a:prstGeom>
        </p:spPr>
        <p:txBody>
          <a:bodyPr vert="horz"/>
          <a:lstStyle>
            <a:lvl1pPr marL="0" indent="0">
              <a:lnSpc>
                <a:spcPts val="1200"/>
              </a:lnSpc>
              <a:spcAft>
                <a:spcPts val="975"/>
              </a:spcAft>
              <a:buClr>
                <a:srgbClr val="2FC2D9"/>
              </a:buClr>
              <a:buFont typeface="Arial"/>
              <a:buNone/>
              <a:defRPr sz="1200"/>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2" name="Text Placeholder 28"/>
          <p:cNvSpPr>
            <a:spLocks noGrp="1"/>
          </p:cNvSpPr>
          <p:nvPr>
            <p:ph type="body" sz="quarter" idx="14" hasCustomPrompt="1"/>
          </p:nvPr>
        </p:nvSpPr>
        <p:spPr>
          <a:xfrm>
            <a:off x="7100888" y="1373188"/>
            <a:ext cx="1800225" cy="2921000"/>
          </a:xfrm>
          <a:prstGeom prst="rect">
            <a:avLst/>
          </a:prstGeom>
        </p:spPr>
        <p:txBody>
          <a:bodyPr vert="horz"/>
          <a:lstStyle>
            <a:lvl1pPr marL="0" indent="0">
              <a:lnSpc>
                <a:spcPts val="1200"/>
              </a:lnSpc>
              <a:spcAft>
                <a:spcPts val="975"/>
              </a:spcAft>
              <a:buClr>
                <a:srgbClr val="2FC2D9"/>
              </a:buClr>
              <a:buFont typeface="Arial"/>
              <a:buNone/>
              <a:defRPr sz="1200"/>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Tree>
    <p:extLst>
      <p:ext uri="{BB962C8B-B14F-4D97-AF65-F5344CB8AC3E}">
        <p14:creationId xmlns:p14="http://schemas.microsoft.com/office/powerpoint/2010/main" val="118810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13" name="TextBox 12"/>
          <p:cNvSpPr txBox="1"/>
          <p:nvPr/>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38" name="TextBox 37"/>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7" name="Straight Connector 6"/>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5" name="Picture 4" descr="logo_footer.png"/>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855529258"/>
      </p:ext>
    </p:extLst>
  </p:cSld>
  <p:clrMap bg1="lt1" tx1="dk1" bg2="lt2" tx2="dk2" accent1="accent1" accent2="accent2" accent3="accent3" accent4="accent4" accent5="accent5" accent6="accent6" hlink="hlink" folHlink="folHlink"/>
  <p:sldLayoutIdLst>
    <p:sldLayoutId id="2147483654" r:id="rId1"/>
    <p:sldLayoutId id="2147483705" r:id="rId2"/>
    <p:sldLayoutId id="2147483702" r:id="rId3"/>
    <p:sldLayoutId id="2147483711" r:id="rId4"/>
    <p:sldLayoutId id="2147483728" r:id="rId5"/>
    <p:sldLayoutId id="2147483712" r:id="rId6"/>
    <p:sldLayoutId id="2147483746" r:id="rId7"/>
    <p:sldLayoutId id="2147483748" r:id="rId8"/>
    <p:sldLayoutId id="2147483744" r:id="rId9"/>
    <p:sldLayoutId id="2147483747" r:id="rId10"/>
    <p:sldLayoutId id="2147483713" r:id="rId11"/>
    <p:sldLayoutId id="2147483727" r:id="rId12"/>
    <p:sldLayoutId id="2147483698" r:id="rId13"/>
    <p:sldLayoutId id="2147483743" r:id="rId14"/>
    <p:sldLayoutId id="2147483706" r:id="rId15"/>
    <p:sldLayoutId id="2147483745" r:id="rId16"/>
    <p:sldLayoutId id="2147483749" r:id="rId17"/>
  </p:sldLayoutIdLst>
  <p:timing>
    <p:tnLst>
      <p:par>
        <p:cTn id="1" dur="indefinite" restart="never" nodeType="tmRoot"/>
      </p:par>
    </p:tnLst>
  </p:timing>
  <p:hf sldNum="0" hdr="0" dt="0"/>
  <p:txStyles>
    <p:titleStyle>
      <a:lvl1pPr algn="l" defTabSz="342900" rtl="0" eaLnBrk="1" latinLnBrk="0" hangingPunct="1">
        <a:spcBef>
          <a:spcPct val="0"/>
        </a:spcBef>
        <a:buNone/>
        <a:defRPr sz="2000" kern="1200" cap="all" baseline="0">
          <a:solidFill>
            <a:schemeClr val="tx1"/>
          </a:solidFill>
          <a:latin typeface="Arial Black"/>
          <a:ea typeface="+mj-ea"/>
          <a:cs typeface="Arial Black"/>
        </a:defRPr>
      </a:lvl1pPr>
    </p:titleStyle>
    <p:bodyStyle>
      <a:lvl1pPr marL="257175" indent="-257175" algn="l" defTabSz="342900" rtl="0" eaLnBrk="1" latinLnBrk="0" hangingPunct="1">
        <a:spcBef>
          <a:spcPct val="20000"/>
        </a:spcBef>
        <a:buClr>
          <a:schemeClr val="accent2"/>
        </a:buClr>
        <a:buFont typeface="Arial"/>
        <a:buChar char="•"/>
        <a:defRPr sz="1500" kern="1200">
          <a:solidFill>
            <a:schemeClr val="tx1"/>
          </a:solidFill>
          <a:latin typeface="Trebuchet MS"/>
          <a:ea typeface="+mn-ea"/>
          <a:cs typeface="Trebuchet MS"/>
        </a:defRPr>
      </a:lvl1pPr>
      <a:lvl2pPr marL="557213" indent="-214313" algn="l" defTabSz="342900" rtl="0" eaLnBrk="1" latinLnBrk="0" hangingPunct="1">
        <a:spcBef>
          <a:spcPct val="20000"/>
        </a:spcBef>
        <a:buFont typeface="Arial"/>
        <a:buChar char="–"/>
        <a:defRPr sz="1400" kern="1200">
          <a:solidFill>
            <a:schemeClr val="tx1"/>
          </a:solidFill>
          <a:latin typeface="Trebuchet MS"/>
          <a:ea typeface="+mn-ea"/>
          <a:cs typeface="Trebuchet MS"/>
        </a:defRPr>
      </a:lvl2pPr>
      <a:lvl3pPr marL="857250" indent="-171450" algn="l" defTabSz="342900" rtl="0" eaLnBrk="1" latinLnBrk="0" hangingPunct="1">
        <a:spcBef>
          <a:spcPct val="20000"/>
        </a:spcBef>
        <a:buFont typeface="Arial"/>
        <a:buChar char="•"/>
        <a:defRPr sz="1200" kern="1200">
          <a:solidFill>
            <a:schemeClr val="tx1"/>
          </a:solidFill>
          <a:latin typeface="Trebuchet MS"/>
          <a:ea typeface="+mn-ea"/>
          <a:cs typeface="Trebuchet MS"/>
        </a:defRPr>
      </a:lvl3pPr>
      <a:lvl4pPr marL="1200150" indent="-171450" algn="l" defTabSz="342900" rtl="0" eaLnBrk="1" latinLnBrk="0" hangingPunct="1">
        <a:spcBef>
          <a:spcPct val="20000"/>
        </a:spcBef>
        <a:buFont typeface="Arial"/>
        <a:buChar char="–"/>
        <a:defRPr sz="1000" kern="1200">
          <a:solidFill>
            <a:schemeClr val="tx1"/>
          </a:solidFill>
          <a:latin typeface="Trebuchet MS"/>
          <a:ea typeface="+mn-ea"/>
          <a:cs typeface="Trebuchet MS"/>
        </a:defRPr>
      </a:lvl4pPr>
      <a:lvl5pPr marL="1543050" indent="-171450" algn="l" defTabSz="342900" rtl="0" eaLnBrk="1" latinLnBrk="0" hangingPunct="1">
        <a:spcBef>
          <a:spcPct val="20000"/>
        </a:spcBef>
        <a:buFont typeface="Arial"/>
        <a:buChar char="»"/>
        <a:defRPr sz="800" kern="1200">
          <a:solidFill>
            <a:schemeClr val="tx1"/>
          </a:solidFill>
          <a:latin typeface="Trebuchet MS"/>
          <a:ea typeface="+mn-ea"/>
          <a:cs typeface="Trebuchet M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www.w3.org/TR/CSS21/visudet.html#containing-block-details" TargetMode="External"/><Relationship Id="rId7" Type="http://schemas.openxmlformats.org/officeDocument/2006/relationships/hyperlink" Target="https://css-tricks.com/all-about-floats/" TargetMode="External"/><Relationship Id="rId2" Type="http://schemas.openxmlformats.org/officeDocument/2006/relationships/hyperlink" Target="http://www.w3.org/TR/CSS21/visuren.html"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Guide/CSS/Understanding_z_index/The_stacking_context" TargetMode="External"/><Relationship Id="rId5" Type="http://schemas.openxmlformats.org/officeDocument/2006/relationships/hyperlink" Target="https://developer.mozilla.org/en-US/docs/Web/CSS/float" TargetMode="External"/><Relationship Id="rId4" Type="http://schemas.openxmlformats.org/officeDocument/2006/relationships/hyperlink" Target="https://developer.mozilla.org/en-US/docs/Web/Guide/CSS/Visual_formatting_model"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584726" y="2052425"/>
            <a:ext cx="7450669" cy="1084677"/>
          </a:xfrm>
        </p:spPr>
        <p:txBody>
          <a:bodyPr>
            <a:noAutofit/>
          </a:bodyPr>
          <a:lstStyle/>
          <a:p>
            <a:r>
              <a:rPr lang="en-US" dirty="0" smtClean="0"/>
              <a:t>1</a:t>
            </a:r>
            <a:r>
              <a:rPr lang="en-US" dirty="0" smtClean="0"/>
              <a:t>.3 </a:t>
            </a:r>
            <a:r>
              <a:rPr lang="en-US" dirty="0"/>
              <a:t>Positioning &amp; Layouts.</a:t>
            </a:r>
            <a:endParaRPr lang="en-US" dirty="0"/>
          </a:p>
        </p:txBody>
      </p:sp>
      <p:sp>
        <p:nvSpPr>
          <p:cNvPr id="14" name="Text Placeholder 13"/>
          <p:cNvSpPr>
            <a:spLocks noGrp="1"/>
          </p:cNvSpPr>
          <p:nvPr>
            <p:ph type="body" sz="quarter" idx="11"/>
          </p:nvPr>
        </p:nvSpPr>
        <p:spPr>
          <a:xfrm>
            <a:off x="660399" y="3137102"/>
            <a:ext cx="4390176" cy="277768"/>
          </a:xfrm>
        </p:spPr>
        <p:txBody>
          <a:bodyPr/>
          <a:lstStyle/>
          <a:p>
            <a:r>
              <a:rPr lang="en-US" dirty="0" smtClean="0"/>
              <a:t>FRONTEND MENTORING PROGRAM, BREST</a:t>
            </a:r>
            <a:endParaRPr lang="en-US" dirty="0"/>
          </a:p>
        </p:txBody>
      </p:sp>
      <p:sp>
        <p:nvSpPr>
          <p:cNvPr id="15" name="Text Placeholder 14"/>
          <p:cNvSpPr>
            <a:spLocks noGrp="1"/>
          </p:cNvSpPr>
          <p:nvPr>
            <p:ph type="body" sz="quarter" idx="17"/>
          </p:nvPr>
        </p:nvSpPr>
        <p:spPr/>
        <p:txBody>
          <a:bodyPr>
            <a:normAutofit lnSpcReduction="10000"/>
          </a:bodyPr>
          <a:lstStyle/>
          <a:p>
            <a:r>
              <a:rPr lang="en-US" dirty="0" smtClean="0"/>
              <a:t>MARCH 16, </a:t>
            </a:r>
            <a:r>
              <a:rPr lang="en-US" dirty="0" smtClean="0"/>
              <a:t>2015</a:t>
            </a:r>
            <a:endParaRPr lang="en-US" dirty="0"/>
          </a:p>
        </p:txBody>
      </p:sp>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622" b="3622"/>
          <a:stretch>
            <a:fillRect/>
          </a:stretch>
        </p:blipFill>
        <p:spPr/>
      </p:pic>
    </p:spTree>
    <p:extLst>
      <p:ext uri="{BB962C8B-B14F-4D97-AF65-F5344CB8AC3E}">
        <p14:creationId xmlns:p14="http://schemas.microsoft.com/office/powerpoint/2010/main" val="4274838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BOX MODEL - DEFINITIONS</a:t>
            </a:r>
            <a:endParaRPr lang="en-US" dirty="0"/>
          </a:p>
        </p:txBody>
      </p:sp>
      <p:sp>
        <p:nvSpPr>
          <p:cNvPr id="4" name="TextBox 3"/>
          <p:cNvSpPr txBox="1"/>
          <p:nvPr/>
        </p:nvSpPr>
        <p:spPr>
          <a:xfrm>
            <a:off x="-2011807" y="1177235"/>
            <a:ext cx="8622156" cy="867930"/>
          </a:xfrm>
          <a:prstGeom prst="rect">
            <a:avLst/>
          </a:prstGeom>
          <a:noFill/>
        </p:spPr>
        <p:txBody>
          <a:bodyPr wrap="square" rtlCol="0">
            <a:spAutoFit/>
          </a:bodyPr>
          <a:lstStyle/>
          <a:p>
            <a:pPr>
              <a:lnSpc>
                <a:spcPct val="120000"/>
              </a:lnSpc>
            </a:pPr>
            <a:endParaRPr lang="en-US" dirty="0" smtClean="0">
              <a:solidFill>
                <a:srgbClr val="444444"/>
              </a:solidFill>
              <a:cs typeface="Trebuchet MS"/>
            </a:endParaRPr>
          </a:p>
          <a:p>
            <a:pPr>
              <a:lnSpc>
                <a:spcPct val="120000"/>
              </a:lnSpc>
            </a:pPr>
            <a:endParaRPr lang="en-US" dirty="0" smtClean="0">
              <a:solidFill>
                <a:srgbClr val="444444"/>
              </a:solidFill>
              <a:cs typeface="Trebuchet MS"/>
            </a:endParaRPr>
          </a:p>
          <a:p>
            <a:pPr>
              <a:lnSpc>
                <a:spcPct val="120000"/>
              </a:lnSpc>
            </a:pPr>
            <a:endParaRPr lang="en-US" dirty="0" err="1">
              <a:solidFill>
                <a:srgbClr val="444444"/>
              </a:solidFill>
              <a:latin typeface="Trebuchet MS"/>
              <a:cs typeface="Trebuchet MS"/>
            </a:endParaRPr>
          </a:p>
        </p:txBody>
      </p:sp>
      <p:sp>
        <p:nvSpPr>
          <p:cNvPr id="3" name="Rectangle 2"/>
          <p:cNvSpPr/>
          <p:nvPr/>
        </p:nvSpPr>
        <p:spPr>
          <a:xfrm>
            <a:off x="304800" y="851338"/>
            <a:ext cx="8597462" cy="3539430"/>
          </a:xfrm>
          <a:prstGeom prst="rect">
            <a:avLst/>
          </a:prstGeom>
        </p:spPr>
        <p:txBody>
          <a:bodyPr wrap="square">
            <a:spAutoFit/>
          </a:bodyPr>
          <a:lstStyle/>
          <a:p>
            <a:pPr lvl="0">
              <a:defRPr sz="1800"/>
            </a:pPr>
            <a:r>
              <a:rPr lang="en-US" sz="2800" b="1" dirty="0">
                <a:latin typeface="Helvetica"/>
                <a:ea typeface="Helvetica"/>
                <a:cs typeface="Helvetica"/>
                <a:sym typeface="Helvetica"/>
              </a:rPr>
              <a:t>Content</a:t>
            </a:r>
            <a:r>
              <a:rPr lang="en-US" sz="2800" dirty="0"/>
              <a:t> - The content of the box, where text and images appear</a:t>
            </a:r>
          </a:p>
          <a:p>
            <a:pPr lvl="0">
              <a:defRPr sz="1800"/>
            </a:pPr>
            <a:r>
              <a:rPr lang="en-US" sz="2800" b="1" dirty="0">
                <a:latin typeface="Helvetica"/>
                <a:ea typeface="Helvetica"/>
                <a:cs typeface="Helvetica"/>
                <a:sym typeface="Helvetica"/>
              </a:rPr>
              <a:t>Padding</a:t>
            </a:r>
            <a:r>
              <a:rPr lang="en-US" sz="2800" dirty="0"/>
              <a:t> - Clears an area around the content. The padding is transparent</a:t>
            </a:r>
          </a:p>
          <a:p>
            <a:pPr lvl="0">
              <a:defRPr sz="1800"/>
            </a:pPr>
            <a:r>
              <a:rPr lang="en-US" sz="2800" b="1" dirty="0">
                <a:latin typeface="Helvetica"/>
                <a:ea typeface="Helvetica"/>
                <a:cs typeface="Helvetica"/>
                <a:sym typeface="Helvetica"/>
              </a:rPr>
              <a:t>Border</a:t>
            </a:r>
            <a:r>
              <a:rPr lang="en-US" sz="2800" dirty="0"/>
              <a:t> - A border that goes around the padding and content</a:t>
            </a:r>
          </a:p>
          <a:p>
            <a:pPr lvl="0">
              <a:defRPr sz="1800"/>
            </a:pPr>
            <a:r>
              <a:rPr lang="en-US" sz="2800" b="1" dirty="0">
                <a:latin typeface="Helvetica"/>
                <a:ea typeface="Helvetica"/>
                <a:cs typeface="Helvetica"/>
                <a:sym typeface="Helvetica"/>
              </a:rPr>
              <a:t>Margin</a:t>
            </a:r>
            <a:r>
              <a:rPr lang="en-US" sz="2800" dirty="0"/>
              <a:t> - Clears an area outside the border. The margin is transparent</a:t>
            </a:r>
            <a:endParaRPr lang="en-US" sz="2800" dirty="0"/>
          </a:p>
        </p:txBody>
      </p:sp>
    </p:spTree>
    <p:extLst>
      <p:ext uri="{BB962C8B-B14F-4D97-AF65-F5344CB8AC3E}">
        <p14:creationId xmlns:p14="http://schemas.microsoft.com/office/powerpoint/2010/main" val="2282838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BOX-SIZING</a:t>
            </a:r>
            <a:endParaRPr lang="en-US" dirty="0"/>
          </a:p>
        </p:txBody>
      </p:sp>
      <p:sp>
        <p:nvSpPr>
          <p:cNvPr id="4" name="TextBox 3"/>
          <p:cNvSpPr txBox="1"/>
          <p:nvPr/>
        </p:nvSpPr>
        <p:spPr>
          <a:xfrm>
            <a:off x="-2011807" y="1177235"/>
            <a:ext cx="8622156" cy="867930"/>
          </a:xfrm>
          <a:prstGeom prst="rect">
            <a:avLst/>
          </a:prstGeom>
          <a:noFill/>
        </p:spPr>
        <p:txBody>
          <a:bodyPr wrap="square" rtlCol="0">
            <a:spAutoFit/>
          </a:bodyPr>
          <a:lstStyle/>
          <a:p>
            <a:pPr>
              <a:lnSpc>
                <a:spcPct val="120000"/>
              </a:lnSpc>
            </a:pPr>
            <a:endParaRPr lang="en-US" dirty="0" smtClean="0">
              <a:solidFill>
                <a:srgbClr val="444444"/>
              </a:solidFill>
              <a:cs typeface="Trebuchet MS"/>
            </a:endParaRPr>
          </a:p>
          <a:p>
            <a:pPr>
              <a:lnSpc>
                <a:spcPct val="120000"/>
              </a:lnSpc>
            </a:pPr>
            <a:endParaRPr lang="en-US" dirty="0" smtClean="0">
              <a:solidFill>
                <a:srgbClr val="444444"/>
              </a:solidFill>
              <a:cs typeface="Trebuchet MS"/>
            </a:endParaRPr>
          </a:p>
          <a:p>
            <a:pPr>
              <a:lnSpc>
                <a:spcPct val="120000"/>
              </a:lnSpc>
            </a:pPr>
            <a:endParaRPr lang="en-US" dirty="0" err="1">
              <a:solidFill>
                <a:srgbClr val="444444"/>
              </a:solidFill>
              <a:latin typeface="Trebuchet MS"/>
              <a:cs typeface="Trebuchet MS"/>
            </a:endParaRPr>
          </a:p>
        </p:txBody>
      </p:sp>
      <p:sp>
        <p:nvSpPr>
          <p:cNvPr id="5" name="Rectangle 4"/>
          <p:cNvSpPr/>
          <p:nvPr/>
        </p:nvSpPr>
        <p:spPr>
          <a:xfrm>
            <a:off x="404647" y="1177235"/>
            <a:ext cx="8518635" cy="3046988"/>
          </a:xfrm>
          <a:prstGeom prst="rect">
            <a:avLst/>
          </a:prstGeom>
        </p:spPr>
        <p:txBody>
          <a:bodyPr wrap="square">
            <a:spAutoFit/>
          </a:bodyPr>
          <a:lstStyle/>
          <a:p>
            <a:r>
              <a:rPr lang="en-US" sz="3200" dirty="0"/>
              <a:t>The </a:t>
            </a:r>
            <a:r>
              <a:rPr lang="en-US" sz="3200" b="1" dirty="0"/>
              <a:t>box-sizing</a:t>
            </a:r>
            <a:r>
              <a:rPr lang="en-US" sz="3200" dirty="0"/>
              <a:t> CSS property is used to alter the default CSS box model used to calculate widths and heights of elements. It is possible to use this property to emulate the behavior of browsers that do not correctly support the CSS box model specification.</a:t>
            </a:r>
          </a:p>
        </p:txBody>
      </p:sp>
    </p:spTree>
    <p:extLst>
      <p:ext uri="{BB962C8B-B14F-4D97-AF65-F5344CB8AC3E}">
        <p14:creationId xmlns:p14="http://schemas.microsoft.com/office/powerpoint/2010/main" val="285127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BOX SIZING</a:t>
            </a:r>
            <a:endParaRPr lang="en-US" dirty="0"/>
          </a:p>
        </p:txBody>
      </p:sp>
      <p:sp>
        <p:nvSpPr>
          <p:cNvPr id="4" name="TextBox 3"/>
          <p:cNvSpPr txBox="1"/>
          <p:nvPr/>
        </p:nvSpPr>
        <p:spPr>
          <a:xfrm>
            <a:off x="-2011807" y="1177235"/>
            <a:ext cx="8622156" cy="867930"/>
          </a:xfrm>
          <a:prstGeom prst="rect">
            <a:avLst/>
          </a:prstGeom>
          <a:noFill/>
        </p:spPr>
        <p:txBody>
          <a:bodyPr wrap="square" rtlCol="0">
            <a:spAutoFit/>
          </a:bodyPr>
          <a:lstStyle/>
          <a:p>
            <a:pPr>
              <a:lnSpc>
                <a:spcPct val="120000"/>
              </a:lnSpc>
            </a:pPr>
            <a:endParaRPr lang="en-US" dirty="0" smtClean="0">
              <a:solidFill>
                <a:srgbClr val="444444"/>
              </a:solidFill>
              <a:cs typeface="Trebuchet MS"/>
            </a:endParaRPr>
          </a:p>
          <a:p>
            <a:pPr>
              <a:lnSpc>
                <a:spcPct val="120000"/>
              </a:lnSpc>
            </a:pPr>
            <a:endParaRPr lang="en-US" dirty="0" smtClean="0">
              <a:solidFill>
                <a:srgbClr val="444444"/>
              </a:solidFill>
              <a:cs typeface="Trebuchet MS"/>
            </a:endParaRPr>
          </a:p>
          <a:p>
            <a:pPr>
              <a:lnSpc>
                <a:spcPct val="120000"/>
              </a:lnSpc>
            </a:pPr>
            <a:endParaRPr lang="en-US" dirty="0" err="1">
              <a:solidFill>
                <a:srgbClr val="444444"/>
              </a:solidFill>
              <a:latin typeface="Trebuchet MS"/>
              <a:cs typeface="Trebuchet MS"/>
            </a:endParaRPr>
          </a:p>
        </p:txBody>
      </p:sp>
      <p:sp>
        <p:nvSpPr>
          <p:cNvPr id="3" name="Rectangle 2"/>
          <p:cNvSpPr/>
          <p:nvPr/>
        </p:nvSpPr>
        <p:spPr>
          <a:xfrm>
            <a:off x="446689" y="1053456"/>
            <a:ext cx="8413532" cy="3108543"/>
          </a:xfrm>
          <a:prstGeom prst="rect">
            <a:avLst/>
          </a:prstGeom>
        </p:spPr>
        <p:txBody>
          <a:bodyPr wrap="square">
            <a:spAutoFit/>
          </a:bodyPr>
          <a:lstStyle/>
          <a:p>
            <a:pPr lvl="0" algn="ctr">
              <a:defRPr sz="1800"/>
            </a:pPr>
            <a:r>
              <a:rPr lang="en-US" sz="2800" b="1" dirty="0">
                <a:latin typeface="Helvetica"/>
                <a:ea typeface="Helvetica"/>
                <a:cs typeface="Helvetica"/>
                <a:sym typeface="Helvetica"/>
              </a:rPr>
              <a:t>content-box | padding-box | border-box</a:t>
            </a:r>
          </a:p>
          <a:p>
            <a:pPr lvl="0">
              <a:defRPr sz="1800"/>
            </a:pPr>
            <a:endParaRPr lang="en-US" sz="2800" dirty="0" smtClean="0"/>
          </a:p>
          <a:p>
            <a:pPr lvl="0">
              <a:defRPr sz="1800"/>
            </a:pPr>
            <a:r>
              <a:rPr lang="en-US" sz="2800" dirty="0" smtClean="0"/>
              <a:t>Examples</a:t>
            </a:r>
            <a:r>
              <a:rPr lang="en-US" sz="2800" dirty="0"/>
              <a:t>:</a:t>
            </a:r>
          </a:p>
          <a:p>
            <a:pPr lvl="0">
              <a:defRPr sz="1800"/>
            </a:pPr>
            <a:r>
              <a:rPr lang="en-US" sz="2800" dirty="0">
                <a:latin typeface="Menlo"/>
                <a:ea typeface="Menlo"/>
                <a:cs typeface="Menlo"/>
                <a:sym typeface="Menlo"/>
              </a:rPr>
              <a:t>box-sizing: content-box;</a:t>
            </a:r>
            <a:br>
              <a:rPr lang="en-US" sz="2800" dirty="0">
                <a:latin typeface="Menlo"/>
                <a:ea typeface="Menlo"/>
                <a:cs typeface="Menlo"/>
                <a:sym typeface="Menlo"/>
              </a:rPr>
            </a:br>
            <a:r>
              <a:rPr lang="en-US" sz="2800" dirty="0">
                <a:latin typeface="Menlo"/>
                <a:ea typeface="Menlo"/>
                <a:cs typeface="Menlo"/>
                <a:sym typeface="Menlo"/>
              </a:rPr>
              <a:t>box-sizing: padding-box;</a:t>
            </a:r>
            <a:br>
              <a:rPr lang="en-US" sz="2800" dirty="0">
                <a:latin typeface="Menlo"/>
                <a:ea typeface="Menlo"/>
                <a:cs typeface="Menlo"/>
                <a:sym typeface="Menlo"/>
              </a:rPr>
            </a:br>
            <a:r>
              <a:rPr lang="en-US" sz="2800" dirty="0">
                <a:latin typeface="Menlo"/>
                <a:ea typeface="Menlo"/>
                <a:cs typeface="Menlo"/>
                <a:sym typeface="Menlo"/>
              </a:rPr>
              <a:t>box-sizing: border-box;</a:t>
            </a:r>
            <a:br>
              <a:rPr lang="en-US" sz="2800" dirty="0">
                <a:latin typeface="Menlo"/>
                <a:ea typeface="Menlo"/>
                <a:cs typeface="Menlo"/>
                <a:sym typeface="Menlo"/>
              </a:rPr>
            </a:br>
            <a:r>
              <a:rPr lang="en-US" sz="2800" dirty="0">
                <a:latin typeface="Menlo"/>
                <a:ea typeface="Menlo"/>
                <a:cs typeface="Menlo"/>
                <a:sym typeface="Menlo"/>
              </a:rPr>
              <a:t>box-sizing: inherit;</a:t>
            </a:r>
            <a:endParaRPr lang="en-US" sz="2800" dirty="0">
              <a:latin typeface="Menlo"/>
              <a:ea typeface="Menlo"/>
              <a:cs typeface="Menlo"/>
              <a:sym typeface="Menlo"/>
            </a:endParaRPr>
          </a:p>
        </p:txBody>
      </p:sp>
    </p:spTree>
    <p:extLst>
      <p:ext uri="{BB962C8B-B14F-4D97-AF65-F5344CB8AC3E}">
        <p14:creationId xmlns:p14="http://schemas.microsoft.com/office/powerpoint/2010/main" val="4141686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CONTENT-BOX</a:t>
            </a:r>
            <a:endParaRPr lang="en-US" dirty="0"/>
          </a:p>
        </p:txBody>
      </p:sp>
      <p:sp>
        <p:nvSpPr>
          <p:cNvPr id="4" name="TextBox 3"/>
          <p:cNvSpPr txBox="1"/>
          <p:nvPr/>
        </p:nvSpPr>
        <p:spPr>
          <a:xfrm>
            <a:off x="-2011807" y="1177235"/>
            <a:ext cx="8622156" cy="867930"/>
          </a:xfrm>
          <a:prstGeom prst="rect">
            <a:avLst/>
          </a:prstGeom>
          <a:noFill/>
        </p:spPr>
        <p:txBody>
          <a:bodyPr wrap="square" rtlCol="0">
            <a:spAutoFit/>
          </a:bodyPr>
          <a:lstStyle/>
          <a:p>
            <a:pPr>
              <a:lnSpc>
                <a:spcPct val="120000"/>
              </a:lnSpc>
            </a:pPr>
            <a:endParaRPr lang="en-US" dirty="0" smtClean="0">
              <a:solidFill>
                <a:srgbClr val="444444"/>
              </a:solidFill>
              <a:cs typeface="Trebuchet MS"/>
            </a:endParaRPr>
          </a:p>
          <a:p>
            <a:pPr>
              <a:lnSpc>
                <a:spcPct val="120000"/>
              </a:lnSpc>
            </a:pPr>
            <a:endParaRPr lang="en-US" dirty="0" smtClean="0">
              <a:solidFill>
                <a:srgbClr val="444444"/>
              </a:solidFill>
              <a:cs typeface="Trebuchet MS"/>
            </a:endParaRPr>
          </a:p>
          <a:p>
            <a:pPr>
              <a:lnSpc>
                <a:spcPct val="120000"/>
              </a:lnSpc>
            </a:pPr>
            <a:endParaRPr lang="en-US" dirty="0" err="1">
              <a:solidFill>
                <a:srgbClr val="444444"/>
              </a:solidFill>
              <a:latin typeface="Trebuchet MS"/>
              <a:cs typeface="Trebuchet MS"/>
            </a:endParaRPr>
          </a:p>
        </p:txBody>
      </p:sp>
      <p:pic>
        <p:nvPicPr>
          <p:cNvPr id="5" name="content-box.png"/>
          <p:cNvPicPr/>
          <p:nvPr/>
        </p:nvPicPr>
        <p:blipFill>
          <a:blip r:embed="rId2">
            <a:extLst/>
          </a:blip>
          <a:srcRect/>
          <a:stretch>
            <a:fillRect/>
          </a:stretch>
        </p:blipFill>
        <p:spPr>
          <a:xfrm>
            <a:off x="2049065" y="784257"/>
            <a:ext cx="4561284" cy="3036511"/>
          </a:xfrm>
          <a:prstGeom prst="rect">
            <a:avLst/>
          </a:prstGeom>
          <a:ln w="12700">
            <a:miter lim="400000"/>
          </a:ln>
        </p:spPr>
      </p:pic>
      <p:sp>
        <p:nvSpPr>
          <p:cNvPr id="3" name="Rectangle 2"/>
          <p:cNvSpPr/>
          <p:nvPr/>
        </p:nvSpPr>
        <p:spPr>
          <a:xfrm>
            <a:off x="257503" y="3820768"/>
            <a:ext cx="8791903" cy="923330"/>
          </a:xfrm>
          <a:prstGeom prst="rect">
            <a:avLst/>
          </a:prstGeom>
        </p:spPr>
        <p:txBody>
          <a:bodyPr wrap="square">
            <a:spAutoFit/>
          </a:bodyPr>
          <a:lstStyle/>
          <a:p>
            <a:pPr lvl="0" defTabSz="420624">
              <a:defRPr sz="1800"/>
            </a:pPr>
            <a:r>
              <a:rPr lang="en-US" dirty="0"/>
              <a:t>This is the </a:t>
            </a:r>
            <a:r>
              <a:rPr lang="en-US" b="1" dirty="0">
                <a:latin typeface="Helvetica"/>
                <a:ea typeface="Helvetica"/>
                <a:cs typeface="Helvetica"/>
                <a:sym typeface="Helvetica"/>
              </a:rPr>
              <a:t>default</a:t>
            </a:r>
            <a:r>
              <a:rPr lang="en-US" dirty="0"/>
              <a:t> style as specified by the CSS standard. The width and height properties are measured including only the content, but not the padding, border or margin.</a:t>
            </a:r>
            <a:endParaRPr lang="en-US" dirty="0"/>
          </a:p>
        </p:txBody>
      </p:sp>
    </p:spTree>
    <p:extLst>
      <p:ext uri="{BB962C8B-B14F-4D97-AF65-F5344CB8AC3E}">
        <p14:creationId xmlns:p14="http://schemas.microsoft.com/office/powerpoint/2010/main" val="671693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PADDING-BOX</a:t>
            </a:r>
            <a:endParaRPr lang="en-US" dirty="0"/>
          </a:p>
        </p:txBody>
      </p:sp>
      <p:sp>
        <p:nvSpPr>
          <p:cNvPr id="4" name="TextBox 3"/>
          <p:cNvSpPr txBox="1"/>
          <p:nvPr/>
        </p:nvSpPr>
        <p:spPr>
          <a:xfrm>
            <a:off x="-2011807" y="1177235"/>
            <a:ext cx="8622156" cy="867930"/>
          </a:xfrm>
          <a:prstGeom prst="rect">
            <a:avLst/>
          </a:prstGeom>
          <a:noFill/>
        </p:spPr>
        <p:txBody>
          <a:bodyPr wrap="square" rtlCol="0">
            <a:spAutoFit/>
          </a:bodyPr>
          <a:lstStyle/>
          <a:p>
            <a:pPr>
              <a:lnSpc>
                <a:spcPct val="120000"/>
              </a:lnSpc>
            </a:pPr>
            <a:endParaRPr lang="en-US" dirty="0" smtClean="0">
              <a:solidFill>
                <a:srgbClr val="444444"/>
              </a:solidFill>
              <a:cs typeface="Trebuchet MS"/>
            </a:endParaRPr>
          </a:p>
          <a:p>
            <a:pPr>
              <a:lnSpc>
                <a:spcPct val="120000"/>
              </a:lnSpc>
            </a:pPr>
            <a:endParaRPr lang="en-US" dirty="0" smtClean="0">
              <a:solidFill>
                <a:srgbClr val="444444"/>
              </a:solidFill>
              <a:cs typeface="Trebuchet MS"/>
            </a:endParaRPr>
          </a:p>
          <a:p>
            <a:pPr>
              <a:lnSpc>
                <a:spcPct val="120000"/>
              </a:lnSpc>
            </a:pPr>
            <a:endParaRPr lang="en-US" dirty="0" err="1">
              <a:solidFill>
                <a:srgbClr val="444444"/>
              </a:solidFill>
              <a:latin typeface="Trebuchet MS"/>
              <a:cs typeface="Trebuchet MS"/>
            </a:endParaRPr>
          </a:p>
        </p:txBody>
      </p:sp>
      <p:pic>
        <p:nvPicPr>
          <p:cNvPr id="5" name="padding-box.png"/>
          <p:cNvPicPr/>
          <p:nvPr/>
        </p:nvPicPr>
        <p:blipFill>
          <a:blip r:embed="rId2">
            <a:extLst/>
          </a:blip>
          <a:srcRect/>
          <a:stretch>
            <a:fillRect/>
          </a:stretch>
        </p:blipFill>
        <p:spPr>
          <a:xfrm>
            <a:off x="2028043" y="777765"/>
            <a:ext cx="4582306" cy="3230375"/>
          </a:xfrm>
          <a:prstGeom prst="rect">
            <a:avLst/>
          </a:prstGeom>
          <a:ln w="12700">
            <a:miter lim="400000"/>
          </a:ln>
        </p:spPr>
      </p:pic>
      <p:sp>
        <p:nvSpPr>
          <p:cNvPr id="3" name="Rectangle 2"/>
          <p:cNvSpPr/>
          <p:nvPr/>
        </p:nvSpPr>
        <p:spPr>
          <a:xfrm>
            <a:off x="320566" y="3827557"/>
            <a:ext cx="8739352" cy="923330"/>
          </a:xfrm>
          <a:prstGeom prst="rect">
            <a:avLst/>
          </a:prstGeom>
        </p:spPr>
        <p:txBody>
          <a:bodyPr wrap="square">
            <a:spAutoFit/>
          </a:bodyPr>
          <a:lstStyle/>
          <a:p>
            <a:pPr lvl="0" defTabSz="420624">
              <a:defRPr sz="1800"/>
            </a:pPr>
            <a:r>
              <a:rPr lang="en-US" dirty="0"/>
              <a:t>The width and height properties include the padding size, and do not include the border or margin. </a:t>
            </a:r>
          </a:p>
          <a:p>
            <a:pPr lvl="0" defTabSz="420624">
              <a:defRPr sz="1800"/>
            </a:pPr>
            <a:r>
              <a:rPr lang="en-US" b="1" i="1" dirty="0">
                <a:latin typeface="Helvetica"/>
                <a:ea typeface="Helvetica"/>
                <a:cs typeface="Helvetica"/>
                <a:sym typeface="Helvetica"/>
              </a:rPr>
              <a:t>Experimental. Firefox only!</a:t>
            </a:r>
            <a:endParaRPr lang="en-US" b="1" i="1" dirty="0">
              <a:latin typeface="Helvetica"/>
              <a:ea typeface="Helvetica"/>
              <a:cs typeface="Helvetica"/>
              <a:sym typeface="Helvetica"/>
            </a:endParaRPr>
          </a:p>
        </p:txBody>
      </p:sp>
    </p:spTree>
    <p:extLst>
      <p:ext uri="{BB962C8B-B14F-4D97-AF65-F5344CB8AC3E}">
        <p14:creationId xmlns:p14="http://schemas.microsoft.com/office/powerpoint/2010/main" val="1321748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BORDER-BOX</a:t>
            </a:r>
            <a:endParaRPr lang="en-US" dirty="0"/>
          </a:p>
        </p:txBody>
      </p:sp>
      <p:sp>
        <p:nvSpPr>
          <p:cNvPr id="4" name="TextBox 3"/>
          <p:cNvSpPr txBox="1"/>
          <p:nvPr/>
        </p:nvSpPr>
        <p:spPr>
          <a:xfrm>
            <a:off x="-2011807" y="1177235"/>
            <a:ext cx="8622156" cy="867930"/>
          </a:xfrm>
          <a:prstGeom prst="rect">
            <a:avLst/>
          </a:prstGeom>
          <a:noFill/>
        </p:spPr>
        <p:txBody>
          <a:bodyPr wrap="square" rtlCol="0">
            <a:spAutoFit/>
          </a:bodyPr>
          <a:lstStyle/>
          <a:p>
            <a:pPr>
              <a:lnSpc>
                <a:spcPct val="120000"/>
              </a:lnSpc>
            </a:pPr>
            <a:endParaRPr lang="en-US" dirty="0" smtClean="0">
              <a:solidFill>
                <a:srgbClr val="444444"/>
              </a:solidFill>
              <a:cs typeface="Trebuchet MS"/>
            </a:endParaRPr>
          </a:p>
          <a:p>
            <a:pPr>
              <a:lnSpc>
                <a:spcPct val="120000"/>
              </a:lnSpc>
            </a:pPr>
            <a:endParaRPr lang="en-US" dirty="0" smtClean="0">
              <a:solidFill>
                <a:srgbClr val="444444"/>
              </a:solidFill>
              <a:cs typeface="Trebuchet MS"/>
            </a:endParaRPr>
          </a:p>
          <a:p>
            <a:pPr>
              <a:lnSpc>
                <a:spcPct val="120000"/>
              </a:lnSpc>
            </a:pPr>
            <a:endParaRPr lang="en-US" dirty="0" err="1">
              <a:solidFill>
                <a:srgbClr val="444444"/>
              </a:solidFill>
              <a:latin typeface="Trebuchet MS"/>
              <a:cs typeface="Trebuchet MS"/>
            </a:endParaRPr>
          </a:p>
        </p:txBody>
      </p:sp>
      <p:pic>
        <p:nvPicPr>
          <p:cNvPr id="5" name="border-box.png"/>
          <p:cNvPicPr/>
          <p:nvPr/>
        </p:nvPicPr>
        <p:blipFill>
          <a:blip r:embed="rId3">
            <a:extLst/>
          </a:blip>
          <a:srcRect/>
          <a:stretch>
            <a:fillRect/>
          </a:stretch>
        </p:blipFill>
        <p:spPr>
          <a:xfrm>
            <a:off x="2299271" y="945931"/>
            <a:ext cx="4245973" cy="2770437"/>
          </a:xfrm>
          <a:prstGeom prst="rect">
            <a:avLst/>
          </a:prstGeom>
          <a:ln w="12700">
            <a:miter lim="400000"/>
          </a:ln>
        </p:spPr>
      </p:pic>
      <p:sp>
        <p:nvSpPr>
          <p:cNvPr id="3" name="Rectangle 2"/>
          <p:cNvSpPr/>
          <p:nvPr/>
        </p:nvSpPr>
        <p:spPr>
          <a:xfrm>
            <a:off x="425669" y="3932868"/>
            <a:ext cx="8718331" cy="646331"/>
          </a:xfrm>
          <a:prstGeom prst="rect">
            <a:avLst/>
          </a:prstGeom>
        </p:spPr>
        <p:txBody>
          <a:bodyPr wrap="square">
            <a:spAutoFit/>
          </a:bodyPr>
          <a:lstStyle/>
          <a:p>
            <a:pPr lvl="0">
              <a:defRPr sz="1800"/>
            </a:pPr>
            <a:r>
              <a:rPr lang="en-US" dirty="0"/>
              <a:t>The width and height properties include the padding and border, but not the margin.</a:t>
            </a:r>
            <a:endParaRPr lang="en-US" dirty="0"/>
          </a:p>
        </p:txBody>
      </p:sp>
    </p:spTree>
    <p:extLst>
      <p:ext uri="{BB962C8B-B14F-4D97-AF65-F5344CB8AC3E}">
        <p14:creationId xmlns:p14="http://schemas.microsoft.com/office/powerpoint/2010/main" val="3525978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Best practice (old)</a:t>
            </a:r>
          </a:p>
        </p:txBody>
      </p:sp>
      <p:sp>
        <p:nvSpPr>
          <p:cNvPr id="3" name="Content Placeholder 2"/>
          <p:cNvSpPr>
            <a:spLocks noGrp="1"/>
          </p:cNvSpPr>
          <p:nvPr>
            <p:ph idx="1"/>
          </p:nvPr>
        </p:nvSpPr>
        <p:spPr>
          <a:xfrm>
            <a:off x="320942" y="1306661"/>
            <a:ext cx="8337502" cy="3394472"/>
          </a:xfrm>
        </p:spPr>
        <p:txBody>
          <a:bodyPr/>
          <a:lstStyle/>
          <a:p>
            <a:pPr lvl="0">
              <a:defRPr sz="1800"/>
            </a:pPr>
            <a:r>
              <a:rPr lang="en-US" sz="3600" dirty="0">
                <a:latin typeface="Menlo"/>
                <a:ea typeface="Menlo"/>
                <a:cs typeface="Menlo"/>
                <a:sym typeface="Menlo"/>
              </a:rPr>
              <a:t>*, *:before, *:after {</a:t>
            </a:r>
          </a:p>
          <a:p>
            <a:pPr lvl="0">
              <a:defRPr sz="1800"/>
            </a:pPr>
            <a:r>
              <a:rPr lang="en-US" sz="3600" dirty="0">
                <a:latin typeface="Menlo"/>
                <a:ea typeface="Menlo"/>
                <a:cs typeface="Menlo"/>
                <a:sym typeface="Menlo"/>
              </a:rPr>
              <a:t>  </a:t>
            </a:r>
            <a:r>
              <a:rPr lang="en-US" sz="3600" dirty="0" smtClean="0">
                <a:latin typeface="Menlo"/>
                <a:ea typeface="Menlo"/>
                <a:cs typeface="Menlo"/>
                <a:sym typeface="Menlo"/>
              </a:rPr>
              <a:t>  box-sizing</a:t>
            </a:r>
            <a:r>
              <a:rPr lang="en-US" sz="3600" dirty="0">
                <a:latin typeface="Menlo"/>
                <a:ea typeface="Menlo"/>
                <a:cs typeface="Menlo"/>
                <a:sym typeface="Menlo"/>
              </a:rPr>
              <a:t>: border-box;</a:t>
            </a:r>
          </a:p>
          <a:p>
            <a:pPr lvl="0">
              <a:defRPr sz="1800"/>
            </a:pPr>
            <a:r>
              <a:rPr lang="en-US" sz="3600" dirty="0">
                <a:latin typeface="Menlo"/>
                <a:ea typeface="Menlo"/>
                <a:cs typeface="Menlo"/>
                <a:sym typeface="Menlo"/>
              </a:rPr>
              <a:t>}</a:t>
            </a:r>
          </a:p>
          <a:p>
            <a:endParaRPr lang="en-US" dirty="0"/>
          </a:p>
        </p:txBody>
      </p:sp>
    </p:spTree>
    <p:extLst>
      <p:ext uri="{BB962C8B-B14F-4D97-AF65-F5344CB8AC3E}">
        <p14:creationId xmlns:p14="http://schemas.microsoft.com/office/powerpoint/2010/main" val="2010379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Best practice (new)</a:t>
            </a:r>
          </a:p>
        </p:txBody>
      </p:sp>
      <p:sp>
        <p:nvSpPr>
          <p:cNvPr id="3" name="Content Placeholder 2"/>
          <p:cNvSpPr>
            <a:spLocks noGrp="1"/>
          </p:cNvSpPr>
          <p:nvPr>
            <p:ph idx="1"/>
          </p:nvPr>
        </p:nvSpPr>
        <p:spPr>
          <a:xfrm>
            <a:off x="352473" y="917779"/>
            <a:ext cx="8337502" cy="3380952"/>
          </a:xfrm>
        </p:spPr>
        <p:txBody>
          <a:bodyPr>
            <a:normAutofit lnSpcReduction="10000"/>
          </a:bodyPr>
          <a:lstStyle/>
          <a:p>
            <a:pPr lvl="0">
              <a:defRPr sz="1800"/>
            </a:pPr>
            <a:r>
              <a:rPr lang="en-US" sz="2800" dirty="0">
                <a:latin typeface="Menlo"/>
                <a:ea typeface="Menlo"/>
                <a:cs typeface="Menlo"/>
                <a:sym typeface="Menlo"/>
              </a:rPr>
              <a:t>html {</a:t>
            </a:r>
          </a:p>
          <a:p>
            <a:pPr lvl="0">
              <a:defRPr sz="1800"/>
            </a:pPr>
            <a:r>
              <a:rPr lang="en-US" sz="2800" dirty="0">
                <a:latin typeface="Menlo"/>
                <a:ea typeface="Menlo"/>
                <a:cs typeface="Menlo"/>
                <a:sym typeface="Menlo"/>
              </a:rPr>
              <a:t>  </a:t>
            </a:r>
            <a:r>
              <a:rPr lang="en-US" sz="2800" dirty="0" smtClean="0">
                <a:latin typeface="Menlo"/>
                <a:ea typeface="Menlo"/>
                <a:cs typeface="Menlo"/>
                <a:sym typeface="Menlo"/>
              </a:rPr>
              <a:t>  box-sizing</a:t>
            </a:r>
            <a:r>
              <a:rPr lang="en-US" sz="2800" dirty="0">
                <a:latin typeface="Menlo"/>
                <a:ea typeface="Menlo"/>
                <a:cs typeface="Menlo"/>
                <a:sym typeface="Menlo"/>
              </a:rPr>
              <a:t>: border-box;</a:t>
            </a:r>
          </a:p>
          <a:p>
            <a:pPr lvl="0">
              <a:defRPr sz="1800"/>
            </a:pPr>
            <a:r>
              <a:rPr lang="en-US" sz="2800" dirty="0" smtClean="0">
                <a:latin typeface="Menlo"/>
                <a:ea typeface="Menlo"/>
                <a:cs typeface="Menlo"/>
                <a:sym typeface="Menlo"/>
              </a:rPr>
              <a:t>}</a:t>
            </a:r>
          </a:p>
          <a:p>
            <a:pPr lvl="0">
              <a:defRPr sz="1800"/>
            </a:pPr>
            <a:endParaRPr lang="en-US" sz="2800" dirty="0">
              <a:latin typeface="Menlo"/>
              <a:ea typeface="Menlo"/>
              <a:cs typeface="Menlo"/>
              <a:sym typeface="Menlo"/>
            </a:endParaRPr>
          </a:p>
          <a:p>
            <a:pPr lvl="0">
              <a:defRPr sz="1800"/>
            </a:pPr>
            <a:r>
              <a:rPr lang="en-US" sz="2800" dirty="0">
                <a:latin typeface="Menlo"/>
                <a:ea typeface="Menlo"/>
                <a:cs typeface="Menlo"/>
                <a:sym typeface="Menlo"/>
              </a:rPr>
              <a:t>*, *:before, *:after {</a:t>
            </a:r>
          </a:p>
          <a:p>
            <a:pPr lvl="0">
              <a:defRPr sz="1800"/>
            </a:pPr>
            <a:r>
              <a:rPr lang="en-US" sz="2800" dirty="0">
                <a:latin typeface="Menlo"/>
                <a:ea typeface="Menlo"/>
                <a:cs typeface="Menlo"/>
                <a:sym typeface="Menlo"/>
              </a:rPr>
              <a:t>  </a:t>
            </a:r>
            <a:r>
              <a:rPr lang="en-US" sz="2800" dirty="0" smtClean="0">
                <a:latin typeface="Menlo"/>
                <a:ea typeface="Menlo"/>
                <a:cs typeface="Menlo"/>
                <a:sym typeface="Menlo"/>
              </a:rPr>
              <a:t>  box-sizing</a:t>
            </a:r>
            <a:r>
              <a:rPr lang="en-US" sz="2800" dirty="0">
                <a:latin typeface="Menlo"/>
                <a:ea typeface="Menlo"/>
                <a:cs typeface="Menlo"/>
                <a:sym typeface="Menlo"/>
              </a:rPr>
              <a:t>: inherit;</a:t>
            </a:r>
          </a:p>
          <a:p>
            <a:pPr lvl="0">
              <a:defRPr sz="1800"/>
            </a:pPr>
            <a:r>
              <a:rPr lang="en-US" sz="2800" dirty="0">
                <a:latin typeface="Menlo"/>
                <a:ea typeface="Menlo"/>
                <a:cs typeface="Menlo"/>
                <a:sym typeface="Menlo"/>
              </a:rPr>
              <a:t>}</a:t>
            </a:r>
          </a:p>
          <a:p>
            <a:endParaRPr lang="en-US" dirty="0"/>
          </a:p>
        </p:txBody>
      </p:sp>
    </p:spTree>
    <p:extLst>
      <p:ext uri="{BB962C8B-B14F-4D97-AF65-F5344CB8AC3E}">
        <p14:creationId xmlns:p14="http://schemas.microsoft.com/office/powerpoint/2010/main" val="2736359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Display types</a:t>
            </a:r>
            <a:endParaRPr lang="en-US" dirty="0"/>
          </a:p>
        </p:txBody>
      </p:sp>
      <p:sp>
        <p:nvSpPr>
          <p:cNvPr id="3" name="Content Placeholder 2"/>
          <p:cNvSpPr>
            <a:spLocks noGrp="1"/>
          </p:cNvSpPr>
          <p:nvPr>
            <p:ph idx="1"/>
          </p:nvPr>
        </p:nvSpPr>
        <p:spPr/>
        <p:txBody>
          <a:bodyPr>
            <a:normAutofit/>
          </a:bodyPr>
          <a:lstStyle/>
          <a:p>
            <a:r>
              <a:rPr lang="en-US" sz="3200" dirty="0"/>
              <a:t>Every element on a web page is a rectangular box. The display property in CSS determines just how that rectangular box behaves</a:t>
            </a:r>
            <a:r>
              <a:rPr lang="en-US" sz="3200" dirty="0" smtClean="0"/>
              <a:t>.</a:t>
            </a:r>
            <a:endParaRPr lang="en-US" sz="3200" dirty="0"/>
          </a:p>
        </p:txBody>
      </p:sp>
    </p:spTree>
    <p:extLst>
      <p:ext uri="{BB962C8B-B14F-4D97-AF65-F5344CB8AC3E}">
        <p14:creationId xmlns:p14="http://schemas.microsoft.com/office/powerpoint/2010/main" val="3622604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Display property</a:t>
            </a:r>
            <a:endParaRPr lang="en-US" dirty="0"/>
          </a:p>
        </p:txBody>
      </p:sp>
      <p:sp>
        <p:nvSpPr>
          <p:cNvPr id="3" name="Content Placeholder 2"/>
          <p:cNvSpPr>
            <a:spLocks noGrp="1"/>
          </p:cNvSpPr>
          <p:nvPr>
            <p:ph idx="1"/>
          </p:nvPr>
        </p:nvSpPr>
        <p:spPr/>
        <p:txBody>
          <a:bodyPr/>
          <a:lstStyle/>
          <a:p>
            <a:pPr lvl="0" algn="ctr">
              <a:defRPr sz="1800"/>
            </a:pPr>
            <a:r>
              <a:rPr lang="en-US" b="1" dirty="0">
                <a:latin typeface="Helvetica"/>
                <a:ea typeface="Helvetica"/>
                <a:cs typeface="Helvetica"/>
                <a:sym typeface="Helvetica"/>
              </a:rPr>
              <a:t>inline | inline-block | block | none*</a:t>
            </a:r>
          </a:p>
          <a:p>
            <a:pPr lvl="0">
              <a:defRPr sz="1800"/>
            </a:pPr>
            <a:r>
              <a:rPr lang="en-US" dirty="0"/>
              <a:t>Examples:</a:t>
            </a:r>
          </a:p>
          <a:p>
            <a:pPr lvl="0">
              <a:defRPr sz="1800"/>
            </a:pPr>
            <a:r>
              <a:rPr lang="en-US" dirty="0">
                <a:latin typeface="Menlo"/>
                <a:ea typeface="Menlo"/>
                <a:cs typeface="Menlo"/>
                <a:sym typeface="Menlo"/>
              </a:rPr>
              <a:t>display: inline;</a:t>
            </a:r>
            <a:br>
              <a:rPr lang="en-US" dirty="0">
                <a:latin typeface="Menlo"/>
                <a:ea typeface="Menlo"/>
                <a:cs typeface="Menlo"/>
                <a:sym typeface="Menlo"/>
              </a:rPr>
            </a:br>
            <a:r>
              <a:rPr lang="en-US" dirty="0">
                <a:latin typeface="Menlo"/>
                <a:ea typeface="Menlo"/>
                <a:cs typeface="Menlo"/>
                <a:sym typeface="Menlo"/>
              </a:rPr>
              <a:t>display: inline-block;</a:t>
            </a:r>
            <a:br>
              <a:rPr lang="en-US" dirty="0">
                <a:latin typeface="Menlo"/>
                <a:ea typeface="Menlo"/>
                <a:cs typeface="Menlo"/>
                <a:sym typeface="Menlo"/>
              </a:rPr>
            </a:br>
            <a:r>
              <a:rPr lang="en-US" dirty="0">
                <a:latin typeface="Menlo"/>
                <a:ea typeface="Menlo"/>
                <a:cs typeface="Menlo"/>
                <a:sym typeface="Menlo"/>
              </a:rPr>
              <a:t>display: block;</a:t>
            </a:r>
            <a:br>
              <a:rPr lang="en-US" dirty="0">
                <a:latin typeface="Menlo"/>
                <a:ea typeface="Menlo"/>
                <a:cs typeface="Menlo"/>
                <a:sym typeface="Menlo"/>
              </a:rPr>
            </a:br>
            <a:r>
              <a:rPr lang="en-US" dirty="0">
                <a:latin typeface="Menlo"/>
                <a:ea typeface="Menlo"/>
                <a:cs typeface="Menlo"/>
                <a:sym typeface="Menlo"/>
              </a:rPr>
              <a:t>display: none;</a:t>
            </a:r>
          </a:p>
          <a:p>
            <a:pPr lvl="0">
              <a:spcBef>
                <a:spcPts val="3200"/>
              </a:spcBef>
              <a:defRPr sz="1800"/>
            </a:pPr>
            <a:r>
              <a:rPr lang="en-US" sz="1050" dirty="0" smtClean="0"/>
              <a:t>* </a:t>
            </a:r>
            <a:r>
              <a:rPr lang="en-US" sz="1050" dirty="0"/>
              <a:t>- table, flex and grid are omitted for simplicity</a:t>
            </a:r>
          </a:p>
          <a:p>
            <a:endParaRPr lang="en-US" dirty="0"/>
          </a:p>
        </p:txBody>
      </p:sp>
    </p:spTree>
    <p:extLst>
      <p:ext uri="{BB962C8B-B14F-4D97-AF65-F5344CB8AC3E}">
        <p14:creationId xmlns:p14="http://schemas.microsoft.com/office/powerpoint/2010/main" val="101491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LAYOUTS</a:t>
            </a:r>
            <a:endParaRPr lang="en-US" dirty="0"/>
          </a:p>
        </p:txBody>
      </p:sp>
      <p:pic>
        <p:nvPicPr>
          <p:cNvPr id="3" name="Picture 2"/>
          <p:cNvPicPr>
            <a:picLocks noChangeAspect="1"/>
          </p:cNvPicPr>
          <p:nvPr/>
        </p:nvPicPr>
        <p:blipFill>
          <a:blip r:embed="rId2"/>
          <a:stretch>
            <a:fillRect/>
          </a:stretch>
        </p:blipFill>
        <p:spPr>
          <a:xfrm>
            <a:off x="1931627" y="900783"/>
            <a:ext cx="4343049" cy="3790681"/>
          </a:xfrm>
          <a:prstGeom prst="rect">
            <a:avLst/>
          </a:prstGeom>
        </p:spPr>
      </p:pic>
    </p:spTree>
    <p:extLst>
      <p:ext uri="{BB962C8B-B14F-4D97-AF65-F5344CB8AC3E}">
        <p14:creationId xmlns:p14="http://schemas.microsoft.com/office/powerpoint/2010/main" val="1590465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Inline elements</a:t>
            </a:r>
            <a:endParaRPr lang="en-US" dirty="0"/>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US" sz="2000" dirty="0"/>
              <a:t>The default value for all elements is inline</a:t>
            </a:r>
          </a:p>
          <a:p>
            <a:pPr marL="285750" indent="-285750">
              <a:buFont typeface="Arial" panose="020B0604020202020204" pitchFamily="34" charset="0"/>
              <a:buChar char="•"/>
            </a:pPr>
            <a:r>
              <a:rPr lang="en-US" sz="2000" dirty="0"/>
              <a:t>Most "User Agent stylesheets" reset many elements to "block"</a:t>
            </a:r>
          </a:p>
          <a:p>
            <a:pPr marL="285750" indent="-285750">
              <a:buFont typeface="Arial" panose="020B0604020202020204" pitchFamily="34" charset="0"/>
              <a:buChar char="•"/>
            </a:pPr>
            <a:r>
              <a:rPr lang="en-US" sz="2000" dirty="0"/>
              <a:t>Think of elements like &lt;span&gt;, &lt;</a:t>
            </a:r>
            <a:r>
              <a:rPr lang="en-US" sz="2000" dirty="0" err="1"/>
              <a:t>em</a:t>
            </a:r>
            <a:r>
              <a:rPr lang="en-US" sz="2000" dirty="0"/>
              <a:t>&gt;, or &lt;b&gt;</a:t>
            </a:r>
          </a:p>
          <a:p>
            <a:pPr marL="285750" indent="-285750">
              <a:buFont typeface="Arial" panose="020B0604020202020204" pitchFamily="34" charset="0"/>
              <a:buChar char="•"/>
            </a:pPr>
            <a:r>
              <a:rPr lang="en-US" sz="2000" dirty="0"/>
              <a:t>An inline element will accept margin and padding</a:t>
            </a:r>
          </a:p>
          <a:p>
            <a:pPr marL="285750" indent="-285750">
              <a:buFont typeface="Arial" panose="020B0604020202020204" pitchFamily="34" charset="0"/>
              <a:buChar char="•"/>
            </a:pPr>
            <a:r>
              <a:rPr lang="en-US" sz="2000" dirty="0"/>
              <a:t>Margin and padding will only push other elements horizontally away, not vertically</a:t>
            </a:r>
          </a:p>
          <a:p>
            <a:pPr marL="285750" indent="-285750">
              <a:buFont typeface="Arial" panose="020B0604020202020204" pitchFamily="34" charset="0"/>
              <a:buChar char="•"/>
            </a:pPr>
            <a:r>
              <a:rPr lang="en-US" sz="2000" dirty="0"/>
              <a:t>An inline element will not accept height and width. It will just ignore it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472965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
            </a:r>
            <a:r>
              <a:rPr lang="en-US" dirty="0" smtClean="0"/>
              <a:t>isplay : inline</a:t>
            </a:r>
            <a:endParaRPr lang="en-US" dirty="0"/>
          </a:p>
        </p:txBody>
      </p:sp>
      <p:pic>
        <p:nvPicPr>
          <p:cNvPr id="4" name="inline.png"/>
          <p:cNvPicPr>
            <a:picLocks noGrp="1"/>
          </p:cNvPicPr>
          <p:nvPr>
            <p:ph idx="1"/>
          </p:nvPr>
        </p:nvPicPr>
        <p:blipFill>
          <a:blip r:embed="rId2">
            <a:extLst/>
          </a:blip>
          <a:srcRect/>
          <a:stretch>
            <a:fillRect/>
          </a:stretch>
        </p:blipFill>
        <p:spPr>
          <a:xfrm>
            <a:off x="352425" y="1280604"/>
            <a:ext cx="8337550" cy="2668016"/>
          </a:xfrm>
          <a:prstGeom prst="rect">
            <a:avLst/>
          </a:prstGeom>
          <a:ln w="12700">
            <a:miter lim="400000"/>
          </a:ln>
        </p:spPr>
      </p:pic>
    </p:spTree>
    <p:extLst>
      <p:ext uri="{BB962C8B-B14F-4D97-AF65-F5344CB8AC3E}">
        <p14:creationId xmlns:p14="http://schemas.microsoft.com/office/powerpoint/2010/main" val="1830741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Inline-block elements</a:t>
            </a:r>
            <a:endParaRPr lang="en-US" dirty="0"/>
          </a:p>
        </p:txBody>
      </p:sp>
      <p:sp>
        <p:nvSpPr>
          <p:cNvPr id="5" name="Content Placeholder 4"/>
          <p:cNvSpPr>
            <a:spLocks noGrp="1"/>
          </p:cNvSpPr>
          <p:nvPr>
            <p:ph idx="1"/>
          </p:nvPr>
        </p:nvSpPr>
        <p:spPr/>
        <p:txBody>
          <a:bodyPr>
            <a:normAutofit/>
          </a:bodyPr>
          <a:lstStyle/>
          <a:p>
            <a:pPr marL="571500" lvl="0" indent="-571500">
              <a:buFont typeface="Arial" panose="020B0604020202020204" pitchFamily="34" charset="0"/>
              <a:buChar char="•"/>
              <a:defRPr sz="1800"/>
            </a:pPr>
            <a:r>
              <a:rPr lang="en-US" sz="3600" dirty="0"/>
              <a:t>Very similar to inline </a:t>
            </a:r>
          </a:p>
          <a:p>
            <a:pPr marL="571500" lvl="0" indent="-571500">
              <a:buFont typeface="Arial" panose="020B0604020202020204" pitchFamily="34" charset="0"/>
              <a:buChar char="•"/>
              <a:defRPr sz="1800"/>
            </a:pPr>
            <a:r>
              <a:rPr lang="en-US" sz="3600" dirty="0"/>
              <a:t>Will set inline with the natural flow of text (on the "</a:t>
            </a:r>
            <a:r>
              <a:rPr lang="en-US" sz="3600" b="1" dirty="0">
                <a:latin typeface="Helvetica"/>
                <a:ea typeface="Helvetica"/>
                <a:cs typeface="Helvetica"/>
                <a:sym typeface="Helvetica"/>
              </a:rPr>
              <a:t>baseline</a:t>
            </a:r>
            <a:r>
              <a:rPr lang="en-US" sz="3600" dirty="0"/>
              <a:t>")</a:t>
            </a:r>
          </a:p>
          <a:p>
            <a:pPr marL="571500" lvl="0" indent="-571500">
              <a:buFont typeface="Arial" panose="020B0604020202020204" pitchFamily="34" charset="0"/>
              <a:buChar char="•"/>
              <a:defRPr sz="1800"/>
            </a:pPr>
            <a:r>
              <a:rPr lang="en-US" sz="3600" b="1" dirty="0">
                <a:latin typeface="Helvetica"/>
                <a:ea typeface="Helvetica"/>
                <a:cs typeface="Helvetica"/>
                <a:sym typeface="Helvetica"/>
              </a:rPr>
              <a:t>Width and height will be respected</a:t>
            </a:r>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1340798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display: inline-block</a:t>
            </a:r>
            <a:endParaRPr lang="en-US" dirty="0"/>
          </a:p>
        </p:txBody>
      </p:sp>
      <p:pic>
        <p:nvPicPr>
          <p:cNvPr id="4" name="inline-block.png"/>
          <p:cNvPicPr>
            <a:picLocks noGrp="1"/>
          </p:cNvPicPr>
          <p:nvPr>
            <p:ph idx="1"/>
          </p:nvPr>
        </p:nvPicPr>
        <p:blipFill>
          <a:blip r:embed="rId2">
            <a:extLst/>
          </a:blip>
          <a:srcRect/>
          <a:stretch>
            <a:fillRect/>
          </a:stretch>
        </p:blipFill>
        <p:spPr>
          <a:xfrm>
            <a:off x="596472" y="917575"/>
            <a:ext cx="7849455" cy="3394075"/>
          </a:xfrm>
          <a:prstGeom prst="rect">
            <a:avLst/>
          </a:prstGeom>
          <a:ln w="12700">
            <a:miter lim="400000"/>
          </a:ln>
        </p:spPr>
      </p:pic>
    </p:spTree>
    <p:extLst>
      <p:ext uri="{BB962C8B-B14F-4D97-AF65-F5344CB8AC3E}">
        <p14:creationId xmlns:p14="http://schemas.microsoft.com/office/powerpoint/2010/main" val="4151770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Block elements</a:t>
            </a:r>
            <a:endParaRPr lang="en-US" dirty="0"/>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defRPr sz="1800"/>
            </a:pPr>
            <a:r>
              <a:rPr lang="en-US" sz="2400" dirty="0"/>
              <a:t>A number of elements are set to block by the browser UA stylesheet</a:t>
            </a:r>
          </a:p>
          <a:p>
            <a:pPr marL="285750" lvl="0" indent="-285750">
              <a:buFont typeface="Arial" panose="020B0604020202020204" pitchFamily="34" charset="0"/>
              <a:buChar char="•"/>
              <a:defRPr sz="1800"/>
            </a:pPr>
            <a:r>
              <a:rPr lang="en-US" sz="2400" dirty="0"/>
              <a:t>Usually container elements</a:t>
            </a:r>
          </a:p>
          <a:p>
            <a:pPr marL="285750" lvl="0" indent="-285750">
              <a:buFont typeface="Arial" panose="020B0604020202020204" pitchFamily="34" charset="0"/>
              <a:buChar char="•"/>
              <a:defRPr sz="1800"/>
            </a:pPr>
            <a:r>
              <a:rPr lang="en-US" sz="2400" dirty="0"/>
              <a:t>&lt;div&gt;, &lt;section&gt;, &lt;</a:t>
            </a:r>
            <a:r>
              <a:rPr lang="en-US" sz="2400" dirty="0" err="1"/>
              <a:t>ul</a:t>
            </a:r>
            <a:r>
              <a:rPr lang="en-US" sz="2400" dirty="0"/>
              <a:t>&gt;, &lt;p&gt; and &lt;h1&gt;</a:t>
            </a:r>
          </a:p>
          <a:p>
            <a:pPr marL="285750" lvl="0" indent="-285750">
              <a:buFont typeface="Arial" panose="020B0604020202020204" pitchFamily="34" charset="0"/>
              <a:buChar char="•"/>
              <a:defRPr sz="1800"/>
            </a:pPr>
            <a:r>
              <a:rPr lang="en-US" sz="2400" dirty="0"/>
              <a:t>Do not sit inline but </a:t>
            </a:r>
            <a:r>
              <a:rPr lang="en-US" sz="2400" b="1" dirty="0">
                <a:latin typeface="Helvetica"/>
                <a:ea typeface="Helvetica"/>
                <a:cs typeface="Helvetica"/>
                <a:sym typeface="Helvetica"/>
              </a:rPr>
              <a:t>break</a:t>
            </a:r>
            <a:r>
              <a:rPr lang="en-US" sz="2400" dirty="0"/>
              <a:t> past them</a:t>
            </a:r>
          </a:p>
          <a:p>
            <a:pPr marL="285750" lvl="0" indent="-285750">
              <a:buFont typeface="Arial" panose="020B0604020202020204" pitchFamily="34" charset="0"/>
              <a:buChar char="•"/>
              <a:defRPr sz="1800"/>
            </a:pPr>
            <a:r>
              <a:rPr lang="en-US" sz="2400" dirty="0"/>
              <a:t>Take up </a:t>
            </a:r>
            <a:r>
              <a:rPr lang="en-US" sz="2400" b="1" dirty="0">
                <a:latin typeface="Helvetica"/>
                <a:ea typeface="Helvetica"/>
                <a:cs typeface="Helvetica"/>
                <a:sym typeface="Helvetica"/>
              </a:rPr>
              <a:t>as much horizontal space as they can</a:t>
            </a:r>
          </a:p>
          <a:p>
            <a:pPr marL="285750" lvl="0" indent="-285750">
              <a:buFont typeface="Arial" panose="020B0604020202020204" pitchFamily="34" charset="0"/>
              <a:buChar char="•"/>
              <a:defRPr sz="1800"/>
            </a:pPr>
            <a:r>
              <a:rPr lang="en-US" sz="2400" dirty="0" err="1"/>
              <a:t>display:list-item</a:t>
            </a:r>
            <a:r>
              <a:rPr lang="en-US" sz="2400" dirty="0"/>
              <a:t> or </a:t>
            </a:r>
            <a:r>
              <a:rPr lang="en-US" sz="2400" dirty="0" err="1"/>
              <a:t>display:table</a:t>
            </a:r>
            <a:r>
              <a:rPr lang="en-US" sz="2400" dirty="0"/>
              <a:t> are also block items</a:t>
            </a:r>
          </a:p>
          <a:p>
            <a:endParaRPr lang="en-US" dirty="0"/>
          </a:p>
        </p:txBody>
      </p:sp>
    </p:spTree>
    <p:extLst>
      <p:ext uri="{BB962C8B-B14F-4D97-AF65-F5344CB8AC3E}">
        <p14:creationId xmlns:p14="http://schemas.microsoft.com/office/powerpoint/2010/main" val="3255654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display: block</a:t>
            </a:r>
            <a:endParaRPr lang="en-US" dirty="0"/>
          </a:p>
        </p:txBody>
      </p:sp>
      <p:pic>
        <p:nvPicPr>
          <p:cNvPr id="4" name="block.png"/>
          <p:cNvPicPr>
            <a:picLocks noGrp="1"/>
          </p:cNvPicPr>
          <p:nvPr>
            <p:ph idx="1"/>
          </p:nvPr>
        </p:nvPicPr>
        <p:blipFill>
          <a:blip r:embed="rId2">
            <a:extLst/>
          </a:blip>
          <a:srcRect/>
          <a:stretch>
            <a:fillRect/>
          </a:stretch>
        </p:blipFill>
        <p:spPr>
          <a:xfrm>
            <a:off x="596472" y="917575"/>
            <a:ext cx="7849455" cy="3394075"/>
          </a:xfrm>
          <a:prstGeom prst="rect">
            <a:avLst/>
          </a:prstGeom>
          <a:ln w="12700">
            <a:miter lim="400000"/>
          </a:ln>
        </p:spPr>
      </p:pic>
    </p:spTree>
    <p:extLst>
      <p:ext uri="{BB962C8B-B14F-4D97-AF65-F5344CB8AC3E}">
        <p14:creationId xmlns:p14="http://schemas.microsoft.com/office/powerpoint/2010/main" val="845301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9600" dirty="0"/>
              <a:t>Box generation</a:t>
            </a:r>
            <a:endParaRPr lang="en-US" dirty="0"/>
          </a:p>
        </p:txBody>
      </p:sp>
    </p:spTree>
    <p:extLst>
      <p:ext uri="{BB962C8B-B14F-4D97-AF65-F5344CB8AC3E}">
        <p14:creationId xmlns:p14="http://schemas.microsoft.com/office/powerpoint/2010/main" val="4034157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BOX</a:t>
            </a:r>
            <a:endParaRPr lang="en-US" dirty="0"/>
          </a:p>
        </p:txBody>
      </p:sp>
      <p:sp>
        <p:nvSpPr>
          <p:cNvPr id="3" name="Content Placeholder 2"/>
          <p:cNvSpPr>
            <a:spLocks noGrp="1"/>
          </p:cNvSpPr>
          <p:nvPr>
            <p:ph idx="1"/>
          </p:nvPr>
        </p:nvSpPr>
        <p:spPr/>
        <p:txBody>
          <a:bodyPr>
            <a:normAutofit/>
          </a:bodyPr>
          <a:lstStyle/>
          <a:p>
            <a:pPr lvl="0"/>
            <a:r>
              <a:rPr lang="en-US" sz="2800" dirty="0"/>
              <a:t>A box is rendered </a:t>
            </a:r>
            <a:r>
              <a:rPr lang="en-US" sz="2800" i="1" dirty="0"/>
              <a:t>relatively</a:t>
            </a:r>
            <a:r>
              <a:rPr lang="en-US" sz="2800" dirty="0"/>
              <a:t> to the edge of its containing block. Usually a box establishes the containing block for its descendants. Note that a box is not constrained by its containing block; when its layout goes outside it, it is said to overflow.</a:t>
            </a:r>
          </a:p>
          <a:p>
            <a:endParaRPr lang="en-US" sz="2800" dirty="0"/>
          </a:p>
        </p:txBody>
      </p:sp>
    </p:spTree>
    <p:extLst>
      <p:ext uri="{BB962C8B-B14F-4D97-AF65-F5344CB8AC3E}">
        <p14:creationId xmlns:p14="http://schemas.microsoft.com/office/powerpoint/2010/main" val="764916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sz="9600" dirty="0"/>
              <a:t>Block-level elements and block boxes</a:t>
            </a:r>
            <a:endParaRPr lang="en-US" dirty="0"/>
          </a:p>
        </p:txBody>
      </p:sp>
    </p:spTree>
    <p:extLst>
      <p:ext uri="{BB962C8B-B14F-4D97-AF65-F5344CB8AC3E}">
        <p14:creationId xmlns:p14="http://schemas.microsoft.com/office/powerpoint/2010/main" val="3999212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BOXES</a:t>
            </a:r>
            <a:endParaRPr lang="en-US" dirty="0"/>
          </a:p>
        </p:txBody>
      </p:sp>
      <p:pic>
        <p:nvPicPr>
          <p:cNvPr id="4" name="venn_blocks.png"/>
          <p:cNvPicPr>
            <a:picLocks noGrp="1"/>
          </p:cNvPicPr>
          <p:nvPr>
            <p:ph idx="1"/>
          </p:nvPr>
        </p:nvPicPr>
        <p:blipFill>
          <a:blip r:embed="rId2">
            <a:extLst/>
          </a:blip>
          <a:stretch>
            <a:fillRect/>
          </a:stretch>
        </p:blipFill>
        <p:spPr>
          <a:xfrm>
            <a:off x="1681746" y="839486"/>
            <a:ext cx="5444268" cy="3806086"/>
          </a:xfrm>
          <a:prstGeom prst="rect">
            <a:avLst/>
          </a:prstGeom>
          <a:ln w="12700">
            <a:miter lim="400000"/>
          </a:ln>
        </p:spPr>
      </p:pic>
    </p:spTree>
    <p:extLst>
      <p:ext uri="{BB962C8B-B14F-4D97-AF65-F5344CB8AC3E}">
        <p14:creationId xmlns:p14="http://schemas.microsoft.com/office/powerpoint/2010/main" val="112369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CSS IS AWESOME</a:t>
            </a:r>
            <a:endParaRPr lang="en-US" dirty="0"/>
          </a:p>
        </p:txBody>
      </p:sp>
      <p:sp>
        <p:nvSpPr>
          <p:cNvPr id="4" name="TextBox 3"/>
          <p:cNvSpPr txBox="1"/>
          <p:nvPr/>
        </p:nvSpPr>
        <p:spPr>
          <a:xfrm>
            <a:off x="-2011807" y="1177235"/>
            <a:ext cx="8622156" cy="867930"/>
          </a:xfrm>
          <a:prstGeom prst="rect">
            <a:avLst/>
          </a:prstGeom>
          <a:noFill/>
        </p:spPr>
        <p:txBody>
          <a:bodyPr wrap="square" rtlCol="0">
            <a:spAutoFit/>
          </a:bodyPr>
          <a:lstStyle/>
          <a:p>
            <a:pPr>
              <a:lnSpc>
                <a:spcPct val="120000"/>
              </a:lnSpc>
            </a:pPr>
            <a:endParaRPr lang="en-US" dirty="0" smtClean="0">
              <a:solidFill>
                <a:srgbClr val="444444"/>
              </a:solidFill>
              <a:cs typeface="Trebuchet MS"/>
            </a:endParaRPr>
          </a:p>
          <a:p>
            <a:pPr>
              <a:lnSpc>
                <a:spcPct val="120000"/>
              </a:lnSpc>
            </a:pPr>
            <a:endParaRPr lang="en-US" dirty="0" smtClean="0">
              <a:solidFill>
                <a:srgbClr val="444444"/>
              </a:solidFill>
              <a:cs typeface="Trebuchet MS"/>
            </a:endParaRPr>
          </a:p>
          <a:p>
            <a:pPr>
              <a:lnSpc>
                <a:spcPct val="120000"/>
              </a:lnSpc>
            </a:pPr>
            <a:endParaRPr lang="en-US" dirty="0" err="1">
              <a:solidFill>
                <a:srgbClr val="444444"/>
              </a:solidFill>
              <a:latin typeface="Trebuchet MS"/>
              <a:cs typeface="Trebuchet MS"/>
            </a:endParaRPr>
          </a:p>
        </p:txBody>
      </p:sp>
      <p:pic>
        <p:nvPicPr>
          <p:cNvPr id="5" name="tumblr_n3zqz2cRoH1tq2pnlo1_1280.png"/>
          <p:cNvPicPr/>
          <p:nvPr/>
        </p:nvPicPr>
        <p:blipFill>
          <a:blip r:embed="rId2">
            <a:extLst/>
          </a:blip>
          <a:srcRect/>
          <a:stretch>
            <a:fillRect/>
          </a:stretch>
        </p:blipFill>
        <p:spPr>
          <a:xfrm>
            <a:off x="798785" y="966952"/>
            <a:ext cx="7430815" cy="3527091"/>
          </a:xfrm>
          <a:prstGeom prst="rect">
            <a:avLst/>
          </a:prstGeom>
          <a:ln w="12700">
            <a:miter lim="400000"/>
          </a:ln>
        </p:spPr>
      </p:pic>
    </p:spTree>
    <p:extLst>
      <p:ext uri="{BB962C8B-B14F-4D97-AF65-F5344CB8AC3E}">
        <p14:creationId xmlns:p14="http://schemas.microsoft.com/office/powerpoint/2010/main" val="1532903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Block-level elements and block boxes</a:t>
            </a:r>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US" sz="2000" dirty="0"/>
              <a:t>An element is said to be block-level when the calculated value of its display CSS property is: block, list-item or table</a:t>
            </a:r>
          </a:p>
          <a:p>
            <a:pPr marL="285750" indent="-285750">
              <a:buFont typeface="Arial" panose="020B0604020202020204" pitchFamily="34" charset="0"/>
              <a:buChar char="•"/>
            </a:pPr>
            <a:r>
              <a:rPr lang="en-US" sz="2000" dirty="0"/>
              <a:t>A block-level element is visually formatted as a block (e.g. paragraph), intended to be vertically stacked</a:t>
            </a:r>
          </a:p>
          <a:p>
            <a:pPr marL="285750" indent="-285750">
              <a:buFont typeface="Arial" panose="020B0604020202020204" pitchFamily="34" charset="0"/>
              <a:buChar char="•"/>
            </a:pPr>
            <a:r>
              <a:rPr lang="en-US" sz="2000" dirty="0"/>
              <a:t>Each block-level element generates at least one block-level box, called the principal block-level box</a:t>
            </a:r>
          </a:p>
          <a:p>
            <a:pPr marL="285750" indent="-285750">
              <a:buFont typeface="Arial" panose="020B0604020202020204" pitchFamily="34" charset="0"/>
              <a:buChar char="•"/>
            </a:pPr>
            <a:r>
              <a:rPr lang="en-US" sz="2000" dirty="0"/>
              <a:t>Block-level boxes are boxes that participate in a block formatting context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88565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Block-level elements and block </a:t>
            </a:r>
            <a:r>
              <a:rPr lang="en-US" dirty="0" smtClean="0"/>
              <a:t>boxes</a:t>
            </a:r>
            <a:endParaRPr lang="en-US" dirty="0"/>
          </a:p>
        </p:txBody>
      </p:sp>
      <p:sp>
        <p:nvSpPr>
          <p:cNvPr id="3" name="Content Placeholder 2"/>
          <p:cNvSpPr>
            <a:spLocks noGrp="1"/>
          </p:cNvSpPr>
          <p:nvPr>
            <p:ph idx="1"/>
          </p:nvPr>
        </p:nvSpPr>
        <p:spPr/>
        <p:txBody>
          <a:bodyPr>
            <a:noAutofit/>
          </a:bodyPr>
          <a:lstStyle/>
          <a:p>
            <a:pPr marL="285750" indent="-285750">
              <a:buFont typeface="Arial" panose="020B0604020202020204" pitchFamily="34" charset="0"/>
              <a:buChar char="•"/>
            </a:pPr>
            <a:r>
              <a:rPr lang="en-US" sz="2000" dirty="0"/>
              <a:t>Block-level box is also a block container box (except table boxes and replaced elements)</a:t>
            </a:r>
          </a:p>
          <a:p>
            <a:pPr marL="285750" indent="-285750">
              <a:buFont typeface="Arial" panose="020B0604020202020204" pitchFamily="34" charset="0"/>
              <a:buChar char="•"/>
            </a:pPr>
            <a:r>
              <a:rPr lang="en-US" sz="2000" dirty="0"/>
              <a:t>A block container box either contains only block-level boxes or establishes an inline formatting context and thus contains only inline-level boxes</a:t>
            </a:r>
          </a:p>
          <a:p>
            <a:pPr marL="285750" indent="-285750">
              <a:buFont typeface="Arial" panose="020B0604020202020204" pitchFamily="34" charset="0"/>
              <a:buChar char="•"/>
            </a:pPr>
            <a:r>
              <a:rPr lang="en-US" sz="2000" dirty="0"/>
              <a:t>Not all block container boxes are block-level boxes: non-replaced inline blocks and non-replaced table cells are block containers but not block-level boxes</a:t>
            </a:r>
          </a:p>
          <a:p>
            <a:pPr marL="285750" indent="-285750">
              <a:buFont typeface="Arial" panose="020B0604020202020204" pitchFamily="34" charset="0"/>
              <a:buChar char="•"/>
            </a:pPr>
            <a:r>
              <a:rPr lang="en-US" sz="2000" dirty="0"/>
              <a:t>Block-level boxes that are also block containers are called block </a:t>
            </a:r>
            <a:r>
              <a:rPr lang="en-US" sz="2000" dirty="0" smtClean="0"/>
              <a:t>boxes</a:t>
            </a:r>
            <a:endParaRPr lang="en-US" sz="2000" dirty="0"/>
          </a:p>
        </p:txBody>
      </p:sp>
    </p:spTree>
    <p:extLst>
      <p:ext uri="{BB962C8B-B14F-4D97-AF65-F5344CB8AC3E}">
        <p14:creationId xmlns:p14="http://schemas.microsoft.com/office/powerpoint/2010/main" val="3772033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3600" dirty="0"/>
              <a:t>The three terms "block-level box," "block container box," and "block box" are sometimes abbreviated as "</a:t>
            </a:r>
            <a:r>
              <a:rPr lang="en-US" sz="3600" i="1" dirty="0"/>
              <a:t>block</a:t>
            </a:r>
            <a:r>
              <a:rPr lang="en-US" sz="3600" dirty="0"/>
              <a:t>" where unambiguous</a:t>
            </a:r>
          </a:p>
        </p:txBody>
      </p:sp>
    </p:spTree>
    <p:extLst>
      <p:ext uri="{BB962C8B-B14F-4D97-AF65-F5344CB8AC3E}">
        <p14:creationId xmlns:p14="http://schemas.microsoft.com/office/powerpoint/2010/main" val="3290563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lgn="ctr">
              <a:defRPr sz="1800"/>
            </a:pPr>
            <a:r>
              <a:rPr lang="en-US" sz="9600" dirty="0"/>
              <a:t>Anonymous</a:t>
            </a:r>
          </a:p>
          <a:p>
            <a:pPr lvl="0" algn="ctr">
              <a:defRPr sz="1800"/>
            </a:pPr>
            <a:r>
              <a:rPr lang="en-US" sz="9600" dirty="0"/>
              <a:t>block boxes</a:t>
            </a:r>
            <a:endParaRPr lang="en-US" dirty="0"/>
          </a:p>
        </p:txBody>
      </p:sp>
      <p:sp>
        <p:nvSpPr>
          <p:cNvPr id="4" name="Rectangle 3"/>
          <p:cNvSpPr/>
          <p:nvPr/>
        </p:nvSpPr>
        <p:spPr>
          <a:xfrm>
            <a:off x="3772754" y="4236905"/>
            <a:ext cx="673582" cy="369332"/>
          </a:xfrm>
          <a:prstGeom prst="rect">
            <a:avLst/>
          </a:prstGeom>
        </p:spPr>
        <p:txBody>
          <a:bodyPr wrap="none">
            <a:spAutoFit/>
          </a:bodyPr>
          <a:lstStyle/>
          <a:p>
            <a:pPr lvl="0">
              <a:defRPr sz="1800"/>
            </a:pPr>
            <a:r>
              <a:rPr lang="en-US" dirty="0"/>
              <a:t>Huh?</a:t>
            </a:r>
            <a:endParaRPr lang="en-US" dirty="0"/>
          </a:p>
        </p:txBody>
      </p:sp>
    </p:spTree>
    <p:extLst>
      <p:ext uri="{BB962C8B-B14F-4D97-AF65-F5344CB8AC3E}">
        <p14:creationId xmlns:p14="http://schemas.microsoft.com/office/powerpoint/2010/main" val="1393427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Anonymous block boxes</a:t>
            </a:r>
          </a:p>
        </p:txBody>
      </p:sp>
      <p:sp>
        <p:nvSpPr>
          <p:cNvPr id="3" name="Content Placeholder 2"/>
          <p:cNvSpPr>
            <a:spLocks noGrp="1"/>
          </p:cNvSpPr>
          <p:nvPr>
            <p:ph idx="1"/>
          </p:nvPr>
        </p:nvSpPr>
        <p:spPr/>
        <p:txBody>
          <a:bodyPr>
            <a:normAutofit fontScale="85000" lnSpcReduction="20000"/>
          </a:bodyPr>
          <a:lstStyle/>
          <a:p>
            <a:pPr lvl="0">
              <a:defRPr sz="1800"/>
            </a:pPr>
            <a:r>
              <a:rPr lang="en-US" sz="5000" dirty="0">
                <a:latin typeface="Menlo"/>
                <a:ea typeface="Menlo"/>
                <a:cs typeface="Menlo"/>
                <a:sym typeface="Menlo"/>
              </a:rPr>
              <a:t>&lt;div&gt;</a:t>
            </a:r>
          </a:p>
          <a:p>
            <a:pPr lvl="0">
              <a:defRPr sz="1800"/>
            </a:pPr>
            <a:r>
              <a:rPr lang="en-US" sz="5000" dirty="0">
                <a:latin typeface="Menlo"/>
                <a:ea typeface="Menlo"/>
                <a:cs typeface="Menlo"/>
                <a:sym typeface="Menlo"/>
              </a:rPr>
              <a:t>  Some text</a:t>
            </a:r>
          </a:p>
          <a:p>
            <a:pPr lvl="0">
              <a:defRPr sz="1800"/>
            </a:pPr>
            <a:r>
              <a:rPr lang="en-US" sz="5000" dirty="0">
                <a:latin typeface="Menlo"/>
                <a:ea typeface="Menlo"/>
                <a:cs typeface="Menlo"/>
                <a:sym typeface="Menlo"/>
              </a:rPr>
              <a:t>  &lt;p&gt;More text&lt;/p&gt;</a:t>
            </a:r>
          </a:p>
          <a:p>
            <a:pPr marL="0" lvl="3" indent="685800">
              <a:buSzTx/>
              <a:buNone/>
              <a:defRPr sz="1800"/>
            </a:pPr>
            <a:r>
              <a:rPr lang="en-US" sz="5000" dirty="0">
                <a:latin typeface="Menlo"/>
                <a:ea typeface="Menlo"/>
                <a:cs typeface="Menlo"/>
                <a:sym typeface="Menlo"/>
              </a:rPr>
              <a:t>Even more text</a:t>
            </a:r>
          </a:p>
          <a:p>
            <a:pPr lvl="0">
              <a:defRPr sz="1800"/>
            </a:pPr>
            <a:r>
              <a:rPr lang="en-US" sz="5000" dirty="0">
                <a:latin typeface="Menlo"/>
                <a:ea typeface="Menlo"/>
                <a:cs typeface="Menlo"/>
                <a:sym typeface="Menlo"/>
              </a:rPr>
              <a:t>&lt;/div&gt;</a:t>
            </a:r>
          </a:p>
          <a:p>
            <a:endParaRPr lang="en-US" dirty="0"/>
          </a:p>
        </p:txBody>
      </p:sp>
    </p:spTree>
    <p:extLst>
      <p:ext uri="{BB962C8B-B14F-4D97-AF65-F5344CB8AC3E}">
        <p14:creationId xmlns:p14="http://schemas.microsoft.com/office/powerpoint/2010/main" val="3272006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Anonymous block </a:t>
            </a:r>
            <a:r>
              <a:rPr lang="en-US" dirty="0" smtClean="0"/>
              <a:t>boxes</a:t>
            </a:r>
            <a:endParaRPr lang="en-US" dirty="0"/>
          </a:p>
        </p:txBody>
      </p:sp>
      <p:pic>
        <p:nvPicPr>
          <p:cNvPr id="4" name="anonymous_block-level_boxes.png"/>
          <p:cNvPicPr>
            <a:picLocks noGrp="1"/>
          </p:cNvPicPr>
          <p:nvPr>
            <p:ph idx="1"/>
          </p:nvPr>
        </p:nvPicPr>
        <p:blipFill>
          <a:blip r:embed="rId2">
            <a:extLst/>
          </a:blip>
          <a:srcRect/>
          <a:stretch>
            <a:fillRect/>
          </a:stretch>
        </p:blipFill>
        <p:spPr>
          <a:xfrm>
            <a:off x="2083912" y="2055302"/>
            <a:ext cx="4874575" cy="1118621"/>
          </a:xfrm>
          <a:prstGeom prst="rect">
            <a:avLst/>
          </a:prstGeom>
          <a:ln w="12700">
            <a:miter lim="400000"/>
          </a:ln>
        </p:spPr>
      </p:pic>
    </p:spTree>
    <p:extLst>
      <p:ext uri="{BB962C8B-B14F-4D97-AF65-F5344CB8AC3E}">
        <p14:creationId xmlns:p14="http://schemas.microsoft.com/office/powerpoint/2010/main" val="2366666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Anonymous block </a:t>
            </a:r>
            <a:r>
              <a:rPr lang="en-US" dirty="0" smtClean="0"/>
              <a:t>boxes</a:t>
            </a:r>
            <a:endParaRPr lang="en-US" dirty="0"/>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defRPr sz="1800"/>
            </a:pPr>
            <a:r>
              <a:rPr lang="en-US" sz="2000" dirty="0"/>
              <a:t>The properties of anonymous boxes are inherited from the enclosing non-anonymous box</a:t>
            </a:r>
          </a:p>
          <a:p>
            <a:pPr marL="285750" lvl="0" indent="-285750">
              <a:buFont typeface="Arial" panose="020B0604020202020204" pitchFamily="34" charset="0"/>
              <a:buChar char="•"/>
              <a:defRPr sz="1800"/>
            </a:pPr>
            <a:r>
              <a:rPr lang="en-US" sz="2000" dirty="0"/>
              <a:t>Non-inherited properties have their initial value</a:t>
            </a:r>
          </a:p>
          <a:p>
            <a:pPr marL="285750" lvl="0" indent="-285750">
              <a:buFont typeface="Arial" panose="020B0604020202020204" pitchFamily="34" charset="0"/>
              <a:buChar char="•"/>
              <a:defRPr sz="1800"/>
            </a:pPr>
            <a:r>
              <a:rPr lang="en-US" sz="2000" dirty="0"/>
              <a:t>Anonymous block boxes are ignored when resolving percentage values that would refer to it: the closest non-anonymous ancestor box is used instead</a:t>
            </a:r>
          </a:p>
          <a:p>
            <a:pPr marL="285750" lvl="0" indent="-285750">
              <a:buFont typeface="Arial" panose="020B0604020202020204" pitchFamily="34" charset="0"/>
              <a:buChar char="•"/>
              <a:defRPr sz="1800"/>
            </a:pPr>
            <a:r>
              <a:rPr lang="en-US" sz="2000" dirty="0"/>
              <a:t>Properties set on elements that cause anonymous block boxes to be generated still </a:t>
            </a:r>
            <a:r>
              <a:rPr lang="en-US" sz="2000" i="1" dirty="0"/>
              <a:t>apply</a:t>
            </a:r>
            <a:r>
              <a:rPr lang="en-US" sz="2000" dirty="0"/>
              <a:t> to the boxes and content of that element</a:t>
            </a:r>
          </a:p>
          <a:p>
            <a:endParaRPr lang="en-US" dirty="0"/>
          </a:p>
        </p:txBody>
      </p:sp>
    </p:spTree>
    <p:extLst>
      <p:ext uri="{BB962C8B-B14F-4D97-AF65-F5344CB8AC3E}">
        <p14:creationId xmlns:p14="http://schemas.microsoft.com/office/powerpoint/2010/main" val="331512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4" name="Screenshot 2015-03-05 15.00.50.png"/>
          <p:cNvPicPr>
            <a:picLocks noGrp="1"/>
          </p:cNvPicPr>
          <p:nvPr>
            <p:ph idx="1"/>
          </p:nvPr>
        </p:nvPicPr>
        <p:blipFill>
          <a:blip r:embed="rId2">
            <a:extLst/>
          </a:blip>
          <a:srcRect/>
          <a:stretch>
            <a:fillRect/>
          </a:stretch>
        </p:blipFill>
        <p:spPr>
          <a:xfrm>
            <a:off x="286571" y="1206919"/>
            <a:ext cx="8570858" cy="2944667"/>
          </a:xfrm>
          <a:prstGeom prst="rect">
            <a:avLst/>
          </a:prstGeom>
          <a:ln w="12700">
            <a:miter lim="400000"/>
          </a:ln>
        </p:spPr>
      </p:pic>
    </p:spTree>
    <p:extLst>
      <p:ext uri="{BB962C8B-B14F-4D97-AF65-F5344CB8AC3E}">
        <p14:creationId xmlns:p14="http://schemas.microsoft.com/office/powerpoint/2010/main" val="3507925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sz="9600" dirty="0"/>
              <a:t>Inline-level elements and inline boxes</a:t>
            </a:r>
            <a:endParaRPr lang="en-US" dirty="0"/>
          </a:p>
        </p:txBody>
      </p:sp>
    </p:spTree>
    <p:extLst>
      <p:ext uri="{BB962C8B-B14F-4D97-AF65-F5344CB8AC3E}">
        <p14:creationId xmlns:p14="http://schemas.microsoft.com/office/powerpoint/2010/main" val="4230160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Inline-level elements and inline </a:t>
            </a:r>
            <a:r>
              <a:rPr lang="en-US" dirty="0" smtClean="0"/>
              <a:t>boxes</a:t>
            </a:r>
            <a:endParaRPr lang="en-US" dirty="0"/>
          </a:p>
        </p:txBody>
      </p:sp>
      <p:pic>
        <p:nvPicPr>
          <p:cNvPr id="4" name="venn_inlines.png"/>
          <p:cNvPicPr>
            <a:picLocks noGrp="1"/>
          </p:cNvPicPr>
          <p:nvPr>
            <p:ph idx="1"/>
          </p:nvPr>
        </p:nvPicPr>
        <p:blipFill>
          <a:blip r:embed="rId2">
            <a:extLst/>
          </a:blip>
          <a:stretch>
            <a:fillRect/>
          </a:stretch>
        </p:blipFill>
        <p:spPr>
          <a:xfrm>
            <a:off x="1955015" y="927910"/>
            <a:ext cx="4498337" cy="3454904"/>
          </a:xfrm>
          <a:prstGeom prst="rect">
            <a:avLst/>
          </a:prstGeom>
          <a:ln w="12700">
            <a:miter lim="400000"/>
          </a:ln>
        </p:spPr>
      </p:pic>
    </p:spTree>
    <p:extLst>
      <p:ext uri="{BB962C8B-B14F-4D97-AF65-F5344CB8AC3E}">
        <p14:creationId xmlns:p14="http://schemas.microsoft.com/office/powerpoint/2010/main" val="13321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4" name="TextBox 3"/>
          <p:cNvSpPr txBox="1"/>
          <p:nvPr/>
        </p:nvSpPr>
        <p:spPr>
          <a:xfrm>
            <a:off x="-2011807" y="1177235"/>
            <a:ext cx="8622156" cy="867930"/>
          </a:xfrm>
          <a:prstGeom prst="rect">
            <a:avLst/>
          </a:prstGeom>
          <a:noFill/>
        </p:spPr>
        <p:txBody>
          <a:bodyPr wrap="square" rtlCol="0">
            <a:spAutoFit/>
          </a:bodyPr>
          <a:lstStyle/>
          <a:p>
            <a:pPr>
              <a:lnSpc>
                <a:spcPct val="120000"/>
              </a:lnSpc>
            </a:pPr>
            <a:endParaRPr lang="en-US" dirty="0" smtClean="0">
              <a:solidFill>
                <a:srgbClr val="444444"/>
              </a:solidFill>
              <a:cs typeface="Trebuchet MS"/>
            </a:endParaRPr>
          </a:p>
          <a:p>
            <a:pPr>
              <a:lnSpc>
                <a:spcPct val="120000"/>
              </a:lnSpc>
            </a:pPr>
            <a:endParaRPr lang="en-US" dirty="0" smtClean="0">
              <a:solidFill>
                <a:srgbClr val="444444"/>
              </a:solidFill>
              <a:cs typeface="Trebuchet MS"/>
            </a:endParaRPr>
          </a:p>
          <a:p>
            <a:pPr>
              <a:lnSpc>
                <a:spcPct val="120000"/>
              </a:lnSpc>
            </a:pPr>
            <a:endParaRPr lang="en-US" dirty="0" err="1">
              <a:solidFill>
                <a:srgbClr val="444444"/>
              </a:solidFill>
              <a:latin typeface="Trebuchet MS"/>
              <a:cs typeface="Trebuchet MS"/>
            </a:endParaRPr>
          </a:p>
        </p:txBody>
      </p:sp>
      <p:sp>
        <p:nvSpPr>
          <p:cNvPr id="5" name="Rectangle 4"/>
          <p:cNvSpPr/>
          <p:nvPr/>
        </p:nvSpPr>
        <p:spPr>
          <a:xfrm>
            <a:off x="833752" y="1177235"/>
            <a:ext cx="7298152" cy="2308324"/>
          </a:xfrm>
          <a:prstGeom prst="rect">
            <a:avLst/>
          </a:prstGeom>
        </p:spPr>
        <p:txBody>
          <a:bodyPr wrap="none">
            <a:spAutoFit/>
          </a:bodyPr>
          <a:lstStyle/>
          <a:p>
            <a:r>
              <a:rPr lang="en-US" sz="7200" dirty="0"/>
              <a:t>Visual </a:t>
            </a:r>
            <a:r>
              <a:rPr lang="en-US" sz="7200" dirty="0" smtClean="0"/>
              <a:t>formatting</a:t>
            </a:r>
          </a:p>
          <a:p>
            <a:r>
              <a:rPr lang="en-US" sz="7200" dirty="0" smtClean="0"/>
              <a:t>model</a:t>
            </a:r>
            <a:endParaRPr lang="en-US" sz="7200" dirty="0"/>
          </a:p>
        </p:txBody>
      </p:sp>
    </p:spTree>
    <p:extLst>
      <p:ext uri="{BB962C8B-B14F-4D97-AF65-F5344CB8AC3E}">
        <p14:creationId xmlns:p14="http://schemas.microsoft.com/office/powerpoint/2010/main" val="22328689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Inline-level elements and inline </a:t>
            </a:r>
            <a:r>
              <a:rPr lang="en-US" dirty="0" smtClean="0"/>
              <a:t>boxes</a:t>
            </a:r>
            <a:endParaRPr lang="en-US" dirty="0"/>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US" sz="2000" dirty="0"/>
              <a:t>Inline-level elements are those elements of the source document that do not form new blocks of content</a:t>
            </a:r>
          </a:p>
          <a:p>
            <a:pPr marL="285750" indent="-285750">
              <a:buFont typeface="Arial" panose="020B0604020202020204" pitchFamily="34" charset="0"/>
              <a:buChar char="•"/>
            </a:pPr>
            <a:r>
              <a:rPr lang="en-US" sz="2000" dirty="0"/>
              <a:t>The content is distributed in lines</a:t>
            </a:r>
          </a:p>
          <a:p>
            <a:pPr marL="285750" indent="-285750">
              <a:buFont typeface="Arial" panose="020B0604020202020204" pitchFamily="34" charset="0"/>
              <a:buChar char="•"/>
            </a:pPr>
            <a:r>
              <a:rPr lang="en-US" sz="2000" dirty="0"/>
              <a:t>The following values of the 'display' property make an element inline-level: 'inline', 'inline-table', and 'inline-block'</a:t>
            </a:r>
          </a:p>
          <a:p>
            <a:pPr marL="285750" indent="-285750">
              <a:buFont typeface="Arial" panose="020B0604020202020204" pitchFamily="34" charset="0"/>
              <a:buChar char="•"/>
            </a:pPr>
            <a:r>
              <a:rPr lang="en-US" sz="2000" dirty="0"/>
              <a:t>Inline-level elements generate inline-level boxes, which are boxes that participate in an inline formatting context</a:t>
            </a:r>
          </a:p>
          <a:p>
            <a:pPr marL="285750" indent="-285750">
              <a:buFont typeface="Arial" panose="020B0604020202020204" pitchFamily="34" charset="0"/>
              <a:buChar char="•"/>
            </a:pPr>
            <a:r>
              <a:rPr lang="en-US" sz="2000" dirty="0"/>
              <a:t>An inline box is one that is both inline-level and whose contents participate in its containing inline formatting context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487010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defRPr sz="1800"/>
            </a:pPr>
            <a:r>
              <a:rPr lang="en-US" sz="9600" dirty="0"/>
              <a:t>Anonymous </a:t>
            </a:r>
          </a:p>
          <a:p>
            <a:pPr lvl="0">
              <a:defRPr sz="1800"/>
            </a:pPr>
            <a:r>
              <a:rPr lang="en-US" sz="9600" dirty="0"/>
              <a:t>inline boxes</a:t>
            </a:r>
            <a:endParaRPr lang="en-US" dirty="0"/>
          </a:p>
        </p:txBody>
      </p:sp>
      <p:sp>
        <p:nvSpPr>
          <p:cNvPr id="4" name="Rectangle 3"/>
          <p:cNvSpPr/>
          <p:nvPr/>
        </p:nvSpPr>
        <p:spPr>
          <a:xfrm>
            <a:off x="3472533" y="4312251"/>
            <a:ext cx="1442190" cy="369332"/>
          </a:xfrm>
          <a:prstGeom prst="rect">
            <a:avLst/>
          </a:prstGeom>
        </p:spPr>
        <p:txBody>
          <a:bodyPr wrap="none">
            <a:spAutoFit/>
          </a:bodyPr>
          <a:lstStyle/>
          <a:p>
            <a:pPr lvl="0">
              <a:defRPr sz="1800"/>
            </a:pPr>
            <a:r>
              <a:rPr lang="en-US" dirty="0"/>
              <a:t>Kill me </a:t>
            </a:r>
            <a:r>
              <a:rPr lang="en-US" dirty="0" err="1"/>
              <a:t>plz</a:t>
            </a:r>
            <a:r>
              <a:rPr lang="en-US" dirty="0"/>
              <a:t>..</a:t>
            </a:r>
            <a:endParaRPr lang="en-US" dirty="0"/>
          </a:p>
        </p:txBody>
      </p:sp>
    </p:spTree>
    <p:extLst>
      <p:ext uri="{BB962C8B-B14F-4D97-AF65-F5344CB8AC3E}">
        <p14:creationId xmlns:p14="http://schemas.microsoft.com/office/powerpoint/2010/main" val="2982468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defRPr sz="1800"/>
            </a:pPr>
            <a:r>
              <a:rPr lang="en-US" dirty="0"/>
              <a:t>Anonymous </a:t>
            </a:r>
            <a:r>
              <a:rPr lang="en-US" dirty="0" smtClean="0"/>
              <a:t>inline boxes</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t>Any text that is directly contained inside a block container element (not inside an inline element) must be treated as an anonymous inline element</a:t>
            </a:r>
          </a:p>
          <a:p>
            <a:pPr marL="285750" indent="-285750">
              <a:buFont typeface="Arial" panose="020B0604020202020204" pitchFamily="34" charset="0"/>
              <a:buChar char="•"/>
            </a:pPr>
            <a:r>
              <a:rPr lang="en-US" sz="1800" dirty="0"/>
              <a:t>Anonymous inline boxes inherit inheritable properties from their block parent box</a:t>
            </a:r>
          </a:p>
          <a:p>
            <a:pPr marL="285750" indent="-285750">
              <a:buFont typeface="Arial" panose="020B0604020202020204" pitchFamily="34" charset="0"/>
              <a:buChar char="•"/>
            </a:pPr>
            <a:r>
              <a:rPr lang="en-US" sz="1800" dirty="0"/>
              <a:t>Non-inherited properties have their initial value</a:t>
            </a:r>
          </a:p>
          <a:p>
            <a:pPr marL="285750" indent="-285750">
              <a:buFont typeface="Arial" panose="020B0604020202020204" pitchFamily="34" charset="0"/>
              <a:buChar char="•"/>
            </a:pPr>
            <a:r>
              <a:rPr lang="en-US" sz="1800" dirty="0"/>
              <a:t>White space content that would subsequently be collapsed away according to the 'white-space' property does not generate any anonymous inline boxes</a:t>
            </a:r>
          </a:p>
          <a:p>
            <a:pPr marL="285750" indent="-285750">
              <a:buFont typeface="Arial" panose="020B0604020202020204" pitchFamily="34" charset="0"/>
              <a:buChar char="•"/>
            </a:pPr>
            <a:r>
              <a:rPr lang="en-US" sz="1800" dirty="0"/>
              <a:t>There are more types of anonymous boxes that arise when formatting tables :)</a:t>
            </a:r>
          </a:p>
          <a:p>
            <a:endParaRPr lang="en-US" dirty="0"/>
          </a:p>
        </p:txBody>
      </p:sp>
    </p:spTree>
    <p:extLst>
      <p:ext uri="{BB962C8B-B14F-4D97-AF65-F5344CB8AC3E}">
        <p14:creationId xmlns:p14="http://schemas.microsoft.com/office/powerpoint/2010/main" val="1984777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9600" dirty="0"/>
              <a:t>Positioning schemes</a:t>
            </a:r>
            <a:endParaRPr lang="en-US" dirty="0"/>
          </a:p>
        </p:txBody>
      </p:sp>
    </p:spTree>
    <p:extLst>
      <p:ext uri="{BB962C8B-B14F-4D97-AF65-F5344CB8AC3E}">
        <p14:creationId xmlns:p14="http://schemas.microsoft.com/office/powerpoint/2010/main" val="290218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Box may be laid out according to three positioning </a:t>
            </a:r>
            <a:r>
              <a:rPr lang="en-US" dirty="0" smtClean="0"/>
              <a:t>schemes</a:t>
            </a:r>
            <a:endParaRPr lang="en-US" dirty="0"/>
          </a:p>
        </p:txBody>
      </p:sp>
      <p:sp>
        <p:nvSpPr>
          <p:cNvPr id="3" name="Content Placeholder 2"/>
          <p:cNvSpPr>
            <a:spLocks noGrp="1"/>
          </p:cNvSpPr>
          <p:nvPr>
            <p:ph idx="1"/>
          </p:nvPr>
        </p:nvSpPr>
        <p:spPr/>
        <p:txBody>
          <a:bodyPr>
            <a:normAutofit fontScale="92500" lnSpcReduction="20000"/>
          </a:bodyPr>
          <a:lstStyle/>
          <a:p>
            <a:pPr marL="518583" lvl="0" indent="-518583" defTabSz="490727">
              <a:spcBef>
                <a:spcPts val="3500"/>
              </a:spcBef>
              <a:defRPr sz="1800"/>
            </a:pPr>
            <a:r>
              <a:rPr lang="en-US" b="1" dirty="0" smtClean="0">
                <a:latin typeface="Helvetica"/>
                <a:ea typeface="Helvetica"/>
                <a:cs typeface="Helvetica"/>
                <a:sym typeface="Helvetica"/>
              </a:rPr>
              <a:t>Normal </a:t>
            </a:r>
            <a:r>
              <a:rPr lang="en-US" b="1" dirty="0">
                <a:latin typeface="Helvetica"/>
                <a:ea typeface="Helvetica"/>
                <a:cs typeface="Helvetica"/>
                <a:sym typeface="Helvetica"/>
              </a:rPr>
              <a:t>flow</a:t>
            </a:r>
            <a:r>
              <a:rPr lang="en-US" dirty="0"/>
              <a:t>. In CSS 2.1, normal flow includes block formatting of </a:t>
            </a:r>
            <a:r>
              <a:rPr lang="en-US" i="1" dirty="0"/>
              <a:t>block-level</a:t>
            </a:r>
            <a:r>
              <a:rPr lang="en-US" dirty="0"/>
              <a:t> boxes, </a:t>
            </a:r>
            <a:r>
              <a:rPr lang="en-US" i="1" dirty="0"/>
              <a:t>inline</a:t>
            </a:r>
            <a:r>
              <a:rPr lang="en-US" dirty="0"/>
              <a:t> formatting of inline-level boxes, and </a:t>
            </a:r>
            <a:r>
              <a:rPr lang="en-US" i="1" dirty="0"/>
              <a:t>relative and sticky</a:t>
            </a:r>
            <a:r>
              <a:rPr lang="en-US" dirty="0"/>
              <a:t> positioning of block-level and inline-level boxes</a:t>
            </a:r>
          </a:p>
          <a:p>
            <a:pPr marL="518583" lvl="0" indent="-518583" defTabSz="490727">
              <a:spcBef>
                <a:spcPts val="3500"/>
              </a:spcBef>
              <a:defRPr sz="1800"/>
            </a:pPr>
            <a:r>
              <a:rPr lang="en-US" b="1" dirty="0">
                <a:latin typeface="Helvetica"/>
                <a:ea typeface="Helvetica"/>
                <a:cs typeface="Helvetica"/>
                <a:sym typeface="Helvetica"/>
              </a:rPr>
              <a:t>Floats</a:t>
            </a:r>
            <a:r>
              <a:rPr lang="en-US" dirty="0"/>
              <a:t>. In the float model, a box is first laid out according to the normal flow, then taken out of the flow and shifted to the left or right as far as possible. Content may flow along the side of a float</a:t>
            </a:r>
          </a:p>
          <a:p>
            <a:pPr marL="518583" lvl="0" indent="-518583" defTabSz="490727">
              <a:spcBef>
                <a:spcPts val="3500"/>
              </a:spcBef>
              <a:defRPr sz="1800"/>
            </a:pPr>
            <a:r>
              <a:rPr lang="en-US" b="1" dirty="0">
                <a:latin typeface="Helvetica"/>
                <a:ea typeface="Helvetica"/>
                <a:cs typeface="Helvetica"/>
                <a:sym typeface="Helvetica"/>
              </a:rPr>
              <a:t>Absolute positioning</a:t>
            </a:r>
            <a:r>
              <a:rPr lang="en-US" dirty="0"/>
              <a:t>. In the absolute positioning model, a box is removed from the normal flow entirely (it has no impact on later siblings) and assigned a position with respect to a containing block</a:t>
            </a:r>
          </a:p>
          <a:p>
            <a:endParaRPr lang="en-US" dirty="0"/>
          </a:p>
        </p:txBody>
      </p:sp>
    </p:spTree>
    <p:extLst>
      <p:ext uri="{BB962C8B-B14F-4D97-AF65-F5344CB8AC3E}">
        <p14:creationId xmlns:p14="http://schemas.microsoft.com/office/powerpoint/2010/main" val="1413081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defRPr sz="1800"/>
            </a:pPr>
            <a:r>
              <a:rPr lang="en-US" sz="3200" dirty="0"/>
              <a:t>An element is called out of flow if it is floated, absolutely positioned, or is the root element. </a:t>
            </a:r>
          </a:p>
          <a:p>
            <a:pPr marL="285750" lvl="0" indent="-285750">
              <a:buFont typeface="Arial" panose="020B0604020202020204" pitchFamily="34" charset="0"/>
              <a:buChar char="•"/>
              <a:defRPr sz="1800"/>
            </a:pPr>
            <a:r>
              <a:rPr lang="en-US" sz="3200" dirty="0"/>
              <a:t>An element is called in-flow if it is not out-of-flow. </a:t>
            </a:r>
          </a:p>
          <a:p>
            <a:endParaRPr lang="en-US" dirty="0"/>
          </a:p>
        </p:txBody>
      </p:sp>
    </p:spTree>
    <p:extLst>
      <p:ext uri="{BB962C8B-B14F-4D97-AF65-F5344CB8AC3E}">
        <p14:creationId xmlns:p14="http://schemas.microsoft.com/office/powerpoint/2010/main" val="42856276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Position property</a:t>
            </a:r>
            <a:endParaRPr lang="en-US" dirty="0"/>
          </a:p>
        </p:txBody>
      </p:sp>
      <p:sp>
        <p:nvSpPr>
          <p:cNvPr id="3" name="Content Placeholder 2"/>
          <p:cNvSpPr>
            <a:spLocks noGrp="1"/>
          </p:cNvSpPr>
          <p:nvPr>
            <p:ph idx="1"/>
          </p:nvPr>
        </p:nvSpPr>
        <p:spPr/>
        <p:txBody>
          <a:bodyPr/>
          <a:lstStyle/>
          <a:p>
            <a:pPr lvl="0" algn="ctr">
              <a:defRPr sz="1800"/>
            </a:pPr>
            <a:r>
              <a:rPr lang="en-US" b="1" dirty="0">
                <a:latin typeface="Helvetica"/>
                <a:ea typeface="Helvetica"/>
                <a:cs typeface="Helvetica"/>
                <a:sym typeface="Helvetica"/>
              </a:rPr>
              <a:t>static | relative | absolute | fixed | inherit</a:t>
            </a:r>
          </a:p>
          <a:p>
            <a:pPr lvl="0">
              <a:defRPr sz="1800"/>
            </a:pPr>
            <a:r>
              <a:rPr lang="en-US" dirty="0"/>
              <a:t>Examples:</a:t>
            </a:r>
          </a:p>
          <a:p>
            <a:pPr lvl="0">
              <a:defRPr sz="1800"/>
            </a:pPr>
            <a:r>
              <a:rPr lang="en-US" dirty="0">
                <a:latin typeface="Menlo"/>
                <a:ea typeface="Menlo"/>
                <a:cs typeface="Menlo"/>
                <a:sym typeface="Menlo"/>
              </a:rPr>
              <a:t>position: static;</a:t>
            </a:r>
            <a:br>
              <a:rPr lang="en-US" dirty="0">
                <a:latin typeface="Menlo"/>
                <a:ea typeface="Menlo"/>
                <a:cs typeface="Menlo"/>
                <a:sym typeface="Menlo"/>
              </a:rPr>
            </a:br>
            <a:r>
              <a:rPr lang="en-US" dirty="0">
                <a:latin typeface="Menlo"/>
                <a:ea typeface="Menlo"/>
                <a:cs typeface="Menlo"/>
                <a:sym typeface="Menlo"/>
              </a:rPr>
              <a:t>position: relative;</a:t>
            </a:r>
            <a:br>
              <a:rPr lang="en-US" dirty="0">
                <a:latin typeface="Menlo"/>
                <a:ea typeface="Menlo"/>
                <a:cs typeface="Menlo"/>
                <a:sym typeface="Menlo"/>
              </a:rPr>
            </a:br>
            <a:r>
              <a:rPr lang="en-US" dirty="0">
                <a:latin typeface="Menlo"/>
                <a:ea typeface="Menlo"/>
                <a:cs typeface="Menlo"/>
                <a:sym typeface="Menlo"/>
              </a:rPr>
              <a:t>position: absolute;</a:t>
            </a:r>
            <a:br>
              <a:rPr lang="en-US" dirty="0">
                <a:latin typeface="Menlo"/>
                <a:ea typeface="Menlo"/>
                <a:cs typeface="Menlo"/>
                <a:sym typeface="Menlo"/>
              </a:rPr>
            </a:br>
            <a:r>
              <a:rPr lang="en-US" dirty="0">
                <a:latin typeface="Menlo"/>
                <a:ea typeface="Menlo"/>
                <a:cs typeface="Menlo"/>
                <a:sym typeface="Menlo"/>
              </a:rPr>
              <a:t>position: fixed;</a:t>
            </a:r>
            <a:br>
              <a:rPr lang="en-US" dirty="0">
                <a:latin typeface="Menlo"/>
                <a:ea typeface="Menlo"/>
                <a:cs typeface="Menlo"/>
                <a:sym typeface="Menlo"/>
              </a:rPr>
            </a:br>
            <a:r>
              <a:rPr lang="en-US" dirty="0">
                <a:latin typeface="Menlo"/>
                <a:ea typeface="Menlo"/>
                <a:cs typeface="Menlo"/>
                <a:sym typeface="Menlo"/>
              </a:rPr>
              <a:t>position: sticky;</a:t>
            </a:r>
            <a:br>
              <a:rPr lang="en-US" dirty="0">
                <a:latin typeface="Menlo"/>
                <a:ea typeface="Menlo"/>
                <a:cs typeface="Menlo"/>
                <a:sym typeface="Menlo"/>
              </a:rPr>
            </a:br>
            <a:r>
              <a:rPr lang="en-US" dirty="0">
                <a:latin typeface="Menlo"/>
                <a:ea typeface="Menlo"/>
                <a:cs typeface="Menlo"/>
                <a:sym typeface="Menlo"/>
              </a:rPr>
              <a:t>position: inherit;</a:t>
            </a:r>
          </a:p>
          <a:p>
            <a:endParaRPr lang="en-US" dirty="0"/>
          </a:p>
        </p:txBody>
      </p:sp>
    </p:spTree>
    <p:extLst>
      <p:ext uri="{BB962C8B-B14F-4D97-AF65-F5344CB8AC3E}">
        <p14:creationId xmlns:p14="http://schemas.microsoft.com/office/powerpoint/2010/main" val="32936436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Relative positioning</a:t>
            </a:r>
            <a:endParaRPr lang="en-US" dirty="0"/>
          </a:p>
        </p:txBody>
      </p:sp>
      <p:sp>
        <p:nvSpPr>
          <p:cNvPr id="3" name="Content Placeholder 2"/>
          <p:cNvSpPr>
            <a:spLocks noGrp="1"/>
          </p:cNvSpPr>
          <p:nvPr>
            <p:ph idx="1"/>
          </p:nvPr>
        </p:nvSpPr>
        <p:spPr/>
        <p:txBody>
          <a:bodyPr>
            <a:normAutofit lnSpcReduction="10000"/>
          </a:bodyPr>
          <a:lstStyle/>
          <a:p>
            <a:pPr marL="285750" lvl="0" indent="-285750">
              <a:buFont typeface="Arial" panose="020B0604020202020204" pitchFamily="34" charset="0"/>
              <a:buChar char="•"/>
              <a:defRPr sz="1800"/>
            </a:pPr>
            <a:r>
              <a:rPr lang="en-US" sz="2800" dirty="0"/>
              <a:t>The box's position is calculated according to the normal flow</a:t>
            </a:r>
          </a:p>
          <a:p>
            <a:pPr marL="285750" lvl="0" indent="-285750">
              <a:buFont typeface="Arial" panose="020B0604020202020204" pitchFamily="34" charset="0"/>
              <a:buChar char="•"/>
              <a:defRPr sz="1800"/>
            </a:pPr>
            <a:r>
              <a:rPr lang="en-US" sz="2800" dirty="0"/>
              <a:t>Then the box is offset relative to its normal position</a:t>
            </a:r>
          </a:p>
          <a:p>
            <a:pPr marL="285750" lvl="0" indent="-285750">
              <a:buFont typeface="Arial" panose="020B0604020202020204" pitchFamily="34" charset="0"/>
              <a:buChar char="•"/>
              <a:defRPr sz="1800"/>
            </a:pPr>
            <a:r>
              <a:rPr lang="en-US" sz="2800" dirty="0"/>
              <a:t>When a box B is relatively positioned, the position of the following box is calculated as though B </a:t>
            </a:r>
            <a:r>
              <a:rPr lang="en-US" sz="2800" i="1" dirty="0"/>
              <a:t>were not offset</a:t>
            </a:r>
            <a:r>
              <a:rPr lang="en-US" sz="2800" dirty="0"/>
              <a:t>.</a:t>
            </a:r>
          </a:p>
          <a:p>
            <a:endParaRPr lang="en-US" dirty="0"/>
          </a:p>
        </p:txBody>
      </p:sp>
    </p:spTree>
    <p:extLst>
      <p:ext uri="{BB962C8B-B14F-4D97-AF65-F5344CB8AC3E}">
        <p14:creationId xmlns:p14="http://schemas.microsoft.com/office/powerpoint/2010/main" val="3517350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position: relative</a:t>
            </a:r>
            <a:endParaRPr lang="en-US" dirty="0"/>
          </a:p>
        </p:txBody>
      </p:sp>
      <p:pic>
        <p:nvPicPr>
          <p:cNvPr id="4" name="relative-positioning.png"/>
          <p:cNvPicPr>
            <a:picLocks noGrp="1"/>
          </p:cNvPicPr>
          <p:nvPr>
            <p:ph idx="1"/>
          </p:nvPr>
        </p:nvPicPr>
        <p:blipFill>
          <a:blip r:embed="rId2">
            <a:extLst/>
          </a:blip>
          <a:srcRect/>
          <a:stretch>
            <a:fillRect/>
          </a:stretch>
        </p:blipFill>
        <p:spPr>
          <a:xfrm>
            <a:off x="2049462" y="1966912"/>
            <a:ext cx="4943475" cy="1295400"/>
          </a:xfrm>
          <a:prstGeom prst="rect">
            <a:avLst/>
          </a:prstGeom>
          <a:ln w="12700">
            <a:miter lim="400000"/>
          </a:ln>
        </p:spPr>
      </p:pic>
    </p:spTree>
    <p:extLst>
      <p:ext uri="{BB962C8B-B14F-4D97-AF65-F5344CB8AC3E}">
        <p14:creationId xmlns:p14="http://schemas.microsoft.com/office/powerpoint/2010/main" val="749886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Absolute positioning</a:t>
            </a:r>
            <a:endParaRPr lang="en-US" dirty="0"/>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defRPr sz="1800"/>
            </a:pPr>
            <a:r>
              <a:rPr lang="en-US" sz="2400" dirty="0"/>
              <a:t>The box's position is specified with the 'top', 'right', 'bottom', and 'left' properties</a:t>
            </a:r>
          </a:p>
          <a:p>
            <a:pPr marL="285750" lvl="0" indent="-285750">
              <a:buFont typeface="Arial" panose="020B0604020202020204" pitchFamily="34" charset="0"/>
              <a:buChar char="•"/>
              <a:defRPr sz="1800"/>
            </a:pPr>
            <a:r>
              <a:rPr lang="en-US" sz="2400" dirty="0"/>
              <a:t>These properties specify offsets with respect to the box's containing block</a:t>
            </a:r>
          </a:p>
          <a:p>
            <a:pPr marL="285750" lvl="0" indent="-285750">
              <a:buFont typeface="Arial" panose="020B0604020202020204" pitchFamily="34" charset="0"/>
              <a:buChar char="•"/>
              <a:defRPr sz="1800"/>
            </a:pPr>
            <a:r>
              <a:rPr lang="en-US" sz="2400" dirty="0"/>
              <a:t>Absolutely positioned boxes are taken out of the normal flow</a:t>
            </a:r>
          </a:p>
          <a:p>
            <a:pPr marL="285750" lvl="0" indent="-285750">
              <a:buFont typeface="Arial" panose="020B0604020202020204" pitchFamily="34" charset="0"/>
              <a:buChar char="•"/>
              <a:defRPr sz="1800"/>
            </a:pPr>
            <a:r>
              <a:rPr lang="en-US" sz="2400" dirty="0"/>
              <a:t>They have no impact on the layout of later siblings</a:t>
            </a:r>
          </a:p>
          <a:p>
            <a:endParaRPr lang="en-US" dirty="0"/>
          </a:p>
        </p:txBody>
      </p:sp>
    </p:spTree>
    <p:extLst>
      <p:ext uri="{BB962C8B-B14F-4D97-AF65-F5344CB8AC3E}">
        <p14:creationId xmlns:p14="http://schemas.microsoft.com/office/powerpoint/2010/main" val="141008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VISUAL FORMATTING MODEL</a:t>
            </a:r>
            <a:endParaRPr lang="en-US" dirty="0"/>
          </a:p>
        </p:txBody>
      </p:sp>
      <p:sp>
        <p:nvSpPr>
          <p:cNvPr id="5" name="Rectangle 4"/>
          <p:cNvSpPr/>
          <p:nvPr/>
        </p:nvSpPr>
        <p:spPr>
          <a:xfrm>
            <a:off x="430924" y="861849"/>
            <a:ext cx="8460828" cy="3539430"/>
          </a:xfrm>
          <a:prstGeom prst="rect">
            <a:avLst/>
          </a:prstGeom>
        </p:spPr>
        <p:txBody>
          <a:bodyPr wrap="square">
            <a:spAutoFit/>
          </a:bodyPr>
          <a:lstStyle/>
          <a:p>
            <a:pPr marL="285750" indent="-285750">
              <a:buFont typeface="Arial" panose="020B0604020202020204" pitchFamily="34" charset="0"/>
              <a:buChar char="•"/>
            </a:pPr>
            <a:r>
              <a:rPr lang="en-US" sz="2800" dirty="0"/>
              <a:t>The CSS visual formatting model is the </a:t>
            </a:r>
            <a:r>
              <a:rPr lang="en-US" sz="2800" i="1" dirty="0"/>
              <a:t>algorithm</a:t>
            </a:r>
            <a:r>
              <a:rPr lang="en-US" sz="2800" dirty="0"/>
              <a:t> used to process a document and display it on a visual media</a:t>
            </a:r>
            <a:r>
              <a:rPr lang="en-US" sz="2800" dirty="0" smtClean="0"/>
              <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visual formatting model will transform each element of the document and generate zero, one or several boxes conforming to the CSS box model.</a:t>
            </a:r>
          </a:p>
        </p:txBody>
      </p:sp>
    </p:spTree>
    <p:extLst>
      <p:ext uri="{BB962C8B-B14F-4D97-AF65-F5344CB8AC3E}">
        <p14:creationId xmlns:p14="http://schemas.microsoft.com/office/powerpoint/2010/main" val="38291871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position: absolute</a:t>
            </a:r>
            <a:endParaRPr lang="en-US" dirty="0"/>
          </a:p>
        </p:txBody>
      </p:sp>
      <p:pic>
        <p:nvPicPr>
          <p:cNvPr id="4" name="absolute-positioning.png"/>
          <p:cNvPicPr>
            <a:picLocks noGrp="1"/>
          </p:cNvPicPr>
          <p:nvPr>
            <p:ph idx="1"/>
          </p:nvPr>
        </p:nvPicPr>
        <p:blipFill>
          <a:blip r:embed="rId2">
            <a:extLst/>
          </a:blip>
          <a:srcRect/>
          <a:stretch>
            <a:fillRect/>
          </a:stretch>
        </p:blipFill>
        <p:spPr>
          <a:xfrm>
            <a:off x="2054225" y="1976437"/>
            <a:ext cx="4933950" cy="1276350"/>
          </a:xfrm>
          <a:prstGeom prst="rect">
            <a:avLst/>
          </a:prstGeom>
          <a:ln w="12700">
            <a:miter lim="400000"/>
          </a:ln>
        </p:spPr>
      </p:pic>
    </p:spTree>
    <p:extLst>
      <p:ext uri="{BB962C8B-B14F-4D97-AF65-F5344CB8AC3E}">
        <p14:creationId xmlns:p14="http://schemas.microsoft.com/office/powerpoint/2010/main" val="21742673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Fixed positioning</a:t>
            </a:r>
            <a:endParaRPr lang="en-US" dirty="0"/>
          </a:p>
        </p:txBody>
      </p:sp>
      <p:sp>
        <p:nvSpPr>
          <p:cNvPr id="3" name="Content Placeholder 2"/>
          <p:cNvSpPr>
            <a:spLocks noGrp="1"/>
          </p:cNvSpPr>
          <p:nvPr>
            <p:ph idx="1"/>
          </p:nvPr>
        </p:nvSpPr>
        <p:spPr/>
        <p:txBody>
          <a:bodyPr>
            <a:normAutofit fontScale="92500" lnSpcReduction="10000"/>
          </a:bodyPr>
          <a:lstStyle/>
          <a:p>
            <a:pPr marL="285750" lvl="0" indent="-285750">
              <a:buFont typeface="Arial" panose="020B0604020202020204" pitchFamily="34" charset="0"/>
              <a:buChar char="•"/>
              <a:defRPr sz="1800"/>
            </a:pPr>
            <a:r>
              <a:rPr lang="en-US" sz="2400" dirty="0"/>
              <a:t>The box's position is calculated according to the 'absolute' model, but in addition, t</a:t>
            </a:r>
            <a:r>
              <a:rPr lang="en-US" sz="2400" i="1" dirty="0"/>
              <a:t>he box is fixed with respect to some reference</a:t>
            </a:r>
          </a:p>
          <a:p>
            <a:pPr marL="285750" lvl="0" indent="-285750">
              <a:buFont typeface="Arial" panose="020B0604020202020204" pitchFamily="34" charset="0"/>
              <a:buChar char="•"/>
              <a:defRPr sz="1800"/>
            </a:pPr>
            <a:r>
              <a:rPr lang="en-US" sz="2400" dirty="0"/>
              <a:t>In the case of handheld, projection, screen, </a:t>
            </a:r>
            <a:r>
              <a:rPr lang="en-US" sz="2400" dirty="0" err="1"/>
              <a:t>tty</a:t>
            </a:r>
            <a:r>
              <a:rPr lang="en-US" sz="2400" dirty="0"/>
              <a:t>, and </a:t>
            </a:r>
            <a:r>
              <a:rPr lang="en-US" sz="2400" dirty="0" err="1"/>
              <a:t>tv</a:t>
            </a:r>
            <a:r>
              <a:rPr lang="en-US" sz="2400" dirty="0"/>
              <a:t> media types, the box is fixed with respect to the </a:t>
            </a:r>
            <a:r>
              <a:rPr lang="en-US" sz="2400" i="1" dirty="0"/>
              <a:t>viewport</a:t>
            </a:r>
            <a:r>
              <a:rPr lang="en-US" sz="2400" dirty="0"/>
              <a:t> and </a:t>
            </a:r>
            <a:r>
              <a:rPr lang="en-US" sz="2400" i="1" dirty="0"/>
              <a:t>does not move</a:t>
            </a:r>
            <a:r>
              <a:rPr lang="en-US" sz="2400" dirty="0"/>
              <a:t> when scrolled</a:t>
            </a:r>
          </a:p>
          <a:p>
            <a:pPr marL="285750" lvl="0" indent="-285750">
              <a:buFont typeface="Arial" panose="020B0604020202020204" pitchFamily="34" charset="0"/>
              <a:buChar char="•"/>
              <a:defRPr sz="1800"/>
            </a:pPr>
            <a:r>
              <a:rPr lang="en-US" sz="2400" dirty="0"/>
              <a:t>In the case of the print media type, the box is rendered on every page, and is fixed with respect to the page box, </a:t>
            </a:r>
            <a:r>
              <a:rPr lang="en-US" sz="2400" i="1" dirty="0"/>
              <a:t>even if the page is seen through a viewport</a:t>
            </a:r>
          </a:p>
          <a:p>
            <a:endParaRPr lang="en-US" dirty="0"/>
          </a:p>
        </p:txBody>
      </p:sp>
    </p:spTree>
    <p:extLst>
      <p:ext uri="{BB962C8B-B14F-4D97-AF65-F5344CB8AC3E}">
        <p14:creationId xmlns:p14="http://schemas.microsoft.com/office/powerpoint/2010/main" val="277719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position: fixed</a:t>
            </a:r>
            <a:endParaRPr lang="en-US" dirty="0"/>
          </a:p>
        </p:txBody>
      </p:sp>
      <p:pic>
        <p:nvPicPr>
          <p:cNvPr id="4" name="fixed-2.png"/>
          <p:cNvPicPr>
            <a:picLocks noGrp="1"/>
          </p:cNvPicPr>
          <p:nvPr>
            <p:ph idx="1"/>
          </p:nvPr>
        </p:nvPicPr>
        <p:blipFill>
          <a:blip r:embed="rId2">
            <a:extLst/>
          </a:blip>
          <a:stretch>
            <a:fillRect/>
          </a:stretch>
        </p:blipFill>
        <p:spPr>
          <a:xfrm>
            <a:off x="1713187" y="1282263"/>
            <a:ext cx="4673600" cy="2883611"/>
          </a:xfrm>
          <a:prstGeom prst="rect">
            <a:avLst/>
          </a:prstGeom>
          <a:ln w="12700">
            <a:miter lim="400000"/>
          </a:ln>
        </p:spPr>
      </p:pic>
    </p:spTree>
    <p:extLst>
      <p:ext uri="{BB962C8B-B14F-4D97-AF65-F5344CB8AC3E}">
        <p14:creationId xmlns:p14="http://schemas.microsoft.com/office/powerpoint/2010/main" val="3647754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Sticky positioning</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000" dirty="0"/>
              <a:t>A stickily positioned box is positioned similarly to a relatively positioned box until it crosses a specified threshold, at which point it is treated as fixed positioned</a:t>
            </a:r>
          </a:p>
          <a:p>
            <a:pPr marL="285750" indent="-285750">
              <a:buFont typeface="Arial" panose="020B0604020202020204" pitchFamily="34" charset="0"/>
              <a:buChar char="•"/>
            </a:pPr>
            <a:r>
              <a:rPr lang="en-US" sz="2000" dirty="0"/>
              <a:t>The offset is computed with reference to the nearest ancestor with a scrolling box, or the viewport if no ancestor has a scrolling box</a:t>
            </a:r>
          </a:p>
          <a:p>
            <a:pPr marL="285750" indent="-285750">
              <a:buFont typeface="Arial" panose="020B0604020202020204" pitchFamily="34" charset="0"/>
              <a:buChar char="•"/>
            </a:pPr>
            <a:r>
              <a:rPr lang="en-US" sz="2000" dirty="0"/>
              <a:t>A stickily positioned box keeps its normal flow size, including line breaks and the space originally reserved for it</a:t>
            </a:r>
          </a:p>
          <a:p>
            <a:pPr marL="285750" indent="-285750">
              <a:buFont typeface="Arial" panose="020B0604020202020204" pitchFamily="34" charset="0"/>
              <a:buChar char="•"/>
            </a:pPr>
            <a:r>
              <a:rPr lang="en-US" sz="2000" dirty="0"/>
              <a:t>A stickily positioned box establishes a new containing block for absolutely positioned descendants, just as relative positioning does</a:t>
            </a:r>
          </a:p>
          <a:p>
            <a:endParaRPr lang="en-US" dirty="0"/>
          </a:p>
        </p:txBody>
      </p:sp>
    </p:spTree>
    <p:extLst>
      <p:ext uri="{BB962C8B-B14F-4D97-AF65-F5344CB8AC3E}">
        <p14:creationId xmlns:p14="http://schemas.microsoft.com/office/powerpoint/2010/main" val="10185371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Content Placeholder 2"/>
          <p:cNvSpPr>
            <a:spLocks noGrp="1"/>
          </p:cNvSpPr>
          <p:nvPr>
            <p:ph idx="1"/>
          </p:nvPr>
        </p:nvSpPr>
        <p:spPr/>
        <p:txBody>
          <a:bodyPr/>
          <a:lstStyle/>
          <a:p>
            <a:r>
              <a:rPr lang="en-US" sz="9600" dirty="0"/>
              <a:t>Normal flow</a:t>
            </a:r>
            <a:endParaRPr lang="en-US" dirty="0"/>
          </a:p>
        </p:txBody>
      </p:sp>
    </p:spTree>
    <p:extLst>
      <p:ext uri="{BB962C8B-B14F-4D97-AF65-F5344CB8AC3E}">
        <p14:creationId xmlns:p14="http://schemas.microsoft.com/office/powerpoint/2010/main" val="36026335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Normal flow</a:t>
            </a:r>
            <a:endParaRPr lang="en-US" dirty="0"/>
          </a:p>
        </p:txBody>
      </p:sp>
      <p:sp>
        <p:nvSpPr>
          <p:cNvPr id="3" name="Content Placeholder 2"/>
          <p:cNvSpPr>
            <a:spLocks noGrp="1"/>
          </p:cNvSpPr>
          <p:nvPr>
            <p:ph idx="1"/>
          </p:nvPr>
        </p:nvSpPr>
        <p:spPr/>
        <p:txBody>
          <a:bodyPr>
            <a:normAutofit lnSpcReduction="10000"/>
          </a:bodyPr>
          <a:lstStyle/>
          <a:p>
            <a:pPr marL="285750" lvl="0" indent="-285750">
              <a:buFont typeface="Arial" panose="020B0604020202020204" pitchFamily="34" charset="0"/>
              <a:buChar char="•"/>
              <a:defRPr sz="1800"/>
            </a:pPr>
            <a:r>
              <a:rPr lang="en-US" sz="2800" dirty="0"/>
              <a:t>Boxes in the normal flow belong to a formatting context, which may be block or inline, but not both simultaneously. </a:t>
            </a:r>
          </a:p>
          <a:p>
            <a:pPr marL="285750" lvl="0" indent="-285750">
              <a:buFont typeface="Arial" panose="020B0604020202020204" pitchFamily="34" charset="0"/>
              <a:buChar char="•"/>
              <a:defRPr sz="1800"/>
            </a:pPr>
            <a:r>
              <a:rPr lang="en-US" sz="2800" dirty="0"/>
              <a:t>Block-level boxes participate in a block formatting context. </a:t>
            </a:r>
          </a:p>
          <a:p>
            <a:pPr marL="285750" lvl="0" indent="-285750">
              <a:buFont typeface="Arial" panose="020B0604020202020204" pitchFamily="34" charset="0"/>
              <a:buChar char="•"/>
              <a:defRPr sz="1800"/>
            </a:pPr>
            <a:r>
              <a:rPr lang="en-US" sz="2800" dirty="0"/>
              <a:t>Inline-level boxes participate in an inline formatting context.</a:t>
            </a:r>
          </a:p>
          <a:p>
            <a:endParaRPr lang="en-US" dirty="0"/>
          </a:p>
        </p:txBody>
      </p:sp>
    </p:spTree>
    <p:extLst>
      <p:ext uri="{BB962C8B-B14F-4D97-AF65-F5344CB8AC3E}">
        <p14:creationId xmlns:p14="http://schemas.microsoft.com/office/powerpoint/2010/main" val="17285501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Block formatting context</a:t>
            </a:r>
            <a:endParaRPr lang="en-US" dirty="0"/>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US" sz="2000" dirty="0"/>
              <a:t>Floats, absolutely positioned elements, block containers that are not block boxes, and block boxes with 'overflow' other than 'visible' establish new block formatting contexts for their contents</a:t>
            </a:r>
          </a:p>
          <a:p>
            <a:pPr marL="285750" indent="-285750">
              <a:buFont typeface="Arial" panose="020B0604020202020204" pitchFamily="34" charset="0"/>
              <a:buChar char="•"/>
            </a:pPr>
            <a:r>
              <a:rPr lang="en-US" sz="2000" dirty="0"/>
              <a:t>Boxes are laid out one after the other, vertically, beginning at the top of a containing block</a:t>
            </a:r>
          </a:p>
          <a:p>
            <a:pPr marL="285750" indent="-285750">
              <a:buFont typeface="Arial" panose="020B0604020202020204" pitchFamily="34" charset="0"/>
              <a:buChar char="•"/>
            </a:pPr>
            <a:r>
              <a:rPr lang="en-US" sz="2000" dirty="0"/>
              <a:t>The vertical distance between two sibling boxes is determined by the 'margin' properties</a:t>
            </a:r>
          </a:p>
          <a:p>
            <a:pPr marL="285750" indent="-285750">
              <a:buFont typeface="Arial" panose="020B0604020202020204" pitchFamily="34" charset="0"/>
              <a:buChar char="•"/>
            </a:pPr>
            <a:r>
              <a:rPr lang="en-US" sz="2000" dirty="0"/>
              <a:t>Vertical margins between adjacent block-level boxes in a block formatting context collapse</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895250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Inline formatting context</a:t>
            </a:r>
            <a:endParaRPr lang="en-US" dirty="0"/>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defRPr sz="1800"/>
            </a:pPr>
            <a:r>
              <a:rPr lang="en-US" sz="2400" dirty="0"/>
              <a:t>Boxes are laid out horizontally, one after the other, beginning at the top of a containing block</a:t>
            </a:r>
          </a:p>
          <a:p>
            <a:pPr marL="285750" lvl="0" indent="-285750">
              <a:buFont typeface="Arial" panose="020B0604020202020204" pitchFamily="34" charset="0"/>
              <a:buChar char="•"/>
              <a:defRPr sz="1800"/>
            </a:pPr>
            <a:r>
              <a:rPr lang="en-US" sz="2400" dirty="0"/>
              <a:t>Horizontal margins, borders, and padding are respected between these boxes</a:t>
            </a:r>
          </a:p>
          <a:p>
            <a:pPr marL="285750" lvl="0" indent="-285750">
              <a:buFont typeface="Arial" panose="020B0604020202020204" pitchFamily="34" charset="0"/>
              <a:buChar char="•"/>
              <a:defRPr sz="1800"/>
            </a:pPr>
            <a:r>
              <a:rPr lang="en-US" sz="2400" dirty="0"/>
              <a:t>The boxes may be aligned vertically in different ways</a:t>
            </a:r>
          </a:p>
          <a:p>
            <a:pPr marL="285750" lvl="0" indent="-285750">
              <a:buFont typeface="Arial" panose="020B0604020202020204" pitchFamily="34" charset="0"/>
              <a:buChar char="•"/>
              <a:defRPr sz="1800"/>
            </a:pPr>
            <a:r>
              <a:rPr lang="en-US" sz="2400" dirty="0"/>
              <a:t>The rectangular area that contains the boxes that form a line is called a line box</a:t>
            </a:r>
          </a:p>
          <a:p>
            <a:endParaRPr lang="en-US" dirty="0"/>
          </a:p>
        </p:txBody>
      </p:sp>
    </p:spTree>
    <p:extLst>
      <p:ext uri="{BB962C8B-B14F-4D97-AF65-F5344CB8AC3E}">
        <p14:creationId xmlns:p14="http://schemas.microsoft.com/office/powerpoint/2010/main" val="2134945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Line box</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000" dirty="0"/>
              <a:t>The width of a line box is determined by a containing block and the presence of floats</a:t>
            </a:r>
          </a:p>
          <a:p>
            <a:pPr marL="285750" indent="-285750">
              <a:buFont typeface="Arial" panose="020B0604020202020204" pitchFamily="34" charset="0"/>
              <a:buChar char="•"/>
            </a:pPr>
            <a:r>
              <a:rPr lang="en-US" sz="2000" dirty="0"/>
              <a:t>The height of a line box is determined by the rules of line height calculations.</a:t>
            </a:r>
          </a:p>
          <a:p>
            <a:pPr marL="285750" indent="-285750">
              <a:buFont typeface="Arial" panose="020B0604020202020204" pitchFamily="34" charset="0"/>
              <a:buChar char="•"/>
            </a:pPr>
            <a:r>
              <a:rPr lang="en-US" sz="2000" dirty="0"/>
              <a:t>A line box is always tall enough for all of the boxes it contains</a:t>
            </a:r>
          </a:p>
          <a:p>
            <a:pPr marL="285750" indent="-285750">
              <a:buFont typeface="Arial" panose="020B0604020202020204" pitchFamily="34" charset="0"/>
              <a:buChar char="•"/>
            </a:pPr>
            <a:r>
              <a:rPr lang="en-US" sz="2000" dirty="0"/>
              <a:t>When several inline-level boxes cannot fit horizontally within a single line box, they are distributed among two or more vertically-stacked line boxes</a:t>
            </a:r>
          </a:p>
          <a:p>
            <a:endParaRPr lang="en-US" dirty="0"/>
          </a:p>
        </p:txBody>
      </p:sp>
    </p:spTree>
    <p:extLst>
      <p:ext uri="{BB962C8B-B14F-4D97-AF65-F5344CB8AC3E}">
        <p14:creationId xmlns:p14="http://schemas.microsoft.com/office/powerpoint/2010/main" val="1932291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Line box</a:t>
            </a:r>
            <a:endParaRPr lang="en-US" dirty="0"/>
          </a:p>
        </p:txBody>
      </p:sp>
      <p:sp>
        <p:nvSpPr>
          <p:cNvPr id="3" name="Content Placeholder 2"/>
          <p:cNvSpPr>
            <a:spLocks noGrp="1"/>
          </p:cNvSpPr>
          <p:nvPr>
            <p:ph idx="1"/>
          </p:nvPr>
        </p:nvSpPr>
        <p:spPr>
          <a:xfrm>
            <a:off x="352473" y="917779"/>
            <a:ext cx="8337502" cy="3811876"/>
          </a:xfrm>
        </p:spPr>
        <p:txBody>
          <a:bodyPr>
            <a:normAutofit lnSpcReduction="10000"/>
          </a:bodyPr>
          <a:lstStyle/>
          <a:p>
            <a:pPr marL="285750" indent="-285750">
              <a:buFont typeface="Arial" panose="020B0604020202020204" pitchFamily="34" charset="0"/>
              <a:buChar char="•"/>
            </a:pPr>
            <a:r>
              <a:rPr lang="en-US" sz="2000" dirty="0"/>
              <a:t>When the total width of the inline-level boxes on a line is less than the width of the line box containing them, their horizontal distribution within the line box is determined by the 'text-align' property</a:t>
            </a:r>
          </a:p>
          <a:p>
            <a:pPr marL="285750" indent="-285750">
              <a:buFont typeface="Arial" panose="020B0604020202020204" pitchFamily="34" charset="0"/>
              <a:buChar char="•"/>
            </a:pPr>
            <a:r>
              <a:rPr lang="en-US" sz="2000" dirty="0"/>
              <a:t>When an inline box exceeds the width of a line box, it is split into several boxes and these boxes are distributed across several line boxes</a:t>
            </a:r>
          </a:p>
          <a:p>
            <a:pPr marL="285750" indent="-285750">
              <a:buFont typeface="Arial" panose="020B0604020202020204" pitchFamily="34" charset="0"/>
              <a:buChar char="•"/>
            </a:pPr>
            <a:r>
              <a:rPr lang="en-US" sz="2000" dirty="0"/>
              <a:t>If an inline box cannot be split then the inline box overflows the line box</a:t>
            </a:r>
          </a:p>
          <a:p>
            <a:pPr marL="285750" indent="-285750">
              <a:buFont typeface="Arial" panose="020B0604020202020204" pitchFamily="34" charset="0"/>
              <a:buChar char="•"/>
            </a:pPr>
            <a:r>
              <a:rPr lang="en-US" sz="2000" dirty="0"/>
              <a:t>When an inline box is split, margins, borders, and padding have no visual effect where the split occurs</a:t>
            </a:r>
          </a:p>
          <a:p>
            <a:endParaRPr lang="en-US" dirty="0"/>
          </a:p>
        </p:txBody>
      </p:sp>
    </p:spTree>
    <p:extLst>
      <p:ext uri="{BB962C8B-B14F-4D97-AF65-F5344CB8AC3E}">
        <p14:creationId xmlns:p14="http://schemas.microsoft.com/office/powerpoint/2010/main" val="7586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VISUAL FORMATTING MODEL</a:t>
            </a:r>
            <a:endParaRPr lang="en-US" dirty="0"/>
          </a:p>
        </p:txBody>
      </p:sp>
      <p:sp>
        <p:nvSpPr>
          <p:cNvPr id="3" name="Rectangle 2"/>
          <p:cNvSpPr/>
          <p:nvPr/>
        </p:nvSpPr>
        <p:spPr>
          <a:xfrm>
            <a:off x="305471" y="904373"/>
            <a:ext cx="7855035" cy="584775"/>
          </a:xfrm>
          <a:prstGeom prst="rect">
            <a:avLst/>
          </a:prstGeom>
        </p:spPr>
        <p:txBody>
          <a:bodyPr wrap="none">
            <a:spAutoFit/>
          </a:bodyPr>
          <a:lstStyle/>
          <a:p>
            <a:r>
              <a:rPr lang="en-US" sz="3200" dirty="0"/>
              <a:t>The layout of each box will be defined by</a:t>
            </a:r>
          </a:p>
        </p:txBody>
      </p:sp>
      <p:sp>
        <p:nvSpPr>
          <p:cNvPr id="6" name="Rectangle 5"/>
          <p:cNvSpPr/>
          <p:nvPr/>
        </p:nvSpPr>
        <p:spPr>
          <a:xfrm>
            <a:off x="305471" y="1694005"/>
            <a:ext cx="6589315" cy="2677656"/>
          </a:xfrm>
          <a:prstGeom prst="rect">
            <a:avLst/>
          </a:prstGeom>
        </p:spPr>
        <p:txBody>
          <a:bodyPr wrap="square">
            <a:spAutoFit/>
          </a:bodyPr>
          <a:lstStyle/>
          <a:p>
            <a:pPr marL="285750" indent="-285750">
              <a:buFont typeface="Arial" panose="020B0604020202020204" pitchFamily="34" charset="0"/>
              <a:buChar char="•"/>
            </a:pPr>
            <a:r>
              <a:rPr lang="en-US" sz="2400" dirty="0"/>
              <a:t>box dimensions and type</a:t>
            </a:r>
          </a:p>
          <a:p>
            <a:pPr marL="285750" indent="-285750">
              <a:buFont typeface="Arial" panose="020B0604020202020204" pitchFamily="34" charset="0"/>
              <a:buChar char="•"/>
            </a:pPr>
            <a:r>
              <a:rPr lang="en-US" sz="2400" dirty="0"/>
              <a:t>positioning scheme (normal flow, float, and absolute positioning)</a:t>
            </a:r>
          </a:p>
          <a:p>
            <a:pPr marL="285750" indent="-285750">
              <a:buFont typeface="Arial" panose="020B0604020202020204" pitchFamily="34" charset="0"/>
              <a:buChar char="•"/>
            </a:pPr>
            <a:r>
              <a:rPr lang="en-US" sz="2400" dirty="0"/>
              <a:t>relationships between elements in the document tree.</a:t>
            </a:r>
          </a:p>
          <a:p>
            <a:pPr marL="285750" indent="-285750">
              <a:buFont typeface="Arial" panose="020B0604020202020204" pitchFamily="34" charset="0"/>
              <a:buChar char="•"/>
            </a:pPr>
            <a:r>
              <a:rPr lang="en-US" sz="2400" dirty="0"/>
              <a:t>external information (e.g., viewport size, intrinsic dimensions of images, etc.)</a:t>
            </a:r>
          </a:p>
        </p:txBody>
      </p:sp>
    </p:spTree>
    <p:extLst>
      <p:ext uri="{BB962C8B-B14F-4D97-AF65-F5344CB8AC3E}">
        <p14:creationId xmlns:p14="http://schemas.microsoft.com/office/powerpoint/2010/main" val="21884855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en-US" sz="9600" dirty="0"/>
              <a:t>Floats</a:t>
            </a:r>
            <a:endParaRPr lang="en-US" dirty="0"/>
          </a:p>
        </p:txBody>
      </p:sp>
    </p:spTree>
    <p:extLst>
      <p:ext uri="{BB962C8B-B14F-4D97-AF65-F5344CB8AC3E}">
        <p14:creationId xmlns:p14="http://schemas.microsoft.com/office/powerpoint/2010/main" val="37560275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Floats</a:t>
            </a:r>
            <a:endParaRPr lang="en-US" dirty="0"/>
          </a:p>
        </p:txBody>
      </p:sp>
      <p:sp>
        <p:nvSpPr>
          <p:cNvPr id="3" name="Content Placeholder 2"/>
          <p:cNvSpPr>
            <a:spLocks noGrp="1"/>
          </p:cNvSpPr>
          <p:nvPr>
            <p:ph idx="1"/>
          </p:nvPr>
        </p:nvSpPr>
        <p:spPr>
          <a:xfrm>
            <a:off x="352473" y="917779"/>
            <a:ext cx="8337502" cy="3864428"/>
          </a:xfrm>
        </p:spPr>
        <p:txBody>
          <a:bodyPr>
            <a:normAutofit fontScale="92500" lnSpcReduction="20000"/>
          </a:bodyPr>
          <a:lstStyle/>
          <a:p>
            <a:pPr marL="285750" indent="-285750">
              <a:buFont typeface="Arial" panose="020B0604020202020204" pitchFamily="34" charset="0"/>
              <a:buChar char="•"/>
            </a:pPr>
            <a:r>
              <a:rPr lang="en-US" sz="2400" dirty="0"/>
              <a:t>A float is a box that is shifted to the left or right on the current line</a:t>
            </a:r>
          </a:p>
          <a:p>
            <a:pPr marL="285750" indent="-285750">
              <a:buFont typeface="Arial" panose="020B0604020202020204" pitchFamily="34" charset="0"/>
              <a:buChar char="•"/>
            </a:pPr>
            <a:r>
              <a:rPr lang="en-US" sz="2400" dirty="0"/>
              <a:t>Content may flow along its side</a:t>
            </a:r>
          </a:p>
          <a:p>
            <a:pPr marL="285750" indent="-285750">
              <a:buFont typeface="Arial" panose="020B0604020202020204" pitchFamily="34" charset="0"/>
              <a:buChar char="•"/>
            </a:pPr>
            <a:r>
              <a:rPr lang="en-US" sz="2400" dirty="0"/>
              <a:t>A floated box is shifted to the left or right until its outer edge touches the containing block edge or the outer edge of another float</a:t>
            </a:r>
          </a:p>
          <a:p>
            <a:pPr marL="285750" indent="-285750">
              <a:buFont typeface="Arial" panose="020B0604020202020204" pitchFamily="34" charset="0"/>
              <a:buChar char="•"/>
            </a:pPr>
            <a:r>
              <a:rPr lang="en-US" sz="2400" dirty="0"/>
              <a:t>If there is a line box, the outer top of the floated box is aligned with the top of the current line box</a:t>
            </a:r>
          </a:p>
          <a:p>
            <a:pPr marL="285750" indent="-285750">
              <a:buFont typeface="Arial" panose="020B0604020202020204" pitchFamily="34" charset="0"/>
              <a:buChar char="•"/>
            </a:pPr>
            <a:r>
              <a:rPr lang="en-US" sz="2400" dirty="0"/>
              <a:t>If there is not enough horizontal room for the float, it is shifted downward until either it fits or there are no more floats present</a:t>
            </a:r>
          </a:p>
          <a:p>
            <a:endParaRPr lang="en-US" dirty="0"/>
          </a:p>
        </p:txBody>
      </p:sp>
    </p:spTree>
    <p:extLst>
      <p:ext uri="{BB962C8B-B14F-4D97-AF65-F5344CB8AC3E}">
        <p14:creationId xmlns:p14="http://schemas.microsoft.com/office/powerpoint/2010/main" val="23351937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Floats</a:t>
            </a:r>
            <a:endParaRPr lang="en-US" dirty="0"/>
          </a:p>
        </p:txBody>
      </p:sp>
      <p:sp>
        <p:nvSpPr>
          <p:cNvPr id="3" name="Content Placeholder 2"/>
          <p:cNvSpPr>
            <a:spLocks noGrp="1"/>
          </p:cNvSpPr>
          <p:nvPr>
            <p:ph idx="1"/>
          </p:nvPr>
        </p:nvSpPr>
        <p:spPr/>
        <p:txBody>
          <a:bodyPr>
            <a:normAutofit lnSpcReduction="10000"/>
          </a:bodyPr>
          <a:lstStyle/>
          <a:p>
            <a:pPr marL="285750" lvl="0" indent="-285750">
              <a:buFont typeface="Arial" panose="020B0604020202020204" pitchFamily="34" charset="0"/>
              <a:buChar char="•"/>
              <a:defRPr sz="1800"/>
            </a:pPr>
            <a:r>
              <a:rPr lang="en-US" sz="2400" dirty="0"/>
              <a:t>Since a float is </a:t>
            </a:r>
            <a:r>
              <a:rPr lang="en-US" sz="2400" b="1" dirty="0">
                <a:latin typeface="Helvetica"/>
                <a:ea typeface="Helvetica"/>
                <a:cs typeface="Helvetica"/>
                <a:sym typeface="Helvetica"/>
              </a:rPr>
              <a:t>not in the flow</a:t>
            </a:r>
            <a:r>
              <a:rPr lang="en-US" sz="2400" dirty="0"/>
              <a:t>, non-positioned block boxes created before and after the float box flow vertically </a:t>
            </a:r>
            <a:r>
              <a:rPr lang="en-US" sz="2400" b="1" dirty="0">
                <a:latin typeface="Helvetica"/>
                <a:ea typeface="Helvetica"/>
                <a:cs typeface="Helvetica"/>
                <a:sym typeface="Helvetica"/>
              </a:rPr>
              <a:t>as if the float did not exist</a:t>
            </a:r>
            <a:r>
              <a:rPr lang="en-US" sz="2400" dirty="0"/>
              <a:t>. However, the current and subsequent line boxes created </a:t>
            </a:r>
            <a:r>
              <a:rPr lang="en-US" sz="2400" b="1" dirty="0">
                <a:latin typeface="Helvetica"/>
                <a:ea typeface="Helvetica"/>
                <a:cs typeface="Helvetica"/>
                <a:sym typeface="Helvetica"/>
              </a:rPr>
              <a:t>next to the float are shortened</a:t>
            </a:r>
            <a:r>
              <a:rPr lang="en-US" sz="2400" dirty="0"/>
              <a:t> as necessary to make room for the margin box of the float.</a:t>
            </a:r>
          </a:p>
          <a:p>
            <a:pPr marL="285750" lvl="0" indent="-285750">
              <a:buFont typeface="Arial" panose="020B0604020202020204" pitchFamily="34" charset="0"/>
              <a:buChar char="•"/>
              <a:defRPr sz="1800"/>
            </a:pPr>
            <a:r>
              <a:rPr lang="en-US" sz="2400" dirty="0"/>
              <a:t>If a shortened line box is too small to contain any content, then the line box is shifted downward </a:t>
            </a:r>
          </a:p>
          <a:p>
            <a:endParaRPr lang="en-US" dirty="0"/>
          </a:p>
        </p:txBody>
      </p:sp>
    </p:spTree>
    <p:extLst>
      <p:ext uri="{BB962C8B-B14F-4D97-AF65-F5344CB8AC3E}">
        <p14:creationId xmlns:p14="http://schemas.microsoft.com/office/powerpoint/2010/main" val="26090354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4" name="supercal.png"/>
          <p:cNvPicPr>
            <a:picLocks noGrp="1"/>
          </p:cNvPicPr>
          <p:nvPr>
            <p:ph idx="1"/>
          </p:nvPr>
        </p:nvPicPr>
        <p:blipFill>
          <a:blip r:embed="rId2">
            <a:extLst/>
          </a:blip>
          <a:stretch>
            <a:fillRect/>
          </a:stretch>
        </p:blipFill>
        <p:spPr>
          <a:xfrm>
            <a:off x="1520989" y="1208690"/>
            <a:ext cx="5899314" cy="3058511"/>
          </a:xfrm>
          <a:prstGeom prst="rect">
            <a:avLst/>
          </a:prstGeom>
          <a:ln w="12700">
            <a:miter lim="400000"/>
          </a:ln>
        </p:spPr>
      </p:pic>
    </p:spTree>
    <p:extLst>
      <p:ext uri="{BB962C8B-B14F-4D97-AF65-F5344CB8AC3E}">
        <p14:creationId xmlns:p14="http://schemas.microsoft.com/office/powerpoint/2010/main" val="13433949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Floats</a:t>
            </a:r>
            <a:endParaRPr lang="en-US" dirty="0"/>
          </a:p>
        </p:txBody>
      </p:sp>
      <p:sp>
        <p:nvSpPr>
          <p:cNvPr id="3" name="Content Placeholder 2"/>
          <p:cNvSpPr>
            <a:spLocks noGrp="1"/>
          </p:cNvSpPr>
          <p:nvPr>
            <p:ph idx="1"/>
          </p:nvPr>
        </p:nvSpPr>
        <p:spPr/>
        <p:txBody>
          <a:bodyPr>
            <a:noAutofit/>
          </a:bodyPr>
          <a:lstStyle/>
          <a:p>
            <a:pPr marL="285750" lvl="0" indent="-285750">
              <a:buFont typeface="Arial" panose="020B0604020202020204" pitchFamily="34" charset="0"/>
              <a:buChar char="•"/>
              <a:defRPr sz="1800"/>
            </a:pPr>
            <a:r>
              <a:rPr lang="en-US" sz="2000" dirty="0"/>
              <a:t>The contents of floats are stacked as if floats generated </a:t>
            </a:r>
            <a:r>
              <a:rPr lang="en-US" sz="2000" b="1" dirty="0">
                <a:latin typeface="Helvetica"/>
                <a:ea typeface="Helvetica"/>
                <a:cs typeface="Helvetica"/>
                <a:sym typeface="Helvetica"/>
              </a:rPr>
              <a:t>new stacking contexts</a:t>
            </a:r>
            <a:r>
              <a:rPr lang="en-US" sz="2000" dirty="0"/>
              <a:t>, except that any positioned elements and elements that actually create new stacking contexts take part in the float's parent stacking context. </a:t>
            </a:r>
          </a:p>
          <a:p>
            <a:pPr marL="285750" lvl="0" indent="-285750">
              <a:buFont typeface="Arial" panose="020B0604020202020204" pitchFamily="34" charset="0"/>
              <a:buChar char="•"/>
              <a:defRPr sz="1800"/>
            </a:pPr>
            <a:r>
              <a:rPr lang="en-US" sz="2000" dirty="0"/>
              <a:t>A float can </a:t>
            </a:r>
            <a:r>
              <a:rPr lang="en-US" sz="2000" b="1" dirty="0">
                <a:latin typeface="Helvetica"/>
                <a:ea typeface="Helvetica"/>
                <a:cs typeface="Helvetica"/>
                <a:sym typeface="Helvetica"/>
              </a:rPr>
              <a:t>overlap</a:t>
            </a:r>
            <a:r>
              <a:rPr lang="en-US" sz="2000" dirty="0"/>
              <a:t> other boxes in the normal flow (e.g., when a normal flow box next to a float has negative margins). When this happens, floats are rendered in front of non-positioned in-flow blocks, but behind in-flow </a:t>
            </a:r>
            <a:r>
              <a:rPr lang="en-US" sz="2000" dirty="0" err="1"/>
              <a:t>inlines</a:t>
            </a: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2473511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Floats</a:t>
            </a:r>
            <a:endParaRPr lang="en-US" dirty="0"/>
          </a:p>
        </p:txBody>
      </p:sp>
      <p:pic>
        <p:nvPicPr>
          <p:cNvPr id="4" name="float2p.png"/>
          <p:cNvPicPr>
            <a:picLocks noGrp="1"/>
          </p:cNvPicPr>
          <p:nvPr>
            <p:ph idx="1"/>
          </p:nvPr>
        </p:nvPicPr>
        <p:blipFill>
          <a:blip r:embed="rId2">
            <a:extLst/>
          </a:blip>
          <a:stretch>
            <a:fillRect/>
          </a:stretch>
        </p:blipFill>
        <p:spPr>
          <a:xfrm>
            <a:off x="2249980" y="968101"/>
            <a:ext cx="3982654" cy="3751044"/>
          </a:xfrm>
          <a:prstGeom prst="rect">
            <a:avLst/>
          </a:prstGeom>
          <a:ln w="12700">
            <a:miter lim="400000"/>
          </a:ln>
        </p:spPr>
      </p:pic>
    </p:spTree>
    <p:extLst>
      <p:ext uri="{BB962C8B-B14F-4D97-AF65-F5344CB8AC3E}">
        <p14:creationId xmlns:p14="http://schemas.microsoft.com/office/powerpoint/2010/main" val="18940584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Clear property</a:t>
            </a:r>
            <a:endParaRPr lang="en-US" dirty="0"/>
          </a:p>
        </p:txBody>
      </p:sp>
      <p:sp>
        <p:nvSpPr>
          <p:cNvPr id="3" name="Content Placeholder 2"/>
          <p:cNvSpPr>
            <a:spLocks noGrp="1"/>
          </p:cNvSpPr>
          <p:nvPr>
            <p:ph idx="1"/>
          </p:nvPr>
        </p:nvSpPr>
        <p:spPr>
          <a:xfrm>
            <a:off x="352473" y="917779"/>
            <a:ext cx="8337502" cy="3738304"/>
          </a:xfrm>
        </p:spPr>
        <p:txBody>
          <a:bodyPr/>
          <a:lstStyle/>
          <a:p>
            <a:r>
              <a:rPr lang="en-US" sz="2800" dirty="0"/>
              <a:t>Controlling flow next to floats: the 'clear' </a:t>
            </a:r>
            <a:r>
              <a:rPr lang="en-US" sz="2800" dirty="0" smtClean="0"/>
              <a:t>property</a:t>
            </a:r>
          </a:p>
          <a:p>
            <a:endParaRPr lang="en-US" dirty="0"/>
          </a:p>
          <a:p>
            <a:pPr marL="285750" lvl="0" indent="-285750">
              <a:buFont typeface="Arial" panose="020B0604020202020204" pitchFamily="34" charset="0"/>
              <a:buChar char="•"/>
              <a:defRPr sz="1800"/>
            </a:pPr>
            <a:r>
              <a:rPr lang="en-US" sz="2000" dirty="0"/>
              <a:t>This property indicates which sides of an element's box(</a:t>
            </a:r>
            <a:r>
              <a:rPr lang="en-US" sz="2000" dirty="0" err="1"/>
              <a:t>es</a:t>
            </a:r>
            <a:r>
              <a:rPr lang="en-US" sz="2000" dirty="0"/>
              <a:t>) may not be adjacent to an earlier floating box</a:t>
            </a:r>
          </a:p>
          <a:p>
            <a:pPr marL="285750" lvl="0" indent="-285750">
              <a:buFont typeface="Arial" panose="020B0604020202020204" pitchFamily="34" charset="0"/>
              <a:buChar char="•"/>
              <a:defRPr sz="1800"/>
            </a:pPr>
            <a:r>
              <a:rPr lang="en-US" sz="2000" dirty="0"/>
              <a:t>The 'clear' property does not consider floats inside the element itself or in other block formatting contexts</a:t>
            </a:r>
          </a:p>
          <a:p>
            <a:pPr marL="285750" lvl="0" indent="-285750">
              <a:buFont typeface="Arial" panose="020B0604020202020204" pitchFamily="34" charset="0"/>
              <a:buChar char="•"/>
              <a:defRPr sz="1800"/>
            </a:pPr>
            <a:r>
              <a:rPr lang="en-US" sz="2000" dirty="0"/>
              <a:t>Values other than 'none' potentially introduce clearance</a:t>
            </a:r>
          </a:p>
          <a:p>
            <a:endParaRPr lang="en-US" sz="2000" dirty="0"/>
          </a:p>
        </p:txBody>
      </p:sp>
    </p:spTree>
    <p:extLst>
      <p:ext uri="{BB962C8B-B14F-4D97-AF65-F5344CB8AC3E}">
        <p14:creationId xmlns:p14="http://schemas.microsoft.com/office/powerpoint/2010/main" val="7420250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4" name="floatclear.png"/>
          <p:cNvPicPr>
            <a:picLocks noGrp="1"/>
          </p:cNvPicPr>
          <p:nvPr>
            <p:ph idx="1"/>
          </p:nvPr>
        </p:nvPicPr>
        <p:blipFill>
          <a:blip r:embed="rId2">
            <a:extLst/>
          </a:blip>
          <a:stretch>
            <a:fillRect/>
          </a:stretch>
        </p:blipFill>
        <p:spPr>
          <a:xfrm>
            <a:off x="1929907" y="884674"/>
            <a:ext cx="4449872" cy="3813450"/>
          </a:xfrm>
          <a:prstGeom prst="rect">
            <a:avLst/>
          </a:prstGeom>
          <a:ln w="12700">
            <a:miter lim="400000"/>
          </a:ln>
        </p:spPr>
      </p:pic>
    </p:spTree>
    <p:extLst>
      <p:ext uri="{BB962C8B-B14F-4D97-AF65-F5344CB8AC3E}">
        <p14:creationId xmlns:p14="http://schemas.microsoft.com/office/powerpoint/2010/main" val="324926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9600" dirty="0"/>
              <a:t>Layered presentation</a:t>
            </a:r>
            <a:endParaRPr lang="en-US" dirty="0"/>
          </a:p>
        </p:txBody>
      </p:sp>
    </p:spTree>
    <p:extLst>
      <p:ext uri="{BB962C8B-B14F-4D97-AF65-F5344CB8AC3E}">
        <p14:creationId xmlns:p14="http://schemas.microsoft.com/office/powerpoint/2010/main" val="16704199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Layered presentation</a:t>
            </a:r>
            <a:endParaRPr lang="en-US" dirty="0"/>
          </a:p>
        </p:txBody>
      </p:sp>
      <p:pic>
        <p:nvPicPr>
          <p:cNvPr id="4" name="understanding_zindex_04.png"/>
          <p:cNvPicPr>
            <a:picLocks noGrp="1"/>
          </p:cNvPicPr>
          <p:nvPr>
            <p:ph idx="1"/>
          </p:nvPr>
        </p:nvPicPr>
        <p:blipFill>
          <a:blip r:embed="rId2">
            <a:extLst/>
          </a:blip>
          <a:stretch>
            <a:fillRect/>
          </a:stretch>
        </p:blipFill>
        <p:spPr>
          <a:xfrm>
            <a:off x="2444383" y="886044"/>
            <a:ext cx="4418871" cy="3843611"/>
          </a:xfrm>
          <a:prstGeom prst="rect">
            <a:avLst/>
          </a:prstGeom>
          <a:ln w="12700">
            <a:miter lim="400000"/>
          </a:ln>
        </p:spPr>
      </p:pic>
    </p:spTree>
    <p:extLst>
      <p:ext uri="{BB962C8B-B14F-4D97-AF65-F5344CB8AC3E}">
        <p14:creationId xmlns:p14="http://schemas.microsoft.com/office/powerpoint/2010/main" val="25002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BOX MODEL</a:t>
            </a:r>
            <a:endParaRPr lang="en-US" dirty="0"/>
          </a:p>
        </p:txBody>
      </p:sp>
      <p:sp>
        <p:nvSpPr>
          <p:cNvPr id="4" name="TextBox 3"/>
          <p:cNvSpPr txBox="1"/>
          <p:nvPr/>
        </p:nvSpPr>
        <p:spPr>
          <a:xfrm>
            <a:off x="2795750" y="1680752"/>
            <a:ext cx="3736427" cy="830997"/>
          </a:xfrm>
          <a:prstGeom prst="rect">
            <a:avLst/>
          </a:prstGeom>
          <a:noFill/>
        </p:spPr>
        <p:txBody>
          <a:bodyPr wrap="square" rtlCol="0">
            <a:spAutoFit/>
          </a:bodyPr>
          <a:lstStyle/>
          <a:p>
            <a:pPr>
              <a:lnSpc>
                <a:spcPct val="120000"/>
              </a:lnSpc>
            </a:pPr>
            <a:r>
              <a:rPr lang="en-US" sz="4000" dirty="0" smtClean="0">
                <a:solidFill>
                  <a:srgbClr val="444444"/>
                </a:solidFill>
                <a:latin typeface="Trebuchet MS"/>
                <a:cs typeface="Trebuchet MS"/>
              </a:rPr>
              <a:t>BOX MODEL</a:t>
            </a:r>
            <a:endParaRPr lang="en-US" sz="4000" dirty="0">
              <a:solidFill>
                <a:srgbClr val="444444"/>
              </a:solidFill>
              <a:latin typeface="Trebuchet MS"/>
              <a:cs typeface="Trebuchet MS"/>
            </a:endParaRPr>
          </a:p>
        </p:txBody>
      </p:sp>
      <p:sp>
        <p:nvSpPr>
          <p:cNvPr id="3" name="Rectangle 2"/>
          <p:cNvSpPr/>
          <p:nvPr/>
        </p:nvSpPr>
        <p:spPr>
          <a:xfrm>
            <a:off x="394137" y="3001600"/>
            <a:ext cx="8539655" cy="1200329"/>
          </a:xfrm>
          <a:prstGeom prst="rect">
            <a:avLst/>
          </a:prstGeom>
        </p:spPr>
        <p:txBody>
          <a:bodyPr wrap="square">
            <a:spAutoFit/>
          </a:bodyPr>
          <a:lstStyle/>
          <a:p>
            <a:pPr lvl="0">
              <a:defRPr sz="1800"/>
            </a:pPr>
            <a:r>
              <a:rPr lang="en-US" sz="2400" dirty="0"/>
              <a:t>All HTML elements can be considered as boxes. In CSS, the term "box model" is used when talking about design and layout.</a:t>
            </a:r>
            <a:endParaRPr lang="en-US" sz="2400" dirty="0"/>
          </a:p>
        </p:txBody>
      </p:sp>
    </p:spTree>
    <p:extLst>
      <p:ext uri="{BB962C8B-B14F-4D97-AF65-F5344CB8AC3E}">
        <p14:creationId xmlns:p14="http://schemas.microsoft.com/office/powerpoint/2010/main" val="38174097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Layered presentation</a:t>
            </a:r>
            <a:endParaRPr lang="en-US" dirty="0"/>
          </a:p>
        </p:txBody>
      </p:sp>
      <p:sp>
        <p:nvSpPr>
          <p:cNvPr id="3" name="Content Placeholder 2"/>
          <p:cNvSpPr>
            <a:spLocks noGrp="1"/>
          </p:cNvSpPr>
          <p:nvPr>
            <p:ph idx="1"/>
          </p:nvPr>
        </p:nvSpPr>
        <p:spPr/>
        <p:txBody>
          <a:bodyPr>
            <a:normAutofit lnSpcReduction="10000"/>
          </a:bodyPr>
          <a:lstStyle/>
          <a:p>
            <a:pPr marL="285750" lvl="0" indent="-285750">
              <a:buFont typeface="Arial" panose="020B0604020202020204" pitchFamily="34" charset="0"/>
              <a:buChar char="•"/>
              <a:defRPr sz="1800"/>
            </a:pPr>
            <a:r>
              <a:rPr lang="en-US" sz="2400" dirty="0"/>
              <a:t>In CSS 2.1, each box has a position in three dimensions. In addition to their horizontal and vertical positions, boxes lie along a "z-axis" and are formatted one on top of the other. </a:t>
            </a:r>
          </a:p>
          <a:p>
            <a:pPr marL="285750" lvl="0" indent="-285750">
              <a:buFont typeface="Arial" panose="020B0604020202020204" pitchFamily="34" charset="0"/>
              <a:buChar char="•"/>
              <a:defRPr sz="1800"/>
            </a:pPr>
            <a:r>
              <a:rPr lang="en-US" sz="2400" dirty="0"/>
              <a:t>Z-axis positions are particularly relevant when boxes overlap visually.</a:t>
            </a:r>
          </a:p>
          <a:p>
            <a:pPr marL="285750" lvl="0" indent="-285750">
              <a:buFont typeface="Arial" panose="020B0604020202020204" pitchFamily="34" charset="0"/>
              <a:buChar char="•"/>
              <a:defRPr sz="1800"/>
            </a:pPr>
            <a:r>
              <a:rPr lang="en-US" sz="2400" dirty="0"/>
              <a:t>The order in which the rendering tree is painted onto the canvas is described in terms of </a:t>
            </a:r>
            <a:r>
              <a:rPr lang="en-US" sz="2400" i="1" dirty="0"/>
              <a:t>stacking contexts</a:t>
            </a:r>
          </a:p>
          <a:p>
            <a:endParaRPr lang="en-US" dirty="0"/>
          </a:p>
        </p:txBody>
      </p:sp>
    </p:spTree>
    <p:extLst>
      <p:ext uri="{BB962C8B-B14F-4D97-AF65-F5344CB8AC3E}">
        <p14:creationId xmlns:p14="http://schemas.microsoft.com/office/powerpoint/2010/main" val="13194371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9600" dirty="0"/>
              <a:t>Stacking contexts</a:t>
            </a:r>
            <a:endParaRPr lang="en-US" dirty="0"/>
          </a:p>
        </p:txBody>
      </p:sp>
    </p:spTree>
    <p:extLst>
      <p:ext uri="{BB962C8B-B14F-4D97-AF65-F5344CB8AC3E}">
        <p14:creationId xmlns:p14="http://schemas.microsoft.com/office/powerpoint/2010/main" val="29690381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Stacking contexts</a:t>
            </a:r>
            <a:endParaRPr lang="en-US" dirty="0"/>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US" sz="1800" dirty="0"/>
              <a:t>Stacking contexts can contain further stacking contexts.</a:t>
            </a:r>
          </a:p>
          <a:p>
            <a:pPr marL="285750" indent="-285750">
              <a:buFont typeface="Arial" panose="020B0604020202020204" pitchFamily="34" charset="0"/>
              <a:buChar char="•"/>
            </a:pPr>
            <a:r>
              <a:rPr lang="en-US" sz="1800" dirty="0"/>
              <a:t>A stacking context is atomic from the point of view of its parent stacking context</a:t>
            </a:r>
          </a:p>
          <a:p>
            <a:pPr marL="285750" indent="-285750">
              <a:buFont typeface="Arial" panose="020B0604020202020204" pitchFamily="34" charset="0"/>
              <a:buChar char="•"/>
            </a:pPr>
            <a:r>
              <a:rPr lang="en-US" sz="1800" dirty="0"/>
              <a:t>Each box belongs to one stacking context</a:t>
            </a:r>
          </a:p>
          <a:p>
            <a:pPr marL="285750" indent="-285750">
              <a:buFont typeface="Arial" panose="020B0604020202020204" pitchFamily="34" charset="0"/>
              <a:buChar char="•"/>
            </a:pPr>
            <a:r>
              <a:rPr lang="en-US" sz="1800" dirty="0"/>
              <a:t>Each positioned box in a given stacking context has an integer stack level</a:t>
            </a:r>
          </a:p>
          <a:p>
            <a:pPr marL="285750" indent="-285750">
              <a:buFont typeface="Arial" panose="020B0604020202020204" pitchFamily="34" charset="0"/>
              <a:buChar char="•"/>
            </a:pPr>
            <a:r>
              <a:rPr lang="en-US" sz="1800" dirty="0"/>
              <a:t>It is position on the z-axis relative other stack levels within the same stacking context</a:t>
            </a:r>
          </a:p>
          <a:p>
            <a:pPr marL="285750" indent="-285750">
              <a:buFont typeface="Arial" panose="020B0604020202020204" pitchFamily="34" charset="0"/>
              <a:buChar char="•"/>
            </a:pPr>
            <a:r>
              <a:rPr lang="en-US" sz="1800" dirty="0"/>
              <a:t>Boxes with the same stack level in a stacking context are stacked back-to-front according to document tree order</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8626545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Stacking contexts</a:t>
            </a:r>
            <a:endParaRPr lang="en-US" dirty="0"/>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defRPr sz="1800"/>
            </a:pPr>
            <a:r>
              <a:rPr lang="en-US" dirty="0"/>
              <a:t>The root element forms the root stacking context</a:t>
            </a:r>
          </a:p>
          <a:p>
            <a:pPr marL="285750" lvl="0" indent="-285750">
              <a:buFont typeface="Arial" panose="020B0604020202020204" pitchFamily="34" charset="0"/>
              <a:buChar char="•"/>
              <a:defRPr sz="1800"/>
            </a:pPr>
            <a:r>
              <a:rPr lang="en-US" dirty="0"/>
              <a:t>Other stacking contexts are generated by any positioned element (including relatively positioned elements) having a computed value of 'z-index' other than 'auto'</a:t>
            </a:r>
          </a:p>
          <a:p>
            <a:pPr marL="285750" lvl="0" indent="-285750">
              <a:buFont typeface="Arial" panose="020B0604020202020204" pitchFamily="34" charset="0"/>
              <a:buChar char="•"/>
              <a:defRPr sz="1800"/>
            </a:pPr>
            <a:r>
              <a:rPr lang="en-US" dirty="0"/>
              <a:t>Stacking contexts are not necessarily related to containing blocks</a:t>
            </a:r>
          </a:p>
          <a:p>
            <a:pPr marL="285750" lvl="0" indent="-285750">
              <a:buFont typeface="Arial" panose="020B0604020202020204" pitchFamily="34" charset="0"/>
              <a:buChar char="•"/>
              <a:defRPr sz="1800"/>
            </a:pPr>
            <a:r>
              <a:rPr lang="en-US" dirty="0"/>
              <a:t>Other properties may introduce stacking contexts, for example 'opacity'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917076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Paint order</a:t>
            </a:r>
            <a:endParaRPr lang="en-US" dirty="0"/>
          </a:p>
        </p:txBody>
      </p:sp>
      <p:sp>
        <p:nvSpPr>
          <p:cNvPr id="3" name="Content Placeholder 2"/>
          <p:cNvSpPr>
            <a:spLocks noGrp="1"/>
          </p:cNvSpPr>
          <p:nvPr>
            <p:ph idx="1"/>
          </p:nvPr>
        </p:nvSpPr>
        <p:spPr/>
        <p:txBody>
          <a:bodyPr>
            <a:noAutofit/>
          </a:bodyPr>
          <a:lstStyle/>
          <a:p>
            <a:pPr marL="285750" indent="-285750">
              <a:buFont typeface="Arial" panose="020B0604020202020204" pitchFamily="34" charset="0"/>
              <a:buChar char="•"/>
            </a:pPr>
            <a:r>
              <a:rPr lang="en-US" sz="1800" dirty="0"/>
              <a:t>the background and borders of the element forming the stacking context.</a:t>
            </a:r>
          </a:p>
          <a:p>
            <a:pPr marL="285750" indent="-285750">
              <a:buFont typeface="Arial" panose="020B0604020202020204" pitchFamily="34" charset="0"/>
              <a:buChar char="•"/>
            </a:pPr>
            <a:r>
              <a:rPr lang="en-US" sz="1800" dirty="0"/>
              <a:t>the child stacking contexts with negative stack levels (most negative first).</a:t>
            </a:r>
          </a:p>
          <a:p>
            <a:pPr marL="285750" indent="-285750">
              <a:buFont typeface="Arial" panose="020B0604020202020204" pitchFamily="34" charset="0"/>
              <a:buChar char="•"/>
            </a:pPr>
            <a:r>
              <a:rPr lang="en-US" sz="1800" dirty="0"/>
              <a:t>the in-flow, non-inline-level, non-positioned descendants.</a:t>
            </a:r>
          </a:p>
          <a:p>
            <a:pPr marL="285750" indent="-285750">
              <a:buFont typeface="Arial" panose="020B0604020202020204" pitchFamily="34" charset="0"/>
              <a:buChar char="•"/>
            </a:pPr>
            <a:r>
              <a:rPr lang="en-US" sz="1800" dirty="0"/>
              <a:t>the non-positioned floats.</a:t>
            </a:r>
          </a:p>
          <a:p>
            <a:pPr marL="285750" indent="-285750">
              <a:buFont typeface="Arial" panose="020B0604020202020204" pitchFamily="34" charset="0"/>
              <a:buChar char="•"/>
            </a:pPr>
            <a:r>
              <a:rPr lang="en-US" sz="1800" dirty="0"/>
              <a:t>the in-flow, inline-level, non-positioned descendants, including inline tables and inline blocks.</a:t>
            </a:r>
          </a:p>
          <a:p>
            <a:pPr marL="285750" indent="-285750">
              <a:buFont typeface="Arial" panose="020B0604020202020204" pitchFamily="34" charset="0"/>
              <a:buChar char="•"/>
            </a:pPr>
            <a:r>
              <a:rPr lang="en-US" sz="1800" dirty="0"/>
              <a:t>the child stacking contexts with stack level 0 and the positioned descendants with stack level 0.</a:t>
            </a:r>
          </a:p>
          <a:p>
            <a:pPr marL="285750" indent="-285750">
              <a:buFont typeface="Arial" panose="020B0604020202020204" pitchFamily="34" charset="0"/>
              <a:buChar char="•"/>
            </a:pPr>
            <a:r>
              <a:rPr lang="en-US" sz="1800" dirty="0"/>
              <a:t>the child stacking contexts with positive stack levels (least positive first).</a:t>
            </a:r>
          </a:p>
          <a:p>
            <a:endParaRPr lang="en-US" sz="1800" dirty="0"/>
          </a:p>
        </p:txBody>
      </p:sp>
    </p:spTree>
    <p:extLst>
      <p:ext uri="{BB962C8B-B14F-4D97-AF65-F5344CB8AC3E}">
        <p14:creationId xmlns:p14="http://schemas.microsoft.com/office/powerpoint/2010/main" val="1557916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New stacking contexts</a:t>
            </a:r>
            <a:endParaRPr lang="en-US" dirty="0"/>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defRPr sz="1800"/>
            </a:pPr>
            <a:r>
              <a:rPr lang="en-US" sz="2400" dirty="0"/>
              <a:t>the root element (HTML),</a:t>
            </a:r>
          </a:p>
          <a:p>
            <a:pPr marL="285750" lvl="0" indent="-285750">
              <a:buFont typeface="Arial" panose="020B0604020202020204" pitchFamily="34" charset="0"/>
              <a:buChar char="•"/>
              <a:defRPr sz="1800"/>
            </a:pPr>
            <a:r>
              <a:rPr lang="en-US" sz="2400" dirty="0"/>
              <a:t>positioned (absolutely or relatively) with a z-index value other than "auto",</a:t>
            </a:r>
          </a:p>
          <a:p>
            <a:pPr marL="285750" lvl="0" indent="-285750">
              <a:buFont typeface="Arial" panose="020B0604020202020204" pitchFamily="34" charset="0"/>
              <a:buChar char="•"/>
              <a:defRPr sz="1800"/>
            </a:pPr>
            <a:r>
              <a:rPr lang="en-US" sz="2400" dirty="0"/>
              <a:t>a flex item with a z-index value other than "auto",</a:t>
            </a:r>
          </a:p>
          <a:p>
            <a:pPr marL="285750" lvl="0" indent="-285750">
              <a:buFont typeface="Arial" panose="020B0604020202020204" pitchFamily="34" charset="0"/>
              <a:buChar char="•"/>
              <a:defRPr sz="1800"/>
            </a:pPr>
            <a:r>
              <a:rPr lang="en-US" sz="2400" dirty="0"/>
              <a:t>elements with an opacity value less than 1. (See the specification for opacity),</a:t>
            </a:r>
          </a:p>
          <a:p>
            <a:pPr marL="285750" lvl="0" indent="-285750">
              <a:buFont typeface="Arial" panose="020B0604020202020204" pitchFamily="34" charset="0"/>
              <a:buChar char="•"/>
              <a:defRPr sz="1800"/>
            </a:pPr>
            <a:r>
              <a:rPr lang="en-US" sz="2400" dirty="0"/>
              <a:t>elements with a transform value other than "none",</a:t>
            </a:r>
          </a:p>
          <a:p>
            <a:endParaRPr lang="en-US" dirty="0"/>
          </a:p>
        </p:txBody>
      </p:sp>
    </p:spTree>
    <p:extLst>
      <p:ext uri="{BB962C8B-B14F-4D97-AF65-F5344CB8AC3E}">
        <p14:creationId xmlns:p14="http://schemas.microsoft.com/office/powerpoint/2010/main" val="38537688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New stacking contexts</a:t>
            </a:r>
            <a:endParaRPr lang="en-US" dirty="0"/>
          </a:p>
        </p:txBody>
      </p:sp>
      <p:sp>
        <p:nvSpPr>
          <p:cNvPr id="3" name="Content Placeholder 2"/>
          <p:cNvSpPr>
            <a:spLocks noGrp="1"/>
          </p:cNvSpPr>
          <p:nvPr>
            <p:ph idx="1"/>
          </p:nvPr>
        </p:nvSpPr>
        <p:spPr/>
        <p:txBody>
          <a:bodyPr>
            <a:noAutofit/>
          </a:bodyPr>
          <a:lstStyle/>
          <a:p>
            <a:pPr marL="285750" lvl="0" indent="-285750">
              <a:buFont typeface="Arial" panose="020B0604020202020204" pitchFamily="34" charset="0"/>
              <a:buChar char="•"/>
              <a:defRPr sz="1800"/>
            </a:pPr>
            <a:r>
              <a:rPr lang="en-US" sz="2400" dirty="0"/>
              <a:t>elements with a mix-blend-mode value other than "normal",</a:t>
            </a:r>
          </a:p>
          <a:p>
            <a:pPr marL="285750" lvl="0" indent="-285750">
              <a:buFont typeface="Arial" panose="020B0604020202020204" pitchFamily="34" charset="0"/>
              <a:buChar char="•"/>
              <a:defRPr sz="1800"/>
            </a:pPr>
            <a:r>
              <a:rPr lang="en-US" sz="2400" dirty="0"/>
              <a:t>elements with isolation set to "isolate",</a:t>
            </a:r>
          </a:p>
          <a:p>
            <a:pPr marL="285750" lvl="0" indent="-285750">
              <a:buFont typeface="Arial" panose="020B0604020202020204" pitchFamily="34" charset="0"/>
              <a:buChar char="•"/>
              <a:defRPr sz="1800"/>
            </a:pPr>
            <a:r>
              <a:rPr lang="en-US" sz="2400" dirty="0"/>
              <a:t>on mobile </a:t>
            </a:r>
            <a:r>
              <a:rPr lang="en-US" sz="2400" dirty="0" err="1"/>
              <a:t>WebKit</a:t>
            </a:r>
            <a:r>
              <a:rPr lang="en-US" sz="2400" dirty="0"/>
              <a:t> and Chrome 22+, position: fixed always creates a new stacking context, even when z-index is "auto" </a:t>
            </a:r>
          </a:p>
          <a:p>
            <a:pPr marL="285750" lvl="0" indent="-285750">
              <a:buFont typeface="Arial" panose="020B0604020202020204" pitchFamily="34" charset="0"/>
              <a:buChar char="•"/>
              <a:defRPr sz="1800"/>
            </a:pPr>
            <a:r>
              <a:rPr lang="en-US" sz="2400" dirty="0" err="1"/>
              <a:t>specifing</a:t>
            </a:r>
            <a:r>
              <a:rPr lang="en-US" sz="2400" dirty="0"/>
              <a:t> any attribute above in will-change even you don't write themselves directly</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6679193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sz="1800" dirty="0">
                <a:hlinkClick r:id="rId2"/>
              </a:rPr>
              <a:t>http://</a:t>
            </a:r>
            <a:r>
              <a:rPr lang="en-US" sz="1800" dirty="0" smtClean="0">
                <a:hlinkClick r:id="rId2"/>
              </a:rPr>
              <a:t>www.w3.org/TR/CSS21/visuren.html</a:t>
            </a:r>
            <a:endParaRPr lang="en-US" sz="1800" dirty="0" smtClean="0"/>
          </a:p>
          <a:p>
            <a:r>
              <a:rPr lang="en-US" sz="1800" dirty="0" smtClean="0">
                <a:hlinkClick r:id="rId3"/>
              </a:rPr>
              <a:t>http</a:t>
            </a:r>
            <a:r>
              <a:rPr lang="en-US" sz="1800" dirty="0">
                <a:hlinkClick r:id="rId3"/>
              </a:rPr>
              <a:t>://</a:t>
            </a:r>
            <a:r>
              <a:rPr lang="en-US" sz="1800" dirty="0" smtClean="0">
                <a:hlinkClick r:id="rId3"/>
              </a:rPr>
              <a:t>www.w3.org/TR/CSS21/visudet.html#containing-block-details</a:t>
            </a:r>
            <a:endParaRPr lang="en-US" sz="1800" dirty="0" smtClean="0"/>
          </a:p>
          <a:p>
            <a:r>
              <a:rPr lang="en-US" sz="1800" dirty="0" smtClean="0">
                <a:hlinkClick r:id="rId4"/>
              </a:rPr>
              <a:t>https</a:t>
            </a:r>
            <a:r>
              <a:rPr lang="en-US" sz="1800" dirty="0">
                <a:hlinkClick r:id="rId4"/>
              </a:rPr>
              <a:t>://</a:t>
            </a:r>
            <a:r>
              <a:rPr lang="en-US" sz="1800" dirty="0" smtClean="0">
                <a:hlinkClick r:id="rId4"/>
              </a:rPr>
              <a:t>developer.mozilla.org/en-US/docs/Web/Guide/CSS/Visual_formatting_model</a:t>
            </a:r>
            <a:endParaRPr lang="en-US" sz="1800" dirty="0" smtClean="0"/>
          </a:p>
          <a:p>
            <a:r>
              <a:rPr lang="en-US" sz="1800" dirty="0" smtClean="0">
                <a:hlinkClick r:id="rId5"/>
              </a:rPr>
              <a:t>https</a:t>
            </a:r>
            <a:r>
              <a:rPr lang="en-US" sz="1800" dirty="0">
                <a:hlinkClick r:id="rId5"/>
              </a:rPr>
              <a:t>://</a:t>
            </a:r>
            <a:r>
              <a:rPr lang="en-US" sz="1800" dirty="0" smtClean="0">
                <a:hlinkClick r:id="rId5"/>
              </a:rPr>
              <a:t>developer.mozilla.org/en-US/docs/Web/CSS/float</a:t>
            </a:r>
            <a:endParaRPr lang="en-US" sz="1800" dirty="0" smtClean="0"/>
          </a:p>
          <a:p>
            <a:r>
              <a:rPr lang="en-US" sz="1800" dirty="0" smtClean="0">
                <a:hlinkClick r:id="rId6"/>
              </a:rPr>
              <a:t>https</a:t>
            </a:r>
            <a:r>
              <a:rPr lang="en-US" sz="1800" dirty="0">
                <a:hlinkClick r:id="rId6"/>
              </a:rPr>
              <a:t>://</a:t>
            </a:r>
            <a:r>
              <a:rPr lang="en-US" sz="1800" dirty="0" smtClean="0">
                <a:hlinkClick r:id="rId6"/>
              </a:rPr>
              <a:t>developer.mozilla.org/en-US/docs/Web/Guide/CSS/Understanding_z_index/The_stacking_context</a:t>
            </a:r>
            <a:endParaRPr lang="en-US" sz="1800" dirty="0" smtClean="0"/>
          </a:p>
          <a:p>
            <a:r>
              <a:rPr lang="en-US" sz="1800" dirty="0" smtClean="0">
                <a:hlinkClick r:id="rId7"/>
              </a:rPr>
              <a:t>https</a:t>
            </a:r>
            <a:r>
              <a:rPr lang="en-US" sz="1800" dirty="0">
                <a:hlinkClick r:id="rId7"/>
              </a:rPr>
              <a:t>://css-tricks.com/all-about-floats</a:t>
            </a:r>
            <a:r>
              <a:rPr lang="en-US" sz="1800" dirty="0" smtClean="0">
                <a:hlinkClick r:id="rId7"/>
              </a:rPr>
              <a:t>/</a:t>
            </a:r>
            <a:endParaRPr lang="en-US" sz="1800" dirty="0" smtClean="0"/>
          </a:p>
          <a:p>
            <a:endParaRPr lang="en-US" sz="1800" dirty="0"/>
          </a:p>
          <a:p>
            <a:endParaRPr lang="en-US" sz="1800" dirty="0"/>
          </a:p>
        </p:txBody>
      </p:sp>
    </p:spTree>
    <p:extLst>
      <p:ext uri="{BB962C8B-B14F-4D97-AF65-F5344CB8AC3E}">
        <p14:creationId xmlns:p14="http://schemas.microsoft.com/office/powerpoint/2010/main" val="26045605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r>
              <a:rPr lang="en-US" sz="6600" dirty="0" smtClean="0"/>
              <a:t>Questions</a:t>
            </a:r>
            <a:r>
              <a:rPr lang="ru-RU" sz="6600" dirty="0"/>
              <a:t>?</a:t>
            </a:r>
            <a:endParaRPr lang="en-US" sz="6600" dirty="0"/>
          </a:p>
        </p:txBody>
      </p:sp>
    </p:spTree>
    <p:extLst>
      <p:ext uri="{BB962C8B-B14F-4D97-AF65-F5344CB8AC3E}">
        <p14:creationId xmlns:p14="http://schemas.microsoft.com/office/powerpoint/2010/main" val="213772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BOX MODEL</a:t>
            </a:r>
            <a:endParaRPr lang="en-US" dirty="0"/>
          </a:p>
        </p:txBody>
      </p:sp>
      <p:sp>
        <p:nvSpPr>
          <p:cNvPr id="4" name="TextBox 3"/>
          <p:cNvSpPr txBox="1"/>
          <p:nvPr/>
        </p:nvSpPr>
        <p:spPr>
          <a:xfrm>
            <a:off x="-2011807" y="1177235"/>
            <a:ext cx="8622156" cy="867930"/>
          </a:xfrm>
          <a:prstGeom prst="rect">
            <a:avLst/>
          </a:prstGeom>
          <a:noFill/>
        </p:spPr>
        <p:txBody>
          <a:bodyPr wrap="square" rtlCol="0">
            <a:spAutoFit/>
          </a:bodyPr>
          <a:lstStyle/>
          <a:p>
            <a:pPr>
              <a:lnSpc>
                <a:spcPct val="120000"/>
              </a:lnSpc>
            </a:pPr>
            <a:endParaRPr lang="en-US" dirty="0" smtClean="0">
              <a:solidFill>
                <a:srgbClr val="444444"/>
              </a:solidFill>
              <a:cs typeface="Trebuchet MS"/>
            </a:endParaRPr>
          </a:p>
          <a:p>
            <a:pPr>
              <a:lnSpc>
                <a:spcPct val="120000"/>
              </a:lnSpc>
            </a:pPr>
            <a:endParaRPr lang="en-US" dirty="0" smtClean="0">
              <a:solidFill>
                <a:srgbClr val="444444"/>
              </a:solidFill>
              <a:cs typeface="Trebuchet MS"/>
            </a:endParaRPr>
          </a:p>
          <a:p>
            <a:pPr>
              <a:lnSpc>
                <a:spcPct val="120000"/>
              </a:lnSpc>
            </a:pPr>
            <a:endParaRPr lang="en-US" dirty="0" err="1">
              <a:solidFill>
                <a:srgbClr val="444444"/>
              </a:solidFill>
              <a:latin typeface="Trebuchet MS"/>
              <a:cs typeface="Trebuchet MS"/>
            </a:endParaRPr>
          </a:p>
        </p:txBody>
      </p:sp>
      <p:pic>
        <p:nvPicPr>
          <p:cNvPr id="3" name="Picture 2"/>
          <p:cNvPicPr>
            <a:picLocks noChangeAspect="1"/>
          </p:cNvPicPr>
          <p:nvPr/>
        </p:nvPicPr>
        <p:blipFill>
          <a:blip r:embed="rId2"/>
          <a:stretch>
            <a:fillRect/>
          </a:stretch>
        </p:blipFill>
        <p:spPr>
          <a:xfrm>
            <a:off x="1942901" y="867486"/>
            <a:ext cx="4904214" cy="3835254"/>
          </a:xfrm>
          <a:prstGeom prst="rect">
            <a:avLst/>
          </a:prstGeom>
        </p:spPr>
      </p:pic>
    </p:spTree>
    <p:extLst>
      <p:ext uri="{BB962C8B-B14F-4D97-AF65-F5344CB8AC3E}">
        <p14:creationId xmlns:p14="http://schemas.microsoft.com/office/powerpoint/2010/main" val="1169415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BOX MODEL</a:t>
            </a:r>
            <a:endParaRPr lang="en-US" dirty="0"/>
          </a:p>
        </p:txBody>
      </p:sp>
      <p:sp>
        <p:nvSpPr>
          <p:cNvPr id="4" name="TextBox 3"/>
          <p:cNvSpPr txBox="1"/>
          <p:nvPr/>
        </p:nvSpPr>
        <p:spPr>
          <a:xfrm>
            <a:off x="-2011807" y="1177235"/>
            <a:ext cx="8622156" cy="867930"/>
          </a:xfrm>
          <a:prstGeom prst="rect">
            <a:avLst/>
          </a:prstGeom>
          <a:noFill/>
        </p:spPr>
        <p:txBody>
          <a:bodyPr wrap="square" rtlCol="0">
            <a:spAutoFit/>
          </a:bodyPr>
          <a:lstStyle/>
          <a:p>
            <a:pPr>
              <a:lnSpc>
                <a:spcPct val="120000"/>
              </a:lnSpc>
            </a:pPr>
            <a:endParaRPr lang="en-US" dirty="0" smtClean="0">
              <a:solidFill>
                <a:srgbClr val="444444"/>
              </a:solidFill>
              <a:cs typeface="Trebuchet MS"/>
            </a:endParaRPr>
          </a:p>
          <a:p>
            <a:pPr>
              <a:lnSpc>
                <a:spcPct val="120000"/>
              </a:lnSpc>
            </a:pPr>
            <a:endParaRPr lang="en-US" dirty="0" smtClean="0">
              <a:solidFill>
                <a:srgbClr val="444444"/>
              </a:solidFill>
              <a:cs typeface="Trebuchet MS"/>
            </a:endParaRPr>
          </a:p>
          <a:p>
            <a:pPr>
              <a:lnSpc>
                <a:spcPct val="120000"/>
              </a:lnSpc>
            </a:pPr>
            <a:endParaRPr lang="en-US" dirty="0" err="1">
              <a:solidFill>
                <a:srgbClr val="444444"/>
              </a:solidFill>
              <a:latin typeface="Trebuchet MS"/>
              <a:cs typeface="Trebuchet MS"/>
            </a:endParaRPr>
          </a:p>
        </p:txBody>
      </p:sp>
      <p:pic>
        <p:nvPicPr>
          <p:cNvPr id="5" name="pasted-image.png"/>
          <p:cNvPicPr/>
          <p:nvPr/>
        </p:nvPicPr>
        <p:blipFill>
          <a:blip r:embed="rId2">
            <a:extLst/>
          </a:blip>
          <a:srcRect l="5555" r="5555"/>
          <a:stretch>
            <a:fillRect/>
          </a:stretch>
        </p:blipFill>
        <p:spPr>
          <a:xfrm>
            <a:off x="2017986" y="809295"/>
            <a:ext cx="4592363" cy="4046484"/>
          </a:xfrm>
          <a:prstGeom prst="rect">
            <a:avLst/>
          </a:prstGeom>
          <a:ln w="12700">
            <a:miter lim="400000"/>
          </a:ln>
        </p:spPr>
      </p:pic>
    </p:spTree>
    <p:extLst>
      <p:ext uri="{BB962C8B-B14F-4D97-AF65-F5344CB8AC3E}">
        <p14:creationId xmlns:p14="http://schemas.microsoft.com/office/powerpoint/2010/main" val="2456236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 Slides">
  <a:themeElements>
    <a:clrScheme name="Custom 3">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0070C0"/>
      </a:hlink>
      <a:folHlink>
        <a:srgbClr val="00B0F0"/>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theme>
</file>

<file path=ppt/theme/theme2.xml><?xml version="1.0" encoding="utf-8"?>
<a:theme xmlns:a="http://schemas.openxmlformats.org/drawingml/2006/main" name="Cover Slides">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435fced-2165-4b62-833d-4b957a1e43ea">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73E9107A1013642B31062CB8D51BB9C" ma:contentTypeVersion="3" ma:contentTypeDescription="Create a new document." ma:contentTypeScope="" ma:versionID="39b2b8b4ddb27fd570410753110fa15f">
  <xsd:schema xmlns:xsd="http://www.w3.org/2001/XMLSchema" xmlns:xs="http://www.w3.org/2001/XMLSchema" xmlns:p="http://schemas.microsoft.com/office/2006/metadata/properties" xmlns:ns3="4435fced-2165-4b62-833d-4b957a1e43ea" targetNamespace="http://schemas.microsoft.com/office/2006/metadata/properties" ma:root="true" ma:fieldsID="95b3deb0cda9412d68c14f829e05b436" ns3:_="">
    <xsd:import namespace="4435fced-2165-4b62-833d-4b957a1e43ea"/>
    <xsd:element name="properties">
      <xsd:complexType>
        <xsd:sequence>
          <xsd:element name="documentManagement">
            <xsd:complexType>
              <xsd:all>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35fced-2165-4b62-833d-4b957a1e43e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E3C081-4081-47AD-A9A6-9F18F525DA1D}">
  <ds:schemaRefs>
    <ds:schemaRef ds:uri="http://schemas.microsoft.com/office/2006/metadata/properties"/>
    <ds:schemaRef ds:uri="http://purl.org/dc/elements/1.1/"/>
    <ds:schemaRef ds:uri="http://purl.org/dc/dcmitype/"/>
    <ds:schemaRef ds:uri="http://purl.org/dc/terms/"/>
    <ds:schemaRef ds:uri="http://schemas.microsoft.com/office/2006/documentManagement/types"/>
    <ds:schemaRef ds:uri="4435fced-2165-4b62-833d-4b957a1e43ea"/>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98DDAA5-3500-4AEC-B7A4-C545D11F00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35fced-2165-4b62-833d-4b957a1e43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47159</TotalTime>
  <Words>2692</Words>
  <Application>Microsoft Office PowerPoint</Application>
  <PresentationFormat>On-screen Show (16:9)</PresentationFormat>
  <Paragraphs>264</Paragraphs>
  <Slides>78</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78</vt:i4>
      </vt:variant>
    </vt:vector>
  </HeadingPairs>
  <TitlesOfParts>
    <vt:vector size="86" baseType="lpstr">
      <vt:lpstr>Arial</vt:lpstr>
      <vt:lpstr>Arial Black</vt:lpstr>
      <vt:lpstr>Calibri</vt:lpstr>
      <vt:lpstr>Helvetica</vt:lpstr>
      <vt:lpstr>Menlo</vt:lpstr>
      <vt:lpstr>Trebuchet MS</vt:lpstr>
      <vt:lpstr>Content Slides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Maksim Marchuk</dc:creator>
  <cp:lastModifiedBy>Aliaksandr Orgish</cp:lastModifiedBy>
  <cp:revision>1243</cp:revision>
  <cp:lastPrinted>2014-07-09T13:30:36Z</cp:lastPrinted>
  <dcterms:created xsi:type="dcterms:W3CDTF">2014-07-08T13:27:24Z</dcterms:created>
  <dcterms:modified xsi:type="dcterms:W3CDTF">2015-05-11T09:29:17Z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0x010100273E9107A1013642B31062CB8D51BB9C</vt:lpwstr>
  </property>
</Properties>
</file>