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57" r:id="rId5"/>
    <p:sldId id="264" r:id="rId6"/>
    <p:sldId id="258" r:id="rId7"/>
    <p:sldId id="260" r:id="rId8"/>
    <p:sldId id="259" r:id="rId9"/>
    <p:sldId id="265"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4" d="100"/>
          <a:sy n="114" d="100"/>
        </p:scale>
        <p:origin x="172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D2896F-1126-4F48-AD49-5639CEA47341}"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23B12-F624-4A57-9D72-F328B9B0C35D}" type="slidenum">
              <a:rPr lang="en-US" smtClean="0"/>
              <a:t>‹#›</a:t>
            </a:fld>
            <a:endParaRPr lang="en-US"/>
          </a:p>
        </p:txBody>
      </p:sp>
    </p:spTree>
    <p:extLst>
      <p:ext uri="{BB962C8B-B14F-4D97-AF65-F5344CB8AC3E}">
        <p14:creationId xmlns:p14="http://schemas.microsoft.com/office/powerpoint/2010/main" val="3326906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D2896F-1126-4F48-AD49-5639CEA47341}"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23B12-F624-4A57-9D72-F328B9B0C35D}" type="slidenum">
              <a:rPr lang="en-US" smtClean="0"/>
              <a:t>‹#›</a:t>
            </a:fld>
            <a:endParaRPr lang="en-US"/>
          </a:p>
        </p:txBody>
      </p:sp>
    </p:spTree>
    <p:extLst>
      <p:ext uri="{BB962C8B-B14F-4D97-AF65-F5344CB8AC3E}">
        <p14:creationId xmlns:p14="http://schemas.microsoft.com/office/powerpoint/2010/main" val="1448571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D2896F-1126-4F48-AD49-5639CEA47341}"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23B12-F624-4A57-9D72-F328B9B0C35D}" type="slidenum">
              <a:rPr lang="en-US" smtClean="0"/>
              <a:t>‹#›</a:t>
            </a:fld>
            <a:endParaRPr lang="en-US"/>
          </a:p>
        </p:txBody>
      </p:sp>
    </p:spTree>
    <p:extLst>
      <p:ext uri="{BB962C8B-B14F-4D97-AF65-F5344CB8AC3E}">
        <p14:creationId xmlns:p14="http://schemas.microsoft.com/office/powerpoint/2010/main" val="1774951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D2896F-1126-4F48-AD49-5639CEA47341}"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23B12-F624-4A57-9D72-F328B9B0C35D}" type="slidenum">
              <a:rPr lang="en-US" smtClean="0"/>
              <a:t>‹#›</a:t>
            </a:fld>
            <a:endParaRPr lang="en-US"/>
          </a:p>
        </p:txBody>
      </p:sp>
    </p:spTree>
    <p:extLst>
      <p:ext uri="{BB962C8B-B14F-4D97-AF65-F5344CB8AC3E}">
        <p14:creationId xmlns:p14="http://schemas.microsoft.com/office/powerpoint/2010/main" val="1085178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D2896F-1126-4F48-AD49-5639CEA47341}"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23B12-F624-4A57-9D72-F328B9B0C35D}" type="slidenum">
              <a:rPr lang="en-US" smtClean="0"/>
              <a:t>‹#›</a:t>
            </a:fld>
            <a:endParaRPr lang="en-US"/>
          </a:p>
        </p:txBody>
      </p:sp>
    </p:spTree>
    <p:extLst>
      <p:ext uri="{BB962C8B-B14F-4D97-AF65-F5344CB8AC3E}">
        <p14:creationId xmlns:p14="http://schemas.microsoft.com/office/powerpoint/2010/main" val="3570796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D2896F-1126-4F48-AD49-5639CEA47341}" type="datetimeFigureOut">
              <a:rPr lang="en-US" smtClean="0"/>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E23B12-F624-4A57-9D72-F328B9B0C35D}" type="slidenum">
              <a:rPr lang="en-US" smtClean="0"/>
              <a:t>‹#›</a:t>
            </a:fld>
            <a:endParaRPr lang="en-US"/>
          </a:p>
        </p:txBody>
      </p:sp>
    </p:spTree>
    <p:extLst>
      <p:ext uri="{BB962C8B-B14F-4D97-AF65-F5344CB8AC3E}">
        <p14:creationId xmlns:p14="http://schemas.microsoft.com/office/powerpoint/2010/main" val="4103719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D2896F-1126-4F48-AD49-5639CEA47341}" type="datetimeFigureOut">
              <a:rPr lang="en-US" smtClean="0"/>
              <a:t>6/24/2022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E23B12-F624-4A57-9D72-F328B9B0C35D}" type="slidenum">
              <a:rPr lang="en-US" smtClean="0"/>
              <a:t>‹#›</a:t>
            </a:fld>
            <a:endParaRPr lang="en-US"/>
          </a:p>
        </p:txBody>
      </p:sp>
    </p:spTree>
    <p:extLst>
      <p:ext uri="{BB962C8B-B14F-4D97-AF65-F5344CB8AC3E}">
        <p14:creationId xmlns:p14="http://schemas.microsoft.com/office/powerpoint/2010/main" val="2543544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D2896F-1126-4F48-AD49-5639CEA47341}" type="datetimeFigureOut">
              <a:rPr lang="en-US" smtClean="0"/>
              <a:t>6/24/2022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E23B12-F624-4A57-9D72-F328B9B0C35D}" type="slidenum">
              <a:rPr lang="en-US" smtClean="0"/>
              <a:t>‹#›</a:t>
            </a:fld>
            <a:endParaRPr lang="en-US"/>
          </a:p>
        </p:txBody>
      </p:sp>
    </p:spTree>
    <p:extLst>
      <p:ext uri="{BB962C8B-B14F-4D97-AF65-F5344CB8AC3E}">
        <p14:creationId xmlns:p14="http://schemas.microsoft.com/office/powerpoint/2010/main" val="427267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D2896F-1126-4F48-AD49-5639CEA47341}" type="datetimeFigureOut">
              <a:rPr lang="en-US" smtClean="0"/>
              <a:t>6/24/2022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E23B12-F624-4A57-9D72-F328B9B0C35D}" type="slidenum">
              <a:rPr lang="en-US" smtClean="0"/>
              <a:t>‹#›</a:t>
            </a:fld>
            <a:endParaRPr lang="en-US"/>
          </a:p>
        </p:txBody>
      </p:sp>
    </p:spTree>
    <p:extLst>
      <p:ext uri="{BB962C8B-B14F-4D97-AF65-F5344CB8AC3E}">
        <p14:creationId xmlns:p14="http://schemas.microsoft.com/office/powerpoint/2010/main" val="4241286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D2896F-1126-4F48-AD49-5639CEA47341}" type="datetimeFigureOut">
              <a:rPr lang="en-US" smtClean="0"/>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E23B12-F624-4A57-9D72-F328B9B0C35D}" type="slidenum">
              <a:rPr lang="en-US" smtClean="0"/>
              <a:t>‹#›</a:t>
            </a:fld>
            <a:endParaRPr lang="en-US"/>
          </a:p>
        </p:txBody>
      </p:sp>
    </p:spTree>
    <p:extLst>
      <p:ext uri="{BB962C8B-B14F-4D97-AF65-F5344CB8AC3E}">
        <p14:creationId xmlns:p14="http://schemas.microsoft.com/office/powerpoint/2010/main" val="2198200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D2896F-1126-4F48-AD49-5639CEA47341}" type="datetimeFigureOut">
              <a:rPr lang="en-US" smtClean="0"/>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E23B12-F624-4A57-9D72-F328B9B0C35D}" type="slidenum">
              <a:rPr lang="en-US" smtClean="0"/>
              <a:t>‹#›</a:t>
            </a:fld>
            <a:endParaRPr lang="en-US"/>
          </a:p>
        </p:txBody>
      </p:sp>
    </p:spTree>
    <p:extLst>
      <p:ext uri="{BB962C8B-B14F-4D97-AF65-F5344CB8AC3E}">
        <p14:creationId xmlns:p14="http://schemas.microsoft.com/office/powerpoint/2010/main" val="3904214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D2896F-1126-4F48-AD49-5639CEA47341}" type="datetimeFigureOut">
              <a:rPr lang="en-US" smtClean="0"/>
              <a:t>6/24/2022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E23B12-F624-4A57-9D72-F328B9B0C35D}" type="slidenum">
              <a:rPr lang="en-US" smtClean="0"/>
              <a:t>‹#›</a:t>
            </a:fld>
            <a:endParaRPr lang="en-US"/>
          </a:p>
        </p:txBody>
      </p:sp>
    </p:spTree>
    <p:extLst>
      <p:ext uri="{BB962C8B-B14F-4D97-AF65-F5344CB8AC3E}">
        <p14:creationId xmlns:p14="http://schemas.microsoft.com/office/powerpoint/2010/main" val="34752317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archive.ics.uci.edu/ml/datasets/Individual+household+electric+power+consump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CAAF-9318-BB66-45E1-52EFB7E8375A}"/>
              </a:ext>
            </a:extLst>
          </p:cNvPr>
          <p:cNvSpPr>
            <a:spLocks noGrp="1"/>
          </p:cNvSpPr>
          <p:nvPr>
            <p:ph type="ctrTitle"/>
          </p:nvPr>
        </p:nvSpPr>
        <p:spPr/>
        <p:txBody>
          <a:bodyPr/>
          <a:lstStyle/>
          <a:p>
            <a:r>
              <a:rPr lang="en-US" dirty="0"/>
              <a:t>IoT Analytics Kick-Off Meeting</a:t>
            </a:r>
          </a:p>
        </p:txBody>
      </p:sp>
      <p:sp>
        <p:nvSpPr>
          <p:cNvPr id="3" name="Subtitle 2">
            <a:extLst>
              <a:ext uri="{FF2B5EF4-FFF2-40B4-BE49-F238E27FC236}">
                <a16:creationId xmlns:a16="http://schemas.microsoft.com/office/drawing/2014/main" id="{4B8A24AF-46A1-F36F-2D0D-C718D0EA55F2}"/>
              </a:ext>
            </a:extLst>
          </p:cNvPr>
          <p:cNvSpPr>
            <a:spLocks noGrp="1"/>
          </p:cNvSpPr>
          <p:nvPr>
            <p:ph type="subTitle" idx="1"/>
          </p:nvPr>
        </p:nvSpPr>
        <p:spPr/>
        <p:txBody>
          <a:bodyPr/>
          <a:lstStyle/>
          <a:p>
            <a:r>
              <a:rPr lang="en-US" dirty="0"/>
              <a:t>Course 4 Task 1 Assignment</a:t>
            </a:r>
          </a:p>
        </p:txBody>
      </p:sp>
    </p:spTree>
    <p:extLst>
      <p:ext uri="{BB962C8B-B14F-4D97-AF65-F5344CB8AC3E}">
        <p14:creationId xmlns:p14="http://schemas.microsoft.com/office/powerpoint/2010/main" val="2575089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CE75-A587-FC38-EBEC-BAF577F60F87}"/>
              </a:ext>
            </a:extLst>
          </p:cNvPr>
          <p:cNvSpPr>
            <a:spLocks noGrp="1"/>
          </p:cNvSpPr>
          <p:nvPr>
            <p:ph type="title"/>
          </p:nvPr>
        </p:nvSpPr>
        <p:spPr/>
        <p:txBody>
          <a:bodyPr/>
          <a:lstStyle/>
          <a:p>
            <a:r>
              <a:rPr lang="en-US" dirty="0"/>
              <a:t>Insights and Recommendations</a:t>
            </a:r>
          </a:p>
        </p:txBody>
      </p:sp>
      <p:sp>
        <p:nvSpPr>
          <p:cNvPr id="3" name="Content Placeholder 2">
            <a:extLst>
              <a:ext uri="{FF2B5EF4-FFF2-40B4-BE49-F238E27FC236}">
                <a16:creationId xmlns:a16="http://schemas.microsoft.com/office/drawing/2014/main" id="{0E47A6D2-7497-2DF8-BD1D-9B92E3F8946E}"/>
              </a:ext>
            </a:extLst>
          </p:cNvPr>
          <p:cNvSpPr>
            <a:spLocks noGrp="1"/>
          </p:cNvSpPr>
          <p:nvPr>
            <p:ph idx="1"/>
          </p:nvPr>
        </p:nvSpPr>
        <p:spPr/>
        <p:txBody>
          <a:bodyPr>
            <a:normAutofit fontScale="92500" lnSpcReduction="10000"/>
          </a:bodyPr>
          <a:lstStyle/>
          <a:p>
            <a:r>
              <a:rPr lang="en-US" dirty="0"/>
              <a:t>For future analysis, it would be good to know about the technical specifications of different appliances (their efficiencies, warranties, etc.) so as to determine when they might become less effective and use up more power.</a:t>
            </a:r>
          </a:p>
          <a:p>
            <a:r>
              <a:rPr lang="en-US" dirty="0"/>
              <a:t>I believe it would be more illustrative if power consumption was tracked given each appliance, rather than being grouped based on different areas of the house (kitchen appliances, laundry appliances, etc.)</a:t>
            </a:r>
          </a:p>
          <a:p>
            <a:r>
              <a:rPr lang="en-US" dirty="0"/>
              <a:t>It may be insightful to know how much power costs, as that could affect power consumption besides seasonality.</a:t>
            </a:r>
          </a:p>
          <a:p>
            <a:r>
              <a:rPr lang="en-US" dirty="0"/>
              <a:t>Further research should be done on understanding the possible links between temperature regulation and power consumption.</a:t>
            </a:r>
          </a:p>
        </p:txBody>
      </p:sp>
    </p:spTree>
    <p:extLst>
      <p:ext uri="{BB962C8B-B14F-4D97-AF65-F5344CB8AC3E}">
        <p14:creationId xmlns:p14="http://schemas.microsoft.com/office/powerpoint/2010/main" val="997488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39678-E03C-9582-DD7C-BFAFD5E5878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52C4D26-E733-A86B-72BA-749B0C5BDA87}"/>
              </a:ext>
            </a:extLst>
          </p:cNvPr>
          <p:cNvSpPr>
            <a:spLocks noGrp="1"/>
          </p:cNvSpPr>
          <p:nvPr>
            <p:ph idx="1"/>
          </p:nvPr>
        </p:nvSpPr>
        <p:spPr/>
        <p:txBody>
          <a:bodyPr/>
          <a:lstStyle/>
          <a:p>
            <a:r>
              <a:rPr lang="en-US" dirty="0"/>
              <a:t>This presentation will discuss:</a:t>
            </a:r>
          </a:p>
          <a:p>
            <a:pPr lvl="1"/>
            <a:r>
              <a:rPr lang="en-US" dirty="0"/>
              <a:t>What IoT and Data Analytics mean</a:t>
            </a:r>
          </a:p>
          <a:p>
            <a:pPr lvl="1"/>
            <a:r>
              <a:rPr lang="en-US" dirty="0"/>
              <a:t>How IoT and Data Analytics can be useful for understanding power consumption trends</a:t>
            </a:r>
          </a:p>
          <a:p>
            <a:pPr lvl="1"/>
            <a:r>
              <a:rPr lang="en-US" dirty="0"/>
              <a:t>A showcase of our analysis based on power consumption from a typical household</a:t>
            </a:r>
          </a:p>
          <a:p>
            <a:pPr lvl="1"/>
            <a:r>
              <a:rPr lang="en-US" dirty="0"/>
              <a:t>Insights and recommendations</a:t>
            </a:r>
          </a:p>
        </p:txBody>
      </p:sp>
    </p:spTree>
    <p:extLst>
      <p:ext uri="{BB962C8B-B14F-4D97-AF65-F5344CB8AC3E}">
        <p14:creationId xmlns:p14="http://schemas.microsoft.com/office/powerpoint/2010/main" val="4106437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A7130-88DD-EF0F-2836-C7D45B7EB5D9}"/>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0F74E82C-FFD5-8610-96EA-3402960373EF}"/>
              </a:ext>
            </a:extLst>
          </p:cNvPr>
          <p:cNvSpPr>
            <a:spLocks noGrp="1"/>
          </p:cNvSpPr>
          <p:nvPr>
            <p:ph idx="1"/>
          </p:nvPr>
        </p:nvSpPr>
        <p:spPr/>
        <p:txBody>
          <a:bodyPr>
            <a:normAutofit fontScale="85000" lnSpcReduction="10000"/>
          </a:bodyPr>
          <a:lstStyle/>
          <a:p>
            <a:r>
              <a:rPr lang="en-US" dirty="0"/>
              <a:t>IoT (Internet of Things) involves using technology to collect real-time data so that it can be analyzed and inform decision-making.</a:t>
            </a:r>
          </a:p>
          <a:p>
            <a:r>
              <a:rPr lang="en-US" dirty="0"/>
              <a:t>Data analytics refers to the process of gathering and working with data in order to answer questions and solve problems.</a:t>
            </a:r>
          </a:p>
          <a:p>
            <a:r>
              <a:rPr lang="en-US" dirty="0"/>
              <a:t>In our context, we have collected power consumption data from a house and are in the work of generating insights, such as usage patterns.</a:t>
            </a:r>
          </a:p>
          <a:p>
            <a:r>
              <a:rPr lang="en-US" dirty="0"/>
              <a:t>Some questions and problems that may be addressed from our analysis:</a:t>
            </a:r>
          </a:p>
          <a:p>
            <a:pPr lvl="1"/>
            <a:r>
              <a:rPr lang="en-US" dirty="0"/>
              <a:t>What appliances use the least power and the most power?</a:t>
            </a:r>
          </a:p>
          <a:p>
            <a:pPr lvl="1"/>
            <a:r>
              <a:rPr lang="en-US" dirty="0"/>
              <a:t>Is power consumption consistent or does it rise and fall?</a:t>
            </a:r>
          </a:p>
          <a:p>
            <a:pPr lvl="1"/>
            <a:r>
              <a:rPr lang="en-US" dirty="0"/>
              <a:t>When might power consumption rise and fall?</a:t>
            </a:r>
          </a:p>
          <a:p>
            <a:pPr lvl="1"/>
            <a:r>
              <a:rPr lang="en-US" dirty="0"/>
              <a:t>What could affect power consumption? Seasonality? Price of power? Age of appliances? </a:t>
            </a:r>
          </a:p>
          <a:p>
            <a:pPr lvl="1"/>
            <a:r>
              <a:rPr lang="en-US" dirty="0"/>
              <a:t>What activities tend to consume more power? Cooking? Cleaning? Temperature regulation?</a:t>
            </a:r>
          </a:p>
          <a:p>
            <a:endParaRPr lang="en-US" dirty="0"/>
          </a:p>
        </p:txBody>
      </p:sp>
    </p:spTree>
    <p:extLst>
      <p:ext uri="{BB962C8B-B14F-4D97-AF65-F5344CB8AC3E}">
        <p14:creationId xmlns:p14="http://schemas.microsoft.com/office/powerpoint/2010/main" val="922653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38468-E182-AC25-100C-79054F340366}"/>
              </a:ext>
            </a:extLst>
          </p:cNvPr>
          <p:cNvSpPr>
            <a:spLocks noGrp="1"/>
          </p:cNvSpPr>
          <p:nvPr>
            <p:ph type="title"/>
          </p:nvPr>
        </p:nvSpPr>
        <p:spPr/>
        <p:txBody>
          <a:bodyPr/>
          <a:lstStyle/>
          <a:p>
            <a:r>
              <a:rPr lang="en-US" dirty="0"/>
              <a:t>Project Overview and Goals</a:t>
            </a:r>
          </a:p>
        </p:txBody>
      </p:sp>
      <p:sp>
        <p:nvSpPr>
          <p:cNvPr id="3" name="Content Placeholder 2">
            <a:extLst>
              <a:ext uri="{FF2B5EF4-FFF2-40B4-BE49-F238E27FC236}">
                <a16:creationId xmlns:a16="http://schemas.microsoft.com/office/drawing/2014/main" id="{BA07B3A3-8095-8671-C6DB-42D6A3348E56}"/>
              </a:ext>
            </a:extLst>
          </p:cNvPr>
          <p:cNvSpPr>
            <a:spLocks noGrp="1"/>
          </p:cNvSpPr>
          <p:nvPr>
            <p:ph idx="1"/>
          </p:nvPr>
        </p:nvSpPr>
        <p:spPr/>
        <p:txBody>
          <a:bodyPr/>
          <a:lstStyle/>
          <a:p>
            <a:r>
              <a:rPr lang="en-US" dirty="0"/>
              <a:t>The purpose of this project is to inform and empower homeowners to make smart decisions about their power consumption.</a:t>
            </a:r>
          </a:p>
          <a:p>
            <a:endParaRPr lang="en-US" dirty="0"/>
          </a:p>
          <a:p>
            <a:r>
              <a:rPr lang="en-US" dirty="0"/>
              <a:t>Our service will present power consumption trends by hour, day, week, month and year. </a:t>
            </a:r>
          </a:p>
          <a:p>
            <a:endParaRPr lang="en-US" dirty="0"/>
          </a:p>
          <a:p>
            <a:r>
              <a:rPr lang="en-US" dirty="0"/>
              <a:t>With this information, homeowners may be able to optimize their power consumption usage by understanding when appliances are least and most active.</a:t>
            </a:r>
          </a:p>
        </p:txBody>
      </p:sp>
    </p:spTree>
    <p:extLst>
      <p:ext uri="{BB962C8B-B14F-4D97-AF65-F5344CB8AC3E}">
        <p14:creationId xmlns:p14="http://schemas.microsoft.com/office/powerpoint/2010/main" val="3075146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9BEE-B993-9A09-D877-6BFCB155E3B9}"/>
              </a:ext>
            </a:extLst>
          </p:cNvPr>
          <p:cNvSpPr>
            <a:spLocks noGrp="1"/>
          </p:cNvSpPr>
          <p:nvPr>
            <p:ph type="title"/>
          </p:nvPr>
        </p:nvSpPr>
        <p:spPr/>
        <p:txBody>
          <a:bodyPr/>
          <a:lstStyle/>
          <a:p>
            <a:r>
              <a:rPr lang="en-US" dirty="0"/>
              <a:t>Data Management</a:t>
            </a:r>
          </a:p>
        </p:txBody>
      </p:sp>
      <p:sp>
        <p:nvSpPr>
          <p:cNvPr id="3" name="Content Placeholder 2">
            <a:extLst>
              <a:ext uri="{FF2B5EF4-FFF2-40B4-BE49-F238E27FC236}">
                <a16:creationId xmlns:a16="http://schemas.microsoft.com/office/drawing/2014/main" id="{525089AB-EB28-76CD-87CD-694CA8F63FB1}"/>
              </a:ext>
            </a:extLst>
          </p:cNvPr>
          <p:cNvSpPr>
            <a:spLocks noGrp="1"/>
          </p:cNvSpPr>
          <p:nvPr>
            <p:ph idx="1"/>
          </p:nvPr>
        </p:nvSpPr>
        <p:spPr/>
        <p:txBody>
          <a:bodyPr/>
          <a:lstStyle/>
          <a:p>
            <a:r>
              <a:rPr lang="en-US" dirty="0"/>
              <a:t>The data will be stored in a secure database that requires exclusive credentials to access. </a:t>
            </a:r>
          </a:p>
          <a:p>
            <a:pPr marL="0" indent="0">
              <a:buNone/>
            </a:pPr>
            <a:endParaRPr lang="en-US" dirty="0"/>
          </a:p>
          <a:p>
            <a:r>
              <a:rPr lang="en-US" dirty="0"/>
              <a:t>No personally identifiable information will be collected, stored or worked on during the duration of this project.</a:t>
            </a:r>
          </a:p>
          <a:p>
            <a:endParaRPr lang="en-US" dirty="0"/>
          </a:p>
          <a:p>
            <a:r>
              <a:rPr lang="en-US" dirty="0"/>
              <a:t>Once the project is complete, the data will be deleted.</a:t>
            </a:r>
          </a:p>
        </p:txBody>
      </p:sp>
    </p:spTree>
    <p:extLst>
      <p:ext uri="{BB962C8B-B14F-4D97-AF65-F5344CB8AC3E}">
        <p14:creationId xmlns:p14="http://schemas.microsoft.com/office/powerpoint/2010/main" val="1059129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A05D8-E554-1717-44FF-FD1E11F18190}"/>
              </a:ext>
            </a:extLst>
          </p:cNvPr>
          <p:cNvSpPr>
            <a:spLocks noGrp="1"/>
          </p:cNvSpPr>
          <p:nvPr>
            <p:ph type="title"/>
          </p:nvPr>
        </p:nvSpPr>
        <p:spPr/>
        <p:txBody>
          <a:bodyPr/>
          <a:lstStyle/>
          <a:p>
            <a:r>
              <a:rPr lang="en-US" dirty="0"/>
              <a:t>About the Data</a:t>
            </a:r>
          </a:p>
        </p:txBody>
      </p:sp>
      <p:sp>
        <p:nvSpPr>
          <p:cNvPr id="3" name="Content Placeholder 2">
            <a:extLst>
              <a:ext uri="{FF2B5EF4-FFF2-40B4-BE49-F238E27FC236}">
                <a16:creationId xmlns:a16="http://schemas.microsoft.com/office/drawing/2014/main" id="{E4F0492A-1C96-5C72-1EBC-2EFF827D3562}"/>
              </a:ext>
            </a:extLst>
          </p:cNvPr>
          <p:cNvSpPr>
            <a:spLocks noGrp="1"/>
          </p:cNvSpPr>
          <p:nvPr>
            <p:ph idx="1"/>
          </p:nvPr>
        </p:nvSpPr>
        <p:spPr/>
        <p:txBody>
          <a:bodyPr>
            <a:normAutofit lnSpcReduction="10000"/>
          </a:bodyPr>
          <a:lstStyle/>
          <a:p>
            <a:r>
              <a:rPr lang="en-US" dirty="0"/>
              <a:t>The data contains nearly 2 million measurements of power consumption, related to common household appliances:</a:t>
            </a:r>
          </a:p>
          <a:p>
            <a:pPr lvl="1"/>
            <a:r>
              <a:rPr lang="en-US" dirty="0"/>
              <a:t>Refrigerator, dishwasher, microwave, air-conditioner, etc. </a:t>
            </a:r>
          </a:p>
          <a:p>
            <a:endParaRPr lang="en-US" dirty="0"/>
          </a:p>
          <a:p>
            <a:r>
              <a:rPr lang="en-US" dirty="0"/>
              <a:t>The data represents power consumption from a house near Paris, France between December 2006 and November 2010.</a:t>
            </a:r>
          </a:p>
          <a:p>
            <a:endParaRPr lang="en-US" dirty="0"/>
          </a:p>
          <a:p>
            <a:r>
              <a:rPr lang="en-US" dirty="0"/>
              <a:t>For more information, please consult the following link: </a:t>
            </a:r>
            <a:r>
              <a:rPr lang="en-US" dirty="0">
                <a:hlinkClick r:id="rId2"/>
              </a:rPr>
              <a:t>http://archive.ics.uci.edu/ml/datasets/Individual+household+electric+power+consumption</a:t>
            </a:r>
            <a:r>
              <a:rPr lang="en-US" dirty="0"/>
              <a:t> </a:t>
            </a:r>
          </a:p>
          <a:p>
            <a:endParaRPr lang="en-US" dirty="0"/>
          </a:p>
          <a:p>
            <a:endParaRPr lang="en-US" dirty="0"/>
          </a:p>
        </p:txBody>
      </p:sp>
    </p:spTree>
    <p:extLst>
      <p:ext uri="{BB962C8B-B14F-4D97-AF65-F5344CB8AC3E}">
        <p14:creationId xmlns:p14="http://schemas.microsoft.com/office/powerpoint/2010/main" val="2260217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9F47-1580-2633-5EB4-64A137BE67F3}"/>
              </a:ext>
            </a:extLst>
          </p:cNvPr>
          <p:cNvSpPr>
            <a:spLocks noGrp="1"/>
          </p:cNvSpPr>
          <p:nvPr>
            <p:ph type="title"/>
          </p:nvPr>
        </p:nvSpPr>
        <p:spPr/>
        <p:txBody>
          <a:bodyPr/>
          <a:lstStyle/>
          <a:p>
            <a:r>
              <a:rPr lang="en-US" dirty="0"/>
              <a:t>Data Handling</a:t>
            </a:r>
          </a:p>
        </p:txBody>
      </p:sp>
      <p:sp>
        <p:nvSpPr>
          <p:cNvPr id="3" name="Content Placeholder 2">
            <a:extLst>
              <a:ext uri="{FF2B5EF4-FFF2-40B4-BE49-F238E27FC236}">
                <a16:creationId xmlns:a16="http://schemas.microsoft.com/office/drawing/2014/main" id="{0D5696F4-D3DD-B9D2-7EAD-BB5B8B0E908E}"/>
              </a:ext>
            </a:extLst>
          </p:cNvPr>
          <p:cNvSpPr>
            <a:spLocks noGrp="1"/>
          </p:cNvSpPr>
          <p:nvPr>
            <p:ph idx="1"/>
          </p:nvPr>
        </p:nvSpPr>
        <p:spPr/>
        <p:txBody>
          <a:bodyPr>
            <a:normAutofit fontScale="92500" lnSpcReduction="10000"/>
          </a:bodyPr>
          <a:lstStyle/>
          <a:p>
            <a:r>
              <a:rPr lang="en-US" dirty="0"/>
              <a:t>The data contained some missing values related to date and time. These missing data were not used for our analysis. </a:t>
            </a:r>
          </a:p>
          <a:p>
            <a:pPr lvl="1"/>
            <a:r>
              <a:rPr lang="en-US" dirty="0"/>
              <a:t>This limited the amount of data to be about 1.5 million observations and correspond only to three years (2007-2009).</a:t>
            </a:r>
            <a:br>
              <a:rPr lang="en-US" dirty="0"/>
            </a:br>
            <a:endParaRPr lang="en-US" dirty="0"/>
          </a:p>
          <a:p>
            <a:r>
              <a:rPr lang="en-US" dirty="0"/>
              <a:t>The date and time data needed to be changed into a different format so that analysis could be done on it. This was achieved by using the R programming language.</a:t>
            </a:r>
          </a:p>
          <a:p>
            <a:endParaRPr lang="en-US" dirty="0"/>
          </a:p>
          <a:p>
            <a:r>
              <a:rPr lang="en-US" dirty="0"/>
              <a:t>Given the size of the data, it was necessary to filter the data so that clearer visualizations could be made. This was achieved by using the R programming language.</a:t>
            </a:r>
          </a:p>
        </p:txBody>
      </p:sp>
    </p:spTree>
    <p:extLst>
      <p:ext uri="{BB962C8B-B14F-4D97-AF65-F5344CB8AC3E}">
        <p14:creationId xmlns:p14="http://schemas.microsoft.com/office/powerpoint/2010/main" val="1993844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ACD8-0663-8127-4CC0-D26CFB6F11BE}"/>
              </a:ext>
            </a:extLst>
          </p:cNvPr>
          <p:cNvSpPr>
            <a:spLocks noGrp="1"/>
          </p:cNvSpPr>
          <p:nvPr>
            <p:ph type="title"/>
          </p:nvPr>
        </p:nvSpPr>
        <p:spPr/>
        <p:txBody>
          <a:bodyPr/>
          <a:lstStyle/>
          <a:p>
            <a:r>
              <a:rPr lang="en-US" dirty="0"/>
              <a:t>Summary of the Data</a:t>
            </a:r>
          </a:p>
        </p:txBody>
      </p:sp>
      <p:sp>
        <p:nvSpPr>
          <p:cNvPr id="3" name="Content Placeholder 2">
            <a:extLst>
              <a:ext uri="{FF2B5EF4-FFF2-40B4-BE49-F238E27FC236}">
                <a16:creationId xmlns:a16="http://schemas.microsoft.com/office/drawing/2014/main" id="{9F9746EE-2BA8-A4CB-8762-68A84A40EFB0}"/>
              </a:ext>
            </a:extLst>
          </p:cNvPr>
          <p:cNvSpPr>
            <a:spLocks noGrp="1"/>
          </p:cNvSpPr>
          <p:nvPr>
            <p:ph idx="1"/>
          </p:nvPr>
        </p:nvSpPr>
        <p:spPr/>
        <p:txBody>
          <a:bodyPr/>
          <a:lstStyle/>
          <a:p>
            <a:r>
              <a:rPr lang="en-US" dirty="0"/>
              <a:t>On average, the electric water-heater and air-conditioner consumed more power than appliances in the kitchen or laundry room. </a:t>
            </a:r>
          </a:p>
          <a:p>
            <a:endParaRPr lang="en-US" dirty="0"/>
          </a:p>
          <a:p>
            <a:r>
              <a:rPr lang="en-US" dirty="0"/>
              <a:t>Power consumption was slightly higher in the laundry room than in the kitchen.</a:t>
            </a:r>
          </a:p>
          <a:p>
            <a:endParaRPr lang="en-US" dirty="0"/>
          </a:p>
          <a:p>
            <a:r>
              <a:rPr lang="en-US" dirty="0"/>
              <a:t>There are spikes in power consumption, which may be associated with seasonality.</a:t>
            </a:r>
          </a:p>
          <a:p>
            <a:pPr marL="0" indent="0">
              <a:buNone/>
            </a:pPr>
            <a:endParaRPr lang="en-US" dirty="0"/>
          </a:p>
        </p:txBody>
      </p:sp>
    </p:spTree>
    <p:extLst>
      <p:ext uri="{BB962C8B-B14F-4D97-AF65-F5344CB8AC3E}">
        <p14:creationId xmlns:p14="http://schemas.microsoft.com/office/powerpoint/2010/main" val="1800172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B12D-0EBD-F639-82CF-1A7E6081255E}"/>
              </a:ext>
            </a:extLst>
          </p:cNvPr>
          <p:cNvSpPr>
            <a:spLocks noGrp="1"/>
          </p:cNvSpPr>
          <p:nvPr>
            <p:ph type="title"/>
          </p:nvPr>
        </p:nvSpPr>
        <p:spPr/>
        <p:txBody>
          <a:bodyPr/>
          <a:lstStyle/>
          <a:p>
            <a:r>
              <a:rPr lang="en-US" dirty="0"/>
              <a:t>Summary of Data cont.</a:t>
            </a:r>
          </a:p>
        </p:txBody>
      </p:sp>
      <p:sp>
        <p:nvSpPr>
          <p:cNvPr id="3" name="Content Placeholder 2">
            <a:extLst>
              <a:ext uri="{FF2B5EF4-FFF2-40B4-BE49-F238E27FC236}">
                <a16:creationId xmlns:a16="http://schemas.microsoft.com/office/drawing/2014/main" id="{AD0EC17F-A1DC-300B-978E-0667C5F103A5}"/>
              </a:ext>
            </a:extLst>
          </p:cNvPr>
          <p:cNvSpPr>
            <a:spLocks noGrp="1"/>
          </p:cNvSpPr>
          <p:nvPr>
            <p:ph idx="1"/>
          </p:nvPr>
        </p:nvSpPr>
        <p:spPr/>
        <p:txBody>
          <a:bodyPr/>
          <a:lstStyle/>
          <a:p>
            <a:r>
              <a:rPr lang="en-US" dirty="0"/>
              <a:t>13.3% of power consumption took place in the kitchen.</a:t>
            </a:r>
          </a:p>
          <a:p>
            <a:endParaRPr lang="en-US" dirty="0"/>
          </a:p>
          <a:p>
            <a:r>
              <a:rPr lang="en-US" dirty="0"/>
              <a:t>15.4% of power consumption took place in the laundry room.</a:t>
            </a:r>
          </a:p>
          <a:p>
            <a:endParaRPr lang="en-US" dirty="0"/>
          </a:p>
          <a:p>
            <a:r>
              <a:rPr lang="en-US" dirty="0"/>
              <a:t>71.3% of power consumption is associated with the electric water-heater and air-conditioner.</a:t>
            </a:r>
          </a:p>
          <a:p>
            <a:endParaRPr lang="en-US" dirty="0"/>
          </a:p>
          <a:p>
            <a:r>
              <a:rPr lang="en-US" dirty="0"/>
              <a:t>It appears that temperature regulation may be a major contributor to power consumption, generally speaking. </a:t>
            </a:r>
          </a:p>
        </p:txBody>
      </p:sp>
    </p:spTree>
    <p:extLst>
      <p:ext uri="{BB962C8B-B14F-4D97-AF65-F5344CB8AC3E}">
        <p14:creationId xmlns:p14="http://schemas.microsoft.com/office/powerpoint/2010/main" val="27523502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703</TotalTime>
  <Words>730</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IoT Analytics Kick-Off Meeting</vt:lpstr>
      <vt:lpstr>Agenda</vt:lpstr>
      <vt:lpstr>Background</vt:lpstr>
      <vt:lpstr>Project Overview and Goals</vt:lpstr>
      <vt:lpstr>Data Management</vt:lpstr>
      <vt:lpstr>About the Data</vt:lpstr>
      <vt:lpstr>Data Handling</vt:lpstr>
      <vt:lpstr>Summary of the Data</vt:lpstr>
      <vt:lpstr>Summary of Data cont.</vt:lpstr>
      <vt:lpstr>Insights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Analytics Kick-Off Meeting</dc:title>
  <dc:creator>cralx2k</dc:creator>
  <cp:lastModifiedBy>cralx2k</cp:lastModifiedBy>
  <cp:revision>2</cp:revision>
  <dcterms:created xsi:type="dcterms:W3CDTF">2022-06-24T19:52:49Z</dcterms:created>
  <dcterms:modified xsi:type="dcterms:W3CDTF">2022-06-25T07:36:43Z</dcterms:modified>
</cp:coreProperties>
</file>