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4"/>
  </p:sldMasterIdLst>
  <p:notesMasterIdLst>
    <p:notesMasterId r:id="rId49"/>
  </p:notesMasterIdLst>
  <p:handoutMasterIdLst>
    <p:handoutMasterId r:id="rId50"/>
  </p:handoutMasterIdLst>
  <p:sldIdLst>
    <p:sldId id="256" r:id="rId5"/>
    <p:sldId id="277" r:id="rId6"/>
    <p:sldId id="278" r:id="rId7"/>
    <p:sldId id="257" r:id="rId8"/>
    <p:sldId id="283" r:id="rId9"/>
    <p:sldId id="290" r:id="rId10"/>
    <p:sldId id="291" r:id="rId11"/>
    <p:sldId id="279" r:id="rId12"/>
    <p:sldId id="280" r:id="rId13"/>
    <p:sldId id="281" r:id="rId14"/>
    <p:sldId id="258" r:id="rId15"/>
    <p:sldId id="319" r:id="rId16"/>
    <p:sldId id="282" r:id="rId17"/>
    <p:sldId id="284" r:id="rId18"/>
    <p:sldId id="285" r:id="rId19"/>
    <p:sldId id="287" r:id="rId20"/>
    <p:sldId id="288" r:id="rId21"/>
    <p:sldId id="292" r:id="rId22"/>
    <p:sldId id="293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4" r:id="rId31"/>
    <p:sldId id="302" r:id="rId32"/>
    <p:sldId id="303" r:id="rId33"/>
    <p:sldId id="320" r:id="rId34"/>
    <p:sldId id="305" r:id="rId35"/>
    <p:sldId id="306" r:id="rId36"/>
    <p:sldId id="307" r:id="rId37"/>
    <p:sldId id="308" r:id="rId38"/>
    <p:sldId id="309" r:id="rId39"/>
    <p:sldId id="310" r:id="rId40"/>
    <p:sldId id="313" r:id="rId41"/>
    <p:sldId id="311" r:id="rId42"/>
    <p:sldId id="312" r:id="rId43"/>
    <p:sldId id="314" r:id="rId44"/>
    <p:sldId id="315" r:id="rId45"/>
    <p:sldId id="316" r:id="rId46"/>
    <p:sldId id="317" r:id="rId47"/>
    <p:sldId id="31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CCFF"/>
    <a:srgbClr val="DFD1F7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18/07/2023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642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755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034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339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678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889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854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891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23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904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897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767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847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838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98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942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797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56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79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780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751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618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678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96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816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036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004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616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4581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09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9564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0995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718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3641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15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31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67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62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84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004471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570867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6994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801143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3304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9728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717176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882204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68901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16758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959424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624298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55756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583144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68890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8442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18/07/2023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6109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706" r="42062" b="909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9588" y="933061"/>
            <a:ext cx="5794415" cy="1632857"/>
          </a:xfrm>
        </p:spPr>
        <p:txBody>
          <a:bodyPr rtlCol="0">
            <a:normAutofit/>
          </a:bodyPr>
          <a:lstStyle/>
          <a:p>
            <a:r>
              <a:rPr lang="it-IT" sz="6600"/>
              <a:t>Steiner Tree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8910" y="2401105"/>
            <a:ext cx="4485725" cy="1096899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</a:rPr>
              <a:t>Lucia Ferrari, matricola: 152999</a:t>
            </a:r>
          </a:p>
          <a:p>
            <a:pPr rtl="0"/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</a:rPr>
              <a:t>19/07/2023</a:t>
            </a:r>
          </a:p>
        </p:txBody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9" y="155575"/>
            <a:ext cx="9777579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Istanze di test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25C1F-6D8B-9B0B-41BE-138A1D704991}"/>
              </a:ext>
            </a:extLst>
          </p:cNvPr>
          <p:cNvSpPr txBox="1"/>
          <p:nvPr/>
        </p:nvSpPr>
        <p:spPr>
          <a:xfrm>
            <a:off x="87229" y="774058"/>
            <a:ext cx="7480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>
                <a:solidFill>
                  <a:schemeClr val="bg1">
                    <a:lumMod val="50000"/>
                  </a:schemeClr>
                </a:solidFill>
              </a:rPr>
              <a:t>https://github.com/PACE-challenge/SteinerTree-PACE-2018-instances/tree/master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2CC99CD-1F8B-B1ED-58FA-548A6E31E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19062"/>
              </p:ext>
            </p:extLst>
          </p:nvPr>
        </p:nvGraphicFramePr>
        <p:xfrm>
          <a:off x="655994" y="1100198"/>
          <a:ext cx="8304764" cy="5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91">
                  <a:extLst>
                    <a:ext uri="{9D8B030D-6E8A-4147-A177-3AD203B41FA5}">
                      <a16:colId xmlns:a16="http://schemas.microsoft.com/office/drawing/2014/main" val="1456114535"/>
                    </a:ext>
                  </a:extLst>
                </a:gridCol>
                <a:gridCol w="2076191">
                  <a:extLst>
                    <a:ext uri="{9D8B030D-6E8A-4147-A177-3AD203B41FA5}">
                      <a16:colId xmlns:a16="http://schemas.microsoft.com/office/drawing/2014/main" val="1241547630"/>
                    </a:ext>
                  </a:extLst>
                </a:gridCol>
                <a:gridCol w="2218384">
                  <a:extLst>
                    <a:ext uri="{9D8B030D-6E8A-4147-A177-3AD203B41FA5}">
                      <a16:colId xmlns:a16="http://schemas.microsoft.com/office/drawing/2014/main" val="3426343891"/>
                    </a:ext>
                  </a:extLst>
                </a:gridCol>
                <a:gridCol w="1933998">
                  <a:extLst>
                    <a:ext uri="{9D8B030D-6E8A-4147-A177-3AD203B41FA5}">
                      <a16:colId xmlns:a16="http://schemas.microsoft.com/office/drawing/2014/main" val="25935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N.Vertici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N.Terminals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N.Archi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46412"/>
                  </a:ext>
                </a:extLst>
              </a:tr>
              <a:tr h="389861">
                <a:tc>
                  <a:txBody>
                    <a:bodyPr/>
                    <a:lstStyle/>
                    <a:p>
                      <a:r>
                        <a:rPr lang="it-IT"/>
                        <a:t>Istanza2_01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0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5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2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2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5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3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5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9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Istanza2_32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65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E52405-CC05-7F3A-9C53-36040F471D22}"/>
              </a:ext>
            </a:extLst>
          </p:cNvPr>
          <p:cNvSpPr txBox="1"/>
          <p:nvPr/>
        </p:nvSpPr>
        <p:spPr>
          <a:xfrm>
            <a:off x="3231242" y="6432282"/>
            <a:ext cx="572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Istanze con una grande quantità di terminali</a:t>
            </a:r>
          </a:p>
        </p:txBody>
      </p:sp>
    </p:spTree>
    <p:extLst>
      <p:ext uri="{BB962C8B-B14F-4D97-AF65-F5344CB8AC3E}">
        <p14:creationId xmlns:p14="http://schemas.microsoft.com/office/powerpoint/2010/main" val="201051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</a:p>
          <a:p>
            <a:pPr rtl="0"/>
            <a:r>
              <a:rPr lang="it-IT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</a:p>
        </p:txBody>
      </p:sp>
      <p:pic>
        <p:nvPicPr>
          <p:cNvPr id="2050" name="Picture 2" descr="Python - Wikiversity">
            <a:extLst>
              <a:ext uri="{FF2B5EF4-FFF2-40B4-BE49-F238E27FC236}">
                <a16:creationId xmlns:a16="http://schemas.microsoft.com/office/drawing/2014/main" id="{089483DE-8128-2D9C-F162-BD5D0FAD9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75" y="1484127"/>
            <a:ext cx="2673998" cy="267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- Wikipedia">
            <a:extLst>
              <a:ext uri="{FF2B5EF4-FFF2-40B4-BE49-F238E27FC236}">
                <a16:creationId xmlns:a16="http://schemas.microsoft.com/office/drawing/2014/main" id="{765F3AF7-A55D-003E-34DF-87E374C9C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87" y="3822934"/>
            <a:ext cx="2203088" cy="25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48" y="180392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Tecnologie utilizzate</a:t>
            </a: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0A1DE923-FC61-E210-228D-F4ACB7FC4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5" t="14847" r="45078" b="4928"/>
          <a:stretch/>
        </p:blipFill>
        <p:spPr>
          <a:xfrm>
            <a:off x="801579" y="787845"/>
            <a:ext cx="6532283" cy="5889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3166DA-3DC0-B0C4-9ACA-627145F39F64}"/>
              </a:ext>
            </a:extLst>
          </p:cNvPr>
          <p:cNvSpPr txBox="1"/>
          <p:nvPr/>
        </p:nvSpPr>
        <p:spPr>
          <a:xfrm>
            <a:off x="4674636" y="1007620"/>
            <a:ext cx="513183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{'A': {'B': 3, 'D': 2, 'E': 6},</a:t>
            </a:r>
          </a:p>
          <a:p>
            <a:r>
              <a:rPr lang="it-IT" sz="1600" b="0" i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'B': {'A': 3, 'F': 7, 'C': 4},</a:t>
            </a:r>
          </a:p>
          <a:p>
            <a:r>
              <a:rPr lang="it-IT" sz="1600" b="0" i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'D': {'A': 2, 'E': 3, 'G': 2, 'C': 4},</a:t>
            </a:r>
          </a:p>
          <a:p>
            <a:r>
              <a:rPr lang="it-IT" sz="1600" b="0" i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'E': {'A': 6, 'D': 3, 'F': 5, 'G': 1},</a:t>
            </a:r>
          </a:p>
          <a:p>
            <a:r>
              <a:rPr lang="it-IT" sz="1600" b="0" i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'G': {'D': 2, 'E': 1, 'F': 5, 'C': 1},</a:t>
            </a:r>
          </a:p>
          <a:p>
            <a:r>
              <a:rPr lang="it-IT" sz="1600" b="0" i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'C': {'D': 4, 'G': 1, 'F': 2, 'B': 4},</a:t>
            </a:r>
          </a:p>
          <a:p>
            <a:r>
              <a:rPr lang="it-IT" sz="1600" b="0" i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'F': {'E': 5, 'G': 5, 'C': 2, 'B': 7}}</a:t>
            </a:r>
            <a:endParaRPr lang="it-IT" sz="16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2C8B4-CB13-6B9A-2CB3-B81FF58C5F5E}"/>
              </a:ext>
            </a:extLst>
          </p:cNvPr>
          <p:cNvCxnSpPr/>
          <p:nvPr/>
        </p:nvCxnSpPr>
        <p:spPr>
          <a:xfrm>
            <a:off x="2901820" y="1490825"/>
            <a:ext cx="17728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3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63" y="227045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Euristiche Greedy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6C0AB-FFF0-EAF4-5C7C-5D71D763CC24}"/>
              </a:ext>
            </a:extLst>
          </p:cNvPr>
          <p:cNvSpPr txBox="1"/>
          <p:nvPr/>
        </p:nvSpPr>
        <p:spPr>
          <a:xfrm>
            <a:off x="961052" y="2685757"/>
            <a:ext cx="869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Per trovare le prime soluzioni ammissibili al problema sono state usate 2 diverse euristiche greedy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BFBE-E200-583D-967F-1986B42D6876}"/>
              </a:ext>
            </a:extLst>
          </p:cNvPr>
          <p:cNvSpPr txBox="1"/>
          <p:nvPr/>
        </p:nvSpPr>
        <p:spPr>
          <a:xfrm>
            <a:off x="262153" y="1156319"/>
            <a:ext cx="924574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/>
              <a:t>Le euristiche greedy sono degli algoritmi semplici da implementare e che effettuano ogni volta una scelta LOCALMENTE ottima senza mai tornare indietro nei propri passi, per questo motivo generalmente producono soluzioni non ottime ma in tempi veloci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578790-58ED-CA0B-7B57-9D43DBBA9BAB}"/>
              </a:ext>
            </a:extLst>
          </p:cNvPr>
          <p:cNvCxnSpPr/>
          <p:nvPr/>
        </p:nvCxnSpPr>
        <p:spPr>
          <a:xfrm flipH="1">
            <a:off x="2976465" y="3220814"/>
            <a:ext cx="755779" cy="92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74B3E-9F58-4825-780D-034C398CBA71}"/>
              </a:ext>
            </a:extLst>
          </p:cNvPr>
          <p:cNvCxnSpPr>
            <a:cxnSpLocks/>
          </p:cNvCxnSpPr>
          <p:nvPr/>
        </p:nvCxnSpPr>
        <p:spPr>
          <a:xfrm>
            <a:off x="5308010" y="3220814"/>
            <a:ext cx="789544" cy="85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E9D590-3510-D5A1-8DAE-D77EC5B65FB4}"/>
              </a:ext>
            </a:extLst>
          </p:cNvPr>
          <p:cNvSpPr txBox="1"/>
          <p:nvPr/>
        </p:nvSpPr>
        <p:spPr>
          <a:xfrm>
            <a:off x="2183364" y="4295192"/>
            <a:ext cx="1716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C32DB-28C3-E149-41F9-C0A74C5C1770}"/>
              </a:ext>
            </a:extLst>
          </p:cNvPr>
          <p:cNvSpPr txBox="1"/>
          <p:nvPr/>
        </p:nvSpPr>
        <p:spPr>
          <a:xfrm>
            <a:off x="4985657" y="4295191"/>
            <a:ext cx="3477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SHORTEST PATH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E0F53-27BD-0305-2A44-173CA45EEE3C}"/>
              </a:ext>
            </a:extLst>
          </p:cNvPr>
          <p:cNvSpPr txBox="1"/>
          <p:nvPr/>
        </p:nvSpPr>
        <p:spPr>
          <a:xfrm>
            <a:off x="350763" y="5043789"/>
            <a:ext cx="869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&gt; Nessuna delle due produce garantisce di trovare l’ottimo</a:t>
            </a:r>
          </a:p>
          <a:p>
            <a:r>
              <a:rPr lang="it-IT"/>
              <a:t>&gt; Il test di ammissibilità eseguito controlla se si sono formati cicli e se tutti i nodi terminali sono nella soluzione finale</a:t>
            </a:r>
          </a:p>
        </p:txBody>
      </p:sp>
    </p:spTree>
    <p:extLst>
      <p:ext uri="{BB962C8B-B14F-4D97-AF65-F5344CB8AC3E}">
        <p14:creationId xmlns:p14="http://schemas.microsoft.com/office/powerpoint/2010/main" val="213405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63" y="227045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Euristica Greedy1: NAIVE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BFBE-E200-583D-967F-1986B42D6876}"/>
              </a:ext>
            </a:extLst>
          </p:cNvPr>
          <p:cNvSpPr txBox="1"/>
          <p:nvPr/>
        </p:nvSpPr>
        <p:spPr>
          <a:xfrm>
            <a:off x="243321" y="894869"/>
            <a:ext cx="1079462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600">
                <a:solidFill>
                  <a:sysClr val="windowText" lastClr="000000"/>
                </a:solidFill>
              </a:rPr>
              <a:t>Template:</a:t>
            </a:r>
          </a:p>
          <a:p>
            <a:pPr marL="285750" indent="-285750">
              <a:buFontTx/>
              <a:buChar char="-"/>
            </a:pPr>
            <a:r>
              <a:rPr lang="it-IT" sz="1600">
                <a:solidFill>
                  <a:sysClr val="windowText" lastClr="000000"/>
                </a:solidFill>
              </a:rPr>
              <a:t>Inserisce nello steiner tree il primo nodo terminale (in ordine lessicografico)</a:t>
            </a:r>
          </a:p>
          <a:p>
            <a:pPr marL="285750" indent="-285750">
              <a:buFontTx/>
              <a:buChar char="-"/>
            </a:pPr>
            <a:r>
              <a:rPr lang="it-IT" sz="1600">
                <a:solidFill>
                  <a:sysClr val="windowText" lastClr="000000"/>
                </a:solidFill>
              </a:rPr>
              <a:t>Inserisce tutti gli altri nodi terminals in una lista FIFO, finché la lista non è vuota:</a:t>
            </a:r>
          </a:p>
          <a:p>
            <a:r>
              <a:rPr lang="it-IT" sz="1600">
                <a:solidFill>
                  <a:sysClr val="windowText" lastClr="000000"/>
                </a:solidFill>
              </a:rPr>
              <a:t>	&gt; Estrae il primo nodo</a:t>
            </a:r>
          </a:p>
          <a:p>
            <a:r>
              <a:rPr lang="it-IT" sz="1600">
                <a:solidFill>
                  <a:sysClr val="windowText" lastClr="000000"/>
                </a:solidFill>
              </a:rPr>
              <a:t>	&gt; Collega tramite ShortestPath il nodo estratto con il precedente nodo terminal inserito in soluzione.</a:t>
            </a:r>
          </a:p>
          <a:p>
            <a:r>
              <a:rPr lang="it-IT" sz="1600">
                <a:solidFill>
                  <a:sysClr val="windowText" lastClr="000000"/>
                </a:solidFill>
              </a:rPr>
              <a:t>	  </a:t>
            </a:r>
            <a:r>
              <a:rPr lang="it-IT" sz="1600" i="1">
                <a:solidFill>
                  <a:sysClr val="windowText" lastClr="000000"/>
                </a:solidFill>
              </a:rPr>
              <a:t>Durante l’attacco del nuovo percorso controlla se stiamo generando un ciclo e ne impedisce la formazione</a:t>
            </a:r>
          </a:p>
          <a:p>
            <a:r>
              <a:rPr lang="it-IT" sz="1600" i="1">
                <a:solidFill>
                  <a:sysClr val="windowText" lastClr="000000"/>
                </a:solidFill>
              </a:rPr>
              <a:t>	Se attacchiamo anche un nodo steiner che si trova lungo il percorso questo è rimosso dalla lista</a:t>
            </a:r>
          </a:p>
          <a:p>
            <a:r>
              <a:rPr lang="it-IT" sz="1600" i="1">
                <a:solidFill>
                  <a:sysClr val="windowText" lastClr="000000"/>
                </a:solidFill>
              </a:rPr>
              <a:t>- </a:t>
            </a:r>
            <a:r>
              <a:rPr lang="it-IT" sz="1600">
                <a:solidFill>
                  <a:sysClr val="windowText" lastClr="000000"/>
                </a:solidFill>
              </a:rPr>
              <a:t>Restituisce la soluzione ottenuta dopo aver effettuato il </a:t>
            </a:r>
            <a:r>
              <a:rPr lang="it-IT" sz="1600" u="sng">
                <a:solidFill>
                  <a:sysClr val="windowText" lastClr="000000"/>
                </a:solidFill>
              </a:rPr>
              <a:t>controllo dell’ammissibilità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E7A564-DA82-A299-D3AA-AE62C9EE88FF}"/>
              </a:ext>
            </a:extLst>
          </p:cNvPr>
          <p:cNvSpPr/>
          <p:nvPr/>
        </p:nvSpPr>
        <p:spPr>
          <a:xfrm>
            <a:off x="660071" y="3016538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F0C54F-2B28-8249-0F92-2E030ADDD139}"/>
              </a:ext>
            </a:extLst>
          </p:cNvPr>
          <p:cNvSpPr/>
          <p:nvPr/>
        </p:nvSpPr>
        <p:spPr>
          <a:xfrm>
            <a:off x="2851204" y="4568792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60C26-D86F-65AF-8347-D8F1205C0A60}"/>
              </a:ext>
            </a:extLst>
          </p:cNvPr>
          <p:cNvSpPr/>
          <p:nvPr/>
        </p:nvSpPr>
        <p:spPr>
          <a:xfrm>
            <a:off x="658510" y="458505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E146A0-A1D1-AB9D-197B-63F7CB6756AF}"/>
              </a:ext>
            </a:extLst>
          </p:cNvPr>
          <p:cNvCxnSpPr>
            <a:stCxn id="3" idx="6"/>
            <a:endCxn id="17" idx="2"/>
          </p:cNvCxnSpPr>
          <p:nvPr/>
        </p:nvCxnSpPr>
        <p:spPr>
          <a:xfrm flipV="1">
            <a:off x="1163924" y="3252560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D479A6-C1D2-6408-9F04-49B4E1972BE8}"/>
              </a:ext>
            </a:extLst>
          </p:cNvPr>
          <p:cNvCxnSpPr/>
          <p:nvPr/>
        </p:nvCxnSpPr>
        <p:spPr>
          <a:xfrm flipV="1">
            <a:off x="1145269" y="4881214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44DE0-5966-E560-3D73-4969FB062DC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910437" y="3520391"/>
            <a:ext cx="1561" cy="1064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B27E12-9887-A658-FA9C-4AD85B379E0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103130" y="3432318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69E6158-D430-C3D0-6598-D60B41DC21CF}"/>
              </a:ext>
            </a:extLst>
          </p:cNvPr>
          <p:cNvSpPr/>
          <p:nvPr/>
        </p:nvSpPr>
        <p:spPr>
          <a:xfrm>
            <a:off x="2851203" y="3000633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918CA-7F97-93F9-0B56-98E3E53CB756}"/>
              </a:ext>
            </a:extLst>
          </p:cNvPr>
          <p:cNvSpPr txBox="1"/>
          <p:nvPr/>
        </p:nvSpPr>
        <p:spPr>
          <a:xfrm>
            <a:off x="1845022" y="614891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894BB-7AFB-1F16-481F-A9B917B5A22C}"/>
              </a:ext>
            </a:extLst>
          </p:cNvPr>
          <p:cNvSpPr txBox="1"/>
          <p:nvPr/>
        </p:nvSpPr>
        <p:spPr>
          <a:xfrm>
            <a:off x="2720574" y="545606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0B2191-800A-2E55-8DA7-338E61FE6DE1}"/>
              </a:ext>
            </a:extLst>
          </p:cNvPr>
          <p:cNvSpPr/>
          <p:nvPr/>
        </p:nvSpPr>
        <p:spPr>
          <a:xfrm>
            <a:off x="1751756" y="3755171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4F02-DEB6-2A97-1F4B-67761ED57749}"/>
              </a:ext>
            </a:extLst>
          </p:cNvPr>
          <p:cNvSpPr/>
          <p:nvPr/>
        </p:nvSpPr>
        <p:spPr>
          <a:xfrm>
            <a:off x="658510" y="6203120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48564C-F4AC-8CD3-6F8A-F76815129026}"/>
              </a:ext>
            </a:extLst>
          </p:cNvPr>
          <p:cNvCxnSpPr>
            <a:stCxn id="5" idx="4"/>
            <a:endCxn id="22" idx="0"/>
          </p:cNvCxnSpPr>
          <p:nvPr/>
        </p:nvCxnSpPr>
        <p:spPr>
          <a:xfrm>
            <a:off x="910437" y="5088912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0FBD2-E890-093E-FAE2-7311BAD3F979}"/>
              </a:ext>
            </a:extLst>
          </p:cNvPr>
          <p:cNvCxnSpPr>
            <a:cxnSpLocks/>
            <a:stCxn id="21" idx="3"/>
            <a:endCxn id="5" idx="7"/>
          </p:cNvCxnSpPr>
          <p:nvPr/>
        </p:nvCxnSpPr>
        <p:spPr>
          <a:xfrm flipH="1">
            <a:off x="1088575" y="4185236"/>
            <a:ext cx="736969" cy="4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65048A-312A-AF18-32DB-259D07904DBC}"/>
              </a:ext>
            </a:extLst>
          </p:cNvPr>
          <p:cNvCxnSpPr>
            <a:cxnSpLocks/>
            <a:stCxn id="3" idx="5"/>
            <a:endCxn id="21" idx="1"/>
          </p:cNvCxnSpPr>
          <p:nvPr/>
        </p:nvCxnSpPr>
        <p:spPr>
          <a:xfrm>
            <a:off x="1090136" y="3446603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D7EC64-C09F-65B3-5987-8CDFF835DD49}"/>
              </a:ext>
            </a:extLst>
          </p:cNvPr>
          <p:cNvCxnSpPr>
            <a:cxnSpLocks/>
            <a:stCxn id="21" idx="5"/>
            <a:endCxn id="4" idx="1"/>
          </p:cNvCxnSpPr>
          <p:nvPr/>
        </p:nvCxnSpPr>
        <p:spPr>
          <a:xfrm>
            <a:off x="2181821" y="4185236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0094F-36A8-BC99-C03F-F791375E0368}"/>
              </a:ext>
            </a:extLst>
          </p:cNvPr>
          <p:cNvCxnSpPr>
            <a:cxnSpLocks/>
            <a:stCxn id="17" idx="3"/>
            <a:endCxn id="21" idx="7"/>
          </p:cNvCxnSpPr>
          <p:nvPr/>
        </p:nvCxnSpPr>
        <p:spPr>
          <a:xfrm flipH="1">
            <a:off x="2181821" y="3430698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37EE2D-2E4F-67CD-3AAA-8BB4AE648A4C}"/>
              </a:ext>
            </a:extLst>
          </p:cNvPr>
          <p:cNvSpPr/>
          <p:nvPr/>
        </p:nvSpPr>
        <p:spPr>
          <a:xfrm>
            <a:off x="2826986" y="620311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D86C54-0958-CAC1-CA9E-594E36E456D4}"/>
              </a:ext>
            </a:extLst>
          </p:cNvPr>
          <p:cNvCxnSpPr>
            <a:cxnSpLocks/>
            <a:stCxn id="4" idx="4"/>
            <a:endCxn id="28" idx="0"/>
          </p:cNvCxnSpPr>
          <p:nvPr/>
        </p:nvCxnSpPr>
        <p:spPr>
          <a:xfrm flipH="1">
            <a:off x="3078913" y="5072645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5C0F0A-FD11-4FCD-AB88-31D91D30A3D2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1162363" y="6455046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34800D6-A6A6-6800-A508-ACAD22FE5DE2}"/>
              </a:ext>
            </a:extLst>
          </p:cNvPr>
          <p:cNvCxnSpPr>
            <a:stCxn id="3" idx="2"/>
            <a:endCxn id="22" idx="2"/>
          </p:cNvCxnSpPr>
          <p:nvPr/>
        </p:nvCxnSpPr>
        <p:spPr>
          <a:xfrm rot="10800000" flipV="1">
            <a:off x="658511" y="3268465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3E22B4D-D406-EB30-323A-FC376FB30162}"/>
              </a:ext>
            </a:extLst>
          </p:cNvPr>
          <p:cNvCxnSpPr>
            <a:stCxn id="17" idx="6"/>
            <a:endCxn id="28" idx="6"/>
          </p:cNvCxnSpPr>
          <p:nvPr/>
        </p:nvCxnSpPr>
        <p:spPr>
          <a:xfrm flipH="1">
            <a:off x="3330839" y="3252560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17D82B-0894-1C23-9D3B-4799F0049EE2}"/>
              </a:ext>
            </a:extLst>
          </p:cNvPr>
          <p:cNvSpPr txBox="1"/>
          <p:nvPr/>
        </p:nvSpPr>
        <p:spPr>
          <a:xfrm>
            <a:off x="1864580" y="491582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5D79C-8914-BAA8-7083-4E01DE98CC5C}"/>
              </a:ext>
            </a:extLst>
          </p:cNvPr>
          <p:cNvSpPr txBox="1"/>
          <p:nvPr/>
        </p:nvSpPr>
        <p:spPr>
          <a:xfrm>
            <a:off x="-73920" y="507366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44724E-DD73-E1DA-1A51-1607D79F42DE}"/>
              </a:ext>
            </a:extLst>
          </p:cNvPr>
          <p:cNvSpPr txBox="1"/>
          <p:nvPr/>
        </p:nvSpPr>
        <p:spPr>
          <a:xfrm>
            <a:off x="2367576" y="340198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BEDCE8-2A66-6A55-D627-C813F666E015}"/>
              </a:ext>
            </a:extLst>
          </p:cNvPr>
          <p:cNvSpPr txBox="1"/>
          <p:nvPr/>
        </p:nvSpPr>
        <p:spPr>
          <a:xfrm>
            <a:off x="893341" y="543887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EA3A5F-559A-12B2-C36C-F1CBB0109D8C}"/>
              </a:ext>
            </a:extLst>
          </p:cNvPr>
          <p:cNvSpPr txBox="1"/>
          <p:nvPr/>
        </p:nvSpPr>
        <p:spPr>
          <a:xfrm>
            <a:off x="3382100" y="630115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A701A7-E801-69B0-142C-5463F9523DC7}"/>
              </a:ext>
            </a:extLst>
          </p:cNvPr>
          <p:cNvSpPr txBox="1"/>
          <p:nvPr/>
        </p:nvSpPr>
        <p:spPr>
          <a:xfrm>
            <a:off x="1853708" y="302099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17DD79-307B-A7CD-30D2-CB376424567C}"/>
              </a:ext>
            </a:extLst>
          </p:cNvPr>
          <p:cNvSpPr txBox="1"/>
          <p:nvPr/>
        </p:nvSpPr>
        <p:spPr>
          <a:xfrm>
            <a:off x="1464822" y="339525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11D1F1-9698-F423-66E0-2E8A358D1225}"/>
              </a:ext>
            </a:extLst>
          </p:cNvPr>
          <p:cNvSpPr txBox="1"/>
          <p:nvPr/>
        </p:nvSpPr>
        <p:spPr>
          <a:xfrm>
            <a:off x="1304916" y="411426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8E392F-7A3F-CF55-F00D-3375D96662DE}"/>
              </a:ext>
            </a:extLst>
          </p:cNvPr>
          <p:cNvSpPr txBox="1"/>
          <p:nvPr/>
        </p:nvSpPr>
        <p:spPr>
          <a:xfrm>
            <a:off x="2501764" y="416098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669D81-1D72-53F6-56F0-EA25D549F316}"/>
              </a:ext>
            </a:extLst>
          </p:cNvPr>
          <p:cNvSpPr/>
          <p:nvPr/>
        </p:nvSpPr>
        <p:spPr>
          <a:xfrm>
            <a:off x="6975210" y="3004565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755B48-BD10-8EE6-7EAC-7A2CDD8A8533}"/>
              </a:ext>
            </a:extLst>
          </p:cNvPr>
          <p:cNvSpPr/>
          <p:nvPr/>
        </p:nvSpPr>
        <p:spPr>
          <a:xfrm>
            <a:off x="9166343" y="455681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CB4AD0-E268-4752-7EAE-A7DD7221C2BA}"/>
              </a:ext>
            </a:extLst>
          </p:cNvPr>
          <p:cNvSpPr/>
          <p:nvPr/>
        </p:nvSpPr>
        <p:spPr>
          <a:xfrm>
            <a:off x="6973649" y="457308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817F01-8699-01FF-A638-6C0ACA54ED0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418269" y="3420345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76B0DB0-D94F-227D-17FA-0B60CF49BAAC}"/>
              </a:ext>
            </a:extLst>
          </p:cNvPr>
          <p:cNvSpPr/>
          <p:nvPr/>
        </p:nvSpPr>
        <p:spPr>
          <a:xfrm>
            <a:off x="9166342" y="2988660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B0968CA-D412-A239-EDB8-ADA22C3CF82F}"/>
              </a:ext>
            </a:extLst>
          </p:cNvPr>
          <p:cNvSpPr/>
          <p:nvPr/>
        </p:nvSpPr>
        <p:spPr>
          <a:xfrm>
            <a:off x="8066895" y="374319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40F786-7662-C66F-C8C3-4F80780FFE8A}"/>
              </a:ext>
            </a:extLst>
          </p:cNvPr>
          <p:cNvSpPr/>
          <p:nvPr/>
        </p:nvSpPr>
        <p:spPr>
          <a:xfrm>
            <a:off x="6973649" y="6191147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2F09C5-EB26-AC3C-8549-4E700695E035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>
            <a:off x="7225576" y="5076939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18FB11-4253-EBA9-3AED-0CAB0FC0D173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7225576" y="3508418"/>
            <a:ext cx="1561" cy="1064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FE5318-0890-C24C-6114-C80A334E72E7}"/>
              </a:ext>
            </a:extLst>
          </p:cNvPr>
          <p:cNvCxnSpPr>
            <a:cxnSpLocks/>
            <a:stCxn id="42" idx="5"/>
            <a:endCxn id="47" idx="1"/>
          </p:cNvCxnSpPr>
          <p:nvPr/>
        </p:nvCxnSpPr>
        <p:spPr>
          <a:xfrm>
            <a:off x="7405275" y="3434630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D76A00-6BEF-A4D6-EE3A-6C485764EA4A}"/>
              </a:ext>
            </a:extLst>
          </p:cNvPr>
          <p:cNvCxnSpPr>
            <a:cxnSpLocks/>
            <a:stCxn id="47" idx="5"/>
            <a:endCxn id="43" idx="1"/>
          </p:cNvCxnSpPr>
          <p:nvPr/>
        </p:nvCxnSpPr>
        <p:spPr>
          <a:xfrm>
            <a:off x="8496960" y="4173263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94DBCD-B9D6-9E46-36D3-0B549C279029}"/>
              </a:ext>
            </a:extLst>
          </p:cNvPr>
          <p:cNvSpPr txBox="1"/>
          <p:nvPr/>
        </p:nvSpPr>
        <p:spPr>
          <a:xfrm>
            <a:off x="7208480" y="542690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ECF575-0E13-050A-A151-B1AE2DB89C37}"/>
              </a:ext>
            </a:extLst>
          </p:cNvPr>
          <p:cNvSpPr txBox="1"/>
          <p:nvPr/>
        </p:nvSpPr>
        <p:spPr>
          <a:xfrm>
            <a:off x="7779961" y="338327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78A34F-00DD-60C0-804E-5D156E96E4E6}"/>
              </a:ext>
            </a:extLst>
          </p:cNvPr>
          <p:cNvSpPr txBox="1"/>
          <p:nvPr/>
        </p:nvSpPr>
        <p:spPr>
          <a:xfrm>
            <a:off x="8816903" y="414901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CB96C9-B566-CDC6-88F9-55210C15A11E}"/>
              </a:ext>
            </a:extLst>
          </p:cNvPr>
          <p:cNvSpPr txBox="1"/>
          <p:nvPr/>
        </p:nvSpPr>
        <p:spPr>
          <a:xfrm>
            <a:off x="3120414" y="387266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22E324-8D16-9369-11BB-A81F75160214}"/>
              </a:ext>
            </a:extLst>
          </p:cNvPr>
          <p:cNvSpPr txBox="1"/>
          <p:nvPr/>
        </p:nvSpPr>
        <p:spPr>
          <a:xfrm>
            <a:off x="9475107" y="379170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AA82C1-1280-5E47-2A47-897B9C707E10}"/>
              </a:ext>
            </a:extLst>
          </p:cNvPr>
          <p:cNvGrpSpPr/>
          <p:nvPr/>
        </p:nvGrpSpPr>
        <p:grpSpPr>
          <a:xfrm>
            <a:off x="8672756" y="5665367"/>
            <a:ext cx="1134750" cy="321088"/>
            <a:chOff x="0" y="1942"/>
            <a:chExt cx="3094672" cy="934349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1661497-4C34-79AA-5CEE-3BCD4F34F624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F1F037DE-71C4-B51D-7F51-F5D21926F43D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Costo 9</a:t>
              </a:r>
              <a:endParaRPr lang="it-IT" sz="1600" kern="1200" noProof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74A678B-1B72-47AA-575F-5A2BC3FE8A91}"/>
              </a:ext>
            </a:extLst>
          </p:cNvPr>
          <p:cNvSpPr txBox="1"/>
          <p:nvPr/>
        </p:nvSpPr>
        <p:spPr>
          <a:xfrm>
            <a:off x="7217381" y="388686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AF8A09-ED71-7844-AE03-18DED4BF3454}"/>
              </a:ext>
            </a:extLst>
          </p:cNvPr>
          <p:cNvSpPr txBox="1"/>
          <p:nvPr/>
        </p:nvSpPr>
        <p:spPr>
          <a:xfrm>
            <a:off x="4099854" y="3160559"/>
            <a:ext cx="4636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>
                <a:solidFill>
                  <a:sysClr val="windowText" lastClr="000000"/>
                </a:solidFill>
              </a:rPr>
              <a:t>Lista = [E, F]</a:t>
            </a:r>
          </a:p>
          <a:p>
            <a:pPr marL="285750" indent="-285750">
              <a:buFontTx/>
              <a:buChar char="-"/>
            </a:pPr>
            <a:endParaRPr lang="it-IT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33F2F2-0772-AB8D-A701-C60A2123B744}"/>
              </a:ext>
            </a:extLst>
          </p:cNvPr>
          <p:cNvSpPr/>
          <p:nvPr/>
        </p:nvSpPr>
        <p:spPr>
          <a:xfrm>
            <a:off x="659881" y="3007690"/>
            <a:ext cx="503853" cy="503853"/>
          </a:xfrm>
          <a:prstGeom prst="ellipse">
            <a:avLst/>
          </a:prstGeom>
          <a:solidFill>
            <a:srgbClr val="CC00CC"/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8CF5061-FC12-D99D-3493-4B555A7D87EB}"/>
              </a:ext>
            </a:extLst>
          </p:cNvPr>
          <p:cNvSpPr/>
          <p:nvPr/>
        </p:nvSpPr>
        <p:spPr>
          <a:xfrm>
            <a:off x="2851014" y="4559944"/>
            <a:ext cx="503853" cy="503853"/>
          </a:xfrm>
          <a:prstGeom prst="ellipse">
            <a:avLst/>
          </a:prstGeom>
          <a:solidFill>
            <a:srgbClr val="DFD1F7"/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E6D3746-4427-B649-D246-4A3D80D23694}"/>
              </a:ext>
            </a:extLst>
          </p:cNvPr>
          <p:cNvSpPr/>
          <p:nvPr/>
        </p:nvSpPr>
        <p:spPr>
          <a:xfrm>
            <a:off x="658320" y="4576211"/>
            <a:ext cx="503853" cy="503853"/>
          </a:xfrm>
          <a:prstGeom prst="ellipse">
            <a:avLst/>
          </a:prstGeom>
          <a:solidFill>
            <a:srgbClr val="DFD1F7"/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DDFB97-A432-ECF4-9A4C-8DDBCC713EDE}"/>
              </a:ext>
            </a:extLst>
          </p:cNvPr>
          <p:cNvCxnSpPr>
            <a:cxnSpLocks/>
          </p:cNvCxnSpPr>
          <p:nvPr/>
        </p:nvCxnSpPr>
        <p:spPr>
          <a:xfrm>
            <a:off x="3112271" y="3423470"/>
            <a:ext cx="1" cy="113647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0FF70FA3-BEA9-D1DC-2FF4-4283AD587C51}"/>
              </a:ext>
            </a:extLst>
          </p:cNvPr>
          <p:cNvSpPr/>
          <p:nvPr/>
        </p:nvSpPr>
        <p:spPr>
          <a:xfrm>
            <a:off x="2851013" y="2991785"/>
            <a:ext cx="503853" cy="503853"/>
          </a:xfrm>
          <a:prstGeom prst="ellipse">
            <a:avLst/>
          </a:prstGeom>
          <a:solidFill>
            <a:srgbClr val="CC00CC"/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694EE07-2509-8E5A-900D-71102A07B198}"/>
              </a:ext>
            </a:extLst>
          </p:cNvPr>
          <p:cNvSpPr/>
          <p:nvPr/>
        </p:nvSpPr>
        <p:spPr>
          <a:xfrm>
            <a:off x="1751566" y="3746323"/>
            <a:ext cx="503853" cy="503853"/>
          </a:xfrm>
          <a:prstGeom prst="ellipse">
            <a:avLst/>
          </a:prstGeom>
          <a:solidFill>
            <a:srgbClr val="DFD1F7"/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73CFAA7-2831-2B7F-96F3-BA20C462216D}"/>
              </a:ext>
            </a:extLst>
          </p:cNvPr>
          <p:cNvSpPr/>
          <p:nvPr/>
        </p:nvSpPr>
        <p:spPr>
          <a:xfrm>
            <a:off x="658320" y="6194272"/>
            <a:ext cx="503853" cy="503853"/>
          </a:xfrm>
          <a:prstGeom prst="ellipse">
            <a:avLst/>
          </a:prstGeom>
          <a:solidFill>
            <a:srgbClr val="CC00CC"/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F3F73D-5E32-5F35-EBCB-2874F4A1D95C}"/>
              </a:ext>
            </a:extLst>
          </p:cNvPr>
          <p:cNvCxnSpPr>
            <a:stCxn id="70" idx="4"/>
            <a:endCxn id="74" idx="0"/>
          </p:cNvCxnSpPr>
          <p:nvPr/>
        </p:nvCxnSpPr>
        <p:spPr>
          <a:xfrm>
            <a:off x="910247" y="5080064"/>
            <a:ext cx="0" cy="111420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50B577-33D8-F388-0457-5D67A3E9E2B1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 flipH="1">
            <a:off x="910247" y="3511543"/>
            <a:ext cx="1561" cy="106466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CC0270-46C1-6E32-0E99-56A48D308569}"/>
              </a:ext>
            </a:extLst>
          </p:cNvPr>
          <p:cNvCxnSpPr>
            <a:cxnSpLocks/>
            <a:stCxn id="68" idx="5"/>
            <a:endCxn id="73" idx="1"/>
          </p:cNvCxnSpPr>
          <p:nvPr/>
        </p:nvCxnSpPr>
        <p:spPr>
          <a:xfrm>
            <a:off x="1089946" y="3437755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57A0CC-504C-FA12-E164-E360D2D189D0}"/>
              </a:ext>
            </a:extLst>
          </p:cNvPr>
          <p:cNvCxnSpPr>
            <a:cxnSpLocks/>
            <a:stCxn id="73" idx="5"/>
            <a:endCxn id="69" idx="1"/>
          </p:cNvCxnSpPr>
          <p:nvPr/>
        </p:nvCxnSpPr>
        <p:spPr>
          <a:xfrm>
            <a:off x="2181631" y="4176388"/>
            <a:ext cx="743171" cy="45734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81E1811-BF87-C96E-C4E6-6408A075FCA1}"/>
              </a:ext>
            </a:extLst>
          </p:cNvPr>
          <p:cNvSpPr txBox="1"/>
          <p:nvPr/>
        </p:nvSpPr>
        <p:spPr>
          <a:xfrm>
            <a:off x="902052" y="388998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EC5626-368D-D2F5-016E-3A9E5DDD7F38}"/>
              </a:ext>
            </a:extLst>
          </p:cNvPr>
          <p:cNvSpPr txBox="1"/>
          <p:nvPr/>
        </p:nvSpPr>
        <p:spPr>
          <a:xfrm>
            <a:off x="4150582" y="3665785"/>
            <a:ext cx="4636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>
                <a:solidFill>
                  <a:sysClr val="windowText" lastClr="000000"/>
                </a:solidFill>
              </a:rPr>
              <a:t>Lista = [F]</a:t>
            </a:r>
          </a:p>
          <a:p>
            <a:pPr marL="285750" indent="-285750">
              <a:buFontTx/>
              <a:buChar char="-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98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53" grpId="0"/>
      <p:bldP spid="54" grpId="0"/>
      <p:bldP spid="56" grpId="0"/>
      <p:bldP spid="58" grpId="0"/>
      <p:bldP spid="64" grpId="0"/>
      <p:bldP spid="66" grpId="0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62" y="227045"/>
            <a:ext cx="9021837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2800">
                <a:latin typeface="Rockwell" panose="02060603020205020403" pitchFamily="18" charset="0"/>
              </a:rPr>
              <a:t>Euristica Greedy1: NAIVE</a:t>
            </a:r>
            <a:br>
              <a:rPr lang="it-IT" sz="2800">
                <a:latin typeface="Rockwell" panose="02060603020205020403" pitchFamily="18" charset="0"/>
              </a:rPr>
            </a:br>
            <a:r>
              <a:rPr lang="it-IT" sz="2800">
                <a:latin typeface="Rockwell" panose="02060603020205020403" pitchFamily="18" charset="0"/>
              </a:rPr>
              <a:t>come viene evitato un possibile ciclo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E7A564-DA82-A299-D3AA-AE62C9EE88FF}"/>
              </a:ext>
            </a:extLst>
          </p:cNvPr>
          <p:cNvSpPr/>
          <p:nvPr/>
        </p:nvSpPr>
        <p:spPr>
          <a:xfrm>
            <a:off x="3729842" y="1572598"/>
            <a:ext cx="503853" cy="50385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F0C54F-2B28-8249-0F92-2E030ADDD139}"/>
              </a:ext>
            </a:extLst>
          </p:cNvPr>
          <p:cNvSpPr/>
          <p:nvPr/>
        </p:nvSpPr>
        <p:spPr>
          <a:xfrm>
            <a:off x="5920975" y="3124852"/>
            <a:ext cx="503853" cy="5038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60C26-D86F-65AF-8347-D8F1205C0A60}"/>
              </a:ext>
            </a:extLst>
          </p:cNvPr>
          <p:cNvSpPr/>
          <p:nvPr/>
        </p:nvSpPr>
        <p:spPr>
          <a:xfrm>
            <a:off x="3728281" y="3141119"/>
            <a:ext cx="503853" cy="50385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E146A0-A1D1-AB9D-197B-63F7CB6756AF}"/>
              </a:ext>
            </a:extLst>
          </p:cNvPr>
          <p:cNvCxnSpPr>
            <a:stCxn id="3" idx="6"/>
            <a:endCxn id="17" idx="2"/>
          </p:cNvCxnSpPr>
          <p:nvPr/>
        </p:nvCxnSpPr>
        <p:spPr>
          <a:xfrm flipV="1">
            <a:off x="4233695" y="1808620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D479A6-C1D2-6408-9F04-49B4E1972BE8}"/>
              </a:ext>
            </a:extLst>
          </p:cNvPr>
          <p:cNvCxnSpPr/>
          <p:nvPr/>
        </p:nvCxnSpPr>
        <p:spPr>
          <a:xfrm flipV="1">
            <a:off x="4215040" y="3437274"/>
            <a:ext cx="1688840" cy="1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44DE0-5966-E560-3D73-4969FB062DC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3980208" y="2076451"/>
            <a:ext cx="1561" cy="10646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B27E12-9887-A658-FA9C-4AD85B379E0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172901" y="1988378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69E6158-D430-C3D0-6598-D60B41DC21CF}"/>
              </a:ext>
            </a:extLst>
          </p:cNvPr>
          <p:cNvSpPr/>
          <p:nvPr/>
        </p:nvSpPr>
        <p:spPr>
          <a:xfrm>
            <a:off x="5920974" y="1556693"/>
            <a:ext cx="503853" cy="5038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0B2191-800A-2E55-8DA7-338E61FE6DE1}"/>
              </a:ext>
            </a:extLst>
          </p:cNvPr>
          <p:cNvSpPr/>
          <p:nvPr/>
        </p:nvSpPr>
        <p:spPr>
          <a:xfrm>
            <a:off x="4821526" y="2311231"/>
            <a:ext cx="503853" cy="5038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4F02-DEB6-2A97-1F4B-67761ED57749}"/>
              </a:ext>
            </a:extLst>
          </p:cNvPr>
          <p:cNvSpPr/>
          <p:nvPr/>
        </p:nvSpPr>
        <p:spPr>
          <a:xfrm>
            <a:off x="3728281" y="4759180"/>
            <a:ext cx="503853" cy="50385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48564C-F4AC-8CD3-6F8A-F76815129026}"/>
              </a:ext>
            </a:extLst>
          </p:cNvPr>
          <p:cNvCxnSpPr>
            <a:stCxn id="5" idx="4"/>
            <a:endCxn id="22" idx="0"/>
          </p:cNvCxnSpPr>
          <p:nvPr/>
        </p:nvCxnSpPr>
        <p:spPr>
          <a:xfrm>
            <a:off x="3980208" y="3644972"/>
            <a:ext cx="0" cy="1114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0FBD2-E890-093E-FAE2-7311BAD3F979}"/>
              </a:ext>
            </a:extLst>
          </p:cNvPr>
          <p:cNvCxnSpPr>
            <a:cxnSpLocks/>
            <a:stCxn id="21" idx="3"/>
            <a:endCxn id="5" idx="7"/>
          </p:cNvCxnSpPr>
          <p:nvPr/>
        </p:nvCxnSpPr>
        <p:spPr>
          <a:xfrm flipH="1">
            <a:off x="4158346" y="2741296"/>
            <a:ext cx="736968" cy="4736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65048A-312A-AF18-32DB-259D07904DBC}"/>
              </a:ext>
            </a:extLst>
          </p:cNvPr>
          <p:cNvCxnSpPr>
            <a:cxnSpLocks/>
            <a:stCxn id="3" idx="5"/>
            <a:endCxn id="21" idx="1"/>
          </p:cNvCxnSpPr>
          <p:nvPr/>
        </p:nvCxnSpPr>
        <p:spPr>
          <a:xfrm>
            <a:off x="4159907" y="2002663"/>
            <a:ext cx="735407" cy="3823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D7EC64-C09F-65B3-5987-8CDFF835DD49}"/>
              </a:ext>
            </a:extLst>
          </p:cNvPr>
          <p:cNvCxnSpPr>
            <a:cxnSpLocks/>
            <a:stCxn id="21" idx="5"/>
            <a:endCxn id="4" idx="1"/>
          </p:cNvCxnSpPr>
          <p:nvPr/>
        </p:nvCxnSpPr>
        <p:spPr>
          <a:xfrm>
            <a:off x="5251591" y="2741296"/>
            <a:ext cx="743172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0094F-36A8-BC99-C03F-F791375E0368}"/>
              </a:ext>
            </a:extLst>
          </p:cNvPr>
          <p:cNvCxnSpPr>
            <a:cxnSpLocks/>
            <a:stCxn id="17" idx="3"/>
            <a:endCxn id="21" idx="7"/>
          </p:cNvCxnSpPr>
          <p:nvPr/>
        </p:nvCxnSpPr>
        <p:spPr>
          <a:xfrm flipH="1">
            <a:off x="5251591" y="1986758"/>
            <a:ext cx="743171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37EE2D-2E4F-67CD-3AAA-8BB4AE648A4C}"/>
              </a:ext>
            </a:extLst>
          </p:cNvPr>
          <p:cNvSpPr/>
          <p:nvPr/>
        </p:nvSpPr>
        <p:spPr>
          <a:xfrm>
            <a:off x="5896757" y="475917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D86C54-0958-CAC1-CA9E-594E36E456D4}"/>
              </a:ext>
            </a:extLst>
          </p:cNvPr>
          <p:cNvCxnSpPr>
            <a:cxnSpLocks/>
            <a:stCxn id="4" idx="4"/>
            <a:endCxn id="28" idx="0"/>
          </p:cNvCxnSpPr>
          <p:nvPr/>
        </p:nvCxnSpPr>
        <p:spPr>
          <a:xfrm flipH="1">
            <a:off x="6148684" y="3628705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5C0F0A-FD11-4FCD-AB88-31D91D30A3D2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4232134" y="5011106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1AD6257-B0D6-5810-8E56-D5572AFA790A}"/>
              </a:ext>
            </a:extLst>
          </p:cNvPr>
          <p:cNvSpPr txBox="1"/>
          <p:nvPr/>
        </p:nvSpPr>
        <p:spPr>
          <a:xfrm>
            <a:off x="176080" y="2741296"/>
            <a:ext cx="321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Immaginiamo di voler collegare il nodo C con il Nodo 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D642175-4183-CD91-5FA2-571FC6DBDA29}"/>
              </a:ext>
            </a:extLst>
          </p:cNvPr>
          <p:cNvSpPr/>
          <p:nvPr/>
        </p:nvSpPr>
        <p:spPr>
          <a:xfrm>
            <a:off x="5920975" y="3118159"/>
            <a:ext cx="503853" cy="50385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15EDD20-BBCC-9E02-8151-8DDADF8D7983}"/>
              </a:ext>
            </a:extLst>
          </p:cNvPr>
          <p:cNvCxnSpPr/>
          <p:nvPr/>
        </p:nvCxnSpPr>
        <p:spPr>
          <a:xfrm flipV="1">
            <a:off x="4215040" y="3430581"/>
            <a:ext cx="1688840" cy="14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17BFB7B-7FB0-317D-1A18-944CCA727EFF}"/>
              </a:ext>
            </a:extLst>
          </p:cNvPr>
          <p:cNvSpPr/>
          <p:nvPr/>
        </p:nvSpPr>
        <p:spPr>
          <a:xfrm>
            <a:off x="4835797" y="2313735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C73B0C-76B5-095E-A977-F1301719D27F}"/>
              </a:ext>
            </a:extLst>
          </p:cNvPr>
          <p:cNvCxnSpPr>
            <a:cxnSpLocks/>
          </p:cNvCxnSpPr>
          <p:nvPr/>
        </p:nvCxnSpPr>
        <p:spPr>
          <a:xfrm flipH="1">
            <a:off x="4172617" y="2734469"/>
            <a:ext cx="736968" cy="473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85AA3C-9D0B-6187-8444-CC2EADE3690C}"/>
              </a:ext>
            </a:extLst>
          </p:cNvPr>
          <p:cNvCxnSpPr>
            <a:cxnSpLocks/>
          </p:cNvCxnSpPr>
          <p:nvPr/>
        </p:nvCxnSpPr>
        <p:spPr>
          <a:xfrm>
            <a:off x="4174178" y="2005167"/>
            <a:ext cx="735407" cy="382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405B8D0-42AD-1CB6-F079-D2EDC01AC8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9546" y="5364130"/>
            <a:ext cx="667526" cy="510074"/>
          </a:xfrm>
          <a:prstGeom prst="curvedConnector3">
            <a:avLst>
              <a:gd name="adj1" fmla="val 10591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E0F199-E9D5-7845-EC15-61CBA660773D}"/>
              </a:ext>
            </a:extLst>
          </p:cNvPr>
          <p:cNvSpPr txBox="1"/>
          <p:nvPr/>
        </p:nvSpPr>
        <p:spPr>
          <a:xfrm>
            <a:off x="4295034" y="5783653"/>
            <a:ext cx="1366977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b="1">
                <a:solidFill>
                  <a:srgbClr val="00B050"/>
                </a:solidFill>
              </a:rPr>
              <a:t>Steiner Tree</a:t>
            </a:r>
          </a:p>
        </p:txBody>
      </p:sp>
    </p:spTree>
    <p:extLst>
      <p:ext uri="{BB962C8B-B14F-4D97-AF65-F5344CB8AC3E}">
        <p14:creationId xmlns:p14="http://schemas.microsoft.com/office/powerpoint/2010/main" val="16192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6" y="245467"/>
            <a:ext cx="9440019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Euristica Greedy2: SHORTEST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BFBE-E200-583D-967F-1986B42D6876}"/>
              </a:ext>
            </a:extLst>
          </p:cNvPr>
          <p:cNvSpPr txBox="1"/>
          <p:nvPr/>
        </p:nvSpPr>
        <p:spPr>
          <a:xfrm>
            <a:off x="215500" y="1035021"/>
            <a:ext cx="1079462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600">
                <a:solidFill>
                  <a:sysClr val="windowText" lastClr="000000"/>
                </a:solidFill>
              </a:rPr>
              <a:t>Template:</a:t>
            </a:r>
          </a:p>
          <a:p>
            <a:pPr marL="285750" indent="-285750">
              <a:buFontTx/>
              <a:buChar char="-"/>
            </a:pPr>
            <a:r>
              <a:rPr lang="it-IT" sz="1600">
                <a:solidFill>
                  <a:sysClr val="windowText" lastClr="000000"/>
                </a:solidFill>
              </a:rPr>
              <a:t>Inserisce nello steiner tree il primo nodo terminale (in ordine lessicografico)</a:t>
            </a:r>
          </a:p>
          <a:p>
            <a:pPr marL="285750" indent="-285750">
              <a:buFontTx/>
              <a:buChar char="-"/>
            </a:pPr>
            <a:r>
              <a:rPr lang="it-IT" sz="1600">
                <a:solidFill>
                  <a:sysClr val="windowText" lastClr="000000"/>
                </a:solidFill>
              </a:rPr>
              <a:t>Inserisce tutti gli altri nodi terminals in una lista, finché la lista non è vuota:</a:t>
            </a:r>
          </a:p>
          <a:p>
            <a:r>
              <a:rPr lang="it-IT" sz="1600">
                <a:solidFill>
                  <a:sysClr val="windowText" lastClr="000000"/>
                </a:solidFill>
              </a:rPr>
              <a:t>	&gt; Estrae il nodo che ha la distanza minore NODO – ALBERO DI STEINER (utilizzando Dijkstra)</a:t>
            </a:r>
          </a:p>
          <a:p>
            <a:r>
              <a:rPr lang="it-IT" sz="1600">
                <a:solidFill>
                  <a:sysClr val="windowText" lastClr="000000"/>
                </a:solidFill>
              </a:rPr>
              <a:t>	&gt; Collega tramite ShortestPath il nodo estratto con il nodo dell’albero di Steiner a distanza minima</a:t>
            </a:r>
            <a:endParaRPr lang="it-IT" sz="1600" i="1">
              <a:solidFill>
                <a:sysClr val="windowText" lastClr="000000"/>
              </a:solidFill>
            </a:endParaRPr>
          </a:p>
          <a:p>
            <a:r>
              <a:rPr lang="it-IT" sz="1600" i="1">
                <a:solidFill>
                  <a:sysClr val="windowText" lastClr="000000"/>
                </a:solidFill>
              </a:rPr>
              <a:t>- </a:t>
            </a:r>
            <a:r>
              <a:rPr lang="it-IT" sz="1600">
                <a:solidFill>
                  <a:sysClr val="windowText" lastClr="000000"/>
                </a:solidFill>
              </a:rPr>
              <a:t>Restituisce la soluzione ottenuta dopo aver effettuato il </a:t>
            </a:r>
            <a:r>
              <a:rPr lang="it-IT" sz="1600" u="sng">
                <a:solidFill>
                  <a:sysClr val="windowText" lastClr="000000"/>
                </a:solidFill>
              </a:rPr>
              <a:t>controllo dell’ammissibilità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E7A564-DA82-A299-D3AA-AE62C9EE88FF}"/>
              </a:ext>
            </a:extLst>
          </p:cNvPr>
          <p:cNvSpPr/>
          <p:nvPr/>
        </p:nvSpPr>
        <p:spPr>
          <a:xfrm>
            <a:off x="660071" y="3016538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F0C54F-2B28-8249-0F92-2E030ADDD139}"/>
              </a:ext>
            </a:extLst>
          </p:cNvPr>
          <p:cNvSpPr/>
          <p:nvPr/>
        </p:nvSpPr>
        <p:spPr>
          <a:xfrm>
            <a:off x="2851204" y="4568792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60C26-D86F-65AF-8347-D8F1205C0A60}"/>
              </a:ext>
            </a:extLst>
          </p:cNvPr>
          <p:cNvSpPr/>
          <p:nvPr/>
        </p:nvSpPr>
        <p:spPr>
          <a:xfrm>
            <a:off x="658510" y="458505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E146A0-A1D1-AB9D-197B-63F7CB6756AF}"/>
              </a:ext>
            </a:extLst>
          </p:cNvPr>
          <p:cNvCxnSpPr>
            <a:stCxn id="3" idx="6"/>
            <a:endCxn id="17" idx="2"/>
          </p:cNvCxnSpPr>
          <p:nvPr/>
        </p:nvCxnSpPr>
        <p:spPr>
          <a:xfrm flipV="1">
            <a:off x="1163924" y="3252560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D479A6-C1D2-6408-9F04-49B4E1972BE8}"/>
              </a:ext>
            </a:extLst>
          </p:cNvPr>
          <p:cNvCxnSpPr/>
          <p:nvPr/>
        </p:nvCxnSpPr>
        <p:spPr>
          <a:xfrm flipV="1">
            <a:off x="1145269" y="4881214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44DE0-5966-E560-3D73-4969FB062DC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910437" y="3520391"/>
            <a:ext cx="1561" cy="1064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B27E12-9887-A658-FA9C-4AD85B379E0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103130" y="3432318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69E6158-D430-C3D0-6598-D60B41DC21CF}"/>
              </a:ext>
            </a:extLst>
          </p:cNvPr>
          <p:cNvSpPr/>
          <p:nvPr/>
        </p:nvSpPr>
        <p:spPr>
          <a:xfrm>
            <a:off x="2851203" y="3000633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918CA-7F97-93F9-0B56-98E3E53CB756}"/>
              </a:ext>
            </a:extLst>
          </p:cNvPr>
          <p:cNvSpPr txBox="1"/>
          <p:nvPr/>
        </p:nvSpPr>
        <p:spPr>
          <a:xfrm>
            <a:off x="1845022" y="614891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894BB-7AFB-1F16-481F-A9B917B5A22C}"/>
              </a:ext>
            </a:extLst>
          </p:cNvPr>
          <p:cNvSpPr txBox="1"/>
          <p:nvPr/>
        </p:nvSpPr>
        <p:spPr>
          <a:xfrm>
            <a:off x="2720574" y="545606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0B2191-800A-2E55-8DA7-338E61FE6DE1}"/>
              </a:ext>
            </a:extLst>
          </p:cNvPr>
          <p:cNvSpPr/>
          <p:nvPr/>
        </p:nvSpPr>
        <p:spPr>
          <a:xfrm>
            <a:off x="1751756" y="3755171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7F4F02-DEB6-2A97-1F4B-67761ED57749}"/>
              </a:ext>
            </a:extLst>
          </p:cNvPr>
          <p:cNvSpPr/>
          <p:nvPr/>
        </p:nvSpPr>
        <p:spPr>
          <a:xfrm>
            <a:off x="658510" y="6203120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48564C-F4AC-8CD3-6F8A-F76815129026}"/>
              </a:ext>
            </a:extLst>
          </p:cNvPr>
          <p:cNvCxnSpPr>
            <a:stCxn id="5" idx="4"/>
            <a:endCxn id="22" idx="0"/>
          </p:cNvCxnSpPr>
          <p:nvPr/>
        </p:nvCxnSpPr>
        <p:spPr>
          <a:xfrm>
            <a:off x="910437" y="5088912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0FBD2-E890-093E-FAE2-7311BAD3F979}"/>
              </a:ext>
            </a:extLst>
          </p:cNvPr>
          <p:cNvCxnSpPr>
            <a:cxnSpLocks/>
            <a:stCxn id="21" idx="3"/>
            <a:endCxn id="5" idx="7"/>
          </p:cNvCxnSpPr>
          <p:nvPr/>
        </p:nvCxnSpPr>
        <p:spPr>
          <a:xfrm flipH="1">
            <a:off x="1088575" y="4185236"/>
            <a:ext cx="736969" cy="4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65048A-312A-AF18-32DB-259D07904DBC}"/>
              </a:ext>
            </a:extLst>
          </p:cNvPr>
          <p:cNvCxnSpPr>
            <a:cxnSpLocks/>
            <a:stCxn id="3" idx="5"/>
            <a:endCxn id="21" idx="1"/>
          </p:cNvCxnSpPr>
          <p:nvPr/>
        </p:nvCxnSpPr>
        <p:spPr>
          <a:xfrm>
            <a:off x="1090136" y="3446603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D7EC64-C09F-65B3-5987-8CDFF835DD49}"/>
              </a:ext>
            </a:extLst>
          </p:cNvPr>
          <p:cNvCxnSpPr>
            <a:cxnSpLocks/>
            <a:stCxn id="21" idx="5"/>
            <a:endCxn id="4" idx="1"/>
          </p:cNvCxnSpPr>
          <p:nvPr/>
        </p:nvCxnSpPr>
        <p:spPr>
          <a:xfrm>
            <a:off x="2181821" y="4185236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0094F-36A8-BC99-C03F-F791375E0368}"/>
              </a:ext>
            </a:extLst>
          </p:cNvPr>
          <p:cNvCxnSpPr>
            <a:cxnSpLocks/>
            <a:stCxn id="17" idx="3"/>
            <a:endCxn id="21" idx="7"/>
          </p:cNvCxnSpPr>
          <p:nvPr/>
        </p:nvCxnSpPr>
        <p:spPr>
          <a:xfrm flipH="1">
            <a:off x="2181821" y="3430698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37EE2D-2E4F-67CD-3AAA-8BB4AE648A4C}"/>
              </a:ext>
            </a:extLst>
          </p:cNvPr>
          <p:cNvSpPr/>
          <p:nvPr/>
        </p:nvSpPr>
        <p:spPr>
          <a:xfrm>
            <a:off x="2826986" y="620311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D86C54-0958-CAC1-CA9E-594E36E456D4}"/>
              </a:ext>
            </a:extLst>
          </p:cNvPr>
          <p:cNvCxnSpPr>
            <a:cxnSpLocks/>
            <a:stCxn id="4" idx="4"/>
            <a:endCxn id="28" idx="0"/>
          </p:cNvCxnSpPr>
          <p:nvPr/>
        </p:nvCxnSpPr>
        <p:spPr>
          <a:xfrm flipH="1">
            <a:off x="3078913" y="5072645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5C0F0A-FD11-4FCD-AB88-31D91D30A3D2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1162363" y="6455046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34800D6-A6A6-6800-A508-ACAD22FE5DE2}"/>
              </a:ext>
            </a:extLst>
          </p:cNvPr>
          <p:cNvCxnSpPr>
            <a:stCxn id="3" idx="2"/>
            <a:endCxn id="22" idx="2"/>
          </p:cNvCxnSpPr>
          <p:nvPr/>
        </p:nvCxnSpPr>
        <p:spPr>
          <a:xfrm rot="10800000" flipV="1">
            <a:off x="658511" y="3268465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3E22B4D-D406-EB30-323A-FC376FB30162}"/>
              </a:ext>
            </a:extLst>
          </p:cNvPr>
          <p:cNvCxnSpPr>
            <a:stCxn id="17" idx="6"/>
            <a:endCxn id="28" idx="6"/>
          </p:cNvCxnSpPr>
          <p:nvPr/>
        </p:nvCxnSpPr>
        <p:spPr>
          <a:xfrm flipH="1">
            <a:off x="3330839" y="3252560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17D82B-0894-1C23-9D3B-4799F0049EE2}"/>
              </a:ext>
            </a:extLst>
          </p:cNvPr>
          <p:cNvSpPr txBox="1"/>
          <p:nvPr/>
        </p:nvSpPr>
        <p:spPr>
          <a:xfrm>
            <a:off x="1864580" y="491582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5D79C-8914-BAA8-7083-4E01DE98CC5C}"/>
              </a:ext>
            </a:extLst>
          </p:cNvPr>
          <p:cNvSpPr txBox="1"/>
          <p:nvPr/>
        </p:nvSpPr>
        <p:spPr>
          <a:xfrm>
            <a:off x="-73920" y="507366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44724E-DD73-E1DA-1A51-1607D79F42DE}"/>
              </a:ext>
            </a:extLst>
          </p:cNvPr>
          <p:cNvSpPr txBox="1"/>
          <p:nvPr/>
        </p:nvSpPr>
        <p:spPr>
          <a:xfrm>
            <a:off x="2367576" y="340198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BEDCE8-2A66-6A55-D627-C813F666E015}"/>
              </a:ext>
            </a:extLst>
          </p:cNvPr>
          <p:cNvSpPr txBox="1"/>
          <p:nvPr/>
        </p:nvSpPr>
        <p:spPr>
          <a:xfrm>
            <a:off x="893341" y="543887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EA3A5F-559A-12B2-C36C-F1CBB0109D8C}"/>
              </a:ext>
            </a:extLst>
          </p:cNvPr>
          <p:cNvSpPr txBox="1"/>
          <p:nvPr/>
        </p:nvSpPr>
        <p:spPr>
          <a:xfrm>
            <a:off x="3382100" y="630115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A701A7-E801-69B0-142C-5463F9523DC7}"/>
              </a:ext>
            </a:extLst>
          </p:cNvPr>
          <p:cNvSpPr txBox="1"/>
          <p:nvPr/>
        </p:nvSpPr>
        <p:spPr>
          <a:xfrm>
            <a:off x="1853708" y="302099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17DD79-307B-A7CD-30D2-CB376424567C}"/>
              </a:ext>
            </a:extLst>
          </p:cNvPr>
          <p:cNvSpPr txBox="1"/>
          <p:nvPr/>
        </p:nvSpPr>
        <p:spPr>
          <a:xfrm>
            <a:off x="1464822" y="339525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11D1F1-9698-F423-66E0-2E8A358D1225}"/>
              </a:ext>
            </a:extLst>
          </p:cNvPr>
          <p:cNvSpPr txBox="1"/>
          <p:nvPr/>
        </p:nvSpPr>
        <p:spPr>
          <a:xfrm>
            <a:off x="1304916" y="411426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8E392F-7A3F-CF55-F00D-3375D96662DE}"/>
              </a:ext>
            </a:extLst>
          </p:cNvPr>
          <p:cNvSpPr txBox="1"/>
          <p:nvPr/>
        </p:nvSpPr>
        <p:spPr>
          <a:xfrm>
            <a:off x="2501764" y="416098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669D81-1D72-53F6-56F0-EA25D549F316}"/>
              </a:ext>
            </a:extLst>
          </p:cNvPr>
          <p:cNvSpPr/>
          <p:nvPr/>
        </p:nvSpPr>
        <p:spPr>
          <a:xfrm>
            <a:off x="6975210" y="3004565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755B48-BD10-8EE6-7EAC-7A2CDD8A8533}"/>
              </a:ext>
            </a:extLst>
          </p:cNvPr>
          <p:cNvSpPr/>
          <p:nvPr/>
        </p:nvSpPr>
        <p:spPr>
          <a:xfrm>
            <a:off x="9166343" y="455681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CB4AD0-E268-4752-7EAE-A7DD7221C2BA}"/>
              </a:ext>
            </a:extLst>
          </p:cNvPr>
          <p:cNvSpPr/>
          <p:nvPr/>
        </p:nvSpPr>
        <p:spPr>
          <a:xfrm>
            <a:off x="6973649" y="457308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817F01-8699-01FF-A638-6C0ACA54ED0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418269" y="3420345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76B0DB0-D94F-227D-17FA-0B60CF49BAAC}"/>
              </a:ext>
            </a:extLst>
          </p:cNvPr>
          <p:cNvSpPr/>
          <p:nvPr/>
        </p:nvSpPr>
        <p:spPr>
          <a:xfrm>
            <a:off x="9166342" y="2988660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B0968CA-D412-A239-EDB8-ADA22C3CF82F}"/>
              </a:ext>
            </a:extLst>
          </p:cNvPr>
          <p:cNvSpPr/>
          <p:nvPr/>
        </p:nvSpPr>
        <p:spPr>
          <a:xfrm>
            <a:off x="8066895" y="374319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40F786-7662-C66F-C8C3-4F80780FFE8A}"/>
              </a:ext>
            </a:extLst>
          </p:cNvPr>
          <p:cNvSpPr/>
          <p:nvPr/>
        </p:nvSpPr>
        <p:spPr>
          <a:xfrm>
            <a:off x="6973649" y="6191147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2F09C5-EB26-AC3C-8549-4E700695E035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>
            <a:off x="7225576" y="5076939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18FB11-4253-EBA9-3AED-0CAB0FC0D173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7225576" y="3508418"/>
            <a:ext cx="1561" cy="1064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FE5318-0890-C24C-6114-C80A334E72E7}"/>
              </a:ext>
            </a:extLst>
          </p:cNvPr>
          <p:cNvCxnSpPr>
            <a:cxnSpLocks/>
            <a:stCxn id="42" idx="5"/>
            <a:endCxn id="47" idx="1"/>
          </p:cNvCxnSpPr>
          <p:nvPr/>
        </p:nvCxnSpPr>
        <p:spPr>
          <a:xfrm>
            <a:off x="7405275" y="3434630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D76A00-6BEF-A4D6-EE3A-6C485764EA4A}"/>
              </a:ext>
            </a:extLst>
          </p:cNvPr>
          <p:cNvCxnSpPr>
            <a:cxnSpLocks/>
            <a:stCxn id="47" idx="5"/>
            <a:endCxn id="43" idx="1"/>
          </p:cNvCxnSpPr>
          <p:nvPr/>
        </p:nvCxnSpPr>
        <p:spPr>
          <a:xfrm>
            <a:off x="8496960" y="4173263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94DBCD-B9D6-9E46-36D3-0B549C279029}"/>
              </a:ext>
            </a:extLst>
          </p:cNvPr>
          <p:cNvSpPr txBox="1"/>
          <p:nvPr/>
        </p:nvSpPr>
        <p:spPr>
          <a:xfrm>
            <a:off x="7208480" y="542690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ECF575-0E13-050A-A151-B1AE2DB89C37}"/>
              </a:ext>
            </a:extLst>
          </p:cNvPr>
          <p:cNvSpPr txBox="1"/>
          <p:nvPr/>
        </p:nvSpPr>
        <p:spPr>
          <a:xfrm>
            <a:off x="7779961" y="338327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78A34F-00DD-60C0-804E-5D156E96E4E6}"/>
              </a:ext>
            </a:extLst>
          </p:cNvPr>
          <p:cNvSpPr txBox="1"/>
          <p:nvPr/>
        </p:nvSpPr>
        <p:spPr>
          <a:xfrm>
            <a:off x="8816903" y="414901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CB96C9-B566-CDC6-88F9-55210C15A11E}"/>
              </a:ext>
            </a:extLst>
          </p:cNvPr>
          <p:cNvSpPr txBox="1"/>
          <p:nvPr/>
        </p:nvSpPr>
        <p:spPr>
          <a:xfrm>
            <a:off x="3120414" y="387266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22E324-8D16-9369-11BB-A81F75160214}"/>
              </a:ext>
            </a:extLst>
          </p:cNvPr>
          <p:cNvSpPr txBox="1"/>
          <p:nvPr/>
        </p:nvSpPr>
        <p:spPr>
          <a:xfrm>
            <a:off x="9475107" y="379170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AA82C1-1280-5E47-2A47-897B9C707E10}"/>
              </a:ext>
            </a:extLst>
          </p:cNvPr>
          <p:cNvGrpSpPr/>
          <p:nvPr/>
        </p:nvGrpSpPr>
        <p:grpSpPr>
          <a:xfrm>
            <a:off x="8672756" y="5665367"/>
            <a:ext cx="1134750" cy="321088"/>
            <a:chOff x="0" y="1942"/>
            <a:chExt cx="3094672" cy="934349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1661497-4C34-79AA-5CEE-3BCD4F34F624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F1F037DE-71C4-B51D-7F51-F5D21926F43D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Costo 9</a:t>
              </a:r>
              <a:endParaRPr lang="it-IT" sz="1600" kern="1200" noProof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74A678B-1B72-47AA-575F-5A2BC3FE8A91}"/>
              </a:ext>
            </a:extLst>
          </p:cNvPr>
          <p:cNvSpPr txBox="1"/>
          <p:nvPr/>
        </p:nvSpPr>
        <p:spPr>
          <a:xfrm>
            <a:off x="7217381" y="388686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AF8A09-ED71-7844-AE03-18DED4BF3454}"/>
              </a:ext>
            </a:extLst>
          </p:cNvPr>
          <p:cNvSpPr txBox="1"/>
          <p:nvPr/>
        </p:nvSpPr>
        <p:spPr>
          <a:xfrm>
            <a:off x="4099854" y="3160559"/>
            <a:ext cx="4636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>
                <a:solidFill>
                  <a:sysClr val="windowText" lastClr="000000"/>
                </a:solidFill>
              </a:rPr>
              <a:t>Distanza E da A: 5</a:t>
            </a:r>
          </a:p>
          <a:p>
            <a:r>
              <a:rPr lang="it-IT">
                <a:solidFill>
                  <a:sysClr val="windowText" lastClr="000000"/>
                </a:solidFill>
              </a:rPr>
              <a:t>Distanza F da A: 7</a:t>
            </a:r>
            <a:endParaRPr lang="it-IT" sz="180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endParaRPr lang="it-IT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33F2F2-0772-AB8D-A701-C60A2123B744}"/>
              </a:ext>
            </a:extLst>
          </p:cNvPr>
          <p:cNvSpPr/>
          <p:nvPr/>
        </p:nvSpPr>
        <p:spPr>
          <a:xfrm>
            <a:off x="659881" y="3007690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8CF5061-FC12-D99D-3493-4B555A7D87EB}"/>
              </a:ext>
            </a:extLst>
          </p:cNvPr>
          <p:cNvSpPr/>
          <p:nvPr/>
        </p:nvSpPr>
        <p:spPr>
          <a:xfrm>
            <a:off x="2851014" y="4559944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E6D3746-4427-B649-D246-4A3D80D23694}"/>
              </a:ext>
            </a:extLst>
          </p:cNvPr>
          <p:cNvSpPr/>
          <p:nvPr/>
        </p:nvSpPr>
        <p:spPr>
          <a:xfrm>
            <a:off x="658320" y="4576211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DDFB97-A432-ECF4-9A4C-8DDBCC713EDE}"/>
              </a:ext>
            </a:extLst>
          </p:cNvPr>
          <p:cNvCxnSpPr>
            <a:cxnSpLocks/>
          </p:cNvCxnSpPr>
          <p:nvPr/>
        </p:nvCxnSpPr>
        <p:spPr>
          <a:xfrm>
            <a:off x="3112271" y="3423470"/>
            <a:ext cx="1" cy="113647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0FF70FA3-BEA9-D1DC-2FF4-4283AD587C51}"/>
              </a:ext>
            </a:extLst>
          </p:cNvPr>
          <p:cNvSpPr/>
          <p:nvPr/>
        </p:nvSpPr>
        <p:spPr>
          <a:xfrm>
            <a:off x="2851013" y="2991785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694EE07-2509-8E5A-900D-71102A07B198}"/>
              </a:ext>
            </a:extLst>
          </p:cNvPr>
          <p:cNvSpPr/>
          <p:nvPr/>
        </p:nvSpPr>
        <p:spPr>
          <a:xfrm>
            <a:off x="1751566" y="3746323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73CFAA7-2831-2B7F-96F3-BA20C462216D}"/>
              </a:ext>
            </a:extLst>
          </p:cNvPr>
          <p:cNvSpPr/>
          <p:nvPr/>
        </p:nvSpPr>
        <p:spPr>
          <a:xfrm>
            <a:off x="658320" y="6194272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F3F73D-5E32-5F35-EBCB-2874F4A1D95C}"/>
              </a:ext>
            </a:extLst>
          </p:cNvPr>
          <p:cNvCxnSpPr>
            <a:stCxn id="70" idx="4"/>
            <a:endCxn id="74" idx="0"/>
          </p:cNvCxnSpPr>
          <p:nvPr/>
        </p:nvCxnSpPr>
        <p:spPr>
          <a:xfrm>
            <a:off x="910247" y="5080064"/>
            <a:ext cx="0" cy="111420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50B577-33D8-F388-0457-5D67A3E9E2B1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 flipH="1">
            <a:off x="910247" y="3511543"/>
            <a:ext cx="1561" cy="106466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CC0270-46C1-6E32-0E99-56A48D308569}"/>
              </a:ext>
            </a:extLst>
          </p:cNvPr>
          <p:cNvCxnSpPr>
            <a:cxnSpLocks/>
            <a:stCxn id="68" idx="5"/>
            <a:endCxn id="73" idx="1"/>
          </p:cNvCxnSpPr>
          <p:nvPr/>
        </p:nvCxnSpPr>
        <p:spPr>
          <a:xfrm>
            <a:off x="1089946" y="3437755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57A0CC-504C-FA12-E164-E360D2D189D0}"/>
              </a:ext>
            </a:extLst>
          </p:cNvPr>
          <p:cNvCxnSpPr>
            <a:cxnSpLocks/>
            <a:stCxn id="73" idx="5"/>
            <a:endCxn id="69" idx="1"/>
          </p:cNvCxnSpPr>
          <p:nvPr/>
        </p:nvCxnSpPr>
        <p:spPr>
          <a:xfrm>
            <a:off x="2181631" y="4176388"/>
            <a:ext cx="743171" cy="45734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81E1811-BF87-C96E-C4E6-6408A075FCA1}"/>
              </a:ext>
            </a:extLst>
          </p:cNvPr>
          <p:cNvSpPr txBox="1"/>
          <p:nvPr/>
        </p:nvSpPr>
        <p:spPr>
          <a:xfrm>
            <a:off x="902052" y="388998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EC5626-368D-D2F5-016E-3A9E5DDD7F38}"/>
              </a:ext>
            </a:extLst>
          </p:cNvPr>
          <p:cNvSpPr txBox="1"/>
          <p:nvPr/>
        </p:nvSpPr>
        <p:spPr>
          <a:xfrm>
            <a:off x="4083677" y="4139168"/>
            <a:ext cx="46364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ysClr val="windowText" lastClr="000000"/>
                </a:solidFill>
              </a:rPr>
              <a:t>Distanza F da E: 4</a:t>
            </a:r>
          </a:p>
          <a:p>
            <a:r>
              <a:rPr lang="it-IT" sz="1800">
                <a:solidFill>
                  <a:sysClr val="windowText" lastClr="000000"/>
                </a:solidFill>
              </a:rPr>
              <a:t>Distanza F da D: 5</a:t>
            </a:r>
          </a:p>
          <a:p>
            <a:r>
              <a:rPr lang="it-IT">
                <a:solidFill>
                  <a:sysClr val="windowText" lastClr="000000"/>
                </a:solidFill>
              </a:rPr>
              <a:t>Distanza F da A: 7</a:t>
            </a:r>
            <a:endParaRPr lang="it-IT" sz="180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6F6798-8192-3AC9-A8C6-309B638BA0DE}"/>
              </a:ext>
            </a:extLst>
          </p:cNvPr>
          <p:cNvSpPr/>
          <p:nvPr/>
        </p:nvSpPr>
        <p:spPr>
          <a:xfrm>
            <a:off x="10109589" y="2077174"/>
            <a:ext cx="1866911" cy="98912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/>
              <a:t>Per costruzione non possono crearsi cicli</a:t>
            </a:r>
          </a:p>
        </p:txBody>
      </p:sp>
    </p:spTree>
    <p:extLst>
      <p:ext uri="{BB962C8B-B14F-4D97-AF65-F5344CB8AC3E}">
        <p14:creationId xmlns:p14="http://schemas.microsoft.com/office/powerpoint/2010/main" val="41825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53" grpId="0"/>
      <p:bldP spid="54" grpId="0"/>
      <p:bldP spid="56" grpId="0"/>
      <p:bldP spid="58" grpId="0"/>
      <p:bldP spid="64" grpId="0"/>
      <p:bldP spid="66" grpId="0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62" y="227045"/>
            <a:ext cx="10472747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2800">
                <a:latin typeface="Rockwell" panose="02060603020205020403" pitchFamily="18" charset="0"/>
              </a:rPr>
              <a:t>Risultati ottenuti dalle euristiche GREEDY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9BE59-1CB8-28D2-E925-EDA0B9FC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66" y="1385037"/>
            <a:ext cx="4940269" cy="4404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C733DB-C054-3B2C-0C99-F49E38469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025" y="1385037"/>
            <a:ext cx="5082073" cy="4595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D5C87-777E-78C8-ACB2-E0E0B4507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93990"/>
            <a:ext cx="12192000" cy="574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Ricerca Locale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BFBE-E200-583D-967F-1986B42D6876}"/>
              </a:ext>
            </a:extLst>
          </p:cNvPr>
          <p:cNvSpPr txBox="1"/>
          <p:nvPr/>
        </p:nvSpPr>
        <p:spPr>
          <a:xfrm>
            <a:off x="598056" y="1255230"/>
            <a:ext cx="8928499" cy="147732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/>
              <a:t>La ricerca locale è un’euristica di miglioramento basata sull’intorno.</a:t>
            </a:r>
          </a:p>
          <a:p>
            <a:r>
              <a:rPr lang="it-IT"/>
              <a:t>Partendo da una soluzione ammissibile di partenza garantisce di restituire una soluzione che è ottima per il suo intorno.</a:t>
            </a:r>
          </a:p>
          <a:p>
            <a:r>
              <a:rPr lang="it-IT"/>
              <a:t>La MOSSA determina cosa si modifica di una soluzione per ottenere quelle del suo intorno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37DCCD-A97A-1F3C-7D29-0AE73CA724DB}"/>
              </a:ext>
            </a:extLst>
          </p:cNvPr>
          <p:cNvSpPr txBox="1"/>
          <p:nvPr/>
        </p:nvSpPr>
        <p:spPr>
          <a:xfrm>
            <a:off x="598056" y="3429000"/>
            <a:ext cx="973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La ricerca locale è stata applicata su entrambe le greedy eseguendo un’esplorazione: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/>
              <a:t>First Improvment: </a:t>
            </a:r>
            <a:r>
              <a:rPr lang="it-IT"/>
              <a:t>restituisce la prima soluzione migliore che trova in un intorno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/>
              <a:t>Best Improvment: </a:t>
            </a:r>
            <a:r>
              <a:rPr lang="it-IT"/>
              <a:t>restituisce la migliore soluzione che trova in un intorno</a:t>
            </a:r>
          </a:p>
        </p:txBody>
      </p:sp>
    </p:spTree>
    <p:extLst>
      <p:ext uri="{BB962C8B-B14F-4D97-AF65-F5344CB8AC3E}">
        <p14:creationId xmlns:p14="http://schemas.microsoft.com/office/powerpoint/2010/main" val="127134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latin typeface="Rockwell" panose="02060603020205020403" pitchFamily="18" charset="0"/>
              </a:rPr>
              <a:t>Ricerca Locale: la mossa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6C0AB-FFF0-EAF4-5C7C-5D71D763CC24}"/>
              </a:ext>
            </a:extLst>
          </p:cNvPr>
          <p:cNvSpPr txBox="1"/>
          <p:nvPr/>
        </p:nvSpPr>
        <p:spPr>
          <a:xfrm>
            <a:off x="243321" y="781910"/>
            <a:ext cx="1092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Mossa utilizzata: </a:t>
            </a:r>
          </a:p>
          <a:p>
            <a:pPr marL="285750" indent="-285750">
              <a:buFontTx/>
              <a:buChar char="-"/>
            </a:pPr>
            <a:r>
              <a:rPr lang="it-IT"/>
              <a:t>Rimuove un arco</a:t>
            </a:r>
          </a:p>
          <a:p>
            <a:pPr marL="285750" indent="-285750">
              <a:buFontTx/>
              <a:buChar char="-"/>
            </a:pPr>
            <a:r>
              <a:rPr lang="it-IT"/>
              <a:t>Finché esistono, rimuove tutti i nodi non terminali di grado 1</a:t>
            </a:r>
          </a:p>
          <a:p>
            <a:pPr marL="285750" indent="-285750">
              <a:buFontTx/>
              <a:buChar char="-"/>
            </a:pPr>
            <a:r>
              <a:rPr lang="it-IT"/>
              <a:t>Ricollega i due sottografi generati tramite shortest path sui due nodi più vicini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3E26C9A-25BC-F173-5443-D3D9B0817EDC}"/>
              </a:ext>
            </a:extLst>
          </p:cNvPr>
          <p:cNvSpPr/>
          <p:nvPr/>
        </p:nvSpPr>
        <p:spPr>
          <a:xfrm>
            <a:off x="660071" y="3016538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8FA9D5-03EA-0799-B066-5E89ADEEEB02}"/>
              </a:ext>
            </a:extLst>
          </p:cNvPr>
          <p:cNvSpPr/>
          <p:nvPr/>
        </p:nvSpPr>
        <p:spPr>
          <a:xfrm>
            <a:off x="2851204" y="4568792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DEDEFEB-94FE-B316-1F9C-078AA172A425}"/>
              </a:ext>
            </a:extLst>
          </p:cNvPr>
          <p:cNvSpPr/>
          <p:nvPr/>
        </p:nvSpPr>
        <p:spPr>
          <a:xfrm>
            <a:off x="658510" y="458505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FD7268-F3E5-3CD9-BABB-1E992372E1D1}"/>
              </a:ext>
            </a:extLst>
          </p:cNvPr>
          <p:cNvCxnSpPr>
            <a:stCxn id="51" idx="6"/>
            <a:endCxn id="58" idx="2"/>
          </p:cNvCxnSpPr>
          <p:nvPr/>
        </p:nvCxnSpPr>
        <p:spPr>
          <a:xfrm flipV="1">
            <a:off x="1163924" y="3252560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C73345-865C-BE49-EBB6-62EF83E41EA4}"/>
              </a:ext>
            </a:extLst>
          </p:cNvPr>
          <p:cNvCxnSpPr/>
          <p:nvPr/>
        </p:nvCxnSpPr>
        <p:spPr>
          <a:xfrm flipV="1">
            <a:off x="1145269" y="4881214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3BB2CD-5E2A-6598-A188-7734A0271ADF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910437" y="3520391"/>
            <a:ext cx="1561" cy="1064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51C01F-45F0-E4C9-22AE-F39F347D536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103130" y="3432318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4D4D505-8020-F4EB-1F2B-8FE1CB45183D}"/>
              </a:ext>
            </a:extLst>
          </p:cNvPr>
          <p:cNvSpPr/>
          <p:nvPr/>
        </p:nvSpPr>
        <p:spPr>
          <a:xfrm>
            <a:off x="2851203" y="3000633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51A554-FBF2-4E3A-5343-F99274373E88}"/>
              </a:ext>
            </a:extLst>
          </p:cNvPr>
          <p:cNvSpPr txBox="1"/>
          <p:nvPr/>
        </p:nvSpPr>
        <p:spPr>
          <a:xfrm>
            <a:off x="1845022" y="614891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A11830-0461-339A-10E4-75CD653EECD1}"/>
              </a:ext>
            </a:extLst>
          </p:cNvPr>
          <p:cNvSpPr txBox="1"/>
          <p:nvPr/>
        </p:nvSpPr>
        <p:spPr>
          <a:xfrm>
            <a:off x="2720574" y="545606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CA0D649-BEDF-6127-C6F2-44547C0E9B3D}"/>
              </a:ext>
            </a:extLst>
          </p:cNvPr>
          <p:cNvSpPr/>
          <p:nvPr/>
        </p:nvSpPr>
        <p:spPr>
          <a:xfrm>
            <a:off x="1751756" y="3755171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4114942-F0E6-4F2F-F7CB-8FF3D1CABD9C}"/>
              </a:ext>
            </a:extLst>
          </p:cNvPr>
          <p:cNvSpPr/>
          <p:nvPr/>
        </p:nvSpPr>
        <p:spPr>
          <a:xfrm>
            <a:off x="658510" y="6203120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6294CF-78B8-AA8F-AE03-DEB1D7EF28D4}"/>
              </a:ext>
            </a:extLst>
          </p:cNvPr>
          <p:cNvCxnSpPr>
            <a:stCxn id="53" idx="4"/>
            <a:endCxn id="62" idx="0"/>
          </p:cNvCxnSpPr>
          <p:nvPr/>
        </p:nvCxnSpPr>
        <p:spPr>
          <a:xfrm>
            <a:off x="910437" y="5088912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593F8F-3438-4526-1E87-2F959B8B5C8A}"/>
              </a:ext>
            </a:extLst>
          </p:cNvPr>
          <p:cNvCxnSpPr>
            <a:cxnSpLocks/>
            <a:stCxn id="61" idx="3"/>
            <a:endCxn id="53" idx="7"/>
          </p:cNvCxnSpPr>
          <p:nvPr/>
        </p:nvCxnSpPr>
        <p:spPr>
          <a:xfrm flipH="1">
            <a:off x="1088575" y="4185236"/>
            <a:ext cx="736969" cy="4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3CDDD64-11A7-F4F3-48FC-96FBB021CD0F}"/>
              </a:ext>
            </a:extLst>
          </p:cNvPr>
          <p:cNvCxnSpPr>
            <a:cxnSpLocks/>
            <a:stCxn id="51" idx="5"/>
            <a:endCxn id="61" idx="1"/>
          </p:cNvCxnSpPr>
          <p:nvPr/>
        </p:nvCxnSpPr>
        <p:spPr>
          <a:xfrm>
            <a:off x="1090136" y="3446603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9269CE8-C506-799C-B8AC-8357B54FE830}"/>
              </a:ext>
            </a:extLst>
          </p:cNvPr>
          <p:cNvCxnSpPr>
            <a:cxnSpLocks/>
            <a:stCxn id="61" idx="5"/>
            <a:endCxn id="52" idx="1"/>
          </p:cNvCxnSpPr>
          <p:nvPr/>
        </p:nvCxnSpPr>
        <p:spPr>
          <a:xfrm>
            <a:off x="2181821" y="4185236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77DEDE8-A4AD-951D-D47B-BDE3AAAC9151}"/>
              </a:ext>
            </a:extLst>
          </p:cNvPr>
          <p:cNvCxnSpPr>
            <a:cxnSpLocks/>
            <a:stCxn id="58" idx="3"/>
            <a:endCxn id="61" idx="7"/>
          </p:cNvCxnSpPr>
          <p:nvPr/>
        </p:nvCxnSpPr>
        <p:spPr>
          <a:xfrm flipH="1">
            <a:off x="2181821" y="3430698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E1D43C6-9BB8-FC71-4090-C64179E8A443}"/>
              </a:ext>
            </a:extLst>
          </p:cNvPr>
          <p:cNvSpPr/>
          <p:nvPr/>
        </p:nvSpPr>
        <p:spPr>
          <a:xfrm>
            <a:off x="2826986" y="620311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E354515-C9D5-F496-B1D5-A0140B750192}"/>
              </a:ext>
            </a:extLst>
          </p:cNvPr>
          <p:cNvCxnSpPr>
            <a:cxnSpLocks/>
            <a:stCxn id="52" idx="4"/>
            <a:endCxn id="68" idx="0"/>
          </p:cNvCxnSpPr>
          <p:nvPr/>
        </p:nvCxnSpPr>
        <p:spPr>
          <a:xfrm flipH="1">
            <a:off x="3078913" y="5072645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66D8E6-2484-7E8A-C308-0251D3B5E89D}"/>
              </a:ext>
            </a:extLst>
          </p:cNvPr>
          <p:cNvCxnSpPr>
            <a:cxnSpLocks/>
            <a:stCxn id="62" idx="6"/>
            <a:endCxn id="68" idx="2"/>
          </p:cNvCxnSpPr>
          <p:nvPr/>
        </p:nvCxnSpPr>
        <p:spPr>
          <a:xfrm flipV="1">
            <a:off x="1162363" y="6455046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3489A93-64E7-FAC2-5990-8F67D40A43D3}"/>
              </a:ext>
            </a:extLst>
          </p:cNvPr>
          <p:cNvCxnSpPr>
            <a:stCxn id="51" idx="2"/>
            <a:endCxn id="62" idx="2"/>
          </p:cNvCxnSpPr>
          <p:nvPr/>
        </p:nvCxnSpPr>
        <p:spPr>
          <a:xfrm rot="10800000" flipV="1">
            <a:off x="658511" y="3268465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1CF6B8F-9A44-82E5-432E-83150E6893F7}"/>
              </a:ext>
            </a:extLst>
          </p:cNvPr>
          <p:cNvCxnSpPr>
            <a:stCxn id="58" idx="6"/>
            <a:endCxn id="68" idx="6"/>
          </p:cNvCxnSpPr>
          <p:nvPr/>
        </p:nvCxnSpPr>
        <p:spPr>
          <a:xfrm flipH="1">
            <a:off x="3330839" y="3252560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73DCC6-D2A7-F3B6-4955-13F130878EF9}"/>
              </a:ext>
            </a:extLst>
          </p:cNvPr>
          <p:cNvSpPr txBox="1"/>
          <p:nvPr/>
        </p:nvSpPr>
        <p:spPr>
          <a:xfrm>
            <a:off x="1864580" y="491582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4EB149-3330-E73F-94A9-706B9D867761}"/>
              </a:ext>
            </a:extLst>
          </p:cNvPr>
          <p:cNvSpPr txBox="1"/>
          <p:nvPr/>
        </p:nvSpPr>
        <p:spPr>
          <a:xfrm>
            <a:off x="-73920" y="507366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602065-4BA3-A747-E546-5241B1BFCA76}"/>
              </a:ext>
            </a:extLst>
          </p:cNvPr>
          <p:cNvSpPr txBox="1"/>
          <p:nvPr/>
        </p:nvSpPr>
        <p:spPr>
          <a:xfrm>
            <a:off x="2367576" y="340198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3F6CC9-90D0-35D8-E864-BD7120EC8220}"/>
              </a:ext>
            </a:extLst>
          </p:cNvPr>
          <p:cNvSpPr txBox="1"/>
          <p:nvPr/>
        </p:nvSpPr>
        <p:spPr>
          <a:xfrm>
            <a:off x="893341" y="543887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AB9752-BC65-F546-495E-4DC65A0651DF}"/>
              </a:ext>
            </a:extLst>
          </p:cNvPr>
          <p:cNvSpPr txBox="1"/>
          <p:nvPr/>
        </p:nvSpPr>
        <p:spPr>
          <a:xfrm>
            <a:off x="3382100" y="630115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320E11-2C29-4F1E-208B-2E9E3A58DBB3}"/>
              </a:ext>
            </a:extLst>
          </p:cNvPr>
          <p:cNvSpPr txBox="1"/>
          <p:nvPr/>
        </p:nvSpPr>
        <p:spPr>
          <a:xfrm>
            <a:off x="1853708" y="302099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3739E6-4DBD-991B-8DC4-36E5BF6804F6}"/>
              </a:ext>
            </a:extLst>
          </p:cNvPr>
          <p:cNvSpPr txBox="1"/>
          <p:nvPr/>
        </p:nvSpPr>
        <p:spPr>
          <a:xfrm>
            <a:off x="1464822" y="339525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0803CA-C43F-D892-D953-27649D1AF8BF}"/>
              </a:ext>
            </a:extLst>
          </p:cNvPr>
          <p:cNvSpPr txBox="1"/>
          <p:nvPr/>
        </p:nvSpPr>
        <p:spPr>
          <a:xfrm>
            <a:off x="1304916" y="411426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C0D025-6E82-9487-2ED1-37E3F3E7AC3E}"/>
              </a:ext>
            </a:extLst>
          </p:cNvPr>
          <p:cNvSpPr txBox="1"/>
          <p:nvPr/>
        </p:nvSpPr>
        <p:spPr>
          <a:xfrm>
            <a:off x="2501764" y="416098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94ADBF-86CD-1529-E14B-304DF221E9BF}"/>
              </a:ext>
            </a:extLst>
          </p:cNvPr>
          <p:cNvSpPr txBox="1"/>
          <p:nvPr/>
        </p:nvSpPr>
        <p:spPr>
          <a:xfrm>
            <a:off x="3120414" y="387266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E51E856-D793-CBF1-C376-7BA4E3042FBB}"/>
              </a:ext>
            </a:extLst>
          </p:cNvPr>
          <p:cNvSpPr/>
          <p:nvPr/>
        </p:nvSpPr>
        <p:spPr>
          <a:xfrm>
            <a:off x="659881" y="3007690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001AB83-A148-9E8F-62E3-8843E56348F5}"/>
              </a:ext>
            </a:extLst>
          </p:cNvPr>
          <p:cNvSpPr/>
          <p:nvPr/>
        </p:nvSpPr>
        <p:spPr>
          <a:xfrm>
            <a:off x="2851014" y="4559944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1246FD8-5F5A-030E-8DB8-905421C89C1C}"/>
              </a:ext>
            </a:extLst>
          </p:cNvPr>
          <p:cNvSpPr/>
          <p:nvPr/>
        </p:nvSpPr>
        <p:spPr>
          <a:xfrm>
            <a:off x="658320" y="4576211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F0E207A-74F1-F006-71F1-B18B4D859AC0}"/>
              </a:ext>
            </a:extLst>
          </p:cNvPr>
          <p:cNvCxnSpPr>
            <a:cxnSpLocks/>
          </p:cNvCxnSpPr>
          <p:nvPr/>
        </p:nvCxnSpPr>
        <p:spPr>
          <a:xfrm>
            <a:off x="3112271" y="3423470"/>
            <a:ext cx="1" cy="113647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E882C16-0278-80C5-C540-9F74EA0E3B8B}"/>
              </a:ext>
            </a:extLst>
          </p:cNvPr>
          <p:cNvSpPr/>
          <p:nvPr/>
        </p:nvSpPr>
        <p:spPr>
          <a:xfrm>
            <a:off x="2851013" y="3001116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D23E7CC-CB7D-D43C-E320-25E3273C44F9}"/>
              </a:ext>
            </a:extLst>
          </p:cNvPr>
          <p:cNvSpPr/>
          <p:nvPr/>
        </p:nvSpPr>
        <p:spPr>
          <a:xfrm>
            <a:off x="1751566" y="3746323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08A84D3-9804-A6C2-7872-EA4EE263C0D7}"/>
              </a:ext>
            </a:extLst>
          </p:cNvPr>
          <p:cNvSpPr/>
          <p:nvPr/>
        </p:nvSpPr>
        <p:spPr>
          <a:xfrm>
            <a:off x="658320" y="6194272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5DA5BB4-EE50-11D1-F725-695F345606B5}"/>
              </a:ext>
            </a:extLst>
          </p:cNvPr>
          <p:cNvCxnSpPr>
            <a:stCxn id="85" idx="4"/>
            <a:endCxn id="89" idx="0"/>
          </p:cNvCxnSpPr>
          <p:nvPr/>
        </p:nvCxnSpPr>
        <p:spPr>
          <a:xfrm>
            <a:off x="910247" y="5080064"/>
            <a:ext cx="0" cy="111420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1B6019D-034F-5F18-C2C3-94B1D624BD78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 flipH="1">
            <a:off x="910247" y="3511543"/>
            <a:ext cx="1561" cy="106466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5BA324E-4049-B399-5250-4E5944816678}"/>
              </a:ext>
            </a:extLst>
          </p:cNvPr>
          <p:cNvCxnSpPr>
            <a:cxnSpLocks/>
            <a:stCxn id="83" idx="5"/>
            <a:endCxn id="88" idx="1"/>
          </p:cNvCxnSpPr>
          <p:nvPr/>
        </p:nvCxnSpPr>
        <p:spPr>
          <a:xfrm>
            <a:off x="1089946" y="3437755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B1B347-58D6-7D74-2CF7-92A6E091D6C3}"/>
              </a:ext>
            </a:extLst>
          </p:cNvPr>
          <p:cNvCxnSpPr>
            <a:cxnSpLocks/>
            <a:stCxn id="88" idx="5"/>
            <a:endCxn id="84" idx="1"/>
          </p:cNvCxnSpPr>
          <p:nvPr/>
        </p:nvCxnSpPr>
        <p:spPr>
          <a:xfrm>
            <a:off x="2181631" y="4176388"/>
            <a:ext cx="743171" cy="45734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1D9A4CB-DB90-080B-9E44-E63D3D8B0D5D}"/>
              </a:ext>
            </a:extLst>
          </p:cNvPr>
          <p:cNvSpPr txBox="1"/>
          <p:nvPr/>
        </p:nvSpPr>
        <p:spPr>
          <a:xfrm>
            <a:off x="902052" y="388998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C48B3-8D30-E6CF-6653-314E47DD2E12}"/>
              </a:ext>
            </a:extLst>
          </p:cNvPr>
          <p:cNvSpPr txBox="1"/>
          <p:nvPr/>
        </p:nvSpPr>
        <p:spPr>
          <a:xfrm>
            <a:off x="182493" y="2097766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/>
              <a:t>Esempio</a:t>
            </a:r>
            <a:r>
              <a:rPr lang="it-IT"/>
              <a:t>: rimuovendo l’arco ED</a:t>
            </a:r>
            <a:endParaRPr lang="it-IT" u="sng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65248C42-AB16-1394-9797-4FA732F49CAD}"/>
              </a:ext>
            </a:extLst>
          </p:cNvPr>
          <p:cNvSpPr/>
          <p:nvPr/>
        </p:nvSpPr>
        <p:spPr>
          <a:xfrm>
            <a:off x="611665" y="3820111"/>
            <a:ext cx="643280" cy="5562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6D4560A4-86A2-111A-BA54-20C5B74351C0}"/>
              </a:ext>
            </a:extLst>
          </p:cNvPr>
          <p:cNvSpPr/>
          <p:nvPr/>
        </p:nvSpPr>
        <p:spPr>
          <a:xfrm>
            <a:off x="609506" y="5297825"/>
            <a:ext cx="643280" cy="5562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CE45618-252D-2432-EA9A-938ED3CDDCE1}"/>
              </a:ext>
            </a:extLst>
          </p:cNvPr>
          <p:cNvSpPr/>
          <p:nvPr/>
        </p:nvSpPr>
        <p:spPr>
          <a:xfrm>
            <a:off x="5261405" y="2881848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6F59E47-DAA4-04D6-3F8B-F8AFAD059C8E}"/>
              </a:ext>
            </a:extLst>
          </p:cNvPr>
          <p:cNvSpPr/>
          <p:nvPr/>
        </p:nvSpPr>
        <p:spPr>
          <a:xfrm>
            <a:off x="7452538" y="4434102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BAF41FE-8651-3ECE-B32B-DE517A0DB602}"/>
              </a:ext>
            </a:extLst>
          </p:cNvPr>
          <p:cNvSpPr/>
          <p:nvPr/>
        </p:nvSpPr>
        <p:spPr>
          <a:xfrm>
            <a:off x="5259844" y="445036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E42C99-3A89-1F20-D269-A54B0C00C87B}"/>
              </a:ext>
            </a:extLst>
          </p:cNvPr>
          <p:cNvCxnSpPr>
            <a:stCxn id="99" idx="6"/>
            <a:endCxn id="106" idx="2"/>
          </p:cNvCxnSpPr>
          <p:nvPr/>
        </p:nvCxnSpPr>
        <p:spPr>
          <a:xfrm flipV="1">
            <a:off x="5765258" y="3117870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D3DA455-EBD7-EC5E-D61B-1264D4DCA40D}"/>
              </a:ext>
            </a:extLst>
          </p:cNvPr>
          <p:cNvCxnSpPr/>
          <p:nvPr/>
        </p:nvCxnSpPr>
        <p:spPr>
          <a:xfrm flipV="1">
            <a:off x="5746603" y="4746524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E8E95C4-319E-3081-8476-2FF13B456ECE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 flipH="1">
            <a:off x="5511771" y="3385701"/>
            <a:ext cx="1561" cy="1064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3A610C-4558-C433-D68B-C39FC08AE36F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7704464" y="3297628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B0A982AD-B405-0072-4F00-DFFD00859A78}"/>
              </a:ext>
            </a:extLst>
          </p:cNvPr>
          <p:cNvSpPr/>
          <p:nvPr/>
        </p:nvSpPr>
        <p:spPr>
          <a:xfrm>
            <a:off x="7452537" y="2865943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1794B6-EC5B-FA25-B8C0-017D6DE3E3A9}"/>
              </a:ext>
            </a:extLst>
          </p:cNvPr>
          <p:cNvSpPr txBox="1"/>
          <p:nvPr/>
        </p:nvSpPr>
        <p:spPr>
          <a:xfrm>
            <a:off x="6446356" y="601422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6AE79F-BBDA-449E-497C-1F2FE9ECB58E}"/>
              </a:ext>
            </a:extLst>
          </p:cNvPr>
          <p:cNvSpPr txBox="1"/>
          <p:nvPr/>
        </p:nvSpPr>
        <p:spPr>
          <a:xfrm>
            <a:off x="7321908" y="532137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842DA88-79B7-B47B-FEDE-88D9640E4369}"/>
              </a:ext>
            </a:extLst>
          </p:cNvPr>
          <p:cNvSpPr/>
          <p:nvPr/>
        </p:nvSpPr>
        <p:spPr>
          <a:xfrm>
            <a:off x="6353090" y="3620481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70C01FD-4018-0698-5364-DD2E29DB6A75}"/>
              </a:ext>
            </a:extLst>
          </p:cNvPr>
          <p:cNvSpPr/>
          <p:nvPr/>
        </p:nvSpPr>
        <p:spPr>
          <a:xfrm>
            <a:off x="5259844" y="6068430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1CDCDD-674D-EF13-F228-2C5CB9848378}"/>
              </a:ext>
            </a:extLst>
          </p:cNvPr>
          <p:cNvCxnSpPr>
            <a:stCxn id="101" idx="4"/>
            <a:endCxn id="110" idx="0"/>
          </p:cNvCxnSpPr>
          <p:nvPr/>
        </p:nvCxnSpPr>
        <p:spPr>
          <a:xfrm>
            <a:off x="5511771" y="4954222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133382F-ABE7-F74C-549E-6E81724D5732}"/>
              </a:ext>
            </a:extLst>
          </p:cNvPr>
          <p:cNvCxnSpPr>
            <a:cxnSpLocks/>
            <a:stCxn id="109" idx="3"/>
            <a:endCxn id="101" idx="7"/>
          </p:cNvCxnSpPr>
          <p:nvPr/>
        </p:nvCxnSpPr>
        <p:spPr>
          <a:xfrm flipH="1">
            <a:off x="5689909" y="4050546"/>
            <a:ext cx="736969" cy="473611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E12EEC-218E-AB23-487A-5FA91A9A6E19}"/>
              </a:ext>
            </a:extLst>
          </p:cNvPr>
          <p:cNvCxnSpPr>
            <a:cxnSpLocks/>
            <a:stCxn id="99" idx="5"/>
            <a:endCxn id="109" idx="1"/>
          </p:cNvCxnSpPr>
          <p:nvPr/>
        </p:nvCxnSpPr>
        <p:spPr>
          <a:xfrm>
            <a:off x="5691470" y="3311913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D3E8719-7894-9AB8-B7F1-A0AE76E39F8B}"/>
              </a:ext>
            </a:extLst>
          </p:cNvPr>
          <p:cNvCxnSpPr>
            <a:cxnSpLocks/>
            <a:stCxn id="109" idx="5"/>
            <a:endCxn id="100" idx="1"/>
          </p:cNvCxnSpPr>
          <p:nvPr/>
        </p:nvCxnSpPr>
        <p:spPr>
          <a:xfrm>
            <a:off x="6783155" y="4050546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C999C26-1B94-1995-8FBB-E5CBE4E6F47B}"/>
              </a:ext>
            </a:extLst>
          </p:cNvPr>
          <p:cNvCxnSpPr>
            <a:cxnSpLocks/>
            <a:stCxn id="106" idx="3"/>
            <a:endCxn id="109" idx="7"/>
          </p:cNvCxnSpPr>
          <p:nvPr/>
        </p:nvCxnSpPr>
        <p:spPr>
          <a:xfrm flipH="1">
            <a:off x="6783155" y="3296008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7FE0A9DB-5CD1-B1A2-AEEA-0D8EE593775A}"/>
              </a:ext>
            </a:extLst>
          </p:cNvPr>
          <p:cNvSpPr/>
          <p:nvPr/>
        </p:nvSpPr>
        <p:spPr>
          <a:xfrm>
            <a:off x="7428320" y="606842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B7E524A-7B06-0A1B-F09C-0E404B58F225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 flipH="1">
            <a:off x="7680247" y="4937955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F0FA44B-457F-07E8-DFCE-0860069BBB0B}"/>
              </a:ext>
            </a:extLst>
          </p:cNvPr>
          <p:cNvCxnSpPr>
            <a:cxnSpLocks/>
            <a:stCxn id="110" idx="6"/>
            <a:endCxn id="116" idx="2"/>
          </p:cNvCxnSpPr>
          <p:nvPr/>
        </p:nvCxnSpPr>
        <p:spPr>
          <a:xfrm flipV="1">
            <a:off x="5763697" y="6320356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F2A0BE9-CFE6-6717-3B4C-D7F90CF91429}"/>
              </a:ext>
            </a:extLst>
          </p:cNvPr>
          <p:cNvCxnSpPr>
            <a:stCxn id="99" idx="2"/>
            <a:endCxn id="110" idx="2"/>
          </p:cNvCxnSpPr>
          <p:nvPr/>
        </p:nvCxnSpPr>
        <p:spPr>
          <a:xfrm rot="10800000" flipV="1">
            <a:off x="5259845" y="3133775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2755B04D-CC8F-027E-60A6-C91B77131FD7}"/>
              </a:ext>
            </a:extLst>
          </p:cNvPr>
          <p:cNvCxnSpPr>
            <a:stCxn id="106" idx="6"/>
            <a:endCxn id="116" idx="6"/>
          </p:cNvCxnSpPr>
          <p:nvPr/>
        </p:nvCxnSpPr>
        <p:spPr>
          <a:xfrm flipH="1">
            <a:off x="7932173" y="3117870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FA8E0DD-1EC9-F8EB-2A19-99FFC59D2D23}"/>
              </a:ext>
            </a:extLst>
          </p:cNvPr>
          <p:cNvSpPr txBox="1"/>
          <p:nvPr/>
        </p:nvSpPr>
        <p:spPr>
          <a:xfrm>
            <a:off x="6465914" y="478113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70351AE-7EF4-2315-CFC2-4C73C14D60F1}"/>
              </a:ext>
            </a:extLst>
          </p:cNvPr>
          <p:cNvSpPr txBox="1"/>
          <p:nvPr/>
        </p:nvSpPr>
        <p:spPr>
          <a:xfrm>
            <a:off x="4527414" y="493897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6FD141D-A0D0-B5C3-8A5A-45B4C97B68EB}"/>
              </a:ext>
            </a:extLst>
          </p:cNvPr>
          <p:cNvSpPr txBox="1"/>
          <p:nvPr/>
        </p:nvSpPr>
        <p:spPr>
          <a:xfrm>
            <a:off x="6968910" y="326729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40FC57-3690-2396-B202-DB616F73F922}"/>
              </a:ext>
            </a:extLst>
          </p:cNvPr>
          <p:cNvSpPr txBox="1"/>
          <p:nvPr/>
        </p:nvSpPr>
        <p:spPr>
          <a:xfrm>
            <a:off x="5494675" y="530418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E8CB03-C429-9D66-B784-1F3998A0B09A}"/>
              </a:ext>
            </a:extLst>
          </p:cNvPr>
          <p:cNvSpPr txBox="1"/>
          <p:nvPr/>
        </p:nvSpPr>
        <p:spPr>
          <a:xfrm>
            <a:off x="7983434" y="616646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7CBFF0-F052-CCF3-B666-D35347956E30}"/>
              </a:ext>
            </a:extLst>
          </p:cNvPr>
          <p:cNvSpPr txBox="1"/>
          <p:nvPr/>
        </p:nvSpPr>
        <p:spPr>
          <a:xfrm>
            <a:off x="6455042" y="288630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ADA859-B4FA-8EBD-DB8B-40FA7E75025B}"/>
              </a:ext>
            </a:extLst>
          </p:cNvPr>
          <p:cNvSpPr txBox="1"/>
          <p:nvPr/>
        </p:nvSpPr>
        <p:spPr>
          <a:xfrm>
            <a:off x="6066156" y="326056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2E855E-B8A5-A679-3FB8-FBCEF782A477}"/>
              </a:ext>
            </a:extLst>
          </p:cNvPr>
          <p:cNvSpPr txBox="1"/>
          <p:nvPr/>
        </p:nvSpPr>
        <p:spPr>
          <a:xfrm>
            <a:off x="5906250" y="397957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6DFBEE-E30F-41A6-A756-4D6F9BC948FC}"/>
              </a:ext>
            </a:extLst>
          </p:cNvPr>
          <p:cNvSpPr txBox="1"/>
          <p:nvPr/>
        </p:nvSpPr>
        <p:spPr>
          <a:xfrm>
            <a:off x="7103098" y="402629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4BF320-926D-88E9-C272-BA9FD4685BB4}"/>
              </a:ext>
            </a:extLst>
          </p:cNvPr>
          <p:cNvSpPr txBox="1"/>
          <p:nvPr/>
        </p:nvSpPr>
        <p:spPr>
          <a:xfrm>
            <a:off x="7721748" y="373797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2651D9B-51E6-6474-F87E-A590B6657DAC}"/>
              </a:ext>
            </a:extLst>
          </p:cNvPr>
          <p:cNvSpPr/>
          <p:nvPr/>
        </p:nvSpPr>
        <p:spPr>
          <a:xfrm>
            <a:off x="5261215" y="2873000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6D6A05F-5369-358F-4995-61B86F47F7C7}"/>
              </a:ext>
            </a:extLst>
          </p:cNvPr>
          <p:cNvSpPr/>
          <p:nvPr/>
        </p:nvSpPr>
        <p:spPr>
          <a:xfrm>
            <a:off x="7452348" y="4425254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7E8FE46-61AF-5A6B-CC1A-A9583298FBA5}"/>
              </a:ext>
            </a:extLst>
          </p:cNvPr>
          <p:cNvSpPr/>
          <p:nvPr/>
        </p:nvSpPr>
        <p:spPr>
          <a:xfrm>
            <a:off x="5259654" y="4441521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2CA54FD-6235-31B4-1D34-01F071D49E32}"/>
              </a:ext>
            </a:extLst>
          </p:cNvPr>
          <p:cNvCxnSpPr>
            <a:cxnSpLocks/>
          </p:cNvCxnSpPr>
          <p:nvPr/>
        </p:nvCxnSpPr>
        <p:spPr>
          <a:xfrm>
            <a:off x="7713605" y="3288780"/>
            <a:ext cx="1" cy="113647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5DD6AE3-DFF6-8CE7-A2D9-2A1BA2EB4530}"/>
              </a:ext>
            </a:extLst>
          </p:cNvPr>
          <p:cNvSpPr/>
          <p:nvPr/>
        </p:nvSpPr>
        <p:spPr>
          <a:xfrm>
            <a:off x="7452347" y="2866426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B30B5A8-7A59-942A-ACBA-6134E887DD3E}"/>
              </a:ext>
            </a:extLst>
          </p:cNvPr>
          <p:cNvSpPr/>
          <p:nvPr/>
        </p:nvSpPr>
        <p:spPr>
          <a:xfrm>
            <a:off x="6352900" y="3611633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BAEAB41-9FD0-99C8-53E5-0D9923F64033}"/>
              </a:ext>
            </a:extLst>
          </p:cNvPr>
          <p:cNvSpPr/>
          <p:nvPr/>
        </p:nvSpPr>
        <p:spPr>
          <a:xfrm>
            <a:off x="5259654" y="6059582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08F6A23-C20D-8E77-0914-31D9BE03A3D0}"/>
              </a:ext>
            </a:extLst>
          </p:cNvPr>
          <p:cNvCxnSpPr>
            <a:stCxn id="133" idx="4"/>
            <a:endCxn id="137" idx="0"/>
          </p:cNvCxnSpPr>
          <p:nvPr/>
        </p:nvCxnSpPr>
        <p:spPr>
          <a:xfrm>
            <a:off x="5511581" y="4945374"/>
            <a:ext cx="0" cy="111420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4A540F8-34E0-AA2C-EA47-9BB0F0FD3511}"/>
              </a:ext>
            </a:extLst>
          </p:cNvPr>
          <p:cNvCxnSpPr>
            <a:cxnSpLocks/>
            <a:stCxn id="131" idx="5"/>
            <a:endCxn id="136" idx="1"/>
          </p:cNvCxnSpPr>
          <p:nvPr/>
        </p:nvCxnSpPr>
        <p:spPr>
          <a:xfrm>
            <a:off x="5691280" y="3303065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CB36792-71CD-957B-FA16-758FC1144C1A}"/>
              </a:ext>
            </a:extLst>
          </p:cNvPr>
          <p:cNvCxnSpPr>
            <a:cxnSpLocks/>
            <a:stCxn id="136" idx="5"/>
            <a:endCxn id="132" idx="1"/>
          </p:cNvCxnSpPr>
          <p:nvPr/>
        </p:nvCxnSpPr>
        <p:spPr>
          <a:xfrm>
            <a:off x="6782965" y="4041698"/>
            <a:ext cx="743171" cy="45734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F7EC75A-BAB8-81A8-4595-CFE2DD11270A}"/>
              </a:ext>
            </a:extLst>
          </p:cNvPr>
          <p:cNvSpPr txBox="1"/>
          <p:nvPr/>
        </p:nvSpPr>
        <p:spPr>
          <a:xfrm>
            <a:off x="5503386" y="375529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47" name="Rectangle: Rounded Corners 4">
            <a:extLst>
              <a:ext uri="{FF2B5EF4-FFF2-40B4-BE49-F238E27FC236}">
                <a16:creationId xmlns:a16="http://schemas.microsoft.com/office/drawing/2014/main" id="{28E1E345-67A4-910A-DA29-A9BCFC4AF432}"/>
              </a:ext>
            </a:extLst>
          </p:cNvPr>
          <p:cNvSpPr txBox="1"/>
          <p:nvPr/>
        </p:nvSpPr>
        <p:spPr>
          <a:xfrm>
            <a:off x="1519056" y="2612051"/>
            <a:ext cx="1101301" cy="28974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rtlCol="0" anchor="ctr" anchorCtr="0">
            <a:noAutofit/>
          </a:bodyPr>
          <a:lstStyle/>
          <a:p>
            <a:pPr marL="0" lvl="0" indent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 9</a:t>
            </a:r>
            <a:endParaRPr lang="it-IT" sz="1600" kern="1200" noProof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Rectangle: Rounded Corners 4">
            <a:extLst>
              <a:ext uri="{FF2B5EF4-FFF2-40B4-BE49-F238E27FC236}">
                <a16:creationId xmlns:a16="http://schemas.microsoft.com/office/drawing/2014/main" id="{8FEF3288-7C52-77DE-212A-80481DE94BCC}"/>
              </a:ext>
            </a:extLst>
          </p:cNvPr>
          <p:cNvSpPr txBox="1"/>
          <p:nvPr/>
        </p:nvSpPr>
        <p:spPr>
          <a:xfrm>
            <a:off x="6053249" y="2508165"/>
            <a:ext cx="1101301" cy="28974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72390" tIns="36195" rIns="72390" bIns="36195" numCol="1" spcCol="1270" rtlCol="0" anchor="ctr" anchorCtr="0">
            <a:noAutofit/>
          </a:bodyPr>
          <a:lstStyle/>
          <a:p>
            <a:pPr marL="0" lvl="0" indent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 8</a:t>
            </a:r>
            <a:endParaRPr lang="it-IT" sz="1600" kern="1200" noProof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16703D4-F04C-F99E-085B-B4B3A36E884E}"/>
              </a:ext>
            </a:extLst>
          </p:cNvPr>
          <p:cNvSpPr txBox="1"/>
          <p:nvPr/>
        </p:nvSpPr>
        <p:spPr>
          <a:xfrm>
            <a:off x="8443510" y="3293506"/>
            <a:ext cx="225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Il collegamento più vicino </a:t>
            </a:r>
          </a:p>
          <a:p>
            <a:r>
              <a:rPr lang="it-IT"/>
              <a:t>è tra A e G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122C69A-BF9F-1C58-1B96-BA3346AC1AEA}"/>
              </a:ext>
            </a:extLst>
          </p:cNvPr>
          <p:cNvSpPr/>
          <p:nvPr/>
        </p:nvSpPr>
        <p:spPr>
          <a:xfrm>
            <a:off x="9208838" y="4607584"/>
            <a:ext cx="2776687" cy="2099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La mossa permette di riusare anche l’arco appena rimosso -&gt; il costo della soluzione non può mai peggiorare</a:t>
            </a:r>
          </a:p>
        </p:txBody>
      </p:sp>
    </p:spTree>
    <p:extLst>
      <p:ext uri="{BB962C8B-B14F-4D97-AF65-F5344CB8AC3E}">
        <p14:creationId xmlns:p14="http://schemas.microsoft.com/office/powerpoint/2010/main" val="32382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9" grpId="0" animBg="1"/>
      <p:bldP spid="100" grpId="0" animBg="1"/>
      <p:bldP spid="101" grpId="0" animBg="1"/>
      <p:bldP spid="106" grpId="0" animBg="1"/>
      <p:bldP spid="107" grpId="0"/>
      <p:bldP spid="108" grpId="0"/>
      <p:bldP spid="109" grpId="0" animBg="1"/>
      <p:bldP spid="110" grpId="0" animBg="1"/>
      <p:bldP spid="116" grpId="0" animBg="1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 animBg="1"/>
      <p:bldP spid="132" grpId="0" animBg="1"/>
      <p:bldP spid="133" grpId="0" animBg="1"/>
      <p:bldP spid="135" grpId="0" animBg="1"/>
      <p:bldP spid="136" grpId="0" animBg="1"/>
      <p:bldP spid="137" grpId="0" animBg="1"/>
      <p:bldP spid="142" grpId="0"/>
      <p:bldP spid="148" grpId="0" animBg="1"/>
      <p:bldP spid="149" grpId="0"/>
      <p:bldP spid="1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" y="184830"/>
            <a:ext cx="8596668" cy="1320800"/>
          </a:xfrm>
        </p:spPr>
        <p:txBody>
          <a:bodyPr rtlCol="0">
            <a:normAutofit/>
          </a:bodyPr>
          <a:lstStyle/>
          <a:p>
            <a:r>
              <a:rPr lang="it-IT" noProof="1"/>
              <a:t>Indice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E652FD-1CE1-CA52-7D6E-415CF0FDF719}"/>
              </a:ext>
            </a:extLst>
          </p:cNvPr>
          <p:cNvGrpSpPr/>
          <p:nvPr/>
        </p:nvGrpSpPr>
        <p:grpSpPr>
          <a:xfrm>
            <a:off x="3887065" y="1615624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7F4B339-851B-8E5D-9174-DC5ED0838AD7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A7F359D5-0396-E5A8-ABA2-BA603E584479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 kern="1200" noProof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Applicazioni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4617-7A24-738F-9C9B-AF967B4AAEB4}"/>
              </a:ext>
            </a:extLst>
          </p:cNvPr>
          <p:cNvGrpSpPr/>
          <p:nvPr/>
        </p:nvGrpSpPr>
        <p:grpSpPr>
          <a:xfrm>
            <a:off x="738522" y="1603657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5F07400-6929-357F-3AEA-22814AF754E2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7845C979-BE88-2AA2-747D-A60CF856E228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 kern="1200" noProof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Qual è il problema?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F8E51-DF57-A1FA-8E13-9E435457A6F4}"/>
              </a:ext>
            </a:extLst>
          </p:cNvPr>
          <p:cNvGrpSpPr/>
          <p:nvPr/>
        </p:nvGrpSpPr>
        <p:grpSpPr>
          <a:xfrm>
            <a:off x="7171386" y="1608036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4AA8D28-4631-2074-EA9E-AE74C22F5B9A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231417B1-E327-D7B1-8488-4142BAC6D1CE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Modello Matematico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37BCF4-DDA7-172B-D0B9-4058B54EB82F}"/>
              </a:ext>
            </a:extLst>
          </p:cNvPr>
          <p:cNvGrpSpPr/>
          <p:nvPr/>
        </p:nvGrpSpPr>
        <p:grpSpPr>
          <a:xfrm>
            <a:off x="7171386" y="2723789"/>
            <a:ext cx="2821646" cy="794783"/>
            <a:chOff x="0" y="1942"/>
            <a:chExt cx="3094672" cy="93434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9DDEDF0-96E2-53F8-65DE-9A5C66AB9B77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FDD885A9-B69E-F2C1-B65F-C7D533C21F07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Euristiche greedy 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69CBDD-2EF1-E427-AE1D-97A02E2C2E39}"/>
              </a:ext>
            </a:extLst>
          </p:cNvPr>
          <p:cNvGrpSpPr/>
          <p:nvPr/>
        </p:nvGrpSpPr>
        <p:grpSpPr>
          <a:xfrm>
            <a:off x="780109" y="3828080"/>
            <a:ext cx="2821646" cy="794783"/>
            <a:chOff x="0" y="1942"/>
            <a:chExt cx="3094672" cy="93434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383F07-B529-52A0-DD92-FECC9F561BFC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EEFFFB34-3D5D-4079-BB68-3C2958829105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Ricerca Locale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C1E1BA-E81E-7267-2852-451F8979CCE3}"/>
              </a:ext>
            </a:extLst>
          </p:cNvPr>
          <p:cNvGrpSpPr/>
          <p:nvPr/>
        </p:nvGrpSpPr>
        <p:grpSpPr>
          <a:xfrm>
            <a:off x="3887065" y="3828080"/>
            <a:ext cx="2821646" cy="794783"/>
            <a:chOff x="0" y="1942"/>
            <a:chExt cx="3094672" cy="93434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36FB29B-E5F1-DB52-CF18-E4D2EE217BD5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3ADF474-64EB-4C65-7316-1B36F6723FDD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Ricerca Locale con MST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6D4987-913C-2EE4-EEA9-8AFE7A514980}"/>
              </a:ext>
            </a:extLst>
          </p:cNvPr>
          <p:cNvGrpSpPr/>
          <p:nvPr/>
        </p:nvGrpSpPr>
        <p:grpSpPr>
          <a:xfrm>
            <a:off x="7129799" y="3828080"/>
            <a:ext cx="2821646" cy="794783"/>
            <a:chOff x="0" y="1942"/>
            <a:chExt cx="3094672" cy="93434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2E0D326-5E6D-1424-2531-125545D92B40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D58ABEA2-65DB-542D-BAEB-1CAEFAE05CBF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Tabù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A6DAC0-69C7-708C-B359-45ABEE763D3F}"/>
              </a:ext>
            </a:extLst>
          </p:cNvPr>
          <p:cNvGrpSpPr/>
          <p:nvPr/>
        </p:nvGrpSpPr>
        <p:grpSpPr>
          <a:xfrm>
            <a:off x="821104" y="5044302"/>
            <a:ext cx="2821646" cy="794783"/>
            <a:chOff x="0" y="1942"/>
            <a:chExt cx="3094672" cy="93434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711E357-67FC-603A-B646-49C2DC855B3E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6B5CC8FA-B507-B9F3-7ADF-0047E7C31A3D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Grasp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533E8B-01B6-EA89-A388-CD8D22FF3D6A}"/>
              </a:ext>
            </a:extLst>
          </p:cNvPr>
          <p:cNvGrpSpPr/>
          <p:nvPr/>
        </p:nvGrpSpPr>
        <p:grpSpPr>
          <a:xfrm>
            <a:off x="3928652" y="5071362"/>
            <a:ext cx="2821646" cy="794783"/>
            <a:chOff x="0" y="1942"/>
            <a:chExt cx="3094672" cy="93434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37478B3-B313-F890-F900-0FE494BF0015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E0BF91DD-ACF4-5BAA-BA7C-719EDE51C14E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Simulated Annealing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29AA05-08D6-395D-ACC2-588BA6E5AD9E}"/>
              </a:ext>
            </a:extLst>
          </p:cNvPr>
          <p:cNvGrpSpPr/>
          <p:nvPr/>
        </p:nvGrpSpPr>
        <p:grpSpPr>
          <a:xfrm>
            <a:off x="7129799" y="5071361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D3A239C-5F55-C443-026D-D75F7DAB94F4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818BB005-4D54-34C7-EF80-DC8FC8DEA961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 kern="1200" noProof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Considerazioni finali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134F78-EE89-1DC5-5B13-83EEC853B08B}"/>
              </a:ext>
            </a:extLst>
          </p:cNvPr>
          <p:cNvGrpSpPr/>
          <p:nvPr/>
        </p:nvGrpSpPr>
        <p:grpSpPr>
          <a:xfrm>
            <a:off x="779517" y="2760650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42D97FB-8649-835D-EE84-7E77DE167B4A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A359D29D-2A54-D734-96E3-12F5C8356C18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 kern="1200" noProof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Istanze usate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1A4F96-C805-F27D-5308-18B07E4B6E01}"/>
              </a:ext>
            </a:extLst>
          </p:cNvPr>
          <p:cNvGrpSpPr/>
          <p:nvPr/>
        </p:nvGrpSpPr>
        <p:grpSpPr>
          <a:xfrm>
            <a:off x="3928652" y="2721852"/>
            <a:ext cx="2821646" cy="794783"/>
            <a:chOff x="0" y="1942"/>
            <a:chExt cx="3094672" cy="9343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8BABAE3-6556-BA3F-FD2E-C5AE6FF17994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8B11512D-5D56-6534-F70E-84DD54050696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 kern="1200" noProof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Tecnologie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0" y="77819"/>
            <a:ext cx="8602099" cy="864573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latin typeface="Rockwell" panose="02060603020205020403" pitchFamily="18" charset="0"/>
              </a:rPr>
              <a:t>Ricerca Locale: risultati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FD04D-61E7-6199-A821-04DC667FD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20" y="976118"/>
            <a:ext cx="4842491" cy="4808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6CAFE-119C-0777-7836-37D294E16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92" y="942392"/>
            <a:ext cx="5082462" cy="50035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6FD27A-1B29-8E82-9BDE-D1E93DF94D49}"/>
              </a:ext>
            </a:extLst>
          </p:cNvPr>
          <p:cNvSpPr/>
          <p:nvPr/>
        </p:nvSpPr>
        <p:spPr>
          <a:xfrm>
            <a:off x="179814" y="5915608"/>
            <a:ext cx="3013788" cy="668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Media iterazioni First Improvment Naive: 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78776-58B1-926C-C078-C9C7E576D74E}"/>
              </a:ext>
            </a:extLst>
          </p:cNvPr>
          <p:cNvSpPr/>
          <p:nvPr/>
        </p:nvSpPr>
        <p:spPr>
          <a:xfrm>
            <a:off x="3423947" y="5919085"/>
            <a:ext cx="2672053" cy="813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Media iterazioni First Improvment Shortest Path: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937DA-78FF-D287-5027-F2E06B4B6996}"/>
              </a:ext>
            </a:extLst>
          </p:cNvPr>
          <p:cNvSpPr/>
          <p:nvPr/>
        </p:nvSpPr>
        <p:spPr>
          <a:xfrm>
            <a:off x="9078685" y="5881882"/>
            <a:ext cx="2914261" cy="813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Media iterazioni Best Improvment Shortest Path: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4F628-80E3-3262-E3EA-2AB160734275}"/>
              </a:ext>
            </a:extLst>
          </p:cNvPr>
          <p:cNvSpPr/>
          <p:nvPr/>
        </p:nvSpPr>
        <p:spPr>
          <a:xfrm>
            <a:off x="6360371" y="5906461"/>
            <a:ext cx="2444622" cy="746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Media iterazioni Best Improvment Naive: 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776B7-1E9B-E70F-13BF-D0530B52E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968" y="942392"/>
            <a:ext cx="12192000" cy="574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F43A0-1B58-E58F-9B6F-CA7BFE176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1968" y="983250"/>
            <a:ext cx="12192000" cy="574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Ricerca Locale + MST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BFBE-E200-583D-967F-1986B42D6876}"/>
              </a:ext>
            </a:extLst>
          </p:cNvPr>
          <p:cNvSpPr txBox="1"/>
          <p:nvPr/>
        </p:nvSpPr>
        <p:spPr>
          <a:xfrm>
            <a:off x="336799" y="1143262"/>
            <a:ext cx="10822613" cy="20313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/>
              <a:t>Ad ogni iterazione della ricerca locale viene applicata alla soluzione ottenuta il minimum spanning tree (MST) tramite algoritmo di Prim.</a:t>
            </a:r>
          </a:p>
          <a:p>
            <a:r>
              <a:rPr lang="it-IT"/>
              <a:t>In questo modo la decisione viene suddivisa in:</a:t>
            </a:r>
          </a:p>
          <a:p>
            <a:pPr marL="342900" indent="-342900">
              <a:buAutoNum type="arabicParenR"/>
            </a:pPr>
            <a:r>
              <a:rPr lang="it-IT"/>
              <a:t>Scelta dei nodi della soluzione</a:t>
            </a:r>
          </a:p>
          <a:p>
            <a:pPr marL="342900" indent="-342900">
              <a:buAutoNum type="arabicParenR"/>
            </a:pPr>
            <a:r>
              <a:rPr lang="it-IT"/>
              <a:t>Scelta degli archi che li collegano</a:t>
            </a:r>
          </a:p>
          <a:p>
            <a:r>
              <a:rPr lang="it-IT"/>
              <a:t>Alla fine della ricerca locale si restituisce la soluzione ottenuta di costo minimo che può essere quella ottenuta dalla mossa oppure applicando MST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37DCCD-A97A-1F3C-7D29-0AE73CA724DB}"/>
              </a:ext>
            </a:extLst>
          </p:cNvPr>
          <p:cNvSpPr txBox="1"/>
          <p:nvPr/>
        </p:nvSpPr>
        <p:spPr>
          <a:xfrm>
            <a:off x="243321" y="629817"/>
            <a:ext cx="973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Tentativo di miglioramento della ricerca locale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03E2C1-6B5B-DF22-BC41-2F87B898191A}"/>
              </a:ext>
            </a:extLst>
          </p:cNvPr>
          <p:cNvSpPr/>
          <p:nvPr/>
        </p:nvSpPr>
        <p:spPr>
          <a:xfrm>
            <a:off x="904009" y="3167565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985DAA-98BC-7335-5B5F-492EF6E9578A}"/>
              </a:ext>
            </a:extLst>
          </p:cNvPr>
          <p:cNvSpPr/>
          <p:nvPr/>
        </p:nvSpPr>
        <p:spPr>
          <a:xfrm>
            <a:off x="3095142" y="471981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3538E5-BEC3-B632-F790-8A709A2FA530}"/>
              </a:ext>
            </a:extLst>
          </p:cNvPr>
          <p:cNvSpPr/>
          <p:nvPr/>
        </p:nvSpPr>
        <p:spPr>
          <a:xfrm>
            <a:off x="902448" y="473608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9E928-878E-63BF-79EF-B2EC269B35A6}"/>
              </a:ext>
            </a:extLst>
          </p:cNvPr>
          <p:cNvCxnSpPr>
            <a:stCxn id="3" idx="6"/>
            <a:endCxn id="11" idx="2"/>
          </p:cNvCxnSpPr>
          <p:nvPr/>
        </p:nvCxnSpPr>
        <p:spPr>
          <a:xfrm flipV="1">
            <a:off x="1407862" y="3403587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818889-C3CA-A6D7-EE16-B461F1B6C820}"/>
              </a:ext>
            </a:extLst>
          </p:cNvPr>
          <p:cNvCxnSpPr/>
          <p:nvPr/>
        </p:nvCxnSpPr>
        <p:spPr>
          <a:xfrm flipV="1">
            <a:off x="1389207" y="5032241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8D66B-9789-616A-A402-B1345E334E9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1154375" y="3671418"/>
            <a:ext cx="1561" cy="106466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1579E-4A3C-6491-6791-F6A030661BC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347068" y="3583345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504BB9B-17EC-275B-BDD6-D720BBF9D6D8}"/>
              </a:ext>
            </a:extLst>
          </p:cNvPr>
          <p:cNvSpPr/>
          <p:nvPr/>
        </p:nvSpPr>
        <p:spPr>
          <a:xfrm>
            <a:off x="3095141" y="3151660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B159D-C4A8-A248-EBA6-04A7D10DBAE5}"/>
              </a:ext>
            </a:extLst>
          </p:cNvPr>
          <p:cNvSpPr txBox="1"/>
          <p:nvPr/>
        </p:nvSpPr>
        <p:spPr>
          <a:xfrm>
            <a:off x="2088960" y="629993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9D62C-0E47-CB49-223F-784CA842E621}"/>
              </a:ext>
            </a:extLst>
          </p:cNvPr>
          <p:cNvSpPr txBox="1"/>
          <p:nvPr/>
        </p:nvSpPr>
        <p:spPr>
          <a:xfrm>
            <a:off x="2964512" y="560709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61F335-37D0-8F86-8FBE-74E35AE9B924}"/>
              </a:ext>
            </a:extLst>
          </p:cNvPr>
          <p:cNvSpPr/>
          <p:nvPr/>
        </p:nvSpPr>
        <p:spPr>
          <a:xfrm>
            <a:off x="1995694" y="390619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9A38B3-613F-0007-6CFC-D88A0BFF149E}"/>
              </a:ext>
            </a:extLst>
          </p:cNvPr>
          <p:cNvSpPr/>
          <p:nvPr/>
        </p:nvSpPr>
        <p:spPr>
          <a:xfrm>
            <a:off x="902448" y="6354147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0D1F04-AD80-D8DE-B3DE-0B09CEBCAAB5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1154375" y="5239939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E8067-CD7B-5E9B-44A8-870EDF154E07}"/>
              </a:ext>
            </a:extLst>
          </p:cNvPr>
          <p:cNvCxnSpPr>
            <a:cxnSpLocks/>
            <a:stCxn id="14" idx="3"/>
            <a:endCxn id="5" idx="7"/>
          </p:cNvCxnSpPr>
          <p:nvPr/>
        </p:nvCxnSpPr>
        <p:spPr>
          <a:xfrm flipH="1">
            <a:off x="1332513" y="4336263"/>
            <a:ext cx="736969" cy="473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838BDA-4A1B-A2FB-1923-C1CB24082960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1334074" y="3597630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070315-1A42-260A-7398-DD9886C65F13}"/>
              </a:ext>
            </a:extLst>
          </p:cNvPr>
          <p:cNvCxnSpPr>
            <a:cxnSpLocks/>
            <a:stCxn id="14" idx="5"/>
            <a:endCxn id="4" idx="1"/>
          </p:cNvCxnSpPr>
          <p:nvPr/>
        </p:nvCxnSpPr>
        <p:spPr>
          <a:xfrm>
            <a:off x="2425759" y="4336263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B48CB8-A524-DC85-A862-99281B063DFC}"/>
              </a:ext>
            </a:extLst>
          </p:cNvPr>
          <p:cNvCxnSpPr>
            <a:cxnSpLocks/>
            <a:stCxn id="11" idx="3"/>
            <a:endCxn id="14" idx="7"/>
          </p:cNvCxnSpPr>
          <p:nvPr/>
        </p:nvCxnSpPr>
        <p:spPr>
          <a:xfrm flipH="1">
            <a:off x="2425759" y="3581725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49CE1C0-6DA1-C35E-839D-61A3A76842E4}"/>
              </a:ext>
            </a:extLst>
          </p:cNvPr>
          <p:cNvSpPr/>
          <p:nvPr/>
        </p:nvSpPr>
        <p:spPr>
          <a:xfrm>
            <a:off x="3070924" y="635414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5178F7-8B11-E96F-DB7B-762F2866A466}"/>
              </a:ext>
            </a:extLst>
          </p:cNvPr>
          <p:cNvCxnSpPr>
            <a:cxnSpLocks/>
            <a:stCxn id="4" idx="4"/>
            <a:endCxn id="21" idx="0"/>
          </p:cNvCxnSpPr>
          <p:nvPr/>
        </p:nvCxnSpPr>
        <p:spPr>
          <a:xfrm flipH="1">
            <a:off x="3322851" y="5223672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C58D2E-AAC3-26AF-11D4-ACECC776AAC7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 flipV="1">
            <a:off x="1406301" y="6606073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7754B97-71BD-B5E7-3299-FA203F9510EA}"/>
              </a:ext>
            </a:extLst>
          </p:cNvPr>
          <p:cNvCxnSpPr>
            <a:stCxn id="3" idx="2"/>
            <a:endCxn id="15" idx="2"/>
          </p:cNvCxnSpPr>
          <p:nvPr/>
        </p:nvCxnSpPr>
        <p:spPr>
          <a:xfrm rot="10800000" flipV="1">
            <a:off x="902449" y="3419492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72A2D15-4AF7-9CE0-C03A-B7BD6C26DB93}"/>
              </a:ext>
            </a:extLst>
          </p:cNvPr>
          <p:cNvCxnSpPr>
            <a:stCxn id="11" idx="6"/>
            <a:endCxn id="21" idx="6"/>
          </p:cNvCxnSpPr>
          <p:nvPr/>
        </p:nvCxnSpPr>
        <p:spPr>
          <a:xfrm flipH="1">
            <a:off x="3574777" y="3403587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E6B3C1-0FC3-63F5-799B-967BE799C755}"/>
              </a:ext>
            </a:extLst>
          </p:cNvPr>
          <p:cNvSpPr txBox="1"/>
          <p:nvPr/>
        </p:nvSpPr>
        <p:spPr>
          <a:xfrm>
            <a:off x="2108518" y="506685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C7812-A8A7-FD0F-1572-F7ACCDC2D1DB}"/>
              </a:ext>
            </a:extLst>
          </p:cNvPr>
          <p:cNvSpPr txBox="1"/>
          <p:nvPr/>
        </p:nvSpPr>
        <p:spPr>
          <a:xfrm>
            <a:off x="170018" y="522469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114F88-53AA-3CE7-01CA-4BE615AE0454}"/>
              </a:ext>
            </a:extLst>
          </p:cNvPr>
          <p:cNvSpPr txBox="1"/>
          <p:nvPr/>
        </p:nvSpPr>
        <p:spPr>
          <a:xfrm>
            <a:off x="2611514" y="355301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F2F24-5B44-4269-4958-2EF0E872A7B2}"/>
              </a:ext>
            </a:extLst>
          </p:cNvPr>
          <p:cNvSpPr txBox="1"/>
          <p:nvPr/>
        </p:nvSpPr>
        <p:spPr>
          <a:xfrm>
            <a:off x="1137279" y="558990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EFA1DB-7132-DB3A-FFD8-361E3002C19C}"/>
              </a:ext>
            </a:extLst>
          </p:cNvPr>
          <p:cNvSpPr txBox="1"/>
          <p:nvPr/>
        </p:nvSpPr>
        <p:spPr>
          <a:xfrm>
            <a:off x="2097646" y="317201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3E67E-56E3-BF25-91E6-3A811A0F1C55}"/>
              </a:ext>
            </a:extLst>
          </p:cNvPr>
          <p:cNvSpPr txBox="1"/>
          <p:nvPr/>
        </p:nvSpPr>
        <p:spPr>
          <a:xfrm>
            <a:off x="1708760" y="354627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AC7889-7E28-C1E0-0038-568F230AC4B8}"/>
              </a:ext>
            </a:extLst>
          </p:cNvPr>
          <p:cNvSpPr txBox="1"/>
          <p:nvPr/>
        </p:nvSpPr>
        <p:spPr>
          <a:xfrm>
            <a:off x="1548854" y="426529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5032E0-7068-496E-F48B-2D696927284B}"/>
              </a:ext>
            </a:extLst>
          </p:cNvPr>
          <p:cNvSpPr txBox="1"/>
          <p:nvPr/>
        </p:nvSpPr>
        <p:spPr>
          <a:xfrm>
            <a:off x="2745702" y="431201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3B2EEE-CAD4-EC93-D53A-F3826A37B68D}"/>
              </a:ext>
            </a:extLst>
          </p:cNvPr>
          <p:cNvSpPr txBox="1"/>
          <p:nvPr/>
        </p:nvSpPr>
        <p:spPr>
          <a:xfrm>
            <a:off x="3364352" y="402369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48BF36-2013-A4E0-CBE7-B4B02B20E9BD}"/>
              </a:ext>
            </a:extLst>
          </p:cNvPr>
          <p:cNvSpPr/>
          <p:nvPr/>
        </p:nvSpPr>
        <p:spPr>
          <a:xfrm>
            <a:off x="903819" y="3158717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E6F44A-6D6C-C38B-B504-36ADE998DC5D}"/>
              </a:ext>
            </a:extLst>
          </p:cNvPr>
          <p:cNvSpPr/>
          <p:nvPr/>
        </p:nvSpPr>
        <p:spPr>
          <a:xfrm>
            <a:off x="3094952" y="4710971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2C2081-20EE-2FE4-C30A-5CA230D81AE5}"/>
              </a:ext>
            </a:extLst>
          </p:cNvPr>
          <p:cNvSpPr/>
          <p:nvPr/>
        </p:nvSpPr>
        <p:spPr>
          <a:xfrm>
            <a:off x="902258" y="4727238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0275D6-B2F3-6461-E015-EEBC890C15D6}"/>
              </a:ext>
            </a:extLst>
          </p:cNvPr>
          <p:cNvCxnSpPr>
            <a:cxnSpLocks/>
          </p:cNvCxnSpPr>
          <p:nvPr/>
        </p:nvCxnSpPr>
        <p:spPr>
          <a:xfrm>
            <a:off x="3356209" y="3574497"/>
            <a:ext cx="1" cy="113647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5CB2F8E-ECA3-9F1C-3D04-B2435F86AAD9}"/>
              </a:ext>
            </a:extLst>
          </p:cNvPr>
          <p:cNvSpPr/>
          <p:nvPr/>
        </p:nvSpPr>
        <p:spPr>
          <a:xfrm>
            <a:off x="3094951" y="3152143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5D810B-02F1-AC95-D9B7-E6479F3720BE}"/>
              </a:ext>
            </a:extLst>
          </p:cNvPr>
          <p:cNvSpPr/>
          <p:nvPr/>
        </p:nvSpPr>
        <p:spPr>
          <a:xfrm>
            <a:off x="1995504" y="3897350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290CB0-D0FA-136D-F3A5-04D1BC3089A6}"/>
              </a:ext>
            </a:extLst>
          </p:cNvPr>
          <p:cNvSpPr/>
          <p:nvPr/>
        </p:nvSpPr>
        <p:spPr>
          <a:xfrm>
            <a:off x="902258" y="6345299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E3F9BF-B53B-3FDF-8AAC-58538458F449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1154185" y="5231091"/>
            <a:ext cx="0" cy="111420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545C56-69F6-A002-3CF6-053C7FB0EC6A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1333884" y="3588782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C07C76-9F43-430F-BE3A-9BC9A667FF2F}"/>
              </a:ext>
            </a:extLst>
          </p:cNvPr>
          <p:cNvCxnSpPr>
            <a:cxnSpLocks/>
            <a:stCxn id="40" idx="5"/>
            <a:endCxn id="36" idx="1"/>
          </p:cNvCxnSpPr>
          <p:nvPr/>
        </p:nvCxnSpPr>
        <p:spPr>
          <a:xfrm>
            <a:off x="2425569" y="4327415"/>
            <a:ext cx="743171" cy="45734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0078FC8-449B-3ACC-BBB3-9A74C42E8A55}"/>
              </a:ext>
            </a:extLst>
          </p:cNvPr>
          <p:cNvSpPr txBox="1"/>
          <p:nvPr/>
        </p:nvSpPr>
        <p:spPr>
          <a:xfrm>
            <a:off x="1145990" y="404101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9DE44D-3DC9-4BC8-AFE0-EC60FF813713}"/>
              </a:ext>
            </a:extLst>
          </p:cNvPr>
          <p:cNvSpPr/>
          <p:nvPr/>
        </p:nvSpPr>
        <p:spPr>
          <a:xfrm>
            <a:off x="4688322" y="3121724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01DCACE-4CA0-B8C3-C421-622EF9D32371}"/>
              </a:ext>
            </a:extLst>
          </p:cNvPr>
          <p:cNvSpPr/>
          <p:nvPr/>
        </p:nvSpPr>
        <p:spPr>
          <a:xfrm>
            <a:off x="6879455" y="467397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1253C0-24E1-22CC-418D-450B073FDDB0}"/>
              </a:ext>
            </a:extLst>
          </p:cNvPr>
          <p:cNvSpPr/>
          <p:nvPr/>
        </p:nvSpPr>
        <p:spPr>
          <a:xfrm>
            <a:off x="4686761" y="4690245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10A0953-2673-F2B4-A1F2-471517BC94EA}"/>
              </a:ext>
            </a:extLst>
          </p:cNvPr>
          <p:cNvCxnSpPr>
            <a:stCxn id="86" idx="6"/>
            <a:endCxn id="93" idx="2"/>
          </p:cNvCxnSpPr>
          <p:nvPr/>
        </p:nvCxnSpPr>
        <p:spPr>
          <a:xfrm flipV="1">
            <a:off x="5192175" y="3357746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637675-239E-5E17-C3C7-594A0CEE4DF1}"/>
              </a:ext>
            </a:extLst>
          </p:cNvPr>
          <p:cNvCxnSpPr/>
          <p:nvPr/>
        </p:nvCxnSpPr>
        <p:spPr>
          <a:xfrm flipV="1">
            <a:off x="5173520" y="4986400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6D5448F-E6C6-AFB8-D665-60D619E7245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 flipH="1">
            <a:off x="4938688" y="3625577"/>
            <a:ext cx="1561" cy="1064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DBC874-B701-479B-F89A-C1C109DCB76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131381" y="3537504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F18FC84C-E9EC-DE57-943A-0EB798FC6833}"/>
              </a:ext>
            </a:extLst>
          </p:cNvPr>
          <p:cNvSpPr/>
          <p:nvPr/>
        </p:nvSpPr>
        <p:spPr>
          <a:xfrm>
            <a:off x="6879454" y="3105819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B8D97D-12FA-ED0A-3BE2-09D6F7B8A666}"/>
              </a:ext>
            </a:extLst>
          </p:cNvPr>
          <p:cNvSpPr txBox="1"/>
          <p:nvPr/>
        </p:nvSpPr>
        <p:spPr>
          <a:xfrm>
            <a:off x="5873273" y="625409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741F04-1CBE-3AE9-6B9A-6C8E4D20EFEB}"/>
              </a:ext>
            </a:extLst>
          </p:cNvPr>
          <p:cNvSpPr txBox="1"/>
          <p:nvPr/>
        </p:nvSpPr>
        <p:spPr>
          <a:xfrm>
            <a:off x="6748825" y="556125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32FB120-87A7-81F1-EFBC-68F908A74128}"/>
              </a:ext>
            </a:extLst>
          </p:cNvPr>
          <p:cNvSpPr/>
          <p:nvPr/>
        </p:nvSpPr>
        <p:spPr>
          <a:xfrm>
            <a:off x="5780007" y="3860357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1DD57DE-F61B-BB53-3345-664C9ADC5B2C}"/>
              </a:ext>
            </a:extLst>
          </p:cNvPr>
          <p:cNvSpPr/>
          <p:nvPr/>
        </p:nvSpPr>
        <p:spPr>
          <a:xfrm>
            <a:off x="4686761" y="6308306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C0A9B0-BAEA-6157-CE61-304F1F2B302E}"/>
              </a:ext>
            </a:extLst>
          </p:cNvPr>
          <p:cNvCxnSpPr>
            <a:stCxn id="88" idx="4"/>
            <a:endCxn id="98" idx="0"/>
          </p:cNvCxnSpPr>
          <p:nvPr/>
        </p:nvCxnSpPr>
        <p:spPr>
          <a:xfrm>
            <a:off x="4938688" y="5194098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80C7279-FF08-941C-7D8E-6AA9C2B6E775}"/>
              </a:ext>
            </a:extLst>
          </p:cNvPr>
          <p:cNvCxnSpPr>
            <a:cxnSpLocks/>
          </p:cNvCxnSpPr>
          <p:nvPr/>
        </p:nvCxnSpPr>
        <p:spPr>
          <a:xfrm flipH="1">
            <a:off x="5153779" y="4291217"/>
            <a:ext cx="736969" cy="473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80FE21D-4D73-5AED-EC1A-AF82517A1FA9}"/>
              </a:ext>
            </a:extLst>
          </p:cNvPr>
          <p:cNvCxnSpPr>
            <a:cxnSpLocks/>
            <a:stCxn id="86" idx="5"/>
            <a:endCxn id="97" idx="1"/>
          </p:cNvCxnSpPr>
          <p:nvPr/>
        </p:nvCxnSpPr>
        <p:spPr>
          <a:xfrm>
            <a:off x="5118387" y="3551789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6E362F2-4B3B-0AAF-8846-1EEBAD313C2A}"/>
              </a:ext>
            </a:extLst>
          </p:cNvPr>
          <p:cNvCxnSpPr>
            <a:cxnSpLocks/>
            <a:stCxn id="97" idx="5"/>
            <a:endCxn id="87" idx="1"/>
          </p:cNvCxnSpPr>
          <p:nvPr/>
        </p:nvCxnSpPr>
        <p:spPr>
          <a:xfrm>
            <a:off x="6210072" y="4290422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B93EB3-A1BA-AA65-4488-839E466B3B78}"/>
              </a:ext>
            </a:extLst>
          </p:cNvPr>
          <p:cNvCxnSpPr>
            <a:cxnSpLocks/>
            <a:stCxn id="93" idx="3"/>
            <a:endCxn id="97" idx="7"/>
          </p:cNvCxnSpPr>
          <p:nvPr/>
        </p:nvCxnSpPr>
        <p:spPr>
          <a:xfrm flipH="1">
            <a:off x="6210072" y="3535884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9C8C1D19-500C-DC78-A6B9-F51A04DB4202}"/>
              </a:ext>
            </a:extLst>
          </p:cNvPr>
          <p:cNvSpPr/>
          <p:nvPr/>
        </p:nvSpPr>
        <p:spPr>
          <a:xfrm>
            <a:off x="6855237" y="6308305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DE62A80-0140-2D35-000D-67A975446875}"/>
              </a:ext>
            </a:extLst>
          </p:cNvPr>
          <p:cNvCxnSpPr>
            <a:cxnSpLocks/>
            <a:stCxn id="87" idx="4"/>
            <a:endCxn id="104" idx="0"/>
          </p:cNvCxnSpPr>
          <p:nvPr/>
        </p:nvCxnSpPr>
        <p:spPr>
          <a:xfrm flipH="1">
            <a:off x="7107164" y="5177831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399BC4D-5127-5B85-3BFC-7D019B6340ED}"/>
              </a:ext>
            </a:extLst>
          </p:cNvPr>
          <p:cNvCxnSpPr>
            <a:cxnSpLocks/>
            <a:stCxn id="98" idx="6"/>
            <a:endCxn id="104" idx="2"/>
          </p:cNvCxnSpPr>
          <p:nvPr/>
        </p:nvCxnSpPr>
        <p:spPr>
          <a:xfrm flipV="1">
            <a:off x="5190614" y="6560232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29060465-7345-CB43-EB0B-12E408BB6675}"/>
              </a:ext>
            </a:extLst>
          </p:cNvPr>
          <p:cNvCxnSpPr>
            <a:stCxn id="86" idx="2"/>
            <a:endCxn id="98" idx="2"/>
          </p:cNvCxnSpPr>
          <p:nvPr/>
        </p:nvCxnSpPr>
        <p:spPr>
          <a:xfrm rot="10800000" flipV="1">
            <a:off x="4686762" y="3373651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3FBC69B2-C595-E243-8C4A-ECC00CE27131}"/>
              </a:ext>
            </a:extLst>
          </p:cNvPr>
          <p:cNvCxnSpPr>
            <a:stCxn id="93" idx="6"/>
            <a:endCxn id="104" idx="6"/>
          </p:cNvCxnSpPr>
          <p:nvPr/>
        </p:nvCxnSpPr>
        <p:spPr>
          <a:xfrm flipH="1">
            <a:off x="7359090" y="3357746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87686B7-61AA-9001-6DB6-63A2DA32DF0D}"/>
              </a:ext>
            </a:extLst>
          </p:cNvPr>
          <p:cNvSpPr txBox="1"/>
          <p:nvPr/>
        </p:nvSpPr>
        <p:spPr>
          <a:xfrm>
            <a:off x="5892831" y="502101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5242241-FFA2-90B2-1F2B-9EC345B999B9}"/>
              </a:ext>
            </a:extLst>
          </p:cNvPr>
          <p:cNvSpPr txBox="1"/>
          <p:nvPr/>
        </p:nvSpPr>
        <p:spPr>
          <a:xfrm>
            <a:off x="3954331" y="517885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072A606-E495-A0B7-96F0-67C92C19BC88}"/>
              </a:ext>
            </a:extLst>
          </p:cNvPr>
          <p:cNvSpPr txBox="1"/>
          <p:nvPr/>
        </p:nvSpPr>
        <p:spPr>
          <a:xfrm>
            <a:off x="6395827" y="350716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0AE273-C464-66EA-6B26-46FB511A5685}"/>
              </a:ext>
            </a:extLst>
          </p:cNvPr>
          <p:cNvSpPr txBox="1"/>
          <p:nvPr/>
        </p:nvSpPr>
        <p:spPr>
          <a:xfrm>
            <a:off x="4921592" y="554406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8B8B03-DE06-E6CD-0E65-B4C9D64A8175}"/>
              </a:ext>
            </a:extLst>
          </p:cNvPr>
          <p:cNvSpPr txBox="1"/>
          <p:nvPr/>
        </p:nvSpPr>
        <p:spPr>
          <a:xfrm>
            <a:off x="5881959" y="312617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D19C23-97D4-494B-AE31-BFA5F643AAB8}"/>
              </a:ext>
            </a:extLst>
          </p:cNvPr>
          <p:cNvSpPr txBox="1"/>
          <p:nvPr/>
        </p:nvSpPr>
        <p:spPr>
          <a:xfrm>
            <a:off x="5493073" y="350043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7CDDBD-916B-B687-5039-A3C83722BDF6}"/>
              </a:ext>
            </a:extLst>
          </p:cNvPr>
          <p:cNvSpPr txBox="1"/>
          <p:nvPr/>
        </p:nvSpPr>
        <p:spPr>
          <a:xfrm>
            <a:off x="5333167" y="421945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415B75E-A347-803A-34D9-E49DDB275627}"/>
              </a:ext>
            </a:extLst>
          </p:cNvPr>
          <p:cNvSpPr txBox="1"/>
          <p:nvPr/>
        </p:nvSpPr>
        <p:spPr>
          <a:xfrm>
            <a:off x="6530015" y="426617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E20CD07-B0C0-AF86-EF92-564E0AF49810}"/>
              </a:ext>
            </a:extLst>
          </p:cNvPr>
          <p:cNvSpPr txBox="1"/>
          <p:nvPr/>
        </p:nvSpPr>
        <p:spPr>
          <a:xfrm>
            <a:off x="7148665" y="397785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4A85340-F739-656E-960B-8E2F7860E1A9}"/>
              </a:ext>
            </a:extLst>
          </p:cNvPr>
          <p:cNvSpPr/>
          <p:nvPr/>
        </p:nvSpPr>
        <p:spPr>
          <a:xfrm>
            <a:off x="4688132" y="3112876"/>
            <a:ext cx="503853" cy="503853"/>
          </a:xfrm>
          <a:prstGeom prst="ellipse">
            <a:avLst/>
          </a:prstGeom>
          <a:solidFill>
            <a:srgbClr val="00B0F0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E74F8CD-C96A-6E4E-2860-EA7DFDF99B0B}"/>
              </a:ext>
            </a:extLst>
          </p:cNvPr>
          <p:cNvSpPr/>
          <p:nvPr/>
        </p:nvSpPr>
        <p:spPr>
          <a:xfrm>
            <a:off x="6879265" y="4665130"/>
            <a:ext cx="503853" cy="503853"/>
          </a:xfrm>
          <a:prstGeom prst="ellipse">
            <a:avLst/>
          </a:prstGeom>
          <a:solidFill>
            <a:srgbClr val="00B0F0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046A5FC-C45D-13F3-0860-62C527FC9DDD}"/>
              </a:ext>
            </a:extLst>
          </p:cNvPr>
          <p:cNvSpPr/>
          <p:nvPr/>
        </p:nvSpPr>
        <p:spPr>
          <a:xfrm>
            <a:off x="4686571" y="4681397"/>
            <a:ext cx="503853" cy="503853"/>
          </a:xfrm>
          <a:prstGeom prst="ellipse">
            <a:avLst/>
          </a:prstGeom>
          <a:solidFill>
            <a:srgbClr val="00B0F0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F907A8C-F6CF-BC6E-FAF8-F7E234F739FC}"/>
              </a:ext>
            </a:extLst>
          </p:cNvPr>
          <p:cNvCxnSpPr>
            <a:cxnSpLocks/>
          </p:cNvCxnSpPr>
          <p:nvPr/>
        </p:nvCxnSpPr>
        <p:spPr>
          <a:xfrm>
            <a:off x="7121860" y="3528656"/>
            <a:ext cx="1" cy="1136474"/>
          </a:xfrm>
          <a:prstGeom prst="line">
            <a:avLst/>
          </a:prstGeom>
          <a:ln w="28575">
            <a:solidFill>
              <a:srgbClr val="33CC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71DACD6-85B2-BAD1-3223-F3A15B5463DE}"/>
              </a:ext>
            </a:extLst>
          </p:cNvPr>
          <p:cNvSpPr/>
          <p:nvPr/>
        </p:nvSpPr>
        <p:spPr>
          <a:xfrm>
            <a:off x="6879264" y="3106302"/>
            <a:ext cx="503853" cy="503853"/>
          </a:xfrm>
          <a:prstGeom prst="ellipse">
            <a:avLst/>
          </a:prstGeom>
          <a:solidFill>
            <a:srgbClr val="00B0F0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93A6927-9BAA-394B-B8ED-E82E3A4C910E}"/>
              </a:ext>
            </a:extLst>
          </p:cNvPr>
          <p:cNvSpPr/>
          <p:nvPr/>
        </p:nvSpPr>
        <p:spPr>
          <a:xfrm>
            <a:off x="5779817" y="3860840"/>
            <a:ext cx="503853" cy="503853"/>
          </a:xfrm>
          <a:prstGeom prst="ellipse">
            <a:avLst/>
          </a:prstGeom>
          <a:solidFill>
            <a:srgbClr val="00B0F0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98C247-0900-7B14-F801-B8D903030224}"/>
              </a:ext>
            </a:extLst>
          </p:cNvPr>
          <p:cNvSpPr/>
          <p:nvPr/>
        </p:nvSpPr>
        <p:spPr>
          <a:xfrm>
            <a:off x="4686571" y="6299458"/>
            <a:ext cx="503853" cy="503853"/>
          </a:xfrm>
          <a:prstGeom prst="ellipse">
            <a:avLst/>
          </a:prstGeom>
          <a:solidFill>
            <a:srgbClr val="00B0F0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2C934F8-B191-44AA-2CF3-DA1A6061F51A}"/>
              </a:ext>
            </a:extLst>
          </p:cNvPr>
          <p:cNvCxnSpPr>
            <a:cxnSpLocks/>
          </p:cNvCxnSpPr>
          <p:nvPr/>
        </p:nvCxnSpPr>
        <p:spPr>
          <a:xfrm>
            <a:off x="4947829" y="5185250"/>
            <a:ext cx="0" cy="1114208"/>
          </a:xfrm>
          <a:prstGeom prst="line">
            <a:avLst/>
          </a:prstGeom>
          <a:ln w="38100">
            <a:solidFill>
              <a:srgbClr val="33CC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1366DA-DDEF-F92F-855E-83E94128CB8F}"/>
              </a:ext>
            </a:extLst>
          </p:cNvPr>
          <p:cNvCxnSpPr>
            <a:cxnSpLocks/>
            <a:stCxn id="118" idx="5"/>
            <a:endCxn id="123" idx="1"/>
          </p:cNvCxnSpPr>
          <p:nvPr/>
        </p:nvCxnSpPr>
        <p:spPr>
          <a:xfrm>
            <a:off x="5118197" y="3542941"/>
            <a:ext cx="735408" cy="391687"/>
          </a:xfrm>
          <a:prstGeom prst="line">
            <a:avLst/>
          </a:prstGeom>
          <a:ln w="28575">
            <a:solidFill>
              <a:srgbClr val="33CC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B60BDFC-EBC7-7013-FA91-ADC2A399642A}"/>
              </a:ext>
            </a:extLst>
          </p:cNvPr>
          <p:cNvCxnSpPr>
            <a:cxnSpLocks/>
            <a:stCxn id="123" idx="5"/>
            <a:endCxn id="119" idx="1"/>
          </p:cNvCxnSpPr>
          <p:nvPr/>
        </p:nvCxnSpPr>
        <p:spPr>
          <a:xfrm>
            <a:off x="6209882" y="4290905"/>
            <a:ext cx="743171" cy="448013"/>
          </a:xfrm>
          <a:prstGeom prst="line">
            <a:avLst/>
          </a:prstGeom>
          <a:ln w="28575">
            <a:solidFill>
              <a:srgbClr val="33CC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9A7AE73-DC9B-3E1A-8F7B-A5011482580F}"/>
              </a:ext>
            </a:extLst>
          </p:cNvPr>
          <p:cNvSpPr txBox="1"/>
          <p:nvPr/>
        </p:nvSpPr>
        <p:spPr>
          <a:xfrm>
            <a:off x="4930303" y="399517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151CA1C-B9DE-3B14-8934-64817B193B0E}"/>
              </a:ext>
            </a:extLst>
          </p:cNvPr>
          <p:cNvCxnSpPr>
            <a:cxnSpLocks/>
          </p:cNvCxnSpPr>
          <p:nvPr/>
        </p:nvCxnSpPr>
        <p:spPr>
          <a:xfrm flipH="1">
            <a:off x="5137865" y="4294188"/>
            <a:ext cx="736969" cy="473611"/>
          </a:xfrm>
          <a:prstGeom prst="line">
            <a:avLst/>
          </a:prstGeom>
          <a:ln w="28575">
            <a:solidFill>
              <a:srgbClr val="33CC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558E7AC-F3EC-79E6-739E-197D4A541570}"/>
              </a:ext>
            </a:extLst>
          </p:cNvPr>
          <p:cNvSpPr/>
          <p:nvPr/>
        </p:nvSpPr>
        <p:spPr>
          <a:xfrm>
            <a:off x="8108302" y="3479794"/>
            <a:ext cx="2749624" cy="2372045"/>
          </a:xfrm>
          <a:prstGeom prst="rect">
            <a:avLst/>
          </a:prstGeom>
          <a:ln>
            <a:solidFill>
              <a:srgbClr val="33CC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L’algoritmo di Prim a partire da un nodo sceglie sempre l’arco di costo minore che gli permette di raggiungere un nodo inesplorato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EE0D70B-5B73-4F33-8AE1-6FD35F5ED933}"/>
              </a:ext>
            </a:extLst>
          </p:cNvPr>
          <p:cNvSpPr txBox="1"/>
          <p:nvPr/>
        </p:nvSpPr>
        <p:spPr>
          <a:xfrm>
            <a:off x="3663383" y="627337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101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Ricerca Locale + MST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BFBE-E200-583D-967F-1986B42D6876}"/>
              </a:ext>
            </a:extLst>
          </p:cNvPr>
          <p:cNvSpPr txBox="1"/>
          <p:nvPr/>
        </p:nvSpPr>
        <p:spPr>
          <a:xfrm>
            <a:off x="439436" y="1712429"/>
            <a:ext cx="10822613" cy="92333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/>
              <a:t>La ricerca locale con MST è stata applicata a partire da entrambe le greedy utilizzando l’esplorazione di best improvment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/>
              <a:t>In nessun caso è riuscito a migliorare il risultato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37DCCD-A97A-1F3C-7D29-0AE73CA724DB}"/>
              </a:ext>
            </a:extLst>
          </p:cNvPr>
          <p:cNvSpPr txBox="1"/>
          <p:nvPr/>
        </p:nvSpPr>
        <p:spPr>
          <a:xfrm>
            <a:off x="243321" y="629817"/>
            <a:ext cx="973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Tentativo di miglioramento della ricerca locale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73E177-4D19-73F5-9A3E-6D940A533BF7}"/>
              </a:ext>
            </a:extLst>
          </p:cNvPr>
          <p:cNvCxnSpPr>
            <a:cxnSpLocks/>
          </p:cNvCxnSpPr>
          <p:nvPr/>
        </p:nvCxnSpPr>
        <p:spPr>
          <a:xfrm>
            <a:off x="5430416" y="2715208"/>
            <a:ext cx="0" cy="628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itolo 1">
            <a:extLst>
              <a:ext uri="{FF2B5EF4-FFF2-40B4-BE49-F238E27FC236}">
                <a16:creationId xmlns:a16="http://schemas.microsoft.com/office/drawing/2014/main" id="{F982D689-F639-16BF-CE08-CCA02A6F95FB}"/>
              </a:ext>
            </a:extLst>
          </p:cNvPr>
          <p:cNvSpPr txBox="1">
            <a:spLocks/>
          </p:cNvSpPr>
          <p:nvPr/>
        </p:nvSpPr>
        <p:spPr>
          <a:xfrm>
            <a:off x="1995256" y="3343275"/>
            <a:ext cx="7243994" cy="1250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>
                <a:latin typeface="Rockwell" panose="02060603020205020403" pitchFamily="18" charset="0"/>
              </a:rPr>
              <a:t>La mossa fa già un’ottima scelta degli archi</a:t>
            </a:r>
            <a:endParaRPr lang="it-IT" sz="2800" dirty="0">
              <a:latin typeface="Rockwell" panose="02060603020205020403" pitchFamily="18" charset="0"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6C6BCE55-DC92-71F3-3852-BFA200394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32" t="39352" r="42812" b="36581"/>
          <a:stretch/>
        </p:blipFill>
        <p:spPr>
          <a:xfrm>
            <a:off x="1472946" y="3903216"/>
            <a:ext cx="9073785" cy="254520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280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Ricerca Tabu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BFBE-E200-583D-967F-1986B42D6876}"/>
              </a:ext>
            </a:extLst>
          </p:cNvPr>
          <p:cNvSpPr txBox="1"/>
          <p:nvPr/>
        </p:nvSpPr>
        <p:spPr>
          <a:xfrm>
            <a:off x="209109" y="1485974"/>
            <a:ext cx="10925418" cy="230832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/>
              <a:t>La ricerca Tabu permette di accettare dei peggioramenti e uscire dagli ottimi locali della ricerca locale.</a:t>
            </a:r>
          </a:p>
          <a:p>
            <a:r>
              <a:rPr lang="it-IT"/>
              <a:t>Parte da una soluzione iniziale: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/>
              <a:t>Ad ogni iterazione accetta la soluzione migliore </a:t>
            </a:r>
            <a:r>
              <a:rPr lang="it-IT" u="sng"/>
              <a:t>diversa</a:t>
            </a:r>
            <a:r>
              <a:rPr lang="it-IT"/>
              <a:t> da quella corrente (mantenendo anche l’ottimo candidato)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/>
              <a:t>Per un certo numero di iterazioni vieta la mossa inversa usata per ottenerla -&gt; impedisce di tornare su delle soluzioni già visitate. Utilizzando la </a:t>
            </a:r>
            <a:r>
              <a:rPr lang="it-IT" u="sng"/>
              <a:t>lista tabu</a:t>
            </a:r>
            <a:endParaRPr lang="it-IT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/>
              <a:t>L’unica eccezione è il criterio di aspirazione: accetta una soluzione vietata se è migliore dell’ottimo candidato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A3341-3FE2-4C29-6C5A-2148C37A0CA7}"/>
              </a:ext>
            </a:extLst>
          </p:cNvPr>
          <p:cNvSpPr/>
          <p:nvPr/>
        </p:nvSpPr>
        <p:spPr>
          <a:xfrm>
            <a:off x="1415900" y="4989469"/>
            <a:ext cx="3125755" cy="765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Euristica naive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DCC86-C924-9BDA-DDB1-021DEA48CAF2}"/>
              </a:ext>
            </a:extLst>
          </p:cNvPr>
          <p:cNvSpPr/>
          <p:nvPr/>
        </p:nvSpPr>
        <p:spPr>
          <a:xfrm>
            <a:off x="6515876" y="4989469"/>
            <a:ext cx="3125755" cy="765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Euristica Shortest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8B6C-4FBE-8621-38A6-8C24B5783F17}"/>
              </a:ext>
            </a:extLst>
          </p:cNvPr>
          <p:cNvSpPr txBox="1"/>
          <p:nvPr/>
        </p:nvSpPr>
        <p:spPr>
          <a:xfrm>
            <a:off x="3623748" y="4059958"/>
            <a:ext cx="40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La ricerca Tabu è stata applicata sulle soluzioni ottenute a partire da:</a:t>
            </a:r>
          </a:p>
        </p:txBody>
      </p:sp>
    </p:spTree>
    <p:extLst>
      <p:ext uri="{BB962C8B-B14F-4D97-AF65-F5344CB8AC3E}">
        <p14:creationId xmlns:p14="http://schemas.microsoft.com/office/powerpoint/2010/main" val="291137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Ricerca Tabu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8B6C-4FBE-8621-38A6-8C24B5783F17}"/>
              </a:ext>
            </a:extLst>
          </p:cNvPr>
          <p:cNvSpPr txBox="1"/>
          <p:nvPr/>
        </p:nvSpPr>
        <p:spPr>
          <a:xfrm>
            <a:off x="255395" y="1008848"/>
            <a:ext cx="10260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/>
              <a:t>Modifica alla mossa:</a:t>
            </a:r>
            <a:r>
              <a:rPr lang="it-IT" u="sng"/>
              <a:t> </a:t>
            </a:r>
          </a:p>
          <a:p>
            <a:r>
              <a:rPr lang="it-IT" b="1">
                <a:solidFill>
                  <a:srgbClr val="FF0000"/>
                </a:solidFill>
              </a:rPr>
              <a:t>Prima: </a:t>
            </a:r>
            <a:r>
              <a:rPr lang="it-IT"/>
              <a:t>rimuovi un arco, elimina i nodi non di steiner con grado = 1 e ricollega tramite shortest path (non sono possibili peggioramenti)</a:t>
            </a:r>
          </a:p>
          <a:p>
            <a:r>
              <a:rPr lang="it-IT" b="1">
                <a:solidFill>
                  <a:srgbClr val="00B050"/>
                </a:solidFill>
              </a:rPr>
              <a:t>Dopo: </a:t>
            </a:r>
            <a:r>
              <a:rPr lang="it-IT"/>
              <a:t>rimuovi un arco, elimina i nodi non di steiner con grado = 1 e ricollega tramite shortest path senza usare l’arco appena rimosso (se è possibile) -&gt; permette di avere dei peggioramenti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FF8A0-239F-3ED0-C66F-0B2EA038AA4D}"/>
              </a:ext>
            </a:extLst>
          </p:cNvPr>
          <p:cNvSpPr txBox="1"/>
          <p:nvPr/>
        </p:nvSpPr>
        <p:spPr>
          <a:xfrm>
            <a:off x="243321" y="2678541"/>
            <a:ext cx="10260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/>
              <a:t>Tabu List:</a:t>
            </a:r>
            <a:r>
              <a:rPr lang="it-IT" u="sng"/>
              <a:t> </a:t>
            </a:r>
          </a:p>
          <a:p>
            <a:r>
              <a:rPr lang="it-IT"/>
              <a:t>Gli elementi della lista tabu sono dati dall’</a:t>
            </a:r>
            <a:r>
              <a:rPr lang="it-IT" u="sng"/>
              <a:t>inverso della mossa </a:t>
            </a:r>
            <a:r>
              <a:rPr lang="it-IT"/>
              <a:t>per ottenere la soluzione corrente.</a:t>
            </a:r>
          </a:p>
          <a:p>
            <a:r>
              <a:rPr lang="it-IT"/>
              <a:t>Ovvero viene vietata l’eliminazione degli archi appena aggiunti per creare il nuovo percorso</a:t>
            </a:r>
          </a:p>
          <a:p>
            <a:r>
              <a:rPr lang="it-IT" u="sng"/>
              <a:t>Ad ogni iterazione (nella lista tabu):</a:t>
            </a:r>
          </a:p>
          <a:p>
            <a:pPr marL="285750" indent="-285750">
              <a:buFontTx/>
              <a:buChar char="-"/>
            </a:pPr>
            <a:r>
              <a:rPr lang="it-IT"/>
              <a:t>Rimuove un elemento</a:t>
            </a:r>
          </a:p>
          <a:p>
            <a:pPr marL="285750" indent="-285750">
              <a:buFontTx/>
              <a:buChar char="-"/>
            </a:pPr>
            <a:r>
              <a:rPr lang="it-IT"/>
              <a:t>Se la dimensione della lista è maggiore di 10 elementi è riportata a 10</a:t>
            </a:r>
          </a:p>
          <a:p>
            <a:pPr marL="285750" indent="-285750">
              <a:buFontTx/>
              <a:buChar char="-"/>
            </a:pPr>
            <a:r>
              <a:rPr lang="it-IT"/>
              <a:t>Sono aggiunte le nuove mosse tabù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AD7DF-B3A0-FE5E-E535-0E8FBD13367B}"/>
              </a:ext>
            </a:extLst>
          </p:cNvPr>
          <p:cNvSpPr txBox="1"/>
          <p:nvPr/>
        </p:nvSpPr>
        <p:spPr>
          <a:xfrm>
            <a:off x="243320" y="5179230"/>
            <a:ext cx="1026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/>
              <a:t>Condizione di stop della ricerca</a:t>
            </a:r>
            <a:r>
              <a:rPr lang="it-IT" b="1"/>
              <a:t>:</a:t>
            </a:r>
          </a:p>
          <a:p>
            <a:r>
              <a:rPr lang="it-IT"/>
              <a:t>30 iterazioni senza miglioramenti rispetto all’ottimo candidato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B8770252-A88D-9F37-09D2-1AD61B735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34" t="51168" r="53125" b="24910"/>
          <a:stretch/>
        </p:blipFill>
        <p:spPr>
          <a:xfrm>
            <a:off x="6943724" y="4867274"/>
            <a:ext cx="5097195" cy="191290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1563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Ricerca Tabu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8B6C-4FBE-8621-38A6-8C24B5783F17}"/>
              </a:ext>
            </a:extLst>
          </p:cNvPr>
          <p:cNvSpPr txBox="1"/>
          <p:nvPr/>
        </p:nvSpPr>
        <p:spPr>
          <a:xfrm>
            <a:off x="2548692" y="842641"/>
            <a:ext cx="503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/>
              <a:t>Esempio di applicazione della ricerca tabu:</a:t>
            </a:r>
            <a:r>
              <a:rPr lang="it-IT" u="sng"/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EABA4B-7A74-6056-790D-B62A00E58E6A}"/>
              </a:ext>
            </a:extLst>
          </p:cNvPr>
          <p:cNvSpPr/>
          <p:nvPr/>
        </p:nvSpPr>
        <p:spPr>
          <a:xfrm>
            <a:off x="1967699" y="1783856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E9DF68-5B30-A14D-EC5B-02B4997CAE27}"/>
              </a:ext>
            </a:extLst>
          </p:cNvPr>
          <p:cNvSpPr/>
          <p:nvPr/>
        </p:nvSpPr>
        <p:spPr>
          <a:xfrm>
            <a:off x="4158832" y="3336110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A732B7-CD26-F903-8693-247872503EAC}"/>
              </a:ext>
            </a:extLst>
          </p:cNvPr>
          <p:cNvSpPr/>
          <p:nvPr/>
        </p:nvSpPr>
        <p:spPr>
          <a:xfrm>
            <a:off x="1966138" y="3352377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509544-BC30-FA08-DF13-9305FA387278}"/>
              </a:ext>
            </a:extLst>
          </p:cNvPr>
          <p:cNvCxnSpPr>
            <a:stCxn id="3" idx="6"/>
            <a:endCxn id="13" idx="2"/>
          </p:cNvCxnSpPr>
          <p:nvPr/>
        </p:nvCxnSpPr>
        <p:spPr>
          <a:xfrm flipV="1">
            <a:off x="2471552" y="2019878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534647-658B-C7B6-F5E8-064623079B4D}"/>
              </a:ext>
            </a:extLst>
          </p:cNvPr>
          <p:cNvCxnSpPr/>
          <p:nvPr/>
        </p:nvCxnSpPr>
        <p:spPr>
          <a:xfrm flipV="1">
            <a:off x="2452897" y="3648532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FA603D-9DCB-64E8-52B0-66F3D03686A1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2218065" y="2287709"/>
            <a:ext cx="1561" cy="106466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C25C96-D928-2B23-C2AA-E7864EDBB3D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410758" y="2199636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7FF1F23-AC06-1534-E4A8-0F231CCA177C}"/>
              </a:ext>
            </a:extLst>
          </p:cNvPr>
          <p:cNvSpPr/>
          <p:nvPr/>
        </p:nvSpPr>
        <p:spPr>
          <a:xfrm>
            <a:off x="4158831" y="1767951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101E8-9DD9-C2CE-2F23-18233069CAC3}"/>
              </a:ext>
            </a:extLst>
          </p:cNvPr>
          <p:cNvSpPr txBox="1"/>
          <p:nvPr/>
        </p:nvSpPr>
        <p:spPr>
          <a:xfrm>
            <a:off x="3152650" y="491623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6A724-7481-91B0-B25A-AB6E09E20C9B}"/>
              </a:ext>
            </a:extLst>
          </p:cNvPr>
          <p:cNvSpPr txBox="1"/>
          <p:nvPr/>
        </p:nvSpPr>
        <p:spPr>
          <a:xfrm>
            <a:off x="4028202" y="422338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0D195F-77E0-2278-B3C7-C7B558BA0158}"/>
              </a:ext>
            </a:extLst>
          </p:cNvPr>
          <p:cNvSpPr/>
          <p:nvPr/>
        </p:nvSpPr>
        <p:spPr>
          <a:xfrm>
            <a:off x="3059384" y="252248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BE3C14-2913-472F-1CBA-41DB00CD3424}"/>
              </a:ext>
            </a:extLst>
          </p:cNvPr>
          <p:cNvSpPr/>
          <p:nvPr/>
        </p:nvSpPr>
        <p:spPr>
          <a:xfrm>
            <a:off x="1966138" y="4970438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850E32-5F43-1F8C-1763-599342F5F2A2}"/>
              </a:ext>
            </a:extLst>
          </p:cNvPr>
          <p:cNvCxnSpPr>
            <a:stCxn id="7" idx="4"/>
            <a:endCxn id="17" idx="0"/>
          </p:cNvCxnSpPr>
          <p:nvPr/>
        </p:nvCxnSpPr>
        <p:spPr>
          <a:xfrm>
            <a:off x="2218065" y="3856230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33DD2-A1C7-FA05-EF26-5F342983B7C9}"/>
              </a:ext>
            </a:extLst>
          </p:cNvPr>
          <p:cNvCxnSpPr>
            <a:cxnSpLocks/>
            <a:stCxn id="16" idx="3"/>
            <a:endCxn id="7" idx="7"/>
          </p:cNvCxnSpPr>
          <p:nvPr/>
        </p:nvCxnSpPr>
        <p:spPr>
          <a:xfrm flipH="1">
            <a:off x="2396203" y="2952554"/>
            <a:ext cx="736969" cy="473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58572E-7CE1-2D59-E863-31FC59D1EF50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2397764" y="2213921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EBAB2F-859E-39DF-AB72-5857957FC39D}"/>
              </a:ext>
            </a:extLst>
          </p:cNvPr>
          <p:cNvCxnSpPr>
            <a:cxnSpLocks/>
            <a:stCxn id="16" idx="5"/>
            <a:endCxn id="4" idx="1"/>
          </p:cNvCxnSpPr>
          <p:nvPr/>
        </p:nvCxnSpPr>
        <p:spPr>
          <a:xfrm>
            <a:off x="3489449" y="2952554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FCA39D-65AB-5847-9B20-E7C6A72CA178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>
          <a:xfrm flipH="1">
            <a:off x="3489449" y="2198016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EB28ED3-5BB6-F771-51CE-BC3664173238}"/>
              </a:ext>
            </a:extLst>
          </p:cNvPr>
          <p:cNvSpPr/>
          <p:nvPr/>
        </p:nvSpPr>
        <p:spPr>
          <a:xfrm>
            <a:off x="4134614" y="4970437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340EC9-EAAD-BBBF-0CA3-4652BC8A881E}"/>
              </a:ext>
            </a:extLst>
          </p:cNvPr>
          <p:cNvCxnSpPr>
            <a:cxnSpLocks/>
            <a:stCxn id="4" idx="4"/>
            <a:endCxn id="23" idx="0"/>
          </p:cNvCxnSpPr>
          <p:nvPr/>
        </p:nvCxnSpPr>
        <p:spPr>
          <a:xfrm flipH="1">
            <a:off x="4386541" y="3839963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1F5F26-20B2-9301-77F7-0FC867CB8089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2469991" y="5222364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207AD0C-3DE7-6594-7F45-FEC976432947}"/>
              </a:ext>
            </a:extLst>
          </p:cNvPr>
          <p:cNvCxnSpPr>
            <a:stCxn id="3" idx="2"/>
            <a:endCxn id="17" idx="2"/>
          </p:cNvCxnSpPr>
          <p:nvPr/>
        </p:nvCxnSpPr>
        <p:spPr>
          <a:xfrm rot="10800000" flipV="1">
            <a:off x="1966139" y="2035783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CF02100-9808-30E7-8627-636C75F65D84}"/>
              </a:ext>
            </a:extLst>
          </p:cNvPr>
          <p:cNvCxnSpPr>
            <a:stCxn id="13" idx="6"/>
            <a:endCxn id="23" idx="6"/>
          </p:cNvCxnSpPr>
          <p:nvPr/>
        </p:nvCxnSpPr>
        <p:spPr>
          <a:xfrm flipH="1">
            <a:off x="4638467" y="2019878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BCD32C-3DFF-2234-E05E-8DBF2FC25030}"/>
              </a:ext>
            </a:extLst>
          </p:cNvPr>
          <p:cNvSpPr txBox="1"/>
          <p:nvPr/>
        </p:nvSpPr>
        <p:spPr>
          <a:xfrm>
            <a:off x="3172208" y="368314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D7F97-D680-B4F2-2310-DF52BE8A7807}"/>
              </a:ext>
            </a:extLst>
          </p:cNvPr>
          <p:cNvSpPr txBox="1"/>
          <p:nvPr/>
        </p:nvSpPr>
        <p:spPr>
          <a:xfrm>
            <a:off x="1233708" y="384098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2AC0CF-4FA9-B880-CFB9-44ED378127BC}"/>
              </a:ext>
            </a:extLst>
          </p:cNvPr>
          <p:cNvSpPr txBox="1"/>
          <p:nvPr/>
        </p:nvSpPr>
        <p:spPr>
          <a:xfrm>
            <a:off x="3675204" y="216930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D7B4DE-4D47-4B24-3B12-14D4DB38C2AF}"/>
              </a:ext>
            </a:extLst>
          </p:cNvPr>
          <p:cNvSpPr txBox="1"/>
          <p:nvPr/>
        </p:nvSpPr>
        <p:spPr>
          <a:xfrm>
            <a:off x="2200969" y="420619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15F3C8-DA1A-9DBF-F9E2-C42E441E53C4}"/>
              </a:ext>
            </a:extLst>
          </p:cNvPr>
          <p:cNvSpPr txBox="1"/>
          <p:nvPr/>
        </p:nvSpPr>
        <p:spPr>
          <a:xfrm>
            <a:off x="3161336" y="178830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C511BD-EA5A-AD56-9C1C-4769DE1D6A6A}"/>
              </a:ext>
            </a:extLst>
          </p:cNvPr>
          <p:cNvSpPr txBox="1"/>
          <p:nvPr/>
        </p:nvSpPr>
        <p:spPr>
          <a:xfrm>
            <a:off x="2772450" y="216256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BEB6F-388A-4276-01F7-2D883F53CF21}"/>
              </a:ext>
            </a:extLst>
          </p:cNvPr>
          <p:cNvSpPr txBox="1"/>
          <p:nvPr/>
        </p:nvSpPr>
        <p:spPr>
          <a:xfrm>
            <a:off x="2612544" y="288158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DC37E8-34FC-51E1-07BA-BFEDE9E35FCA}"/>
              </a:ext>
            </a:extLst>
          </p:cNvPr>
          <p:cNvSpPr txBox="1"/>
          <p:nvPr/>
        </p:nvSpPr>
        <p:spPr>
          <a:xfrm>
            <a:off x="3809392" y="292830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7C963-6B34-AFDE-7557-D307A58BA43D}"/>
              </a:ext>
            </a:extLst>
          </p:cNvPr>
          <p:cNvSpPr txBox="1"/>
          <p:nvPr/>
        </p:nvSpPr>
        <p:spPr>
          <a:xfrm>
            <a:off x="4428042" y="263998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794E6E-C3FB-5BC7-6AA6-40FDB944EF55}"/>
              </a:ext>
            </a:extLst>
          </p:cNvPr>
          <p:cNvSpPr/>
          <p:nvPr/>
        </p:nvSpPr>
        <p:spPr>
          <a:xfrm>
            <a:off x="1967509" y="1775008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90426C-EA32-2A62-9E07-A089B9CC8FC7}"/>
              </a:ext>
            </a:extLst>
          </p:cNvPr>
          <p:cNvSpPr/>
          <p:nvPr/>
        </p:nvSpPr>
        <p:spPr>
          <a:xfrm>
            <a:off x="4158642" y="3327262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129743-F24C-4D82-EE44-1CAC5E8AD186}"/>
              </a:ext>
            </a:extLst>
          </p:cNvPr>
          <p:cNvSpPr/>
          <p:nvPr/>
        </p:nvSpPr>
        <p:spPr>
          <a:xfrm>
            <a:off x="1965948" y="3343529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155FEF-6306-4EE7-C48F-3AF989CE7092}"/>
              </a:ext>
            </a:extLst>
          </p:cNvPr>
          <p:cNvCxnSpPr>
            <a:cxnSpLocks/>
          </p:cNvCxnSpPr>
          <p:nvPr/>
        </p:nvCxnSpPr>
        <p:spPr>
          <a:xfrm>
            <a:off x="4419899" y="2190788"/>
            <a:ext cx="1" cy="113647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A9D67AB-4E38-F99F-CF1A-1F238B48F69F}"/>
              </a:ext>
            </a:extLst>
          </p:cNvPr>
          <p:cNvSpPr/>
          <p:nvPr/>
        </p:nvSpPr>
        <p:spPr>
          <a:xfrm>
            <a:off x="4158641" y="1768434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E206D-22AB-F5F3-3C9E-D9FFCE284250}"/>
              </a:ext>
            </a:extLst>
          </p:cNvPr>
          <p:cNvSpPr/>
          <p:nvPr/>
        </p:nvSpPr>
        <p:spPr>
          <a:xfrm>
            <a:off x="3059194" y="2513641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2CC96F-CEE0-C513-4D60-17CD792093D9}"/>
              </a:ext>
            </a:extLst>
          </p:cNvPr>
          <p:cNvSpPr/>
          <p:nvPr/>
        </p:nvSpPr>
        <p:spPr>
          <a:xfrm>
            <a:off x="1965948" y="4961590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26888A-CA58-8B18-6BEE-7853C20B5ACB}"/>
              </a:ext>
            </a:extLst>
          </p:cNvPr>
          <p:cNvCxnSpPr>
            <a:stCxn id="39" idx="4"/>
            <a:endCxn id="43" idx="0"/>
          </p:cNvCxnSpPr>
          <p:nvPr/>
        </p:nvCxnSpPr>
        <p:spPr>
          <a:xfrm>
            <a:off x="2217875" y="3847382"/>
            <a:ext cx="0" cy="111420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E8B7CD-88A4-F0FD-2F9B-B3506D7BB647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2397574" y="2205073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36753D-5731-F944-6D39-A612030DEF30}"/>
              </a:ext>
            </a:extLst>
          </p:cNvPr>
          <p:cNvCxnSpPr>
            <a:cxnSpLocks/>
            <a:stCxn id="42" idx="5"/>
            <a:endCxn id="38" idx="1"/>
          </p:cNvCxnSpPr>
          <p:nvPr/>
        </p:nvCxnSpPr>
        <p:spPr>
          <a:xfrm>
            <a:off x="3489259" y="2943706"/>
            <a:ext cx="743171" cy="45734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D6031A-F448-864E-9513-4FACF1BE8F6D}"/>
              </a:ext>
            </a:extLst>
          </p:cNvPr>
          <p:cNvSpPr txBox="1"/>
          <p:nvPr/>
        </p:nvSpPr>
        <p:spPr>
          <a:xfrm>
            <a:off x="2209680" y="265730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E376C9-965A-2384-3ABA-8ADF87C66C68}"/>
              </a:ext>
            </a:extLst>
          </p:cNvPr>
          <p:cNvSpPr txBox="1"/>
          <p:nvPr/>
        </p:nvSpPr>
        <p:spPr>
          <a:xfrm>
            <a:off x="5211180" y="1863827"/>
            <a:ext cx="37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/>
              <a:t>Rimuovendo l’arco FC</a:t>
            </a:r>
          </a:p>
          <a:p>
            <a:endParaRPr lang="it-IT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B179CB47-B2E1-ECD0-D4C0-1F49408BCE51}"/>
              </a:ext>
            </a:extLst>
          </p:cNvPr>
          <p:cNvSpPr/>
          <p:nvPr/>
        </p:nvSpPr>
        <p:spPr>
          <a:xfrm>
            <a:off x="4121317" y="2537803"/>
            <a:ext cx="643280" cy="5562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339EC1-0015-0C5C-4017-58C54B1135FA}"/>
              </a:ext>
            </a:extLst>
          </p:cNvPr>
          <p:cNvSpPr txBox="1"/>
          <p:nvPr/>
        </p:nvSpPr>
        <p:spPr>
          <a:xfrm>
            <a:off x="5182469" y="2297017"/>
            <a:ext cx="37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/>
              <a:t>Aggiunta dell’arco EF</a:t>
            </a:r>
          </a:p>
          <a:p>
            <a:endParaRPr lang="it-IT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09717B-46D4-B5E1-B837-C6C1F4F08E52}"/>
              </a:ext>
            </a:extLst>
          </p:cNvPr>
          <p:cNvCxnSpPr/>
          <p:nvPr/>
        </p:nvCxnSpPr>
        <p:spPr>
          <a:xfrm flipV="1">
            <a:off x="2476999" y="2013717"/>
            <a:ext cx="1687279" cy="15905"/>
          </a:xfrm>
          <a:prstGeom prst="line">
            <a:avLst/>
          </a:prstGeom>
          <a:ln w="28575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D24628-9D9A-EEF9-9900-7D8C601865F1}"/>
              </a:ext>
            </a:extLst>
          </p:cNvPr>
          <p:cNvSpPr txBox="1"/>
          <p:nvPr/>
        </p:nvSpPr>
        <p:spPr>
          <a:xfrm>
            <a:off x="5182468" y="2754719"/>
            <a:ext cx="469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/>
              <a:t>Se questa risulta essere la soluzione migliore dell’intorno: Lista tabu = [EF]</a:t>
            </a:r>
          </a:p>
          <a:p>
            <a:endParaRPr lang="it-I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971936-83FD-F427-0C72-D91139E1A58B}"/>
              </a:ext>
            </a:extLst>
          </p:cNvPr>
          <p:cNvSpPr txBox="1"/>
          <p:nvPr/>
        </p:nvSpPr>
        <p:spPr>
          <a:xfrm>
            <a:off x="4914611" y="451397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4417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50" grpId="0"/>
      <p:bldP spid="51" grpId="0" animBg="1"/>
      <p:bldP spid="52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latin typeface="Rockwell" panose="02060603020205020403" pitchFamily="18" charset="0"/>
              </a:rPr>
              <a:t>Ricerca Tabu: risultati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2D694-E3D2-FC7B-C22A-088A4083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21" y="885825"/>
            <a:ext cx="5524500" cy="508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9A8AD-2D1A-F1EE-6EBC-5539522AD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38219"/>
            <a:ext cx="5486400" cy="509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817BE6-3D18-52F2-5BC8-859F48757C97}"/>
              </a:ext>
            </a:extLst>
          </p:cNvPr>
          <p:cNvSpPr txBox="1"/>
          <p:nvPr/>
        </p:nvSpPr>
        <p:spPr>
          <a:xfrm>
            <a:off x="3413449" y="6118880"/>
            <a:ext cx="53651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/>
              <a:t>Per risparmiare tempo computazionale la ricerca si blocca una volta raggiunto l’ottimo</a:t>
            </a:r>
          </a:p>
        </p:txBody>
      </p:sp>
    </p:spTree>
    <p:extLst>
      <p:ext uri="{BB962C8B-B14F-4D97-AF65-F5344CB8AC3E}">
        <p14:creationId xmlns:p14="http://schemas.microsoft.com/office/powerpoint/2010/main" val="3088240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latin typeface="Rockwell" panose="02060603020205020403" pitchFamily="18" charset="0"/>
              </a:rPr>
              <a:t>Ricerca Tabu: risultati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4D5ED-086A-3CAB-678B-E0F711CE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6" y="899757"/>
            <a:ext cx="11224727" cy="52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97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Ricerca GRASP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BFBE-E200-583D-967F-1986B42D6876}"/>
              </a:ext>
            </a:extLst>
          </p:cNvPr>
          <p:cNvSpPr txBox="1"/>
          <p:nvPr/>
        </p:nvSpPr>
        <p:spPr>
          <a:xfrm>
            <a:off x="209109" y="1398619"/>
            <a:ext cx="10925418" cy="17543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/>
              <a:t>La </a:t>
            </a:r>
            <a:r>
              <a:rPr lang="it-IT" u="sng"/>
              <a:t>Grasp</a:t>
            </a:r>
            <a:r>
              <a:rPr lang="it-IT"/>
              <a:t> è un altro modo per sfuggire agli ottimi locali della ricerca locale agendo sul </a:t>
            </a:r>
            <a:r>
              <a:rPr lang="it-IT" u="sng"/>
              <a:t>punto di partenza </a:t>
            </a:r>
            <a:r>
              <a:rPr lang="it-IT"/>
              <a:t> della ricerca introducendo della casualità nella greedy che crea la soluzione di partenza.</a:t>
            </a:r>
          </a:p>
          <a:p>
            <a:r>
              <a:rPr lang="it-IT"/>
              <a:t>Per un certo numero di iterazioni esegue:</a:t>
            </a:r>
          </a:p>
          <a:p>
            <a:pPr marL="285750" indent="-285750">
              <a:buFontTx/>
              <a:buChar char="-"/>
            </a:pPr>
            <a:r>
              <a:rPr lang="it-IT"/>
              <a:t>GreedyRandomizedConstruction</a:t>
            </a:r>
          </a:p>
          <a:p>
            <a:pPr marL="285750" indent="-285750">
              <a:buFontTx/>
              <a:buChar char="-"/>
            </a:pPr>
            <a:r>
              <a:rPr lang="it-IT"/>
              <a:t>Ricerca locale </a:t>
            </a:r>
          </a:p>
          <a:p>
            <a:r>
              <a:rPr lang="it-IT"/>
              <a:t>Poi restituisce il risultato migliore ottenuto fino a quel momento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B318-39D4-7E77-7AC1-A6249C05C61F}"/>
              </a:ext>
            </a:extLst>
          </p:cNvPr>
          <p:cNvSpPr txBox="1"/>
          <p:nvPr/>
        </p:nvSpPr>
        <p:spPr>
          <a:xfrm>
            <a:off x="209109" y="3849729"/>
            <a:ext cx="10925418" cy="6463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/>
              <a:t>La </a:t>
            </a:r>
            <a:r>
              <a:rPr lang="it-IT" u="sng"/>
              <a:t>GreedyRandomizedConstruction</a:t>
            </a:r>
            <a:r>
              <a:rPr lang="it-IT"/>
              <a:t> costruisce la soluzione di partenza andando a scegliere casualmente un elemento nella lista dei k migliori elementi -&gt; </a:t>
            </a:r>
            <a:r>
              <a:rPr lang="it-IT" b="1"/>
              <a:t>restricted candidate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AD635-5612-B421-FF56-279814BDB328}"/>
              </a:ext>
            </a:extLst>
          </p:cNvPr>
          <p:cNvSpPr/>
          <p:nvPr/>
        </p:nvSpPr>
        <p:spPr>
          <a:xfrm>
            <a:off x="2022372" y="4805900"/>
            <a:ext cx="7700126" cy="14865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La GRASP è stata applicata a partire dalla shortest path randomizzata e usando poi la ricerca locale con best improvment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Numero di iterazioni per ogni istanza: 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Dimensione della restricted candidate list: 10</a:t>
            </a:r>
            <a:endParaRPr lang="it-IT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latin typeface="Rockwell" panose="02060603020205020403" pitchFamily="18" charset="0"/>
              </a:rPr>
              <a:t>Ricerca GRASP: restricted candidate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CED7D-18B2-3450-1666-B95E32850FE3}"/>
              </a:ext>
            </a:extLst>
          </p:cNvPr>
          <p:cNvSpPr/>
          <p:nvPr/>
        </p:nvSpPr>
        <p:spPr>
          <a:xfrm>
            <a:off x="243321" y="754199"/>
            <a:ext cx="9469846" cy="14702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La restricted candidate list è formata dai 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k-shortest path </a:t>
            </a:r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tra i due nodi scelti da collegare.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L’algoritmo per i k-shortest path è un metodo già implementato della libreria networkx che si basa sull’algoritmo di Jin Y. Yen di costo polinomiale O(k*n^3)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Se durante il percorso incontra un altro nodo di steiner lo aggiunge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811BB2-31AC-ACA5-B6FB-8D9351227C12}"/>
              </a:ext>
            </a:extLst>
          </p:cNvPr>
          <p:cNvSpPr/>
          <p:nvPr/>
        </p:nvSpPr>
        <p:spPr>
          <a:xfrm>
            <a:off x="733991" y="2719696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00456D-7E6C-21CB-E585-1065DBB132B9}"/>
              </a:ext>
            </a:extLst>
          </p:cNvPr>
          <p:cNvSpPr/>
          <p:nvPr/>
        </p:nvSpPr>
        <p:spPr>
          <a:xfrm>
            <a:off x="2925124" y="4271950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138195-0820-1800-BA2E-37575B12520E}"/>
              </a:ext>
            </a:extLst>
          </p:cNvPr>
          <p:cNvSpPr/>
          <p:nvPr/>
        </p:nvSpPr>
        <p:spPr>
          <a:xfrm>
            <a:off x="732430" y="4288217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758555-61CD-9753-0DCF-EC9CDF895022}"/>
              </a:ext>
            </a:extLst>
          </p:cNvPr>
          <p:cNvCxnSpPr>
            <a:stCxn id="3" idx="6"/>
            <a:endCxn id="13" idx="2"/>
          </p:cNvCxnSpPr>
          <p:nvPr/>
        </p:nvCxnSpPr>
        <p:spPr>
          <a:xfrm flipV="1">
            <a:off x="1237844" y="2955718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B0D6E3-DD2D-FFFA-6E2F-0E416AC984E9}"/>
              </a:ext>
            </a:extLst>
          </p:cNvPr>
          <p:cNvCxnSpPr/>
          <p:nvPr/>
        </p:nvCxnSpPr>
        <p:spPr>
          <a:xfrm flipV="1">
            <a:off x="1219189" y="4584372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87E6E-FDAF-2FB3-C6D0-B9B9E96C144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177050" y="3135476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0A63773-5D33-9A0F-1EDC-5B32E45E1A9C}"/>
              </a:ext>
            </a:extLst>
          </p:cNvPr>
          <p:cNvSpPr/>
          <p:nvPr/>
        </p:nvSpPr>
        <p:spPr>
          <a:xfrm>
            <a:off x="2925123" y="2703791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C0C59-5630-A7EC-9CAF-43387C99F98F}"/>
              </a:ext>
            </a:extLst>
          </p:cNvPr>
          <p:cNvSpPr txBox="1"/>
          <p:nvPr/>
        </p:nvSpPr>
        <p:spPr>
          <a:xfrm>
            <a:off x="1918942" y="585207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D6CC6-AA4B-6410-E1D9-1589D86B0125}"/>
              </a:ext>
            </a:extLst>
          </p:cNvPr>
          <p:cNvSpPr txBox="1"/>
          <p:nvPr/>
        </p:nvSpPr>
        <p:spPr>
          <a:xfrm>
            <a:off x="2794494" y="515922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A05DBE-B610-D49C-3E96-82CF9E21C738}"/>
              </a:ext>
            </a:extLst>
          </p:cNvPr>
          <p:cNvSpPr/>
          <p:nvPr/>
        </p:nvSpPr>
        <p:spPr>
          <a:xfrm>
            <a:off x="1825676" y="345832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8578A4-D349-C0A9-EECF-119D2CE1909B}"/>
              </a:ext>
            </a:extLst>
          </p:cNvPr>
          <p:cNvSpPr/>
          <p:nvPr/>
        </p:nvSpPr>
        <p:spPr>
          <a:xfrm>
            <a:off x="732430" y="5906278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D694B-E6DE-C780-C147-5A187019D9A4}"/>
              </a:ext>
            </a:extLst>
          </p:cNvPr>
          <p:cNvCxnSpPr>
            <a:stCxn id="5" idx="4"/>
            <a:endCxn id="17" idx="0"/>
          </p:cNvCxnSpPr>
          <p:nvPr/>
        </p:nvCxnSpPr>
        <p:spPr>
          <a:xfrm>
            <a:off x="984357" y="4792070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3AAB32-CE9F-C444-CB7E-7A8382638A92}"/>
              </a:ext>
            </a:extLst>
          </p:cNvPr>
          <p:cNvCxnSpPr>
            <a:cxnSpLocks/>
            <a:stCxn id="16" idx="3"/>
            <a:endCxn id="5" idx="7"/>
          </p:cNvCxnSpPr>
          <p:nvPr/>
        </p:nvCxnSpPr>
        <p:spPr>
          <a:xfrm flipH="1">
            <a:off x="1162495" y="3888394"/>
            <a:ext cx="736969" cy="473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3A0C11-E86C-25A5-C773-0AD954969531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1164056" y="3149761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F18D32-5422-D825-7EAD-922BAC7F0EB9}"/>
              </a:ext>
            </a:extLst>
          </p:cNvPr>
          <p:cNvCxnSpPr>
            <a:cxnSpLocks/>
            <a:stCxn id="16" idx="5"/>
            <a:endCxn id="4" idx="1"/>
          </p:cNvCxnSpPr>
          <p:nvPr/>
        </p:nvCxnSpPr>
        <p:spPr>
          <a:xfrm>
            <a:off x="2255741" y="3888394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A35FDC-BA40-ED02-1CC4-9D15093EAF4C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>
          <a:xfrm flipH="1">
            <a:off x="2255741" y="3133856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E9C985B-67D3-1EB2-09C9-7AA164ABF430}"/>
              </a:ext>
            </a:extLst>
          </p:cNvPr>
          <p:cNvSpPr/>
          <p:nvPr/>
        </p:nvSpPr>
        <p:spPr>
          <a:xfrm>
            <a:off x="2900906" y="5906277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8F5C6E-89BC-5B60-0EB3-0098F4AD8DAD}"/>
              </a:ext>
            </a:extLst>
          </p:cNvPr>
          <p:cNvCxnSpPr>
            <a:cxnSpLocks/>
            <a:stCxn id="4" idx="4"/>
            <a:endCxn id="23" idx="0"/>
          </p:cNvCxnSpPr>
          <p:nvPr/>
        </p:nvCxnSpPr>
        <p:spPr>
          <a:xfrm flipH="1">
            <a:off x="3152833" y="4775803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8B0D84-1CB9-9C09-FE16-768A708D1A95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1236283" y="6158204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D51219B-CBEA-CE97-A188-7770C45310F5}"/>
              </a:ext>
            </a:extLst>
          </p:cNvPr>
          <p:cNvCxnSpPr>
            <a:stCxn id="3" idx="2"/>
            <a:endCxn id="17" idx="2"/>
          </p:cNvCxnSpPr>
          <p:nvPr/>
        </p:nvCxnSpPr>
        <p:spPr>
          <a:xfrm rot="10800000" flipV="1">
            <a:off x="732431" y="2971623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ED9C996-1F6B-8FC2-BC66-F3981370F948}"/>
              </a:ext>
            </a:extLst>
          </p:cNvPr>
          <p:cNvCxnSpPr>
            <a:stCxn id="13" idx="6"/>
            <a:endCxn id="23" idx="6"/>
          </p:cNvCxnSpPr>
          <p:nvPr/>
        </p:nvCxnSpPr>
        <p:spPr>
          <a:xfrm flipH="1">
            <a:off x="3404759" y="2955718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8DE1BF-E8A9-178B-F5FE-4368B8D06052}"/>
              </a:ext>
            </a:extLst>
          </p:cNvPr>
          <p:cNvSpPr txBox="1"/>
          <p:nvPr/>
        </p:nvSpPr>
        <p:spPr>
          <a:xfrm>
            <a:off x="1938500" y="461898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B9FDD-A2EB-C9A7-F691-77856F0154CC}"/>
              </a:ext>
            </a:extLst>
          </p:cNvPr>
          <p:cNvSpPr txBox="1"/>
          <p:nvPr/>
        </p:nvSpPr>
        <p:spPr>
          <a:xfrm>
            <a:off x="0" y="477682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3C129F-03A9-25B4-A08C-73962A29C7A7}"/>
              </a:ext>
            </a:extLst>
          </p:cNvPr>
          <p:cNvSpPr txBox="1"/>
          <p:nvPr/>
        </p:nvSpPr>
        <p:spPr>
          <a:xfrm>
            <a:off x="2441496" y="3105141"/>
            <a:ext cx="231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8D6B8A-BB09-2C2F-2C06-5A0CFFB8A35F}"/>
              </a:ext>
            </a:extLst>
          </p:cNvPr>
          <p:cNvSpPr txBox="1"/>
          <p:nvPr/>
        </p:nvSpPr>
        <p:spPr>
          <a:xfrm>
            <a:off x="967261" y="514203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080E2-DAFB-0773-F2DD-38305A95814D}"/>
              </a:ext>
            </a:extLst>
          </p:cNvPr>
          <p:cNvSpPr txBox="1"/>
          <p:nvPr/>
        </p:nvSpPr>
        <p:spPr>
          <a:xfrm>
            <a:off x="1927628" y="272414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E055C-96C0-9E0F-09F6-30DB4720B293}"/>
              </a:ext>
            </a:extLst>
          </p:cNvPr>
          <p:cNvSpPr txBox="1"/>
          <p:nvPr/>
        </p:nvSpPr>
        <p:spPr>
          <a:xfrm>
            <a:off x="1538742" y="309840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E40D17-CCB8-9CCC-7392-EA3771D86199}"/>
              </a:ext>
            </a:extLst>
          </p:cNvPr>
          <p:cNvSpPr txBox="1"/>
          <p:nvPr/>
        </p:nvSpPr>
        <p:spPr>
          <a:xfrm>
            <a:off x="1378836" y="381742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042C5-5AB3-D1CD-53D5-858FDD6C1635}"/>
              </a:ext>
            </a:extLst>
          </p:cNvPr>
          <p:cNvSpPr txBox="1"/>
          <p:nvPr/>
        </p:nvSpPr>
        <p:spPr>
          <a:xfrm>
            <a:off x="2575684" y="386414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3C139-5453-0574-60DD-4AFA86EDFEBF}"/>
              </a:ext>
            </a:extLst>
          </p:cNvPr>
          <p:cNvSpPr txBox="1"/>
          <p:nvPr/>
        </p:nvSpPr>
        <p:spPr>
          <a:xfrm>
            <a:off x="3194334" y="357582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1C35D2-2265-27EA-3C3D-B06528E60295}"/>
              </a:ext>
            </a:extLst>
          </p:cNvPr>
          <p:cNvSpPr/>
          <p:nvPr/>
        </p:nvSpPr>
        <p:spPr>
          <a:xfrm>
            <a:off x="733801" y="2710848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523D57-59F2-4F86-96C0-779CBC04D2D2}"/>
              </a:ext>
            </a:extLst>
          </p:cNvPr>
          <p:cNvSpPr/>
          <p:nvPr/>
        </p:nvSpPr>
        <p:spPr>
          <a:xfrm>
            <a:off x="2924933" y="2704274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F565A8-C154-A477-F636-FCFE7E44214B}"/>
              </a:ext>
            </a:extLst>
          </p:cNvPr>
          <p:cNvSpPr/>
          <p:nvPr/>
        </p:nvSpPr>
        <p:spPr>
          <a:xfrm>
            <a:off x="732240" y="5897430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D41805-24AB-9821-5FA1-694D9357EFBB}"/>
              </a:ext>
            </a:extLst>
          </p:cNvPr>
          <p:cNvSpPr txBox="1"/>
          <p:nvPr/>
        </p:nvSpPr>
        <p:spPr>
          <a:xfrm>
            <a:off x="975972" y="359314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B1A7F5-C73E-44AC-6413-817533231198}"/>
              </a:ext>
            </a:extLst>
          </p:cNvPr>
          <p:cNvSpPr txBox="1"/>
          <p:nvPr/>
        </p:nvSpPr>
        <p:spPr>
          <a:xfrm>
            <a:off x="3493365" y="582550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CB4620-F35B-6E2B-F566-73869AE7BD5D}"/>
              </a:ext>
            </a:extLst>
          </p:cNvPr>
          <p:cNvCxnSpPr>
            <a:cxnSpLocks/>
            <a:stCxn id="37" idx="4"/>
            <a:endCxn id="5" idx="0"/>
          </p:cNvCxnSpPr>
          <p:nvPr/>
        </p:nvCxnSpPr>
        <p:spPr>
          <a:xfrm flipH="1">
            <a:off x="984357" y="3214701"/>
            <a:ext cx="1371" cy="1073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B3E6FC-EF89-35BB-1740-ED8CB2B1B6BB}"/>
              </a:ext>
            </a:extLst>
          </p:cNvPr>
          <p:cNvSpPr txBox="1"/>
          <p:nvPr/>
        </p:nvSpPr>
        <p:spPr>
          <a:xfrm>
            <a:off x="4061280" y="2570260"/>
            <a:ext cx="3601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Primo step della greedy: collegare il nodo A al nodo E</a:t>
            </a:r>
          </a:p>
          <a:p>
            <a:endParaRPr lang="it-IT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C85587-5922-615D-F775-B82CEEBDA572}"/>
              </a:ext>
            </a:extLst>
          </p:cNvPr>
          <p:cNvSpPr txBox="1"/>
          <p:nvPr/>
        </p:nvSpPr>
        <p:spPr>
          <a:xfrm>
            <a:off x="3823454" y="3332986"/>
            <a:ext cx="4132557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u="sng"/>
              <a:t>Restricted Candidate List:</a:t>
            </a:r>
          </a:p>
          <a:p>
            <a:r>
              <a:rPr lang="it-IT">
                <a:latin typeface="Consolas" panose="020B0609020204030204" pitchFamily="49" charset="0"/>
              </a:rPr>
              <a:t>1) </a:t>
            </a:r>
            <a:r>
              <a:rPr lang="it-IT" b="0">
                <a:effectLst/>
                <a:latin typeface="Consolas" panose="020B0609020204030204" pitchFamily="49" charset="0"/>
              </a:rPr>
              <a:t>[A,D,E] – costo: 5</a:t>
            </a:r>
          </a:p>
          <a:p>
            <a:r>
              <a:rPr lang="it-IT" b="0">
                <a:effectLst/>
                <a:latin typeface="Consolas" panose="020B0609020204030204" pitchFamily="49" charset="0"/>
              </a:rPr>
              <a:t>2) [A,D,G,E] – costo: 5</a:t>
            </a:r>
          </a:p>
          <a:p>
            <a:r>
              <a:rPr lang="it-IT" b="1" u="sng">
                <a:effectLst/>
                <a:latin typeface="Consolas" panose="020B0609020204030204" pitchFamily="49" charset="0"/>
              </a:rPr>
              <a:t>3) [A,E] – costo: 6</a:t>
            </a:r>
          </a:p>
          <a:p>
            <a:r>
              <a:rPr lang="it-IT">
                <a:latin typeface="Consolas" panose="020B0609020204030204" pitchFamily="49" charset="0"/>
              </a:rPr>
              <a:t>4) </a:t>
            </a:r>
            <a:r>
              <a:rPr lang="it-IT" b="0">
                <a:effectLst/>
                <a:latin typeface="Consolas" panose="020B0609020204030204" pitchFamily="49" charset="0"/>
              </a:rPr>
              <a:t>[A,D,C,G,E] – costo: 8</a:t>
            </a:r>
          </a:p>
          <a:p>
            <a:r>
              <a:rPr lang="it-IT" b="0">
                <a:effectLst/>
                <a:latin typeface="Consolas" panose="020B0609020204030204" pitchFamily="49" charset="0"/>
              </a:rPr>
              <a:t>5) [A,B,C,G,E] – costo: 9</a:t>
            </a:r>
          </a:p>
          <a:p>
            <a:r>
              <a:rPr lang="it-IT" b="0">
                <a:effectLst/>
                <a:latin typeface="Consolas" panose="020B0609020204030204" pitchFamily="49" charset="0"/>
              </a:rPr>
              <a:t>6) [A,D,G,C,F,E] – costo: 12</a:t>
            </a:r>
          </a:p>
          <a:p>
            <a:r>
              <a:rPr lang="it-IT">
                <a:latin typeface="Consolas" panose="020B0609020204030204" pitchFamily="49" charset="0"/>
              </a:rPr>
              <a:t>7) </a:t>
            </a:r>
            <a:r>
              <a:rPr lang="it-IT" b="0">
                <a:effectLst/>
                <a:latin typeface="Consolas" panose="020B0609020204030204" pitchFamily="49" charset="0"/>
              </a:rPr>
              <a:t>[A,D,C,F,E] – costo: 13</a:t>
            </a:r>
          </a:p>
          <a:p>
            <a:r>
              <a:rPr lang="it-IT">
                <a:latin typeface="Consolas" panose="020B0609020204030204" pitchFamily="49" charset="0"/>
              </a:rPr>
              <a:t>8) </a:t>
            </a:r>
            <a:r>
              <a:rPr lang="it-IT" b="0">
                <a:effectLst/>
                <a:latin typeface="Consolas" panose="020B0609020204030204" pitchFamily="49" charset="0"/>
              </a:rPr>
              <a:t>[A,B,C,G,D,E] – costo: 13</a:t>
            </a:r>
          </a:p>
          <a:p>
            <a:r>
              <a:rPr lang="it-IT">
                <a:latin typeface="Consolas" panose="020B0609020204030204" pitchFamily="49" charset="0"/>
              </a:rPr>
              <a:t>9) </a:t>
            </a:r>
            <a:r>
              <a:rPr lang="it-IT" b="0">
                <a:effectLst/>
                <a:latin typeface="Consolas" panose="020B0609020204030204" pitchFamily="49" charset="0"/>
              </a:rPr>
              <a:t>[A,B,F,C,G,E] – costo: 14</a:t>
            </a:r>
          </a:p>
          <a:p>
            <a:r>
              <a:rPr lang="it-IT">
                <a:latin typeface="Consolas" panose="020B0609020204030204" pitchFamily="49" charset="0"/>
              </a:rPr>
              <a:t>10)</a:t>
            </a:r>
            <a:r>
              <a:rPr lang="it-IT" b="0">
                <a:effectLst/>
                <a:latin typeface="Consolas" panose="020B0609020204030204" pitchFamily="49" charset="0"/>
              </a:rPr>
              <a:t>[A,B,C,D,E] – costo: 14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6D99EC-952E-74F7-4DDD-A7FCE11659C8}"/>
              </a:ext>
            </a:extLst>
          </p:cNvPr>
          <p:cNvSpPr txBox="1"/>
          <p:nvPr/>
        </p:nvSpPr>
        <p:spPr>
          <a:xfrm>
            <a:off x="8015894" y="3324516"/>
            <a:ext cx="4017743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u="sng">
                <a:latin typeface="Consolas" panose="020B0609020204030204" pitchFamily="49" charset="0"/>
              </a:rPr>
              <a:t>Restricted Candidate list:</a:t>
            </a:r>
            <a:endParaRPr lang="it-IT" b="0" i="0" u="sng"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arenR"/>
            </a:pPr>
            <a:r>
              <a:rPr lang="it-IT" b="0" i="0">
                <a:effectLst/>
                <a:latin typeface="Consolas" panose="020B0609020204030204" pitchFamily="49" charset="0"/>
              </a:rPr>
              <a:t>[E,G,C,F]</a:t>
            </a:r>
          </a:p>
          <a:p>
            <a:pPr marL="342900" indent="-342900">
              <a:buAutoNum type="arabicParenR"/>
            </a:pPr>
            <a:r>
              <a:rPr lang="it-IT" b="0" i="0">
                <a:effectLst/>
                <a:latin typeface="Consolas" panose="020B0609020204030204" pitchFamily="49" charset="0"/>
              </a:rPr>
              <a:t>[E,F]</a:t>
            </a:r>
          </a:p>
          <a:p>
            <a:pPr marL="342900" indent="-342900">
              <a:buAutoNum type="arabicParenR"/>
            </a:pPr>
            <a:r>
              <a:rPr lang="it-IT" b="1" i="0" u="sng">
                <a:effectLst/>
                <a:latin typeface="Consolas" panose="020B0609020204030204" pitchFamily="49" charset="0"/>
              </a:rPr>
              <a:t>[E,G,F]</a:t>
            </a:r>
          </a:p>
          <a:p>
            <a:pPr marL="342900" indent="-342900">
              <a:buAutoNum type="arabicParenR"/>
            </a:pPr>
            <a:r>
              <a:rPr lang="it-IT" b="0" i="0">
                <a:effectLst/>
                <a:latin typeface="Consolas" panose="020B0609020204030204" pitchFamily="49" charset="0"/>
              </a:rPr>
              <a:t>[E,D,G,C,F]</a:t>
            </a:r>
          </a:p>
          <a:p>
            <a:pPr marL="342900" indent="-342900">
              <a:buAutoNum type="arabicParenR"/>
            </a:pPr>
            <a:r>
              <a:rPr lang="it-IT" b="0" i="0">
                <a:effectLst/>
                <a:latin typeface="Consolas" panose="020B0609020204030204" pitchFamily="49" charset="0"/>
              </a:rPr>
              <a:t>[E,G,D,C,F]</a:t>
            </a:r>
          </a:p>
          <a:p>
            <a:pPr marL="342900" indent="-342900">
              <a:buAutoNum type="arabicParenR"/>
            </a:pPr>
            <a:r>
              <a:rPr lang="it-IT" b="0" i="0">
                <a:effectLst/>
                <a:latin typeface="Consolas" panose="020B0609020204030204" pitchFamily="49" charset="0"/>
              </a:rPr>
              <a:t>[E,D,C,F]</a:t>
            </a:r>
          </a:p>
          <a:p>
            <a:pPr marL="342900" indent="-342900">
              <a:buAutoNum type="arabicParenR"/>
            </a:pPr>
            <a:r>
              <a:rPr lang="it-IT" b="0" i="0">
                <a:effectLst/>
                <a:latin typeface="Consolas" panose="020B0609020204030204" pitchFamily="49" charset="0"/>
              </a:rPr>
              <a:t>[E,D,G,F]</a:t>
            </a:r>
          </a:p>
          <a:p>
            <a:pPr marL="342900" indent="-342900">
              <a:buAutoNum type="arabicParenR"/>
            </a:pPr>
            <a:r>
              <a:rPr lang="it-IT" b="0" i="0">
                <a:effectLst/>
                <a:latin typeface="Consolas" panose="020B0609020204030204" pitchFamily="49" charset="0"/>
              </a:rPr>
              <a:t>[E,G,C,B,F]</a:t>
            </a:r>
          </a:p>
          <a:p>
            <a:pPr marL="342900" indent="-342900">
              <a:buAutoNum type="arabicParenR"/>
            </a:pPr>
            <a:r>
              <a:rPr lang="it-IT" b="0" i="0">
                <a:effectLst/>
                <a:latin typeface="Consolas" panose="020B0609020204030204" pitchFamily="49" charset="0"/>
              </a:rPr>
              <a:t>[E,A,D,G,C,F]</a:t>
            </a:r>
          </a:p>
          <a:p>
            <a:pPr marL="342900" indent="-342900">
              <a:buAutoNum type="arabicParenR"/>
            </a:pPr>
            <a:r>
              <a:rPr lang="it-IT" b="0" i="0">
                <a:effectLst/>
                <a:latin typeface="Consolas" panose="020B0609020204030204" pitchFamily="49" charset="0"/>
              </a:rPr>
              <a:t>[E,D,C,G,F]</a:t>
            </a:r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AF6F0-B2AE-06F5-837F-C26B891B5A26}"/>
              </a:ext>
            </a:extLst>
          </p:cNvPr>
          <p:cNvSpPr txBox="1"/>
          <p:nvPr/>
        </p:nvSpPr>
        <p:spPr>
          <a:xfrm>
            <a:off x="8223957" y="2786956"/>
            <a:ext cx="360161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Secondo Step: collego E con F</a:t>
            </a:r>
            <a:endParaRPr lang="it-IT" b="1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83846A4-202F-79AA-C514-9B000B04D2CD}"/>
              </a:ext>
            </a:extLst>
          </p:cNvPr>
          <p:cNvCxnSpPr/>
          <p:nvPr/>
        </p:nvCxnSpPr>
        <p:spPr>
          <a:xfrm rot="10800000" flipV="1">
            <a:off x="735537" y="2956065"/>
            <a:ext cx="1561" cy="3186582"/>
          </a:xfrm>
          <a:prstGeom prst="curvedConnector3">
            <a:avLst>
              <a:gd name="adj1" fmla="val 24905958"/>
            </a:avLst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8028F37-4758-D516-E64D-9D5CA370F8B5}"/>
              </a:ext>
            </a:extLst>
          </p:cNvPr>
          <p:cNvSpPr/>
          <p:nvPr/>
        </p:nvSpPr>
        <p:spPr>
          <a:xfrm>
            <a:off x="1820879" y="3451625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BB12FB-515F-FAD9-9715-7182240B552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59259" y="3143057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D77D01-DF60-82DC-0A89-EEF1B78BC478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2250944" y="3127152"/>
            <a:ext cx="743170" cy="398261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99BAD-29EE-B945-4DF3-3C063FB084D8}"/>
              </a:ext>
            </a:extLst>
          </p:cNvPr>
          <p:cNvSpPr/>
          <p:nvPr/>
        </p:nvSpPr>
        <p:spPr>
          <a:xfrm>
            <a:off x="1288144" y="6391470"/>
            <a:ext cx="1547869" cy="3700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Costo = 12</a:t>
            </a:r>
          </a:p>
        </p:txBody>
      </p:sp>
    </p:spTree>
    <p:extLst>
      <p:ext uri="{BB962C8B-B14F-4D97-AF65-F5344CB8AC3E}">
        <p14:creationId xmlns:p14="http://schemas.microsoft.com/office/powerpoint/2010/main" val="373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7" grpId="0" animBg="1"/>
      <p:bldP spid="6" grpId="0" animBg="1"/>
      <p:bldP spid="11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5" y="161728"/>
            <a:ext cx="8596668" cy="1320800"/>
          </a:xfrm>
        </p:spPr>
        <p:txBody>
          <a:bodyPr rtlCol="0">
            <a:normAutofit/>
          </a:bodyPr>
          <a:lstStyle/>
          <a:p>
            <a:r>
              <a:rPr lang="it-IT" noProof="1"/>
              <a:t>Il problema dello Steiner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5F3EC-03E2-BCC4-FCB7-0ABCD5A6BF46}"/>
              </a:ext>
            </a:extLst>
          </p:cNvPr>
          <p:cNvSpPr txBox="1"/>
          <p:nvPr/>
        </p:nvSpPr>
        <p:spPr>
          <a:xfrm>
            <a:off x="320412" y="773988"/>
            <a:ext cx="9209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Dato un grafo non orientato G=(V,E) pesato sugli archi E, i cui vertici V sono divisi in S e V\S, uno Steiner Tree è un albero di copertura di un sottografo G’=(W,E(W)) con S sottoinsieme W. </a:t>
            </a:r>
            <a:endParaRPr lang="it-IT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800">
                <a:effectLst/>
                <a:latin typeface="Calibri" panose="020F0502020204030204" pitchFamily="34" charset="0"/>
              </a:rPr>
              <a:t>Si determini lo Steiner Tree di costo minimo.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F3A171-CADC-7892-8384-2813BC8F727C}"/>
              </a:ext>
            </a:extLst>
          </p:cNvPr>
          <p:cNvSpPr/>
          <p:nvPr/>
        </p:nvSpPr>
        <p:spPr>
          <a:xfrm>
            <a:off x="221540" y="2058762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7B0EE9-87F2-F4F5-E426-A9AF1201DB0D}"/>
              </a:ext>
            </a:extLst>
          </p:cNvPr>
          <p:cNvSpPr/>
          <p:nvPr/>
        </p:nvSpPr>
        <p:spPr>
          <a:xfrm>
            <a:off x="2404901" y="3190244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870462-3AB2-03E8-3471-EFD81BBE579D}"/>
              </a:ext>
            </a:extLst>
          </p:cNvPr>
          <p:cNvSpPr/>
          <p:nvPr/>
        </p:nvSpPr>
        <p:spPr>
          <a:xfrm>
            <a:off x="221539" y="3190245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4E4DA-A1DC-23B9-DEF1-76B45226C6D3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725393" y="2309249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FDF0DF-FB55-124C-C68F-FBDA7C873B66}"/>
              </a:ext>
            </a:extLst>
          </p:cNvPr>
          <p:cNvCxnSpPr/>
          <p:nvPr/>
        </p:nvCxnSpPr>
        <p:spPr>
          <a:xfrm flipV="1">
            <a:off x="716061" y="3473273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DFFF81-5BC9-420B-6022-B9AED81DE65F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473466" y="2562615"/>
            <a:ext cx="1" cy="62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584B91-164F-846D-14C4-0ED4C6FDD5DE}"/>
              </a:ext>
            </a:extLst>
          </p:cNvPr>
          <p:cNvCxnSpPr>
            <a:cxnSpLocks/>
          </p:cNvCxnSpPr>
          <p:nvPr/>
        </p:nvCxnSpPr>
        <p:spPr>
          <a:xfrm flipH="1">
            <a:off x="2656826" y="2540847"/>
            <a:ext cx="1" cy="62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054354C-42B2-DBD1-8C8C-3F5E844CD59E}"/>
              </a:ext>
            </a:extLst>
          </p:cNvPr>
          <p:cNvSpPr/>
          <p:nvPr/>
        </p:nvSpPr>
        <p:spPr>
          <a:xfrm>
            <a:off x="2414233" y="2057322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DF31C4-802D-1A1F-6C38-FB095103CF8E}"/>
              </a:ext>
            </a:extLst>
          </p:cNvPr>
          <p:cNvSpPr txBox="1"/>
          <p:nvPr/>
        </p:nvSpPr>
        <p:spPr>
          <a:xfrm>
            <a:off x="1490500" y="201521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1FC73-371D-B93F-A7F0-3D1A82ADC2EB}"/>
              </a:ext>
            </a:extLst>
          </p:cNvPr>
          <p:cNvSpPr txBox="1"/>
          <p:nvPr/>
        </p:nvSpPr>
        <p:spPr>
          <a:xfrm>
            <a:off x="156224" y="272799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48DB88-67E4-8B75-26B5-2C9627A3E348}"/>
              </a:ext>
            </a:extLst>
          </p:cNvPr>
          <p:cNvSpPr txBox="1"/>
          <p:nvPr/>
        </p:nvSpPr>
        <p:spPr>
          <a:xfrm>
            <a:off x="2686257" y="270256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72A76A-8EBA-991F-2080-EDB0F4A9E88E}"/>
              </a:ext>
            </a:extLst>
          </p:cNvPr>
          <p:cNvSpPr txBox="1"/>
          <p:nvPr/>
        </p:nvSpPr>
        <p:spPr>
          <a:xfrm>
            <a:off x="1465618" y="353547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756900-DE23-8DB3-6AA6-DD79290C3B58}"/>
              </a:ext>
            </a:extLst>
          </p:cNvPr>
          <p:cNvSpPr/>
          <p:nvPr/>
        </p:nvSpPr>
        <p:spPr>
          <a:xfrm>
            <a:off x="142227" y="4298665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040A50-D973-C624-C026-456BD415F465}"/>
              </a:ext>
            </a:extLst>
          </p:cNvPr>
          <p:cNvSpPr/>
          <p:nvPr/>
        </p:nvSpPr>
        <p:spPr>
          <a:xfrm>
            <a:off x="2325588" y="5430147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085D5C-B4CF-B0C6-43D5-B6BDA287AC08}"/>
              </a:ext>
            </a:extLst>
          </p:cNvPr>
          <p:cNvSpPr/>
          <p:nvPr/>
        </p:nvSpPr>
        <p:spPr>
          <a:xfrm>
            <a:off x="142226" y="543014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F9010E-16D0-931F-10C4-752A0CCF5B42}"/>
              </a:ext>
            </a:extLst>
          </p:cNvPr>
          <p:cNvCxnSpPr/>
          <p:nvPr/>
        </p:nvCxnSpPr>
        <p:spPr>
          <a:xfrm flipV="1">
            <a:off x="636748" y="5713176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495360-52A4-D6A8-6392-B7F8A90E6AED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394153" y="4802518"/>
            <a:ext cx="1" cy="62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3ECB6D-F5DB-D3B7-A96F-B26EA13D0638}"/>
              </a:ext>
            </a:extLst>
          </p:cNvPr>
          <p:cNvSpPr txBox="1"/>
          <p:nvPr/>
        </p:nvSpPr>
        <p:spPr>
          <a:xfrm>
            <a:off x="76911" y="496789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3727F-4E35-75D0-3EB5-59A8A4B00792}"/>
              </a:ext>
            </a:extLst>
          </p:cNvPr>
          <p:cNvSpPr txBox="1"/>
          <p:nvPr/>
        </p:nvSpPr>
        <p:spPr>
          <a:xfrm>
            <a:off x="1386305" y="577537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289774-6904-1F3A-4D3D-DBDB945E2799}"/>
              </a:ext>
            </a:extLst>
          </p:cNvPr>
          <p:cNvCxnSpPr/>
          <p:nvPr/>
        </p:nvCxnSpPr>
        <p:spPr>
          <a:xfrm>
            <a:off x="1649124" y="3983981"/>
            <a:ext cx="0" cy="727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ACBC452-C8D1-8B36-C779-0462992F340C}"/>
              </a:ext>
            </a:extLst>
          </p:cNvPr>
          <p:cNvSpPr/>
          <p:nvPr/>
        </p:nvSpPr>
        <p:spPr>
          <a:xfrm>
            <a:off x="3757834" y="2027677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D539524-55D1-BD0B-2F07-28AF2BAA2460}"/>
              </a:ext>
            </a:extLst>
          </p:cNvPr>
          <p:cNvSpPr/>
          <p:nvPr/>
        </p:nvSpPr>
        <p:spPr>
          <a:xfrm>
            <a:off x="5948967" y="3579931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C089A37-E8B6-1423-0276-DDB59BD4BF46}"/>
              </a:ext>
            </a:extLst>
          </p:cNvPr>
          <p:cNvSpPr/>
          <p:nvPr/>
        </p:nvSpPr>
        <p:spPr>
          <a:xfrm>
            <a:off x="3756273" y="359619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8335B4-9D93-0FFD-6A9E-8804EA5D612F}"/>
              </a:ext>
            </a:extLst>
          </p:cNvPr>
          <p:cNvCxnSpPr>
            <a:stCxn id="49" idx="6"/>
            <a:endCxn id="57" idx="2"/>
          </p:cNvCxnSpPr>
          <p:nvPr/>
        </p:nvCxnSpPr>
        <p:spPr>
          <a:xfrm flipV="1">
            <a:off x="4261687" y="2263699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477E13-080E-6E00-F8DC-CF498521245D}"/>
              </a:ext>
            </a:extLst>
          </p:cNvPr>
          <p:cNvCxnSpPr/>
          <p:nvPr/>
        </p:nvCxnSpPr>
        <p:spPr>
          <a:xfrm flipV="1">
            <a:off x="4243032" y="3892353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00C441-89B6-7F2C-4EBB-544C2610DA11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 flipH="1">
            <a:off x="4008200" y="2531530"/>
            <a:ext cx="1561" cy="1064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024C87-E432-FCC7-CD7D-F82DB8DE6F9D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200893" y="2443457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B0A39EB-C9F3-6D80-48C5-CFA697288E63}"/>
              </a:ext>
            </a:extLst>
          </p:cNvPr>
          <p:cNvSpPr/>
          <p:nvPr/>
        </p:nvSpPr>
        <p:spPr>
          <a:xfrm>
            <a:off x="5948966" y="2011772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7C122-FDBA-A262-D3BF-530B502A5294}"/>
              </a:ext>
            </a:extLst>
          </p:cNvPr>
          <p:cNvSpPr txBox="1"/>
          <p:nvPr/>
        </p:nvSpPr>
        <p:spPr>
          <a:xfrm>
            <a:off x="4942785" y="516005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1B2053-7A89-667E-AD30-1ACC17BFF496}"/>
              </a:ext>
            </a:extLst>
          </p:cNvPr>
          <p:cNvSpPr txBox="1"/>
          <p:nvPr/>
        </p:nvSpPr>
        <p:spPr>
          <a:xfrm>
            <a:off x="3733406" y="286434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E94C6B-00D1-C18E-1F18-C4D4F07EF78D}"/>
              </a:ext>
            </a:extLst>
          </p:cNvPr>
          <p:cNvSpPr txBox="1"/>
          <p:nvPr/>
        </p:nvSpPr>
        <p:spPr>
          <a:xfrm>
            <a:off x="5818337" y="446720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8B57361-2DB6-40D3-018B-7D827D56F2EA}"/>
              </a:ext>
            </a:extLst>
          </p:cNvPr>
          <p:cNvSpPr/>
          <p:nvPr/>
        </p:nvSpPr>
        <p:spPr>
          <a:xfrm>
            <a:off x="4849519" y="2766310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A425EBF-DD99-A5ED-BB9A-FBB1A8D55ADB}"/>
              </a:ext>
            </a:extLst>
          </p:cNvPr>
          <p:cNvSpPr/>
          <p:nvPr/>
        </p:nvSpPr>
        <p:spPr>
          <a:xfrm>
            <a:off x="3756273" y="5214259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3B3316-03AF-89CC-7A13-8CA13855E9EA}"/>
              </a:ext>
            </a:extLst>
          </p:cNvPr>
          <p:cNvCxnSpPr>
            <a:stCxn id="51" idx="4"/>
            <a:endCxn id="69" idx="0"/>
          </p:cNvCxnSpPr>
          <p:nvPr/>
        </p:nvCxnSpPr>
        <p:spPr>
          <a:xfrm>
            <a:off x="4008200" y="4100051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DE149F-FE14-ECCA-6DD1-ECEBE6188C71}"/>
              </a:ext>
            </a:extLst>
          </p:cNvPr>
          <p:cNvCxnSpPr>
            <a:cxnSpLocks/>
            <a:stCxn id="67" idx="3"/>
            <a:endCxn id="51" idx="7"/>
          </p:cNvCxnSpPr>
          <p:nvPr/>
        </p:nvCxnSpPr>
        <p:spPr>
          <a:xfrm flipH="1">
            <a:off x="4186338" y="3196375"/>
            <a:ext cx="736969" cy="473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14F5B69-45DA-A7A2-F46F-B8CFA92681C6}"/>
              </a:ext>
            </a:extLst>
          </p:cNvPr>
          <p:cNvCxnSpPr>
            <a:cxnSpLocks/>
            <a:stCxn id="49" idx="5"/>
            <a:endCxn id="67" idx="1"/>
          </p:cNvCxnSpPr>
          <p:nvPr/>
        </p:nvCxnSpPr>
        <p:spPr>
          <a:xfrm>
            <a:off x="4187899" y="2457742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BE85B5-9298-CB36-7C05-684B9CCCC2CB}"/>
              </a:ext>
            </a:extLst>
          </p:cNvPr>
          <p:cNvCxnSpPr>
            <a:cxnSpLocks/>
            <a:stCxn id="67" idx="5"/>
            <a:endCxn id="50" idx="1"/>
          </p:cNvCxnSpPr>
          <p:nvPr/>
        </p:nvCxnSpPr>
        <p:spPr>
          <a:xfrm>
            <a:off x="5279584" y="3196375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A48988-9517-587C-38FC-1387BB0C8688}"/>
              </a:ext>
            </a:extLst>
          </p:cNvPr>
          <p:cNvCxnSpPr>
            <a:cxnSpLocks/>
            <a:stCxn id="57" idx="3"/>
            <a:endCxn id="67" idx="7"/>
          </p:cNvCxnSpPr>
          <p:nvPr/>
        </p:nvCxnSpPr>
        <p:spPr>
          <a:xfrm flipH="1">
            <a:off x="5279584" y="2441837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3AD34FC-6067-56DD-A223-A3D75FE6B402}"/>
              </a:ext>
            </a:extLst>
          </p:cNvPr>
          <p:cNvSpPr/>
          <p:nvPr/>
        </p:nvSpPr>
        <p:spPr>
          <a:xfrm>
            <a:off x="5924749" y="521425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D2F141A-1D7C-C983-532C-62E972E89012}"/>
              </a:ext>
            </a:extLst>
          </p:cNvPr>
          <p:cNvCxnSpPr>
            <a:cxnSpLocks/>
            <a:stCxn id="50" idx="4"/>
            <a:endCxn id="90" idx="0"/>
          </p:cNvCxnSpPr>
          <p:nvPr/>
        </p:nvCxnSpPr>
        <p:spPr>
          <a:xfrm flipH="1">
            <a:off x="6176676" y="4083784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B17686-68B9-9C5C-D609-79E4A0E450D0}"/>
              </a:ext>
            </a:extLst>
          </p:cNvPr>
          <p:cNvCxnSpPr>
            <a:cxnSpLocks/>
            <a:stCxn id="69" idx="6"/>
            <a:endCxn id="90" idx="2"/>
          </p:cNvCxnSpPr>
          <p:nvPr/>
        </p:nvCxnSpPr>
        <p:spPr>
          <a:xfrm flipV="1">
            <a:off x="4260126" y="5466185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1B48CFA-2680-9FD9-14AC-77C6CA704C75}"/>
              </a:ext>
            </a:extLst>
          </p:cNvPr>
          <p:cNvCxnSpPr>
            <a:stCxn id="49" idx="2"/>
            <a:endCxn id="69" idx="2"/>
          </p:cNvCxnSpPr>
          <p:nvPr/>
        </p:nvCxnSpPr>
        <p:spPr>
          <a:xfrm rot="10800000" flipV="1">
            <a:off x="3756274" y="2279604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71EA794-4C29-F1DE-9216-3ADFA1725CD8}"/>
              </a:ext>
            </a:extLst>
          </p:cNvPr>
          <p:cNvCxnSpPr>
            <a:stCxn id="57" idx="6"/>
            <a:endCxn id="90" idx="6"/>
          </p:cNvCxnSpPr>
          <p:nvPr/>
        </p:nvCxnSpPr>
        <p:spPr>
          <a:xfrm flipH="1">
            <a:off x="6428602" y="2263699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42A15A2-DD29-5E40-07C4-F75BD1AFC4F4}"/>
              </a:ext>
            </a:extLst>
          </p:cNvPr>
          <p:cNvSpPr txBox="1"/>
          <p:nvPr/>
        </p:nvSpPr>
        <p:spPr>
          <a:xfrm>
            <a:off x="4962343" y="392696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6B97A8-5E03-AF06-6A3F-515995187AE7}"/>
              </a:ext>
            </a:extLst>
          </p:cNvPr>
          <p:cNvSpPr txBox="1"/>
          <p:nvPr/>
        </p:nvSpPr>
        <p:spPr>
          <a:xfrm>
            <a:off x="3023843" y="408480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5F7B58-10CC-1824-CF6A-0A6F99B0585E}"/>
              </a:ext>
            </a:extLst>
          </p:cNvPr>
          <p:cNvSpPr txBox="1"/>
          <p:nvPr/>
        </p:nvSpPr>
        <p:spPr>
          <a:xfrm>
            <a:off x="5465339" y="241312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F46D07-49C1-290D-975E-2D010A97A5D3}"/>
              </a:ext>
            </a:extLst>
          </p:cNvPr>
          <p:cNvSpPr txBox="1"/>
          <p:nvPr/>
        </p:nvSpPr>
        <p:spPr>
          <a:xfrm>
            <a:off x="3991104" y="445001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4E0F5C-0A84-2854-11FE-44922CFEFC51}"/>
              </a:ext>
            </a:extLst>
          </p:cNvPr>
          <p:cNvSpPr txBox="1"/>
          <p:nvPr/>
        </p:nvSpPr>
        <p:spPr>
          <a:xfrm>
            <a:off x="6479863" y="531229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EB369A-F0BC-17D3-85D5-D8313C4A1B9E}"/>
              </a:ext>
            </a:extLst>
          </p:cNvPr>
          <p:cNvSpPr txBox="1"/>
          <p:nvPr/>
        </p:nvSpPr>
        <p:spPr>
          <a:xfrm>
            <a:off x="4951471" y="203212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4E414B-DCDA-BC30-EE87-296840A9FB84}"/>
              </a:ext>
            </a:extLst>
          </p:cNvPr>
          <p:cNvSpPr txBox="1"/>
          <p:nvPr/>
        </p:nvSpPr>
        <p:spPr>
          <a:xfrm>
            <a:off x="4562585" y="240638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20B8A9-6250-8875-536F-22AECE490600}"/>
              </a:ext>
            </a:extLst>
          </p:cNvPr>
          <p:cNvSpPr txBox="1"/>
          <p:nvPr/>
        </p:nvSpPr>
        <p:spPr>
          <a:xfrm>
            <a:off x="4402679" y="312540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779AF00-54CC-16E5-A289-7B14369CF2BD}"/>
              </a:ext>
            </a:extLst>
          </p:cNvPr>
          <p:cNvSpPr txBox="1"/>
          <p:nvPr/>
        </p:nvSpPr>
        <p:spPr>
          <a:xfrm>
            <a:off x="5599527" y="317212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647CFA-0F7D-5EAB-BABB-BF3B379E3683}"/>
              </a:ext>
            </a:extLst>
          </p:cNvPr>
          <p:cNvGrpSpPr/>
          <p:nvPr/>
        </p:nvGrpSpPr>
        <p:grpSpPr>
          <a:xfrm>
            <a:off x="9902952" y="126546"/>
            <a:ext cx="2049562" cy="749560"/>
            <a:chOff x="0" y="1942"/>
            <a:chExt cx="3094672" cy="934349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C92BD33-E8CB-4E73-226D-0C0733329ECF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4AB45F9A-9AC0-0591-1D83-D5CB9F08A015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9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NP-HARD</a:t>
              </a:r>
              <a:endParaRPr lang="it-IT" sz="19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5F35221D-FAC2-AB74-C059-4B54B5E3BED5}"/>
              </a:ext>
            </a:extLst>
          </p:cNvPr>
          <p:cNvSpPr/>
          <p:nvPr/>
        </p:nvSpPr>
        <p:spPr>
          <a:xfrm>
            <a:off x="7105844" y="2015704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2CCC0EF-5BED-7A9C-00A5-D7A9925879FA}"/>
              </a:ext>
            </a:extLst>
          </p:cNvPr>
          <p:cNvSpPr/>
          <p:nvPr/>
        </p:nvSpPr>
        <p:spPr>
          <a:xfrm>
            <a:off x="9296977" y="356795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C96A135-DBA7-5F7B-436D-209E2D78196F}"/>
              </a:ext>
            </a:extLst>
          </p:cNvPr>
          <p:cNvSpPr/>
          <p:nvPr/>
        </p:nvSpPr>
        <p:spPr>
          <a:xfrm>
            <a:off x="7104283" y="3584225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54E5780-16BE-7C0F-8107-E596BF10310C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9548903" y="2431484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E4A0C04B-35E2-FE94-11F6-5EF0C3B7E640}"/>
              </a:ext>
            </a:extLst>
          </p:cNvPr>
          <p:cNvSpPr/>
          <p:nvPr/>
        </p:nvSpPr>
        <p:spPr>
          <a:xfrm>
            <a:off x="9296976" y="1999799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96800D4-CD9B-9189-5C86-D5DE1EA8CAD5}"/>
              </a:ext>
            </a:extLst>
          </p:cNvPr>
          <p:cNvSpPr/>
          <p:nvPr/>
        </p:nvSpPr>
        <p:spPr>
          <a:xfrm>
            <a:off x="8197529" y="2754337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4DA7359-7F94-C5BD-ED34-2E2F2EC4AF2C}"/>
              </a:ext>
            </a:extLst>
          </p:cNvPr>
          <p:cNvSpPr/>
          <p:nvPr/>
        </p:nvSpPr>
        <p:spPr>
          <a:xfrm>
            <a:off x="7104283" y="5202286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C86393-CE84-F5B9-FE95-598E23D523F2}"/>
              </a:ext>
            </a:extLst>
          </p:cNvPr>
          <p:cNvCxnSpPr>
            <a:stCxn id="121" idx="4"/>
            <a:endCxn id="131" idx="0"/>
          </p:cNvCxnSpPr>
          <p:nvPr/>
        </p:nvCxnSpPr>
        <p:spPr>
          <a:xfrm>
            <a:off x="7356210" y="4088078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7E141D7-3B86-5CB9-33DE-29B0E3AA646E}"/>
              </a:ext>
            </a:extLst>
          </p:cNvPr>
          <p:cNvCxnSpPr>
            <a:cxnSpLocks/>
            <a:stCxn id="130" idx="3"/>
            <a:endCxn id="121" idx="7"/>
          </p:cNvCxnSpPr>
          <p:nvPr/>
        </p:nvCxnSpPr>
        <p:spPr>
          <a:xfrm flipH="1">
            <a:off x="7534348" y="3184402"/>
            <a:ext cx="736969" cy="473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87C38FF-EDB6-2C34-62D1-24A0034D84F1}"/>
              </a:ext>
            </a:extLst>
          </p:cNvPr>
          <p:cNvCxnSpPr>
            <a:cxnSpLocks/>
            <a:stCxn id="119" idx="5"/>
            <a:endCxn id="130" idx="1"/>
          </p:cNvCxnSpPr>
          <p:nvPr/>
        </p:nvCxnSpPr>
        <p:spPr>
          <a:xfrm>
            <a:off x="7535909" y="2445769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9B25A71-BF61-F04F-5E2A-254490287C9E}"/>
              </a:ext>
            </a:extLst>
          </p:cNvPr>
          <p:cNvCxnSpPr>
            <a:cxnSpLocks/>
            <a:stCxn id="130" idx="5"/>
            <a:endCxn id="120" idx="1"/>
          </p:cNvCxnSpPr>
          <p:nvPr/>
        </p:nvCxnSpPr>
        <p:spPr>
          <a:xfrm>
            <a:off x="8627594" y="3184402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C52891E-42D6-98DB-E7DE-7F2302884CD8}"/>
              </a:ext>
            </a:extLst>
          </p:cNvPr>
          <p:cNvSpPr txBox="1"/>
          <p:nvPr/>
        </p:nvSpPr>
        <p:spPr>
          <a:xfrm>
            <a:off x="7339114" y="443804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DD711C6-CFDA-D860-49A1-66F4F217069D}"/>
              </a:ext>
            </a:extLst>
          </p:cNvPr>
          <p:cNvSpPr txBox="1"/>
          <p:nvPr/>
        </p:nvSpPr>
        <p:spPr>
          <a:xfrm>
            <a:off x="7910595" y="239441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4F8F06-C853-CFAD-543A-0718D62210F7}"/>
              </a:ext>
            </a:extLst>
          </p:cNvPr>
          <p:cNvSpPr txBox="1"/>
          <p:nvPr/>
        </p:nvSpPr>
        <p:spPr>
          <a:xfrm>
            <a:off x="7750689" y="311343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7803E5D-651C-DC30-6E2C-527426F1B224}"/>
              </a:ext>
            </a:extLst>
          </p:cNvPr>
          <p:cNvSpPr txBox="1"/>
          <p:nvPr/>
        </p:nvSpPr>
        <p:spPr>
          <a:xfrm>
            <a:off x="8947537" y="316015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F90853-F476-C0D1-B293-CAD48B2EC129}"/>
              </a:ext>
            </a:extLst>
          </p:cNvPr>
          <p:cNvSpPr txBox="1"/>
          <p:nvPr/>
        </p:nvSpPr>
        <p:spPr>
          <a:xfrm>
            <a:off x="6218177" y="288380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8D6632B-5DD0-A248-E0DA-799EF256F93D}"/>
              </a:ext>
            </a:extLst>
          </p:cNvPr>
          <p:cNvSpPr txBox="1"/>
          <p:nvPr/>
        </p:nvSpPr>
        <p:spPr>
          <a:xfrm>
            <a:off x="9605741" y="280284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56543D3-DBCB-28C8-858C-C4C7572B1A1C}"/>
              </a:ext>
            </a:extLst>
          </p:cNvPr>
          <p:cNvGrpSpPr/>
          <p:nvPr/>
        </p:nvGrpSpPr>
        <p:grpSpPr>
          <a:xfrm>
            <a:off x="8803390" y="4676506"/>
            <a:ext cx="1134750" cy="321088"/>
            <a:chOff x="0" y="1942"/>
            <a:chExt cx="3094672" cy="934349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847FCE3E-4C49-7555-8A6E-8B44799E6851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153" name="Rectangle: Rounded Corners 4">
              <a:extLst>
                <a:ext uri="{FF2B5EF4-FFF2-40B4-BE49-F238E27FC236}">
                  <a16:creationId xmlns:a16="http://schemas.microsoft.com/office/drawing/2014/main" id="{B5516EA5-DA64-0B05-A0FE-2F15FB8B366D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Costo 8</a:t>
              </a:r>
              <a:endParaRPr lang="it-IT" sz="1600" kern="1200" noProof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444FCAA-0593-86B6-4C02-F35AB73327A4}"/>
              </a:ext>
            </a:extLst>
          </p:cNvPr>
          <p:cNvGrpSpPr/>
          <p:nvPr/>
        </p:nvGrpSpPr>
        <p:grpSpPr>
          <a:xfrm>
            <a:off x="1002438" y="6260606"/>
            <a:ext cx="1134750" cy="321088"/>
            <a:chOff x="0" y="1942"/>
            <a:chExt cx="3094672" cy="934349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2450379F-0998-EDDD-5028-9ECB7A1F9FC5}"/>
                </a:ext>
              </a:extLst>
            </p:cNvPr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156" name="Rectangle: Rounded Corners 4">
              <a:extLst>
                <a:ext uri="{FF2B5EF4-FFF2-40B4-BE49-F238E27FC236}">
                  <a16:creationId xmlns:a16="http://schemas.microsoft.com/office/drawing/2014/main" id="{9D395DD7-80B5-6800-00EC-A904E1671259}"/>
                </a:ext>
              </a:extLst>
            </p:cNvPr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rtlCol="0" anchor="ctr" anchorCtr="0">
              <a:noAutofit/>
            </a:bodyPr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Costo 12</a:t>
              </a:r>
              <a:endParaRPr lang="it-IT" sz="1600" kern="1200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03AE6B8-4BFF-13D9-7E3D-E04FCBAB90DD}"/>
              </a:ext>
            </a:extLst>
          </p:cNvPr>
          <p:cNvCxnSpPr>
            <a:cxnSpLocks/>
          </p:cNvCxnSpPr>
          <p:nvPr/>
        </p:nvCxnSpPr>
        <p:spPr>
          <a:xfrm flipV="1">
            <a:off x="3991106" y="1763487"/>
            <a:ext cx="496918" cy="131311"/>
          </a:xfrm>
          <a:prstGeom prst="curvedConnector3">
            <a:avLst>
              <a:gd name="adj1" fmla="val -13842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20A926-3BE5-5ADD-9FD1-3B63F87A3D9D}"/>
              </a:ext>
            </a:extLst>
          </p:cNvPr>
          <p:cNvSpPr txBox="1"/>
          <p:nvPr/>
        </p:nvSpPr>
        <p:spPr>
          <a:xfrm>
            <a:off x="4522944" y="1565965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>
                <a:solidFill>
                  <a:srgbClr val="CC00CC"/>
                </a:solidFill>
              </a:rPr>
              <a:t>Nodi terminali</a:t>
            </a:r>
          </a:p>
        </p:txBody>
      </p:sp>
    </p:spTree>
    <p:extLst>
      <p:ext uri="{BB962C8B-B14F-4D97-AF65-F5344CB8AC3E}">
        <p14:creationId xmlns:p14="http://schemas.microsoft.com/office/powerpoint/2010/main" val="1241573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596668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Ricerca GRASP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2D2361-D4C0-77FF-7E6C-B9C8A31A8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47" t="17765" r="7032" b="7700"/>
          <a:stretch/>
        </p:blipFill>
        <p:spPr>
          <a:xfrm>
            <a:off x="428624" y="890587"/>
            <a:ext cx="10448925" cy="575987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8759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11168018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rtl="0"/>
            <a:r>
              <a:rPr lang="it-IT" sz="4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Ricerca GRASP2 con punto di partenza casuale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BFBE-E200-583D-967F-1986B42D6876}"/>
              </a:ext>
            </a:extLst>
          </p:cNvPr>
          <p:cNvSpPr txBox="1"/>
          <p:nvPr/>
        </p:nvSpPr>
        <p:spPr>
          <a:xfrm>
            <a:off x="243321" y="907208"/>
            <a:ext cx="10925418" cy="6463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/>
              <a:t>Nella costruzione della greedy il percorso finale è influenzato dal </a:t>
            </a:r>
            <a:r>
              <a:rPr lang="it-IT" u="sng"/>
              <a:t>nodo iniziale </a:t>
            </a:r>
            <a:r>
              <a:rPr lang="it-IT"/>
              <a:t>da cui si inizia a costruire il percorso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07CDBC-7F7B-ED09-0638-0E2E5E15DD5A}"/>
              </a:ext>
            </a:extLst>
          </p:cNvPr>
          <p:cNvSpPr/>
          <p:nvPr/>
        </p:nvSpPr>
        <p:spPr>
          <a:xfrm>
            <a:off x="801372" y="1815595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117136-F50B-A36B-1735-36BDD2248EF9}"/>
              </a:ext>
            </a:extLst>
          </p:cNvPr>
          <p:cNvSpPr/>
          <p:nvPr/>
        </p:nvSpPr>
        <p:spPr>
          <a:xfrm>
            <a:off x="2992505" y="336784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D31AFD-28D2-7461-D955-9ECCF0ED8A15}"/>
              </a:ext>
            </a:extLst>
          </p:cNvPr>
          <p:cNvSpPr/>
          <p:nvPr/>
        </p:nvSpPr>
        <p:spPr>
          <a:xfrm>
            <a:off x="799811" y="338411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E3243C-5C7D-5EA0-7BF6-89E578E27C48}"/>
              </a:ext>
            </a:extLst>
          </p:cNvPr>
          <p:cNvCxnSpPr>
            <a:stCxn id="3" idx="6"/>
            <a:endCxn id="13" idx="2"/>
          </p:cNvCxnSpPr>
          <p:nvPr/>
        </p:nvCxnSpPr>
        <p:spPr>
          <a:xfrm flipV="1">
            <a:off x="1305225" y="2051617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29CBF9-FAAC-F04A-ED01-D3917157D6BE}"/>
              </a:ext>
            </a:extLst>
          </p:cNvPr>
          <p:cNvCxnSpPr/>
          <p:nvPr/>
        </p:nvCxnSpPr>
        <p:spPr>
          <a:xfrm flipV="1">
            <a:off x="1286570" y="3680271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79ED04-6107-CB10-19FA-1B9B063755C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1051738" y="2319448"/>
            <a:ext cx="1561" cy="106466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51F1A8-5C54-24CD-8F1A-83483C19860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44431" y="2231375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78DF44-E46E-9F84-D482-BB1EB43BCE3A}"/>
              </a:ext>
            </a:extLst>
          </p:cNvPr>
          <p:cNvSpPr/>
          <p:nvPr/>
        </p:nvSpPr>
        <p:spPr>
          <a:xfrm>
            <a:off x="2992504" y="1799690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CA4F2-96FE-D65D-4055-F807FA35FD25}"/>
              </a:ext>
            </a:extLst>
          </p:cNvPr>
          <p:cNvSpPr txBox="1"/>
          <p:nvPr/>
        </p:nvSpPr>
        <p:spPr>
          <a:xfrm>
            <a:off x="1986323" y="494796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35F13-6547-884E-4762-72EFB16EC28C}"/>
              </a:ext>
            </a:extLst>
          </p:cNvPr>
          <p:cNvSpPr txBox="1"/>
          <p:nvPr/>
        </p:nvSpPr>
        <p:spPr>
          <a:xfrm>
            <a:off x="2861875" y="425512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132EB8-7AE1-2CA4-0A4F-3B62C8B0E1A0}"/>
              </a:ext>
            </a:extLst>
          </p:cNvPr>
          <p:cNvSpPr/>
          <p:nvPr/>
        </p:nvSpPr>
        <p:spPr>
          <a:xfrm>
            <a:off x="1893057" y="255422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676D55-4062-7B6A-DAE5-00927DD18263}"/>
              </a:ext>
            </a:extLst>
          </p:cNvPr>
          <p:cNvSpPr/>
          <p:nvPr/>
        </p:nvSpPr>
        <p:spPr>
          <a:xfrm>
            <a:off x="799811" y="5002177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4B46CF-13A6-7D91-B91F-6740F50FF2AA}"/>
              </a:ext>
            </a:extLst>
          </p:cNvPr>
          <p:cNvCxnSpPr>
            <a:stCxn id="5" idx="4"/>
            <a:endCxn id="17" idx="0"/>
          </p:cNvCxnSpPr>
          <p:nvPr/>
        </p:nvCxnSpPr>
        <p:spPr>
          <a:xfrm>
            <a:off x="1051738" y="3887969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39FB7B-D6B2-C797-C4A3-205B2A2CAAD2}"/>
              </a:ext>
            </a:extLst>
          </p:cNvPr>
          <p:cNvCxnSpPr>
            <a:cxnSpLocks/>
            <a:stCxn id="16" idx="3"/>
            <a:endCxn id="5" idx="7"/>
          </p:cNvCxnSpPr>
          <p:nvPr/>
        </p:nvCxnSpPr>
        <p:spPr>
          <a:xfrm flipH="1">
            <a:off x="1229876" y="2984293"/>
            <a:ext cx="736969" cy="473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21E91B-4FEA-089C-E086-70A5E6D371BD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1231437" y="2245660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51A5E0-D137-8AC2-2A66-E31C9A4D1A1C}"/>
              </a:ext>
            </a:extLst>
          </p:cNvPr>
          <p:cNvCxnSpPr>
            <a:cxnSpLocks/>
            <a:stCxn id="16" idx="5"/>
            <a:endCxn id="4" idx="1"/>
          </p:cNvCxnSpPr>
          <p:nvPr/>
        </p:nvCxnSpPr>
        <p:spPr>
          <a:xfrm>
            <a:off x="2323122" y="2984293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5B560E-49DB-E5CC-8BB9-EE6E5577D803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>
          <a:xfrm flipH="1">
            <a:off x="2323122" y="2229755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F42CF6D-DB4F-7E32-5039-5C6C2B0E7631}"/>
              </a:ext>
            </a:extLst>
          </p:cNvPr>
          <p:cNvSpPr/>
          <p:nvPr/>
        </p:nvSpPr>
        <p:spPr>
          <a:xfrm>
            <a:off x="2968287" y="500217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14819A-AE33-C0B8-B14C-7E145D1CA361}"/>
              </a:ext>
            </a:extLst>
          </p:cNvPr>
          <p:cNvCxnSpPr>
            <a:cxnSpLocks/>
            <a:stCxn id="4" idx="4"/>
            <a:endCxn id="23" idx="0"/>
          </p:cNvCxnSpPr>
          <p:nvPr/>
        </p:nvCxnSpPr>
        <p:spPr>
          <a:xfrm flipH="1">
            <a:off x="3220214" y="3871702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23BD1-A35E-2ABA-9DBA-5EC24D748C24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1303664" y="5254103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705D01E-269A-5D49-9EBE-716E8BC1593B}"/>
              </a:ext>
            </a:extLst>
          </p:cNvPr>
          <p:cNvCxnSpPr>
            <a:stCxn id="3" idx="2"/>
            <a:endCxn id="17" idx="2"/>
          </p:cNvCxnSpPr>
          <p:nvPr/>
        </p:nvCxnSpPr>
        <p:spPr>
          <a:xfrm rot="10800000" flipV="1">
            <a:off x="799812" y="2067522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4A8C734-0FA0-811A-2424-81238406A415}"/>
              </a:ext>
            </a:extLst>
          </p:cNvPr>
          <p:cNvCxnSpPr>
            <a:stCxn id="13" idx="6"/>
            <a:endCxn id="23" idx="6"/>
          </p:cNvCxnSpPr>
          <p:nvPr/>
        </p:nvCxnSpPr>
        <p:spPr>
          <a:xfrm flipH="1">
            <a:off x="3472140" y="2051617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F7938A-B18F-EEC7-AB4B-9133670EE30A}"/>
              </a:ext>
            </a:extLst>
          </p:cNvPr>
          <p:cNvSpPr txBox="1"/>
          <p:nvPr/>
        </p:nvSpPr>
        <p:spPr>
          <a:xfrm>
            <a:off x="2005881" y="371488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C0C2A3-CC07-AEB1-AAC2-DF8450321442}"/>
              </a:ext>
            </a:extLst>
          </p:cNvPr>
          <p:cNvSpPr txBox="1"/>
          <p:nvPr/>
        </p:nvSpPr>
        <p:spPr>
          <a:xfrm>
            <a:off x="67381" y="387272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1EFB57-943C-C7C4-7327-0A9177D8DC0E}"/>
              </a:ext>
            </a:extLst>
          </p:cNvPr>
          <p:cNvSpPr txBox="1"/>
          <p:nvPr/>
        </p:nvSpPr>
        <p:spPr>
          <a:xfrm>
            <a:off x="2508877" y="220104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4DB2E8-964B-DE55-7A7F-3BC2D0399525}"/>
              </a:ext>
            </a:extLst>
          </p:cNvPr>
          <p:cNvSpPr txBox="1"/>
          <p:nvPr/>
        </p:nvSpPr>
        <p:spPr>
          <a:xfrm>
            <a:off x="1034642" y="423793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3DE00E-731A-57A3-8F29-664A81418DBB}"/>
              </a:ext>
            </a:extLst>
          </p:cNvPr>
          <p:cNvSpPr txBox="1"/>
          <p:nvPr/>
        </p:nvSpPr>
        <p:spPr>
          <a:xfrm>
            <a:off x="1995009" y="182004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D9EA69-4FD3-F7CF-4849-BF04A2D3441B}"/>
              </a:ext>
            </a:extLst>
          </p:cNvPr>
          <p:cNvSpPr txBox="1"/>
          <p:nvPr/>
        </p:nvSpPr>
        <p:spPr>
          <a:xfrm>
            <a:off x="1606123" y="219430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EC9B21-783B-A4B0-9A5E-7567D5ADB08D}"/>
              </a:ext>
            </a:extLst>
          </p:cNvPr>
          <p:cNvSpPr txBox="1"/>
          <p:nvPr/>
        </p:nvSpPr>
        <p:spPr>
          <a:xfrm>
            <a:off x="1446217" y="291332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6927D9-50C4-B01E-7EA1-DEC178AE034E}"/>
              </a:ext>
            </a:extLst>
          </p:cNvPr>
          <p:cNvSpPr txBox="1"/>
          <p:nvPr/>
        </p:nvSpPr>
        <p:spPr>
          <a:xfrm>
            <a:off x="2643065" y="296004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51FF0-CE82-11D0-7543-19F2961D7B7A}"/>
              </a:ext>
            </a:extLst>
          </p:cNvPr>
          <p:cNvSpPr txBox="1"/>
          <p:nvPr/>
        </p:nvSpPr>
        <p:spPr>
          <a:xfrm>
            <a:off x="3261715" y="267172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75F4AB-F3F1-B8E2-784C-130D449ADB61}"/>
              </a:ext>
            </a:extLst>
          </p:cNvPr>
          <p:cNvSpPr/>
          <p:nvPr/>
        </p:nvSpPr>
        <p:spPr>
          <a:xfrm>
            <a:off x="801182" y="1806747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1E39919-A027-B285-66D6-867E7AAF0437}"/>
              </a:ext>
            </a:extLst>
          </p:cNvPr>
          <p:cNvSpPr/>
          <p:nvPr/>
        </p:nvSpPr>
        <p:spPr>
          <a:xfrm>
            <a:off x="2992315" y="3359001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07DFCF-6C11-8FCB-D135-69F17EDC48D7}"/>
              </a:ext>
            </a:extLst>
          </p:cNvPr>
          <p:cNvSpPr/>
          <p:nvPr/>
        </p:nvSpPr>
        <p:spPr>
          <a:xfrm>
            <a:off x="799621" y="3375268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2C4EEE-2DC1-9805-7ECA-B71268D7848A}"/>
              </a:ext>
            </a:extLst>
          </p:cNvPr>
          <p:cNvCxnSpPr>
            <a:cxnSpLocks/>
          </p:cNvCxnSpPr>
          <p:nvPr/>
        </p:nvCxnSpPr>
        <p:spPr>
          <a:xfrm>
            <a:off x="3253572" y="2222527"/>
            <a:ext cx="1" cy="113647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05C8E4A-A229-8093-B6DB-27105CEFF1FC}"/>
              </a:ext>
            </a:extLst>
          </p:cNvPr>
          <p:cNvSpPr/>
          <p:nvPr/>
        </p:nvSpPr>
        <p:spPr>
          <a:xfrm>
            <a:off x="2992314" y="1800173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F4FF33-DFCD-DD85-8EFC-1201CC318470}"/>
              </a:ext>
            </a:extLst>
          </p:cNvPr>
          <p:cNvSpPr/>
          <p:nvPr/>
        </p:nvSpPr>
        <p:spPr>
          <a:xfrm>
            <a:off x="1892867" y="2545380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4FCE84-8C23-1D4B-DA79-ADC569F5A5AF}"/>
              </a:ext>
            </a:extLst>
          </p:cNvPr>
          <p:cNvSpPr/>
          <p:nvPr/>
        </p:nvSpPr>
        <p:spPr>
          <a:xfrm>
            <a:off x="799621" y="4993329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729D87-3D49-1139-93CF-E795FB2B31C4}"/>
              </a:ext>
            </a:extLst>
          </p:cNvPr>
          <p:cNvCxnSpPr>
            <a:stCxn id="39" idx="4"/>
            <a:endCxn id="43" idx="0"/>
          </p:cNvCxnSpPr>
          <p:nvPr/>
        </p:nvCxnSpPr>
        <p:spPr>
          <a:xfrm>
            <a:off x="1051548" y="3879121"/>
            <a:ext cx="0" cy="111420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DF096A-091C-B80C-762B-09030C49FDDF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1231247" y="2236812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0498FC-8B16-4795-C765-FA638E3B9495}"/>
              </a:ext>
            </a:extLst>
          </p:cNvPr>
          <p:cNvCxnSpPr>
            <a:cxnSpLocks/>
            <a:stCxn id="42" idx="5"/>
            <a:endCxn id="38" idx="1"/>
          </p:cNvCxnSpPr>
          <p:nvPr/>
        </p:nvCxnSpPr>
        <p:spPr>
          <a:xfrm>
            <a:off x="2322932" y="2975445"/>
            <a:ext cx="743171" cy="45734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40CC7C7-BE64-0C74-A3AA-355E9BC9937C}"/>
              </a:ext>
            </a:extLst>
          </p:cNvPr>
          <p:cNvSpPr txBox="1"/>
          <p:nvPr/>
        </p:nvSpPr>
        <p:spPr>
          <a:xfrm>
            <a:off x="1043353" y="268904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43D325-E035-67CA-B4A1-98638044D36C}"/>
              </a:ext>
            </a:extLst>
          </p:cNvPr>
          <p:cNvSpPr/>
          <p:nvPr/>
        </p:nvSpPr>
        <p:spPr>
          <a:xfrm>
            <a:off x="701863" y="5909111"/>
            <a:ext cx="2927068" cy="6106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Iniziando dal nodo A</a:t>
            </a:r>
          </a:p>
          <a:p>
            <a:pPr algn="ctr"/>
            <a:r>
              <a:rPr lang="it-IT"/>
              <a:t>Costo = 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9ADDC7-91AF-A0EE-6421-7A8DA39596B3}"/>
              </a:ext>
            </a:extLst>
          </p:cNvPr>
          <p:cNvSpPr/>
          <p:nvPr/>
        </p:nvSpPr>
        <p:spPr>
          <a:xfrm>
            <a:off x="4455954" y="1871503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DDA756-15DD-930E-6F6B-1165188253D0}"/>
              </a:ext>
            </a:extLst>
          </p:cNvPr>
          <p:cNvSpPr/>
          <p:nvPr/>
        </p:nvSpPr>
        <p:spPr>
          <a:xfrm>
            <a:off x="6647087" y="3423757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316C7B7-EADD-2873-1A4B-AE2BC1804C76}"/>
              </a:ext>
            </a:extLst>
          </p:cNvPr>
          <p:cNvSpPr/>
          <p:nvPr/>
        </p:nvSpPr>
        <p:spPr>
          <a:xfrm>
            <a:off x="4454393" y="3440024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C924B3-8732-5D8D-30AE-B18645F07546}"/>
              </a:ext>
            </a:extLst>
          </p:cNvPr>
          <p:cNvCxnSpPr>
            <a:stCxn id="49" idx="6"/>
            <a:endCxn id="56" idx="2"/>
          </p:cNvCxnSpPr>
          <p:nvPr/>
        </p:nvCxnSpPr>
        <p:spPr>
          <a:xfrm flipV="1">
            <a:off x="4959807" y="2107525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BD431C-EF0F-6F14-7B2D-19F25393AC2F}"/>
              </a:ext>
            </a:extLst>
          </p:cNvPr>
          <p:cNvCxnSpPr/>
          <p:nvPr/>
        </p:nvCxnSpPr>
        <p:spPr>
          <a:xfrm flipV="1">
            <a:off x="4941152" y="3736179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52054C-B977-262B-0999-1741106C0DC3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 flipH="1">
            <a:off x="4706320" y="2375356"/>
            <a:ext cx="1561" cy="1064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F18A0FC-BF9C-4ADF-6DC0-74CC3E061F9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99013" y="2287283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38699B0-E5AC-A6E0-FBBB-DB09BB21DACD}"/>
              </a:ext>
            </a:extLst>
          </p:cNvPr>
          <p:cNvSpPr/>
          <p:nvPr/>
        </p:nvSpPr>
        <p:spPr>
          <a:xfrm>
            <a:off x="6647086" y="1855598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D823E8-DDC6-D124-6782-C16069BA390D}"/>
              </a:ext>
            </a:extLst>
          </p:cNvPr>
          <p:cNvSpPr txBox="1"/>
          <p:nvPr/>
        </p:nvSpPr>
        <p:spPr>
          <a:xfrm>
            <a:off x="5640905" y="500387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32E1D7-5A17-0168-0388-672463645489}"/>
              </a:ext>
            </a:extLst>
          </p:cNvPr>
          <p:cNvSpPr txBox="1"/>
          <p:nvPr/>
        </p:nvSpPr>
        <p:spPr>
          <a:xfrm>
            <a:off x="6516457" y="431103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DC1D94-FD3F-7313-F4ED-ED152D5E2C5E}"/>
              </a:ext>
            </a:extLst>
          </p:cNvPr>
          <p:cNvSpPr/>
          <p:nvPr/>
        </p:nvSpPr>
        <p:spPr>
          <a:xfrm>
            <a:off x="5547639" y="261013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65D038-78E6-C8C9-D7AE-62B43014DB57}"/>
              </a:ext>
            </a:extLst>
          </p:cNvPr>
          <p:cNvSpPr/>
          <p:nvPr/>
        </p:nvSpPr>
        <p:spPr>
          <a:xfrm>
            <a:off x="4454393" y="5058085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6E6A23-C91D-22FE-E127-EFAA309FC3AD}"/>
              </a:ext>
            </a:extLst>
          </p:cNvPr>
          <p:cNvCxnSpPr>
            <a:stCxn id="51" idx="4"/>
            <a:endCxn id="60" idx="0"/>
          </p:cNvCxnSpPr>
          <p:nvPr/>
        </p:nvCxnSpPr>
        <p:spPr>
          <a:xfrm>
            <a:off x="4706320" y="3943877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19CD9D-732E-53F5-49F3-B66C4A40CD98}"/>
              </a:ext>
            </a:extLst>
          </p:cNvPr>
          <p:cNvCxnSpPr>
            <a:cxnSpLocks/>
            <a:stCxn id="59" idx="3"/>
            <a:endCxn id="51" idx="7"/>
          </p:cNvCxnSpPr>
          <p:nvPr/>
        </p:nvCxnSpPr>
        <p:spPr>
          <a:xfrm flipH="1">
            <a:off x="4884458" y="3040201"/>
            <a:ext cx="736969" cy="473611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589D554-7439-3404-FC44-D1BBD46A4EF5}"/>
              </a:ext>
            </a:extLst>
          </p:cNvPr>
          <p:cNvCxnSpPr>
            <a:cxnSpLocks/>
            <a:stCxn id="49" idx="5"/>
            <a:endCxn id="59" idx="1"/>
          </p:cNvCxnSpPr>
          <p:nvPr/>
        </p:nvCxnSpPr>
        <p:spPr>
          <a:xfrm>
            <a:off x="4886019" y="2301568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65C94D-CBBE-B06B-7837-94CE6986FB8A}"/>
              </a:ext>
            </a:extLst>
          </p:cNvPr>
          <p:cNvCxnSpPr>
            <a:cxnSpLocks/>
            <a:stCxn id="59" idx="5"/>
            <a:endCxn id="50" idx="1"/>
          </p:cNvCxnSpPr>
          <p:nvPr/>
        </p:nvCxnSpPr>
        <p:spPr>
          <a:xfrm>
            <a:off x="5977704" y="3040201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CB0846-9843-5FB3-D0D4-2EC72268B3E1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5977704" y="2285663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B4C4EE-DCB9-C398-0EDD-72F5684DF4B3}"/>
              </a:ext>
            </a:extLst>
          </p:cNvPr>
          <p:cNvSpPr/>
          <p:nvPr/>
        </p:nvSpPr>
        <p:spPr>
          <a:xfrm>
            <a:off x="6622869" y="5058084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2E60A8-142F-1227-6D1D-8C78CF0D71A3}"/>
              </a:ext>
            </a:extLst>
          </p:cNvPr>
          <p:cNvCxnSpPr>
            <a:cxnSpLocks/>
            <a:stCxn id="50" idx="4"/>
            <a:endCxn id="66" idx="0"/>
          </p:cNvCxnSpPr>
          <p:nvPr/>
        </p:nvCxnSpPr>
        <p:spPr>
          <a:xfrm flipH="1">
            <a:off x="6874796" y="3927610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CB2B81-4ECB-F4DD-6315-9CCE0A47A10F}"/>
              </a:ext>
            </a:extLst>
          </p:cNvPr>
          <p:cNvCxnSpPr>
            <a:cxnSpLocks/>
            <a:stCxn id="60" idx="6"/>
            <a:endCxn id="66" idx="2"/>
          </p:cNvCxnSpPr>
          <p:nvPr/>
        </p:nvCxnSpPr>
        <p:spPr>
          <a:xfrm flipV="1">
            <a:off x="4958246" y="5310011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7D664CC-46DD-ADC1-FA7D-24A619D1750F}"/>
              </a:ext>
            </a:extLst>
          </p:cNvPr>
          <p:cNvCxnSpPr>
            <a:stCxn id="49" idx="2"/>
            <a:endCxn id="60" idx="2"/>
          </p:cNvCxnSpPr>
          <p:nvPr/>
        </p:nvCxnSpPr>
        <p:spPr>
          <a:xfrm rot="10800000" flipV="1">
            <a:off x="4454394" y="2123430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196E84D-181A-4B2C-CDAB-3A98C16FEE2A}"/>
              </a:ext>
            </a:extLst>
          </p:cNvPr>
          <p:cNvCxnSpPr>
            <a:stCxn id="56" idx="6"/>
            <a:endCxn id="66" idx="6"/>
          </p:cNvCxnSpPr>
          <p:nvPr/>
        </p:nvCxnSpPr>
        <p:spPr>
          <a:xfrm flipH="1">
            <a:off x="7126722" y="2107525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88FDBD4-8907-F35D-D4C2-27E3A80BC5BD}"/>
              </a:ext>
            </a:extLst>
          </p:cNvPr>
          <p:cNvSpPr txBox="1"/>
          <p:nvPr/>
        </p:nvSpPr>
        <p:spPr>
          <a:xfrm>
            <a:off x="5660463" y="377079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4AE8C7-B1B6-E16B-4CFA-03633B19FB98}"/>
              </a:ext>
            </a:extLst>
          </p:cNvPr>
          <p:cNvSpPr txBox="1"/>
          <p:nvPr/>
        </p:nvSpPr>
        <p:spPr>
          <a:xfrm>
            <a:off x="4037781" y="404069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24E838-932A-85C5-A38C-695A83604C29}"/>
              </a:ext>
            </a:extLst>
          </p:cNvPr>
          <p:cNvSpPr txBox="1"/>
          <p:nvPr/>
        </p:nvSpPr>
        <p:spPr>
          <a:xfrm>
            <a:off x="6163459" y="225694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D26F89-248E-70AD-8932-35ED1FB78282}"/>
              </a:ext>
            </a:extLst>
          </p:cNvPr>
          <p:cNvSpPr txBox="1"/>
          <p:nvPr/>
        </p:nvSpPr>
        <p:spPr>
          <a:xfrm>
            <a:off x="4689224" y="429384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362CF3-4682-9CDC-4995-9B9935E9F53B}"/>
              </a:ext>
            </a:extLst>
          </p:cNvPr>
          <p:cNvSpPr txBox="1"/>
          <p:nvPr/>
        </p:nvSpPr>
        <p:spPr>
          <a:xfrm>
            <a:off x="5649591" y="187595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2DC486-9D1A-8390-AE4F-0D7511C6139A}"/>
              </a:ext>
            </a:extLst>
          </p:cNvPr>
          <p:cNvSpPr txBox="1"/>
          <p:nvPr/>
        </p:nvSpPr>
        <p:spPr>
          <a:xfrm>
            <a:off x="5260705" y="225021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7022FA-CC16-10DC-E067-23489A70AA7D}"/>
              </a:ext>
            </a:extLst>
          </p:cNvPr>
          <p:cNvSpPr txBox="1"/>
          <p:nvPr/>
        </p:nvSpPr>
        <p:spPr>
          <a:xfrm>
            <a:off x="5100799" y="296922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1575B9-1206-3C47-092C-B28BDDD6BD44}"/>
              </a:ext>
            </a:extLst>
          </p:cNvPr>
          <p:cNvSpPr txBox="1"/>
          <p:nvPr/>
        </p:nvSpPr>
        <p:spPr>
          <a:xfrm>
            <a:off x="6297647" y="301595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4DC10D-57F8-96C5-C059-E1FBEC27B2E1}"/>
              </a:ext>
            </a:extLst>
          </p:cNvPr>
          <p:cNvSpPr txBox="1"/>
          <p:nvPr/>
        </p:nvSpPr>
        <p:spPr>
          <a:xfrm>
            <a:off x="6916297" y="272763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04975C9-D0F0-630B-D6F0-817844AC26BB}"/>
              </a:ext>
            </a:extLst>
          </p:cNvPr>
          <p:cNvSpPr/>
          <p:nvPr/>
        </p:nvSpPr>
        <p:spPr>
          <a:xfrm>
            <a:off x="4455764" y="1862655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BC6DB4F-69EA-E94C-5985-CD08E083FD42}"/>
              </a:ext>
            </a:extLst>
          </p:cNvPr>
          <p:cNvSpPr/>
          <p:nvPr/>
        </p:nvSpPr>
        <p:spPr>
          <a:xfrm>
            <a:off x="6646897" y="3414909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0E8902B-EAAD-A7E8-EB03-6FF9486178A1}"/>
              </a:ext>
            </a:extLst>
          </p:cNvPr>
          <p:cNvSpPr/>
          <p:nvPr/>
        </p:nvSpPr>
        <p:spPr>
          <a:xfrm>
            <a:off x="4454203" y="3431176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649411F-1200-E73B-2F1D-64E26C0CE9D7}"/>
              </a:ext>
            </a:extLst>
          </p:cNvPr>
          <p:cNvCxnSpPr>
            <a:cxnSpLocks/>
          </p:cNvCxnSpPr>
          <p:nvPr/>
        </p:nvCxnSpPr>
        <p:spPr>
          <a:xfrm>
            <a:off x="6908154" y="2278435"/>
            <a:ext cx="1" cy="113647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5A8EFAE-8283-524C-7670-F6F4AF0CC445}"/>
              </a:ext>
            </a:extLst>
          </p:cNvPr>
          <p:cNvSpPr/>
          <p:nvPr/>
        </p:nvSpPr>
        <p:spPr>
          <a:xfrm>
            <a:off x="6646896" y="1856081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D0CD187-3C70-BE1E-EFB3-FC35D89C9031}"/>
              </a:ext>
            </a:extLst>
          </p:cNvPr>
          <p:cNvSpPr/>
          <p:nvPr/>
        </p:nvSpPr>
        <p:spPr>
          <a:xfrm>
            <a:off x="5547449" y="2601288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764C939-4B9E-7022-8B25-0ED3ACD283AB}"/>
              </a:ext>
            </a:extLst>
          </p:cNvPr>
          <p:cNvSpPr/>
          <p:nvPr/>
        </p:nvSpPr>
        <p:spPr>
          <a:xfrm>
            <a:off x="4454203" y="5049237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B88361-5245-D1B8-CF9C-1F6C9AB53609}"/>
              </a:ext>
            </a:extLst>
          </p:cNvPr>
          <p:cNvCxnSpPr>
            <a:stCxn id="82" idx="4"/>
            <a:endCxn id="86" idx="0"/>
          </p:cNvCxnSpPr>
          <p:nvPr/>
        </p:nvCxnSpPr>
        <p:spPr>
          <a:xfrm>
            <a:off x="4706130" y="3935029"/>
            <a:ext cx="0" cy="111420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D226C7C-EDC1-88D5-E98B-7335A82D0EC6}"/>
              </a:ext>
            </a:extLst>
          </p:cNvPr>
          <p:cNvCxnSpPr>
            <a:cxnSpLocks/>
            <a:stCxn id="80" idx="5"/>
            <a:endCxn id="85" idx="1"/>
          </p:cNvCxnSpPr>
          <p:nvPr/>
        </p:nvCxnSpPr>
        <p:spPr>
          <a:xfrm>
            <a:off x="4885829" y="2292720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1D5A806-DE20-6563-5F1C-A927C9904582}"/>
              </a:ext>
            </a:extLst>
          </p:cNvPr>
          <p:cNvCxnSpPr>
            <a:cxnSpLocks/>
            <a:stCxn id="85" idx="5"/>
            <a:endCxn id="81" idx="1"/>
          </p:cNvCxnSpPr>
          <p:nvPr/>
        </p:nvCxnSpPr>
        <p:spPr>
          <a:xfrm>
            <a:off x="5977514" y="3031353"/>
            <a:ext cx="743171" cy="45734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267F69D-2D07-5835-1F46-6E0EDF328C56}"/>
              </a:ext>
            </a:extLst>
          </p:cNvPr>
          <p:cNvSpPr txBox="1"/>
          <p:nvPr/>
        </p:nvSpPr>
        <p:spPr>
          <a:xfrm>
            <a:off x="4697935" y="274495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51C91A5-215E-A20F-9C9F-2337DC7D247F}"/>
              </a:ext>
            </a:extLst>
          </p:cNvPr>
          <p:cNvSpPr/>
          <p:nvPr/>
        </p:nvSpPr>
        <p:spPr>
          <a:xfrm>
            <a:off x="8008597" y="1836605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E551A11-DE90-1A58-34F3-A7DAF176BCB9}"/>
              </a:ext>
            </a:extLst>
          </p:cNvPr>
          <p:cNvSpPr/>
          <p:nvPr/>
        </p:nvSpPr>
        <p:spPr>
          <a:xfrm>
            <a:off x="10199730" y="338885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240778F-C3C0-CA6E-9991-CF9EF6A7A290}"/>
              </a:ext>
            </a:extLst>
          </p:cNvPr>
          <p:cNvSpPr/>
          <p:nvPr/>
        </p:nvSpPr>
        <p:spPr>
          <a:xfrm>
            <a:off x="8007036" y="340512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59FA88-5D0E-EA28-EE25-F0A99A42DD53}"/>
              </a:ext>
            </a:extLst>
          </p:cNvPr>
          <p:cNvCxnSpPr>
            <a:stCxn id="133" idx="6"/>
            <a:endCxn id="140" idx="2"/>
          </p:cNvCxnSpPr>
          <p:nvPr/>
        </p:nvCxnSpPr>
        <p:spPr>
          <a:xfrm flipV="1">
            <a:off x="8512450" y="2072627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8D5F0DC-76FB-67D7-F811-9A39B0499B7B}"/>
              </a:ext>
            </a:extLst>
          </p:cNvPr>
          <p:cNvCxnSpPr/>
          <p:nvPr/>
        </p:nvCxnSpPr>
        <p:spPr>
          <a:xfrm flipV="1">
            <a:off x="8493795" y="3701281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7C5CDF6-811C-23E2-F393-637C3A5A09F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H="1">
            <a:off x="8258963" y="2340458"/>
            <a:ext cx="1561" cy="1064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3FDA88F-36B0-4711-5617-33B060A6B782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451656" y="2252385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2F6833F6-C210-2BC7-DA05-49A011D8D972}"/>
              </a:ext>
            </a:extLst>
          </p:cNvPr>
          <p:cNvSpPr/>
          <p:nvPr/>
        </p:nvSpPr>
        <p:spPr>
          <a:xfrm>
            <a:off x="10199729" y="1820700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71D1BEC-022A-21E9-34DC-45B6BF4DECC4}"/>
              </a:ext>
            </a:extLst>
          </p:cNvPr>
          <p:cNvSpPr txBox="1"/>
          <p:nvPr/>
        </p:nvSpPr>
        <p:spPr>
          <a:xfrm>
            <a:off x="9193548" y="496897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69DD290-539F-835C-5E3D-A2BC6A98D49C}"/>
              </a:ext>
            </a:extLst>
          </p:cNvPr>
          <p:cNvSpPr txBox="1"/>
          <p:nvPr/>
        </p:nvSpPr>
        <p:spPr>
          <a:xfrm>
            <a:off x="10069100" y="427613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CE67ADE-C3F5-1FDF-219D-778CA55A4CDB}"/>
              </a:ext>
            </a:extLst>
          </p:cNvPr>
          <p:cNvSpPr/>
          <p:nvPr/>
        </p:nvSpPr>
        <p:spPr>
          <a:xfrm>
            <a:off x="9100282" y="257523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9379BA3-AA5A-1AE0-5311-4491C74C1C1B}"/>
              </a:ext>
            </a:extLst>
          </p:cNvPr>
          <p:cNvSpPr/>
          <p:nvPr/>
        </p:nvSpPr>
        <p:spPr>
          <a:xfrm>
            <a:off x="8007036" y="5023187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34808F4-CC49-2D8E-02CD-64FBF88D6F5B}"/>
              </a:ext>
            </a:extLst>
          </p:cNvPr>
          <p:cNvCxnSpPr>
            <a:stCxn id="135" idx="4"/>
            <a:endCxn id="144" idx="0"/>
          </p:cNvCxnSpPr>
          <p:nvPr/>
        </p:nvCxnSpPr>
        <p:spPr>
          <a:xfrm>
            <a:off x="8258963" y="3908979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D929363-1B14-71E4-56B3-01D6A200CFD6}"/>
              </a:ext>
            </a:extLst>
          </p:cNvPr>
          <p:cNvCxnSpPr>
            <a:cxnSpLocks/>
            <a:stCxn id="143" idx="3"/>
            <a:endCxn id="135" idx="7"/>
          </p:cNvCxnSpPr>
          <p:nvPr/>
        </p:nvCxnSpPr>
        <p:spPr>
          <a:xfrm flipH="1">
            <a:off x="8437101" y="3005303"/>
            <a:ext cx="736969" cy="473611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B3013F4-D103-C903-FC4A-50088791F10E}"/>
              </a:ext>
            </a:extLst>
          </p:cNvPr>
          <p:cNvCxnSpPr>
            <a:cxnSpLocks/>
            <a:stCxn id="133" idx="5"/>
            <a:endCxn id="143" idx="1"/>
          </p:cNvCxnSpPr>
          <p:nvPr/>
        </p:nvCxnSpPr>
        <p:spPr>
          <a:xfrm>
            <a:off x="8438662" y="2266670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4360049-ACE2-AC94-4195-4B402FB2A29D}"/>
              </a:ext>
            </a:extLst>
          </p:cNvPr>
          <p:cNvCxnSpPr>
            <a:cxnSpLocks/>
            <a:stCxn id="143" idx="5"/>
            <a:endCxn id="134" idx="1"/>
          </p:cNvCxnSpPr>
          <p:nvPr/>
        </p:nvCxnSpPr>
        <p:spPr>
          <a:xfrm>
            <a:off x="9530347" y="3005303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336F4A4-273B-08CE-5758-E9ED38BA44FE}"/>
              </a:ext>
            </a:extLst>
          </p:cNvPr>
          <p:cNvCxnSpPr>
            <a:cxnSpLocks/>
            <a:stCxn id="140" idx="3"/>
            <a:endCxn id="143" idx="7"/>
          </p:cNvCxnSpPr>
          <p:nvPr/>
        </p:nvCxnSpPr>
        <p:spPr>
          <a:xfrm flipH="1">
            <a:off x="9530347" y="2250765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5624A9EB-8810-699C-5004-4D6DA25C0725}"/>
              </a:ext>
            </a:extLst>
          </p:cNvPr>
          <p:cNvSpPr/>
          <p:nvPr/>
        </p:nvSpPr>
        <p:spPr>
          <a:xfrm>
            <a:off x="10175512" y="502318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6EB1EE6-7664-9877-B0AB-0C36ABC0796B}"/>
              </a:ext>
            </a:extLst>
          </p:cNvPr>
          <p:cNvCxnSpPr>
            <a:cxnSpLocks/>
            <a:stCxn id="134" idx="4"/>
            <a:endCxn id="150" idx="0"/>
          </p:cNvCxnSpPr>
          <p:nvPr/>
        </p:nvCxnSpPr>
        <p:spPr>
          <a:xfrm flipH="1">
            <a:off x="10427439" y="3892712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BC4B948-B953-2BEE-6139-9BCF4376854F}"/>
              </a:ext>
            </a:extLst>
          </p:cNvPr>
          <p:cNvCxnSpPr>
            <a:cxnSpLocks/>
            <a:stCxn id="144" idx="6"/>
            <a:endCxn id="150" idx="2"/>
          </p:cNvCxnSpPr>
          <p:nvPr/>
        </p:nvCxnSpPr>
        <p:spPr>
          <a:xfrm flipV="1">
            <a:off x="8510889" y="5275113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6100F4FA-73AA-F098-61D7-BBE6E69DA4BC}"/>
              </a:ext>
            </a:extLst>
          </p:cNvPr>
          <p:cNvCxnSpPr>
            <a:stCxn id="133" idx="2"/>
            <a:endCxn id="144" idx="2"/>
          </p:cNvCxnSpPr>
          <p:nvPr/>
        </p:nvCxnSpPr>
        <p:spPr>
          <a:xfrm rot="10800000" flipV="1">
            <a:off x="8007037" y="2088532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4B73F834-FEE1-F21B-F715-34AC13511874}"/>
              </a:ext>
            </a:extLst>
          </p:cNvPr>
          <p:cNvCxnSpPr>
            <a:stCxn id="140" idx="6"/>
            <a:endCxn id="150" idx="6"/>
          </p:cNvCxnSpPr>
          <p:nvPr/>
        </p:nvCxnSpPr>
        <p:spPr>
          <a:xfrm flipH="1">
            <a:off x="10679365" y="2072627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2FE64BC-1173-800B-EFB8-99EB2E4C2954}"/>
              </a:ext>
            </a:extLst>
          </p:cNvPr>
          <p:cNvSpPr txBox="1"/>
          <p:nvPr/>
        </p:nvSpPr>
        <p:spPr>
          <a:xfrm>
            <a:off x="9213106" y="373589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A4AEFBC-4A70-E8A2-A808-21160D2E0B10}"/>
              </a:ext>
            </a:extLst>
          </p:cNvPr>
          <p:cNvSpPr txBox="1"/>
          <p:nvPr/>
        </p:nvSpPr>
        <p:spPr>
          <a:xfrm>
            <a:off x="7624922" y="410873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3CAAC13-FECA-BDBB-6FA9-0490B0C2310F}"/>
              </a:ext>
            </a:extLst>
          </p:cNvPr>
          <p:cNvSpPr txBox="1"/>
          <p:nvPr/>
        </p:nvSpPr>
        <p:spPr>
          <a:xfrm>
            <a:off x="9716102" y="222205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0EE54AE-9CFD-CFB4-7435-57BC2A261F8D}"/>
              </a:ext>
            </a:extLst>
          </p:cNvPr>
          <p:cNvSpPr txBox="1"/>
          <p:nvPr/>
        </p:nvSpPr>
        <p:spPr>
          <a:xfrm>
            <a:off x="8241867" y="425894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A6F65F-A333-CA67-C029-B33588B4F920}"/>
              </a:ext>
            </a:extLst>
          </p:cNvPr>
          <p:cNvSpPr txBox="1"/>
          <p:nvPr/>
        </p:nvSpPr>
        <p:spPr>
          <a:xfrm>
            <a:off x="9202234" y="184105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0777B9C-D398-BF63-D438-1B1A4E1D3C48}"/>
              </a:ext>
            </a:extLst>
          </p:cNvPr>
          <p:cNvSpPr txBox="1"/>
          <p:nvPr/>
        </p:nvSpPr>
        <p:spPr>
          <a:xfrm>
            <a:off x="8813348" y="221531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F7F489C-A3FB-F384-EDB7-E513152A5ECA}"/>
              </a:ext>
            </a:extLst>
          </p:cNvPr>
          <p:cNvSpPr txBox="1"/>
          <p:nvPr/>
        </p:nvSpPr>
        <p:spPr>
          <a:xfrm>
            <a:off x="8653442" y="293433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18043E5-018A-D69D-1C31-DBEA6651AC21}"/>
              </a:ext>
            </a:extLst>
          </p:cNvPr>
          <p:cNvSpPr txBox="1"/>
          <p:nvPr/>
        </p:nvSpPr>
        <p:spPr>
          <a:xfrm>
            <a:off x="9850290" y="298105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BFD356-2522-C742-B5A0-875A72C65021}"/>
              </a:ext>
            </a:extLst>
          </p:cNvPr>
          <p:cNvSpPr txBox="1"/>
          <p:nvPr/>
        </p:nvSpPr>
        <p:spPr>
          <a:xfrm>
            <a:off x="10468940" y="269273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7B2F8C-DA82-E511-E3C4-A48670597A99}"/>
              </a:ext>
            </a:extLst>
          </p:cNvPr>
          <p:cNvSpPr/>
          <p:nvPr/>
        </p:nvSpPr>
        <p:spPr>
          <a:xfrm>
            <a:off x="8008407" y="1827757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8D3ECB5-14A4-9B85-7C1F-523EE65A0067}"/>
              </a:ext>
            </a:extLst>
          </p:cNvPr>
          <p:cNvSpPr/>
          <p:nvPr/>
        </p:nvSpPr>
        <p:spPr>
          <a:xfrm>
            <a:off x="10199540" y="3380011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CDA0AE5-4806-2FDA-37F7-723E64156C66}"/>
              </a:ext>
            </a:extLst>
          </p:cNvPr>
          <p:cNvSpPr/>
          <p:nvPr/>
        </p:nvSpPr>
        <p:spPr>
          <a:xfrm>
            <a:off x="8006846" y="3396278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2C26730-584D-1668-5505-D590854838C5}"/>
              </a:ext>
            </a:extLst>
          </p:cNvPr>
          <p:cNvCxnSpPr>
            <a:cxnSpLocks/>
          </p:cNvCxnSpPr>
          <p:nvPr/>
        </p:nvCxnSpPr>
        <p:spPr>
          <a:xfrm>
            <a:off x="10460797" y="2243537"/>
            <a:ext cx="1" cy="113647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805522D5-1BA0-858F-3B69-EE08ED36D6B4}"/>
              </a:ext>
            </a:extLst>
          </p:cNvPr>
          <p:cNvSpPr/>
          <p:nvPr/>
        </p:nvSpPr>
        <p:spPr>
          <a:xfrm>
            <a:off x="10199539" y="1821183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961E41D-7EBF-279D-D251-C9FAA1911595}"/>
              </a:ext>
            </a:extLst>
          </p:cNvPr>
          <p:cNvSpPr/>
          <p:nvPr/>
        </p:nvSpPr>
        <p:spPr>
          <a:xfrm>
            <a:off x="9100092" y="2566390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EC06820-A1F0-F9C2-1217-165FBEFAABD9}"/>
              </a:ext>
            </a:extLst>
          </p:cNvPr>
          <p:cNvSpPr/>
          <p:nvPr/>
        </p:nvSpPr>
        <p:spPr>
          <a:xfrm>
            <a:off x="8006846" y="5014339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9D012A1-1E08-7E45-BA55-627A43B0A06D}"/>
              </a:ext>
            </a:extLst>
          </p:cNvPr>
          <p:cNvCxnSpPr>
            <a:stCxn id="166" idx="4"/>
            <a:endCxn id="170" idx="0"/>
          </p:cNvCxnSpPr>
          <p:nvPr/>
        </p:nvCxnSpPr>
        <p:spPr>
          <a:xfrm>
            <a:off x="8258773" y="3900131"/>
            <a:ext cx="0" cy="111420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2A1FF2F-C3F8-3897-ADC7-83CDF914F732}"/>
              </a:ext>
            </a:extLst>
          </p:cNvPr>
          <p:cNvCxnSpPr>
            <a:cxnSpLocks/>
            <a:stCxn id="164" idx="5"/>
            <a:endCxn id="169" idx="1"/>
          </p:cNvCxnSpPr>
          <p:nvPr/>
        </p:nvCxnSpPr>
        <p:spPr>
          <a:xfrm>
            <a:off x="8438472" y="2257822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EC9ED09-0F2A-FC9F-7C95-CAFF2DB962ED}"/>
              </a:ext>
            </a:extLst>
          </p:cNvPr>
          <p:cNvCxnSpPr>
            <a:cxnSpLocks/>
            <a:stCxn id="169" idx="5"/>
            <a:endCxn id="165" idx="1"/>
          </p:cNvCxnSpPr>
          <p:nvPr/>
        </p:nvCxnSpPr>
        <p:spPr>
          <a:xfrm>
            <a:off x="9530157" y="2996455"/>
            <a:ext cx="743171" cy="45734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FF02E2B-5919-FB18-2212-DC3B9ED9EDA6}"/>
              </a:ext>
            </a:extLst>
          </p:cNvPr>
          <p:cNvSpPr txBox="1"/>
          <p:nvPr/>
        </p:nvSpPr>
        <p:spPr>
          <a:xfrm>
            <a:off x="8250578" y="271005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4F0D72C0-2B87-DD8F-0F8A-61D34CEFE69B}"/>
              </a:ext>
            </a:extLst>
          </p:cNvPr>
          <p:cNvSpPr/>
          <p:nvPr/>
        </p:nvSpPr>
        <p:spPr>
          <a:xfrm>
            <a:off x="4431653" y="5910785"/>
            <a:ext cx="2927068" cy="6106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Iniziando dal nodo E</a:t>
            </a:r>
          </a:p>
          <a:p>
            <a:pPr algn="ctr"/>
            <a:r>
              <a:rPr lang="it-IT"/>
              <a:t>Costo = 8 (ottimo)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575AD713-2B58-EE8A-AE05-A18CAEC4B724}"/>
              </a:ext>
            </a:extLst>
          </p:cNvPr>
          <p:cNvSpPr/>
          <p:nvPr/>
        </p:nvSpPr>
        <p:spPr>
          <a:xfrm>
            <a:off x="8066623" y="5895112"/>
            <a:ext cx="2927068" cy="6106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Iniziando dal nodo F</a:t>
            </a:r>
          </a:p>
          <a:p>
            <a:pPr algn="ctr"/>
            <a:r>
              <a:rPr lang="it-IT"/>
              <a:t>Costo = 8 (ottimo)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CA3A55F-16C7-B1D5-CCB3-6E9E8F70D920}"/>
              </a:ext>
            </a:extLst>
          </p:cNvPr>
          <p:cNvSpPr txBox="1"/>
          <p:nvPr/>
        </p:nvSpPr>
        <p:spPr>
          <a:xfrm>
            <a:off x="3528824" y="492822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DB650A-6EE9-7331-02AD-DE8AE676214F}"/>
              </a:ext>
            </a:extLst>
          </p:cNvPr>
          <p:cNvSpPr txBox="1"/>
          <p:nvPr/>
        </p:nvSpPr>
        <p:spPr>
          <a:xfrm>
            <a:off x="7224451" y="490172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3F6DB53-83BF-97EF-DF46-B47B5CF269F0}"/>
              </a:ext>
            </a:extLst>
          </p:cNvPr>
          <p:cNvSpPr txBox="1"/>
          <p:nvPr/>
        </p:nvSpPr>
        <p:spPr>
          <a:xfrm>
            <a:off x="10890194" y="4601618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6390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11168018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rtl="0"/>
            <a:r>
              <a:rPr lang="it-IT" sz="4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Ricerca GRASP2 con punto di partenza casuale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51DB4-BE2B-9692-EE1E-B1523EEA8FBB}"/>
              </a:ext>
            </a:extLst>
          </p:cNvPr>
          <p:cNvSpPr txBox="1"/>
          <p:nvPr/>
        </p:nvSpPr>
        <p:spPr>
          <a:xfrm>
            <a:off x="548409" y="1840088"/>
            <a:ext cx="96966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Riapplicazione della GRASP aggiungendo la scelta casuale del nodo di partenza per la costruzione della soluzione di partenza</a:t>
            </a:r>
            <a:endParaRPr lang="it-IT" b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515FA-EE95-CE0B-73EC-390B5E3E6B5F}"/>
              </a:ext>
            </a:extLst>
          </p:cNvPr>
          <p:cNvSpPr/>
          <p:nvPr/>
        </p:nvSpPr>
        <p:spPr>
          <a:xfrm>
            <a:off x="548409" y="3026413"/>
            <a:ext cx="9696604" cy="1151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Numero di iterazioni per ogni istanza: 17 (2 in più rispetto al precedente)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Dimensione della restricted candidate list: 10</a:t>
            </a:r>
            <a:endParaRPr lang="it-IT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8A071DED-6B73-9390-516E-6083BCB82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8" t="45332" r="58516" b="33663"/>
          <a:stretch/>
        </p:blipFill>
        <p:spPr>
          <a:xfrm>
            <a:off x="2363041" y="4299982"/>
            <a:ext cx="6800009" cy="231218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9642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11168018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rtl="0"/>
            <a:r>
              <a:rPr lang="it-IT" sz="4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Ricerca GRASP risultati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58C11-5559-1D1E-581F-BC9DD880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6" y="1003331"/>
            <a:ext cx="5610225" cy="500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13226E-A754-1225-2711-9507DC821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961" y="1003331"/>
            <a:ext cx="5353050" cy="501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F3DEE3-143E-ED82-B7F2-0C931D6F97C5}"/>
              </a:ext>
            </a:extLst>
          </p:cNvPr>
          <p:cNvSpPr txBox="1"/>
          <p:nvPr/>
        </p:nvSpPr>
        <p:spPr>
          <a:xfrm>
            <a:off x="3413449" y="6118880"/>
            <a:ext cx="53651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/>
              <a:t>Per risparmiare tempo computazionale la ricerca si blocca una volta raggiunto l’ottimo</a:t>
            </a:r>
          </a:p>
        </p:txBody>
      </p:sp>
    </p:spTree>
    <p:extLst>
      <p:ext uri="{BB962C8B-B14F-4D97-AF65-F5344CB8AC3E}">
        <p14:creationId xmlns:p14="http://schemas.microsoft.com/office/powerpoint/2010/main" val="1402875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11168018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rtl="0"/>
            <a:r>
              <a:rPr lang="it-IT" sz="4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Ricerca GRASP risultati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75F92-E7B3-0E31-E9B1-A8251D92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024"/>
            <a:ext cx="12030075" cy="570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69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602099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rtl="0"/>
            <a:r>
              <a:rPr lang="it-IT" sz="4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Simulated Annealing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591A2-45A5-D933-6685-CE0B87248F72}"/>
              </a:ext>
            </a:extLst>
          </p:cNvPr>
          <p:cNvSpPr txBox="1"/>
          <p:nvPr/>
        </p:nvSpPr>
        <p:spPr>
          <a:xfrm>
            <a:off x="243320" y="812865"/>
            <a:ext cx="10925418" cy="6463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/>
              <a:t>Il </a:t>
            </a:r>
            <a:r>
              <a:rPr lang="it-IT" u="sng"/>
              <a:t>simulated annealing </a:t>
            </a:r>
            <a:r>
              <a:rPr lang="it-IT"/>
              <a:t>è un’altra tecnica utilizzata per sfuggire dagli ottimi locali accettando peggioramenti con probabilità decrescente ed eseguendo un campionamento casuale dell’intorno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035CF-389C-FCE0-E5CD-4541EED3940C}"/>
              </a:ext>
            </a:extLst>
          </p:cNvPr>
          <p:cNvSpPr/>
          <p:nvPr/>
        </p:nvSpPr>
        <p:spPr>
          <a:xfrm>
            <a:off x="243320" y="1656824"/>
            <a:ext cx="10552197" cy="3296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Template algoritmo: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A partire da una temperatura iniziale e da una soluzione di partenza: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Finché la temperatura T non ha raggiunto la condizione di stop: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	Finché non si è raggiunto lo stato di equilibrio per quella temperatura: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		&gt; Si effettua un campionamento casuale ottenendo la soluzione next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		&gt; Si calcola ΔE come f(next) – f(current)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		&gt; Se ΔE &lt; 0 si accetta la nuova soluzione: current = next, se current è la migliore trovata si 		   aggiorna anche l’ottimo candidato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		&gt; Se ΔE ≥ 0 allora si sceglie a random un numero r tra [0,1]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			-&gt; Se r &lt; e</a:t>
            </a:r>
            <a:r>
              <a:rPr lang="it-IT" baseline="30000">
                <a:solidFill>
                  <a:schemeClr val="accent1">
                    <a:lumMod val="50000"/>
                  </a:schemeClr>
                </a:solidFill>
              </a:rPr>
              <a:t>(- ΔE/T) </a:t>
            </a:r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si accetta la nuova soluzione, altrimenti la si scarta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	T = T -1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Return ottimo candidato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8E08A-9895-D9D2-D3D7-B0F6FF45D644}"/>
              </a:ext>
            </a:extLst>
          </p:cNvPr>
          <p:cNvSpPr/>
          <p:nvPr/>
        </p:nvSpPr>
        <p:spPr>
          <a:xfrm>
            <a:off x="215690" y="5163649"/>
            <a:ext cx="4309657" cy="111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b="1" u="sng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t-IT" b="1" u="sng">
                <a:solidFill>
                  <a:schemeClr val="accent1">
                    <a:lumMod val="50000"/>
                  </a:schemeClr>
                </a:solidFill>
              </a:rPr>
              <a:t>Parametri scelti: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Temperatura T = 200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Condizione di equilibrio = 150 iterazioni</a:t>
            </a:r>
          </a:p>
          <a:p>
            <a:endParaRPr lang="it-IT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37F55-9C09-A4D1-8A62-0AEC262F210A}"/>
              </a:ext>
            </a:extLst>
          </p:cNvPr>
          <p:cNvSpPr/>
          <p:nvPr/>
        </p:nvSpPr>
        <p:spPr>
          <a:xfrm>
            <a:off x="4721292" y="5163649"/>
            <a:ext cx="3735354" cy="111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u="sng">
                <a:solidFill>
                  <a:schemeClr val="accent1">
                    <a:lumMod val="50000"/>
                  </a:schemeClr>
                </a:solidFill>
              </a:rPr>
              <a:t>Condizione di stop: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Temperatura T raggiunge lo zero (ogni volta è decrementata di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E34DDB-3069-E4DE-B620-353DD00916C0}"/>
              </a:ext>
            </a:extLst>
          </p:cNvPr>
          <p:cNvSpPr/>
          <p:nvPr/>
        </p:nvSpPr>
        <p:spPr>
          <a:xfrm>
            <a:off x="8652591" y="5163649"/>
            <a:ext cx="3234611" cy="111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u="sng">
                <a:solidFill>
                  <a:schemeClr val="accent1">
                    <a:lumMod val="50000"/>
                  </a:schemeClr>
                </a:solidFill>
              </a:rPr>
              <a:t>Applicazione su: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Risultati della greedy naive e della greedy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506632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F8F2DD-31C3-C922-E4BA-6DB6B7CE8CD4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1154185" y="3662570"/>
            <a:ext cx="1561" cy="1064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602099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rtl="0"/>
            <a:r>
              <a:rPr lang="it-IT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Simulated Annealing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035CF-389C-FCE0-E5CD-4541EED3940C}"/>
              </a:ext>
            </a:extLst>
          </p:cNvPr>
          <p:cNvSpPr/>
          <p:nvPr/>
        </p:nvSpPr>
        <p:spPr>
          <a:xfrm>
            <a:off x="178006" y="643813"/>
            <a:ext cx="9311227" cy="1970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Come nella Tabu anche per il </a:t>
            </a:r>
            <a:r>
              <a:rPr lang="it-IT" u="sng">
                <a:solidFill>
                  <a:schemeClr val="accent1">
                    <a:lumMod val="50000"/>
                  </a:schemeClr>
                </a:solidFill>
              </a:rPr>
              <a:t>simulated annealing</a:t>
            </a:r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 è stata modificata al 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MOSSA: </a:t>
            </a:r>
          </a:p>
          <a:p>
            <a:pPr marL="285750" indent="-285750">
              <a:buFontTx/>
              <a:buChar char="-"/>
            </a:pP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rimuove un arco</a:t>
            </a:r>
          </a:p>
          <a:p>
            <a:pPr marL="285750" indent="-285750">
              <a:buFontTx/>
              <a:buChar char="-"/>
            </a:pP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elimina i nodi non di steiner con grado = 1 </a:t>
            </a:r>
          </a:p>
          <a:p>
            <a:pPr marL="285750" indent="-285750">
              <a:buFontTx/>
              <a:buChar char="-"/>
            </a:pP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ricollega tramite shortest path senza usare l’arco appena rimosso (se è possibile)</a:t>
            </a:r>
          </a:p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In modo da consentire peggioramenti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0AF49-22C3-D89B-B464-C29CA3D9E02D}"/>
              </a:ext>
            </a:extLst>
          </p:cNvPr>
          <p:cNvSpPr txBox="1"/>
          <p:nvPr/>
        </p:nvSpPr>
        <p:spPr>
          <a:xfrm>
            <a:off x="178006" y="2811303"/>
            <a:ext cx="233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Esempio Applicativo: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3CAB7E-6F6E-98ED-AB7E-069DB1322CA7}"/>
              </a:ext>
            </a:extLst>
          </p:cNvPr>
          <p:cNvSpPr/>
          <p:nvPr/>
        </p:nvSpPr>
        <p:spPr>
          <a:xfrm>
            <a:off x="904009" y="3167565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F44A39-E75B-54C4-95D4-476265894AE3}"/>
              </a:ext>
            </a:extLst>
          </p:cNvPr>
          <p:cNvSpPr/>
          <p:nvPr/>
        </p:nvSpPr>
        <p:spPr>
          <a:xfrm>
            <a:off x="3095142" y="4719819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90C969-3C6F-046B-AA42-1561C7368CB5}"/>
              </a:ext>
            </a:extLst>
          </p:cNvPr>
          <p:cNvSpPr/>
          <p:nvPr/>
        </p:nvSpPr>
        <p:spPr>
          <a:xfrm>
            <a:off x="902448" y="473608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92FACE-7BA0-D150-0603-9F4A6AAA22B2}"/>
              </a:ext>
            </a:extLst>
          </p:cNvPr>
          <p:cNvCxnSpPr>
            <a:stCxn id="9" idx="6"/>
            <a:endCxn id="16" idx="2"/>
          </p:cNvCxnSpPr>
          <p:nvPr/>
        </p:nvCxnSpPr>
        <p:spPr>
          <a:xfrm flipV="1">
            <a:off x="1407862" y="3403587"/>
            <a:ext cx="1687279" cy="15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FCF1A9-19FA-31F4-6EFB-EEEA402C846A}"/>
              </a:ext>
            </a:extLst>
          </p:cNvPr>
          <p:cNvCxnSpPr/>
          <p:nvPr/>
        </p:nvCxnSpPr>
        <p:spPr>
          <a:xfrm flipV="1">
            <a:off x="1389207" y="5032241"/>
            <a:ext cx="1688840" cy="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69B8F-AFC3-42B9-8D5A-11988B1E337B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154375" y="3671418"/>
            <a:ext cx="1561" cy="106466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AABCB3-3A61-300E-0909-08BCF894CF8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47068" y="3583345"/>
            <a:ext cx="1" cy="113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780708-77B4-6363-EF27-DC1EC0030118}"/>
              </a:ext>
            </a:extLst>
          </p:cNvPr>
          <p:cNvSpPr/>
          <p:nvPr/>
        </p:nvSpPr>
        <p:spPr>
          <a:xfrm>
            <a:off x="3095141" y="3151660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8371EB-4654-DCC6-85A8-180A45BD493C}"/>
              </a:ext>
            </a:extLst>
          </p:cNvPr>
          <p:cNvSpPr txBox="1"/>
          <p:nvPr/>
        </p:nvSpPr>
        <p:spPr>
          <a:xfrm>
            <a:off x="2088960" y="6299939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0FE2B-0125-0C69-283D-8D3C21847D79}"/>
              </a:ext>
            </a:extLst>
          </p:cNvPr>
          <p:cNvSpPr txBox="1"/>
          <p:nvPr/>
        </p:nvSpPr>
        <p:spPr>
          <a:xfrm>
            <a:off x="2964512" y="560709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4B0285-9786-50B5-5A18-C7B5B50A3F22}"/>
              </a:ext>
            </a:extLst>
          </p:cNvPr>
          <p:cNvSpPr/>
          <p:nvPr/>
        </p:nvSpPr>
        <p:spPr>
          <a:xfrm>
            <a:off x="1995694" y="3906198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DC47C1-FF38-5F85-CC7A-DBF7248FB117}"/>
              </a:ext>
            </a:extLst>
          </p:cNvPr>
          <p:cNvSpPr/>
          <p:nvPr/>
        </p:nvSpPr>
        <p:spPr>
          <a:xfrm>
            <a:off x="902448" y="6354147"/>
            <a:ext cx="503853" cy="50385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2E3B88-BF27-82D9-3FCA-5BD052A349E6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1154375" y="5239939"/>
            <a:ext cx="0" cy="1114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A9D0E-0588-E5E3-5941-92E466FF3838}"/>
              </a:ext>
            </a:extLst>
          </p:cNvPr>
          <p:cNvCxnSpPr>
            <a:cxnSpLocks/>
            <a:stCxn id="19" idx="3"/>
            <a:endCxn id="11" idx="7"/>
          </p:cNvCxnSpPr>
          <p:nvPr/>
        </p:nvCxnSpPr>
        <p:spPr>
          <a:xfrm flipH="1">
            <a:off x="1332513" y="4336263"/>
            <a:ext cx="736969" cy="473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22607F-511F-9474-18B8-5E85D4E417FF}"/>
              </a:ext>
            </a:extLst>
          </p:cNvPr>
          <p:cNvCxnSpPr>
            <a:cxnSpLocks/>
            <a:stCxn id="9" idx="5"/>
            <a:endCxn id="19" idx="1"/>
          </p:cNvCxnSpPr>
          <p:nvPr/>
        </p:nvCxnSpPr>
        <p:spPr>
          <a:xfrm>
            <a:off x="1334074" y="3597630"/>
            <a:ext cx="735408" cy="382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132EAC-8EC1-6413-21CC-B0B605A111E5}"/>
              </a:ext>
            </a:extLst>
          </p:cNvPr>
          <p:cNvCxnSpPr>
            <a:cxnSpLocks/>
            <a:stCxn id="19" idx="5"/>
            <a:endCxn id="10" idx="1"/>
          </p:cNvCxnSpPr>
          <p:nvPr/>
        </p:nvCxnSpPr>
        <p:spPr>
          <a:xfrm>
            <a:off x="2425759" y="4336263"/>
            <a:ext cx="743171" cy="45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548801-3166-8A25-4032-102F001A893D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2425759" y="3581725"/>
            <a:ext cx="743170" cy="398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60C40F-ADCD-EE35-A068-11483F277CA9}"/>
              </a:ext>
            </a:extLst>
          </p:cNvPr>
          <p:cNvSpPr/>
          <p:nvPr/>
        </p:nvSpPr>
        <p:spPr>
          <a:xfrm>
            <a:off x="3070924" y="6354146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BE2B9D-1AB5-A444-C1F9-A1C70C43CAEC}"/>
              </a:ext>
            </a:extLst>
          </p:cNvPr>
          <p:cNvCxnSpPr>
            <a:cxnSpLocks/>
            <a:stCxn id="10" idx="4"/>
            <a:endCxn id="26" idx="0"/>
          </p:cNvCxnSpPr>
          <p:nvPr/>
        </p:nvCxnSpPr>
        <p:spPr>
          <a:xfrm flipH="1">
            <a:off x="3322851" y="5223672"/>
            <a:ext cx="24218" cy="113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60B110-90A6-5BE8-0447-5DA21099DDD1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1406301" y="6606073"/>
            <a:ext cx="1664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ACDCE37-256E-6861-0A0E-35F1A1C3E15E}"/>
              </a:ext>
            </a:extLst>
          </p:cNvPr>
          <p:cNvCxnSpPr>
            <a:stCxn id="9" idx="2"/>
            <a:endCxn id="20" idx="2"/>
          </p:cNvCxnSpPr>
          <p:nvPr/>
        </p:nvCxnSpPr>
        <p:spPr>
          <a:xfrm rot="10800000" flipV="1">
            <a:off x="902449" y="3419492"/>
            <a:ext cx="1561" cy="3186582"/>
          </a:xfrm>
          <a:prstGeom prst="curvedConnector3">
            <a:avLst>
              <a:gd name="adj1" fmla="val 249059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8FE761A-7C92-2631-CADD-45B3F49C6D5A}"/>
              </a:ext>
            </a:extLst>
          </p:cNvPr>
          <p:cNvCxnSpPr>
            <a:stCxn id="16" idx="6"/>
            <a:endCxn id="26" idx="6"/>
          </p:cNvCxnSpPr>
          <p:nvPr/>
        </p:nvCxnSpPr>
        <p:spPr>
          <a:xfrm flipH="1">
            <a:off x="3574777" y="3403587"/>
            <a:ext cx="24217" cy="3202486"/>
          </a:xfrm>
          <a:prstGeom prst="curvedConnector3">
            <a:avLst>
              <a:gd name="adj1" fmla="val -9439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188AA3-9003-302E-464F-37E82A471B5A}"/>
              </a:ext>
            </a:extLst>
          </p:cNvPr>
          <p:cNvSpPr txBox="1"/>
          <p:nvPr/>
        </p:nvSpPr>
        <p:spPr>
          <a:xfrm>
            <a:off x="2108518" y="506685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7E22E-272D-CAAF-6108-6D168902C922}"/>
              </a:ext>
            </a:extLst>
          </p:cNvPr>
          <p:cNvSpPr txBox="1"/>
          <p:nvPr/>
        </p:nvSpPr>
        <p:spPr>
          <a:xfrm>
            <a:off x="170018" y="5224694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E86BFF-6045-29EF-B910-9EB94866AE99}"/>
              </a:ext>
            </a:extLst>
          </p:cNvPr>
          <p:cNvSpPr txBox="1"/>
          <p:nvPr/>
        </p:nvSpPr>
        <p:spPr>
          <a:xfrm>
            <a:off x="2611514" y="3553010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84BA5-DC70-B8F5-2992-6578A82B4C05}"/>
              </a:ext>
            </a:extLst>
          </p:cNvPr>
          <p:cNvSpPr txBox="1"/>
          <p:nvPr/>
        </p:nvSpPr>
        <p:spPr>
          <a:xfrm>
            <a:off x="1137279" y="558990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F829A-711C-D694-B76B-E698582BC3C2}"/>
              </a:ext>
            </a:extLst>
          </p:cNvPr>
          <p:cNvSpPr txBox="1"/>
          <p:nvPr/>
        </p:nvSpPr>
        <p:spPr>
          <a:xfrm>
            <a:off x="2097646" y="317201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1CE5DA-3DFB-04F7-A60D-7ACA9AA4BE0C}"/>
              </a:ext>
            </a:extLst>
          </p:cNvPr>
          <p:cNvSpPr txBox="1"/>
          <p:nvPr/>
        </p:nvSpPr>
        <p:spPr>
          <a:xfrm>
            <a:off x="1708760" y="3546277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784997-B250-6108-D181-2FBDBA3CDE88}"/>
              </a:ext>
            </a:extLst>
          </p:cNvPr>
          <p:cNvSpPr txBox="1"/>
          <p:nvPr/>
        </p:nvSpPr>
        <p:spPr>
          <a:xfrm>
            <a:off x="1548854" y="4265291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51B8FA-5BA0-3C57-0639-BC31B7DDD573}"/>
              </a:ext>
            </a:extLst>
          </p:cNvPr>
          <p:cNvSpPr txBox="1"/>
          <p:nvPr/>
        </p:nvSpPr>
        <p:spPr>
          <a:xfrm>
            <a:off x="2745702" y="4312012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183940-5371-2EE0-7697-0C86A8C6E226}"/>
              </a:ext>
            </a:extLst>
          </p:cNvPr>
          <p:cNvSpPr txBox="1"/>
          <p:nvPr/>
        </p:nvSpPr>
        <p:spPr>
          <a:xfrm>
            <a:off x="3364352" y="4023693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0D7C7-F74C-4072-B018-FDE04CBC3ECD}"/>
              </a:ext>
            </a:extLst>
          </p:cNvPr>
          <p:cNvSpPr/>
          <p:nvPr/>
        </p:nvSpPr>
        <p:spPr>
          <a:xfrm>
            <a:off x="903819" y="3158717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B20B76-84CF-9B32-262B-21CFCECD6204}"/>
              </a:ext>
            </a:extLst>
          </p:cNvPr>
          <p:cNvSpPr/>
          <p:nvPr/>
        </p:nvSpPr>
        <p:spPr>
          <a:xfrm>
            <a:off x="3094952" y="4710971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CE5253-FFFE-8BD3-E403-C4975AE9F9CD}"/>
              </a:ext>
            </a:extLst>
          </p:cNvPr>
          <p:cNvSpPr/>
          <p:nvPr/>
        </p:nvSpPr>
        <p:spPr>
          <a:xfrm>
            <a:off x="902258" y="4727238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72E456-5247-9A3F-9216-3054F41DED26}"/>
              </a:ext>
            </a:extLst>
          </p:cNvPr>
          <p:cNvCxnSpPr>
            <a:cxnSpLocks/>
          </p:cNvCxnSpPr>
          <p:nvPr/>
        </p:nvCxnSpPr>
        <p:spPr>
          <a:xfrm>
            <a:off x="3356209" y="3574497"/>
            <a:ext cx="1" cy="113647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3CF7290-EA06-9C1A-43CC-761B90490BF4}"/>
              </a:ext>
            </a:extLst>
          </p:cNvPr>
          <p:cNvSpPr/>
          <p:nvPr/>
        </p:nvSpPr>
        <p:spPr>
          <a:xfrm>
            <a:off x="3094951" y="3152143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6C2590-C229-6DB5-7FE2-07231DF638BD}"/>
              </a:ext>
            </a:extLst>
          </p:cNvPr>
          <p:cNvSpPr/>
          <p:nvPr/>
        </p:nvSpPr>
        <p:spPr>
          <a:xfrm>
            <a:off x="1995504" y="3897350"/>
            <a:ext cx="503853" cy="503853"/>
          </a:xfrm>
          <a:prstGeom prst="ellipse">
            <a:avLst/>
          </a:prstGeom>
          <a:solidFill>
            <a:srgbClr val="DFD1F7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F502F4-5552-0BDE-E50C-CA3E9E36A2EC}"/>
              </a:ext>
            </a:extLst>
          </p:cNvPr>
          <p:cNvSpPr/>
          <p:nvPr/>
        </p:nvSpPr>
        <p:spPr>
          <a:xfrm>
            <a:off x="902258" y="6345299"/>
            <a:ext cx="503853" cy="503853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9E75C6-A0A6-8A98-E153-0F7B9D898127}"/>
              </a:ext>
            </a:extLst>
          </p:cNvPr>
          <p:cNvCxnSpPr>
            <a:stCxn id="42" idx="4"/>
            <a:endCxn id="46" idx="0"/>
          </p:cNvCxnSpPr>
          <p:nvPr/>
        </p:nvCxnSpPr>
        <p:spPr>
          <a:xfrm>
            <a:off x="1154185" y="5231091"/>
            <a:ext cx="0" cy="1114208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E59BB8-1F45-F3B3-ABCC-B11E209F7A7C}"/>
              </a:ext>
            </a:extLst>
          </p:cNvPr>
          <p:cNvCxnSpPr>
            <a:cxnSpLocks/>
            <a:stCxn id="40" idx="5"/>
            <a:endCxn id="45" idx="1"/>
          </p:cNvCxnSpPr>
          <p:nvPr/>
        </p:nvCxnSpPr>
        <p:spPr>
          <a:xfrm>
            <a:off x="1333884" y="3588782"/>
            <a:ext cx="735408" cy="382356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06BBB5-05CD-76E1-9D18-D1050EF7E10D}"/>
              </a:ext>
            </a:extLst>
          </p:cNvPr>
          <p:cNvCxnSpPr>
            <a:cxnSpLocks/>
            <a:stCxn id="45" idx="5"/>
            <a:endCxn id="41" idx="1"/>
          </p:cNvCxnSpPr>
          <p:nvPr/>
        </p:nvCxnSpPr>
        <p:spPr>
          <a:xfrm>
            <a:off x="2425569" y="4327415"/>
            <a:ext cx="743171" cy="45734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A4B4EE-660C-C8D3-37F8-74E03C5782E3}"/>
              </a:ext>
            </a:extLst>
          </p:cNvPr>
          <p:cNvSpPr txBox="1"/>
          <p:nvPr/>
        </p:nvSpPr>
        <p:spPr>
          <a:xfrm>
            <a:off x="1145990" y="4041015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00AD5B-D891-9058-17E6-BB7D80DE02C7}"/>
              </a:ext>
            </a:extLst>
          </p:cNvPr>
          <p:cNvSpPr txBox="1"/>
          <p:nvPr/>
        </p:nvSpPr>
        <p:spPr>
          <a:xfrm>
            <a:off x="4534678" y="3158717"/>
            <a:ext cx="5421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Campionamento casuale: </a:t>
            </a:r>
          </a:p>
          <a:p>
            <a:pPr marL="285750" indent="-285750">
              <a:buFontTx/>
              <a:buChar char="-"/>
            </a:pPr>
            <a:r>
              <a:rPr lang="it-IT"/>
              <a:t>elimina l’arco </a:t>
            </a:r>
            <a:r>
              <a:rPr lang="it-IT" b="1"/>
              <a:t>AD</a:t>
            </a:r>
          </a:p>
          <a:p>
            <a:pPr marL="285750" indent="-285750">
              <a:buFontTx/>
              <a:buChar char="-"/>
            </a:pPr>
            <a:r>
              <a:rPr lang="it-IT"/>
              <a:t>aggiunge l’arco </a:t>
            </a:r>
            <a:r>
              <a:rPr lang="it-IT" b="1"/>
              <a:t>AE</a:t>
            </a:r>
            <a:endParaRPr lang="it-IT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EF2160-242E-6549-76B4-F8518DF431B8}"/>
              </a:ext>
            </a:extLst>
          </p:cNvPr>
          <p:cNvSpPr txBox="1"/>
          <p:nvPr/>
        </p:nvSpPr>
        <p:spPr>
          <a:xfrm>
            <a:off x="4478469" y="4137973"/>
            <a:ext cx="5421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Costo precedente: 9</a:t>
            </a:r>
          </a:p>
          <a:p>
            <a:r>
              <a:rPr lang="it-IT"/>
              <a:t>Costo attuale: 10</a:t>
            </a:r>
          </a:p>
          <a:p>
            <a:r>
              <a:rPr lang="it-IT"/>
              <a:t>ΔE =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106B09-211D-5DCD-6F66-E6D04318E2AC}"/>
              </a:ext>
            </a:extLst>
          </p:cNvPr>
          <p:cNvSpPr txBox="1"/>
          <p:nvPr/>
        </p:nvSpPr>
        <p:spPr>
          <a:xfrm>
            <a:off x="4534677" y="5143714"/>
            <a:ext cx="5421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+mj-lt"/>
              </a:rPr>
              <a:t>R = </a:t>
            </a:r>
            <a:r>
              <a:rPr lang="it-IT" b="0" i="0">
                <a:effectLst/>
                <a:latin typeface="+mj-lt"/>
              </a:rPr>
              <a:t>0.2785826650436738</a:t>
            </a:r>
          </a:p>
          <a:p>
            <a:r>
              <a:rPr lang="it-IT" b="0" i="0">
                <a:effectLst/>
                <a:latin typeface="+mj-lt"/>
              </a:rPr>
              <a:t>e</a:t>
            </a:r>
            <a:r>
              <a:rPr lang="it-IT" b="0" i="0" baseline="30000">
                <a:effectLst/>
                <a:latin typeface="+mj-lt"/>
              </a:rPr>
              <a:t>(-</a:t>
            </a:r>
            <a:r>
              <a:rPr lang="el-GR" b="0" i="0" baseline="30000">
                <a:effectLst/>
                <a:latin typeface="+mj-lt"/>
              </a:rPr>
              <a:t>Δ</a:t>
            </a:r>
            <a:r>
              <a:rPr lang="it-IT" b="0" i="0" baseline="30000">
                <a:effectLst/>
                <a:latin typeface="+mj-lt"/>
              </a:rPr>
              <a:t>E/T)</a:t>
            </a:r>
            <a:r>
              <a:rPr lang="it-IT" baseline="30000">
                <a:latin typeface="+mj-lt"/>
              </a:rPr>
              <a:t> </a:t>
            </a:r>
            <a:r>
              <a:rPr lang="it-IT">
                <a:latin typeface="+mj-lt"/>
              </a:rPr>
              <a:t>= 0.9950124791926823</a:t>
            </a:r>
          </a:p>
          <a:p>
            <a:r>
              <a:rPr lang="it-IT" b="0" i="0">
                <a:effectLst/>
                <a:latin typeface="+mj-lt"/>
              </a:rPr>
              <a:t>Accetto la soluzione anche se peggio</a:t>
            </a:r>
            <a:r>
              <a:rPr lang="it-IT">
                <a:latin typeface="+mj-lt"/>
              </a:rPr>
              <a:t>rativa</a:t>
            </a:r>
            <a:endParaRPr lang="it-IT" b="0" i="0">
              <a:effectLst/>
              <a:latin typeface="+mj-lt"/>
            </a:endParaRPr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ACCB5297-04BA-AE70-84F4-EA9936A44DF3}"/>
              </a:ext>
            </a:extLst>
          </p:cNvPr>
          <p:cNvSpPr/>
          <p:nvPr/>
        </p:nvSpPr>
        <p:spPr>
          <a:xfrm>
            <a:off x="851383" y="5465929"/>
            <a:ext cx="643280" cy="5562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7EDB712-75F4-C1CA-8B9A-1030C85EECFF}"/>
              </a:ext>
            </a:extLst>
          </p:cNvPr>
          <p:cNvCxnSpPr/>
          <p:nvPr/>
        </p:nvCxnSpPr>
        <p:spPr>
          <a:xfrm rot="10800000" flipV="1">
            <a:off x="916721" y="3411539"/>
            <a:ext cx="1561" cy="3186582"/>
          </a:xfrm>
          <a:prstGeom prst="curvedConnector3">
            <a:avLst>
              <a:gd name="adj1" fmla="val 24905958"/>
            </a:avLst>
          </a:prstGeom>
          <a:ln w="38100">
            <a:solidFill>
              <a:srgbClr val="CC00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7594D9-935F-3417-4447-98A4040D5581}"/>
              </a:ext>
            </a:extLst>
          </p:cNvPr>
          <p:cNvSpPr txBox="1"/>
          <p:nvPr/>
        </p:nvSpPr>
        <p:spPr>
          <a:xfrm>
            <a:off x="3493365" y="5825506"/>
            <a:ext cx="63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535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1" grpId="0"/>
      <p:bldP spid="52" grpId="0"/>
      <p:bldP spid="53" grpId="0"/>
      <p:bldP spid="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31" y="2453758"/>
            <a:ext cx="3483469" cy="2174803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rtl="0"/>
            <a:r>
              <a:rPr lang="it-IT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Simulated Annealing codice</a:t>
            </a:r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E803DF66-9EEB-3561-B0C0-2962293FA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1" t="12101" r="37391" b="4643"/>
          <a:stretch/>
        </p:blipFill>
        <p:spPr>
          <a:xfrm>
            <a:off x="85844" y="171731"/>
            <a:ext cx="8095475" cy="64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38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21" y="77819"/>
            <a:ext cx="8602099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rtl="0"/>
            <a:r>
              <a:rPr lang="it-IT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Simulated Annealing - risultati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6F8D1-9D27-CCC1-909A-9D5610A2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0" y="1023937"/>
            <a:ext cx="5610225" cy="481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AD61A-5436-702A-4C14-8EC1710D0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29" y="1023937"/>
            <a:ext cx="5353050" cy="481965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F9E859-65BC-204E-E8CB-6ECFB9B21C9C}"/>
              </a:ext>
            </a:extLst>
          </p:cNvPr>
          <p:cNvSpPr txBox="1"/>
          <p:nvPr/>
        </p:nvSpPr>
        <p:spPr>
          <a:xfrm>
            <a:off x="3413449" y="6133849"/>
            <a:ext cx="53651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/>
              <a:t>Per risparmiare tempo computazionale la ricerca si blocca una volta raggiunto l’ottimo</a:t>
            </a:r>
          </a:p>
        </p:txBody>
      </p:sp>
    </p:spTree>
    <p:extLst>
      <p:ext uri="{BB962C8B-B14F-4D97-AF65-F5344CB8AC3E}">
        <p14:creationId xmlns:p14="http://schemas.microsoft.com/office/powerpoint/2010/main" val="1196782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25" y="40496"/>
            <a:ext cx="8602099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rtl="0"/>
            <a:r>
              <a:rPr lang="it-IT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Simulated Annealing - risultati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E884A-18E0-8DAB-D691-FB11F132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5" y="892649"/>
            <a:ext cx="11382375" cy="53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0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9" y="155575"/>
            <a:ext cx="9777579" cy="13208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Applicazioni pratiche dello Steiner Tree</a:t>
            </a:r>
            <a:endParaRPr lang="it-IT" sz="4400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Steiner Tree problem">
            <a:extLst>
              <a:ext uri="{FF2B5EF4-FFF2-40B4-BE49-F238E27FC236}">
                <a16:creationId xmlns:a16="http://schemas.microsoft.com/office/drawing/2014/main" id="{382EA909-DB8D-8AF9-CFE8-668E9F78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97" y="1730827"/>
            <a:ext cx="6413241" cy="480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557A5-5D06-395A-8EE2-DDECC6F67A7F}"/>
              </a:ext>
            </a:extLst>
          </p:cNvPr>
          <p:cNvSpPr txBox="1"/>
          <p:nvPr/>
        </p:nvSpPr>
        <p:spPr>
          <a:xfrm>
            <a:off x="1156995" y="1084496"/>
            <a:ext cx="823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Lo steiner tree è utilizzato spesso per determinare le routes ottimali nella disposizione di cavi di rete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25" y="40496"/>
            <a:ext cx="8602099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rtl="0"/>
            <a:r>
              <a:rPr lang="it-IT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Risultati complessivi: tempi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5F67-6064-BB67-13BD-466B2DD6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2" y="666583"/>
            <a:ext cx="9650896" cy="58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6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25" y="40496"/>
            <a:ext cx="8602099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rtl="0"/>
            <a:r>
              <a:rPr lang="it-IT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Risultati complessivi: ottimo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1C583-A4E7-0868-A6C8-1A8BF497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" y="1032102"/>
            <a:ext cx="5906992" cy="5434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982F1-72BA-87C9-BD4D-7D6E8DC6E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32102"/>
            <a:ext cx="5906992" cy="54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70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25" y="40496"/>
            <a:ext cx="8602099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rtl="0"/>
            <a:r>
              <a:rPr lang="it-IT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Risultati complessivi: ottimo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57FAB-4A7F-3E14-A06B-34B13010D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7" y="886579"/>
            <a:ext cx="11626248" cy="5374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D1BE6-AF21-CB20-EDD5-A5EFB4ECE391}"/>
              </a:ext>
            </a:extLst>
          </p:cNvPr>
          <p:cNvSpPr txBox="1"/>
          <p:nvPr/>
        </p:nvSpPr>
        <p:spPr>
          <a:xfrm>
            <a:off x="4348065" y="6363478"/>
            <a:ext cx="14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SA da naive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4A305-2480-9AB7-5632-4E66B500367A}"/>
              </a:ext>
            </a:extLst>
          </p:cNvPr>
          <p:cNvSpPr txBox="1"/>
          <p:nvPr/>
        </p:nvSpPr>
        <p:spPr>
          <a:xfrm>
            <a:off x="6907763" y="6363478"/>
            <a:ext cx="14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GRASP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F6899-4784-3273-401A-BC2A2429AC1A}"/>
              </a:ext>
            </a:extLst>
          </p:cNvPr>
          <p:cNvCxnSpPr>
            <a:endCxn id="6" idx="0"/>
          </p:cNvCxnSpPr>
          <p:nvPr/>
        </p:nvCxnSpPr>
        <p:spPr>
          <a:xfrm>
            <a:off x="5075853" y="5626359"/>
            <a:ext cx="0" cy="73711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53C243-6350-288E-C9B1-448319453589}"/>
              </a:ext>
            </a:extLst>
          </p:cNvPr>
          <p:cNvCxnSpPr/>
          <p:nvPr/>
        </p:nvCxnSpPr>
        <p:spPr>
          <a:xfrm>
            <a:off x="7019731" y="5652795"/>
            <a:ext cx="0" cy="73711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90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25" y="40496"/>
            <a:ext cx="8602099" cy="646331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rtl="0"/>
            <a:r>
              <a:rPr lang="it-IT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Risultati sulle istanze critiche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EAE89-4905-972C-97F5-AAC5E8FA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2" y="885346"/>
            <a:ext cx="11340990" cy="53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36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706" r="42062" b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0767" y="2493394"/>
            <a:ext cx="2173345" cy="931372"/>
          </a:xfrm>
        </p:spPr>
        <p:txBody>
          <a:bodyPr rtlCol="0">
            <a:noAutofit/>
          </a:bodyPr>
          <a:lstStyle/>
          <a:p>
            <a:r>
              <a:rPr lang="it-IT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Fine</a:t>
            </a:r>
          </a:p>
        </p:txBody>
      </p:sp>
      <p:sp>
        <p:nvSpPr>
          <p:cNvPr id="90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4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9" y="155575"/>
            <a:ext cx="9777579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Modello Matematico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9BE335A4-BF57-15CA-E5A9-C12ABDDD91EA}"/>
              </a:ext>
            </a:extLst>
          </p:cNvPr>
          <p:cNvSpPr txBox="1">
            <a:spLocks/>
          </p:cNvSpPr>
          <p:nvPr/>
        </p:nvSpPr>
        <p:spPr>
          <a:xfrm>
            <a:off x="87229" y="1147730"/>
            <a:ext cx="977757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>
                <a:latin typeface="Rockwell" panose="02060603020205020403" pitchFamily="18" charset="0"/>
              </a:rPr>
              <a:t>Variabili:</a:t>
            </a:r>
            <a:endParaRPr lang="it-IT" sz="28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A3091F-3052-C843-12EB-69C9AB38070A}"/>
                  </a:ext>
                </a:extLst>
              </p:cNvPr>
              <p:cNvSpPr/>
              <p:nvPr/>
            </p:nvSpPr>
            <p:spPr>
              <a:xfrm>
                <a:off x="2190056" y="1045159"/>
                <a:ext cx="2353178" cy="647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ⅈ,</m:t>
                      </m:r>
                      <m:r>
                        <m:rPr>
                          <m:sty m:val="p"/>
                        </m:rP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it-IT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A3091F-3052-C843-12EB-69C9AB380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56" y="1045159"/>
                <a:ext cx="2353178" cy="647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741E20-1179-CB8D-696F-EC315F18048B}"/>
                  </a:ext>
                </a:extLst>
              </p:cNvPr>
              <p:cNvSpPr/>
              <p:nvPr/>
            </p:nvSpPr>
            <p:spPr>
              <a:xfrm>
                <a:off x="5563167" y="1047443"/>
                <a:ext cx="2353178" cy="647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it-IT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it-IT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741E20-1179-CB8D-696F-EC315F18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167" y="1047443"/>
                <a:ext cx="2353178" cy="647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6FD164D-2434-D559-6272-C7D9B7D9B302}"/>
              </a:ext>
            </a:extLst>
          </p:cNvPr>
          <p:cNvSpPr txBox="1"/>
          <p:nvPr/>
        </p:nvSpPr>
        <p:spPr>
          <a:xfrm>
            <a:off x="1676485" y="1946713"/>
            <a:ext cx="33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>
                    <a:lumMod val="50000"/>
                  </a:schemeClr>
                </a:solidFill>
              </a:rPr>
              <a:t>Una variabile per ogni arco, per stabilire quali archi sono presi in soluzione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78560-2541-6794-7A82-8C221D03A76C}"/>
              </a:ext>
            </a:extLst>
          </p:cNvPr>
          <p:cNvSpPr txBox="1"/>
          <p:nvPr/>
        </p:nvSpPr>
        <p:spPr>
          <a:xfrm>
            <a:off x="8322906" y="215726"/>
            <a:ext cx="378186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400">
                <a:effectLst/>
                <a:latin typeface="Calibri" panose="020F0502020204030204" pitchFamily="34" charset="0"/>
              </a:rPr>
              <a:t>Dato un grafo non orientato G=(V,E) pesato sugli archi E, i cui vertici V sono divisi in S e V\S, uno Steiner Tree è un albero di copertura di un sottografo G’=(W,E(W)) con S sottoinsieme W. </a:t>
            </a:r>
            <a:endParaRPr lang="it-IT" sz="140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400">
                <a:effectLst/>
                <a:latin typeface="Calibri" panose="020F0502020204030204" pitchFamily="34" charset="0"/>
              </a:rPr>
              <a:t>Si determini lo Steiner Tree di costo minimo.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C15A3-740A-6B52-A77C-BF110F5D7CAE}"/>
              </a:ext>
            </a:extLst>
          </p:cNvPr>
          <p:cNvSpPr txBox="1"/>
          <p:nvPr/>
        </p:nvSpPr>
        <p:spPr>
          <a:xfrm>
            <a:off x="5445037" y="1946713"/>
            <a:ext cx="33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>
                    <a:lumMod val="50000"/>
                  </a:schemeClr>
                </a:solidFill>
              </a:rPr>
              <a:t>Una variabile per ogni vertice non di steiner per determinare se è preso in soluzione oppure no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AF71307-9D21-9BCF-3858-5F2A73064993}"/>
              </a:ext>
            </a:extLst>
          </p:cNvPr>
          <p:cNvSpPr txBox="1">
            <a:spLocks/>
          </p:cNvSpPr>
          <p:nvPr/>
        </p:nvSpPr>
        <p:spPr>
          <a:xfrm>
            <a:off x="87228" y="3379414"/>
            <a:ext cx="2329401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>
                <a:latin typeface="Rockwell" panose="02060603020205020403" pitchFamily="18" charset="0"/>
              </a:rPr>
              <a:t>Costanti:</a:t>
            </a:r>
            <a:endParaRPr lang="it-IT" sz="28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5FB086-2981-CC5E-3824-B9B61EDB1745}"/>
                  </a:ext>
                </a:extLst>
              </p:cNvPr>
              <p:cNvSpPr/>
              <p:nvPr/>
            </p:nvSpPr>
            <p:spPr>
              <a:xfrm>
                <a:off x="2006554" y="3379414"/>
                <a:ext cx="2353178" cy="647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ⅈ,</m:t>
                      </m:r>
                      <m:r>
                        <m:rPr>
                          <m:sty m:val="p"/>
                        </m:rP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it-IT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5FB086-2981-CC5E-3824-B9B61EDB1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554" y="3379414"/>
                <a:ext cx="2353178" cy="6478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9916A98-6CF3-4721-A339-E5EC951CB0A9}"/>
              </a:ext>
            </a:extLst>
          </p:cNvPr>
          <p:cNvSpPr txBox="1"/>
          <p:nvPr/>
        </p:nvSpPr>
        <p:spPr>
          <a:xfrm>
            <a:off x="4588898" y="3358105"/>
            <a:ext cx="33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>
                    <a:lumMod val="50000"/>
                  </a:schemeClr>
                </a:solidFill>
              </a:rPr>
              <a:t>Abbiamo un costo conosciuto per ognuno degli archi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16B36A04-ED43-5810-048F-A68F76D3D4E8}"/>
              </a:ext>
            </a:extLst>
          </p:cNvPr>
          <p:cNvSpPr txBox="1">
            <a:spLocks/>
          </p:cNvSpPr>
          <p:nvPr/>
        </p:nvSpPr>
        <p:spPr>
          <a:xfrm>
            <a:off x="171207" y="5121295"/>
            <a:ext cx="3598364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>
                <a:latin typeface="Rockwell" panose="02060603020205020403" pitchFamily="18" charset="0"/>
              </a:rPr>
              <a:t>Funzione Obiettivo:</a:t>
            </a:r>
            <a:endParaRPr lang="it-IT" sz="28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C3B7C9-C21B-E0E6-708B-B2D3AB6D62A1}"/>
                  </a:ext>
                </a:extLst>
              </p:cNvPr>
              <p:cNvSpPr/>
              <p:nvPr/>
            </p:nvSpPr>
            <p:spPr>
              <a:xfrm>
                <a:off x="3769571" y="5141797"/>
                <a:ext cx="2519262" cy="810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∈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C3B7C9-C21B-E0E6-708B-B2D3AB6D6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71" y="5141797"/>
                <a:ext cx="2519262" cy="810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8BC0FAE-EB38-584C-4881-5F97967F61B5}"/>
              </a:ext>
            </a:extLst>
          </p:cNvPr>
          <p:cNvSpPr txBox="1"/>
          <p:nvPr/>
        </p:nvSpPr>
        <p:spPr>
          <a:xfrm>
            <a:off x="6296259" y="5186099"/>
            <a:ext cx="33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>
                    <a:lumMod val="50000"/>
                  </a:schemeClr>
                </a:solidFill>
              </a:rPr>
              <a:t>Minimizziamo il costo degli archi presi in soluzione</a:t>
            </a:r>
          </a:p>
        </p:txBody>
      </p:sp>
    </p:spTree>
    <p:extLst>
      <p:ext uri="{BB962C8B-B14F-4D97-AF65-F5344CB8AC3E}">
        <p14:creationId xmlns:p14="http://schemas.microsoft.com/office/powerpoint/2010/main" val="288595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9" y="155575"/>
            <a:ext cx="9777579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Modello Matematico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9BE335A4-BF57-15CA-E5A9-C12ABDDD91EA}"/>
              </a:ext>
            </a:extLst>
          </p:cNvPr>
          <p:cNvSpPr txBox="1">
            <a:spLocks/>
          </p:cNvSpPr>
          <p:nvPr/>
        </p:nvSpPr>
        <p:spPr>
          <a:xfrm>
            <a:off x="4351319" y="832179"/>
            <a:ext cx="1620273" cy="735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>
                <a:latin typeface="Rockwell" panose="02060603020205020403" pitchFamily="18" charset="0"/>
              </a:rPr>
              <a:t>Vincoli:</a:t>
            </a:r>
            <a:endParaRPr lang="it-IT" sz="28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A3091F-3052-C843-12EB-69C9AB38070A}"/>
                  </a:ext>
                </a:extLst>
              </p:cNvPr>
              <p:cNvSpPr/>
              <p:nvPr/>
            </p:nvSpPr>
            <p:spPr>
              <a:xfrm>
                <a:off x="3471295" y="1755393"/>
                <a:ext cx="3078796" cy="931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it-IT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A3091F-3052-C843-12EB-69C9AB380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95" y="1755393"/>
                <a:ext cx="3078796" cy="931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CB78560-2541-6794-7A82-8C221D03A76C}"/>
              </a:ext>
            </a:extLst>
          </p:cNvPr>
          <p:cNvSpPr txBox="1"/>
          <p:nvPr/>
        </p:nvSpPr>
        <p:spPr>
          <a:xfrm>
            <a:off x="8322906" y="215726"/>
            <a:ext cx="378186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400">
                <a:effectLst/>
                <a:latin typeface="Calibri" panose="020F0502020204030204" pitchFamily="34" charset="0"/>
              </a:rPr>
              <a:t>Dato un grafo non orientato G=(V,E) pesato sugli archi E, i cui vertici V sono divisi in S e V\S, uno Steiner Tree è un albero di copertura di un sottografo G’=(W,E(W)) con S sottoinsieme W. </a:t>
            </a:r>
            <a:endParaRPr lang="it-IT" sz="140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400">
                <a:effectLst/>
                <a:latin typeface="Calibri" panose="020F0502020204030204" pitchFamily="34" charset="0"/>
              </a:rPr>
              <a:t>Si determini lo Steiner Tree di costo minimo.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11F608E8-4645-B787-7C94-A3F163AD8C66}"/>
              </a:ext>
            </a:extLst>
          </p:cNvPr>
          <p:cNvSpPr txBox="1">
            <a:spLocks/>
          </p:cNvSpPr>
          <p:nvPr/>
        </p:nvSpPr>
        <p:spPr>
          <a:xfrm>
            <a:off x="87229" y="1277848"/>
            <a:ext cx="9439325" cy="735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>
                <a:latin typeface="Rockwell" panose="02060603020205020403" pitchFamily="18" charset="0"/>
              </a:rPr>
              <a:t>1) Ogni nodo di steiner deve avere almeno un arco incidente in soluzione</a:t>
            </a:r>
            <a:endParaRPr lang="it-IT" sz="2000" dirty="0">
              <a:latin typeface="Rockwell" panose="02060603020205020403" pitchFamily="18" charset="0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929CC34A-DB59-4F33-1741-2327CF6A8DA8}"/>
              </a:ext>
            </a:extLst>
          </p:cNvPr>
          <p:cNvSpPr txBox="1">
            <a:spLocks/>
          </p:cNvSpPr>
          <p:nvPr/>
        </p:nvSpPr>
        <p:spPr>
          <a:xfrm>
            <a:off x="147877" y="3057498"/>
            <a:ext cx="10027155" cy="735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>
                <a:latin typeface="Rockwell" panose="02060603020205020403" pitchFamily="18" charset="0"/>
              </a:rPr>
              <a:t>2) Ogni nodo non di steiner in soluzione deve avere almeno uno dei suoi archi incidenti in soluzione</a:t>
            </a:r>
            <a:endParaRPr lang="it-IT" sz="2000" dirty="0">
              <a:latin typeface="Rockwell" panose="02060603020205020403" pitchFamily="18" charset="0"/>
            </a:endParaRP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BBFB3CC4-6C2F-0B34-69B5-AECE99BCEAAE}"/>
              </a:ext>
            </a:extLst>
          </p:cNvPr>
          <p:cNvSpPr txBox="1">
            <a:spLocks/>
          </p:cNvSpPr>
          <p:nvPr/>
        </p:nvSpPr>
        <p:spPr>
          <a:xfrm>
            <a:off x="147877" y="4638621"/>
            <a:ext cx="10027155" cy="735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>
                <a:latin typeface="Rockwell" panose="02060603020205020403" pitchFamily="18" charset="0"/>
              </a:rPr>
              <a:t>3) Se ho preso un arco in soluzione allora prendo anche il suo corrispondente nodo </a:t>
            </a:r>
            <a:endParaRPr lang="it-IT" sz="20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7DBD68-2F3C-E17C-FB8F-63F5E5C34B19}"/>
                  </a:ext>
                </a:extLst>
              </p:cNvPr>
              <p:cNvSpPr/>
              <p:nvPr/>
            </p:nvSpPr>
            <p:spPr>
              <a:xfrm>
                <a:off x="3320209" y="3704542"/>
                <a:ext cx="3682489" cy="953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t-IT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  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7DBD68-2F3C-E17C-FB8F-63F5E5C34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09" y="3704542"/>
                <a:ext cx="3682489" cy="953188"/>
              </a:xfrm>
              <a:prstGeom prst="rect">
                <a:avLst/>
              </a:prstGeom>
              <a:blipFill>
                <a:blip r:embed="rId4"/>
                <a:stretch>
                  <a:fillRect t="-15723" b="-389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1EF7C9-F974-079D-D819-2D6E8FFAACF3}"/>
                  </a:ext>
                </a:extLst>
              </p:cNvPr>
              <p:cNvSpPr/>
              <p:nvPr/>
            </p:nvSpPr>
            <p:spPr>
              <a:xfrm>
                <a:off x="1745117" y="5373985"/>
                <a:ext cx="2624863" cy="953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  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1EF7C9-F974-079D-D819-2D6E8FFAA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117" y="5373985"/>
                <a:ext cx="2624863" cy="953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62E5EC-1830-8692-6ED6-B47DBEA425DC}"/>
                  </a:ext>
                </a:extLst>
              </p:cNvPr>
              <p:cNvSpPr/>
              <p:nvPr/>
            </p:nvSpPr>
            <p:spPr>
              <a:xfrm>
                <a:off x="5402575" y="5373985"/>
                <a:ext cx="2624863" cy="953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it-I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  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62E5EC-1830-8692-6ED6-B47DBEA42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5" y="5373985"/>
                <a:ext cx="2624863" cy="953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29E2083-6A25-0D97-FCCF-B80B9F903B00}"/>
              </a:ext>
            </a:extLst>
          </p:cNvPr>
          <p:cNvSpPr/>
          <p:nvPr/>
        </p:nvSpPr>
        <p:spPr>
          <a:xfrm>
            <a:off x="8710829" y="5598653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>
                <a:solidFill>
                  <a:schemeClr val="tx1"/>
                </a:solidFill>
              </a:rPr>
              <a:t>yi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D27E87-9C1B-8B38-C678-D30009C4F94E}"/>
              </a:ext>
            </a:extLst>
          </p:cNvPr>
          <p:cNvSpPr/>
          <p:nvPr/>
        </p:nvSpPr>
        <p:spPr>
          <a:xfrm>
            <a:off x="10879305" y="5598652"/>
            <a:ext cx="503853" cy="5038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</a:rPr>
              <a:t>yj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CB1A5E-F213-9904-A638-E46CD9B5DE7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214682" y="5850579"/>
            <a:ext cx="1664623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60F267-6C5B-77EA-35F0-F4122F79B099}"/>
              </a:ext>
            </a:extLst>
          </p:cNvPr>
          <p:cNvSpPr txBox="1"/>
          <p:nvPr/>
        </p:nvSpPr>
        <p:spPr>
          <a:xfrm>
            <a:off x="9864808" y="5441245"/>
            <a:ext cx="4507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/>
              <a:t>xij</a:t>
            </a:r>
          </a:p>
        </p:txBody>
      </p:sp>
    </p:spTree>
    <p:extLst>
      <p:ext uri="{BB962C8B-B14F-4D97-AF65-F5344CB8AC3E}">
        <p14:creationId xmlns:p14="http://schemas.microsoft.com/office/powerpoint/2010/main" val="261534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9" y="118252"/>
            <a:ext cx="9777579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Modello Matematico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9BE335A4-BF57-15CA-E5A9-C12ABDDD91EA}"/>
              </a:ext>
            </a:extLst>
          </p:cNvPr>
          <p:cNvSpPr txBox="1">
            <a:spLocks/>
          </p:cNvSpPr>
          <p:nvPr/>
        </p:nvSpPr>
        <p:spPr>
          <a:xfrm>
            <a:off x="4351319" y="832179"/>
            <a:ext cx="1620273" cy="735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>
                <a:latin typeface="Rockwell" panose="02060603020205020403" pitchFamily="18" charset="0"/>
              </a:rPr>
              <a:t>Vincoli:</a:t>
            </a:r>
            <a:endParaRPr lang="it-IT" sz="28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A3091F-3052-C843-12EB-69C9AB38070A}"/>
                  </a:ext>
                </a:extLst>
              </p:cNvPr>
              <p:cNvSpPr/>
              <p:nvPr/>
            </p:nvSpPr>
            <p:spPr>
              <a:xfrm>
                <a:off x="182561" y="2037299"/>
                <a:ext cx="8094628" cy="16142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V, V2 = V\V1, V1 ≠ </a:t>
                </a:r>
                <a14:m>
                  <m:oMath xmlns:m="http://schemas.openxmlformats.org/officeDocument/2006/math">
                    <m:r>
                      <a:rPr lang="it-IT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it-IT">
                        <a:solidFill>
                          <a:schemeClr val="tx1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chemeClr val="tx1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it-IT">
                        <a:solidFill>
                          <a:schemeClr val="tx1"/>
                        </a:solidFill>
                      </a:rPr>
                      <m:t> ≠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v1 </a:t>
                </a:r>
                <a14:m>
                  <m:oMath xmlns:m="http://schemas.openxmlformats.org/officeDocument/2006/math">
                    <m:r>
                      <a:rPr lang="it-IT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2∈</m:t>
                    </m:r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2 t.c. v1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2∈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it-IT" b="0">
                  <a:solidFill>
                    <a:schemeClr val="tx1"/>
                  </a:solidFill>
                </a:endParaRPr>
              </a:p>
              <a:p>
                <a:pPr algn="ctr"/>
                <a:endParaRPr lang="it-IT">
                  <a:solidFill>
                    <a:schemeClr val="tx1"/>
                  </a:solidFill>
                </a:endParaRPr>
              </a:p>
              <a:p>
                <a:pPr algn="ctr"/>
                <a:r>
                  <a:rPr lang="it-IT" sz="240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sz="2400">
                    <a:solidFill>
                      <a:schemeClr val="tx1"/>
                    </a:solidFill>
                  </a:rPr>
                  <a:t>) ≥ 1</a:t>
                </a:r>
              </a:p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A3091F-3052-C843-12EB-69C9AB380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1" y="2037299"/>
                <a:ext cx="8094628" cy="1614258"/>
              </a:xfrm>
              <a:prstGeom prst="rect">
                <a:avLst/>
              </a:prstGeom>
              <a:blipFill>
                <a:blip r:embed="rId3"/>
                <a:stretch>
                  <a:fillRect b="-268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CB78560-2541-6794-7A82-8C221D03A76C}"/>
              </a:ext>
            </a:extLst>
          </p:cNvPr>
          <p:cNvSpPr txBox="1"/>
          <p:nvPr/>
        </p:nvSpPr>
        <p:spPr>
          <a:xfrm>
            <a:off x="8322906" y="215726"/>
            <a:ext cx="378186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400">
                <a:effectLst/>
                <a:latin typeface="Calibri" panose="020F0502020204030204" pitchFamily="34" charset="0"/>
              </a:rPr>
              <a:t>Dato un grafo non orientato G=(V,E) pesato sugli archi E, i cui vertici V sono divisi in S e V\S, uno Steiner Tree è un albero di copertura di un sottografo G’=(W,E(W)) con S sottoinsieme W. </a:t>
            </a:r>
            <a:endParaRPr lang="it-IT" sz="140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400">
                <a:effectLst/>
                <a:latin typeface="Calibri" panose="020F0502020204030204" pitchFamily="34" charset="0"/>
              </a:rPr>
              <a:t>Si determini lo Steiner Tree di costo minimo.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11F608E8-4645-B787-7C94-A3F163AD8C66}"/>
              </a:ext>
            </a:extLst>
          </p:cNvPr>
          <p:cNvSpPr txBox="1">
            <a:spLocks/>
          </p:cNvSpPr>
          <p:nvPr/>
        </p:nvSpPr>
        <p:spPr>
          <a:xfrm>
            <a:off x="87229" y="1277848"/>
            <a:ext cx="9439325" cy="735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>
                <a:latin typeface="Rockwell" panose="02060603020205020403" pitchFamily="18" charset="0"/>
              </a:rPr>
              <a:t>4) Vincolo di connessione, la soluzione deve essere un sottografo completamente connesso</a:t>
            </a:r>
            <a:endParaRPr lang="it-IT" sz="2000" dirty="0">
              <a:latin typeface="Rockwell" panose="02060603020205020403" pitchFamily="18" charset="0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929CC34A-DB59-4F33-1741-2327CF6A8DA8}"/>
              </a:ext>
            </a:extLst>
          </p:cNvPr>
          <p:cNvSpPr txBox="1">
            <a:spLocks/>
          </p:cNvSpPr>
          <p:nvPr/>
        </p:nvSpPr>
        <p:spPr>
          <a:xfrm>
            <a:off x="147877" y="4303579"/>
            <a:ext cx="10027155" cy="735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>
                <a:latin typeface="Rockwell" panose="02060603020205020403" pitchFamily="18" charset="0"/>
              </a:rPr>
              <a:t>5) Non posso formare un ciclo (numero di archi = numero di nodi -1)</a:t>
            </a:r>
            <a:endParaRPr lang="it-IT" sz="20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E69919-04A7-17A1-7448-EE5CAA97CCF8}"/>
                  </a:ext>
                </a:extLst>
              </p:cNvPr>
              <p:cNvSpPr/>
              <p:nvPr/>
            </p:nvSpPr>
            <p:spPr>
              <a:xfrm>
                <a:off x="1872815" y="4786571"/>
                <a:ext cx="5011550" cy="1101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 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it-IT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−1</m:t>
                        </m:r>
                      </m:e>
                    </m:nary>
                  </m:oMath>
                </a14:m>
                <a:endParaRPr lang="it-IT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E69919-04A7-17A1-7448-EE5CAA97C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15" y="4786571"/>
                <a:ext cx="5011550" cy="1101074"/>
              </a:xfrm>
              <a:prstGeom prst="rect">
                <a:avLst/>
              </a:prstGeom>
              <a:blipFill>
                <a:blip r:embed="rId4"/>
                <a:stretch>
                  <a:fillRect t="-6522" b="-271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37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9" y="155575"/>
            <a:ext cx="9777579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Istanze di test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557A5-5D06-395A-8EE2-DDECC6F67A7F}"/>
              </a:ext>
            </a:extLst>
          </p:cNvPr>
          <p:cNvSpPr txBox="1"/>
          <p:nvPr/>
        </p:nvSpPr>
        <p:spPr>
          <a:xfrm>
            <a:off x="167951" y="1153209"/>
            <a:ext cx="823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Per testare gli algoritmi sono state utilizzate 38 diverse istanze, di cui 32 prese dalla PACE challenge realizzata nel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25C1F-6D8B-9B0B-41BE-138A1D704991}"/>
              </a:ext>
            </a:extLst>
          </p:cNvPr>
          <p:cNvSpPr txBox="1"/>
          <p:nvPr/>
        </p:nvSpPr>
        <p:spPr>
          <a:xfrm>
            <a:off x="87229" y="774058"/>
            <a:ext cx="7480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>
                <a:solidFill>
                  <a:schemeClr val="bg1">
                    <a:lumMod val="50000"/>
                  </a:schemeClr>
                </a:solidFill>
              </a:rPr>
              <a:t>https://github.com/PACE-challenge/SteinerTree-PACE-2018-instances/tree/master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5C5D561-C8B4-B271-0358-BFB43A9D1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70385"/>
              </p:ext>
            </p:extLst>
          </p:nvPr>
        </p:nvGraphicFramePr>
        <p:xfrm>
          <a:off x="371150" y="239181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666405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45866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8467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0370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Num Vertici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Num Terminals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Num Archi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2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3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4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InstanzaE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2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InstanzaF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9203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156BC7-F7CF-3E10-A6ED-AC128289CF05}"/>
              </a:ext>
            </a:extLst>
          </p:cNvPr>
          <p:cNvSpPr txBox="1"/>
          <p:nvPr/>
        </p:nvSpPr>
        <p:spPr>
          <a:xfrm>
            <a:off x="9060024" y="3399748"/>
            <a:ext cx="378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Istanze</a:t>
            </a:r>
          </a:p>
          <a:p>
            <a:r>
              <a:rPr lang="it-IT"/>
              <a:t>semplici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60A7A12-CD44-20AF-BA7A-1DB3D4A30929}"/>
              </a:ext>
            </a:extLst>
          </p:cNvPr>
          <p:cNvSpPr/>
          <p:nvPr/>
        </p:nvSpPr>
        <p:spPr>
          <a:xfrm>
            <a:off x="8696131" y="2696547"/>
            <a:ext cx="363893" cy="20527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05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9" y="155575"/>
            <a:ext cx="9777579" cy="1320800"/>
          </a:xfrm>
        </p:spPr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Istanze di test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25C1F-6D8B-9B0B-41BE-138A1D704991}"/>
              </a:ext>
            </a:extLst>
          </p:cNvPr>
          <p:cNvSpPr txBox="1"/>
          <p:nvPr/>
        </p:nvSpPr>
        <p:spPr>
          <a:xfrm>
            <a:off x="87229" y="774058"/>
            <a:ext cx="7480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>
                <a:solidFill>
                  <a:schemeClr val="bg1">
                    <a:lumMod val="50000"/>
                  </a:schemeClr>
                </a:solidFill>
              </a:rPr>
              <a:t>https://github.com/PACE-challenge/SteinerTree-PACE-2018-instances/tree/master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2CC99CD-1F8B-B1ED-58FA-548A6E31E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62629"/>
              </p:ext>
            </p:extLst>
          </p:nvPr>
        </p:nvGraphicFramePr>
        <p:xfrm>
          <a:off x="204755" y="1476375"/>
          <a:ext cx="572951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79">
                  <a:extLst>
                    <a:ext uri="{9D8B030D-6E8A-4147-A177-3AD203B41FA5}">
                      <a16:colId xmlns:a16="http://schemas.microsoft.com/office/drawing/2014/main" val="1456114535"/>
                    </a:ext>
                  </a:extLst>
                </a:gridCol>
                <a:gridCol w="1432379">
                  <a:extLst>
                    <a:ext uri="{9D8B030D-6E8A-4147-A177-3AD203B41FA5}">
                      <a16:colId xmlns:a16="http://schemas.microsoft.com/office/drawing/2014/main" val="1241547630"/>
                    </a:ext>
                  </a:extLst>
                </a:gridCol>
                <a:gridCol w="1530479">
                  <a:extLst>
                    <a:ext uri="{9D8B030D-6E8A-4147-A177-3AD203B41FA5}">
                      <a16:colId xmlns:a16="http://schemas.microsoft.com/office/drawing/2014/main" val="3426343891"/>
                    </a:ext>
                  </a:extLst>
                </a:gridCol>
                <a:gridCol w="1334279">
                  <a:extLst>
                    <a:ext uri="{9D8B030D-6E8A-4147-A177-3AD203B41FA5}">
                      <a16:colId xmlns:a16="http://schemas.microsoft.com/office/drawing/2014/main" val="25935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N.Vertici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N.Terminals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N.Archi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4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0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5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62500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2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2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5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9965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908D777-7AAD-798C-5A91-670F0BAA4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23823"/>
              </p:ext>
            </p:extLst>
          </p:nvPr>
        </p:nvGraphicFramePr>
        <p:xfrm>
          <a:off x="6096000" y="1893984"/>
          <a:ext cx="57295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79">
                  <a:extLst>
                    <a:ext uri="{9D8B030D-6E8A-4147-A177-3AD203B41FA5}">
                      <a16:colId xmlns:a16="http://schemas.microsoft.com/office/drawing/2014/main" val="1456114535"/>
                    </a:ext>
                  </a:extLst>
                </a:gridCol>
                <a:gridCol w="1432379">
                  <a:extLst>
                    <a:ext uri="{9D8B030D-6E8A-4147-A177-3AD203B41FA5}">
                      <a16:colId xmlns:a16="http://schemas.microsoft.com/office/drawing/2014/main" val="1241547630"/>
                    </a:ext>
                  </a:extLst>
                </a:gridCol>
                <a:gridCol w="1530479">
                  <a:extLst>
                    <a:ext uri="{9D8B030D-6E8A-4147-A177-3AD203B41FA5}">
                      <a16:colId xmlns:a16="http://schemas.microsoft.com/office/drawing/2014/main" val="3426343891"/>
                    </a:ext>
                  </a:extLst>
                </a:gridCol>
                <a:gridCol w="1334279">
                  <a:extLst>
                    <a:ext uri="{9D8B030D-6E8A-4147-A177-3AD203B41FA5}">
                      <a16:colId xmlns:a16="http://schemas.microsoft.com/office/drawing/2014/main" val="25935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N.Vertici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N.Terminals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N.Archi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4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0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5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2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2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Istanza065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592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23D42D-92F4-B923-AF82-AD6698699162}"/>
              </a:ext>
            </a:extLst>
          </p:cNvPr>
          <p:cNvSpPr txBox="1"/>
          <p:nvPr/>
        </p:nvSpPr>
        <p:spPr>
          <a:xfrm>
            <a:off x="3610947" y="5950155"/>
            <a:ext cx="572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Istanze di grandi dimensioni ma con pochi terminali</a:t>
            </a:r>
          </a:p>
        </p:txBody>
      </p:sp>
    </p:spTree>
    <p:extLst>
      <p:ext uri="{BB962C8B-B14F-4D97-AF65-F5344CB8AC3E}">
        <p14:creationId xmlns:p14="http://schemas.microsoft.com/office/powerpoint/2010/main" val="22835285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3351</Words>
  <Application>Microsoft Office PowerPoint</Application>
  <PresentationFormat>Widescreen</PresentationFormat>
  <Paragraphs>880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Cambria Math</vt:lpstr>
      <vt:lpstr>Consolas</vt:lpstr>
      <vt:lpstr>Rockwell</vt:lpstr>
      <vt:lpstr>Tahoma</vt:lpstr>
      <vt:lpstr>Trebuchet MS</vt:lpstr>
      <vt:lpstr>Wingdings</vt:lpstr>
      <vt:lpstr>Wingdings 3</vt:lpstr>
      <vt:lpstr>Facet</vt:lpstr>
      <vt:lpstr>Steiner Tree</vt:lpstr>
      <vt:lpstr>Indice</vt:lpstr>
      <vt:lpstr>Il problema dello Steiner Tree</vt:lpstr>
      <vt:lpstr>Applicazioni pratiche dello Steiner Tree</vt:lpstr>
      <vt:lpstr>Modello Matematico</vt:lpstr>
      <vt:lpstr>Modello Matematico</vt:lpstr>
      <vt:lpstr>Modello Matematico</vt:lpstr>
      <vt:lpstr>Istanze di test</vt:lpstr>
      <vt:lpstr>Istanze di test</vt:lpstr>
      <vt:lpstr>Istanze di test</vt:lpstr>
      <vt:lpstr>Tecnologie utilizzate</vt:lpstr>
      <vt:lpstr>Tecnologie utilizzate</vt:lpstr>
      <vt:lpstr>Euristiche Greedy</vt:lpstr>
      <vt:lpstr>Euristica Greedy1: NAIVE</vt:lpstr>
      <vt:lpstr>Euristica Greedy1: NAIVE come viene evitato un possibile ciclo </vt:lpstr>
      <vt:lpstr>Euristica Greedy2: SHORTEST PATH</vt:lpstr>
      <vt:lpstr>Risultati ottenuti dalle euristiche GREEDY</vt:lpstr>
      <vt:lpstr>Ricerca Locale</vt:lpstr>
      <vt:lpstr>Ricerca Locale: la mossa</vt:lpstr>
      <vt:lpstr>Ricerca Locale: risultati</vt:lpstr>
      <vt:lpstr>Ricerca Locale + MST </vt:lpstr>
      <vt:lpstr>Ricerca Locale + MST </vt:lpstr>
      <vt:lpstr>Ricerca Tabu</vt:lpstr>
      <vt:lpstr>Ricerca Tabu</vt:lpstr>
      <vt:lpstr>Ricerca Tabu</vt:lpstr>
      <vt:lpstr>Ricerca Tabu: risultati</vt:lpstr>
      <vt:lpstr>Ricerca Tabu: risultati</vt:lpstr>
      <vt:lpstr>Ricerca GRASP</vt:lpstr>
      <vt:lpstr>Ricerca GRASP: restricted candidate list</vt:lpstr>
      <vt:lpstr>Ricerca GRASP</vt:lpstr>
      <vt:lpstr>Ricerca GRASP2 con punto di partenza casuale</vt:lpstr>
      <vt:lpstr>Ricerca GRASP2 con punto di partenza casuale</vt:lpstr>
      <vt:lpstr>Ricerca GRASP risultati</vt:lpstr>
      <vt:lpstr>Ricerca GRASP risultati</vt:lpstr>
      <vt:lpstr>Simulated Annealing</vt:lpstr>
      <vt:lpstr>Simulated Annealing</vt:lpstr>
      <vt:lpstr>Simulated Annealing codice</vt:lpstr>
      <vt:lpstr>Simulated Annealing - risultati</vt:lpstr>
      <vt:lpstr>Simulated Annealing - risultati</vt:lpstr>
      <vt:lpstr>Risultati complessivi: tempi</vt:lpstr>
      <vt:lpstr>Risultati complessivi: ottimo</vt:lpstr>
      <vt:lpstr>Risultati complessivi: ottimo</vt:lpstr>
      <vt:lpstr>Risultati sulle istanze critiche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FERRARI LUCIA</dc:creator>
  <cp:lastModifiedBy>FERRARI LUCIA</cp:lastModifiedBy>
  <cp:revision>131</cp:revision>
  <dcterms:created xsi:type="dcterms:W3CDTF">2023-07-11T08:13:40Z</dcterms:created>
  <dcterms:modified xsi:type="dcterms:W3CDTF">2023-07-18T14:47:16Z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