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57" r:id="rId3"/>
    <p:sldId id="261" r:id="rId4"/>
    <p:sldId id="264" r:id="rId5"/>
    <p:sldId id="267"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78AE0-D4D7-41A0-917A-74BE4BBB7DE8}" type="datetimeFigureOut">
              <a:rPr lang="en-IN" smtClean="0"/>
              <a:t>08-07-2021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45EB2-5557-439C-9D46-D6A82D57DCD5}" type="slidenum">
              <a:rPr lang="en-IN" smtClean="0"/>
              <a:t>‹#›</a:t>
            </a:fld>
            <a:endParaRPr lang="en-IN"/>
          </a:p>
        </p:txBody>
      </p:sp>
    </p:spTree>
    <p:extLst>
      <p:ext uri="{BB962C8B-B14F-4D97-AF65-F5344CB8AC3E}">
        <p14:creationId xmlns:p14="http://schemas.microsoft.com/office/powerpoint/2010/main" val="1704124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The peer-to-peer topology requires some sort of lookup mechanism to allow processes to find each other at runtime. The fundamental concepts that are used in our implementation are the nodes, messages, topics and services</a:t>
            </a:r>
          </a:p>
          <a:p>
            <a:endParaRPr lang="en-IN"/>
          </a:p>
        </p:txBody>
      </p:sp>
      <p:sp>
        <p:nvSpPr>
          <p:cNvPr id="4" name="Slide Number Placeholder 3"/>
          <p:cNvSpPr>
            <a:spLocks noGrp="1"/>
          </p:cNvSpPr>
          <p:nvPr>
            <p:ph type="sldNum" sz="quarter" idx="5"/>
          </p:nvPr>
        </p:nvSpPr>
        <p:spPr/>
        <p:txBody>
          <a:bodyPr/>
          <a:lstStyle/>
          <a:p>
            <a:fld id="{7677987C-8199-4222-B2B7-9A22D6E1828A}" type="slidenum">
              <a:rPr lang="en-IN" smtClean="0"/>
              <a:t>5</a:t>
            </a:fld>
            <a:endParaRPr lang="en-IN"/>
          </a:p>
        </p:txBody>
      </p:sp>
    </p:spTree>
    <p:extLst>
      <p:ext uri="{BB962C8B-B14F-4D97-AF65-F5344CB8AC3E}">
        <p14:creationId xmlns:p14="http://schemas.microsoft.com/office/powerpoint/2010/main" val="82207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8ED1-B249-450D-9C7C-09F87A1B11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C93F5A-4A26-44E5-B9F8-7552E2E6D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CA890B-99E2-402B-9F49-86FC090D6494}"/>
              </a:ext>
            </a:extLst>
          </p:cNvPr>
          <p:cNvSpPr>
            <a:spLocks noGrp="1"/>
          </p:cNvSpPr>
          <p:nvPr>
            <p:ph type="dt" sz="half" idx="10"/>
          </p:nvPr>
        </p:nvSpPr>
        <p:spPr/>
        <p:txBody>
          <a:bodyPr/>
          <a:lstStyle/>
          <a:p>
            <a:fld id="{4F6B4957-BCDC-49E8-B3DE-8E51094493EA}" type="datetimeFigureOut">
              <a:rPr lang="en-IN" smtClean="0"/>
              <a:t>08-07-2021</a:t>
            </a:fld>
            <a:endParaRPr lang="en-IN"/>
          </a:p>
        </p:txBody>
      </p:sp>
      <p:sp>
        <p:nvSpPr>
          <p:cNvPr id="5" name="Footer Placeholder 4">
            <a:extLst>
              <a:ext uri="{FF2B5EF4-FFF2-40B4-BE49-F238E27FC236}">
                <a16:creationId xmlns:a16="http://schemas.microsoft.com/office/drawing/2014/main" id="{B5ACE875-3250-46DC-B5C6-E83BBBEF8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C8967-03C0-416F-89FA-D92742F8B9FD}"/>
              </a:ext>
            </a:extLst>
          </p:cNvPr>
          <p:cNvSpPr>
            <a:spLocks noGrp="1"/>
          </p:cNvSpPr>
          <p:nvPr>
            <p:ph type="sldNum" sz="quarter" idx="12"/>
          </p:nvPr>
        </p:nvSpPr>
        <p:spPr/>
        <p:txBody>
          <a:bodyPr/>
          <a:lstStyle/>
          <a:p>
            <a:fld id="{E0BA1D1D-1DCD-4F65-AC1D-293954C176B2}" type="slidenum">
              <a:rPr lang="en-IN" smtClean="0"/>
              <a:t>‹#›</a:t>
            </a:fld>
            <a:endParaRPr lang="en-IN"/>
          </a:p>
        </p:txBody>
      </p:sp>
    </p:spTree>
    <p:extLst>
      <p:ext uri="{BB962C8B-B14F-4D97-AF65-F5344CB8AC3E}">
        <p14:creationId xmlns:p14="http://schemas.microsoft.com/office/powerpoint/2010/main" val="321190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2EFE-3686-4F8D-AFA5-7F7A83AC58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E54575-9012-4B6C-9B50-5C386AE2D5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C0E101-A484-40C4-9E4D-51CC1ECD6F7A}"/>
              </a:ext>
            </a:extLst>
          </p:cNvPr>
          <p:cNvSpPr>
            <a:spLocks noGrp="1"/>
          </p:cNvSpPr>
          <p:nvPr>
            <p:ph type="dt" sz="half" idx="10"/>
          </p:nvPr>
        </p:nvSpPr>
        <p:spPr/>
        <p:txBody>
          <a:bodyPr/>
          <a:lstStyle/>
          <a:p>
            <a:fld id="{4F6B4957-BCDC-49E8-B3DE-8E51094493EA}" type="datetimeFigureOut">
              <a:rPr lang="en-IN" smtClean="0"/>
              <a:t>08-07-2021</a:t>
            </a:fld>
            <a:endParaRPr lang="en-IN"/>
          </a:p>
        </p:txBody>
      </p:sp>
      <p:sp>
        <p:nvSpPr>
          <p:cNvPr id="5" name="Footer Placeholder 4">
            <a:extLst>
              <a:ext uri="{FF2B5EF4-FFF2-40B4-BE49-F238E27FC236}">
                <a16:creationId xmlns:a16="http://schemas.microsoft.com/office/drawing/2014/main" id="{CD8670BA-A206-4AAD-9DF8-D72FFF3A65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9ECC2F-8DB7-43EA-ABCF-C908AC1CC2B4}"/>
              </a:ext>
            </a:extLst>
          </p:cNvPr>
          <p:cNvSpPr>
            <a:spLocks noGrp="1"/>
          </p:cNvSpPr>
          <p:nvPr>
            <p:ph type="sldNum" sz="quarter" idx="12"/>
          </p:nvPr>
        </p:nvSpPr>
        <p:spPr/>
        <p:txBody>
          <a:bodyPr/>
          <a:lstStyle/>
          <a:p>
            <a:fld id="{E0BA1D1D-1DCD-4F65-AC1D-293954C176B2}" type="slidenum">
              <a:rPr lang="en-IN" smtClean="0"/>
              <a:t>‹#›</a:t>
            </a:fld>
            <a:endParaRPr lang="en-IN"/>
          </a:p>
        </p:txBody>
      </p:sp>
    </p:spTree>
    <p:extLst>
      <p:ext uri="{BB962C8B-B14F-4D97-AF65-F5344CB8AC3E}">
        <p14:creationId xmlns:p14="http://schemas.microsoft.com/office/powerpoint/2010/main" val="286802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217FE7-88B1-4D09-AE00-43ACB79996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B2F957-C49A-4D99-947D-D221C95D1F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DDD0E-D55B-45E1-AC01-F7D499974EE3}"/>
              </a:ext>
            </a:extLst>
          </p:cNvPr>
          <p:cNvSpPr>
            <a:spLocks noGrp="1"/>
          </p:cNvSpPr>
          <p:nvPr>
            <p:ph type="dt" sz="half" idx="10"/>
          </p:nvPr>
        </p:nvSpPr>
        <p:spPr/>
        <p:txBody>
          <a:bodyPr/>
          <a:lstStyle/>
          <a:p>
            <a:fld id="{4F6B4957-BCDC-49E8-B3DE-8E51094493EA}" type="datetimeFigureOut">
              <a:rPr lang="en-IN" smtClean="0"/>
              <a:t>08-07-2021</a:t>
            </a:fld>
            <a:endParaRPr lang="en-IN"/>
          </a:p>
        </p:txBody>
      </p:sp>
      <p:sp>
        <p:nvSpPr>
          <p:cNvPr id="5" name="Footer Placeholder 4">
            <a:extLst>
              <a:ext uri="{FF2B5EF4-FFF2-40B4-BE49-F238E27FC236}">
                <a16:creationId xmlns:a16="http://schemas.microsoft.com/office/drawing/2014/main" id="{E84DE1BB-71F3-445C-AD84-EBF723F23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212D1-EDD3-43E1-88BE-50A8B965E909}"/>
              </a:ext>
            </a:extLst>
          </p:cNvPr>
          <p:cNvSpPr>
            <a:spLocks noGrp="1"/>
          </p:cNvSpPr>
          <p:nvPr>
            <p:ph type="sldNum" sz="quarter" idx="12"/>
          </p:nvPr>
        </p:nvSpPr>
        <p:spPr/>
        <p:txBody>
          <a:bodyPr/>
          <a:lstStyle/>
          <a:p>
            <a:fld id="{E0BA1D1D-1DCD-4F65-AC1D-293954C176B2}" type="slidenum">
              <a:rPr lang="en-IN" smtClean="0"/>
              <a:t>‹#›</a:t>
            </a:fld>
            <a:endParaRPr lang="en-IN"/>
          </a:p>
        </p:txBody>
      </p:sp>
    </p:spTree>
    <p:extLst>
      <p:ext uri="{BB962C8B-B14F-4D97-AF65-F5344CB8AC3E}">
        <p14:creationId xmlns:p14="http://schemas.microsoft.com/office/powerpoint/2010/main" val="299193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8C77-14C9-410B-A785-66A9849DB3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54BFDE-52FC-4F92-8F3C-48F6BC8D2F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C6684-3952-4180-B30F-A162B566B086}"/>
              </a:ext>
            </a:extLst>
          </p:cNvPr>
          <p:cNvSpPr>
            <a:spLocks noGrp="1"/>
          </p:cNvSpPr>
          <p:nvPr>
            <p:ph type="dt" sz="half" idx="10"/>
          </p:nvPr>
        </p:nvSpPr>
        <p:spPr/>
        <p:txBody>
          <a:bodyPr/>
          <a:lstStyle/>
          <a:p>
            <a:fld id="{4F6B4957-BCDC-49E8-B3DE-8E51094493EA}" type="datetimeFigureOut">
              <a:rPr lang="en-IN" smtClean="0"/>
              <a:t>08-07-2021</a:t>
            </a:fld>
            <a:endParaRPr lang="en-IN"/>
          </a:p>
        </p:txBody>
      </p:sp>
      <p:sp>
        <p:nvSpPr>
          <p:cNvPr id="5" name="Footer Placeholder 4">
            <a:extLst>
              <a:ext uri="{FF2B5EF4-FFF2-40B4-BE49-F238E27FC236}">
                <a16:creationId xmlns:a16="http://schemas.microsoft.com/office/drawing/2014/main" id="{30A132AF-2508-4727-A2C9-C3CF23B1D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051134-6129-4273-B765-CA58DDBF2E77}"/>
              </a:ext>
            </a:extLst>
          </p:cNvPr>
          <p:cNvSpPr>
            <a:spLocks noGrp="1"/>
          </p:cNvSpPr>
          <p:nvPr>
            <p:ph type="sldNum" sz="quarter" idx="12"/>
          </p:nvPr>
        </p:nvSpPr>
        <p:spPr/>
        <p:txBody>
          <a:bodyPr/>
          <a:lstStyle/>
          <a:p>
            <a:fld id="{E0BA1D1D-1DCD-4F65-AC1D-293954C176B2}" type="slidenum">
              <a:rPr lang="en-IN" smtClean="0"/>
              <a:t>‹#›</a:t>
            </a:fld>
            <a:endParaRPr lang="en-IN"/>
          </a:p>
        </p:txBody>
      </p:sp>
    </p:spTree>
    <p:extLst>
      <p:ext uri="{BB962C8B-B14F-4D97-AF65-F5344CB8AC3E}">
        <p14:creationId xmlns:p14="http://schemas.microsoft.com/office/powerpoint/2010/main" val="164371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D34F-5783-4678-9ACE-BE571D9517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5028C1-B222-4B07-A31A-D86908D6CA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2CFD4D-A9F7-4D29-AE80-1989FA39CB1E}"/>
              </a:ext>
            </a:extLst>
          </p:cNvPr>
          <p:cNvSpPr>
            <a:spLocks noGrp="1"/>
          </p:cNvSpPr>
          <p:nvPr>
            <p:ph type="dt" sz="half" idx="10"/>
          </p:nvPr>
        </p:nvSpPr>
        <p:spPr/>
        <p:txBody>
          <a:bodyPr/>
          <a:lstStyle/>
          <a:p>
            <a:fld id="{4F6B4957-BCDC-49E8-B3DE-8E51094493EA}" type="datetimeFigureOut">
              <a:rPr lang="en-IN" smtClean="0"/>
              <a:t>08-07-2021</a:t>
            </a:fld>
            <a:endParaRPr lang="en-IN"/>
          </a:p>
        </p:txBody>
      </p:sp>
      <p:sp>
        <p:nvSpPr>
          <p:cNvPr id="5" name="Footer Placeholder 4">
            <a:extLst>
              <a:ext uri="{FF2B5EF4-FFF2-40B4-BE49-F238E27FC236}">
                <a16:creationId xmlns:a16="http://schemas.microsoft.com/office/drawing/2014/main" id="{31C85BD4-0A71-4210-B213-8CEB533CED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E59ACF-8058-4864-B1D5-E6CD653B4240}"/>
              </a:ext>
            </a:extLst>
          </p:cNvPr>
          <p:cNvSpPr>
            <a:spLocks noGrp="1"/>
          </p:cNvSpPr>
          <p:nvPr>
            <p:ph type="sldNum" sz="quarter" idx="12"/>
          </p:nvPr>
        </p:nvSpPr>
        <p:spPr/>
        <p:txBody>
          <a:bodyPr/>
          <a:lstStyle/>
          <a:p>
            <a:fld id="{E0BA1D1D-1DCD-4F65-AC1D-293954C176B2}" type="slidenum">
              <a:rPr lang="en-IN" smtClean="0"/>
              <a:t>‹#›</a:t>
            </a:fld>
            <a:endParaRPr lang="en-IN"/>
          </a:p>
        </p:txBody>
      </p:sp>
    </p:spTree>
    <p:extLst>
      <p:ext uri="{BB962C8B-B14F-4D97-AF65-F5344CB8AC3E}">
        <p14:creationId xmlns:p14="http://schemas.microsoft.com/office/powerpoint/2010/main" val="280493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887A-8FC0-4D8A-9F9C-D3E2C71188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A5F73C-A3C5-4DCE-939C-D2FB7AD878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887FB4-EF03-476E-8D13-9942596047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46672A-34F3-4020-939F-4B46A3EE4218}"/>
              </a:ext>
            </a:extLst>
          </p:cNvPr>
          <p:cNvSpPr>
            <a:spLocks noGrp="1"/>
          </p:cNvSpPr>
          <p:nvPr>
            <p:ph type="dt" sz="half" idx="10"/>
          </p:nvPr>
        </p:nvSpPr>
        <p:spPr/>
        <p:txBody>
          <a:bodyPr/>
          <a:lstStyle/>
          <a:p>
            <a:fld id="{4F6B4957-BCDC-49E8-B3DE-8E51094493EA}" type="datetimeFigureOut">
              <a:rPr lang="en-IN" smtClean="0"/>
              <a:t>08-07-2021</a:t>
            </a:fld>
            <a:endParaRPr lang="en-IN"/>
          </a:p>
        </p:txBody>
      </p:sp>
      <p:sp>
        <p:nvSpPr>
          <p:cNvPr id="6" name="Footer Placeholder 5">
            <a:extLst>
              <a:ext uri="{FF2B5EF4-FFF2-40B4-BE49-F238E27FC236}">
                <a16:creationId xmlns:a16="http://schemas.microsoft.com/office/drawing/2014/main" id="{CD67FAC5-9425-4650-B561-F3180DEBF0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ACE6F5-5FB6-422E-89BB-E5CF5BE8FBCF}"/>
              </a:ext>
            </a:extLst>
          </p:cNvPr>
          <p:cNvSpPr>
            <a:spLocks noGrp="1"/>
          </p:cNvSpPr>
          <p:nvPr>
            <p:ph type="sldNum" sz="quarter" idx="12"/>
          </p:nvPr>
        </p:nvSpPr>
        <p:spPr/>
        <p:txBody>
          <a:bodyPr/>
          <a:lstStyle/>
          <a:p>
            <a:fld id="{E0BA1D1D-1DCD-4F65-AC1D-293954C176B2}" type="slidenum">
              <a:rPr lang="en-IN" smtClean="0"/>
              <a:t>‹#›</a:t>
            </a:fld>
            <a:endParaRPr lang="en-IN"/>
          </a:p>
        </p:txBody>
      </p:sp>
    </p:spTree>
    <p:extLst>
      <p:ext uri="{BB962C8B-B14F-4D97-AF65-F5344CB8AC3E}">
        <p14:creationId xmlns:p14="http://schemas.microsoft.com/office/powerpoint/2010/main" val="88708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9A8D-F003-4D35-B6C2-DBFDF68652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F9C684-B902-4E45-BE3C-1183A782D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CC1A55-CBED-43D9-A1E0-AF4B49F1CC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93811C-5493-41FC-A749-407293B91D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B20D5E-B5F3-4941-9EBF-22AAA34C95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FB6870-ABF1-41C9-B2E2-AC27731F10B8}"/>
              </a:ext>
            </a:extLst>
          </p:cNvPr>
          <p:cNvSpPr>
            <a:spLocks noGrp="1"/>
          </p:cNvSpPr>
          <p:nvPr>
            <p:ph type="dt" sz="half" idx="10"/>
          </p:nvPr>
        </p:nvSpPr>
        <p:spPr/>
        <p:txBody>
          <a:bodyPr/>
          <a:lstStyle/>
          <a:p>
            <a:fld id="{4F6B4957-BCDC-49E8-B3DE-8E51094493EA}" type="datetimeFigureOut">
              <a:rPr lang="en-IN" smtClean="0"/>
              <a:t>08-07-2021</a:t>
            </a:fld>
            <a:endParaRPr lang="en-IN"/>
          </a:p>
        </p:txBody>
      </p:sp>
      <p:sp>
        <p:nvSpPr>
          <p:cNvPr id="8" name="Footer Placeholder 7">
            <a:extLst>
              <a:ext uri="{FF2B5EF4-FFF2-40B4-BE49-F238E27FC236}">
                <a16:creationId xmlns:a16="http://schemas.microsoft.com/office/drawing/2014/main" id="{090B9377-70FB-48BB-91F3-3D8D9064DE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DABE3F-ED70-4C78-9D92-13A306814F83}"/>
              </a:ext>
            </a:extLst>
          </p:cNvPr>
          <p:cNvSpPr>
            <a:spLocks noGrp="1"/>
          </p:cNvSpPr>
          <p:nvPr>
            <p:ph type="sldNum" sz="quarter" idx="12"/>
          </p:nvPr>
        </p:nvSpPr>
        <p:spPr/>
        <p:txBody>
          <a:bodyPr/>
          <a:lstStyle/>
          <a:p>
            <a:fld id="{E0BA1D1D-1DCD-4F65-AC1D-293954C176B2}" type="slidenum">
              <a:rPr lang="en-IN" smtClean="0"/>
              <a:t>‹#›</a:t>
            </a:fld>
            <a:endParaRPr lang="en-IN"/>
          </a:p>
        </p:txBody>
      </p:sp>
    </p:spTree>
    <p:extLst>
      <p:ext uri="{BB962C8B-B14F-4D97-AF65-F5344CB8AC3E}">
        <p14:creationId xmlns:p14="http://schemas.microsoft.com/office/powerpoint/2010/main" val="339841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2660-5CD5-40E9-8F55-D93829D5E5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5F14A8-E34A-47A5-9F02-9A094818E135}"/>
              </a:ext>
            </a:extLst>
          </p:cNvPr>
          <p:cNvSpPr>
            <a:spLocks noGrp="1"/>
          </p:cNvSpPr>
          <p:nvPr>
            <p:ph type="dt" sz="half" idx="10"/>
          </p:nvPr>
        </p:nvSpPr>
        <p:spPr/>
        <p:txBody>
          <a:bodyPr/>
          <a:lstStyle/>
          <a:p>
            <a:fld id="{4F6B4957-BCDC-49E8-B3DE-8E51094493EA}" type="datetimeFigureOut">
              <a:rPr lang="en-IN" smtClean="0"/>
              <a:t>08-07-2021</a:t>
            </a:fld>
            <a:endParaRPr lang="en-IN"/>
          </a:p>
        </p:txBody>
      </p:sp>
      <p:sp>
        <p:nvSpPr>
          <p:cNvPr id="4" name="Footer Placeholder 3">
            <a:extLst>
              <a:ext uri="{FF2B5EF4-FFF2-40B4-BE49-F238E27FC236}">
                <a16:creationId xmlns:a16="http://schemas.microsoft.com/office/drawing/2014/main" id="{92864EBA-F059-4BBB-AAD4-F98E9A0B96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95BCBA-8E8C-4AB3-BF72-B6686BC1B7C6}"/>
              </a:ext>
            </a:extLst>
          </p:cNvPr>
          <p:cNvSpPr>
            <a:spLocks noGrp="1"/>
          </p:cNvSpPr>
          <p:nvPr>
            <p:ph type="sldNum" sz="quarter" idx="12"/>
          </p:nvPr>
        </p:nvSpPr>
        <p:spPr/>
        <p:txBody>
          <a:bodyPr/>
          <a:lstStyle/>
          <a:p>
            <a:fld id="{E0BA1D1D-1DCD-4F65-AC1D-293954C176B2}" type="slidenum">
              <a:rPr lang="en-IN" smtClean="0"/>
              <a:t>‹#›</a:t>
            </a:fld>
            <a:endParaRPr lang="en-IN"/>
          </a:p>
        </p:txBody>
      </p:sp>
    </p:spTree>
    <p:extLst>
      <p:ext uri="{BB962C8B-B14F-4D97-AF65-F5344CB8AC3E}">
        <p14:creationId xmlns:p14="http://schemas.microsoft.com/office/powerpoint/2010/main" val="89325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0CC2A6-8D43-4B35-ABBC-27538AB9AA3B}"/>
              </a:ext>
            </a:extLst>
          </p:cNvPr>
          <p:cNvSpPr>
            <a:spLocks noGrp="1"/>
          </p:cNvSpPr>
          <p:nvPr>
            <p:ph type="dt" sz="half" idx="10"/>
          </p:nvPr>
        </p:nvSpPr>
        <p:spPr/>
        <p:txBody>
          <a:bodyPr/>
          <a:lstStyle/>
          <a:p>
            <a:fld id="{4F6B4957-BCDC-49E8-B3DE-8E51094493EA}" type="datetimeFigureOut">
              <a:rPr lang="en-IN" smtClean="0"/>
              <a:t>08-07-2021</a:t>
            </a:fld>
            <a:endParaRPr lang="en-IN"/>
          </a:p>
        </p:txBody>
      </p:sp>
      <p:sp>
        <p:nvSpPr>
          <p:cNvPr id="3" name="Footer Placeholder 2">
            <a:extLst>
              <a:ext uri="{FF2B5EF4-FFF2-40B4-BE49-F238E27FC236}">
                <a16:creationId xmlns:a16="http://schemas.microsoft.com/office/drawing/2014/main" id="{7091CE44-AB06-4122-B42B-8B4B093F76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220ED7-81AE-4619-9DBB-9CC233ADA777}"/>
              </a:ext>
            </a:extLst>
          </p:cNvPr>
          <p:cNvSpPr>
            <a:spLocks noGrp="1"/>
          </p:cNvSpPr>
          <p:nvPr>
            <p:ph type="sldNum" sz="quarter" idx="12"/>
          </p:nvPr>
        </p:nvSpPr>
        <p:spPr/>
        <p:txBody>
          <a:bodyPr/>
          <a:lstStyle/>
          <a:p>
            <a:fld id="{E0BA1D1D-1DCD-4F65-AC1D-293954C176B2}" type="slidenum">
              <a:rPr lang="en-IN" smtClean="0"/>
              <a:t>‹#›</a:t>
            </a:fld>
            <a:endParaRPr lang="en-IN"/>
          </a:p>
        </p:txBody>
      </p:sp>
    </p:spTree>
    <p:extLst>
      <p:ext uri="{BB962C8B-B14F-4D97-AF65-F5344CB8AC3E}">
        <p14:creationId xmlns:p14="http://schemas.microsoft.com/office/powerpoint/2010/main" val="400684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1CFD-9D16-48AE-973D-64DF80323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F4E288-B22B-4DFF-BF59-8267DAD3D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0B6AF7-F414-4F6B-B6F9-AFEF2CEA8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BD809-761F-4747-9539-47AD6C675C37}"/>
              </a:ext>
            </a:extLst>
          </p:cNvPr>
          <p:cNvSpPr>
            <a:spLocks noGrp="1"/>
          </p:cNvSpPr>
          <p:nvPr>
            <p:ph type="dt" sz="half" idx="10"/>
          </p:nvPr>
        </p:nvSpPr>
        <p:spPr/>
        <p:txBody>
          <a:bodyPr/>
          <a:lstStyle/>
          <a:p>
            <a:fld id="{4F6B4957-BCDC-49E8-B3DE-8E51094493EA}" type="datetimeFigureOut">
              <a:rPr lang="en-IN" smtClean="0"/>
              <a:t>08-07-2021</a:t>
            </a:fld>
            <a:endParaRPr lang="en-IN"/>
          </a:p>
        </p:txBody>
      </p:sp>
      <p:sp>
        <p:nvSpPr>
          <p:cNvPr id="6" name="Footer Placeholder 5">
            <a:extLst>
              <a:ext uri="{FF2B5EF4-FFF2-40B4-BE49-F238E27FC236}">
                <a16:creationId xmlns:a16="http://schemas.microsoft.com/office/drawing/2014/main" id="{868EF725-F15D-4DF3-A5C7-D5D10A4959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BD7538-9BF4-48CC-BA80-74389B569187}"/>
              </a:ext>
            </a:extLst>
          </p:cNvPr>
          <p:cNvSpPr>
            <a:spLocks noGrp="1"/>
          </p:cNvSpPr>
          <p:nvPr>
            <p:ph type="sldNum" sz="quarter" idx="12"/>
          </p:nvPr>
        </p:nvSpPr>
        <p:spPr/>
        <p:txBody>
          <a:bodyPr/>
          <a:lstStyle/>
          <a:p>
            <a:fld id="{E0BA1D1D-1DCD-4F65-AC1D-293954C176B2}" type="slidenum">
              <a:rPr lang="en-IN" smtClean="0"/>
              <a:t>‹#›</a:t>
            </a:fld>
            <a:endParaRPr lang="en-IN"/>
          </a:p>
        </p:txBody>
      </p:sp>
    </p:spTree>
    <p:extLst>
      <p:ext uri="{BB962C8B-B14F-4D97-AF65-F5344CB8AC3E}">
        <p14:creationId xmlns:p14="http://schemas.microsoft.com/office/powerpoint/2010/main" val="227898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0BE5-4E22-42C6-BEF4-4394A6F6F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4EC16E-408A-457E-935C-CC069B62BD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120A42-EF4F-4BBC-A41E-E0793A9A5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CC1A7-2E43-4C5E-8111-6A7DFEBC5937}"/>
              </a:ext>
            </a:extLst>
          </p:cNvPr>
          <p:cNvSpPr>
            <a:spLocks noGrp="1"/>
          </p:cNvSpPr>
          <p:nvPr>
            <p:ph type="dt" sz="half" idx="10"/>
          </p:nvPr>
        </p:nvSpPr>
        <p:spPr/>
        <p:txBody>
          <a:bodyPr/>
          <a:lstStyle/>
          <a:p>
            <a:fld id="{4F6B4957-BCDC-49E8-B3DE-8E51094493EA}" type="datetimeFigureOut">
              <a:rPr lang="en-IN" smtClean="0"/>
              <a:t>08-07-2021</a:t>
            </a:fld>
            <a:endParaRPr lang="en-IN"/>
          </a:p>
        </p:txBody>
      </p:sp>
      <p:sp>
        <p:nvSpPr>
          <p:cNvPr id="6" name="Footer Placeholder 5">
            <a:extLst>
              <a:ext uri="{FF2B5EF4-FFF2-40B4-BE49-F238E27FC236}">
                <a16:creationId xmlns:a16="http://schemas.microsoft.com/office/drawing/2014/main" id="{3FE8EFA5-F86B-4DB3-9D3D-FA23CBBDD4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F6B5F3-7E4C-45A8-A487-34E7BBB43020}"/>
              </a:ext>
            </a:extLst>
          </p:cNvPr>
          <p:cNvSpPr>
            <a:spLocks noGrp="1"/>
          </p:cNvSpPr>
          <p:nvPr>
            <p:ph type="sldNum" sz="quarter" idx="12"/>
          </p:nvPr>
        </p:nvSpPr>
        <p:spPr/>
        <p:txBody>
          <a:bodyPr/>
          <a:lstStyle/>
          <a:p>
            <a:fld id="{E0BA1D1D-1DCD-4F65-AC1D-293954C176B2}" type="slidenum">
              <a:rPr lang="en-IN" smtClean="0"/>
              <a:t>‹#›</a:t>
            </a:fld>
            <a:endParaRPr lang="en-IN"/>
          </a:p>
        </p:txBody>
      </p:sp>
    </p:spTree>
    <p:extLst>
      <p:ext uri="{BB962C8B-B14F-4D97-AF65-F5344CB8AC3E}">
        <p14:creationId xmlns:p14="http://schemas.microsoft.com/office/powerpoint/2010/main" val="2392297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2D023-1F64-4512-8ADC-C4B5A64BBC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FA4CEF-2181-4832-84DD-B61E2AE39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E3F98F-7BE2-448F-BB59-F9281EFE5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B4957-BCDC-49E8-B3DE-8E51094493EA}" type="datetimeFigureOut">
              <a:rPr lang="en-IN" smtClean="0"/>
              <a:t>08-07-2021</a:t>
            </a:fld>
            <a:endParaRPr lang="en-IN"/>
          </a:p>
        </p:txBody>
      </p:sp>
      <p:sp>
        <p:nvSpPr>
          <p:cNvPr id="5" name="Footer Placeholder 4">
            <a:extLst>
              <a:ext uri="{FF2B5EF4-FFF2-40B4-BE49-F238E27FC236}">
                <a16:creationId xmlns:a16="http://schemas.microsoft.com/office/drawing/2014/main" id="{A183CD1A-6742-4988-9400-4BB9CE5CCE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1EFC92-8F49-4421-AA6F-643889B7FC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A1D1D-1DCD-4F65-AC1D-293954C176B2}" type="slidenum">
              <a:rPr lang="en-IN" smtClean="0"/>
              <a:t>‹#›</a:t>
            </a:fld>
            <a:endParaRPr lang="en-IN"/>
          </a:p>
        </p:txBody>
      </p:sp>
    </p:spTree>
    <p:extLst>
      <p:ext uri="{BB962C8B-B14F-4D97-AF65-F5344CB8AC3E}">
        <p14:creationId xmlns:p14="http://schemas.microsoft.com/office/powerpoint/2010/main" val="1274598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E885-18BB-4529-A130-1168FA7072FB}"/>
              </a:ext>
            </a:extLst>
          </p:cNvPr>
          <p:cNvSpPr>
            <a:spLocks noGrp="1"/>
          </p:cNvSpPr>
          <p:nvPr>
            <p:ph type="title"/>
          </p:nvPr>
        </p:nvSpPr>
        <p:spPr/>
        <p:txBody>
          <a:bodyPr/>
          <a:lstStyle/>
          <a:p>
            <a:r>
              <a:rPr lang="en-IN" dirty="0"/>
              <a:t>Multi-drone systems</a:t>
            </a:r>
          </a:p>
        </p:txBody>
      </p:sp>
      <p:sp>
        <p:nvSpPr>
          <p:cNvPr id="3" name="Content Placeholder 2">
            <a:extLst>
              <a:ext uri="{FF2B5EF4-FFF2-40B4-BE49-F238E27FC236}">
                <a16:creationId xmlns:a16="http://schemas.microsoft.com/office/drawing/2014/main" id="{E32BCA80-C18C-4B76-9E05-63B083A9D6C6}"/>
              </a:ext>
            </a:extLst>
          </p:cNvPr>
          <p:cNvSpPr>
            <a:spLocks noGrp="1"/>
          </p:cNvSpPr>
          <p:nvPr>
            <p:ph idx="1"/>
          </p:nvPr>
        </p:nvSpPr>
        <p:spPr/>
        <p:txBody>
          <a:bodyPr>
            <a:normAutofit/>
          </a:bodyPr>
          <a:lstStyle/>
          <a:p>
            <a:r>
              <a:rPr lang="en-IN" dirty="0"/>
              <a:t>Multiple drones cooperate and communicate with each other. </a:t>
            </a:r>
          </a:p>
          <a:p>
            <a:r>
              <a:rPr lang="en-IN" dirty="0"/>
              <a:t>Single drone is far less capable as an entity. </a:t>
            </a:r>
          </a:p>
          <a:p>
            <a:r>
              <a:rPr lang="en-IN" dirty="0"/>
              <a:t>Applications </a:t>
            </a:r>
          </a:p>
          <a:p>
            <a:pPr lvl="1"/>
            <a:r>
              <a:rPr lang="en-IN" dirty="0"/>
              <a:t>military missions (battlefield surveillance)</a:t>
            </a:r>
          </a:p>
          <a:p>
            <a:pPr lvl="1"/>
            <a:r>
              <a:rPr lang="en-IN" dirty="0"/>
              <a:t>searching for survivors in disaster hit areas </a:t>
            </a:r>
          </a:p>
          <a:p>
            <a:pPr lvl="1"/>
            <a:r>
              <a:rPr lang="en-IN" dirty="0"/>
              <a:t>delivery of payload </a:t>
            </a:r>
          </a:p>
          <a:p>
            <a:pPr lvl="1"/>
            <a:r>
              <a:rPr lang="en-IN" dirty="0"/>
              <a:t>drone light shows </a:t>
            </a:r>
          </a:p>
          <a:p>
            <a:pPr lvl="1"/>
            <a:r>
              <a:rPr lang="en-IN" dirty="0"/>
              <a:t>smart city, etc.</a:t>
            </a:r>
          </a:p>
          <a:p>
            <a:r>
              <a:rPr lang="en-IN" dirty="0"/>
              <a:t>Complexity lies in the co-ordinated movement. </a:t>
            </a:r>
          </a:p>
          <a:p>
            <a:endParaRPr lang="en-IN" dirty="0"/>
          </a:p>
        </p:txBody>
      </p:sp>
    </p:spTree>
    <p:extLst>
      <p:ext uri="{BB962C8B-B14F-4D97-AF65-F5344CB8AC3E}">
        <p14:creationId xmlns:p14="http://schemas.microsoft.com/office/powerpoint/2010/main" val="156007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6F5E-3CA7-4025-9166-D748F4BF5910}"/>
              </a:ext>
            </a:extLst>
          </p:cNvPr>
          <p:cNvSpPr>
            <a:spLocks noGrp="1"/>
          </p:cNvSpPr>
          <p:nvPr>
            <p:ph type="title"/>
          </p:nvPr>
        </p:nvSpPr>
        <p:spPr/>
        <p:txBody>
          <a:bodyPr/>
          <a:lstStyle/>
          <a:p>
            <a:r>
              <a:rPr lang="en-IN" dirty="0"/>
              <a:t>Why do we need simulators for UAV?  </a:t>
            </a:r>
          </a:p>
        </p:txBody>
      </p:sp>
      <p:sp>
        <p:nvSpPr>
          <p:cNvPr id="3" name="Content Placeholder 2">
            <a:extLst>
              <a:ext uri="{FF2B5EF4-FFF2-40B4-BE49-F238E27FC236}">
                <a16:creationId xmlns:a16="http://schemas.microsoft.com/office/drawing/2014/main" id="{0331DAF4-B306-4A33-A670-89C7BDF14C00}"/>
              </a:ext>
            </a:extLst>
          </p:cNvPr>
          <p:cNvSpPr>
            <a:spLocks noGrp="1"/>
          </p:cNvSpPr>
          <p:nvPr>
            <p:ph idx="1"/>
          </p:nvPr>
        </p:nvSpPr>
        <p:spPr/>
        <p:txBody>
          <a:bodyPr>
            <a:normAutofit fontScale="92500" lnSpcReduction="10000"/>
          </a:bodyPr>
          <a:lstStyle/>
          <a:p>
            <a:r>
              <a:rPr lang="en-IN" dirty="0"/>
              <a:t>Resource requirement for experiments </a:t>
            </a:r>
          </a:p>
          <a:p>
            <a:pPr lvl="1"/>
            <a:r>
              <a:rPr lang="en-IN" dirty="0"/>
              <a:t>UAVs</a:t>
            </a:r>
          </a:p>
          <a:p>
            <a:pPr lvl="1"/>
            <a:r>
              <a:rPr lang="en-IN" dirty="0"/>
              <a:t>network devices</a:t>
            </a:r>
          </a:p>
          <a:p>
            <a:pPr lvl="1"/>
            <a:r>
              <a:rPr lang="en-IN" dirty="0"/>
              <a:t>flight controllers</a:t>
            </a:r>
          </a:p>
          <a:p>
            <a:r>
              <a:rPr lang="en-IN" dirty="0"/>
              <a:t>Precise evaluation of UAV’s mobility</a:t>
            </a:r>
          </a:p>
          <a:p>
            <a:r>
              <a:rPr lang="en-IN" dirty="0"/>
              <a:t>Simulation environments: ROS, </a:t>
            </a:r>
            <a:r>
              <a:rPr lang="en-IN" dirty="0" err="1"/>
              <a:t>AirSim</a:t>
            </a:r>
            <a:r>
              <a:rPr lang="en-IN" dirty="0"/>
              <a:t>, Gazebo, </a:t>
            </a:r>
            <a:r>
              <a:rPr lang="en-IN" dirty="0" err="1"/>
              <a:t>PyBullet</a:t>
            </a:r>
            <a:r>
              <a:rPr lang="en-IN" dirty="0"/>
              <a:t> </a:t>
            </a:r>
          </a:p>
          <a:p>
            <a:r>
              <a:rPr lang="en-IN" dirty="0"/>
              <a:t>Challenging integration for fleet deployment </a:t>
            </a:r>
          </a:p>
          <a:p>
            <a:r>
              <a:rPr lang="en-IN" dirty="0"/>
              <a:t>Validate an UAV fleet deployment in a city</a:t>
            </a:r>
          </a:p>
          <a:p>
            <a:pPr lvl="1"/>
            <a:r>
              <a:rPr lang="en-IN" dirty="0"/>
              <a:t>observing traffic at hot-spots during commute hours</a:t>
            </a:r>
          </a:p>
          <a:p>
            <a:pPr lvl="1"/>
            <a:r>
              <a:rPr lang="en-IN" dirty="0"/>
              <a:t>status of building construction</a:t>
            </a:r>
          </a:p>
          <a:p>
            <a:pPr lvl="1"/>
            <a:r>
              <a:rPr lang="en-IN" dirty="0"/>
              <a:t>Package delivery</a:t>
            </a:r>
          </a:p>
        </p:txBody>
      </p:sp>
    </p:spTree>
    <p:extLst>
      <p:ext uri="{BB962C8B-B14F-4D97-AF65-F5344CB8AC3E}">
        <p14:creationId xmlns:p14="http://schemas.microsoft.com/office/powerpoint/2010/main" val="421268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B427-CBAC-4209-A259-C1677E8BEAF2}"/>
              </a:ext>
            </a:extLst>
          </p:cNvPr>
          <p:cNvSpPr>
            <a:spLocks noGrp="1"/>
          </p:cNvSpPr>
          <p:nvPr>
            <p:ph type="title"/>
          </p:nvPr>
        </p:nvSpPr>
        <p:spPr/>
        <p:txBody>
          <a:bodyPr/>
          <a:lstStyle/>
          <a:p>
            <a:r>
              <a:rPr lang="en-IN" dirty="0"/>
              <a:t>Robot Operating System (ROS)</a:t>
            </a:r>
          </a:p>
        </p:txBody>
      </p:sp>
      <p:sp>
        <p:nvSpPr>
          <p:cNvPr id="3" name="Content Placeholder 2">
            <a:extLst>
              <a:ext uri="{FF2B5EF4-FFF2-40B4-BE49-F238E27FC236}">
                <a16:creationId xmlns:a16="http://schemas.microsoft.com/office/drawing/2014/main" id="{1F3F419D-F3F5-48A8-86FD-C1D21A79C419}"/>
              </a:ext>
            </a:extLst>
          </p:cNvPr>
          <p:cNvSpPr>
            <a:spLocks noGrp="1"/>
          </p:cNvSpPr>
          <p:nvPr>
            <p:ph idx="1"/>
          </p:nvPr>
        </p:nvSpPr>
        <p:spPr/>
        <p:txBody>
          <a:bodyPr>
            <a:normAutofit/>
          </a:bodyPr>
          <a:lstStyle/>
          <a:p>
            <a:r>
              <a:rPr lang="en-IN" dirty="0"/>
              <a:t>Robot application development </a:t>
            </a:r>
          </a:p>
          <a:p>
            <a:r>
              <a:rPr lang="en-IN" dirty="0"/>
              <a:t>Development of autonomous vehicles </a:t>
            </a:r>
          </a:p>
          <a:p>
            <a:r>
              <a:rPr lang="en-IN" dirty="0"/>
              <a:t>Architecture and communications </a:t>
            </a:r>
          </a:p>
          <a:p>
            <a:pPr lvl="1"/>
            <a:r>
              <a:rPr lang="en-IN" dirty="0"/>
              <a:t>topics, services and actions </a:t>
            </a:r>
          </a:p>
          <a:p>
            <a:pPr lvl="1"/>
            <a:r>
              <a:rPr lang="en-IN" dirty="0"/>
              <a:t>ideal to control a distributed network of sensor and actuator </a:t>
            </a:r>
          </a:p>
          <a:p>
            <a:pPr lvl="1"/>
            <a:r>
              <a:rPr lang="en-IN" dirty="0"/>
              <a:t>common work frame </a:t>
            </a:r>
          </a:p>
          <a:p>
            <a:pPr lvl="1"/>
            <a:r>
              <a:rPr lang="en-IN" dirty="0"/>
              <a:t>well-defined data structures </a:t>
            </a:r>
          </a:p>
          <a:p>
            <a:r>
              <a:rPr lang="en-IN" dirty="0"/>
              <a:t>Scalable and suitable for a range of different platforms that can be easily integrated into a single environment. </a:t>
            </a:r>
          </a:p>
          <a:p>
            <a:endParaRPr lang="en-IN" dirty="0"/>
          </a:p>
        </p:txBody>
      </p:sp>
    </p:spTree>
    <p:extLst>
      <p:ext uri="{BB962C8B-B14F-4D97-AF65-F5344CB8AC3E}">
        <p14:creationId xmlns:p14="http://schemas.microsoft.com/office/powerpoint/2010/main" val="124847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D8B8DE-8241-468D-99B7-575DD4861BB1}"/>
              </a:ext>
            </a:extLst>
          </p:cNvPr>
          <p:cNvSpPr>
            <a:spLocks noGrp="1"/>
          </p:cNvSpPr>
          <p:nvPr>
            <p:ph type="title"/>
          </p:nvPr>
        </p:nvSpPr>
        <p:spPr/>
        <p:txBody>
          <a:bodyPr/>
          <a:lstStyle/>
          <a:p>
            <a:r>
              <a:rPr lang="en-IN"/>
              <a:t>ROS Framework</a:t>
            </a:r>
          </a:p>
        </p:txBody>
      </p:sp>
      <p:sp>
        <p:nvSpPr>
          <p:cNvPr id="3" name="Content Placeholder 2">
            <a:extLst>
              <a:ext uri="{FF2B5EF4-FFF2-40B4-BE49-F238E27FC236}">
                <a16:creationId xmlns:a16="http://schemas.microsoft.com/office/drawing/2014/main" id="{A7ADFA36-12FE-48CB-9DEE-5B61C35515C2}"/>
              </a:ext>
            </a:extLst>
          </p:cNvPr>
          <p:cNvSpPr>
            <a:spLocks noGrp="1"/>
          </p:cNvSpPr>
          <p:nvPr>
            <p:ph idx="1"/>
          </p:nvPr>
        </p:nvSpPr>
        <p:spPr/>
        <p:txBody>
          <a:bodyPr vert="horz" lIns="91440" tIns="45720" rIns="91440" bIns="45720" rtlCol="0" anchor="t">
            <a:normAutofit/>
          </a:bodyPr>
          <a:lstStyle/>
          <a:p>
            <a:r>
              <a:rPr lang="en-IN" dirty="0"/>
              <a:t>Flexible framework for writing robot software. </a:t>
            </a:r>
          </a:p>
          <a:p>
            <a:pPr lvl="1"/>
            <a:r>
              <a:rPr lang="en-IN" dirty="0"/>
              <a:t>Collection of tools, libraries, and conventions </a:t>
            </a:r>
          </a:p>
          <a:p>
            <a:r>
              <a:rPr lang="en-IN" dirty="0"/>
              <a:t>From the robot’s perspective, problems that seem trivial to humans often vary wildly </a:t>
            </a:r>
          </a:p>
          <a:p>
            <a:r>
              <a:rPr lang="en-IN" dirty="0"/>
              <a:t>It has a Linux-like command tool, inter-process communication system, and numerous application-related packages</a:t>
            </a:r>
          </a:p>
          <a:p>
            <a:endParaRPr lang="en-IN" dirty="0"/>
          </a:p>
        </p:txBody>
      </p:sp>
    </p:spTree>
    <p:extLst>
      <p:ext uri="{BB962C8B-B14F-4D97-AF65-F5344CB8AC3E}">
        <p14:creationId xmlns:p14="http://schemas.microsoft.com/office/powerpoint/2010/main" val="74716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DA2A-C4B2-485E-9C90-89BD6966CDC6}"/>
              </a:ext>
            </a:extLst>
          </p:cNvPr>
          <p:cNvSpPr>
            <a:spLocks noGrp="1"/>
          </p:cNvSpPr>
          <p:nvPr>
            <p:ph type="title"/>
          </p:nvPr>
        </p:nvSpPr>
        <p:spPr/>
        <p:txBody>
          <a:bodyPr/>
          <a:lstStyle/>
          <a:p>
            <a:r>
              <a:rPr lang="en-IN"/>
              <a:t>ROS Communication</a:t>
            </a:r>
          </a:p>
        </p:txBody>
      </p:sp>
      <p:sp>
        <p:nvSpPr>
          <p:cNvPr id="3" name="Content Placeholder 2">
            <a:extLst>
              <a:ext uri="{FF2B5EF4-FFF2-40B4-BE49-F238E27FC236}">
                <a16:creationId xmlns:a16="http://schemas.microsoft.com/office/drawing/2014/main" id="{50D06583-26A0-4B26-9CE9-C443196D4056}"/>
              </a:ext>
            </a:extLst>
          </p:cNvPr>
          <p:cNvSpPr>
            <a:spLocks noGrp="1"/>
          </p:cNvSpPr>
          <p:nvPr>
            <p:ph idx="1"/>
          </p:nvPr>
        </p:nvSpPr>
        <p:spPr>
          <a:xfrm>
            <a:off x="838200" y="1825625"/>
            <a:ext cx="10515600" cy="4351338"/>
          </a:xfrm>
        </p:spPr>
        <p:txBody>
          <a:bodyPr>
            <a:normAutofit fontScale="92500" lnSpcReduction="20000"/>
          </a:bodyPr>
          <a:lstStyle/>
          <a:p>
            <a:r>
              <a:rPr lang="en-IN" dirty="0"/>
              <a:t>System built using ROS </a:t>
            </a:r>
          </a:p>
          <a:p>
            <a:pPr lvl="1"/>
            <a:r>
              <a:rPr lang="en-IN" dirty="0"/>
              <a:t>processes</a:t>
            </a:r>
          </a:p>
          <a:p>
            <a:pPr lvl="1"/>
            <a:r>
              <a:rPr lang="en-IN" dirty="0"/>
              <a:t>different hosts </a:t>
            </a:r>
          </a:p>
          <a:p>
            <a:pPr lvl="1"/>
            <a:r>
              <a:rPr lang="en-IN" dirty="0"/>
              <a:t>connected at runtime in a P2P topology </a:t>
            </a:r>
          </a:p>
          <a:p>
            <a:r>
              <a:rPr lang="en-IN" dirty="0"/>
              <a:t>Nodes: processes that perform computation</a:t>
            </a:r>
          </a:p>
          <a:p>
            <a:r>
              <a:rPr lang="en-IN" dirty="0"/>
              <a:t>Messages: Nodes communicate with each other by passing messages</a:t>
            </a:r>
          </a:p>
          <a:p>
            <a:r>
              <a:rPr lang="en-IN" dirty="0"/>
              <a:t>Topics: Pub-Sub System </a:t>
            </a:r>
          </a:p>
          <a:p>
            <a:pPr lvl="1"/>
            <a:r>
              <a:rPr lang="en-IN" dirty="0"/>
              <a:t>Nodes subscribe/publish to multiple topics</a:t>
            </a:r>
          </a:p>
          <a:p>
            <a:pPr lvl="1"/>
            <a:r>
              <a:rPr lang="en-IN" dirty="0"/>
              <a:t>Multiple concurrent publishers and subscribers for a single topic</a:t>
            </a:r>
          </a:p>
          <a:p>
            <a:r>
              <a:rPr lang="en-IN" dirty="0"/>
              <a:t>Services:  analogous to web services</a:t>
            </a:r>
          </a:p>
          <a:p>
            <a:pPr lvl="1"/>
            <a:r>
              <a:rPr lang="en-IN" dirty="0"/>
              <a:t>defined by URIs</a:t>
            </a:r>
          </a:p>
          <a:p>
            <a:pPr lvl="1"/>
            <a:r>
              <a:rPr lang="en-IN" dirty="0"/>
              <a:t>request and response</a:t>
            </a:r>
          </a:p>
          <a:p>
            <a:endParaRPr lang="en-IN" dirty="0"/>
          </a:p>
        </p:txBody>
      </p:sp>
      <p:pic>
        <p:nvPicPr>
          <p:cNvPr id="4" name="Picture 3">
            <a:extLst>
              <a:ext uri="{FF2B5EF4-FFF2-40B4-BE49-F238E27FC236}">
                <a16:creationId xmlns:a16="http://schemas.microsoft.com/office/drawing/2014/main" id="{E96F6F64-91E2-45D1-ADF8-AA831A2B7756}"/>
              </a:ext>
            </a:extLst>
          </p:cNvPr>
          <p:cNvPicPr>
            <a:picLocks noChangeAspect="1"/>
          </p:cNvPicPr>
          <p:nvPr/>
        </p:nvPicPr>
        <p:blipFill>
          <a:blip r:embed="rId3"/>
          <a:stretch>
            <a:fillRect/>
          </a:stretch>
        </p:blipFill>
        <p:spPr>
          <a:xfrm>
            <a:off x="7726463" y="1330778"/>
            <a:ext cx="3274912" cy="2393497"/>
          </a:xfrm>
          <a:prstGeom prst="rect">
            <a:avLst/>
          </a:prstGeom>
        </p:spPr>
      </p:pic>
    </p:spTree>
    <p:extLst>
      <p:ext uri="{BB962C8B-B14F-4D97-AF65-F5344CB8AC3E}">
        <p14:creationId xmlns:p14="http://schemas.microsoft.com/office/powerpoint/2010/main" val="361138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8B67-8AC0-42AC-9490-833C137A5C20}"/>
              </a:ext>
            </a:extLst>
          </p:cNvPr>
          <p:cNvSpPr>
            <a:spLocks noGrp="1"/>
          </p:cNvSpPr>
          <p:nvPr>
            <p:ph type="title"/>
          </p:nvPr>
        </p:nvSpPr>
        <p:spPr/>
        <p:txBody>
          <a:bodyPr/>
          <a:lstStyle/>
          <a:p>
            <a:r>
              <a:rPr lang="en-IN" dirty="0"/>
              <a:t>Gazebo</a:t>
            </a:r>
          </a:p>
        </p:txBody>
      </p:sp>
      <p:sp>
        <p:nvSpPr>
          <p:cNvPr id="3" name="Content Placeholder 2">
            <a:extLst>
              <a:ext uri="{FF2B5EF4-FFF2-40B4-BE49-F238E27FC236}">
                <a16:creationId xmlns:a16="http://schemas.microsoft.com/office/drawing/2014/main" id="{3314888A-838C-4843-8901-9C20C7D9ED00}"/>
              </a:ext>
            </a:extLst>
          </p:cNvPr>
          <p:cNvSpPr>
            <a:spLocks noGrp="1"/>
          </p:cNvSpPr>
          <p:nvPr>
            <p:ph idx="1"/>
          </p:nvPr>
        </p:nvSpPr>
        <p:spPr/>
        <p:txBody>
          <a:bodyPr vert="horz" lIns="91440" tIns="45720" rIns="91440" bIns="45720" rtlCol="0" anchor="t">
            <a:normAutofit fontScale="92500" lnSpcReduction="10000"/>
          </a:bodyPr>
          <a:lstStyle/>
          <a:p>
            <a:r>
              <a:rPr lang="en-IN" dirty="0"/>
              <a:t>Open-source multi-robot simulator </a:t>
            </a:r>
          </a:p>
          <a:p>
            <a:pPr lvl="1"/>
            <a:r>
              <a:rPr lang="en-IN" dirty="0"/>
              <a:t>dynamic environments near to real scenarios</a:t>
            </a:r>
          </a:p>
          <a:p>
            <a:r>
              <a:rPr lang="en-IN" dirty="0"/>
              <a:t>Flight controller integration </a:t>
            </a:r>
          </a:p>
          <a:p>
            <a:pPr lvl="1"/>
            <a:r>
              <a:rPr lang="en-IN" dirty="0"/>
              <a:t>Software-In-The Loop (SITL) drone simulation (e.g. – Pixhawk, PX4)</a:t>
            </a:r>
          </a:p>
          <a:p>
            <a:r>
              <a:rPr lang="en-IN" dirty="0"/>
              <a:t>Client/Server architecture with topic-based Pub/Sub model of inter-process communication</a:t>
            </a:r>
          </a:p>
          <a:p>
            <a:r>
              <a:rPr lang="en-IN" dirty="0"/>
              <a:t>Gazebo clients access data through a shared memory </a:t>
            </a:r>
          </a:p>
          <a:p>
            <a:pPr lvl="1"/>
            <a:r>
              <a:rPr lang="en-IN" dirty="0"/>
              <a:t>Inter-process communication</a:t>
            </a:r>
          </a:p>
          <a:p>
            <a:r>
              <a:rPr lang="en-IN" dirty="0"/>
              <a:t>Simulation objects associated with controllers </a:t>
            </a:r>
          </a:p>
          <a:p>
            <a:pPr lvl="1"/>
            <a:r>
              <a:rPr lang="en-IN" dirty="0"/>
              <a:t>process commands for controlling the object</a:t>
            </a:r>
          </a:p>
          <a:p>
            <a:pPr lvl="1"/>
            <a:r>
              <a:rPr lang="en-IN" dirty="0"/>
              <a:t>generate the state of that object. </a:t>
            </a:r>
          </a:p>
          <a:p>
            <a:pPr marL="0" indent="0">
              <a:buNone/>
            </a:pPr>
            <a:endParaRPr lang="en-IN" dirty="0"/>
          </a:p>
        </p:txBody>
      </p:sp>
    </p:spTree>
    <p:extLst>
      <p:ext uri="{BB962C8B-B14F-4D97-AF65-F5344CB8AC3E}">
        <p14:creationId xmlns:p14="http://schemas.microsoft.com/office/powerpoint/2010/main" val="186698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9A36F-A442-437D-A8A7-05007B732AAE}"/>
              </a:ext>
            </a:extLst>
          </p:cNvPr>
          <p:cNvSpPr>
            <a:spLocks noGrp="1"/>
          </p:cNvSpPr>
          <p:nvPr>
            <p:ph idx="1"/>
          </p:nvPr>
        </p:nvSpPr>
        <p:spPr>
          <a:xfrm>
            <a:off x="838200" y="690880"/>
            <a:ext cx="10906760" cy="5486083"/>
          </a:xfrm>
        </p:spPr>
        <p:txBody>
          <a:bodyPr>
            <a:normAutofit/>
          </a:bodyPr>
          <a:lstStyle/>
          <a:p>
            <a:r>
              <a:rPr lang="en-IN" dirty="0"/>
              <a:t>Client sends control data, simulated objects’ coordinates to the Server which performs the real-time control of the simulated drone </a:t>
            </a:r>
          </a:p>
          <a:p>
            <a:endParaRPr lang="en-IN" dirty="0"/>
          </a:p>
        </p:txBody>
      </p:sp>
      <p:pic>
        <p:nvPicPr>
          <p:cNvPr id="5" name="Picture 4">
            <a:extLst>
              <a:ext uri="{FF2B5EF4-FFF2-40B4-BE49-F238E27FC236}">
                <a16:creationId xmlns:a16="http://schemas.microsoft.com/office/drawing/2014/main" id="{71A45BB6-19FC-49F3-BFD7-F85E9D72468E}"/>
              </a:ext>
            </a:extLst>
          </p:cNvPr>
          <p:cNvPicPr>
            <a:picLocks noChangeAspect="1"/>
          </p:cNvPicPr>
          <p:nvPr/>
        </p:nvPicPr>
        <p:blipFill>
          <a:blip r:embed="rId2"/>
          <a:stretch>
            <a:fillRect/>
          </a:stretch>
        </p:blipFill>
        <p:spPr>
          <a:xfrm>
            <a:off x="1264321" y="2145048"/>
            <a:ext cx="9402915" cy="3134305"/>
          </a:xfrm>
          <a:prstGeom prst="rect">
            <a:avLst/>
          </a:prstGeom>
        </p:spPr>
      </p:pic>
    </p:spTree>
    <p:extLst>
      <p:ext uri="{BB962C8B-B14F-4D97-AF65-F5344CB8AC3E}">
        <p14:creationId xmlns:p14="http://schemas.microsoft.com/office/powerpoint/2010/main" val="3733807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407</Words>
  <Application>Microsoft Office PowerPoint</Application>
  <PresentationFormat>Widescreen</PresentationFormat>
  <Paragraphs>63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Multi-drone systems</vt:lpstr>
      <vt:lpstr>Why do we need simulators for UAV?  </vt:lpstr>
      <vt:lpstr>Robot Operating System (ROS)</vt:lpstr>
      <vt:lpstr>ROS Framework</vt:lpstr>
      <vt:lpstr>ROS Communication</vt:lpstr>
      <vt:lpstr>Gazebo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Suman Raj</dc:title>
  <dc:creator>Suman Raj</dc:creator>
  <cp:lastModifiedBy>Suman Raj</cp:lastModifiedBy>
  <cp:revision>6</cp:revision>
  <dcterms:created xsi:type="dcterms:W3CDTF">2021-07-08T17:08:01Z</dcterms:created>
  <dcterms:modified xsi:type="dcterms:W3CDTF">2021-07-08T18:07:00Z</dcterms:modified>
</cp:coreProperties>
</file>