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sldIdLst>
    <p:sldId id="291" r:id="rId5"/>
    <p:sldId id="292" r:id="rId6"/>
    <p:sldId id="293" r:id="rId7"/>
    <p:sldId id="306" r:id="rId8"/>
    <p:sldId id="308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17" r:id="rId20"/>
    <p:sldId id="319" r:id="rId21"/>
    <p:sldId id="320" r:id="rId22"/>
    <p:sldId id="321" r:id="rId23"/>
    <p:sldId id="322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8" userDrawn="1">
          <p15:clr>
            <a:srgbClr val="A4A3A4"/>
          </p15:clr>
        </p15:guide>
        <p15:guide id="4" orient="horz" pos="3792" userDrawn="1">
          <p15:clr>
            <a:srgbClr val="A4A3A4"/>
          </p15:clr>
        </p15:guide>
        <p15:guide id="5" orient="horz" pos="888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pos="7368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orient="horz" pos="1440" userDrawn="1">
          <p15:clr>
            <a:srgbClr val="A4A3A4"/>
          </p15:clr>
        </p15:guide>
        <p15:guide id="10" pos="2328" userDrawn="1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2" pos="1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9AA"/>
    <a:srgbClr val="FB9AAA"/>
    <a:srgbClr val="323232"/>
    <a:srgbClr val="D4636B"/>
    <a:srgbClr val="E4E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9" autoAdjust="0"/>
    <p:restoredTop sz="94694"/>
  </p:normalViewPr>
  <p:slideViewPr>
    <p:cSldViewPr snapToGrid="0" showGuides="1">
      <p:cViewPr varScale="1">
        <p:scale>
          <a:sx n="83" d="100"/>
          <a:sy n="83" d="100"/>
        </p:scale>
        <p:origin x="378" y="54"/>
      </p:cViewPr>
      <p:guideLst>
        <p:guide orient="horz" pos="1224"/>
        <p:guide pos="3840"/>
        <p:guide orient="horz" pos="2328"/>
        <p:guide orient="horz" pos="3792"/>
        <p:guide orient="horz" pos="888"/>
        <p:guide pos="288"/>
        <p:guide pos="7368"/>
        <p:guide orient="horz" pos="2976"/>
        <p:guide orient="horz" pos="1440"/>
        <p:guide pos="2328"/>
        <p:guide pos="5760"/>
        <p:guide pos="1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F78E-73F4-E74F-8679-362EAF9D71E0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F5B3-7604-9041-B751-11A08572E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4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2E2D922-D22B-FE2D-233E-7C19C1063D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24781" y="2545444"/>
            <a:ext cx="3657600" cy="3657600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547725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6288" y="2880360"/>
            <a:ext cx="1892808" cy="2990088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33473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8224" y="2002536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2615184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8224" y="4352544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983480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73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26A0C-E42F-6A2A-044B-8C817559CB87}"/>
              </a:ext>
            </a:extLst>
          </p:cNvPr>
          <p:cNvSpPr/>
          <p:nvPr userDrawn="1"/>
        </p:nvSpPr>
        <p:spPr>
          <a:xfrm>
            <a:off x="4377128" y="3560257"/>
            <a:ext cx="7814872" cy="3297743"/>
          </a:xfrm>
          <a:prstGeom prst="rect">
            <a:avLst/>
          </a:prstGeom>
          <a:solidFill>
            <a:schemeClr val="accent2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56E3D2-16B0-AFFA-51A9-B37F5830B6D9}"/>
              </a:ext>
            </a:extLst>
          </p:cNvPr>
          <p:cNvCxnSpPr>
            <a:cxnSpLocks/>
          </p:cNvCxnSpPr>
          <p:nvPr userDrawn="1"/>
        </p:nvCxnSpPr>
        <p:spPr>
          <a:xfrm>
            <a:off x="0" y="2657582"/>
            <a:ext cx="1078230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208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4208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091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091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537EA5E-3E96-57B0-C639-22C290FCD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4847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81D5F3B-60ED-CA80-3AE7-2EFC356E77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847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22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3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87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2532888"/>
            <a:ext cx="3730752" cy="3721608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187952"/>
            <a:ext cx="5376672" cy="13716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43883A3-D444-AA65-322E-C4F2B6692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2704" y="3593592"/>
            <a:ext cx="3410712" cy="178308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1984248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352544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99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FC0-622D-78DB-4C7F-A2FA024C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FF80F-DCFA-670B-579E-37B30245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F004-91A0-6002-ADBC-13D488B3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5F8A4-5F7C-D72D-3152-E32D36CB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5242-09B4-0142-6671-8450905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25B-C154-D20D-97A4-047C9CC9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B8FF-2966-C2CF-BC8F-A322410A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88CC0-E81C-D2FD-24CC-8D1179C5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7F841FD-D5EE-62EE-F649-30697BB81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533D4FA-41B7-3B85-9984-899340B9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46943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58E3-7897-8638-F0DE-3DDACC0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E7686-00A6-DD15-45FE-E6663C21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1584-1072-B88D-B424-16D9F75A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4020094-C16F-1070-9F84-9CBF13F85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24EA55D-AFC4-F4F2-FB5D-EB20AFEA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061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C17C-12A7-399B-31AC-AE7A040EBBDA}"/>
              </a:ext>
            </a:extLst>
          </p:cNvPr>
          <p:cNvSpPr/>
          <p:nvPr userDrawn="1"/>
        </p:nvSpPr>
        <p:spPr>
          <a:xfrm>
            <a:off x="9129011" y="816964"/>
            <a:ext cx="3062990" cy="6041036"/>
          </a:xfrm>
          <a:prstGeom prst="rect">
            <a:avLst/>
          </a:prstGeom>
          <a:solidFill>
            <a:schemeClr val="accent2">
              <a:lumMod val="60000"/>
              <a:lumOff val="4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76F0E-CDE4-F6FD-62E6-E202D97C9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1312" y="2304288"/>
            <a:ext cx="3172968" cy="317296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192" y="2176272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F02BC-C132-F5F7-4A13-D0E96037F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2192" y="2914650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BE18830-001B-B82E-701F-2D308BC98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2192" y="3653028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DB0F7C2-3561-BA83-5415-4B8330C5B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2192" y="4391406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22192" y="5129784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4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1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7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090B92F-B1E5-5257-95EF-9608691E72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7762" y="850614"/>
            <a:ext cx="3392424" cy="3392424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0590DB-1CC1-812C-5B3B-E798A1954E1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1347" y="4545496"/>
            <a:ext cx="0" cy="2312504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259711-7EFE-2148-F50E-25FD01E326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712317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AAF858D-31E9-7D8F-B203-45B2703EC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86800" y="2286000"/>
            <a:ext cx="1993392" cy="316382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8054-F9DF-2FE3-0142-D4893191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5DDE-FFCC-5750-83A9-F88E2F74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947672"/>
            <a:ext cx="10296144" cy="4370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0D14-310A-2EDC-99A1-FCFA29C7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FDCA-382D-537C-5751-191D136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932688"/>
            <a:ext cx="10552176" cy="4764024"/>
          </a:xfrm>
        </p:spPr>
        <p:txBody>
          <a:bodyPr anchor="ctr">
            <a:noAutofit/>
          </a:bodyPr>
          <a:lstStyle>
            <a:lvl1pPr algn="ctr">
              <a:defRPr sz="8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408" y="5788152"/>
            <a:ext cx="2578608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215B41-53EF-7995-A29E-CF60C8A56CEF}"/>
              </a:ext>
            </a:extLst>
          </p:cNvPr>
          <p:cNvCxnSpPr>
            <a:cxnSpLocks/>
          </p:cNvCxnSpPr>
          <p:nvPr userDrawn="1"/>
        </p:nvCxnSpPr>
        <p:spPr>
          <a:xfrm>
            <a:off x="0" y="6009861"/>
            <a:ext cx="644692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9C915-8D4C-5E75-F776-9CD4D8D7E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143000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095A89F-EF79-78DD-BEDC-74C21F5D5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1472" y="4745736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7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009C9-3824-FABC-07B9-A4C9BC63627A}"/>
              </a:ext>
            </a:extLst>
          </p:cNvPr>
          <p:cNvSpPr/>
          <p:nvPr userDrawn="1"/>
        </p:nvSpPr>
        <p:spPr>
          <a:xfrm>
            <a:off x="976788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023D4-A9ED-002F-0B45-019DB4997807}"/>
              </a:ext>
            </a:extLst>
          </p:cNvPr>
          <p:cNvSpPr/>
          <p:nvPr userDrawn="1"/>
        </p:nvSpPr>
        <p:spPr>
          <a:xfrm>
            <a:off x="6394674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C298F-D572-B084-FEE9-B3E572860979}"/>
              </a:ext>
            </a:extLst>
          </p:cNvPr>
          <p:cNvCxnSpPr>
            <a:cxnSpLocks/>
          </p:cNvCxnSpPr>
          <p:nvPr userDrawn="1"/>
        </p:nvCxnSpPr>
        <p:spPr>
          <a:xfrm>
            <a:off x="3078820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AC3B6-A5EE-CC6F-3D11-437B77131B2E}"/>
              </a:ext>
            </a:extLst>
          </p:cNvPr>
          <p:cNvCxnSpPr>
            <a:cxnSpLocks/>
          </p:cNvCxnSpPr>
          <p:nvPr userDrawn="1"/>
        </p:nvCxnSpPr>
        <p:spPr>
          <a:xfrm>
            <a:off x="3068653" y="5567880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AF34A-9EAC-D22C-71D6-89C99B36221A}"/>
              </a:ext>
            </a:extLst>
          </p:cNvPr>
          <p:cNvCxnSpPr>
            <a:cxnSpLocks/>
          </p:cNvCxnSpPr>
          <p:nvPr userDrawn="1"/>
        </p:nvCxnSpPr>
        <p:spPr>
          <a:xfrm>
            <a:off x="8461423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90D898-E343-5199-7EA3-0DE4BD9767D8}"/>
              </a:ext>
            </a:extLst>
          </p:cNvPr>
          <p:cNvCxnSpPr>
            <a:cxnSpLocks/>
          </p:cNvCxnSpPr>
          <p:nvPr userDrawn="1"/>
        </p:nvCxnSpPr>
        <p:spPr>
          <a:xfrm>
            <a:off x="8461423" y="5566074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424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920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8364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7860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701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197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5701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5197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337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51976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68337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51976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7C7F2D53-0EE2-0959-BEDE-668007CB0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0E7E5B21-86A3-5D02-E445-C1E91804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102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9AD27-1F9E-2F81-1D38-74CDE4087F98}"/>
              </a:ext>
            </a:extLst>
          </p:cNvPr>
          <p:cNvSpPr/>
          <p:nvPr userDrawn="1"/>
        </p:nvSpPr>
        <p:spPr>
          <a:xfrm>
            <a:off x="0" y="2632933"/>
            <a:ext cx="12205251" cy="432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9848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705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1169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91472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832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58184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8368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7260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832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8184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368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7260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A1A3BD0B-A18A-8787-8F97-D7570F2D8ED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69848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EE97C40-9EA8-1271-799B-861AADDA89C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7705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553C6EE-C9CA-36E2-FEA4-9279C95453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71169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3E1E7EF7-6119-3B30-6256-741E415C098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91472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B0A4A9F-4439-5B3D-FEA1-2EEAA3B1ED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1832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5D11883B-FD87-FA9B-714F-5F02AE0291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184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15AFF5E4-27E8-EB92-B33F-CD49000CABE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8368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7DD26773-1C83-BF12-BAA8-AEC17A8B523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7260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504DD6A5-3D1E-AB04-C217-0F9ABAA852C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1832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860D1AB-1DEE-EA78-C939-96F7962D258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58184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6FAB9C9-9535-D927-5ED4-2A2039CD63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368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7B80C8A-FB49-A852-F6DE-5C2A1223F2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37260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34BBA69-4DC3-B6B5-F4C1-6B25DDED5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2739" y="1949428"/>
            <a:ext cx="685800" cy="324008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CF3E7-06EB-A521-4C56-E4CA3DD2BE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4488" y="1949450"/>
            <a:ext cx="685800" cy="324008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9BFAC58-F350-7AB0-04A2-D1284CA80F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9008" y="1949428"/>
            <a:ext cx="685800" cy="3240088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7F9C969-6E6E-F416-8977-083F8F482F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8664" y="1949428"/>
            <a:ext cx="685800" cy="3240088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5B06717-E8CC-113A-852F-ABF4C69524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36608" y="1949428"/>
            <a:ext cx="685800" cy="324008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E14789EF-5CDE-6313-24AA-19D63DBA22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16200000">
            <a:off x="676656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5183E19-6396-BC37-585D-3459E5A6F0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rot="16200000">
            <a:off x="2523744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93298C-7BDF-4FEB-9D50-9A70106605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16200000">
            <a:off x="43891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C205F30-117C-F9B2-1DF1-4D808D72F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 rot="16200000">
            <a:off x="80467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540A601-AB84-B187-127D-635BEAC7D2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 rot="16200000">
            <a:off x="6199632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9FB08DE-7839-B706-A263-C826C48159C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15750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A93934A6-FE95-C496-F14E-85DA799206A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52969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C30B205-E799-B533-0710-85E8A6AED6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0188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AFE0358-280A-EB8E-E2C5-932F3BD9FE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27407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E7337DF9-BEE0-9960-3F78-987551585C7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564624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7474658-A5AD-9D5A-7FD0-7082AC30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3013595B-EBCE-B1FB-3943-6DD82772C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9398F5FD-521F-F335-268A-7300D928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978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1206C-54A4-0DD2-0DA0-0828D48A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B531-1C66-2F6C-4232-5ADD330D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4FE0-ADDF-F3C6-AEAB-A27E120C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369" y="6428281"/>
            <a:ext cx="40233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10315-F2E5-50AA-6E01-B56CA2A14274}"/>
              </a:ext>
            </a:extLst>
          </p:cNvPr>
          <p:cNvCxnSpPr>
            <a:cxnSpLocks/>
          </p:cNvCxnSpPr>
          <p:nvPr userDrawn="1"/>
        </p:nvCxnSpPr>
        <p:spPr>
          <a:xfrm>
            <a:off x="334058" y="1754908"/>
            <a:ext cx="0" cy="4562299"/>
          </a:xfrm>
          <a:prstGeom prst="line">
            <a:avLst/>
          </a:prstGeom>
          <a:ln w="12700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CE6DBE-1597-24EC-79C6-1B2879B1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579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1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53" r:id="rId10"/>
    <p:sldLayoutId id="2147483667" r:id="rId11"/>
    <p:sldLayoutId id="2147483668" r:id="rId12"/>
    <p:sldLayoutId id="2147483669" r:id="rId13"/>
    <p:sldLayoutId id="2147483670" r:id="rId14"/>
    <p:sldLayoutId id="2147483654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12D-9F8D-45AE-D652-54AF78669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approximation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24B5-15AC-3D2D-8B36-0947D8BE6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zh-CN" altLang="en-US" dirty="0"/>
              <a:t>熊浚丞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452AA9-0944-5B3B-51AA-B3C68D7070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2432304"/>
            <a:ext cx="6750978" cy="1298448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11" name="Picture Placeholder 10" descr="Close-up of wave patterned structure">
            <a:extLst>
              <a:ext uri="{FF2B5EF4-FFF2-40B4-BE49-F238E27FC236}">
                <a16:creationId xmlns:a16="http://schemas.microsoft.com/office/drawing/2014/main" id="{A279F7F9-953B-03FF-FD27-18F0F87144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105C76-333F-CECF-8C54-AFF8F7E4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401233"/>
            <a:ext cx="7253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7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92B02-8989-895B-B11C-CB427A0C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816634"/>
            <a:ext cx="10296144" cy="5501870"/>
          </a:xfrm>
        </p:spPr>
        <p:txBody>
          <a:bodyPr/>
          <a:lstStyle/>
          <a:p>
            <a:r>
              <a:rPr lang="en-US" altLang="zh-CN" dirty="0"/>
              <a:t>Now we want to prove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So,                                  can represent the number of the gaining items in the </a:t>
            </a:r>
            <a:r>
              <a:rPr lang="en-US" altLang="zh-CN" dirty="0" err="1"/>
              <a:t>i-th</a:t>
            </a:r>
            <a:r>
              <a:rPr lang="en-US" altLang="zh-CN" dirty="0"/>
              <a:t> time which are in S.</a:t>
            </a:r>
          </a:p>
          <a:p>
            <a:endParaRPr lang="en-US" altLang="zh-CN" dirty="0"/>
          </a:p>
          <a:p>
            <a:r>
              <a:rPr lang="en-US" altLang="zh-CN" dirty="0"/>
              <a:t>For these items, their weights are all                       as defined.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04BE3A-49CE-A2C9-0995-B96E42C4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F9B57-A768-76E9-D04C-2D1320AD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10</a:t>
            </a:fld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29E232F-15C8-E3DA-2832-E1397782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474" y="539496"/>
            <a:ext cx="6120262" cy="109267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A9E695E-21D7-1645-CB48-D88E41FEF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58" y="1863650"/>
            <a:ext cx="7879712" cy="1188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B47FE5D-C0AF-5D5A-D2AD-FCF9A28E9F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96"/>
          <a:stretch/>
        </p:blipFill>
        <p:spPr>
          <a:xfrm>
            <a:off x="1875338" y="3376053"/>
            <a:ext cx="2765673" cy="4298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115411-3AB5-6F47-B5B0-6FD0E33E03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95"/>
          <a:stretch/>
        </p:blipFill>
        <p:spPr>
          <a:xfrm>
            <a:off x="7171427" y="4485790"/>
            <a:ext cx="1874808" cy="10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8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435E3-188F-C448-F5DB-EFFE591F6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9264" y="747623"/>
                <a:ext cx="10296144" cy="5570881"/>
              </a:xfrm>
            </p:spPr>
            <p:txBody>
              <a:bodyPr/>
              <a:lstStyle/>
              <a:p>
                <a:r>
                  <a:rPr lang="en-US" altLang="zh-CN" dirty="0"/>
                  <a:t>Thus,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We also have the property of greedy.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gains the most items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in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choice: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Making a substitution, we have: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This format of sum appears in your calculus class!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435E3-188F-C448-F5DB-EFFE591F6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9264" y="747623"/>
                <a:ext cx="10296144" cy="5570881"/>
              </a:xfrm>
              <a:blipFill>
                <a:blip r:embed="rId2"/>
                <a:stretch>
                  <a:fillRect l="-1184" t="-1860" r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6E210-ACEC-2D1E-4B7A-75A7D806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7240A-BDCF-8E22-62DF-EA9495A0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DB1D1F-86D4-DCEA-7CF5-4DE13C404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96" y="539496"/>
            <a:ext cx="7488808" cy="11045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B0CEF7-FF59-9AA5-2E54-7289E4B6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72" y="2731605"/>
            <a:ext cx="4544842" cy="11045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A7C7E6-DC84-E817-1D04-5B67B763B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618" y="4296086"/>
            <a:ext cx="6208158" cy="10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1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F5C5B-039C-C423-75CD-DD03831A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Because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have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0AA02-F962-493E-A1AF-BAF96B1F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D7B1E8-BA32-D522-22B4-B428F2A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29C40-EB49-56C3-722A-D0F9E7BD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52" y="1713664"/>
            <a:ext cx="5055274" cy="909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F4D432-D663-8494-62DF-9D0E39EA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47" y="2915728"/>
            <a:ext cx="7186905" cy="6842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4FC622-840E-59D2-704B-78AE3D33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696" y="3833965"/>
            <a:ext cx="8115676" cy="17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9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F3971-6C6D-2542-C872-3EB4A0F6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See what we have now…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6A44E-5CBA-572C-130A-DF5AA824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313DD-9C9D-4C39-55B1-47ED93A7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C780A2-43B6-4D40-26D1-BA639DA7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95" y="2946338"/>
            <a:ext cx="2861288" cy="96532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90AF38E-F22F-BA8E-4A01-BE3A7F9E6DB7}"/>
              </a:ext>
            </a:extLst>
          </p:cNvPr>
          <p:cNvGrpSpPr/>
          <p:nvPr/>
        </p:nvGrpSpPr>
        <p:grpSpPr>
          <a:xfrm>
            <a:off x="2018795" y="3951003"/>
            <a:ext cx="6143965" cy="660198"/>
            <a:chOff x="2218735" y="4507390"/>
            <a:chExt cx="5939060" cy="6381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15DDF13-4943-9FC9-D9B9-00047CD9B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2759" y="4507390"/>
              <a:ext cx="4315036" cy="63818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7F476D2-A20F-D35F-0497-5CDF693B5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8735" y="4507390"/>
              <a:ext cx="1624024" cy="638180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C686EF00-5326-466E-8713-C49DB92AF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795" y="1896719"/>
            <a:ext cx="5658714" cy="10102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7A7C16C-F469-1BD5-F777-6A8449FBDDFE}"/>
              </a:ext>
            </a:extLst>
          </p:cNvPr>
          <p:cNvSpPr txBox="1"/>
          <p:nvPr/>
        </p:nvSpPr>
        <p:spPr>
          <a:xfrm>
            <a:off x="1173192" y="2145101"/>
            <a:ext cx="1000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2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5D00DF0-86B4-90D3-6D64-D12075D281D6}"/>
                  </a:ext>
                </a:extLst>
              </p:cNvPr>
              <p:cNvSpPr txBox="1"/>
              <p:nvPr/>
            </p:nvSpPr>
            <p:spPr>
              <a:xfrm>
                <a:off x="1210981" y="4754208"/>
                <a:ext cx="6647974" cy="141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With 1 and 3, we have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𝑂𝑝𝑡</m:t>
                        </m:r>
                      </m:sub>
                    </m:sSub>
                  </m:oMath>
                </a14:m>
                <a:r>
                  <a:rPr lang="en-US" altLang="zh-CN" sz="2800" dirty="0"/>
                  <a:t> covers all the items. Thus  	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5D00DF0-86B4-90D3-6D64-D12075D2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81" y="4754208"/>
                <a:ext cx="6647974" cy="1418209"/>
              </a:xfrm>
              <a:prstGeom prst="rect">
                <a:avLst/>
              </a:prstGeom>
              <a:blipFill>
                <a:blip r:embed="rId6"/>
                <a:stretch>
                  <a:fillRect l="-1927" t="-4292" b="-8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31DC231D-4602-C7B6-3038-1D20F3AA3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147" y="4753764"/>
            <a:ext cx="5251073" cy="8073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B50C193-4B9D-DE08-BB43-8DDDD05F20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1769" y="5598575"/>
            <a:ext cx="4813361" cy="8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0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6B29D-33DB-7CD5-A2EA-2C66A26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D6116-110D-5C10-9296-D82C9C13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Finally we get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4825C-78EE-2A10-6F32-49624D67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B13C2E-6E88-DDDB-65E8-C9F184C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8154D7-101A-D0FF-C59B-2DBC17E5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12" y="1882575"/>
            <a:ext cx="5497117" cy="13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1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8284A0-26F1-3BE2-A26F-1A23C42AD1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INTRODUCTION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878B2-B388-D02B-96F8-A8F92CBD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F4507-43F2-CA5E-E122-7C096CEE2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venir Next LT Pro" panose="020B0504020202020204" pitchFamily="34" charset="77"/>
              </a:rPr>
              <a:t>0-1 Knapsack Problem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BA28-85D7-DA88-6312-E1E1C423D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2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4F1BC-B113-54C3-868E-17552543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 knapsack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AE445-73CD-2DB4-18E1-BB3D96534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There are n items, where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item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dollars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pounds. We are also given a knapsack that can hold at most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pounds. Using the knapsack, we want to get as many dollars as possible. Each item can’t be separated.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AE445-73CD-2DB4-18E1-BB3D96534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 t="-2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74C60-FCAB-9016-2390-9A96799F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43E3D-B685-CB5A-2E31-FCC39285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1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4C002-BAEE-E008-9674-9A3070E6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bad greedy approach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1948C3-2CEF-1B07-E6EB-85D3A2D21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Sort the items in the decreasing way considering the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Every time, select the item with the biggest ratio that can be put in.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Approximation rate: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extremely large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Two items: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Thus, the approximation rate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1948C3-2CEF-1B07-E6EB-85D3A2D21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4" t="-2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132E9B-548D-A32D-874A-88780EBD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D754E-F29C-41C4-25BF-DF8484EA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8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53DE2-38E0-31D1-8242-E4C1669D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with fraction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685C4-F9A3-47D6-B507-A7E7A676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fraction knapsack problem, the optimal solution can be found with greedy method.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What’s the gap between 0-1 knapsack and fraction knapsack?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——Actually, only one item in the latter will be separated.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0AAC6-2E00-A07F-2A74-9EAFD812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F62AF8-6FD4-5124-0813-724BCD7D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3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23028-0245-77ED-83AD-8049A515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Changed instances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8F45F-639A-2A91-3EF3-169BB8AC2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Discard all items that can’t be put into a 0-1 knapsack. Sort the others in monotonically decreasing order of their values: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Denote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as the instance that only have item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and the item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must be taken.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optimal solution for 0-1 knapsack,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optimal solution for fraction knapsack.</a:t>
                </a:r>
              </a:p>
              <a:p>
                <a:r>
                  <a:rPr lang="en-US" altLang="zh-CN" dirty="0"/>
                  <a:t>By using the former greedy approach,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easily, and only one item is separated.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8F45F-639A-2A91-3EF3-169BB8AC2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 t="-2371" r="-2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636006-75C5-FEC3-F156-A5463602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2EC77E-94D5-69A9-576D-EE5458E6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FA2D7D-6A56-35FA-3F64-4B9C9E6E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303" y="2840966"/>
            <a:ext cx="3493939" cy="5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2947-A8EE-B17B-3646-1E07A83C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25B83-375B-6FF1-962F-8D6730F75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192" y="2176272"/>
            <a:ext cx="4050850" cy="466344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Set Cover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5DDC4-4B1B-573D-4C74-3F61A7A26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3160" y="2914650"/>
            <a:ext cx="3794760" cy="466344"/>
          </a:xfrm>
        </p:spPr>
        <p:txBody>
          <a:bodyPr/>
          <a:lstStyle/>
          <a:p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Greedy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953859-9A3D-FCA7-B80C-12C4F9C80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0-1 knapsack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C8CAC3-F973-5810-1745-31FDEA9AE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93160" y="4391406"/>
            <a:ext cx="3794760" cy="466344"/>
          </a:xfrm>
        </p:spPr>
        <p:txBody>
          <a:bodyPr/>
          <a:lstStyle/>
          <a:p>
            <a:r>
              <a:rPr lang="en-US" altLang="zh-CN" sz="24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Greedy method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CE9A27-A8DD-BBED-EE1A-1868BC9B1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405687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1DD56-9C52-AF32-9ACC-20A073A9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145178"/>
            <a:ext cx="4560498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71A53C-BA63-8898-3711-64A91D0EA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84364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28DFF9-2FD8-6E90-9A7F-88DC69943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23550"/>
            <a:ext cx="4560498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88E50A-6024-E606-567A-C84456CFB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6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E0D1A-5D22-00AB-623A-E5B6B32A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fractional items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33EA99-A800-5D66-4BA1-4C8DE46D4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we delete the fractional items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let the solution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0" dirty="0"/>
                  <a:t>We can prove that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Let the fractional item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we know that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. Therefore,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We also know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so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Finally, the optimal solution must be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 By solving all the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choose the best result, we can have an approximation rate of 2.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33EA99-A800-5D66-4BA1-4C8DE46D4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4" t="-2371" b="-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AB1709-25DD-D46F-D73D-CC09B811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770CD-DD9C-3B56-A0F2-3EC774AB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E7504-A822-8D32-FB21-6E5C86630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THANK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6225-7300-EC8A-12B0-C29B3D598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sz="13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YOU</a:t>
            </a:r>
            <a:endParaRPr lang="en-US" sz="115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 Condensed" panose="02070606080606020203" pitchFamily="18" charset="77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500F29-FD47-8A47-7330-3D43A023F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221240060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@smail.nju.edu.cn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9" name="Picture Placeholder 8" descr="Person walking on steps">
            <a:extLst>
              <a:ext uri="{FF2B5EF4-FFF2-40B4-BE49-F238E27FC236}">
                <a16:creationId xmlns:a16="http://schemas.microsoft.com/office/drawing/2014/main" id="{05A44911-5ED6-9870-A087-4FC2B11BA8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6" b="4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" name="Picture Placeholder 7" descr="Light reflection on water">
            <a:extLst>
              <a:ext uri="{FF2B5EF4-FFF2-40B4-BE49-F238E27FC236}">
                <a16:creationId xmlns:a16="http://schemas.microsoft.com/office/drawing/2014/main" id="{38B6D85B-92FB-EE63-76D0-30C6568EC31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240" b="240"/>
          <a:stretch>
            <a:fillRect/>
          </a:stretch>
        </p:blipFill>
        <p:spPr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08A721-3F05-2984-FC02-8CE14FFF8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84166" y="0"/>
            <a:ext cx="0" cy="411480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5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8284A0-26F1-3BE2-A26F-1A23C42AD1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INTRODUCTION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878B2-B388-D02B-96F8-A8F92CBD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F4507-43F2-CA5E-E122-7C096CEE2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venir Next LT Pro" panose="020B0504020202020204" pitchFamily="34" charset="77"/>
              </a:rPr>
              <a:t>Set Cover Problem (SCP)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BA28-85D7-DA88-6312-E1E1C423D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A55DFB-09BE-6533-D142-8AA674EB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 required knowledge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A0A0A-5FD2-679B-B5B3-81F7EBEE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12767-F447-BDF7-7BD3-5C34E364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568D58FF-A88F-9E8D-D425-FE01CB7A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n-</a:t>
            </a:r>
            <a:r>
              <a:rPr lang="en-US" altLang="zh-CN" dirty="0" err="1"/>
              <a:t>th</a:t>
            </a:r>
            <a:r>
              <a:rPr lang="en-US" altLang="zh-CN" dirty="0"/>
              <a:t> harmonic number: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SCP is in the class NPO(IV), which is:</a:t>
            </a:r>
          </a:p>
          <a:p>
            <a:endParaRPr lang="zh-CN" altLang="en-US" dirty="0"/>
          </a:p>
        </p:txBody>
      </p:sp>
      <p:pic>
        <p:nvPicPr>
          <p:cNvPr id="13" name="内容占位符 9">
            <a:extLst>
              <a:ext uri="{FF2B5EF4-FFF2-40B4-BE49-F238E27FC236}">
                <a16:creationId xmlns:a16="http://schemas.microsoft.com/office/drawing/2014/main" id="{1041E2C5-FC77-CAD8-3041-FE4CE3ED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794" y="2408282"/>
            <a:ext cx="4736412" cy="8826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ABBF02B-01BF-EDB9-A022-31E66B52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49" y="3990553"/>
            <a:ext cx="9202101" cy="27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D0422-C770-B376-A580-47D7CD15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Cover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73FC7D-3B11-4DEC-79A5-F656815C3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Input: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Cost: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Goal: Minimize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73FC7D-3B11-4DEC-79A5-F656815C3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 t="-2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EDB94-2060-D10A-E390-0840A707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27085-0BF7-E11E-CCAF-44A5D3B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4C8966-BC5F-103F-C90E-1297D469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13" y="1989473"/>
            <a:ext cx="8356197" cy="8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2BFCD-65B3-3F49-4199-BEB03C8C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approach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9B1C2F-8262-EC12-FE29-71207C66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721957-081E-D2CB-559B-D6F06BA1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12F7E5-EFB1-EB07-EF63-6571DC5DFEE0}"/>
              </a:ext>
            </a:extLst>
          </p:cNvPr>
          <p:cNvSpPr txBox="1"/>
          <p:nvPr/>
        </p:nvSpPr>
        <p:spPr>
          <a:xfrm>
            <a:off x="1421924" y="1782763"/>
            <a:ext cx="9464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greedy approach chooses the set that “gains” the maximum number of items that haven’t been covered.</a:t>
            </a:r>
            <a:endParaRPr lang="zh-CN" altLang="en-US" sz="28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AAA921A-54A1-BD13-3414-46ACB951005D}"/>
              </a:ext>
            </a:extLst>
          </p:cNvPr>
          <p:cNvGrpSpPr/>
          <p:nvPr/>
        </p:nvGrpSpPr>
        <p:grpSpPr>
          <a:xfrm>
            <a:off x="1029201" y="2846002"/>
            <a:ext cx="9857678" cy="3735306"/>
            <a:chOff x="1029201" y="2846002"/>
            <a:chExt cx="9857678" cy="373530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4C7B99A-4B81-3906-B7F5-7DD065FE1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987"/>
            <a:stretch/>
          </p:blipFill>
          <p:spPr>
            <a:xfrm>
              <a:off x="1029201" y="5835127"/>
              <a:ext cx="9857678" cy="746181"/>
            </a:xfrm>
            <a:prstGeom prst="rect">
              <a:avLst/>
            </a:prstGeom>
          </p:spPr>
        </p:pic>
        <p:pic>
          <p:nvPicPr>
            <p:cNvPr id="19" name="内容占位符 8">
              <a:extLst>
                <a:ext uri="{FF2B5EF4-FFF2-40B4-BE49-F238E27FC236}">
                  <a16:creationId xmlns:a16="http://schemas.microsoft.com/office/drawing/2014/main" id="{0D38E5F2-8A68-1EB2-01DF-BA29E062C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65"/>
            <a:stretch/>
          </p:blipFill>
          <p:spPr>
            <a:xfrm>
              <a:off x="1029201" y="2846002"/>
              <a:ext cx="9857678" cy="298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89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FC5D7-18CE-3E55-7B24-6E519F4E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5E3178-C297-E1FD-49D7-0C5855411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Lemma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greedy approach is 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𝐻𝑎𝑟</m:t>
                    </m:r>
                    <m:d>
                      <m:dPr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m:rPr>
                            <m:lit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ℱ</m:t>
                    </m:r>
                    <m:r>
                      <m:rPr>
                        <m:lit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-approximation algorithm for SCP.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Thus we shall prove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 common way to strengthen is converting “max” and a factor into a sum: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5E3178-C297-E1FD-49D7-0C5855411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4" t="-2371" r="-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B50FF-6C1A-43FD-52ED-07FDFD48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24AA5-36B3-88D7-E3F3-0462275B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2D834DA-5EB2-9BB4-3312-D611028B2ACF}"/>
              </a:ext>
            </a:extLst>
          </p:cNvPr>
          <p:cNvGrpSpPr/>
          <p:nvPr/>
        </p:nvGrpSpPr>
        <p:grpSpPr>
          <a:xfrm>
            <a:off x="4375462" y="3876136"/>
            <a:ext cx="6161143" cy="575094"/>
            <a:chOff x="3794616" y="4485736"/>
            <a:chExt cx="4867311" cy="45432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280E5AB-0D99-91B9-8678-F566DE5BAF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27" t="58702" b="1"/>
            <a:stretch/>
          </p:blipFill>
          <p:spPr>
            <a:xfrm>
              <a:off x="4272951" y="4485736"/>
              <a:ext cx="4388976" cy="45432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86866D6-1245-3F28-3107-9FA45BFE2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5" t="3282" r="90177" b="55421"/>
            <a:stretch/>
          </p:blipFill>
          <p:spPr>
            <a:xfrm>
              <a:off x="3794616" y="4485737"/>
              <a:ext cx="478335" cy="454324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EF1BC14E-0819-E09B-221B-C1AEC5DA7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543" y="5442412"/>
            <a:ext cx="1864759" cy="7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107BC-0B5B-5C54-B71D-BE386FDF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0722F-97AB-94EF-D4DC-71DAE332A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only relation between the greedy result and the optimal result is the set covering. We shall define something about the set X and the greedy result.</a:t>
                </a:r>
              </a:p>
              <a:p>
                <a:r>
                  <a:rPr lang="en-US" altLang="zh-CN" dirty="0"/>
                  <a:t>For the greedy result,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we define: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x is an item in X, and x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but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dirty="0">
                    <a:solidFill>
                      <a:srgbClr val="010101"/>
                    </a:solidFill>
                    <a:latin typeface="Avenir Next LT Pro"/>
                  </a:rPr>
                  <a:t>Thus, every item in X has a weight equals to 1 ÷ the gain corresponding to the set that first covers it.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0722F-97AB-94EF-D4DC-71DAE332A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4" t="-2371" r="-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CA673C-5A92-12B5-9433-59270933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D22CE-0D66-D2B6-0875-C409D880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E6467F-805F-CED1-9DFC-E9802EAD0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176" y="3750512"/>
            <a:ext cx="6329648" cy="9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70A8E-C5F3-9560-8549-27BA35BF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weight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D463A-65A2-B9C3-BB62-77EB1C914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: 1 1 1 0 0 0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: 1 0 0 1 1 0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: 0 0 0 0 1 1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: 0 0 0 0 0 0 1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{1,1,1,2,2,3,4}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index of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So the weights are: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It’s obvious that the sum of all weights is just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|=4</m:t>
                    </m:r>
                  </m:oMath>
                </a14:m>
                <a:r>
                  <a:rPr lang="en-US" altLang="zh-CN" dirty="0"/>
                  <a:t>, so we define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D463A-65A2-B9C3-BB62-77EB1C914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4" t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2D730C-C089-660B-658E-013746F4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AB932A-1FB5-D90F-7C5F-807EF88A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F983E9-3B12-61D6-72C7-9549CCDB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88" y="5601420"/>
            <a:ext cx="4214209" cy="9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0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">
      <a:dk1>
        <a:srgbClr val="010101"/>
      </a:dk1>
      <a:lt1>
        <a:srgbClr val="FFFFFF"/>
      </a:lt1>
      <a:dk2>
        <a:srgbClr val="F9987F"/>
      </a:dk2>
      <a:lt2>
        <a:srgbClr val="E6E3E5"/>
      </a:lt2>
      <a:accent1>
        <a:srgbClr val="E4E1DB"/>
      </a:accent1>
      <a:accent2>
        <a:srgbClr val="C08D80"/>
      </a:accent2>
      <a:accent3>
        <a:srgbClr val="D3B9AA"/>
      </a:accent3>
      <a:accent4>
        <a:srgbClr val="C17250"/>
      </a:accent4>
      <a:accent5>
        <a:srgbClr val="6F4838"/>
      </a:accent5>
      <a:accent6>
        <a:srgbClr val="9F5700"/>
      </a:accent6>
      <a:hlink>
        <a:srgbClr val="9F5700"/>
      </a:hlink>
      <a:folHlink>
        <a:srgbClr val="BF8C7F"/>
      </a:folHlink>
    </a:clrScheme>
    <a:fontScheme name="Custom 42">
      <a:majorFont>
        <a:latin typeface="Bodoni MT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8DECC2-4004-45B0-9152-E844B904755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7B06D1-7850-46BB-A9CE-FFFBBA271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3CA24C-CD06-4FED-9400-8722D47B2D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TM00089993</Template>
  <TotalTime>0</TotalTime>
  <Words>843</Words>
  <Application>Microsoft Office PowerPoint</Application>
  <PresentationFormat>宽屏</PresentationFormat>
  <Paragraphs>151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Bodoni MT Condensed</vt:lpstr>
      <vt:lpstr>Calibri</vt:lpstr>
      <vt:lpstr>Cambria Math</vt:lpstr>
      <vt:lpstr>Office Theme</vt:lpstr>
      <vt:lpstr>approximation</vt:lpstr>
      <vt:lpstr>Agenda</vt:lpstr>
      <vt:lpstr>INTRODUCTION</vt:lpstr>
      <vt:lpstr>Pre required knowledge</vt:lpstr>
      <vt:lpstr>Set Cover Problem</vt:lpstr>
      <vt:lpstr>Greedy approach</vt:lpstr>
      <vt:lpstr>Approximation</vt:lpstr>
      <vt:lpstr>Weight</vt:lpstr>
      <vt:lpstr>Example of weight</vt:lpstr>
      <vt:lpstr>PowerPoint 演示文稿</vt:lpstr>
      <vt:lpstr>PowerPoint 演示文稿</vt:lpstr>
      <vt:lpstr>PowerPoint 演示文稿</vt:lpstr>
      <vt:lpstr>See what we have now…</vt:lpstr>
      <vt:lpstr>Finally </vt:lpstr>
      <vt:lpstr>INTRODUCTION</vt:lpstr>
      <vt:lpstr>0-1 knapsack problem</vt:lpstr>
      <vt:lpstr>A bad greedy approach</vt:lpstr>
      <vt:lpstr>Compare with fraction</vt:lpstr>
      <vt:lpstr>Changed instances</vt:lpstr>
      <vt:lpstr>Delete fractional items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2022-10-31T03:10:14Z</dcterms:created>
  <dcterms:modified xsi:type="dcterms:W3CDTF">2023-12-10T07:48:43Z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