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2" r:id="rId4"/>
    <p:sldId id="258" r:id="rId5"/>
    <p:sldId id="259" r:id="rId6"/>
    <p:sldId id="264" r:id="rId7"/>
    <p:sldId id="261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  <p:sldId id="297" r:id="rId17"/>
    <p:sldId id="291" r:id="rId18"/>
    <p:sldId id="293" r:id="rId19"/>
    <p:sldId id="294" r:id="rId20"/>
    <p:sldId id="295" r:id="rId21"/>
    <p:sldId id="298" r:id="rId22"/>
    <p:sldId id="300" r:id="rId23"/>
    <p:sldId id="301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1F62-CC17-F96F-F6B8-1571FF51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松弛</a:t>
            </a:r>
            <a:r>
              <a:rPr lang="en-US" altLang="zh-CN" dirty="0"/>
              <a:t>-</a:t>
            </a:r>
            <a:r>
              <a:rPr lang="zh-CN" altLang="en-US" dirty="0"/>
              <a:t>修正算法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7B59D-13D1-F6BF-5D7C-71F081626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熊浚丞</a:t>
            </a:r>
          </a:p>
        </p:txBody>
      </p:sp>
    </p:spTree>
    <p:extLst>
      <p:ext uri="{BB962C8B-B14F-4D97-AF65-F5344CB8AC3E}">
        <p14:creationId xmlns:p14="http://schemas.microsoft.com/office/powerpoint/2010/main" val="251489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                                                                  , we want that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is </a:t>
            </a:r>
            <a:r>
              <a:rPr lang="en-US" altLang="zh-CN" sz="2400" dirty="0">
                <a:solidFill>
                  <a:srgbClr val="00B0F0"/>
                </a:solidFill>
              </a:rPr>
              <a:t>guaranteed</a:t>
            </a:r>
            <a:r>
              <a:rPr lang="en-US" altLang="zh-CN" sz="2400" dirty="0"/>
              <a:t>, so we can simply solve                                . Here, when the constrains </a:t>
            </a:r>
            <a:r>
              <a:rPr lang="en-US" altLang="zh-CN" sz="2400" dirty="0">
                <a:solidFill>
                  <a:srgbClr val="FF0000"/>
                </a:solidFill>
              </a:rPr>
              <a:t>are not met</a:t>
            </a:r>
            <a:r>
              <a:rPr lang="en-US" altLang="zh-CN" sz="2400" dirty="0"/>
              <a:t>,      can be very </a:t>
            </a:r>
            <a:r>
              <a:rPr lang="en-US" altLang="zh-CN" sz="2400" dirty="0">
                <a:solidFill>
                  <a:srgbClr val="FF0000"/>
                </a:solidFill>
              </a:rPr>
              <a:t>huge</a:t>
            </a:r>
            <a:r>
              <a:rPr lang="en-US" altLang="zh-CN" sz="2400" dirty="0"/>
              <a:t>, and we can’t get the minimum of                        .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EB15DF-6111-0F1B-9061-B7352C02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68" y="1957320"/>
            <a:ext cx="2013702" cy="453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ECBA32-08AE-880D-F92E-BF734379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72" y="2486672"/>
            <a:ext cx="2329614" cy="630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1A39F3-8E7E-4025-518C-444882E8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47" y="3017423"/>
            <a:ext cx="274524" cy="4706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4DDDB2-0B89-A336-463B-704FD583F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62" y="3364541"/>
            <a:ext cx="1767523" cy="5342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5C1A13-EB67-26D1-B73A-556A82A46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913" y="1806147"/>
            <a:ext cx="4996658" cy="7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Let                                        , so the original problem is converted into </a:t>
            </a:r>
          </a:p>
          <a:p>
            <a:r>
              <a:rPr lang="en-US" altLang="zh-CN" sz="2400" dirty="0"/>
              <a:t>                 </a:t>
            </a:r>
            <a:r>
              <a:rPr lang="en-US" altLang="zh-CN" sz="2400" dirty="0">
                <a:solidFill>
                  <a:srgbClr val="00B0F0"/>
                </a:solidFill>
              </a:rPr>
              <a:t>without</a:t>
            </a:r>
            <a:r>
              <a:rPr lang="en-US" altLang="zh-CN" sz="2400" dirty="0"/>
              <a:t> any constrains.</a:t>
            </a:r>
          </a:p>
          <a:p>
            <a:r>
              <a:rPr lang="en-US" altLang="zh-CN" sz="2400" dirty="0"/>
              <a:t>                 </a:t>
            </a:r>
          </a:p>
          <a:p>
            <a:r>
              <a:rPr lang="en-US" altLang="zh-CN" sz="2400" dirty="0"/>
              <a:t>Also let                                     , another problem is to solve        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These two are called </a:t>
            </a:r>
            <a:r>
              <a:rPr lang="en-US" altLang="zh-CN" sz="2400" dirty="0">
                <a:solidFill>
                  <a:srgbClr val="00B0F0"/>
                </a:solidFill>
              </a:rPr>
              <a:t>dual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problems</a:t>
            </a:r>
            <a:r>
              <a:rPr lang="en-US" altLang="zh-CN" sz="2400" dirty="0"/>
              <a:t>. P means </a:t>
            </a:r>
            <a:r>
              <a:rPr lang="en-US" altLang="zh-CN" sz="2400" dirty="0">
                <a:solidFill>
                  <a:srgbClr val="00B0F0"/>
                </a:solidFill>
              </a:rPr>
              <a:t>primary</a:t>
            </a:r>
            <a:r>
              <a:rPr lang="en-US" altLang="zh-CN" sz="2400" dirty="0"/>
              <a:t> and D means </a:t>
            </a:r>
            <a:r>
              <a:rPr lang="en-US" altLang="zh-CN" sz="2400" dirty="0">
                <a:solidFill>
                  <a:srgbClr val="00B0F0"/>
                </a:solidFill>
              </a:rPr>
              <a:t>dual</a:t>
            </a:r>
            <a:r>
              <a:rPr lang="en-US" altLang="zh-CN" sz="2400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C595D-1E7F-BB4A-EE6E-E1D1B5C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59" y="1785913"/>
            <a:ext cx="2946800" cy="5645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0FF9B-0314-763C-E75F-29C5DCB71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7"/>
          <a:stretch/>
        </p:blipFill>
        <p:spPr>
          <a:xfrm>
            <a:off x="1153886" y="2350414"/>
            <a:ext cx="1434153" cy="412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DBE2-D484-03F3-DCC0-FA6D1DE8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791" y="2992148"/>
            <a:ext cx="2681207" cy="5191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C14AEB-412C-AF87-4DC5-AA35F17D7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767" y="3069881"/>
            <a:ext cx="1339653" cy="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where                                            with </a:t>
            </a:r>
            <a:r>
              <a:rPr lang="en-US" altLang="zh-CN" sz="2400" dirty="0">
                <a:solidFill>
                  <a:srgbClr val="00B0F0"/>
                </a:solidFill>
              </a:rPr>
              <a:t>different</a:t>
            </a:r>
            <a:r>
              <a:rPr lang="en-US" altLang="zh-CN" sz="2400" dirty="0"/>
              <a:t> min/max variables.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Prove:</a:t>
            </a:r>
          </a:p>
          <a:p>
            <a:r>
              <a:rPr lang="en-US" altLang="zh-CN" sz="2400" dirty="0"/>
              <a:t>                            holds for </a:t>
            </a:r>
            <a:r>
              <a:rPr lang="en-US" altLang="zh-CN" sz="2400" dirty="0">
                <a:solidFill>
                  <a:srgbClr val="00B0F0"/>
                </a:solidFill>
              </a:rPr>
              <a:t>all</a:t>
            </a:r>
            <a:r>
              <a:rPr lang="en-US" altLang="zh-CN" sz="2400" dirty="0"/>
              <a:t> its variables.                            also holds for </a:t>
            </a:r>
            <a:r>
              <a:rPr lang="en-US" altLang="zh-CN" sz="2400" dirty="0">
                <a:solidFill>
                  <a:srgbClr val="00B0F0"/>
                </a:solidFill>
              </a:rPr>
              <a:t>all</a:t>
            </a:r>
            <a:r>
              <a:rPr lang="en-US" altLang="zh-CN" sz="2400" dirty="0"/>
              <a:t> its variables. </a:t>
            </a:r>
          </a:p>
          <a:p>
            <a:r>
              <a:rPr lang="en-US" altLang="zh-CN" sz="2400" dirty="0"/>
              <a:t>Thus 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our SVM problem, instead of solving                      , we can solve the dual problem to </a:t>
            </a:r>
            <a:r>
              <a:rPr lang="en-US" altLang="zh-CN" sz="2400" dirty="0">
                <a:solidFill>
                  <a:srgbClr val="00B050"/>
                </a:solidFill>
              </a:rPr>
              <a:t>relax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	</a:t>
            </a:r>
          </a:p>
          <a:p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065564" y="653642"/>
            <a:ext cx="806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B050"/>
                </a:solidFill>
              </a:rPr>
              <a:t>Weak</a:t>
            </a:r>
            <a:r>
              <a:rPr lang="en-US" altLang="zh-CN" sz="4000" dirty="0"/>
              <a:t> Dual Theorem: 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BDA115-4CEB-FAF7-F155-AB047A87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701" y="758664"/>
            <a:ext cx="2937177" cy="5783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7BBC49-A4A6-28B7-F9CC-1DCF1887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49" y="1859394"/>
            <a:ext cx="3149063" cy="5395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B7A19F-68A8-F821-A32B-C5E56F82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43" y="3006010"/>
            <a:ext cx="2053635" cy="4495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B2337C-B283-3D5A-11AA-1D660F65F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01" y="2999560"/>
            <a:ext cx="2053635" cy="4624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5F86B5-3FD4-6F3B-EA9A-CDBFD582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64" y="3809046"/>
            <a:ext cx="2922260" cy="44957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1EC5CB-33CB-0812-CBFF-C0D8D5453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199" y="4455703"/>
            <a:ext cx="1618513" cy="5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8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4ABDEE-4CFA-2904-C9A4-91F3DE7BBA34}"/>
              </a:ext>
            </a:extLst>
          </p:cNvPr>
          <p:cNvSpPr txBox="1"/>
          <p:nvPr/>
        </p:nvSpPr>
        <p:spPr>
          <a:xfrm>
            <a:off x="1257300" y="1143000"/>
            <a:ext cx="9241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Now, we have to solve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B050"/>
                </a:solidFill>
              </a:rPr>
              <a:t>Note</a:t>
            </a:r>
            <a:r>
              <a:rPr lang="en-US" altLang="zh-CN" sz="2400" dirty="0"/>
              <a:t> that to get                we can just solve         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Taking partial derivatives, we get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88BE5-5E5B-D15F-BA58-79C8C8AC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34" y="959491"/>
            <a:ext cx="5598861" cy="885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B45B12-09C6-0B38-FE20-7A87C22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625" y="1928857"/>
            <a:ext cx="1131696" cy="4348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97DD8A-BBB7-B9A0-33A0-48AAF9D1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48" y="1821405"/>
            <a:ext cx="1458578" cy="6727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75AB30-4DA5-97D3-3933-770EB65D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3291358"/>
            <a:ext cx="3568745" cy="16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0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12217A-34AF-A1BE-5953-EC3AD007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06677"/>
            <a:ext cx="8851021" cy="39083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8A7FFC-8707-7C99-9D9A-284463FEE12B}"/>
              </a:ext>
            </a:extLst>
          </p:cNvPr>
          <p:cNvSpPr txBox="1"/>
          <p:nvPr/>
        </p:nvSpPr>
        <p:spPr>
          <a:xfrm>
            <a:off x="1257300" y="1143000"/>
            <a:ext cx="924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Substituting back into the original equation, we obtain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90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15B023-9B82-5004-4592-E75672470493}"/>
              </a:ext>
            </a:extLst>
          </p:cNvPr>
          <p:cNvSpPr txBox="1"/>
          <p:nvPr/>
        </p:nvSpPr>
        <p:spPr>
          <a:xfrm>
            <a:off x="1355271" y="1638299"/>
            <a:ext cx="9356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problem is to solve: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This is a </a:t>
            </a:r>
            <a:r>
              <a:rPr lang="en-US" altLang="zh-CN" sz="2400" dirty="0">
                <a:solidFill>
                  <a:srgbClr val="00B0F0"/>
                </a:solidFill>
              </a:rPr>
              <a:t>quadratic programming problem </a:t>
            </a:r>
            <a:r>
              <a:rPr lang="en-US" altLang="zh-CN" sz="2400" dirty="0"/>
              <a:t>and can be solved with SMO algorithm.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A6BD24-73ED-C453-C4A8-F0048488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1" y="2358625"/>
            <a:ext cx="5759184" cy="21407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788EE1-24B8-C060-81D1-C420D1083405}"/>
              </a:ext>
            </a:extLst>
          </p:cNvPr>
          <p:cNvSpPr txBox="1"/>
          <p:nvPr/>
        </p:nvSpPr>
        <p:spPr>
          <a:xfrm>
            <a:off x="4566558" y="680357"/>
            <a:ext cx="2272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Finally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274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D865C01-B164-E436-8A73-B42BAF0E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" t="5627"/>
          <a:stretch/>
        </p:blipFill>
        <p:spPr>
          <a:xfrm>
            <a:off x="7701642" y="2645227"/>
            <a:ext cx="2458820" cy="871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C89CDF-B46E-3FFD-2886-631B321A8E69}"/>
              </a:ext>
            </a:extLst>
          </p:cNvPr>
          <p:cNvSpPr txBox="1"/>
          <p:nvPr/>
        </p:nvSpPr>
        <p:spPr>
          <a:xfrm>
            <a:off x="1355271" y="1638299"/>
            <a:ext cx="9356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SMO: Sequential Minimal Optimization</a:t>
            </a:r>
          </a:p>
          <a:p>
            <a:r>
              <a:rPr lang="en-US" altLang="zh-CN" sz="2400" dirty="0"/>
              <a:t>There are many variables      , we can’t solve them at once. The method of SMO is to </a:t>
            </a:r>
            <a:r>
              <a:rPr lang="en-US" altLang="zh-CN" sz="2400" dirty="0">
                <a:solidFill>
                  <a:srgbClr val="00B0F0"/>
                </a:solidFill>
              </a:rPr>
              <a:t>fix</a:t>
            </a:r>
            <a:r>
              <a:rPr lang="en-US" altLang="zh-CN" sz="2400" dirty="0"/>
              <a:t> all other variables and </a:t>
            </a:r>
            <a:r>
              <a:rPr lang="en-US" altLang="zh-CN" sz="2400" dirty="0">
                <a:solidFill>
                  <a:srgbClr val="00B0F0"/>
                </a:solidFill>
              </a:rPr>
              <a:t>adjust</a:t>
            </a:r>
            <a:r>
              <a:rPr lang="en-US" altLang="zh-CN" sz="2400" dirty="0"/>
              <a:t> one variable      . </a:t>
            </a:r>
            <a:r>
              <a:rPr lang="en-US" altLang="zh-CN" sz="2400" dirty="0">
                <a:solidFill>
                  <a:srgbClr val="FF0000"/>
                </a:solidFill>
              </a:rPr>
              <a:t>However</a:t>
            </a:r>
            <a:r>
              <a:rPr lang="en-US" altLang="zh-CN" sz="2400" dirty="0"/>
              <a:t>, we have the </a:t>
            </a:r>
            <a:r>
              <a:rPr lang="en-US" altLang="zh-CN" sz="2400" dirty="0">
                <a:solidFill>
                  <a:srgbClr val="FF0000"/>
                </a:solidFill>
              </a:rPr>
              <a:t>constrain</a:t>
            </a:r>
            <a:r>
              <a:rPr lang="en-US" altLang="zh-CN" sz="2400" dirty="0"/>
              <a:t>                                  , so we only fix </a:t>
            </a:r>
            <a:r>
              <a:rPr lang="en-US" altLang="zh-CN" sz="2400" dirty="0">
                <a:solidFill>
                  <a:srgbClr val="00B0F0"/>
                </a:solidFill>
              </a:rPr>
              <a:t>n-2 other variables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The constrain becomes                                    . Substituting this into 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                                              and take partial derivative we can </a:t>
            </a:r>
          </a:p>
          <a:p>
            <a:endParaRPr lang="en-US" altLang="zh-CN" sz="2400" dirty="0"/>
          </a:p>
          <a:p>
            <a:r>
              <a:rPr lang="en-US" altLang="zh-CN" sz="2400" dirty="0"/>
              <a:t>get a larger value.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Recursively doing this we can get the optimal solution.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9615-958B-1F63-5196-387E171B6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6" t="19219"/>
          <a:stretch/>
        </p:blipFill>
        <p:spPr>
          <a:xfrm>
            <a:off x="5050971" y="2079172"/>
            <a:ext cx="299358" cy="409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85D526-3ED3-D67B-15F2-6E97351FD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6" t="19219"/>
          <a:stretch/>
        </p:blipFill>
        <p:spPr>
          <a:xfrm>
            <a:off x="2666999" y="2824844"/>
            <a:ext cx="299358" cy="4099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B8B1B3-0927-4276-7760-B25BAE5E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323" y="3522618"/>
            <a:ext cx="2617351" cy="3548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9667EE-8EEC-3CC9-830B-29DCA3ECED78}"/>
              </a:ext>
            </a:extLst>
          </p:cNvPr>
          <p:cNvSpPr txBox="1"/>
          <p:nvPr/>
        </p:nvSpPr>
        <p:spPr>
          <a:xfrm>
            <a:off x="4168739" y="680357"/>
            <a:ext cx="3854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Real </a:t>
            </a:r>
            <a:r>
              <a:rPr lang="en-US" altLang="zh-CN" sz="4000" dirty="0"/>
              <a:t>Final: SMO</a:t>
            </a:r>
            <a:endParaRPr lang="zh-CN" altLang="en-US" sz="4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7C52F92-9BA2-BE08-FCEC-6095C5FE4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85" y="4048228"/>
            <a:ext cx="3787272" cy="7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145251-C885-455A-ADFF-62B7F5CBB7B6}"/>
              </a:ext>
            </a:extLst>
          </p:cNvPr>
          <p:cNvSpPr txBox="1"/>
          <p:nvPr/>
        </p:nvSpPr>
        <p:spPr>
          <a:xfrm>
            <a:off x="1066161" y="680357"/>
            <a:ext cx="1005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How to get the original problem’s answer?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E33D7B-CE68-FF93-E8BA-BFA7CA1A4711}"/>
              </a:ext>
            </a:extLst>
          </p:cNvPr>
          <p:cNvSpPr txBox="1"/>
          <p:nvPr/>
        </p:nvSpPr>
        <p:spPr>
          <a:xfrm>
            <a:off x="1684563" y="2166256"/>
            <a:ext cx="882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Fortunately</a:t>
            </a:r>
            <a:r>
              <a:rPr lang="en-US" altLang="zh-CN" sz="2400" dirty="0"/>
              <a:t>, for SVM problem, it satisfies strong duality. Strong duality implies that both the primal and dual problems have solutions, and their optimal solutions are equal.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337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1E7DA-3B1B-5DAA-D34C-769027BC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广义分配问题</a:t>
            </a:r>
          </a:p>
        </p:txBody>
      </p:sp>
    </p:spTree>
    <p:extLst>
      <p:ext uri="{BB962C8B-B14F-4D97-AF65-F5344CB8AC3E}">
        <p14:creationId xmlns:p14="http://schemas.microsoft.com/office/powerpoint/2010/main" val="322499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63DAA98-5C50-6D73-AB42-E2E26FC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9" y="3106967"/>
            <a:ext cx="3501197" cy="641624"/>
          </a:xfrm>
        </p:spPr>
        <p:txBody>
          <a:bodyPr/>
          <a:lstStyle/>
          <a:p>
            <a:r>
              <a:rPr lang="en-US" altLang="zh-CN" sz="4000" dirty="0"/>
              <a:t>Problem Definition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37B3A6B-7D70-6995-90EB-F4DDFAC1A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9983" y="802809"/>
                <a:ext cx="6275035" cy="563064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/>
                  <a:t>We have n kinds of items and m kinds of bins. The items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and the bins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. Each bin is associated with a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 For a bin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and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, there is a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. A solution is an assignment from items to bins. A feasible solution is a solution in which for each bin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the total weight of assigned items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 The solution's profit is the sum of profits for each item-bin assignment. The goal is to find a maximum profit feasible solution.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37B3A6B-7D70-6995-90EB-F4DDFAC1A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9983" y="802809"/>
                <a:ext cx="6275035" cy="5630648"/>
              </a:xfrm>
              <a:blipFill>
                <a:blip r:embed="rId2"/>
                <a:stretch>
                  <a:fillRect l="-1553" r="-1553" b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D174-44A2-C330-9742-1A27987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F2F2D-66DF-C8B3-B3E0-CDB50440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支持向量机</a:t>
            </a:r>
            <a:r>
              <a:rPr lang="en-US" altLang="zh-CN" sz="2400" dirty="0"/>
              <a:t>(SVM)</a:t>
            </a:r>
          </a:p>
          <a:p>
            <a:r>
              <a:rPr lang="zh-CN" altLang="en-US" sz="2400" dirty="0"/>
              <a:t>广义分配问题</a:t>
            </a:r>
            <a:r>
              <a:rPr lang="en-US" altLang="zh-CN" sz="2400" dirty="0"/>
              <a:t>(GAP)</a:t>
            </a:r>
          </a:p>
        </p:txBody>
      </p:sp>
    </p:spTree>
    <p:extLst>
      <p:ext uri="{BB962C8B-B14F-4D97-AF65-F5344CB8AC3E}">
        <p14:creationId xmlns:p14="http://schemas.microsoft.com/office/powerpoint/2010/main" val="160000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97EDF3-50EF-087B-E0A3-980E58BC5862}"/>
                  </a:ext>
                </a:extLst>
              </p:cNvPr>
              <p:cNvSpPr txBox="1"/>
              <p:nvPr/>
            </p:nvSpPr>
            <p:spPr>
              <a:xfrm>
                <a:off x="3647862" y="696682"/>
                <a:ext cx="48962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4000" dirty="0"/>
                  <a:t> programming…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97EDF3-50EF-087B-E0A3-980E58BC5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62" y="696682"/>
                <a:ext cx="4896277" cy="707886"/>
              </a:xfrm>
              <a:prstGeom prst="rect">
                <a:avLst/>
              </a:prstGeom>
              <a:blipFill>
                <a:blip r:embed="rId2"/>
                <a:stretch>
                  <a:fillRect t="-15517" r="-3856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A48D7AF4-C2D8-D798-E624-B5716A55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76" y="2014527"/>
            <a:ext cx="4900648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145251-C885-455A-ADFF-62B7F5CBB7B6}"/>
              </a:ext>
            </a:extLst>
          </p:cNvPr>
          <p:cNvSpPr txBox="1"/>
          <p:nvPr/>
        </p:nvSpPr>
        <p:spPr>
          <a:xfrm>
            <a:off x="3345406" y="680357"/>
            <a:ext cx="5501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/>
              <a:t>Two ways of relaxation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CE9694-BD43-EF0E-E4C8-11805ABE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12" y="1489114"/>
            <a:ext cx="4738722" cy="252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639C6-CF1E-99F1-87A5-5515EE73FCE2}"/>
              </a:ext>
            </a:extLst>
          </p:cNvPr>
          <p:cNvSpPr txBox="1"/>
          <p:nvPr/>
        </p:nvSpPr>
        <p:spPr>
          <a:xfrm>
            <a:off x="1447799" y="14891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661667-4761-E0F2-D673-EAD6A2AF8D6C}"/>
              </a:ext>
            </a:extLst>
          </p:cNvPr>
          <p:cNvSpPr txBox="1"/>
          <p:nvPr/>
        </p:nvSpPr>
        <p:spPr>
          <a:xfrm>
            <a:off x="1447799" y="41141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520728-4C41-D11F-7F55-B66B1F63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12" y="4114128"/>
            <a:ext cx="4853023" cy="2562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97792A-48F7-A7D4-29BA-FBB51B8533E0}"/>
                  </a:ext>
                </a:extLst>
              </p:cNvPr>
              <p:cNvSpPr txBox="1"/>
              <p:nvPr/>
            </p:nvSpPr>
            <p:spPr>
              <a:xfrm>
                <a:off x="6963133" y="1586108"/>
                <a:ext cx="49077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1. is reduced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knapsack problems	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97792A-48F7-A7D4-29BA-FBB51B85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33" y="1586108"/>
                <a:ext cx="4907737" cy="830997"/>
              </a:xfrm>
              <a:prstGeom prst="rect">
                <a:avLst/>
              </a:prstGeom>
              <a:blipFill>
                <a:blip r:embed="rId4"/>
                <a:stretch>
                  <a:fillRect l="-1863" t="-656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C86948-E926-6BC5-3D2D-1E359195A13B}"/>
                  </a:ext>
                </a:extLst>
              </p:cNvPr>
              <p:cNvSpPr txBox="1"/>
              <p:nvPr/>
            </p:nvSpPr>
            <p:spPr>
              <a:xfrm>
                <a:off x="7077435" y="4114128"/>
                <a:ext cx="4907737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2. can easily solved by choosing n minimum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C86948-E926-6BC5-3D2D-1E359195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35" y="4114128"/>
                <a:ext cx="4907737" cy="860748"/>
              </a:xfrm>
              <a:prstGeom prst="rect">
                <a:avLst/>
              </a:prstGeom>
              <a:blipFill>
                <a:blip r:embed="rId5"/>
                <a:stretch>
                  <a:fillRect l="-1988" t="-6383" b="-1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2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145251-C885-455A-ADFF-62B7F5CBB7B6}"/>
                  </a:ext>
                </a:extLst>
              </p:cNvPr>
              <p:cNvSpPr txBox="1"/>
              <p:nvPr/>
            </p:nvSpPr>
            <p:spPr>
              <a:xfrm>
                <a:off x="3108294" y="680357"/>
                <a:ext cx="597541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dirty="0"/>
                  <a:t>How to solve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?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145251-C885-455A-ADFF-62B7F5CB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94" y="680357"/>
                <a:ext cx="5975418" cy="707886"/>
              </a:xfrm>
              <a:prstGeom prst="rect">
                <a:avLst/>
              </a:prstGeom>
              <a:blipFill>
                <a:blip r:embed="rId2"/>
                <a:stretch>
                  <a:fillRect l="-3163" t="-15517" r="-3163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9639C6-CF1E-99F1-87A5-5515EE73FCE2}"/>
                  </a:ext>
                </a:extLst>
              </p:cNvPr>
              <p:cNvSpPr txBox="1"/>
              <p:nvPr/>
            </p:nvSpPr>
            <p:spPr>
              <a:xfrm>
                <a:off x="898070" y="1494557"/>
                <a:ext cx="5056415" cy="4865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We have to compute the 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400" dirty="0"/>
                  <a:t>.  </a:t>
                </a:r>
              </a:p>
              <a:p>
                <a:r>
                  <a:rPr lang="en-US" altLang="zh-CN" sz="2400" dirty="0"/>
                  <a:t>One way of getting it is by using </a:t>
                </a:r>
                <a:r>
                  <a:rPr lang="en-US" altLang="zh-CN" sz="2400" dirty="0" err="1"/>
                  <a:t>subgradient</a:t>
                </a:r>
                <a:r>
                  <a:rPr lang="en-US" altLang="zh-CN" sz="2400" dirty="0"/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optimal solution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. We compute a new \lambda by using: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This is like climbing a mountain.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9639C6-CF1E-99F1-87A5-5515EE73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0" y="1494557"/>
                <a:ext cx="5056415" cy="4865434"/>
              </a:xfrm>
              <a:prstGeom prst="rect">
                <a:avLst/>
              </a:prstGeom>
              <a:blipFill>
                <a:blip r:embed="rId3"/>
                <a:stretch>
                  <a:fillRect l="-1807" t="-1128" r="-2169" b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EC5F05E-6116-1B8E-9CA0-4D1833D0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41" y="1950779"/>
            <a:ext cx="6146759" cy="3136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AB8CAC-87DD-45D3-53A7-7867C36AD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745" y="5363442"/>
            <a:ext cx="298453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3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145251-C885-455A-ADFF-62B7F5CBB7B6}"/>
              </a:ext>
            </a:extLst>
          </p:cNvPr>
          <p:cNvSpPr txBox="1"/>
          <p:nvPr/>
        </p:nvSpPr>
        <p:spPr>
          <a:xfrm>
            <a:off x="4086416" y="680357"/>
            <a:ext cx="401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/>
              <a:t>Round Compare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639C6-CF1E-99F1-87A5-5515EE73FCE2}"/>
              </a:ext>
            </a:extLst>
          </p:cNvPr>
          <p:cNvSpPr txBox="1"/>
          <p:nvPr/>
        </p:nvSpPr>
        <p:spPr>
          <a:xfrm>
            <a:off x="898070" y="1494557"/>
            <a:ext cx="957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is shown that the first way of relaxation is better: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B7D6DA-7FFE-6396-335C-235C403E3383}"/>
              </a:ext>
            </a:extLst>
          </p:cNvPr>
          <p:cNvGrpSpPr/>
          <p:nvPr/>
        </p:nvGrpSpPr>
        <p:grpSpPr>
          <a:xfrm>
            <a:off x="1050094" y="2062536"/>
            <a:ext cx="10091811" cy="2461573"/>
            <a:chOff x="1120851" y="1420593"/>
            <a:chExt cx="10091811" cy="246157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A63A3F-6807-D37B-BF09-18B545EF0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018"/>
            <a:stretch/>
          </p:blipFill>
          <p:spPr>
            <a:xfrm>
              <a:off x="1120851" y="1420593"/>
              <a:ext cx="10091811" cy="139679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93A867-2DAE-CA50-D886-C47D3403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956"/>
            <a:stretch/>
          </p:blipFill>
          <p:spPr>
            <a:xfrm>
              <a:off x="1120851" y="2817387"/>
              <a:ext cx="10091811" cy="1064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7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EFD4D-0180-3851-7FCC-E2631130CEE3}"/>
              </a:ext>
            </a:extLst>
          </p:cNvPr>
          <p:cNvSpPr txBox="1"/>
          <p:nvPr/>
        </p:nvSpPr>
        <p:spPr>
          <a:xfrm>
            <a:off x="4689171" y="1643743"/>
            <a:ext cx="281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References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F90F64-6C0B-2744-F418-B4776BE43FE8}"/>
              </a:ext>
            </a:extLst>
          </p:cNvPr>
          <p:cNvSpPr txBox="1"/>
          <p:nvPr/>
        </p:nvSpPr>
        <p:spPr>
          <a:xfrm>
            <a:off x="1924049" y="2911613"/>
            <a:ext cx="8343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Lagrangian Relaxation Method for Solving Integer Programming Problems</a:t>
            </a:r>
            <a:endParaRPr lang="en-US" altLang="zh-CN" sz="2400" dirty="0"/>
          </a:p>
          <a:p>
            <a:r>
              <a:rPr lang="en-US" altLang="zh-CN" sz="2400" dirty="0"/>
              <a:t>https://en.wikipedia.org/wiki/Support_vector_machine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52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0BE006-3B4D-F66E-A9EB-99EF7918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9701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82A291-8472-64AA-3A97-00FA8B71D626}"/>
              </a:ext>
            </a:extLst>
          </p:cNvPr>
          <p:cNvSpPr txBox="1"/>
          <p:nvPr/>
        </p:nvSpPr>
        <p:spPr>
          <a:xfrm>
            <a:off x="1190130" y="658428"/>
            <a:ext cx="9811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Support Vector Machine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4EAD1-3F77-8844-EFB2-35A3D607E65F}"/>
              </a:ext>
            </a:extLst>
          </p:cNvPr>
          <p:cNvSpPr txBox="1"/>
          <p:nvPr/>
        </p:nvSpPr>
        <p:spPr>
          <a:xfrm>
            <a:off x="713016" y="2000597"/>
            <a:ext cx="7380513" cy="384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支持向量机是一种古老的</a:t>
            </a:r>
            <a:r>
              <a:rPr lang="en-US" altLang="zh-CN" sz="2400" dirty="0"/>
              <a:t>AI</a:t>
            </a:r>
            <a:r>
              <a:rPr lang="zh-CN" altLang="en-US" sz="2400" dirty="0"/>
              <a:t>算法，它应用于数据的二分类。</a:t>
            </a:r>
            <a:endParaRPr lang="en-US" altLang="zh-CN" sz="2400" dirty="0"/>
          </a:p>
          <a:p>
            <a:r>
              <a:rPr lang="zh-CN" altLang="en-US" sz="2400" dirty="0"/>
              <a:t>简单来说：</a:t>
            </a:r>
            <a:endParaRPr lang="en-US" altLang="zh-CN" sz="2400" dirty="0"/>
          </a:p>
          <a:p>
            <a:r>
              <a:rPr lang="zh-CN" altLang="en-US" sz="2400" dirty="0"/>
              <a:t>平面上的若干点分为两类，我们要用一条直线分隔这些点（假设这是能做到的），并保证距离该直线最近的点距离直线最远。</a:t>
            </a:r>
            <a:endParaRPr lang="en-US" altLang="zh-CN" sz="2400" dirty="0"/>
          </a:p>
          <a:p>
            <a:r>
              <a:rPr lang="zh-CN" altLang="en-US" sz="2400" dirty="0"/>
              <a:t>扩展的描述：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维空间中有若干点分为两类，我们要用一个</a:t>
            </a:r>
            <a:r>
              <a:rPr lang="en-US" altLang="zh-CN" sz="2400" dirty="0"/>
              <a:t>n-1</a:t>
            </a:r>
            <a:r>
              <a:rPr lang="zh-CN" altLang="en-US" sz="2400" dirty="0"/>
              <a:t>维的超平面分隔这些点（假设这是能做到的），并保证距离该超平面最近的点距离超平面最远。</a:t>
            </a:r>
            <a:endParaRPr lang="en-US" altLang="zh-CN" sz="24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35341C6-1B19-48F9-18A9-E8085B80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57" y="2286001"/>
            <a:ext cx="3397704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Calculating distance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The distance of a point x to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DBB43C5-60B3-DF7A-1E07-0547811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8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5533" y="852172"/>
                <a:ext cx="6281873" cy="5248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SVM can be described as: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, where x are from n vectors</a:t>
                </a:r>
              </a:p>
              <a:p>
                <a:r>
                  <a:rPr lang="en-US" altLang="zh-CN" sz="2000" dirty="0"/>
                  <a:t>Let                       , then </a:t>
                </a:r>
              </a:p>
              <a:p>
                <a:r>
                  <a:rPr lang="en-US" altLang="zh-CN" sz="2000" dirty="0"/>
                  <a:t>Thus,                                       for one side of the hyperplane, and                                      for the other. </a:t>
                </a:r>
              </a:p>
              <a:p>
                <a:r>
                  <a:rPr lang="en-US" altLang="zh-CN" sz="2000" dirty="0"/>
                  <a:t>Give all the points a value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. For one side of the hyperplane,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000" dirty="0"/>
                  <a:t>. For the other side,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. Therefore,                                        is true for all points.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83A0F-C432-E66A-AC25-CFAF319DC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5533" y="852172"/>
                <a:ext cx="6281873" cy="5248622"/>
              </a:xfrm>
              <a:blipFill>
                <a:blip r:embed="rId2"/>
                <a:stretch>
                  <a:fillRect l="-1068" r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DBB43C5-60B3-DF7A-1E07-0547811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43FE3-E997-BF90-17FD-570E9FD67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88" b="14286"/>
          <a:stretch/>
        </p:blipFill>
        <p:spPr>
          <a:xfrm>
            <a:off x="5173089" y="1692996"/>
            <a:ext cx="2771795" cy="598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94CD3F-8CD1-1C90-AF2E-1CD01042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12" y="2311293"/>
            <a:ext cx="1252547" cy="3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1AE807-58B8-90E0-533A-B2AABEC56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82" y="2299812"/>
            <a:ext cx="2543194" cy="419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7319CA-F355-9BB1-6B51-53C933BED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897" y="3224211"/>
            <a:ext cx="2276492" cy="4095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900E2B-3EB1-778D-9395-47772A1B2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692" y="4430127"/>
            <a:ext cx="2366980" cy="3762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9BA9B8-4FF5-EAC3-C1AB-7CFB12DCC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608" y="2827248"/>
            <a:ext cx="2043127" cy="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04EAD1-3F77-8844-EFB2-35A3D607E65F}"/>
              </a:ext>
            </a:extLst>
          </p:cNvPr>
          <p:cNvSpPr txBox="1"/>
          <p:nvPr/>
        </p:nvSpPr>
        <p:spPr>
          <a:xfrm>
            <a:off x="1216429" y="1902625"/>
            <a:ext cx="975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 that the equation for hyperplanes                          can multiply a factor. In order to make one hyperplane correspond to only one such equation, we suppose that 	                 holds for every hyperplane. Thus, we have</a:t>
            </a:r>
          </a:p>
          <a:p>
            <a:endParaRPr lang="en-US" altLang="zh-CN" sz="2400" dirty="0"/>
          </a:p>
          <a:p>
            <a:r>
              <a:rPr lang="en-US" altLang="zh-CN" sz="2400" dirty="0"/>
              <a:t>Now, our problem becomes:</a:t>
            </a:r>
          </a:p>
          <a:p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s.t.</a:t>
            </a:r>
            <a:r>
              <a:rPr lang="en-US" altLang="zh-CN" sz="2400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61C7C-A97D-7FA3-B498-A37D0050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17" y="1902625"/>
            <a:ext cx="1931541" cy="468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DE49A7-EA93-8C8D-ED5C-34D11FC7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73" y="2634355"/>
            <a:ext cx="1443790" cy="468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683564-6C09-06A2-3C27-C5277CD72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03" y="778329"/>
            <a:ext cx="3742879" cy="5949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4E64FC-BBC8-4ED2-1E23-97694756A191}"/>
              </a:ext>
            </a:extLst>
          </p:cNvPr>
          <p:cNvSpPr txBox="1"/>
          <p:nvPr/>
        </p:nvSpPr>
        <p:spPr>
          <a:xfrm>
            <a:off x="5931682" y="665387"/>
            <a:ext cx="27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, and then?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29970A-64DE-FEC2-86B2-B3011CAE6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533" y="3053320"/>
            <a:ext cx="4698164" cy="4685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710D9E-8849-7E12-949F-19246FF7A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247" y="4877940"/>
            <a:ext cx="4698164" cy="4685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1F3F2C-8444-F3E1-1C8E-B7F4C40B85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33" b="11569"/>
          <a:stretch/>
        </p:blipFill>
        <p:spPr>
          <a:xfrm>
            <a:off x="1157331" y="4180684"/>
            <a:ext cx="1929542" cy="6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2E8E08-D675-99F4-D97D-89A982741B95}"/>
              </a:ext>
            </a:extLst>
          </p:cNvPr>
          <p:cNvSpPr txBox="1"/>
          <p:nvPr/>
        </p:nvSpPr>
        <p:spPr>
          <a:xfrm>
            <a:off x="1216429" y="1902625"/>
            <a:ext cx="975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maximize</a:t>
            </a:r>
            <a:r>
              <a:rPr lang="en-US" altLang="zh-CN" sz="2400" dirty="0"/>
              <a:t>         equals to </a:t>
            </a:r>
            <a:r>
              <a:rPr lang="en-US" altLang="zh-CN" sz="2400" dirty="0">
                <a:solidFill>
                  <a:srgbClr val="00B0F0"/>
                </a:solidFill>
              </a:rPr>
              <a:t>minimize</a:t>
            </a:r>
            <a:r>
              <a:rPr lang="en-US" altLang="zh-CN" sz="2400" dirty="0"/>
              <a:t>          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can convert the </a:t>
            </a:r>
            <a:r>
              <a:rPr lang="en-US" altLang="zh-CN" sz="2400" dirty="0">
                <a:solidFill>
                  <a:srgbClr val="FF0000"/>
                </a:solidFill>
              </a:rPr>
              <a:t>constrained</a:t>
            </a:r>
            <a:r>
              <a:rPr lang="en-US" altLang="zh-CN" sz="2400" dirty="0"/>
              <a:t> optimization into </a:t>
            </a:r>
            <a:r>
              <a:rPr lang="en-US" altLang="zh-CN" sz="2400" dirty="0">
                <a:solidFill>
                  <a:srgbClr val="00B0F0"/>
                </a:solidFill>
              </a:rPr>
              <a:t>unconstrained</a:t>
            </a:r>
            <a:r>
              <a:rPr lang="en-US" altLang="zh-CN" sz="2400" dirty="0"/>
              <a:t> optimization by solving the minimum of 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Where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This is another way of “constrain”</a:t>
            </a:r>
          </a:p>
          <a:p>
            <a:r>
              <a:rPr lang="en-US" altLang="zh-CN" sz="2400" dirty="0"/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CE828-2A99-961C-B649-34CA8842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74" y="1820118"/>
            <a:ext cx="551759" cy="683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E308A2-3B30-EBC9-0735-A03A70F6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61" y="1944168"/>
            <a:ext cx="651493" cy="420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548C4-5791-A909-6928-4D048A778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9"/>
          <a:stretch/>
        </p:blipFill>
        <p:spPr>
          <a:xfrm>
            <a:off x="7042425" y="2977242"/>
            <a:ext cx="2192728" cy="794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9D07A1-5E38-87DD-A6A6-CA4189447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48" y="3576802"/>
            <a:ext cx="4366772" cy="8591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Into unconstrained optimization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9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2E8E08-D675-99F4-D97D-89A982741B95}"/>
                  </a:ext>
                </a:extLst>
              </p:cNvPr>
              <p:cNvSpPr txBox="1"/>
              <p:nvPr/>
            </p:nvSpPr>
            <p:spPr>
              <a:xfrm>
                <a:off x="1216429" y="1902625"/>
                <a:ext cx="975914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                            is still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hard</a:t>
                </a:r>
                <a:r>
                  <a:rPr lang="en-US" altLang="zh-CN" sz="2400" dirty="0"/>
                  <a:t> to solve.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We can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relax</a:t>
                </a:r>
                <a:r>
                  <a:rPr lang="en-US" altLang="zh-CN" sz="2400" dirty="0"/>
                  <a:t> the function h into g:</a:t>
                </a:r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 is a large constant.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However</a:t>
                </a:r>
                <a:r>
                  <a:rPr lang="en-US" altLang="zh-CN" sz="2400" dirty="0"/>
                  <a:t>, in this case, the value of                                    still might exceed 0. To eliminate this problem, we convert the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constant</a:t>
                </a:r>
                <a:r>
                  <a:rPr lang="en-US" altLang="zh-CN" sz="2400" dirty="0"/>
                  <a:t> into a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variable</a:t>
                </a:r>
                <a:r>
                  <a:rPr lang="en-US" altLang="zh-CN" sz="2400" dirty="0"/>
                  <a:t> for every i: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Then, consider this function: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with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2E8E08-D675-99F4-D97D-89A98274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29" y="1902625"/>
                <a:ext cx="9759142" cy="4524315"/>
              </a:xfrm>
              <a:prstGeom prst="rect">
                <a:avLst/>
              </a:prstGeom>
              <a:blipFill>
                <a:blip r:embed="rId2"/>
                <a:stretch>
                  <a:fillRect l="-1000" t="-1213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3C03269-F148-E420-7391-424CA559DBD8}"/>
              </a:ext>
            </a:extLst>
          </p:cNvPr>
          <p:cNvSpPr txBox="1"/>
          <p:nvPr/>
        </p:nvSpPr>
        <p:spPr>
          <a:xfrm>
            <a:off x="2269671" y="665387"/>
            <a:ext cx="765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Give it a relaxation</a:t>
            </a:r>
            <a:endParaRPr lang="zh-CN" altLang="en-US" sz="4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FB1F5A-77E8-EA4D-9E6C-EDB1A9AD5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9"/>
          <a:stretch/>
        </p:blipFill>
        <p:spPr>
          <a:xfrm>
            <a:off x="1392738" y="1736377"/>
            <a:ext cx="2192728" cy="794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DFE08C-8128-0F34-A557-CB24B0D0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83" y="2687749"/>
            <a:ext cx="3835493" cy="4745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F036A8-BD16-79A9-7D2D-F78579ED0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60010"/>
            <a:ext cx="2462440" cy="5313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C98CED-71E4-F856-2041-C010E0C7C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888"/>
          <a:stretch/>
        </p:blipFill>
        <p:spPr>
          <a:xfrm>
            <a:off x="4151531" y="4528457"/>
            <a:ext cx="2887677" cy="4898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64A399-C840-030D-9DB0-70215F7D9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906" y="5903920"/>
            <a:ext cx="930391" cy="4743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462DF64-7F9A-5EB7-0366-018399EE2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659" y="5073070"/>
            <a:ext cx="5141525" cy="7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0502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1220</TotalTime>
  <Words>935</Words>
  <Application>Microsoft Office PowerPoint</Application>
  <PresentationFormat>宽屏</PresentationFormat>
  <Paragraphs>121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Calibri Light</vt:lpstr>
      <vt:lpstr>Cambria Math</vt:lpstr>
      <vt:lpstr>Rockwell</vt:lpstr>
      <vt:lpstr>Wingdings</vt:lpstr>
      <vt:lpstr>地图集</vt:lpstr>
      <vt:lpstr>松弛-修正算法</vt:lpstr>
      <vt:lpstr>目录</vt:lpstr>
      <vt:lpstr>支持向量机</vt:lpstr>
      <vt:lpstr>PowerPoint 演示文稿</vt:lpstr>
      <vt:lpstr>Basic Knowledge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广义分配问题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判定&amp;优化问题</dc:title>
  <dc:creator>_ 熊</dc:creator>
  <cp:lastModifiedBy>_ 熊</cp:lastModifiedBy>
  <cp:revision>29</cp:revision>
  <dcterms:created xsi:type="dcterms:W3CDTF">2023-10-30T02:57:04Z</dcterms:created>
  <dcterms:modified xsi:type="dcterms:W3CDTF">2023-12-04T05:11:33Z</dcterms:modified>
</cp:coreProperties>
</file>