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72" r:id="rId12"/>
    <p:sldId id="271" r:id="rId13"/>
    <p:sldId id="273" r:id="rId14"/>
    <p:sldId id="274" r:id="rId15"/>
    <p:sldId id="275" r:id="rId16"/>
    <p:sldId id="276" r:id="rId17"/>
    <p:sldId id="277" r:id="rId18"/>
    <p:sldId id="265" r:id="rId19"/>
    <p:sldId id="267"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100B4-80DE-7267-9759-0FC3D28D2836}"/>
              </a:ext>
            </a:extLst>
          </p:cNvPr>
          <p:cNvSpPr>
            <a:spLocks noGrp="1"/>
          </p:cNvSpPr>
          <p:nvPr>
            <p:ph type="ctrTitle"/>
          </p:nvPr>
        </p:nvSpPr>
        <p:spPr/>
        <p:txBody>
          <a:bodyPr/>
          <a:lstStyle/>
          <a:p>
            <a:r>
              <a:rPr lang="zh-CN" altLang="en-US" dirty="0"/>
              <a:t>二阶魔方</a:t>
            </a:r>
          </a:p>
        </p:txBody>
      </p:sp>
      <p:sp>
        <p:nvSpPr>
          <p:cNvPr id="3" name="副标题 2">
            <a:extLst>
              <a:ext uri="{FF2B5EF4-FFF2-40B4-BE49-F238E27FC236}">
                <a16:creationId xmlns:a16="http://schemas.microsoft.com/office/drawing/2014/main" id="{7D60B4BF-3CA4-59CC-2399-21D54394FB14}"/>
              </a:ext>
            </a:extLst>
          </p:cNvPr>
          <p:cNvSpPr>
            <a:spLocks noGrp="1"/>
          </p:cNvSpPr>
          <p:nvPr>
            <p:ph type="subTitle" idx="1"/>
          </p:nvPr>
        </p:nvSpPr>
        <p:spPr/>
        <p:txBody>
          <a:bodyPr/>
          <a:lstStyle/>
          <a:p>
            <a:r>
              <a:rPr lang="zh-CN" altLang="en-US" dirty="0"/>
              <a:t>熊浚丞 </a:t>
            </a:r>
            <a:r>
              <a:rPr lang="en-US" altLang="zh-CN" dirty="0"/>
              <a:t>221240060</a:t>
            </a:r>
            <a:endParaRPr lang="zh-CN" altLang="en-US" dirty="0"/>
          </a:p>
        </p:txBody>
      </p:sp>
    </p:spTree>
    <p:extLst>
      <p:ext uri="{BB962C8B-B14F-4D97-AF65-F5344CB8AC3E}">
        <p14:creationId xmlns:p14="http://schemas.microsoft.com/office/powerpoint/2010/main" val="145916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5FA0D-1458-3D4C-0CBA-50E091822DEE}"/>
              </a:ext>
            </a:extLst>
          </p:cNvPr>
          <p:cNvSpPr>
            <a:spLocks noGrp="1"/>
          </p:cNvSpPr>
          <p:nvPr>
            <p:ph type="title"/>
          </p:nvPr>
        </p:nvSpPr>
        <p:spPr/>
        <p:txBody>
          <a:bodyPr/>
          <a:lstStyle/>
          <a:p>
            <a:r>
              <a:rPr lang="zh-CN" altLang="en-US" dirty="0"/>
              <a:t>搜索</a:t>
            </a:r>
            <a:br>
              <a:rPr lang="en-US" altLang="zh-CN" dirty="0"/>
            </a:br>
            <a:r>
              <a:rPr lang="zh-CN" altLang="en-US" dirty="0"/>
              <a:t>迭代加深搜索</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28F5CF6-C755-99A7-BC8F-7DCB39E99A91}"/>
                  </a:ext>
                </a:extLst>
              </p:cNvPr>
              <p:cNvSpPr>
                <a:spLocks noGrp="1"/>
              </p:cNvSpPr>
              <p:nvPr>
                <p:ph idx="1"/>
              </p:nvPr>
            </p:nvSpPr>
            <p:spPr/>
            <p:txBody>
              <a:bodyPr>
                <a:normAutofit/>
              </a:bodyPr>
              <a:lstStyle/>
              <a:p>
                <a:r>
                  <a:rPr lang="zh-CN" altLang="en-US" sz="2400" dirty="0"/>
                  <a:t>我们希望尽量少步数地解魔方，因此使用迭代加深搜索：</a:t>
                </a:r>
                <a:endParaRPr lang="en-US" altLang="zh-CN" sz="2400" dirty="0"/>
              </a:p>
              <a:p>
                <a:r>
                  <a:rPr lang="zh-CN" altLang="en-US" sz="2400" dirty="0"/>
                  <a:t>每次迭代，指定最大深度，使用</a:t>
                </a:r>
                <a:r>
                  <a:rPr lang="en-US" altLang="zh-CN" sz="2400" dirty="0"/>
                  <a:t>DFS</a:t>
                </a:r>
                <a:r>
                  <a:rPr lang="zh-CN" altLang="en-US" sz="2400" dirty="0"/>
                  <a:t>进行搜索，搜到最大深度则停止加深。</a:t>
                </a:r>
                <a:endParaRPr lang="en-US" altLang="zh-CN" sz="2400" dirty="0"/>
              </a:p>
              <a:p>
                <a:r>
                  <a:rPr lang="zh-CN" altLang="en-US" sz="2400" dirty="0"/>
                  <a:t>迭代失败时，最大深度</a:t>
                </a:r>
                <a:r>
                  <a:rPr lang="en-US" altLang="zh-CN" sz="2400" dirty="0"/>
                  <a:t>+=1</a:t>
                </a:r>
                <a:r>
                  <a:rPr lang="zh-CN" altLang="en-US" sz="2400" dirty="0"/>
                  <a:t>，反复迭代。</a:t>
                </a:r>
                <a:endParaRPr lang="en-US" altLang="zh-CN" sz="2400" dirty="0"/>
              </a:p>
              <a:p>
                <a:r>
                  <a:rPr lang="zh-CN" altLang="en-US" sz="2400" dirty="0"/>
                  <a:t>由于每一次迭代的搜索节点数是上一次的</a:t>
                </a:r>
                <a:r>
                  <a:rPr lang="en-US" altLang="zh-CN" sz="2400" dirty="0"/>
                  <a:t>6</a:t>
                </a:r>
                <a:r>
                  <a:rPr lang="zh-CN" altLang="en-US" sz="2400" dirty="0"/>
                  <a:t>倍，若最少要</a:t>
                </a:r>
                <a:r>
                  <a:rPr lang="en-US" altLang="zh-CN" sz="2400" dirty="0"/>
                  <a:t>n</a:t>
                </a:r>
                <a:r>
                  <a:rPr lang="zh-CN" altLang="en-US" sz="2400" dirty="0"/>
                  <a:t>步，则前</a:t>
                </a:r>
                <a:r>
                  <a:rPr lang="en-US" altLang="zh-CN" sz="2400" dirty="0"/>
                  <a:t>n-1</a:t>
                </a:r>
                <a:r>
                  <a:rPr lang="zh-CN" altLang="en-US" sz="2400" dirty="0"/>
                  <a:t>次迭代的时间为：</a:t>
                </a:r>
                <a14:m>
                  <m:oMath xmlns:m="http://schemas.openxmlformats.org/officeDocument/2006/math">
                    <m:r>
                      <a:rPr lang="en-US" altLang="zh-CN" sz="2400" i="1" dirty="0" smtClean="0">
                        <a:latin typeface="Cambria Math" panose="02040503050406030204" pitchFamily="18" charset="0"/>
                      </a:rPr>
                      <m:t>6+</m:t>
                    </m:r>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6</m:t>
                        </m:r>
                      </m:e>
                      <m:sup>
                        <m:r>
                          <a:rPr lang="en-US" altLang="zh-CN" sz="2400" i="1" dirty="0" smtClean="0">
                            <a:latin typeface="Cambria Math" panose="02040503050406030204" pitchFamily="18" charset="0"/>
                          </a:rPr>
                          <m:t>2</m:t>
                        </m:r>
                      </m:sup>
                    </m:sSup>
                    <m:r>
                      <a:rPr lang="en-US" altLang="zh-CN" sz="2400" i="1" dirty="0" smtClean="0">
                        <a:latin typeface="Cambria Math" panose="02040503050406030204" pitchFamily="18" charset="0"/>
                      </a:rPr>
                      <m:t>+…+</m:t>
                    </m:r>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6</m:t>
                        </m:r>
                      </m:e>
                      <m:sup>
                        <m:r>
                          <a:rPr lang="en-US" altLang="zh-CN" sz="2400" i="1" dirty="0" smtClean="0">
                            <a:latin typeface="Cambria Math" panose="02040503050406030204" pitchFamily="18" charset="0"/>
                          </a:rPr>
                          <m:t>𝑛</m:t>
                        </m:r>
                        <m:r>
                          <a:rPr lang="en-US" altLang="zh-CN" sz="2400" b="0" i="1" dirty="0" smtClean="0">
                            <a:latin typeface="Cambria Math" panose="02040503050406030204" pitchFamily="18" charset="0"/>
                          </a:rPr>
                          <m:t>−1</m:t>
                        </m:r>
                      </m:sup>
                    </m:sSup>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6</m:t>
                            </m:r>
                          </m:e>
                          <m:sup>
                            <m:r>
                              <a:rPr lang="en-US" altLang="zh-CN" sz="2400" b="0" i="1" dirty="0" smtClean="0">
                                <a:latin typeface="Cambria Math" panose="02040503050406030204" pitchFamily="18" charset="0"/>
                              </a:rPr>
                              <m:t>𝑛</m:t>
                            </m:r>
                          </m:sup>
                        </m:sSup>
                        <m:r>
                          <a:rPr lang="en-US" altLang="zh-CN" sz="2400" b="0" i="1" dirty="0" smtClean="0">
                            <a:latin typeface="Cambria Math" panose="02040503050406030204" pitchFamily="18" charset="0"/>
                          </a:rPr>
                          <m:t>−1</m:t>
                        </m:r>
                      </m:num>
                      <m:den>
                        <m:r>
                          <a:rPr lang="en-US" altLang="zh-CN" sz="2400" b="0" i="1" dirty="0" smtClean="0">
                            <a:latin typeface="Cambria Math" panose="02040503050406030204" pitchFamily="18" charset="0"/>
                          </a:rPr>
                          <m:t>6−1</m:t>
                        </m:r>
                      </m:den>
                    </m:f>
                    <m:r>
                      <a:rPr lang="en-US" altLang="zh-CN" sz="2400" b="0" i="1" dirty="0" smtClean="0">
                        <a:latin typeface="Cambria Math" panose="02040503050406030204" pitchFamily="18" charset="0"/>
                      </a:rPr>
                      <m:t>−1</m:t>
                    </m:r>
                  </m:oMath>
                </a14:m>
                <a:r>
                  <a:rPr lang="zh-CN" altLang="en-US" sz="2400" dirty="0"/>
                  <a:t>，约为第</a:t>
                </a:r>
                <a:r>
                  <a:rPr lang="en-US" altLang="zh-CN" sz="2400" dirty="0"/>
                  <a:t>n</a:t>
                </a:r>
                <a:r>
                  <a:rPr lang="zh-CN" altLang="en-US" sz="2400" dirty="0"/>
                  <a:t>次迭代的五分之一时间，故总时间不受太大影响。</a:t>
                </a:r>
                <a:endParaRPr lang="en-US" altLang="zh-CN" sz="2400" dirty="0"/>
              </a:p>
              <a:p>
                <a:pPr marL="0" indent="0">
                  <a:buNone/>
                </a:pPr>
                <a:endParaRPr lang="en-US" altLang="zh-CN" sz="2400" dirty="0"/>
              </a:p>
              <a:p>
                <a:endParaRPr lang="zh-CN" altLang="en-US" sz="2400" dirty="0"/>
              </a:p>
            </p:txBody>
          </p:sp>
        </mc:Choice>
        <mc:Fallback>
          <p:sp>
            <p:nvSpPr>
              <p:cNvPr id="3" name="内容占位符 2">
                <a:extLst>
                  <a:ext uri="{FF2B5EF4-FFF2-40B4-BE49-F238E27FC236}">
                    <a16:creationId xmlns:a16="http://schemas.microsoft.com/office/drawing/2014/main" id="{628F5CF6-C755-99A7-BC8F-7DCB39E99A91}"/>
                  </a:ext>
                </a:extLst>
              </p:cNvPr>
              <p:cNvSpPr>
                <a:spLocks noGrp="1" noRot="1" noChangeAspect="1" noMove="1" noResize="1" noEditPoints="1" noAdjustHandles="1" noChangeArrowheads="1" noChangeShapeType="1" noTextEdit="1"/>
              </p:cNvSpPr>
              <p:nvPr>
                <p:ph idx="1"/>
              </p:nvPr>
            </p:nvSpPr>
            <p:spPr>
              <a:blipFill>
                <a:blip r:embed="rId2"/>
                <a:stretch>
                  <a:fillRect l="-889" t="-1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450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41D503-FCAF-FE1D-5D58-DE96A7DC47F3}"/>
              </a:ext>
            </a:extLst>
          </p:cNvPr>
          <p:cNvSpPr>
            <a:spLocks noGrp="1"/>
          </p:cNvSpPr>
          <p:nvPr>
            <p:ph type="title"/>
          </p:nvPr>
        </p:nvSpPr>
        <p:spPr/>
        <p:txBody>
          <a:bodyPr/>
          <a:lstStyle/>
          <a:p>
            <a:r>
              <a:rPr lang="zh-CN" altLang="en-US" dirty="0"/>
              <a:t>我们已经解决了吗？</a:t>
            </a:r>
          </a:p>
        </p:txBody>
      </p:sp>
      <p:sp>
        <p:nvSpPr>
          <p:cNvPr id="5" name="文本占位符 4">
            <a:extLst>
              <a:ext uri="{FF2B5EF4-FFF2-40B4-BE49-F238E27FC236}">
                <a16:creationId xmlns:a16="http://schemas.microsoft.com/office/drawing/2014/main" id="{0B71CB93-26DC-8035-2F8A-21E0B9125FF9}"/>
              </a:ext>
            </a:extLst>
          </p:cNvPr>
          <p:cNvSpPr>
            <a:spLocks noGrp="1"/>
          </p:cNvSpPr>
          <p:nvPr>
            <p:ph type="body" idx="1"/>
          </p:nvPr>
        </p:nvSpPr>
        <p:spPr/>
        <p:txBody>
          <a:bodyPr/>
          <a:lstStyle/>
          <a:p>
            <a:r>
              <a:rPr lang="zh-CN" altLang="en-US" dirty="0"/>
              <a:t>“拧角”？</a:t>
            </a:r>
          </a:p>
        </p:txBody>
      </p:sp>
    </p:spTree>
    <p:extLst>
      <p:ext uri="{BB962C8B-B14F-4D97-AF65-F5344CB8AC3E}">
        <p14:creationId xmlns:p14="http://schemas.microsoft.com/office/powerpoint/2010/main" val="209842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C056D-8C2A-0963-93C6-A045F569C461}"/>
              </a:ext>
            </a:extLst>
          </p:cNvPr>
          <p:cNvSpPr>
            <a:spLocks noGrp="1"/>
          </p:cNvSpPr>
          <p:nvPr>
            <p:ph type="title"/>
          </p:nvPr>
        </p:nvSpPr>
        <p:spPr/>
        <p:txBody>
          <a:bodyPr/>
          <a:lstStyle/>
          <a:p>
            <a:r>
              <a:rPr lang="zh-CN" altLang="en-US" dirty="0"/>
              <a:t>解魔方</a:t>
            </a:r>
            <a:br>
              <a:rPr lang="en-US" altLang="zh-CN" dirty="0"/>
            </a:br>
            <a:r>
              <a:rPr lang="zh-CN" altLang="en-US" dirty="0"/>
              <a:t>有关“拧角”</a:t>
            </a:r>
          </a:p>
        </p:txBody>
      </p:sp>
      <p:sp>
        <p:nvSpPr>
          <p:cNvPr id="3" name="内容占位符 2">
            <a:extLst>
              <a:ext uri="{FF2B5EF4-FFF2-40B4-BE49-F238E27FC236}">
                <a16:creationId xmlns:a16="http://schemas.microsoft.com/office/drawing/2014/main" id="{AB82ED2A-B0EC-EE26-2EF3-3A60F41B76A4}"/>
              </a:ext>
            </a:extLst>
          </p:cNvPr>
          <p:cNvSpPr>
            <a:spLocks noGrp="1"/>
          </p:cNvSpPr>
          <p:nvPr>
            <p:ph idx="1"/>
          </p:nvPr>
        </p:nvSpPr>
        <p:spPr/>
        <p:txBody>
          <a:bodyPr>
            <a:normAutofit/>
          </a:bodyPr>
          <a:lstStyle/>
          <a:p>
            <a:r>
              <a:rPr lang="zh-CN" altLang="en-US" sz="2400" dirty="0"/>
              <a:t>魔方重新拆开后随机组装，有概率无法通过旋转操作恢复初始状态，需要将某个角块旋转一下。</a:t>
            </a:r>
            <a:endParaRPr lang="en-US" altLang="zh-CN" sz="2400" dirty="0"/>
          </a:p>
          <a:p>
            <a:r>
              <a:rPr lang="zh-CN" altLang="en-US" sz="2400" dirty="0"/>
              <a:t>把所有能够通过旋转互相转化的状态视为等价，则二阶魔方有几个等价类？</a:t>
            </a:r>
            <a:endParaRPr lang="en-US" altLang="zh-CN" sz="2400" dirty="0"/>
          </a:p>
          <a:p>
            <a:r>
              <a:rPr lang="zh-CN" altLang="en-US" sz="2400" dirty="0"/>
              <a:t>我们接下来通过两个步骤证明二阶魔方的状态有三个等价类：</a:t>
            </a:r>
            <a:endParaRPr lang="en-US" altLang="zh-CN" sz="2400" dirty="0"/>
          </a:p>
          <a:p>
            <a:pPr marL="457200" indent="-457200">
              <a:buAutoNum type="arabicPeriod"/>
            </a:pPr>
            <a:r>
              <a:rPr lang="zh-CN" altLang="en-US" sz="2400" dirty="0"/>
              <a:t>证明二阶魔方至少有三个类别，这三类不属于同一个等价类</a:t>
            </a:r>
            <a:endParaRPr lang="en-US" altLang="zh-CN" sz="2400" dirty="0"/>
          </a:p>
          <a:p>
            <a:pPr marL="457200" indent="-457200">
              <a:buAutoNum type="arabicPeriod"/>
            </a:pPr>
            <a:r>
              <a:rPr lang="zh-CN" altLang="en-US" sz="2400" dirty="0"/>
              <a:t>证明这三个类别内，均可通过旋转操作转化</a:t>
            </a:r>
          </a:p>
        </p:txBody>
      </p:sp>
    </p:spTree>
    <p:extLst>
      <p:ext uri="{BB962C8B-B14F-4D97-AF65-F5344CB8AC3E}">
        <p14:creationId xmlns:p14="http://schemas.microsoft.com/office/powerpoint/2010/main" val="134839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F594F-580A-6378-003F-AF980E2BD457}"/>
              </a:ext>
            </a:extLst>
          </p:cNvPr>
          <p:cNvSpPr>
            <a:spLocks noGrp="1"/>
          </p:cNvSpPr>
          <p:nvPr>
            <p:ph type="title"/>
          </p:nvPr>
        </p:nvSpPr>
        <p:spPr/>
        <p:txBody>
          <a:bodyPr>
            <a:normAutofit/>
          </a:bodyPr>
          <a:lstStyle/>
          <a:p>
            <a:r>
              <a:rPr lang="zh-CN" altLang="en-US" dirty="0"/>
              <a:t>证明</a:t>
            </a:r>
            <a:br>
              <a:rPr lang="en-US" altLang="zh-CN" dirty="0"/>
            </a:br>
            <a:r>
              <a:rPr lang="zh-CN" altLang="en-US" dirty="0"/>
              <a:t>状态的三个类别</a:t>
            </a:r>
          </a:p>
        </p:txBody>
      </p:sp>
      <p:sp>
        <p:nvSpPr>
          <p:cNvPr id="3" name="内容占位符 2">
            <a:extLst>
              <a:ext uri="{FF2B5EF4-FFF2-40B4-BE49-F238E27FC236}">
                <a16:creationId xmlns:a16="http://schemas.microsoft.com/office/drawing/2014/main" id="{A5C67F2A-497A-C62C-9888-C570D23A9424}"/>
              </a:ext>
            </a:extLst>
          </p:cNvPr>
          <p:cNvSpPr>
            <a:spLocks noGrp="1"/>
          </p:cNvSpPr>
          <p:nvPr>
            <p:ph idx="1"/>
          </p:nvPr>
        </p:nvSpPr>
        <p:spPr/>
        <p:txBody>
          <a:bodyPr>
            <a:normAutofit/>
          </a:bodyPr>
          <a:lstStyle/>
          <a:p>
            <a:r>
              <a:rPr lang="zh-CN" altLang="en-US" sz="2400" dirty="0"/>
              <a:t>检查所有旋转操作，</a:t>
            </a:r>
            <a:r>
              <a:rPr lang="en-US" altLang="zh-CN" sz="2400" dirty="0"/>
              <a:t>UD</a:t>
            </a:r>
            <a:r>
              <a:rPr lang="zh-CN" altLang="en-US" sz="2400" dirty="0"/>
              <a:t>不改变角块朝向，而</a:t>
            </a:r>
            <a:r>
              <a:rPr lang="en-US" altLang="zh-CN" sz="2400" dirty="0"/>
              <a:t>FBRL</a:t>
            </a:r>
            <a:r>
              <a:rPr lang="zh-CN" altLang="en-US" sz="2400" dirty="0"/>
              <a:t>会将两个角块的朝向加</a:t>
            </a:r>
            <a:r>
              <a:rPr lang="en-US" altLang="zh-CN" sz="2400" dirty="0"/>
              <a:t>1</a:t>
            </a:r>
            <a:r>
              <a:rPr lang="zh-CN" altLang="en-US" sz="2400" dirty="0"/>
              <a:t>、将两个角块的朝向加</a:t>
            </a:r>
            <a:r>
              <a:rPr lang="en-US" altLang="zh-CN" sz="2400" dirty="0"/>
              <a:t>2</a:t>
            </a:r>
            <a:r>
              <a:rPr lang="zh-CN" altLang="en-US" sz="2400" dirty="0"/>
              <a:t>，计算角块朝向值之和，增加了</a:t>
            </a:r>
            <a:r>
              <a:rPr lang="en-US" altLang="zh-CN" sz="2400" dirty="0"/>
              <a:t>6</a:t>
            </a:r>
            <a:r>
              <a:rPr lang="zh-CN" altLang="en-US" sz="2400" dirty="0"/>
              <a:t>，其模</a:t>
            </a:r>
            <a:r>
              <a:rPr lang="en-US" altLang="zh-CN" sz="2400" dirty="0"/>
              <a:t>3</a:t>
            </a:r>
            <a:r>
              <a:rPr lang="zh-CN" altLang="en-US" sz="2400" dirty="0"/>
              <a:t>意义下不变，因此角块朝向值之和可以划分出</a:t>
            </a:r>
            <a:r>
              <a:rPr lang="en-US" altLang="zh-CN" sz="2400" dirty="0"/>
              <a:t>3</a:t>
            </a:r>
            <a:r>
              <a:rPr lang="zh-CN" altLang="en-US" sz="2400" dirty="0"/>
              <a:t>个类别。</a:t>
            </a:r>
          </a:p>
        </p:txBody>
      </p:sp>
    </p:spTree>
    <p:extLst>
      <p:ext uri="{BB962C8B-B14F-4D97-AF65-F5344CB8AC3E}">
        <p14:creationId xmlns:p14="http://schemas.microsoft.com/office/powerpoint/2010/main" val="294997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332CC-7427-1495-9659-FD96588B7CB1}"/>
              </a:ext>
            </a:extLst>
          </p:cNvPr>
          <p:cNvSpPr>
            <a:spLocks noGrp="1"/>
          </p:cNvSpPr>
          <p:nvPr>
            <p:ph type="title"/>
          </p:nvPr>
        </p:nvSpPr>
        <p:spPr/>
        <p:txBody>
          <a:bodyPr/>
          <a:lstStyle/>
          <a:p>
            <a:r>
              <a:rPr lang="zh-CN" altLang="en-US" dirty="0"/>
              <a:t>证明</a:t>
            </a:r>
            <a:br>
              <a:rPr lang="en-US" altLang="zh-CN" dirty="0"/>
            </a:br>
            <a:r>
              <a:rPr lang="zh-CN" altLang="en-US" dirty="0"/>
              <a:t>类别内的等价</a:t>
            </a:r>
          </a:p>
        </p:txBody>
      </p:sp>
      <p:sp>
        <p:nvSpPr>
          <p:cNvPr id="3" name="内容占位符 2">
            <a:extLst>
              <a:ext uri="{FF2B5EF4-FFF2-40B4-BE49-F238E27FC236}">
                <a16:creationId xmlns:a16="http://schemas.microsoft.com/office/drawing/2014/main" id="{56D7158F-9AC7-6009-8643-10C96FD1C05B}"/>
              </a:ext>
            </a:extLst>
          </p:cNvPr>
          <p:cNvSpPr>
            <a:spLocks noGrp="1"/>
          </p:cNvSpPr>
          <p:nvPr>
            <p:ph idx="1"/>
          </p:nvPr>
        </p:nvSpPr>
        <p:spPr/>
        <p:txBody>
          <a:bodyPr>
            <a:normAutofit/>
          </a:bodyPr>
          <a:lstStyle/>
          <a:p>
            <a:r>
              <a:rPr lang="zh-CN" altLang="en-US" sz="2400" dirty="0"/>
              <a:t>要证明角块朝向值之和模</a:t>
            </a:r>
            <a:r>
              <a:rPr lang="en-US" altLang="zh-CN" sz="2400" dirty="0"/>
              <a:t>3</a:t>
            </a:r>
            <a:r>
              <a:rPr lang="zh-CN" altLang="en-US" sz="2400" dirty="0"/>
              <a:t>等价的一个类别内所有状态等价，我们分为两步证明：</a:t>
            </a:r>
            <a:endParaRPr lang="en-US" altLang="zh-CN" sz="2400" dirty="0"/>
          </a:p>
          <a:p>
            <a:pPr marL="0" indent="0">
              <a:buNone/>
            </a:pPr>
            <a:r>
              <a:rPr lang="en-US" altLang="zh-CN" sz="2400" dirty="0"/>
              <a:t>1. </a:t>
            </a:r>
            <a:r>
              <a:rPr lang="zh-CN" altLang="en-US" sz="2400" dirty="0"/>
              <a:t>证明旋转操作可以将角块位置任意变换。</a:t>
            </a:r>
            <a:endParaRPr lang="en-US" altLang="zh-CN" sz="2400" dirty="0"/>
          </a:p>
          <a:p>
            <a:pPr marL="0" indent="0">
              <a:buNone/>
            </a:pPr>
            <a:r>
              <a:rPr lang="en-US" altLang="zh-CN" sz="2400" dirty="0"/>
              <a:t>2. </a:t>
            </a:r>
            <a:r>
              <a:rPr lang="zh-CN" altLang="en-US" sz="2400" dirty="0"/>
              <a:t>证明旋转操作可以在角块位置不变的情况下，在模</a:t>
            </a:r>
            <a:r>
              <a:rPr lang="en-US" altLang="zh-CN" sz="2400" dirty="0"/>
              <a:t>3</a:t>
            </a:r>
            <a:r>
              <a:rPr lang="zh-CN" altLang="en-US" sz="2400" dirty="0"/>
              <a:t>等价类内任意变换。</a:t>
            </a:r>
            <a:endParaRPr lang="en-US" altLang="zh-CN" sz="2400" dirty="0"/>
          </a:p>
          <a:p>
            <a:pPr marL="0" indent="0">
              <a:buNone/>
            </a:pPr>
            <a:endParaRPr lang="en-US" altLang="zh-CN" sz="2400" dirty="0"/>
          </a:p>
          <a:p>
            <a:endParaRPr lang="zh-CN" altLang="en-US" sz="2400" dirty="0"/>
          </a:p>
        </p:txBody>
      </p:sp>
    </p:spTree>
    <p:extLst>
      <p:ext uri="{BB962C8B-B14F-4D97-AF65-F5344CB8AC3E}">
        <p14:creationId xmlns:p14="http://schemas.microsoft.com/office/powerpoint/2010/main" val="413420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B1746F6-5B58-4720-178D-351469D9ED04}"/>
                  </a:ext>
                </a:extLst>
              </p:cNvPr>
              <p:cNvSpPr>
                <a:spLocks noGrp="1"/>
              </p:cNvSpPr>
              <p:nvPr>
                <p:ph idx="1"/>
              </p:nvPr>
            </p:nvSpPr>
            <p:spPr>
              <a:xfrm>
                <a:off x="1371600" y="849085"/>
                <a:ext cx="9601200" cy="5519057"/>
              </a:xfrm>
            </p:spPr>
            <p:txBody>
              <a:bodyPr>
                <a:noAutofit/>
              </a:bodyPr>
              <a:lstStyle/>
              <a:p>
                <a:r>
                  <a:rPr lang="zh-CN" altLang="en-US" sz="2400" dirty="0"/>
                  <a:t>通过</a:t>
                </a:r>
                <a:r>
                  <a:rPr lang="en-US" altLang="zh-CN" sz="2400" dirty="0"/>
                  <a:t>U,R2,F2,R,F,R’,F2,R,U’,R</a:t>
                </a:r>
                <a:r>
                  <a:rPr lang="zh-CN" altLang="en-US" sz="2400" dirty="0"/>
                  <a:t>可以实现仅交换位于后侧的上方两个块，由魔方本身的对称性可以实现上方或下方任意两个相邻块的交换，而块</a:t>
                </a:r>
                <a:r>
                  <a:rPr lang="en-US" altLang="zh-CN" sz="2400" dirty="0"/>
                  <a:t>3</a:t>
                </a:r>
                <a:r>
                  <a:rPr lang="zh-CN" altLang="en-US" sz="2400" dirty="0"/>
                  <a:t>和块</a:t>
                </a:r>
                <a:r>
                  <a:rPr lang="en-US" altLang="zh-CN" sz="2400" dirty="0"/>
                  <a:t>4</a:t>
                </a:r>
                <a:r>
                  <a:rPr lang="zh-CN" altLang="en-US" sz="2400" dirty="0"/>
                  <a:t>虽然不相邻，但也可以通过一次</a:t>
                </a:r>
                <a:r>
                  <a:rPr lang="en-US" altLang="zh-CN" sz="2400" dirty="0"/>
                  <a:t>U</a:t>
                </a:r>
                <a:r>
                  <a:rPr lang="zh-CN" altLang="en-US" sz="2400" dirty="0"/>
                  <a:t>操作使得它们相邻</a:t>
                </a:r>
                <a:endParaRPr lang="en-US" altLang="zh-CN" sz="2400" dirty="0"/>
              </a:p>
              <a:p>
                <a:r>
                  <a:rPr lang="zh-CN" altLang="en-US" sz="2400" dirty="0"/>
                  <a:t>下面，我们只考虑魔方的块位置。我们先证明任意一个魔方状态可以仅通过初始状态反复交换相邻的块来达到。设八元组为</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7</m:t>
                        </m:r>
                      </m:sub>
                    </m:sSub>
                    <m:r>
                      <a:rPr lang="en-US" altLang="zh-CN" sz="2400" b="0" i="1" smtClean="0">
                        <a:latin typeface="Cambria Math" panose="02040503050406030204" pitchFamily="18" charset="0"/>
                      </a:rPr>
                      <m:t>&gt;</m:t>
                    </m:r>
                  </m:oMath>
                </a14:m>
                <a:endParaRPr lang="en-US" altLang="zh-CN" sz="2400" dirty="0"/>
              </a:p>
              <a:p>
                <a:r>
                  <a:rPr lang="zh-CN" altLang="en-US" sz="2400" dirty="0"/>
                  <a:t>使用数学归纳法，对满足</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oMath>
                </a14:m>
                <a:r>
                  <a:rPr lang="zh-CN" altLang="en-US" sz="2400" dirty="0"/>
                  <a:t>的最大数进行归纳。</a:t>
                </a:r>
                <a:endParaRPr lang="en-US" altLang="zh-CN" sz="2400" dirty="0"/>
              </a:p>
              <a:p>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oMath>
                </a14:m>
                <a:r>
                  <a:rPr lang="zh-CN" altLang="en-US" sz="2400" dirty="0"/>
                  <a:t>时，即直接交换</a:t>
                </a:r>
                <a:r>
                  <a:rPr lang="en-US" altLang="zh-CN" sz="2400" dirty="0"/>
                  <a:t>0</a:t>
                </a:r>
                <a:r>
                  <a:rPr lang="zh-CN" altLang="en-US" sz="2400" dirty="0"/>
                  <a:t>和</a:t>
                </a:r>
                <a:r>
                  <a:rPr lang="en-US" altLang="zh-CN" sz="2400" dirty="0"/>
                  <a:t>1</a:t>
                </a:r>
                <a:r>
                  <a:rPr lang="zh-CN" altLang="en-US" sz="2400" dirty="0"/>
                  <a:t>两个块。</a:t>
                </a:r>
                <a:endParaRPr lang="en-US" altLang="zh-CN" sz="2400" dirty="0"/>
              </a:p>
              <a:p>
                <a:r>
                  <a:rPr lang="zh-CN" altLang="en-US" sz="2400" dirty="0"/>
                  <a:t>若</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oMath>
                </a14:m>
                <a:r>
                  <a:rPr lang="zh-CN" altLang="en-US" sz="2400" dirty="0"/>
                  <a:t>成立，则要转化为</a:t>
                </a:r>
                <a14:m>
                  <m:oMath xmlns:m="http://schemas.openxmlformats.org/officeDocument/2006/math">
                    <m:r>
                      <a:rPr lang="en-US" altLang="zh-CN" sz="2400" i="1">
                        <a:latin typeface="Cambria Math" panose="02040503050406030204" pitchFamily="18" charset="0"/>
                      </a:rPr>
                      <m:t>𝑥</m:t>
                    </m:r>
                    <m:r>
                      <a:rPr lang="en-US" altLang="zh-CN" sz="2400" i="1">
                        <a:latin typeface="Cambria Math" panose="02040503050406030204" pitchFamily="18" charset="0"/>
                      </a:rPr>
                      <m:t>=&lt;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7</m:t>
                        </m:r>
                      </m:sub>
                    </m:sSub>
                    <m:r>
                      <a:rPr lang="en-US" altLang="zh-CN" sz="2400" i="1">
                        <a:latin typeface="Cambria Math" panose="02040503050406030204" pitchFamily="18" charset="0"/>
                      </a:rPr>
                      <m:t>&gt;</m:t>
                    </m:r>
                  </m:oMath>
                </a14:m>
                <a:r>
                  <a:rPr lang="zh-CN" altLang="en-US" sz="2400" dirty="0"/>
                  <a:t>，设</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𝑛</m:t>
                    </m:r>
                  </m:oMath>
                </a14:m>
                <a:r>
                  <a:rPr lang="zh-CN" altLang="en-US" sz="2400" dirty="0"/>
                  <a:t>，则根据归纳假设，可以先转化为</a:t>
                </a:r>
                <a:br>
                  <a:rPr lang="en-US" altLang="zh-CN" sz="2400" dirty="0"/>
                </a:br>
                <a14:m>
                  <m:oMath xmlns:m="http://schemas.openxmlformats.org/officeDocument/2006/math">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7</m:t>
                        </m:r>
                      </m:sub>
                    </m:sSub>
                    <m:r>
                      <a:rPr lang="en-US" altLang="zh-CN" sz="2400" b="0" i="1" smtClean="0">
                        <a:latin typeface="Cambria Math" panose="02040503050406030204" pitchFamily="18" charset="0"/>
                      </a:rPr>
                      <m:t>&gt;</m:t>
                    </m:r>
                  </m:oMath>
                </a14:m>
                <a:r>
                  <a:rPr lang="zh-CN" altLang="en-US" sz="2400" dirty="0"/>
                  <a:t>，然后依次交换块</a:t>
                </a:r>
                <a14:m>
                  <m:oMath xmlns:m="http://schemas.openxmlformats.org/officeDocument/2006/math">
                    <m:r>
                      <a:rPr lang="en-US" altLang="zh-CN" sz="2400" i="1">
                        <a:latin typeface="Cambria Math" panose="02040503050406030204" pitchFamily="18" charset="0"/>
                      </a:rPr>
                      <m:t>𝑛</m:t>
                    </m:r>
                  </m:oMath>
                </a14:m>
                <a:r>
                  <a:rPr lang="zh-CN" altLang="en-US" sz="2400" dirty="0"/>
                  <a:t>与块</a:t>
                </a:r>
                <a14:m>
                  <m:oMath xmlns:m="http://schemas.openxmlformats.org/officeDocument/2006/math">
                    <m:r>
                      <a:rPr lang="en-US" altLang="zh-CN" sz="2400" b="0" i="1" smtClean="0">
                        <a:latin typeface="Cambria Math" panose="02040503050406030204" pitchFamily="18" charset="0"/>
                      </a:rPr>
                      <m:t>𝑛</m:t>
                    </m:r>
                  </m:oMath>
                </a14:m>
                <a:r>
                  <a:rPr lang="zh-CN" altLang="en-US" sz="2400" dirty="0"/>
                  <a:t>左侧相邻的块即可。</a:t>
                </a:r>
                <a:endParaRPr lang="en-US" altLang="zh-CN" sz="2400" dirty="0"/>
              </a:p>
            </p:txBody>
          </p:sp>
        </mc:Choice>
        <mc:Fallback>
          <p:sp>
            <p:nvSpPr>
              <p:cNvPr id="3" name="内容占位符 2">
                <a:extLst>
                  <a:ext uri="{FF2B5EF4-FFF2-40B4-BE49-F238E27FC236}">
                    <a16:creationId xmlns:a16="http://schemas.microsoft.com/office/drawing/2014/main" id="{9B1746F6-5B58-4720-178D-351469D9ED04}"/>
                  </a:ext>
                </a:extLst>
              </p:cNvPr>
              <p:cNvSpPr>
                <a:spLocks noGrp="1" noRot="1" noChangeAspect="1" noMove="1" noResize="1" noEditPoints="1" noAdjustHandles="1" noChangeArrowheads="1" noChangeShapeType="1" noTextEdit="1"/>
              </p:cNvSpPr>
              <p:nvPr>
                <p:ph idx="1"/>
              </p:nvPr>
            </p:nvSpPr>
            <p:spPr>
              <a:xfrm>
                <a:off x="1371600" y="849085"/>
                <a:ext cx="9601200" cy="5519057"/>
              </a:xfrm>
              <a:blipFill>
                <a:blip r:embed="rId2"/>
                <a:stretch>
                  <a:fillRect l="-889" t="-1435" r="-27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11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72CEA2-F614-D0B6-4959-5D6F7C2CF9C3}"/>
              </a:ext>
            </a:extLst>
          </p:cNvPr>
          <p:cNvSpPr>
            <a:spLocks noGrp="1"/>
          </p:cNvSpPr>
          <p:nvPr>
            <p:ph idx="1"/>
          </p:nvPr>
        </p:nvSpPr>
        <p:spPr>
          <a:xfrm>
            <a:off x="1371600" y="838200"/>
            <a:ext cx="9601200" cy="5704114"/>
          </a:xfrm>
        </p:spPr>
        <p:txBody>
          <a:bodyPr>
            <a:normAutofit/>
          </a:bodyPr>
          <a:lstStyle/>
          <a:p>
            <a:r>
              <a:rPr lang="zh-CN" altLang="en-US" sz="2400" dirty="0"/>
              <a:t>通过</a:t>
            </a:r>
            <a:r>
              <a:rPr lang="en-US" altLang="zh-CN" sz="2400" dirty="0"/>
              <a:t>R,U,R’,U,R,U2,R’</a:t>
            </a:r>
            <a:r>
              <a:rPr lang="zh-CN" altLang="en-US" sz="2400" dirty="0"/>
              <a:t>可以将</a:t>
            </a:r>
            <a:r>
              <a:rPr lang="en-US" altLang="zh-CN" sz="2400" dirty="0"/>
              <a:t>012</a:t>
            </a:r>
            <a:r>
              <a:rPr lang="zh-CN" altLang="en-US" sz="2400" dirty="0"/>
              <a:t>三个块的朝向加</a:t>
            </a:r>
            <a:r>
              <a:rPr lang="en-US" altLang="zh-CN" sz="2400" dirty="0"/>
              <a:t>1</a:t>
            </a:r>
            <a:r>
              <a:rPr lang="zh-CN" altLang="en-US" sz="2400" dirty="0"/>
              <a:t>，同时不影响其他块。</a:t>
            </a:r>
            <a:endParaRPr lang="en-US" altLang="zh-CN" sz="2400" dirty="0"/>
          </a:p>
          <a:p>
            <a:r>
              <a:rPr lang="zh-CN" altLang="en-US" sz="2400" dirty="0"/>
              <a:t>下面证明任意朝向情况下，都可以通过将连续三个块的朝向加</a:t>
            </a:r>
            <a:r>
              <a:rPr lang="en-US" altLang="zh-CN" sz="2400" dirty="0"/>
              <a:t>1</a:t>
            </a:r>
            <a:r>
              <a:rPr lang="zh-CN" altLang="en-US" sz="2400" dirty="0"/>
              <a:t>转化为所有块均朝向为</a:t>
            </a:r>
            <a:r>
              <a:rPr lang="en-US" altLang="zh-CN" sz="2400" dirty="0"/>
              <a:t>0. </a:t>
            </a:r>
            <a:r>
              <a:rPr lang="zh-CN" altLang="en-US" sz="2400" dirty="0"/>
              <a:t>我们只探讨朝向和模</a:t>
            </a:r>
            <a:r>
              <a:rPr lang="en-US" altLang="zh-CN" sz="2400" dirty="0"/>
              <a:t>3</a:t>
            </a:r>
            <a:r>
              <a:rPr lang="zh-CN" altLang="en-US" sz="2400" dirty="0"/>
              <a:t>为</a:t>
            </a:r>
            <a:r>
              <a:rPr lang="en-US" altLang="zh-CN" sz="2400" dirty="0"/>
              <a:t>0</a:t>
            </a:r>
            <a:r>
              <a:rPr lang="zh-CN" altLang="en-US" sz="2400" dirty="0"/>
              <a:t>的情况，但其他两种情况可以完全等价证明。</a:t>
            </a:r>
            <a:endParaRPr lang="en-US" altLang="zh-CN" sz="2400" dirty="0"/>
          </a:p>
          <a:p>
            <a:r>
              <a:rPr lang="zh-CN" altLang="en-US" sz="2400" dirty="0"/>
              <a:t>假设上面四个块与下面四个块的朝向和在模</a:t>
            </a:r>
            <a:r>
              <a:rPr lang="en-US" altLang="zh-CN" sz="2400" dirty="0"/>
              <a:t>3</a:t>
            </a:r>
            <a:r>
              <a:rPr lang="zh-CN" altLang="en-US" sz="2400" dirty="0"/>
              <a:t>下不为</a:t>
            </a:r>
            <a:r>
              <a:rPr lang="en-US" altLang="zh-CN" sz="2400" dirty="0"/>
              <a:t>0</a:t>
            </a:r>
            <a:r>
              <a:rPr lang="zh-CN" altLang="en-US" sz="2400" dirty="0"/>
              <a:t>，则必定一个模</a:t>
            </a:r>
            <a:r>
              <a:rPr lang="en-US" altLang="zh-CN" sz="2400" dirty="0"/>
              <a:t>3</a:t>
            </a:r>
            <a:r>
              <a:rPr lang="zh-CN" altLang="en-US" sz="2400" dirty="0"/>
              <a:t>为</a:t>
            </a:r>
            <a:r>
              <a:rPr lang="en-US" altLang="zh-CN" sz="2400" dirty="0"/>
              <a:t>1</a:t>
            </a:r>
            <a:r>
              <a:rPr lang="zh-CN" altLang="en-US" sz="2400" dirty="0"/>
              <a:t>，一个模</a:t>
            </a:r>
            <a:r>
              <a:rPr lang="en-US" altLang="zh-CN" sz="2400" dirty="0"/>
              <a:t>3</a:t>
            </a:r>
            <a:r>
              <a:rPr lang="zh-CN" altLang="en-US" sz="2400" dirty="0"/>
              <a:t>为</a:t>
            </a:r>
            <a:r>
              <a:rPr lang="en-US" altLang="zh-CN" sz="2400" dirty="0"/>
              <a:t>2</a:t>
            </a:r>
            <a:r>
              <a:rPr lang="zh-CN" altLang="en-US" sz="2400" dirty="0"/>
              <a:t>，只需对一个侧面进行上述操作，即可分别加</a:t>
            </a:r>
            <a:r>
              <a:rPr lang="en-US" altLang="zh-CN" sz="2400" dirty="0"/>
              <a:t>2</a:t>
            </a:r>
            <a:r>
              <a:rPr lang="zh-CN" altLang="en-US" sz="2400" dirty="0"/>
              <a:t>和加</a:t>
            </a:r>
            <a:r>
              <a:rPr lang="en-US" altLang="zh-CN" sz="2400" dirty="0"/>
              <a:t>1</a:t>
            </a:r>
            <a:r>
              <a:rPr lang="zh-CN" altLang="en-US" sz="2400" dirty="0"/>
              <a:t>，从而使上面与下面的四个块朝向和模</a:t>
            </a:r>
            <a:r>
              <a:rPr lang="en-US" altLang="zh-CN" sz="2400" dirty="0"/>
              <a:t>3</a:t>
            </a:r>
            <a:r>
              <a:rPr lang="zh-CN" altLang="en-US" sz="2400" dirty="0"/>
              <a:t>为</a:t>
            </a:r>
            <a:r>
              <a:rPr lang="en-US" altLang="zh-CN" sz="2400" dirty="0"/>
              <a:t>0.</a:t>
            </a:r>
          </a:p>
          <a:p>
            <a:r>
              <a:rPr lang="zh-CN" altLang="en-US" sz="2400" dirty="0"/>
              <a:t>朝向的值有以下几种可能：</a:t>
            </a:r>
            <a:r>
              <a:rPr lang="en-US" altLang="zh-CN" sz="2400" dirty="0"/>
              <a:t>0000,0111,0012,1122</a:t>
            </a:r>
            <a:r>
              <a:rPr lang="zh-CN" altLang="en-US" sz="2400" dirty="0"/>
              <a:t>（不分顺序）</a:t>
            </a:r>
            <a:endParaRPr lang="en-US" altLang="zh-CN" sz="2400" dirty="0"/>
          </a:p>
          <a:p>
            <a:pPr marL="0" indent="0">
              <a:buNone/>
            </a:pPr>
            <a:r>
              <a:rPr lang="zh-CN" altLang="en-US" sz="2400" dirty="0"/>
              <a:t>对于</a:t>
            </a:r>
            <a:r>
              <a:rPr lang="en-US" altLang="zh-CN" sz="2400" dirty="0"/>
              <a:t>0111</a:t>
            </a:r>
            <a:r>
              <a:rPr lang="zh-CN" altLang="en-US" sz="2400" dirty="0"/>
              <a:t>，将三个朝向为</a:t>
            </a:r>
            <a:r>
              <a:rPr lang="en-US" altLang="zh-CN" sz="2400" dirty="0"/>
              <a:t>1</a:t>
            </a:r>
            <a:r>
              <a:rPr lang="zh-CN" altLang="en-US" sz="2400" dirty="0"/>
              <a:t>的块挪动到</a:t>
            </a:r>
            <a:r>
              <a:rPr lang="en-US" altLang="zh-CN" sz="2400" dirty="0"/>
              <a:t>012</a:t>
            </a:r>
            <a:r>
              <a:rPr lang="zh-CN" altLang="en-US" sz="2400" dirty="0"/>
              <a:t>的位置，进行上述操作。</a:t>
            </a:r>
            <a:endParaRPr lang="en-US" altLang="zh-CN" sz="2400" dirty="0"/>
          </a:p>
          <a:p>
            <a:pPr marL="0" indent="0">
              <a:buNone/>
            </a:pPr>
            <a:r>
              <a:rPr lang="zh-CN" altLang="en-US" sz="2400" dirty="0"/>
              <a:t>对于</a:t>
            </a:r>
            <a:r>
              <a:rPr lang="en-US" altLang="zh-CN" sz="2400" dirty="0"/>
              <a:t>0012</a:t>
            </a:r>
            <a:r>
              <a:rPr lang="zh-CN" altLang="en-US" sz="2400" dirty="0"/>
              <a:t>，将朝向</a:t>
            </a:r>
            <a:r>
              <a:rPr lang="en-US" altLang="zh-CN" sz="2400" dirty="0"/>
              <a:t>1</a:t>
            </a:r>
            <a:r>
              <a:rPr lang="zh-CN" altLang="en-US" sz="2400" dirty="0"/>
              <a:t>挪动到块</a:t>
            </a:r>
            <a:r>
              <a:rPr lang="en-US" altLang="zh-CN" sz="2400" dirty="0"/>
              <a:t>3</a:t>
            </a:r>
            <a:r>
              <a:rPr lang="zh-CN" altLang="en-US" sz="2400" dirty="0"/>
              <a:t>的位置，进行上述操作得到</a:t>
            </a:r>
            <a:r>
              <a:rPr lang="en-US" altLang="zh-CN" sz="2400" dirty="0"/>
              <a:t>0111</a:t>
            </a:r>
            <a:r>
              <a:rPr lang="zh-CN" altLang="en-US" sz="2400" dirty="0"/>
              <a:t>。</a:t>
            </a:r>
            <a:endParaRPr lang="en-US" altLang="zh-CN" sz="2400" dirty="0"/>
          </a:p>
          <a:p>
            <a:pPr marL="0" indent="0">
              <a:buNone/>
            </a:pPr>
            <a:r>
              <a:rPr lang="zh-CN" altLang="en-US" sz="2400" dirty="0"/>
              <a:t>对于</a:t>
            </a:r>
            <a:r>
              <a:rPr lang="en-US" altLang="zh-CN" sz="2400" dirty="0"/>
              <a:t>1122</a:t>
            </a:r>
            <a:r>
              <a:rPr lang="zh-CN" altLang="en-US" sz="2400" dirty="0"/>
              <a:t>，将其中一个朝向</a:t>
            </a:r>
            <a:r>
              <a:rPr lang="en-US" altLang="zh-CN" sz="2400" dirty="0"/>
              <a:t>1</a:t>
            </a:r>
            <a:r>
              <a:rPr lang="zh-CN" altLang="en-US" sz="2400" dirty="0"/>
              <a:t>挪动到块</a:t>
            </a:r>
            <a:r>
              <a:rPr lang="en-US" altLang="zh-CN" sz="2400" dirty="0"/>
              <a:t>3</a:t>
            </a:r>
            <a:r>
              <a:rPr lang="zh-CN" altLang="en-US" sz="2400" dirty="0"/>
              <a:t>的位置，进行上述操作得到</a:t>
            </a:r>
            <a:r>
              <a:rPr lang="en-US" altLang="zh-CN" sz="2400" dirty="0"/>
              <a:t>0012</a:t>
            </a:r>
            <a:r>
              <a:rPr lang="zh-CN" altLang="en-US" sz="2400" dirty="0"/>
              <a:t>。</a:t>
            </a:r>
          </a:p>
        </p:txBody>
      </p:sp>
    </p:spTree>
    <p:extLst>
      <p:ext uri="{BB962C8B-B14F-4D97-AF65-F5344CB8AC3E}">
        <p14:creationId xmlns:p14="http://schemas.microsoft.com/office/powerpoint/2010/main" val="3760803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82994-4D7F-D390-CEF8-42AB7E8AF864}"/>
              </a:ext>
            </a:extLst>
          </p:cNvPr>
          <p:cNvSpPr>
            <a:spLocks noGrp="1"/>
          </p:cNvSpPr>
          <p:nvPr>
            <p:ph type="title"/>
          </p:nvPr>
        </p:nvSpPr>
        <p:spPr/>
        <p:txBody>
          <a:bodyPr/>
          <a:lstStyle/>
          <a:p>
            <a:r>
              <a:rPr lang="zh-CN" altLang="en-US" dirty="0"/>
              <a:t>群</a:t>
            </a:r>
            <a:br>
              <a:rPr lang="en-US" altLang="zh-CN" dirty="0"/>
            </a:br>
            <a:r>
              <a:rPr lang="zh-CN" altLang="en-US" dirty="0"/>
              <a:t>确实是群</a:t>
            </a:r>
          </a:p>
        </p:txBody>
      </p:sp>
      <p:sp>
        <p:nvSpPr>
          <p:cNvPr id="3" name="内容占位符 2">
            <a:extLst>
              <a:ext uri="{FF2B5EF4-FFF2-40B4-BE49-F238E27FC236}">
                <a16:creationId xmlns:a16="http://schemas.microsoft.com/office/drawing/2014/main" id="{FBBCD100-E3B1-A7CC-74E8-C71F5B0737CA}"/>
              </a:ext>
            </a:extLst>
          </p:cNvPr>
          <p:cNvSpPr>
            <a:spLocks noGrp="1"/>
          </p:cNvSpPr>
          <p:nvPr>
            <p:ph idx="1"/>
          </p:nvPr>
        </p:nvSpPr>
        <p:spPr>
          <a:xfrm>
            <a:off x="1371600" y="2285999"/>
            <a:ext cx="9601200" cy="4098471"/>
          </a:xfrm>
        </p:spPr>
        <p:txBody>
          <a:bodyPr>
            <a:normAutofit/>
          </a:bodyPr>
          <a:lstStyle/>
          <a:p>
            <a:r>
              <a:rPr lang="zh-CN" altLang="en-US" sz="2400" dirty="0"/>
              <a:t>到了现在，我们终于可以说，魔方的操作可以看成一个群了。因为在正常魔方的等价类内，任何状态都可以由初始状态进行若干次旋转得到，这样的变换操作满足：</a:t>
            </a:r>
            <a:endParaRPr lang="en-US" altLang="zh-CN" sz="2400" dirty="0"/>
          </a:p>
          <a:p>
            <a:pPr marL="457200" indent="-457200">
              <a:buAutoNum type="arabicPeriod"/>
            </a:pPr>
            <a:r>
              <a:rPr lang="zh-CN" altLang="en-US" sz="2400" dirty="0"/>
              <a:t>有逆元，只需要将旋转顺序和方向反过来既得到逆元</a:t>
            </a:r>
            <a:endParaRPr lang="en-US" altLang="zh-CN" sz="2400" dirty="0"/>
          </a:p>
          <a:p>
            <a:pPr marL="457200" indent="-457200">
              <a:buAutoNum type="arabicPeriod"/>
            </a:pPr>
            <a:r>
              <a:rPr lang="zh-CN" altLang="en-US" sz="2400" dirty="0"/>
              <a:t>封闭，因为任何状态都可以表示为若干次旋转，两次变换的复合也就是先后进行旋转序列操作</a:t>
            </a:r>
            <a:endParaRPr lang="en-US" altLang="zh-CN" sz="2400" dirty="0"/>
          </a:p>
          <a:p>
            <a:pPr marL="457200" indent="-457200">
              <a:buAutoNum type="arabicPeriod"/>
            </a:pPr>
            <a:r>
              <a:rPr lang="zh-CN" altLang="en-US" sz="2400" dirty="0"/>
              <a:t>有单位元，不动就是单位元。</a:t>
            </a:r>
            <a:endParaRPr lang="en-US" altLang="zh-CN" sz="2400" dirty="0"/>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zh-CN" altLang="en-US" sz="2400" dirty="0"/>
              <a:t>我们为什么总是用旋转来表示呢？旋转有什么数学上的特殊性吗？</a:t>
            </a:r>
            <a:endParaRPr lang="en-US" altLang="zh-CN" sz="2400" dirty="0"/>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zh-CN" altLang="en-US" sz="2400" dirty="0"/>
              <a:t>接下来延伸介绍群的生成集合</a:t>
            </a:r>
          </a:p>
        </p:txBody>
      </p:sp>
    </p:spTree>
    <p:extLst>
      <p:ext uri="{BB962C8B-B14F-4D97-AF65-F5344CB8AC3E}">
        <p14:creationId xmlns:p14="http://schemas.microsoft.com/office/powerpoint/2010/main" val="290825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A2C0E-8660-C94D-D36D-7F8ACA6DE045}"/>
              </a:ext>
            </a:extLst>
          </p:cNvPr>
          <p:cNvSpPr>
            <a:spLocks noGrp="1"/>
          </p:cNvSpPr>
          <p:nvPr>
            <p:ph type="title"/>
          </p:nvPr>
        </p:nvSpPr>
        <p:spPr/>
        <p:txBody>
          <a:bodyPr/>
          <a:lstStyle/>
          <a:p>
            <a:r>
              <a:rPr lang="zh-CN" altLang="en-US" dirty="0"/>
              <a:t>群</a:t>
            </a:r>
            <a:br>
              <a:rPr lang="en-US" altLang="zh-CN" dirty="0"/>
            </a:br>
            <a:r>
              <a:rPr lang="zh-CN" altLang="en-US" dirty="0"/>
              <a:t>群的生成集合</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3851CBE-17F5-D604-2303-D81C117F89A3}"/>
                  </a:ext>
                </a:extLst>
              </p:cNvPr>
              <p:cNvSpPr>
                <a:spLocks noGrp="1"/>
              </p:cNvSpPr>
              <p:nvPr>
                <p:ph idx="1"/>
              </p:nvPr>
            </p:nvSpPr>
            <p:spPr/>
            <p:txBody>
              <a:bodyPr>
                <a:normAutofit/>
              </a:bodyPr>
              <a:lstStyle/>
              <a:p>
                <a:r>
                  <a:rPr lang="zh-CN" altLang="en-US" sz="2400" dirty="0"/>
                  <a:t>对于群</a:t>
                </a:r>
                <a14:m>
                  <m:oMath xmlns:m="http://schemas.openxmlformats.org/officeDocument/2006/math">
                    <m:r>
                      <a:rPr lang="en-US" altLang="zh-CN" sz="2400" b="0" i="1" smtClean="0">
                        <a:latin typeface="Cambria Math" panose="02040503050406030204" pitchFamily="18" charset="0"/>
                      </a:rPr>
                      <m:t>𝐺</m:t>
                    </m:r>
                  </m:oMath>
                </a14:m>
                <a:r>
                  <a:rPr lang="zh-CN" altLang="en-US" sz="2400" dirty="0"/>
                  <a:t>，子集</a:t>
                </a:r>
                <a14:m>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𝐺</m:t>
                    </m:r>
                  </m:oMath>
                </a14:m>
                <a:r>
                  <a:rPr lang="zh-CN" altLang="en-US" sz="2400" dirty="0"/>
                  <a:t>，满足任意的元素</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𝐺</m:t>
                    </m:r>
                  </m:oMath>
                </a14:m>
                <a:r>
                  <a:rPr lang="zh-CN" altLang="en-US" sz="2400" dirty="0"/>
                  <a:t>，</a:t>
                </a:r>
                <a:r>
                  <a:rPr lang="en-US" altLang="zh-CN" sz="2400" dirty="0"/>
                  <a:t> </a:t>
                </a:r>
                <a14:m>
                  <m:oMath xmlns:m="http://schemas.openxmlformats.org/officeDocument/2006/math">
                    <m:r>
                      <a:rPr lang="en-US" altLang="zh-CN" sz="2400" i="1">
                        <a:latin typeface="Cambria Math" panose="02040503050406030204" pitchFamily="18" charset="0"/>
                      </a:rPr>
                      <m:t>𝑥</m:t>
                    </m:r>
                  </m:oMath>
                </a14:m>
                <a:r>
                  <a:rPr lang="zh-CN" altLang="en-US" sz="2400" dirty="0"/>
                  <a:t>均可用</a:t>
                </a:r>
                <a14:m>
                  <m:oMath xmlns:m="http://schemas.openxmlformats.org/officeDocument/2006/math">
                    <m:r>
                      <a:rPr lang="en-US" altLang="zh-CN" sz="2400" b="0" i="1" smtClean="0">
                        <a:latin typeface="Cambria Math" panose="02040503050406030204" pitchFamily="18" charset="0"/>
                      </a:rPr>
                      <m:t>𝑆</m:t>
                    </m:r>
                  </m:oMath>
                </a14:m>
                <a:r>
                  <a:rPr lang="zh-CN" altLang="en-US" sz="2400" dirty="0"/>
                  <a:t>中的元素及其逆元的有限个乘积所表示，则称</a:t>
                </a:r>
                <a14:m>
                  <m:oMath xmlns:m="http://schemas.openxmlformats.org/officeDocument/2006/math">
                    <m:r>
                      <a:rPr lang="en-US" altLang="zh-CN" sz="2400" b="0" i="1" smtClean="0">
                        <a:latin typeface="Cambria Math" panose="02040503050406030204" pitchFamily="18" charset="0"/>
                      </a:rPr>
                      <m:t>𝑆</m:t>
                    </m:r>
                  </m:oMath>
                </a14:m>
                <a:r>
                  <a:rPr lang="zh-CN" altLang="en-US" sz="2400" dirty="0"/>
                  <a:t>是群</a:t>
                </a:r>
                <a14:m>
                  <m:oMath xmlns:m="http://schemas.openxmlformats.org/officeDocument/2006/math">
                    <m:r>
                      <a:rPr lang="en-US" altLang="zh-CN" sz="2400" b="0" i="1" smtClean="0">
                        <a:latin typeface="Cambria Math" panose="02040503050406030204" pitchFamily="18" charset="0"/>
                      </a:rPr>
                      <m:t>𝐺</m:t>
                    </m:r>
                  </m:oMath>
                </a14:m>
                <a:r>
                  <a:rPr lang="zh-CN" altLang="en-US" sz="2400" dirty="0"/>
                  <a:t>的</a:t>
                </a:r>
                <a:r>
                  <a:rPr lang="zh-CN" altLang="en-US" sz="2400" b="1" dirty="0"/>
                  <a:t>生成集合</a:t>
                </a:r>
                <a:endParaRPr lang="en-US" altLang="zh-CN" sz="2400" b="1" dirty="0"/>
              </a:p>
              <a:p>
                <a:r>
                  <a:rPr lang="zh-CN" altLang="en-US" sz="2400" dirty="0"/>
                  <a:t>显然，对于生成元为</a:t>
                </a:r>
                <a14:m>
                  <m:oMath xmlns:m="http://schemas.openxmlformats.org/officeDocument/2006/math">
                    <m:r>
                      <a:rPr lang="en-US" altLang="zh-CN" sz="2400" b="0" i="1" smtClean="0">
                        <a:latin typeface="Cambria Math" panose="02040503050406030204" pitchFamily="18" charset="0"/>
                      </a:rPr>
                      <m:t>𝑠</m:t>
                    </m:r>
                  </m:oMath>
                </a14:m>
                <a:r>
                  <a:rPr lang="zh-CN" altLang="en-US" sz="2400" dirty="0"/>
                  <a:t>的循环群，</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oMath>
                </a14:m>
                <a:r>
                  <a:rPr lang="zh-CN" altLang="en-US" sz="2400" dirty="0"/>
                  <a:t>构成了一个生成集合</a:t>
                </a:r>
                <a:endParaRPr lang="en-US" altLang="zh-CN" sz="2400" dirty="0"/>
              </a:p>
              <a:p>
                <a:r>
                  <a:rPr lang="zh-CN" altLang="en-US" sz="2400" dirty="0"/>
                  <a:t>对于上周</a:t>
                </a:r>
                <a:r>
                  <a:rPr lang="en-US" altLang="zh-CN" sz="2400" dirty="0"/>
                  <a:t>OT</a:t>
                </a:r>
                <a:r>
                  <a:rPr lang="zh-CN" altLang="en-US" sz="2400" dirty="0"/>
                  <a:t>的“移动群”，我们已经探讨了</a:t>
                </a:r>
                <a14:m>
                  <m:oMath xmlns:m="http://schemas.openxmlformats.org/officeDocument/2006/math">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i="1" smtClean="0">
                            <a:latin typeface="Cambria Math" panose="02040503050406030204" pitchFamily="18" charset="0"/>
                            <a:ea typeface="Cambria Math" panose="02040503050406030204" pitchFamily="18" charset="0"/>
                          </a:rPr>
                          <m:t>ℤ</m:t>
                        </m:r>
                      </m:e>
                      <m:sup>
                        <m:r>
                          <a:rPr lang="en-US" altLang="zh-CN" sz="2400" b="0" i="1" smtClean="0">
                            <a:latin typeface="Cambria Math" panose="02040503050406030204" pitchFamily="18" charset="0"/>
                            <a:ea typeface="Cambria Math" panose="02040503050406030204" pitchFamily="18" charset="0"/>
                          </a:rPr>
                          <m:t>2</m:t>
                        </m:r>
                      </m:sup>
                    </m:sSup>
                  </m:oMath>
                </a14:m>
                <a:r>
                  <a:rPr lang="zh-CN" altLang="en-US" sz="2400" dirty="0"/>
                  <a:t>不是循环群，而显然</a:t>
                </a:r>
                <a14:m>
                  <m:oMath xmlns:m="http://schemas.openxmlformats.org/officeDocument/2006/math">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0,1</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1,0</m:t>
                        </m:r>
                      </m:e>
                    </m:d>
                    <m:r>
                      <a:rPr lang="en-US" altLang="zh-CN" sz="2400" b="0" i="1" smtClean="0">
                        <a:latin typeface="Cambria Math" panose="02040503050406030204" pitchFamily="18" charset="0"/>
                      </a:rPr>
                      <m:t>}</m:t>
                    </m:r>
                  </m:oMath>
                </a14:m>
                <a:r>
                  <a:rPr lang="zh-CN" altLang="en-US" sz="2400" dirty="0"/>
                  <a:t>构成了它的生成集合</a:t>
                </a:r>
                <a:endParaRPr lang="en-US" altLang="zh-CN" sz="2400" dirty="0"/>
              </a:p>
              <a:p>
                <a:r>
                  <a:rPr lang="zh-CN" altLang="en-US" sz="2400" dirty="0"/>
                  <a:t>对于作业</a:t>
                </a:r>
                <a:r>
                  <a:rPr lang="en-US" altLang="zh-CN" sz="2400" dirty="0"/>
                  <a:t>1</a:t>
                </a:r>
                <a:r>
                  <a:rPr lang="zh-CN" altLang="en-US" sz="2400" dirty="0"/>
                  <a:t>中的</a:t>
                </a:r>
                <a14:m>
                  <m:oMath xmlns:m="http://schemas.openxmlformats.org/officeDocument/2006/math">
                    <m:r>
                      <a:rPr lang="en-US" altLang="zh-CN" sz="2400" i="1" dirty="0" smtClean="0">
                        <a:latin typeface="Cambria Math" panose="02040503050406030204" pitchFamily="18" charset="0"/>
                      </a:rPr>
                      <m:t>𝑈</m:t>
                    </m:r>
                    <m:r>
                      <a:rPr lang="en-US" altLang="zh-CN" sz="2400" i="1" dirty="0" smtClean="0">
                        <a:latin typeface="Cambria Math" panose="02040503050406030204" pitchFamily="18" charset="0"/>
                      </a:rPr>
                      <m:t>(8)</m:t>
                    </m:r>
                  </m:oMath>
                </a14:m>
                <a:r>
                  <a:rPr lang="zh-CN" altLang="en-US" sz="2400" dirty="0"/>
                  <a:t>，它不是循环群，而集合</a:t>
                </a:r>
                <a14:m>
                  <m:oMath xmlns:m="http://schemas.openxmlformats.org/officeDocument/2006/math">
                    <m:r>
                      <a:rPr lang="en-US" altLang="zh-CN" sz="2400" b="0" i="1" smtClean="0">
                        <a:latin typeface="Cambria Math" panose="02040503050406030204" pitchFamily="18" charset="0"/>
                      </a:rPr>
                      <m:t>{1,3,5}</m:t>
                    </m:r>
                  </m:oMath>
                </a14:m>
                <a:r>
                  <a:rPr lang="zh-CN" altLang="en-US" sz="2400" dirty="0"/>
                  <a:t>构成了一个生成集合，因为</a:t>
                </a:r>
                <a14:m>
                  <m:oMath xmlns:m="http://schemas.openxmlformats.org/officeDocument/2006/math">
                    <m:r>
                      <a:rPr lang="en-US" altLang="zh-CN" sz="2400" b="0" i="1" smtClean="0">
                        <a:latin typeface="Cambria Math" panose="02040503050406030204" pitchFamily="18" charset="0"/>
                      </a:rPr>
                      <m:t>3×5</m:t>
                    </m:r>
                    <m:r>
                      <a:rPr lang="en-US" altLang="zh-CN" sz="2400" b="0" i="1" smtClean="0">
                        <a:latin typeface="Cambria Math" panose="02040503050406030204" pitchFamily="18" charset="0"/>
                        <a:ea typeface="Cambria Math" panose="02040503050406030204" pitchFamily="18" charset="0"/>
                      </a:rPr>
                      <m:t>≡7 (</m:t>
                    </m:r>
                    <m:r>
                      <a:rPr lang="en-US" altLang="zh-CN" sz="2400" b="0" i="1" smtClean="0">
                        <a:latin typeface="Cambria Math" panose="02040503050406030204" pitchFamily="18" charset="0"/>
                        <a:ea typeface="Cambria Math" panose="02040503050406030204" pitchFamily="18" charset="0"/>
                      </a:rPr>
                      <m:t>𝑚𝑜𝑑</m:t>
                    </m:r>
                    <m:r>
                      <a:rPr lang="en-US" altLang="zh-CN" sz="2400" b="0" i="1" smtClean="0">
                        <a:latin typeface="Cambria Math" panose="02040503050406030204" pitchFamily="18" charset="0"/>
                        <a:ea typeface="Cambria Math" panose="02040503050406030204" pitchFamily="18" charset="0"/>
                      </a:rPr>
                      <m:t> 8)</m:t>
                    </m:r>
                  </m:oMath>
                </a14:m>
                <a:endParaRPr lang="zh-CN" altLang="en-US" sz="2400" dirty="0"/>
              </a:p>
            </p:txBody>
          </p:sp>
        </mc:Choice>
        <mc:Fallback>
          <p:sp>
            <p:nvSpPr>
              <p:cNvPr id="3" name="内容占位符 2">
                <a:extLst>
                  <a:ext uri="{FF2B5EF4-FFF2-40B4-BE49-F238E27FC236}">
                    <a16:creationId xmlns:a16="http://schemas.microsoft.com/office/drawing/2014/main" id="{23851CBE-17F5-D604-2303-D81C117F89A3}"/>
                  </a:ext>
                </a:extLst>
              </p:cNvPr>
              <p:cNvSpPr>
                <a:spLocks noGrp="1" noRot="1" noChangeAspect="1" noMove="1" noResize="1" noEditPoints="1" noAdjustHandles="1" noChangeArrowheads="1" noChangeShapeType="1" noTextEdit="1"/>
              </p:cNvSpPr>
              <p:nvPr>
                <p:ph idx="1"/>
              </p:nvPr>
            </p:nvSpPr>
            <p:spPr>
              <a:blipFill>
                <a:blip r:embed="rId2"/>
                <a:stretch>
                  <a:fillRect l="-889" t="-1871" r="-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223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22713-4FF2-DA18-1784-EEB54E400ED7}"/>
              </a:ext>
            </a:extLst>
          </p:cNvPr>
          <p:cNvSpPr>
            <a:spLocks noGrp="1"/>
          </p:cNvSpPr>
          <p:nvPr>
            <p:ph type="title"/>
          </p:nvPr>
        </p:nvSpPr>
        <p:spPr/>
        <p:txBody>
          <a:bodyPr/>
          <a:lstStyle/>
          <a:p>
            <a:r>
              <a:rPr lang="zh-CN" altLang="en-US" dirty="0"/>
              <a:t>群</a:t>
            </a:r>
            <a:br>
              <a:rPr lang="en-US" altLang="zh-CN" dirty="0"/>
            </a:br>
            <a:r>
              <a:rPr lang="zh-CN" altLang="en-US" dirty="0"/>
              <a:t>群的生成集合</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8C97031-E6E1-074A-7F18-51ADFA2646B9}"/>
                  </a:ext>
                </a:extLst>
              </p:cNvPr>
              <p:cNvSpPr>
                <a:spLocks noGrp="1"/>
              </p:cNvSpPr>
              <p:nvPr>
                <p:ph idx="1"/>
              </p:nvPr>
            </p:nvSpPr>
            <p:spPr/>
            <p:txBody>
              <a:bodyPr>
                <a:normAutofit/>
              </a:bodyPr>
              <a:lstStyle/>
              <a:p>
                <a:r>
                  <a:rPr lang="zh-CN" altLang="en-US" sz="2400" dirty="0"/>
                  <a:t>一个集合以及运算也可以</a:t>
                </a:r>
                <a:r>
                  <a:rPr lang="zh-CN" altLang="en-US" sz="2400" b="1" dirty="0"/>
                  <a:t>生成</a:t>
                </a:r>
                <a:r>
                  <a:rPr lang="zh-CN" altLang="en-US" sz="2400" dirty="0"/>
                  <a:t>一个群，例如：</a:t>
                </a:r>
                <a:endParaRPr lang="en-US" altLang="zh-CN" sz="2400" dirty="0"/>
              </a:p>
              <a:p>
                <a:r>
                  <a:rPr lang="zh-CN" altLang="en-US" sz="2400" dirty="0"/>
                  <a:t>向量集合</a:t>
                </a:r>
                <a14:m>
                  <m:oMath xmlns:m="http://schemas.openxmlformats.org/officeDocument/2006/math">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0,1</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1,0</m:t>
                        </m:r>
                      </m:e>
                    </m:d>
                    <m:r>
                      <a:rPr lang="en-US" altLang="zh-CN" sz="2400" b="0" i="1" smtClean="0">
                        <a:latin typeface="Cambria Math" panose="02040503050406030204" pitchFamily="18" charset="0"/>
                      </a:rPr>
                      <m:t>}</m:t>
                    </m:r>
                  </m:oMath>
                </a14:m>
                <a:r>
                  <a:rPr lang="zh-CN" altLang="en-US" sz="2400" dirty="0"/>
                  <a:t>与向量加法生成</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ℤ</m:t>
                        </m:r>
                      </m:e>
                      <m:sup>
                        <m:r>
                          <a:rPr lang="en-US" altLang="zh-CN" sz="2400" i="1">
                            <a:latin typeface="Cambria Math" panose="02040503050406030204" pitchFamily="18" charset="0"/>
                            <a:ea typeface="Cambria Math" panose="02040503050406030204" pitchFamily="18" charset="0"/>
                          </a:rPr>
                          <m:t>2</m:t>
                        </m:r>
                      </m:sup>
                    </m:sSup>
                  </m:oMath>
                </a14:m>
                <a:endParaRPr lang="en-US" altLang="zh-CN" sz="2400" dirty="0"/>
              </a:p>
              <a:p>
                <a:r>
                  <a:rPr lang="zh-CN" altLang="en-US" sz="2400" dirty="0"/>
                  <a:t>实数集合</a:t>
                </a:r>
                <a14:m>
                  <m:oMath xmlns:m="http://schemas.openxmlformats.org/officeDocument/2006/math">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3</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4</m:t>
                        </m:r>
                      </m:den>
                    </m:f>
                    <m:r>
                      <a:rPr lang="en-US" altLang="zh-CN" sz="2400" b="0" i="1" smtClean="0">
                        <a:latin typeface="Cambria Math" panose="02040503050406030204" pitchFamily="18" charset="0"/>
                      </a:rPr>
                      <m:t>}</m:t>
                    </m:r>
                  </m:oMath>
                </a14:m>
                <a:r>
                  <a:rPr lang="zh-CN" altLang="en-US" sz="2400" dirty="0"/>
                  <a:t>与加法生成</a:t>
                </a:r>
                <a14:m>
                  <m:oMath xmlns:m="http://schemas.openxmlformats.org/officeDocument/2006/math">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12</m:t>
                        </m:r>
                      </m:den>
                    </m:f>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ℤ</m:t>
                        </m:r>
                      </m:e>
                      <m:sup>
                        <m:r>
                          <a:rPr lang="en-US" altLang="zh-CN" sz="2400" i="1">
                            <a:latin typeface="Cambria Math" panose="02040503050406030204" pitchFamily="18" charset="0"/>
                            <a:ea typeface="Cambria Math" panose="02040503050406030204" pitchFamily="18" charset="0"/>
                          </a:rPr>
                          <m:t>2</m:t>
                        </m:r>
                      </m:sup>
                    </m:sSup>
                  </m:oMath>
                </a14:m>
                <a:endParaRPr lang="en-US" altLang="zh-CN" sz="2400" dirty="0"/>
              </a:p>
              <a:p>
                <a:r>
                  <a:rPr lang="zh-CN" altLang="en-US" sz="2400" dirty="0"/>
                  <a:t>置换集合</a:t>
                </a:r>
                <a14:m>
                  <m:oMath xmlns:m="http://schemas.openxmlformats.org/officeDocument/2006/math">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1,2</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1,3</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oMath>
                </a14:m>
                <a:r>
                  <a:rPr lang="zh-CN" altLang="en-US" sz="2400" dirty="0"/>
                  <a:t>与置换复合生成</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sub>
                    </m:sSub>
                  </m:oMath>
                </a14:m>
                <a:endParaRPr lang="zh-CN" altLang="en-US" sz="2400" dirty="0"/>
              </a:p>
            </p:txBody>
          </p:sp>
        </mc:Choice>
        <mc:Fallback>
          <p:sp>
            <p:nvSpPr>
              <p:cNvPr id="3" name="内容占位符 2">
                <a:extLst>
                  <a:ext uri="{FF2B5EF4-FFF2-40B4-BE49-F238E27FC236}">
                    <a16:creationId xmlns:a16="http://schemas.microsoft.com/office/drawing/2014/main" id="{08C97031-E6E1-074A-7F18-51ADFA2646B9}"/>
                  </a:ext>
                </a:extLst>
              </p:cNvPr>
              <p:cNvSpPr>
                <a:spLocks noGrp="1" noRot="1" noChangeAspect="1" noMove="1" noResize="1" noEditPoints="1" noAdjustHandles="1" noChangeArrowheads="1" noChangeShapeType="1" noTextEdit="1"/>
              </p:cNvSpPr>
              <p:nvPr>
                <p:ph idx="1"/>
              </p:nvPr>
            </p:nvSpPr>
            <p:spPr>
              <a:blipFill>
                <a:blip r:embed="rId2"/>
                <a:stretch>
                  <a:fillRect l="-889" t="-1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498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8FF27-4D5F-543D-EE24-E8278D842B5A}"/>
              </a:ext>
            </a:extLst>
          </p:cNvPr>
          <p:cNvSpPr>
            <a:spLocks noGrp="1"/>
          </p:cNvSpPr>
          <p:nvPr>
            <p:ph type="title"/>
          </p:nvPr>
        </p:nvSpPr>
        <p:spPr/>
        <p:txBody>
          <a:bodyPr/>
          <a:lstStyle/>
          <a:p>
            <a:r>
              <a:rPr lang="zh-CN" altLang="en-US" dirty="0"/>
              <a:t>介绍</a:t>
            </a:r>
            <a:br>
              <a:rPr lang="en-US" altLang="zh-CN" dirty="0"/>
            </a:br>
            <a:r>
              <a:rPr lang="zh-CN" altLang="en-US" dirty="0"/>
              <a:t>魔方的玩法</a:t>
            </a:r>
          </a:p>
        </p:txBody>
      </p:sp>
      <p:sp>
        <p:nvSpPr>
          <p:cNvPr id="3" name="内容占位符 2">
            <a:extLst>
              <a:ext uri="{FF2B5EF4-FFF2-40B4-BE49-F238E27FC236}">
                <a16:creationId xmlns:a16="http://schemas.microsoft.com/office/drawing/2014/main" id="{D3175560-E889-FB5D-7A4E-E66A26014C23}"/>
              </a:ext>
            </a:extLst>
          </p:cNvPr>
          <p:cNvSpPr>
            <a:spLocks noGrp="1"/>
          </p:cNvSpPr>
          <p:nvPr>
            <p:ph idx="1"/>
          </p:nvPr>
        </p:nvSpPr>
        <p:spPr>
          <a:xfrm>
            <a:off x="1371601" y="2286000"/>
            <a:ext cx="6515100" cy="3581400"/>
          </a:xfrm>
        </p:spPr>
        <p:txBody>
          <a:bodyPr>
            <a:normAutofit/>
          </a:bodyPr>
          <a:lstStyle/>
          <a:p>
            <a:r>
              <a:rPr lang="zh-CN" altLang="en-US" sz="2400" dirty="0"/>
              <a:t>通过每次旋转一个面</a:t>
            </a:r>
            <a:r>
              <a:rPr lang="en-US" altLang="zh-CN" sz="2400" dirty="0"/>
              <a:t>90°</a:t>
            </a:r>
            <a:r>
              <a:rPr lang="zh-CN" altLang="en-US" sz="2400" dirty="0"/>
              <a:t>，最终使得魔方的每一个面都只有一个颜色</a:t>
            </a:r>
          </a:p>
        </p:txBody>
      </p:sp>
      <p:pic>
        <p:nvPicPr>
          <p:cNvPr id="5" name="图片 4">
            <a:extLst>
              <a:ext uri="{FF2B5EF4-FFF2-40B4-BE49-F238E27FC236}">
                <a16:creationId xmlns:a16="http://schemas.microsoft.com/office/drawing/2014/main" id="{2DABC09E-8613-5644-07ED-8DF0188319C7}"/>
              </a:ext>
            </a:extLst>
          </p:cNvPr>
          <p:cNvPicPr>
            <a:picLocks noChangeAspect="1"/>
          </p:cNvPicPr>
          <p:nvPr/>
        </p:nvPicPr>
        <p:blipFill>
          <a:blip r:embed="rId2"/>
          <a:stretch>
            <a:fillRect/>
          </a:stretch>
        </p:blipFill>
        <p:spPr>
          <a:xfrm>
            <a:off x="8193521" y="1428750"/>
            <a:ext cx="2833708" cy="4619659"/>
          </a:xfrm>
          <a:prstGeom prst="rect">
            <a:avLst/>
          </a:prstGeom>
        </p:spPr>
      </p:pic>
      <p:pic>
        <p:nvPicPr>
          <p:cNvPr id="6" name="图片 5">
            <a:extLst>
              <a:ext uri="{FF2B5EF4-FFF2-40B4-BE49-F238E27FC236}">
                <a16:creationId xmlns:a16="http://schemas.microsoft.com/office/drawing/2014/main" id="{97F6D164-D807-220E-F404-DD53E00F90D4}"/>
              </a:ext>
            </a:extLst>
          </p:cNvPr>
          <p:cNvPicPr>
            <a:picLocks noChangeAspect="1"/>
          </p:cNvPicPr>
          <p:nvPr/>
        </p:nvPicPr>
        <p:blipFill>
          <a:blip r:embed="rId3"/>
          <a:stretch>
            <a:fillRect/>
          </a:stretch>
        </p:blipFill>
        <p:spPr>
          <a:xfrm>
            <a:off x="5923185" y="4013752"/>
            <a:ext cx="1963516" cy="2034657"/>
          </a:xfrm>
          <a:prstGeom prst="rect">
            <a:avLst/>
          </a:prstGeom>
        </p:spPr>
      </p:pic>
    </p:spTree>
    <p:extLst>
      <p:ext uri="{BB962C8B-B14F-4D97-AF65-F5344CB8AC3E}">
        <p14:creationId xmlns:p14="http://schemas.microsoft.com/office/powerpoint/2010/main" val="2437712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5FFA0-EB30-7CFA-90A5-778BDAD8B655}"/>
              </a:ext>
            </a:extLst>
          </p:cNvPr>
          <p:cNvSpPr>
            <a:spLocks noGrp="1"/>
          </p:cNvSpPr>
          <p:nvPr>
            <p:ph type="title"/>
          </p:nvPr>
        </p:nvSpPr>
        <p:spPr>
          <a:xfrm>
            <a:off x="1371600" y="685800"/>
            <a:ext cx="9601200" cy="800100"/>
          </a:xfrm>
        </p:spPr>
        <p:txBody>
          <a:bodyPr/>
          <a:lstStyle/>
          <a:p>
            <a:r>
              <a:rPr lang="zh-CN" altLang="en-US" dirty="0"/>
              <a:t>总结</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9B28CF-79AD-C8A2-01BC-791596912C35}"/>
                  </a:ext>
                </a:extLst>
              </p:cNvPr>
              <p:cNvSpPr>
                <a:spLocks noGrp="1"/>
              </p:cNvSpPr>
              <p:nvPr>
                <p:ph idx="1"/>
              </p:nvPr>
            </p:nvSpPr>
            <p:spPr>
              <a:xfrm>
                <a:off x="1371600" y="1572986"/>
                <a:ext cx="9601200" cy="4294414"/>
              </a:xfrm>
            </p:spPr>
            <p:txBody>
              <a:bodyPr>
                <a:normAutofit/>
              </a:bodyPr>
              <a:lstStyle/>
              <a:p>
                <a:r>
                  <a:rPr lang="zh-CN" altLang="en-US" sz="2400" dirty="0"/>
                  <a:t>通过前面的研究，我们知道了一个二阶魔方的状态一定属于三种等价类之一，其等价关系为可以通过旋转操作获得。</a:t>
                </a:r>
                <a:endParaRPr lang="en-US" altLang="zh-CN" sz="2400" dirty="0"/>
              </a:p>
              <a:p>
                <a:r>
                  <a:rPr lang="en-US" altLang="zh-CN" sz="2400" dirty="0"/>
                  <a:t>{U,D,F,B,R,L}</a:t>
                </a:r>
                <a:r>
                  <a:rPr lang="zh-CN" altLang="en-US" sz="2400" dirty="0"/>
                  <a:t>这个集合无法生成整个魔方可能的状态，但其大小是整个状态空间的三分之一</a:t>
                </a:r>
                <a:endParaRPr lang="en-US" altLang="zh-CN" sz="2400" dirty="0"/>
              </a:p>
              <a:p>
                <a:r>
                  <a:rPr lang="zh-CN" altLang="en-US" sz="2400" dirty="0"/>
                  <a:t>设上述集合生成的群为</a:t>
                </a:r>
                <a14:m>
                  <m:oMath xmlns:m="http://schemas.openxmlformats.org/officeDocument/2006/math">
                    <m:r>
                      <a:rPr lang="en-US" altLang="zh-CN" sz="2400" b="0" i="1" smtClean="0">
                        <a:latin typeface="Cambria Math" panose="02040503050406030204" pitchFamily="18" charset="0"/>
                      </a:rPr>
                      <m:t>𝐻</m:t>
                    </m:r>
                  </m:oMath>
                </a14:m>
                <a:r>
                  <a:rPr lang="zh-CN" altLang="en-US" sz="2400" dirty="0"/>
                  <a:t>，“拧角”操作为</a:t>
                </a:r>
                <a14:m>
                  <m:oMath xmlns:m="http://schemas.openxmlformats.org/officeDocument/2006/math">
                    <m:r>
                      <a:rPr lang="en-US" altLang="zh-CN" sz="2400" i="1" dirty="0" smtClean="0">
                        <a:latin typeface="Cambria Math" panose="02040503050406030204" pitchFamily="18" charset="0"/>
                      </a:rPr>
                      <m:t>𝑔</m:t>
                    </m:r>
                  </m:oMath>
                </a14:m>
                <a:r>
                  <a:rPr lang="zh-CN" altLang="en-US" sz="2400" dirty="0"/>
                  <a:t>，则</a:t>
                </a:r>
                <a14:m>
                  <m:oMath xmlns:m="http://schemas.openxmlformats.org/officeDocument/2006/math">
                    <m:r>
                      <a:rPr lang="en-US" altLang="zh-CN" sz="2400" i="1" dirty="0" smtClean="0">
                        <a:latin typeface="Cambria Math" panose="02040503050406030204" pitchFamily="18" charset="0"/>
                      </a:rPr>
                      <m:t>𝑔𝐻</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𝐻</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𝐻𝑔</m:t>
                    </m:r>
                  </m:oMath>
                </a14:m>
                <a:r>
                  <a:rPr lang="zh-CN" altLang="en-US" sz="2400" dirty="0"/>
                  <a:t>的并就是整个状态空间</a:t>
                </a:r>
                <a:endParaRPr lang="en-US" altLang="zh-CN" sz="2400" dirty="0"/>
              </a:p>
            </p:txBody>
          </p:sp>
        </mc:Choice>
        <mc:Fallback>
          <p:sp>
            <p:nvSpPr>
              <p:cNvPr id="3" name="内容占位符 2">
                <a:extLst>
                  <a:ext uri="{FF2B5EF4-FFF2-40B4-BE49-F238E27FC236}">
                    <a16:creationId xmlns:a16="http://schemas.microsoft.com/office/drawing/2014/main" id="{019B28CF-79AD-C8A2-01BC-791596912C35}"/>
                  </a:ext>
                </a:extLst>
              </p:cNvPr>
              <p:cNvSpPr>
                <a:spLocks noGrp="1" noRot="1" noChangeAspect="1" noMove="1" noResize="1" noEditPoints="1" noAdjustHandles="1" noChangeArrowheads="1" noChangeShapeType="1" noTextEdit="1"/>
              </p:cNvSpPr>
              <p:nvPr>
                <p:ph idx="1"/>
              </p:nvPr>
            </p:nvSpPr>
            <p:spPr>
              <a:xfrm>
                <a:off x="1371600" y="1572986"/>
                <a:ext cx="9601200" cy="4294414"/>
              </a:xfrm>
              <a:blipFill>
                <a:blip r:embed="rId2"/>
                <a:stretch>
                  <a:fillRect l="-889" t="-1702" r="-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747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28431-DDB1-F812-27A7-90689E1C0452}"/>
              </a:ext>
            </a:extLst>
          </p:cNvPr>
          <p:cNvSpPr>
            <a:spLocks noGrp="1"/>
          </p:cNvSpPr>
          <p:nvPr>
            <p:ph type="title"/>
          </p:nvPr>
        </p:nvSpPr>
        <p:spPr/>
        <p:txBody>
          <a:bodyPr/>
          <a:lstStyle/>
          <a:p>
            <a:r>
              <a:rPr lang="zh-CN" altLang="en-US" dirty="0"/>
              <a:t>介绍</a:t>
            </a:r>
            <a:br>
              <a:rPr lang="en-US" altLang="zh-CN" dirty="0"/>
            </a:br>
            <a:r>
              <a:rPr lang="zh-CN" altLang="en-US" dirty="0"/>
              <a:t>二阶魔方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E25FFD-EB79-029C-E09A-2CE3CE8137EE}"/>
                  </a:ext>
                </a:extLst>
              </p:cNvPr>
              <p:cNvSpPr>
                <a:spLocks noGrp="1"/>
              </p:cNvSpPr>
              <p:nvPr>
                <p:ph idx="1"/>
              </p:nvPr>
            </p:nvSpPr>
            <p:spPr>
              <a:xfrm>
                <a:off x="1371600" y="2286000"/>
                <a:ext cx="10031186" cy="4125686"/>
              </a:xfrm>
            </p:spPr>
            <p:txBody>
              <a:bodyPr>
                <a:normAutofit/>
              </a:bodyPr>
              <a:lstStyle/>
              <a:p>
                <a:r>
                  <a:rPr lang="zh-CN" altLang="en-US" sz="2400" dirty="0"/>
                  <a:t>二阶魔方共有</a:t>
                </a:r>
                <a:r>
                  <a:rPr lang="en-US" altLang="zh-CN" sz="2400" dirty="0"/>
                  <a:t>8</a:t>
                </a:r>
                <a:r>
                  <a:rPr lang="zh-CN" altLang="en-US" sz="2400" dirty="0"/>
                  <a:t>个块，每个块都有</a:t>
                </a:r>
                <a:r>
                  <a:rPr lang="en-US" altLang="zh-CN" sz="2400" dirty="0"/>
                  <a:t>3</a:t>
                </a:r>
                <a:r>
                  <a:rPr lang="zh-CN" altLang="en-US" sz="2400" dirty="0"/>
                  <a:t>种朝向，则一共有</a:t>
                </a:r>
                <a14:m>
                  <m:oMath xmlns:m="http://schemas.openxmlformats.org/officeDocument/2006/math">
                    <m:r>
                      <a:rPr lang="en-US" altLang="zh-CN" sz="2400" i="1" dirty="0" smtClean="0">
                        <a:latin typeface="Cambria Math" panose="02040503050406030204" pitchFamily="18" charset="0"/>
                      </a:rPr>
                      <m:t>8!</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3</m:t>
                        </m:r>
                      </m:e>
                      <m:sup>
                        <m:r>
                          <a:rPr lang="en-US" altLang="zh-CN" sz="2400" b="0" i="1" dirty="0" smtClean="0">
                            <a:latin typeface="Cambria Math" panose="02040503050406030204" pitchFamily="18" charset="0"/>
                          </a:rPr>
                          <m:t>8</m:t>
                        </m:r>
                      </m:sup>
                    </m:sSup>
                    <m:r>
                      <a:rPr lang="en-US" altLang="zh-CN" sz="2400" i="1" dirty="0">
                        <a:latin typeface="Cambria Math" panose="02040503050406030204" pitchFamily="18" charset="0"/>
                      </a:rPr>
                      <m:t>=264,539,520</m:t>
                    </m:r>
                  </m:oMath>
                </a14:m>
                <a:r>
                  <a:rPr lang="zh-CN" altLang="en-US" sz="2400" dirty="0"/>
                  <a:t>种置换。</a:t>
                </a:r>
                <a:endParaRPr lang="en-US" altLang="zh-CN" sz="2400" dirty="0"/>
              </a:p>
              <a:p>
                <a:r>
                  <a:rPr lang="zh-CN" altLang="en-US" sz="2400" dirty="0"/>
                  <a:t>事实上，通过正常的旋转，只能达到上述的三分之一种情况。</a:t>
                </a:r>
                <a:endParaRPr lang="en-US" altLang="zh-CN" sz="2400" dirty="0"/>
              </a:p>
              <a:p>
                <a:r>
                  <a:rPr lang="zh-CN" altLang="en-US" sz="2400" dirty="0"/>
                  <a:t>如果把魔方的每一个面都作为一个元素，则显然可以用</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24</m:t>
                        </m:r>
                      </m:sub>
                    </m:sSub>
                  </m:oMath>
                </a14:m>
                <a:r>
                  <a:rPr lang="zh-CN" altLang="en-US" sz="2400" dirty="0"/>
                  <a:t>中的一个元素来表示一种置换，但这样会导致很多元素并不是正常的魔方状态。</a:t>
                </a:r>
                <a:endParaRPr lang="en-US" altLang="zh-CN" sz="2400" dirty="0"/>
              </a:p>
              <a:p>
                <a:r>
                  <a:rPr lang="zh-CN" altLang="en-US" sz="2400" dirty="0"/>
                  <a:t>为了表示一种置换，我们可以从块的位置和方向如下定义。令上面四个块是</a:t>
                </a:r>
                <a:r>
                  <a:rPr lang="en-US" altLang="zh-CN" sz="2400" dirty="0"/>
                  <a:t>0123</a:t>
                </a:r>
                <a:r>
                  <a:rPr lang="zh-CN" altLang="en-US" sz="2400" dirty="0"/>
                  <a:t>，下面四个块是</a:t>
                </a:r>
                <a:r>
                  <a:rPr lang="en-US" altLang="zh-CN" sz="2400" dirty="0"/>
                  <a:t>4567</a:t>
                </a:r>
                <a:r>
                  <a:rPr lang="zh-CN" altLang="en-US" sz="2400" dirty="0"/>
                  <a:t>。我们认为初始状态（复原状态）上面是黄面，下面是白面，并令</a:t>
                </a:r>
                <a:r>
                  <a:rPr lang="en-US" altLang="zh-CN" sz="2400" dirty="0"/>
                  <a:t>0</a:t>
                </a:r>
                <a:r>
                  <a:rPr lang="zh-CN" altLang="en-US" sz="2400" dirty="0"/>
                  <a:t>表示黄</a:t>
                </a:r>
                <a:r>
                  <a:rPr lang="en-US" altLang="zh-CN" sz="2400" dirty="0"/>
                  <a:t>/</a:t>
                </a:r>
                <a:r>
                  <a:rPr lang="zh-CN" altLang="en-US" sz="2400" dirty="0"/>
                  <a:t>白面朝上（或朝下，当块在下面四个时），</a:t>
                </a:r>
                <a:r>
                  <a:rPr lang="en-US" altLang="zh-CN" sz="2400" dirty="0"/>
                  <a:t>1</a:t>
                </a:r>
                <a:r>
                  <a:rPr lang="zh-CN" altLang="en-US" sz="2400" dirty="0"/>
                  <a:t>表示顺时针转了一个面，</a:t>
                </a:r>
                <a:r>
                  <a:rPr lang="en-US" altLang="zh-CN" sz="2400" dirty="0"/>
                  <a:t>2</a:t>
                </a:r>
                <a:r>
                  <a:rPr lang="zh-CN" altLang="en-US" sz="2400" dirty="0"/>
                  <a:t>表示顺时针转了两个面。</a:t>
                </a:r>
                <a:endParaRPr lang="en-US" altLang="zh-CN" sz="2400" dirty="0"/>
              </a:p>
            </p:txBody>
          </p:sp>
        </mc:Choice>
        <mc:Fallback xmlns="">
          <p:sp>
            <p:nvSpPr>
              <p:cNvPr id="3" name="内容占位符 2">
                <a:extLst>
                  <a:ext uri="{FF2B5EF4-FFF2-40B4-BE49-F238E27FC236}">
                    <a16:creationId xmlns:a16="http://schemas.microsoft.com/office/drawing/2014/main" id="{B0E25FFD-EB79-029C-E09A-2CE3CE8137EE}"/>
                  </a:ext>
                </a:extLst>
              </p:cNvPr>
              <p:cNvSpPr>
                <a:spLocks noGrp="1" noRot="1" noChangeAspect="1" noMove="1" noResize="1" noEditPoints="1" noAdjustHandles="1" noChangeArrowheads="1" noChangeShapeType="1" noTextEdit="1"/>
              </p:cNvSpPr>
              <p:nvPr>
                <p:ph idx="1"/>
              </p:nvPr>
            </p:nvSpPr>
            <p:spPr>
              <a:xfrm>
                <a:off x="1371600" y="2286000"/>
                <a:ext cx="10031186" cy="4125686"/>
              </a:xfrm>
              <a:blipFill>
                <a:blip r:embed="rId2"/>
                <a:stretch>
                  <a:fillRect l="-851" t="-1920" r="-8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913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48063-71ED-6A05-9329-EC87F786FDC6}"/>
              </a:ext>
            </a:extLst>
          </p:cNvPr>
          <p:cNvSpPr>
            <a:spLocks noGrp="1"/>
          </p:cNvSpPr>
          <p:nvPr>
            <p:ph type="title"/>
          </p:nvPr>
        </p:nvSpPr>
        <p:spPr/>
        <p:txBody>
          <a:bodyPr/>
          <a:lstStyle/>
          <a:p>
            <a:r>
              <a:rPr lang="zh-CN" altLang="en-US" dirty="0"/>
              <a:t>举例</a:t>
            </a:r>
            <a:br>
              <a:rPr lang="en-US" altLang="zh-CN" dirty="0"/>
            </a:br>
            <a:r>
              <a:rPr lang="zh-CN" altLang="en-US" dirty="0"/>
              <a:t>二阶魔方的置换</a:t>
            </a:r>
          </a:p>
        </p:txBody>
      </p:sp>
      <p:sp>
        <p:nvSpPr>
          <p:cNvPr id="3" name="内容占位符 2">
            <a:extLst>
              <a:ext uri="{FF2B5EF4-FFF2-40B4-BE49-F238E27FC236}">
                <a16:creationId xmlns:a16="http://schemas.microsoft.com/office/drawing/2014/main" id="{177487EB-ACCA-91EE-7422-F8E021A3CDAB}"/>
              </a:ext>
            </a:extLst>
          </p:cNvPr>
          <p:cNvSpPr>
            <a:spLocks noGrp="1"/>
          </p:cNvSpPr>
          <p:nvPr>
            <p:ph idx="1"/>
          </p:nvPr>
        </p:nvSpPr>
        <p:spPr/>
        <p:txBody>
          <a:bodyPr/>
          <a:lstStyle/>
          <a:p>
            <a:pPr marL="0" indent="0">
              <a:buNone/>
            </a:pPr>
            <a:r>
              <a:rPr lang="en-US" altLang="zh-CN" dirty="0"/>
              <a:t>                                                            </a:t>
            </a:r>
            <a:r>
              <a:rPr lang="zh-CN" altLang="en-US" dirty="0"/>
              <a:t>右：转了一次</a:t>
            </a:r>
          </a:p>
        </p:txBody>
      </p:sp>
      <p:pic>
        <p:nvPicPr>
          <p:cNvPr id="9" name="图片 8">
            <a:extLst>
              <a:ext uri="{FF2B5EF4-FFF2-40B4-BE49-F238E27FC236}">
                <a16:creationId xmlns:a16="http://schemas.microsoft.com/office/drawing/2014/main" id="{EDB919E3-6E77-7F3C-044D-C7F93E2D36AC}"/>
              </a:ext>
            </a:extLst>
          </p:cNvPr>
          <p:cNvPicPr>
            <a:picLocks noChangeAspect="1"/>
          </p:cNvPicPr>
          <p:nvPr/>
        </p:nvPicPr>
        <p:blipFill>
          <a:blip r:embed="rId2"/>
          <a:stretch>
            <a:fillRect/>
          </a:stretch>
        </p:blipFill>
        <p:spPr>
          <a:xfrm>
            <a:off x="7119250" y="2162175"/>
            <a:ext cx="3162323" cy="3343299"/>
          </a:xfrm>
          <a:prstGeom prst="rect">
            <a:avLst/>
          </a:prstGeom>
        </p:spPr>
      </p:pic>
      <p:pic>
        <p:nvPicPr>
          <p:cNvPr id="11" name="图片 10">
            <a:extLst>
              <a:ext uri="{FF2B5EF4-FFF2-40B4-BE49-F238E27FC236}">
                <a16:creationId xmlns:a16="http://schemas.microsoft.com/office/drawing/2014/main" id="{5FB8F7CA-B0BF-7161-7AC8-12AF382EF4A7}"/>
              </a:ext>
            </a:extLst>
          </p:cNvPr>
          <p:cNvPicPr>
            <a:picLocks noChangeAspect="1"/>
          </p:cNvPicPr>
          <p:nvPr/>
        </p:nvPicPr>
        <p:blipFill>
          <a:blip r:embed="rId3"/>
          <a:stretch>
            <a:fillRect/>
          </a:stretch>
        </p:blipFill>
        <p:spPr>
          <a:xfrm>
            <a:off x="1948529" y="2171700"/>
            <a:ext cx="3124223" cy="3333774"/>
          </a:xfrm>
          <a:prstGeom prst="rect">
            <a:avLst/>
          </a:prstGeom>
        </p:spPr>
      </p:pic>
    </p:spTree>
    <p:extLst>
      <p:ext uri="{BB962C8B-B14F-4D97-AF65-F5344CB8AC3E}">
        <p14:creationId xmlns:p14="http://schemas.microsoft.com/office/powerpoint/2010/main" val="370267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EFDB7-CFB6-C041-2C7A-F9541CBA0816}"/>
              </a:ext>
            </a:extLst>
          </p:cNvPr>
          <p:cNvSpPr>
            <a:spLocks noGrp="1"/>
          </p:cNvSpPr>
          <p:nvPr>
            <p:ph type="title"/>
          </p:nvPr>
        </p:nvSpPr>
        <p:spPr/>
        <p:txBody>
          <a:bodyPr/>
          <a:lstStyle/>
          <a:p>
            <a:r>
              <a:rPr lang="zh-CN" altLang="en-US" dirty="0"/>
              <a:t>定义</a:t>
            </a:r>
            <a:br>
              <a:rPr lang="en-US" altLang="zh-CN" dirty="0"/>
            </a:br>
            <a:r>
              <a:rPr lang="zh-CN" altLang="en-US" dirty="0"/>
              <a:t>二阶魔方的置换与操作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33E2553-3833-232E-C8A5-EA3E935C5B7A}"/>
                  </a:ext>
                </a:extLst>
              </p:cNvPr>
              <p:cNvSpPr>
                <a:spLocks noGrp="1"/>
              </p:cNvSpPr>
              <p:nvPr>
                <p:ph idx="1"/>
              </p:nvPr>
            </p:nvSpPr>
            <p:spPr>
              <a:xfrm>
                <a:off x="1371600" y="2041071"/>
                <a:ext cx="9601200" cy="4212771"/>
              </a:xfrm>
            </p:spPr>
            <p:txBody>
              <a:bodyPr>
                <a:normAutofit/>
              </a:bodyPr>
              <a:lstStyle/>
              <a:p>
                <a:r>
                  <a:rPr lang="zh-CN" altLang="en-US" sz="2400" dirty="0"/>
                  <a:t>首先用二元组来定义单个块，令</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0,1,2,…,7</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∈{0,1,2}</m:t>
                    </m:r>
                    <m:r>
                      <a:rPr lang="zh-CN" altLang="en-US" sz="2400" i="1">
                        <a:latin typeface="Cambria Math" panose="02040503050406030204" pitchFamily="18" charset="0"/>
                      </a:rPr>
                      <m:t>，</m:t>
                    </m:r>
                  </m:oMath>
                </a14:m>
                <a:r>
                  <a:rPr lang="zh-CN" altLang="en-US" sz="2400" dirty="0"/>
                  <a:t>根据我们前面的描述，</a:t>
                </a:r>
                <a:r>
                  <a:rPr lang="en-US" altLang="zh-CN" sz="2400" dirty="0"/>
                  <a:t> </a:t>
                </a:r>
                <a14:m>
                  <m:oMath xmlns:m="http://schemas.openxmlformats.org/officeDocument/2006/math">
                    <m:r>
                      <a:rPr lang="en-US" altLang="zh-CN" sz="2400" b="0" i="1" smtClean="0">
                        <a:latin typeface="Cambria Math" panose="02040503050406030204" pitchFamily="18" charset="0"/>
                      </a:rPr>
                      <m:t>𝑝</m:t>
                    </m:r>
                  </m:oMath>
                </a14:m>
                <a:r>
                  <a:rPr lang="zh-CN" altLang="en-US" sz="2400" dirty="0"/>
                  <a:t>用于描述这是哪个块，</a:t>
                </a:r>
                <a:r>
                  <a:rPr lang="en-US" altLang="zh-CN" sz="2400" dirty="0"/>
                  <a:t> </a:t>
                </a:r>
                <a14:m>
                  <m:oMath xmlns:m="http://schemas.openxmlformats.org/officeDocument/2006/math">
                    <m:r>
                      <a:rPr lang="en-US" altLang="zh-CN" sz="2400" b="0" i="1" smtClean="0">
                        <a:latin typeface="Cambria Math" panose="02040503050406030204" pitchFamily="18" charset="0"/>
                      </a:rPr>
                      <m:t>𝑞</m:t>
                    </m:r>
                  </m:oMath>
                </a14:m>
                <a:r>
                  <a:rPr lang="zh-CN" altLang="en-US" sz="2400" dirty="0"/>
                  <a:t>用于描述块的朝向。</a:t>
                </a:r>
                <a:r>
                  <a:rPr lang="en-US" altLang="zh-CN" sz="2400" dirty="0"/>
                  <a:t> </a:t>
                </a:r>
                <a14:m>
                  <m:oMath xmlns:m="http://schemas.openxmlformats.org/officeDocument/2006/math">
                    <m:r>
                      <a:rPr lang="en-US" altLang="zh-CN" sz="2400" i="1">
                        <a:latin typeface="Cambria Math" panose="02040503050406030204" pitchFamily="18" charset="0"/>
                      </a:rPr>
                      <m:t>𝑞</m:t>
                    </m:r>
                    <m:r>
                      <a:rPr lang="en-US" altLang="zh-CN" sz="2400" b="0" i="1" smtClean="0">
                        <a:latin typeface="Cambria Math" panose="02040503050406030204" pitchFamily="18" charset="0"/>
                      </a:rPr>
                      <m:t>=0</m:t>
                    </m:r>
                  </m:oMath>
                </a14:m>
                <a:r>
                  <a:rPr lang="zh-CN" altLang="en-US" sz="2400" dirty="0"/>
                  <a:t>表示该块的黄</a:t>
                </a:r>
                <a:r>
                  <a:rPr lang="en-US" altLang="zh-CN" sz="2400" dirty="0"/>
                  <a:t>/</a:t>
                </a:r>
                <a:r>
                  <a:rPr lang="zh-CN" altLang="en-US" sz="2400" dirty="0"/>
                  <a:t>白面朝上或朝下，</a:t>
                </a:r>
                <a:r>
                  <a:rPr lang="en-US" altLang="zh-CN" sz="2400" dirty="0"/>
                  <a:t> </a:t>
                </a:r>
                <a14:m>
                  <m:oMath xmlns:m="http://schemas.openxmlformats.org/officeDocument/2006/math">
                    <m:r>
                      <a:rPr lang="en-US" altLang="zh-CN" sz="2400" i="1">
                        <a:latin typeface="Cambria Math" panose="02040503050406030204" pitchFamily="18" charset="0"/>
                      </a:rPr>
                      <m:t>𝑞</m:t>
                    </m:r>
                    <m:r>
                      <a:rPr lang="en-US" altLang="zh-CN" sz="2400" i="1">
                        <a:latin typeface="Cambria Math" panose="02040503050406030204" pitchFamily="18" charset="0"/>
                      </a:rPr>
                      <m:t>=1</m:t>
                    </m:r>
                  </m:oMath>
                </a14:m>
                <a:r>
                  <a:rPr lang="zh-CN" altLang="en-US" sz="2400" dirty="0"/>
                  <a:t>表示在</a:t>
                </a:r>
                <a14:m>
                  <m:oMath xmlns:m="http://schemas.openxmlformats.org/officeDocument/2006/math">
                    <m:r>
                      <a:rPr lang="en-US" altLang="zh-CN" sz="2400" i="1">
                        <a:latin typeface="Cambria Math" panose="02040503050406030204" pitchFamily="18" charset="0"/>
                      </a:rPr>
                      <m:t>𝑞</m:t>
                    </m:r>
                    <m:r>
                      <a:rPr lang="en-US" altLang="zh-CN" sz="2400" i="1">
                        <a:latin typeface="Cambria Math" panose="02040503050406030204" pitchFamily="18" charset="0"/>
                      </a:rPr>
                      <m:t>=0</m:t>
                    </m:r>
                  </m:oMath>
                </a14:m>
                <a:r>
                  <a:rPr lang="zh-CN" altLang="en-US" sz="2400" dirty="0"/>
                  <a:t>的基础上（从外向内看）顺时针转了一个面，</a:t>
                </a:r>
                <a:r>
                  <a:rPr lang="en-US" altLang="zh-CN" sz="2400" dirty="0"/>
                  <a:t> </a:t>
                </a:r>
                <a14:m>
                  <m:oMath xmlns:m="http://schemas.openxmlformats.org/officeDocument/2006/math">
                    <m:r>
                      <a:rPr lang="en-US" altLang="zh-CN" sz="2400" i="1">
                        <a:latin typeface="Cambria Math" panose="02040503050406030204" pitchFamily="18" charset="0"/>
                      </a:rPr>
                      <m:t>𝑞</m:t>
                    </m:r>
                    <m:r>
                      <a:rPr lang="en-US" altLang="zh-CN" sz="2400" i="1">
                        <a:latin typeface="Cambria Math" panose="02040503050406030204" pitchFamily="18" charset="0"/>
                      </a:rPr>
                      <m:t>=2</m:t>
                    </m:r>
                  </m:oMath>
                </a14:m>
                <a:r>
                  <a:rPr lang="zh-CN" altLang="en-US" sz="2400" dirty="0"/>
                  <a:t>表示在</a:t>
                </a:r>
                <a14:m>
                  <m:oMath xmlns:m="http://schemas.openxmlformats.org/officeDocument/2006/math">
                    <m:r>
                      <a:rPr lang="en-US" altLang="zh-CN" sz="2400" i="1">
                        <a:latin typeface="Cambria Math" panose="02040503050406030204" pitchFamily="18" charset="0"/>
                      </a:rPr>
                      <m:t>𝑞</m:t>
                    </m:r>
                    <m:r>
                      <a:rPr lang="en-US" altLang="zh-CN" sz="2400" i="1">
                        <a:latin typeface="Cambria Math" panose="02040503050406030204" pitchFamily="18" charset="0"/>
                      </a:rPr>
                      <m:t>=0</m:t>
                    </m:r>
                  </m:oMath>
                </a14:m>
                <a:r>
                  <a:rPr lang="zh-CN" altLang="en-US" sz="2400" dirty="0"/>
                  <a:t>的基础上顺时针转了两个面。不妨设所有满足条件的二元组构成集合</a:t>
                </a:r>
                <a14:m>
                  <m:oMath xmlns:m="http://schemas.openxmlformats.org/officeDocument/2006/math">
                    <m:r>
                      <a:rPr lang="en-US" altLang="zh-CN" sz="2400" b="0" i="1" smtClean="0">
                        <a:latin typeface="Cambria Math" panose="02040503050406030204" pitchFamily="18" charset="0"/>
                      </a:rPr>
                      <m:t>𝐾</m:t>
                    </m:r>
                  </m:oMath>
                </a14:m>
                <a:r>
                  <a:rPr lang="zh-CN" altLang="en-US" sz="2400" dirty="0"/>
                  <a:t> </a:t>
                </a:r>
                <a:r>
                  <a:rPr lang="en-US" altLang="zh-CN" sz="2400" dirty="0"/>
                  <a:t>(</a:t>
                </a:r>
                <a:r>
                  <a:rPr lang="zh-CN" altLang="en-US" sz="2400" dirty="0"/>
                  <a:t>块</a:t>
                </a:r>
                <a:r>
                  <a:rPr lang="en-US" altLang="zh-CN" sz="2400" dirty="0"/>
                  <a:t>(</a:t>
                </a:r>
                <a:r>
                  <a:rPr lang="en-US" altLang="zh-CN" sz="2400" b="1" dirty="0"/>
                  <a:t>K</a:t>
                </a:r>
                <a:r>
                  <a:rPr lang="en-US" altLang="zh-CN" sz="2400" dirty="0"/>
                  <a:t>uai))</a:t>
                </a:r>
              </a:p>
              <a:p>
                <a:r>
                  <a:rPr lang="zh-CN" altLang="en-US" sz="2400" dirty="0"/>
                  <a:t>然后用八元组来表示一个魔方的操作，令</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7</m:t>
                        </m:r>
                      </m:sub>
                    </m:sSub>
                    <m:r>
                      <a:rPr lang="en-US" altLang="zh-CN" sz="2400" b="0" i="1" smtClean="0">
                        <a:latin typeface="Cambria Math" panose="02040503050406030204" pitchFamily="18" charset="0"/>
                      </a:rPr>
                      <m:t>&gt;,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𝐾</m:t>
                    </m:r>
                  </m:oMath>
                </a14:m>
                <a:r>
                  <a:rPr lang="zh-CN" altLang="en-US" sz="2400" dirty="0"/>
                  <a:t>，其中</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r>
                  <a:rPr lang="zh-CN" altLang="en-US" sz="2400" dirty="0"/>
                  <a:t>表示将</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r>
                  <a:rPr lang="zh-CN" altLang="en-US" sz="2400" dirty="0"/>
                  <a:t>这个位置的块移动到位置</a:t>
                </a:r>
                <a14:m>
                  <m:oMath xmlns:m="http://schemas.openxmlformats.org/officeDocument/2006/math">
                    <m:r>
                      <a:rPr lang="en-US" altLang="zh-CN" sz="2400" b="0" i="1" smtClean="0">
                        <a:latin typeface="Cambria Math" panose="02040503050406030204" pitchFamily="18" charset="0"/>
                      </a:rPr>
                      <m:t>𝑖</m:t>
                    </m:r>
                  </m:oMath>
                </a14:m>
                <a:r>
                  <a:rPr lang="zh-CN" altLang="en-US" sz="2400" dirty="0"/>
                  <a:t>并进行相应的方向变换。如果我们有一个合法的魔方置换，则必然可以用此八元组唯一表示。</a:t>
                </a:r>
                <a:endParaRPr lang="en-US" altLang="zh-CN" sz="2400" dirty="0"/>
              </a:p>
            </p:txBody>
          </p:sp>
        </mc:Choice>
        <mc:Fallback xmlns="">
          <p:sp>
            <p:nvSpPr>
              <p:cNvPr id="3" name="内容占位符 2">
                <a:extLst>
                  <a:ext uri="{FF2B5EF4-FFF2-40B4-BE49-F238E27FC236}">
                    <a16:creationId xmlns:a16="http://schemas.microsoft.com/office/drawing/2014/main" id="{433E2553-3833-232E-C8A5-EA3E935C5B7A}"/>
                  </a:ext>
                </a:extLst>
              </p:cNvPr>
              <p:cNvSpPr>
                <a:spLocks noGrp="1" noRot="1" noChangeAspect="1" noMove="1" noResize="1" noEditPoints="1" noAdjustHandles="1" noChangeArrowheads="1" noChangeShapeType="1" noTextEdit="1"/>
              </p:cNvSpPr>
              <p:nvPr>
                <p:ph idx="1"/>
              </p:nvPr>
            </p:nvSpPr>
            <p:spPr>
              <a:xfrm>
                <a:off x="1371600" y="2041071"/>
                <a:ext cx="9601200" cy="4212771"/>
              </a:xfrm>
              <a:blipFill>
                <a:blip r:embed="rId2"/>
                <a:stretch>
                  <a:fillRect l="-889" t="-1592" r="-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240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AEA21-B7F3-78F2-D858-7CED9994187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03D28C-21D3-32A6-9A50-C6E914F24A83}"/>
              </a:ext>
            </a:extLst>
          </p:cNvPr>
          <p:cNvSpPr>
            <a:spLocks noGrp="1"/>
          </p:cNvSpPr>
          <p:nvPr>
            <p:ph type="title"/>
          </p:nvPr>
        </p:nvSpPr>
        <p:spPr/>
        <p:txBody>
          <a:bodyPr/>
          <a:lstStyle/>
          <a:p>
            <a:r>
              <a:rPr lang="zh-CN" altLang="en-US" dirty="0"/>
              <a:t>举例</a:t>
            </a:r>
            <a:br>
              <a:rPr lang="en-US" altLang="zh-CN" dirty="0"/>
            </a:br>
            <a:r>
              <a:rPr lang="zh-CN" altLang="en-US" dirty="0"/>
              <a:t>二阶魔方的操作</a:t>
            </a:r>
          </a:p>
        </p:txBody>
      </p:sp>
      <p:sp>
        <p:nvSpPr>
          <p:cNvPr id="3" name="内容占位符 2">
            <a:extLst>
              <a:ext uri="{FF2B5EF4-FFF2-40B4-BE49-F238E27FC236}">
                <a16:creationId xmlns:a16="http://schemas.microsoft.com/office/drawing/2014/main" id="{9C583BD3-917D-46C1-A9C0-DC66F1007515}"/>
              </a:ext>
            </a:extLst>
          </p:cNvPr>
          <p:cNvSpPr>
            <a:spLocks noGrp="1"/>
          </p:cNvSpPr>
          <p:nvPr>
            <p:ph idx="1"/>
          </p:nvPr>
        </p:nvSpPr>
        <p:spPr/>
        <p:txBody>
          <a:bodyPr/>
          <a:lstStyle/>
          <a:p>
            <a:pPr marL="0" indent="0">
              <a:buNone/>
            </a:pPr>
            <a:r>
              <a:rPr lang="en-US" altLang="zh-CN" dirty="0"/>
              <a:t>                                                            </a:t>
            </a:r>
            <a:endParaRPr lang="zh-CN" altLang="en-US" dirty="0"/>
          </a:p>
        </p:txBody>
      </p:sp>
      <p:pic>
        <p:nvPicPr>
          <p:cNvPr id="9" name="图片 8">
            <a:extLst>
              <a:ext uri="{FF2B5EF4-FFF2-40B4-BE49-F238E27FC236}">
                <a16:creationId xmlns:a16="http://schemas.microsoft.com/office/drawing/2014/main" id="{FAB4DCC1-DCF6-6C74-EC51-761A506ACFC7}"/>
              </a:ext>
            </a:extLst>
          </p:cNvPr>
          <p:cNvPicPr>
            <a:picLocks noChangeAspect="1"/>
          </p:cNvPicPr>
          <p:nvPr/>
        </p:nvPicPr>
        <p:blipFill>
          <a:blip r:embed="rId2"/>
          <a:stretch>
            <a:fillRect/>
          </a:stretch>
        </p:blipFill>
        <p:spPr>
          <a:xfrm>
            <a:off x="7119250" y="2162175"/>
            <a:ext cx="3162323" cy="3343299"/>
          </a:xfrm>
          <a:prstGeom prst="rect">
            <a:avLst/>
          </a:prstGeom>
        </p:spPr>
      </p:pic>
      <p:pic>
        <p:nvPicPr>
          <p:cNvPr id="11" name="图片 10">
            <a:extLst>
              <a:ext uri="{FF2B5EF4-FFF2-40B4-BE49-F238E27FC236}">
                <a16:creationId xmlns:a16="http://schemas.microsoft.com/office/drawing/2014/main" id="{59AB9955-FD7C-D200-D3EE-9AC09BDE322B}"/>
              </a:ext>
            </a:extLst>
          </p:cNvPr>
          <p:cNvPicPr>
            <a:picLocks noChangeAspect="1"/>
          </p:cNvPicPr>
          <p:nvPr/>
        </p:nvPicPr>
        <p:blipFill>
          <a:blip r:embed="rId3"/>
          <a:stretch>
            <a:fillRect/>
          </a:stretch>
        </p:blipFill>
        <p:spPr>
          <a:xfrm>
            <a:off x="1730815" y="2625959"/>
            <a:ext cx="3124223" cy="3333774"/>
          </a:xfrm>
          <a:prstGeom prst="rect">
            <a:avLst/>
          </a:prstGeom>
        </p:spPr>
      </p:pic>
      <p:sp>
        <p:nvSpPr>
          <p:cNvPr id="4" name="文本框 3">
            <a:extLst>
              <a:ext uri="{FF2B5EF4-FFF2-40B4-BE49-F238E27FC236}">
                <a16:creationId xmlns:a16="http://schemas.microsoft.com/office/drawing/2014/main" id="{513C9CD0-E608-CD11-9F63-86B7CD5E4018}"/>
              </a:ext>
            </a:extLst>
          </p:cNvPr>
          <p:cNvSpPr txBox="1"/>
          <p:nvPr/>
        </p:nvSpPr>
        <p:spPr>
          <a:xfrm>
            <a:off x="1023259" y="2193667"/>
            <a:ext cx="6267678" cy="400110"/>
          </a:xfrm>
          <a:prstGeom prst="rect">
            <a:avLst/>
          </a:prstGeom>
          <a:noFill/>
        </p:spPr>
        <p:txBody>
          <a:bodyPr wrap="none" rtlCol="0">
            <a:spAutoFit/>
          </a:bodyPr>
          <a:lstStyle/>
          <a:p>
            <a:r>
              <a:rPr lang="en-US" altLang="zh-CN" sz="2000" dirty="0"/>
              <a:t>&lt;&lt;0,0&gt;,&lt;1,0&gt;,&lt;2,0&gt;,&lt;3,0&gt;,&lt;4,0&gt;,&lt;5,0&gt;,&lt;6,0&gt;,&lt;7,0&gt;&gt;</a:t>
            </a:r>
            <a:endParaRPr lang="zh-CN" altLang="en-US" sz="2000" dirty="0"/>
          </a:p>
        </p:txBody>
      </p:sp>
      <p:sp>
        <p:nvSpPr>
          <p:cNvPr id="6" name="文本框 5">
            <a:extLst>
              <a:ext uri="{FF2B5EF4-FFF2-40B4-BE49-F238E27FC236}">
                <a16:creationId xmlns:a16="http://schemas.microsoft.com/office/drawing/2014/main" id="{67472B83-B541-85AF-A96B-8AE15285CF2F}"/>
              </a:ext>
            </a:extLst>
          </p:cNvPr>
          <p:cNvSpPr txBox="1"/>
          <p:nvPr/>
        </p:nvSpPr>
        <p:spPr>
          <a:xfrm>
            <a:off x="5170714" y="5775067"/>
            <a:ext cx="6449786" cy="400110"/>
          </a:xfrm>
          <a:prstGeom prst="rect">
            <a:avLst/>
          </a:prstGeom>
          <a:noFill/>
        </p:spPr>
        <p:txBody>
          <a:bodyPr wrap="square">
            <a:spAutoFit/>
          </a:bodyPr>
          <a:lstStyle/>
          <a:p>
            <a:r>
              <a:rPr lang="en-US" altLang="zh-CN" sz="2000" dirty="0"/>
              <a:t>&lt;&lt;0,0&gt;,&lt;1,0&gt;,&lt;2,0&gt;,</a:t>
            </a:r>
            <a:r>
              <a:rPr lang="en-US" altLang="zh-CN" sz="2000" b="1" dirty="0">
                <a:solidFill>
                  <a:srgbClr val="FF0000"/>
                </a:solidFill>
              </a:rPr>
              <a:t>&lt;3,1&gt;</a:t>
            </a:r>
            <a:r>
              <a:rPr lang="en-US" altLang="zh-CN" sz="2000" dirty="0"/>
              <a:t>,&lt;4,0&gt;,&lt;5,0&gt;,&lt;6,0&gt;,&lt;7,0&gt;&gt;</a:t>
            </a:r>
            <a:endParaRPr lang="zh-CN" altLang="en-US" sz="2000" dirty="0"/>
          </a:p>
        </p:txBody>
      </p:sp>
    </p:spTree>
    <p:extLst>
      <p:ext uri="{BB962C8B-B14F-4D97-AF65-F5344CB8AC3E}">
        <p14:creationId xmlns:p14="http://schemas.microsoft.com/office/powerpoint/2010/main" val="240551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725FB-F1E9-33BC-D693-254956D4E489}"/>
              </a:ext>
            </a:extLst>
          </p:cNvPr>
          <p:cNvSpPr>
            <a:spLocks noGrp="1"/>
          </p:cNvSpPr>
          <p:nvPr>
            <p:ph type="title"/>
          </p:nvPr>
        </p:nvSpPr>
        <p:spPr/>
        <p:txBody>
          <a:bodyPr/>
          <a:lstStyle/>
          <a:p>
            <a:r>
              <a:rPr lang="zh-CN" altLang="en-US" dirty="0"/>
              <a:t>群</a:t>
            </a:r>
            <a:br>
              <a:rPr lang="en-US" altLang="zh-CN" dirty="0"/>
            </a:br>
            <a:r>
              <a:rPr lang="zh-CN" altLang="en-US" dirty="0"/>
              <a:t>操作的复合</a:t>
            </a:r>
          </a:p>
        </p:txBody>
      </p:sp>
      <p:sp>
        <p:nvSpPr>
          <p:cNvPr id="3" name="内容占位符 2">
            <a:extLst>
              <a:ext uri="{FF2B5EF4-FFF2-40B4-BE49-F238E27FC236}">
                <a16:creationId xmlns:a16="http://schemas.microsoft.com/office/drawing/2014/main" id="{C66F653D-587D-7168-228B-E15837A90F10}"/>
              </a:ext>
            </a:extLst>
          </p:cNvPr>
          <p:cNvSpPr>
            <a:spLocks noGrp="1"/>
          </p:cNvSpPr>
          <p:nvPr>
            <p:ph idx="1"/>
          </p:nvPr>
        </p:nvSpPr>
        <p:spPr/>
        <p:txBody>
          <a:bodyPr/>
          <a:lstStyle/>
          <a:p>
            <a:r>
              <a:rPr lang="zh-CN" altLang="en-US" sz="2400" dirty="0"/>
              <a:t>根据前面的定义，我们认为置换的复合就是先后进行两次置换所进行的总操作。例如：</a:t>
            </a:r>
            <a:endParaRPr lang="en-US" altLang="zh-CN" sz="2400" dirty="0"/>
          </a:p>
          <a:p>
            <a:pPr marL="0" indent="0">
              <a:buNone/>
            </a:pPr>
            <a:r>
              <a:rPr lang="en-US" altLang="zh-CN" sz="2400" dirty="0"/>
              <a:t>&lt;</a:t>
            </a:r>
            <a:r>
              <a:rPr lang="en-US" altLang="zh-CN" sz="2400" b="1" dirty="0"/>
              <a:t>&lt;0,1&gt;,&lt;1,1&gt;,&lt;3,1&gt;,&lt;2,2&gt;</a:t>
            </a:r>
            <a:r>
              <a:rPr lang="en-US" altLang="zh-CN" sz="2400" dirty="0"/>
              <a:t>,&lt;4,0&gt;,&lt;5,0&gt;,&lt;6,0&gt;,&lt;7,0&gt;&gt; </a:t>
            </a:r>
            <a:r>
              <a:rPr lang="zh-CN" altLang="en-US" sz="2400" dirty="0"/>
              <a:t>复合</a:t>
            </a:r>
          </a:p>
          <a:p>
            <a:pPr marL="0" indent="0">
              <a:buNone/>
            </a:pPr>
            <a:r>
              <a:rPr lang="en-US" altLang="zh-CN" sz="2400" dirty="0"/>
              <a:t>&lt;</a:t>
            </a:r>
            <a:r>
              <a:rPr lang="en-US" altLang="zh-CN" sz="2400" b="1" dirty="0"/>
              <a:t>&lt;0,2&gt;,&lt;2,1&gt;,&lt;1,0&gt;,&lt;3,2&gt;</a:t>
            </a:r>
            <a:r>
              <a:rPr lang="en-US" altLang="zh-CN" sz="2400" dirty="0"/>
              <a:t>,&lt;4,0&gt;,&lt;5,0&gt;,&lt;6,0&gt;,&lt;7,0&gt;&gt; </a:t>
            </a:r>
            <a:r>
              <a:rPr lang="zh-CN" altLang="en-US" sz="2400" dirty="0"/>
              <a:t>得到</a:t>
            </a:r>
            <a:endParaRPr lang="en-US" altLang="zh-CN" sz="2400" dirty="0"/>
          </a:p>
          <a:p>
            <a:pPr marL="0" indent="0">
              <a:buNone/>
            </a:pPr>
            <a:r>
              <a:rPr lang="en-US" altLang="zh-CN" sz="2400" dirty="0"/>
              <a:t>&lt;&lt;0,0&gt;,&lt;2,2&gt;,&lt;3,0&gt;,&lt;1,2&gt;,&lt;4,0&gt;,&lt;5,0&gt;,&lt;6,0&gt;,&lt;7,0&gt;&gt;</a:t>
            </a:r>
          </a:p>
          <a:p>
            <a:r>
              <a:rPr lang="zh-CN" altLang="en-US" sz="2400" dirty="0"/>
              <a:t>注意这里与课本里的</a:t>
            </a:r>
            <a:r>
              <a:rPr lang="en-US" altLang="zh-CN" sz="2400" dirty="0"/>
              <a:t>permutation</a:t>
            </a:r>
            <a:r>
              <a:rPr lang="zh-CN" altLang="en-US" sz="2400" dirty="0"/>
              <a:t>操作不一样，因为它只关注位置不关注实际的块。</a:t>
            </a:r>
            <a:endParaRPr lang="en-US" altLang="zh-CN" sz="2400" dirty="0"/>
          </a:p>
          <a:p>
            <a:endParaRPr lang="en-US" altLang="zh-CN" sz="2400" dirty="0"/>
          </a:p>
          <a:p>
            <a:endParaRPr lang="zh-CN" altLang="en-US" dirty="0"/>
          </a:p>
        </p:txBody>
      </p:sp>
    </p:spTree>
    <p:extLst>
      <p:ext uri="{BB962C8B-B14F-4D97-AF65-F5344CB8AC3E}">
        <p14:creationId xmlns:p14="http://schemas.microsoft.com/office/powerpoint/2010/main" val="167847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A0330-2BD6-6F26-D57F-7DF93C693263}"/>
              </a:ext>
            </a:extLst>
          </p:cNvPr>
          <p:cNvSpPr>
            <a:spLocks noGrp="1"/>
          </p:cNvSpPr>
          <p:nvPr>
            <p:ph type="title"/>
          </p:nvPr>
        </p:nvSpPr>
        <p:spPr/>
        <p:txBody>
          <a:bodyPr/>
          <a:lstStyle/>
          <a:p>
            <a:r>
              <a:rPr lang="zh-CN" altLang="en-US" dirty="0"/>
              <a:t>群</a:t>
            </a:r>
            <a:br>
              <a:rPr lang="en-US" altLang="zh-CN" dirty="0"/>
            </a:br>
            <a:r>
              <a:rPr lang="zh-CN" altLang="en-US" dirty="0"/>
              <a:t>解魔方</a:t>
            </a:r>
          </a:p>
        </p:txBody>
      </p:sp>
      <p:sp>
        <p:nvSpPr>
          <p:cNvPr id="3" name="内容占位符 2">
            <a:extLst>
              <a:ext uri="{FF2B5EF4-FFF2-40B4-BE49-F238E27FC236}">
                <a16:creationId xmlns:a16="http://schemas.microsoft.com/office/drawing/2014/main" id="{F4C4887F-C970-7053-1D92-4FAFCBE9E73E}"/>
              </a:ext>
            </a:extLst>
          </p:cNvPr>
          <p:cNvSpPr>
            <a:spLocks noGrp="1"/>
          </p:cNvSpPr>
          <p:nvPr>
            <p:ph idx="1"/>
          </p:nvPr>
        </p:nvSpPr>
        <p:spPr/>
        <p:txBody>
          <a:bodyPr>
            <a:normAutofit lnSpcReduction="10000"/>
          </a:bodyPr>
          <a:lstStyle/>
          <a:p>
            <a:r>
              <a:rPr lang="zh-CN" altLang="en-US" sz="2400" dirty="0"/>
              <a:t>解魔方的过程可以当成搜索的过程，每一次搜索都只能使用某种旋转的操作来实现。</a:t>
            </a:r>
            <a:endParaRPr lang="en-US" altLang="zh-CN" sz="2400" dirty="0"/>
          </a:p>
          <a:p>
            <a:r>
              <a:rPr lang="zh-CN" altLang="en-US" sz="2400" dirty="0"/>
              <a:t>定义下面六种操作：</a:t>
            </a:r>
            <a:r>
              <a:rPr lang="en-US" altLang="zh-CN" sz="2400" dirty="0"/>
              <a:t>U,D,F,B,R,L</a:t>
            </a:r>
            <a:r>
              <a:rPr lang="zh-CN" altLang="en-US" sz="2400" dirty="0"/>
              <a:t>，对应上下前后右左六个面，每种操作是描述对应面顺时针旋转</a:t>
            </a:r>
            <a:r>
              <a:rPr lang="en-US" altLang="zh-CN" sz="2400" dirty="0"/>
              <a:t>90</a:t>
            </a:r>
            <a:r>
              <a:rPr lang="zh-CN" altLang="en-US" sz="2400" dirty="0"/>
              <a:t>度的一种操作。</a:t>
            </a:r>
            <a:endParaRPr lang="en-US" altLang="zh-CN" sz="2400" dirty="0"/>
          </a:p>
          <a:p>
            <a:r>
              <a:rPr lang="zh-CN" altLang="en-US" sz="2400" dirty="0"/>
              <a:t>以</a:t>
            </a:r>
            <a:r>
              <a:rPr lang="en-US" altLang="zh-CN" sz="2400" dirty="0"/>
              <a:t>U</a:t>
            </a:r>
            <a:r>
              <a:rPr lang="zh-CN" altLang="en-US" sz="2400" dirty="0"/>
              <a:t>为例，它的操作可表示为：</a:t>
            </a:r>
            <a:endParaRPr lang="en-US" altLang="zh-CN" sz="2400" dirty="0"/>
          </a:p>
          <a:p>
            <a:r>
              <a:rPr lang="en-US" altLang="zh-CN" sz="2400" dirty="0"/>
              <a:t>&lt;&lt;3,0&gt;,&lt;0,0&gt;,&lt;1,0&gt;,&lt;2,0&gt;,&lt;4,0&gt;,&lt;5,0&gt;,&lt;6,0&gt;,&lt;7,0&gt;&gt;</a:t>
            </a:r>
          </a:p>
          <a:p>
            <a:r>
              <a:rPr lang="zh-CN" altLang="en-US" sz="2400" dirty="0"/>
              <a:t>以</a:t>
            </a:r>
            <a:r>
              <a:rPr lang="en-US" altLang="zh-CN" sz="2400" dirty="0"/>
              <a:t>F</a:t>
            </a:r>
            <a:r>
              <a:rPr lang="zh-CN" altLang="en-US" sz="2400" dirty="0"/>
              <a:t>为例，它的操作可表示为：</a:t>
            </a:r>
            <a:endParaRPr lang="en-US" altLang="zh-CN" sz="2400" dirty="0"/>
          </a:p>
          <a:p>
            <a:r>
              <a:rPr lang="en-US" altLang="zh-CN" sz="2400" dirty="0"/>
              <a:t>&lt;&lt;0,0&gt;,&lt;1,0&gt;,&lt;3,1&gt;,&lt;7,2&gt;,&lt;4,0&gt;,&lt;5,0&gt;,&lt;2,1&gt;,&lt;6,2&gt;&gt;</a:t>
            </a:r>
            <a:endParaRPr lang="zh-CN" altLang="en-US" sz="2400" dirty="0"/>
          </a:p>
          <a:p>
            <a:endParaRPr lang="zh-CN" altLang="en-US" sz="2400" dirty="0"/>
          </a:p>
        </p:txBody>
      </p:sp>
    </p:spTree>
    <p:extLst>
      <p:ext uri="{BB962C8B-B14F-4D97-AF65-F5344CB8AC3E}">
        <p14:creationId xmlns:p14="http://schemas.microsoft.com/office/powerpoint/2010/main" val="410086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FC6B7-8F24-A711-3643-A555C47A8A32}"/>
              </a:ext>
            </a:extLst>
          </p:cNvPr>
          <p:cNvSpPr>
            <a:spLocks noGrp="1"/>
          </p:cNvSpPr>
          <p:nvPr>
            <p:ph type="title"/>
          </p:nvPr>
        </p:nvSpPr>
        <p:spPr/>
        <p:txBody>
          <a:bodyPr/>
          <a:lstStyle/>
          <a:p>
            <a:r>
              <a:rPr lang="zh-CN" altLang="en-US" dirty="0"/>
              <a:t>解魔方</a:t>
            </a:r>
            <a:br>
              <a:rPr lang="en-US" altLang="zh-CN" dirty="0"/>
            </a:br>
            <a:r>
              <a:rPr lang="zh-CN" altLang="en-US" dirty="0"/>
              <a:t>代码</a:t>
            </a:r>
          </a:p>
        </p:txBody>
      </p:sp>
      <p:sp>
        <p:nvSpPr>
          <p:cNvPr id="3" name="内容占位符 2">
            <a:extLst>
              <a:ext uri="{FF2B5EF4-FFF2-40B4-BE49-F238E27FC236}">
                <a16:creationId xmlns:a16="http://schemas.microsoft.com/office/drawing/2014/main" id="{B8901468-F5D9-F966-B487-362E91DBEC3E}"/>
              </a:ext>
            </a:extLst>
          </p:cNvPr>
          <p:cNvSpPr>
            <a:spLocks noGrp="1"/>
          </p:cNvSpPr>
          <p:nvPr>
            <p:ph idx="1"/>
          </p:nvPr>
        </p:nvSpPr>
        <p:spPr/>
        <p:txBody>
          <a:bodyPr/>
          <a:lstStyle/>
          <a:p>
            <a:r>
              <a:rPr lang="zh-CN" altLang="en-US" dirty="0"/>
              <a:t>此处的</a:t>
            </a:r>
            <a:r>
              <a:rPr lang="en-US" altLang="zh-CN" dirty="0"/>
              <a:t>f</a:t>
            </a:r>
            <a:r>
              <a:rPr lang="zh-CN" altLang="en-US" dirty="0"/>
              <a:t>是长度</a:t>
            </a:r>
            <a:r>
              <a:rPr lang="en-US" altLang="zh-CN" dirty="0"/>
              <a:t>8</a:t>
            </a:r>
            <a:r>
              <a:rPr lang="zh-CN" altLang="en-US" dirty="0"/>
              <a:t>的数组，</a:t>
            </a:r>
            <a:br>
              <a:rPr lang="en-US" altLang="zh-CN" dirty="0"/>
            </a:br>
            <a:r>
              <a:rPr lang="zh-CN" altLang="en-US" dirty="0"/>
              <a:t>表示了操作后的位置</a:t>
            </a:r>
            <a:endParaRPr lang="en-US" altLang="zh-CN" dirty="0"/>
          </a:p>
          <a:p>
            <a:endParaRPr lang="en-US" altLang="zh-CN" dirty="0"/>
          </a:p>
          <a:p>
            <a:endParaRPr lang="en-US" altLang="zh-CN" dirty="0"/>
          </a:p>
          <a:p>
            <a:r>
              <a:rPr lang="zh-CN" altLang="en-US" dirty="0"/>
              <a:t>此处以</a:t>
            </a:r>
            <a:r>
              <a:rPr lang="en-US" altLang="zh-CN" dirty="0"/>
              <a:t>F</a:t>
            </a:r>
            <a:r>
              <a:rPr lang="zh-CN" altLang="en-US" dirty="0"/>
              <a:t>操作举例，先进行</a:t>
            </a:r>
            <a:br>
              <a:rPr lang="en-US" altLang="zh-CN" dirty="0"/>
            </a:br>
            <a:r>
              <a:rPr lang="zh-CN" altLang="en-US" dirty="0"/>
              <a:t>置换（</a:t>
            </a:r>
            <a:r>
              <a:rPr lang="en-US" altLang="zh-CN" dirty="0"/>
              <a:t>permute</a:t>
            </a:r>
            <a:r>
              <a:rPr lang="zh-CN" altLang="en-US" dirty="0"/>
              <a:t>），然后对</a:t>
            </a:r>
            <a:br>
              <a:rPr lang="en-US" altLang="zh-CN" dirty="0"/>
            </a:br>
            <a:r>
              <a:rPr lang="zh-CN" altLang="en-US" dirty="0"/>
              <a:t>二元组第二位进行修改</a:t>
            </a:r>
            <a:br>
              <a:rPr lang="en-US" altLang="zh-CN" dirty="0"/>
            </a:br>
            <a:r>
              <a:rPr lang="zh-CN" altLang="en-US" dirty="0"/>
              <a:t>（</a:t>
            </a:r>
            <a:r>
              <a:rPr lang="en-US" altLang="zh-CN" dirty="0"/>
              <a:t>rotate</a:t>
            </a:r>
            <a:r>
              <a:rPr lang="zh-CN" altLang="en-US" dirty="0"/>
              <a:t>）。</a:t>
            </a:r>
            <a:endParaRPr lang="en-US" altLang="zh-CN" dirty="0"/>
          </a:p>
          <a:p>
            <a:endParaRPr lang="en-US" altLang="zh-CN" dirty="0"/>
          </a:p>
        </p:txBody>
      </p:sp>
      <p:sp>
        <p:nvSpPr>
          <p:cNvPr id="5" name="文本框 4">
            <a:extLst>
              <a:ext uri="{FF2B5EF4-FFF2-40B4-BE49-F238E27FC236}">
                <a16:creationId xmlns:a16="http://schemas.microsoft.com/office/drawing/2014/main" id="{E336EA2E-0C09-1360-D4C3-FC9659D8376F}"/>
              </a:ext>
            </a:extLst>
          </p:cNvPr>
          <p:cNvSpPr txBox="1"/>
          <p:nvPr/>
        </p:nvSpPr>
        <p:spPr>
          <a:xfrm>
            <a:off x="5023757" y="2046514"/>
            <a:ext cx="6096000" cy="3970318"/>
          </a:xfrm>
          <a:prstGeom prst="rect">
            <a:avLst/>
          </a:prstGeom>
          <a:solidFill>
            <a:schemeClr val="tx1">
              <a:lumMod val="85000"/>
              <a:lumOff val="15000"/>
            </a:schemeClr>
          </a:solidFill>
        </p:spPr>
        <p:txBody>
          <a:bodyPr wrap="square">
            <a:spAutoFit/>
          </a:bodyPr>
          <a:lstStyle/>
          <a:p>
            <a:r>
              <a:rPr lang="en-US" altLang="zh-CN" b="0" dirty="0">
                <a:solidFill>
                  <a:srgbClr val="569CD6"/>
                </a:solidFill>
                <a:effectLst/>
                <a:latin typeface="Consolas" panose="020B0609020204030204" pitchFamily="49" charset="0"/>
              </a:rPr>
              <a:t>def</a:t>
            </a:r>
            <a:r>
              <a:rPr lang="en-US" altLang="zh-CN" b="0" dirty="0">
                <a:solidFill>
                  <a:srgbClr val="CCCCCC"/>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permute</a:t>
            </a:r>
            <a:r>
              <a:rPr lang="en-US" altLang="zh-CN" b="0" dirty="0">
                <a:solidFill>
                  <a:srgbClr val="CCCCCC"/>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arr</a:t>
            </a:r>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f</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result</a:t>
            </a:r>
            <a:r>
              <a:rPr lang="en-US" altLang="zh-CN" b="0" dirty="0">
                <a:solidFill>
                  <a:srgbClr val="CCCCCC"/>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a:t>
            </a:r>
            <a:r>
              <a:rPr lang="en-US" altLang="zh-CN" b="0" dirty="0">
                <a:solidFill>
                  <a:srgbClr val="CCCCCC"/>
                </a:solidFill>
                <a:effectLst/>
                <a:latin typeface="Consolas" panose="020B0609020204030204" pitchFamily="49" charset="0"/>
              </a:rPr>
              <a:t> []</a:t>
            </a:r>
          </a:p>
          <a:p>
            <a:r>
              <a:rPr lang="en-US" altLang="zh-CN" b="0" dirty="0">
                <a:solidFill>
                  <a:srgbClr val="CCCCCC"/>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CCCCCC"/>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i</a:t>
            </a:r>
            <a:r>
              <a:rPr lang="en-US" altLang="zh-CN" b="0" dirty="0">
                <a:solidFill>
                  <a:srgbClr val="CCCCCC"/>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in</a:t>
            </a:r>
            <a:r>
              <a:rPr lang="en-US" altLang="zh-CN" b="0" dirty="0">
                <a:solidFill>
                  <a:srgbClr val="CCCCCC"/>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range</a:t>
            </a:r>
            <a:r>
              <a:rPr lang="en-US" altLang="zh-CN" b="0" dirty="0">
                <a:solidFill>
                  <a:srgbClr val="CCCCCC"/>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len</a:t>
            </a:r>
            <a:r>
              <a:rPr lang="en-US" altLang="zh-CN" b="0" dirty="0">
                <a:solidFill>
                  <a:srgbClr val="CCCCCC"/>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arr</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result</a:t>
            </a:r>
            <a:r>
              <a:rPr lang="en-US" altLang="zh-CN" b="0" dirty="0" err="1">
                <a:solidFill>
                  <a:srgbClr val="CCCCCC"/>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append</a:t>
            </a:r>
            <a:r>
              <a:rPr lang="en-US" altLang="zh-CN" b="0" dirty="0">
                <a:solidFill>
                  <a:srgbClr val="CCCCCC"/>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deepcopy</a:t>
            </a:r>
            <a:r>
              <a:rPr lang="en-US" altLang="zh-CN" b="0" dirty="0">
                <a:solidFill>
                  <a:srgbClr val="CCCCCC"/>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arr</a:t>
            </a:r>
            <a:r>
              <a:rPr lang="en-US" altLang="zh-CN" b="0" dirty="0">
                <a:solidFill>
                  <a:srgbClr val="CCCCCC"/>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f</a:t>
            </a:r>
            <a:r>
              <a:rPr lang="en-US" altLang="zh-CN" b="0" dirty="0">
                <a:solidFill>
                  <a:srgbClr val="CCCCCC"/>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i</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result</a:t>
            </a:r>
          </a:p>
          <a:p>
            <a:endParaRPr lang="en-US" altLang="zh-CN" b="0" dirty="0">
              <a:solidFill>
                <a:srgbClr val="9CDCFE"/>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def</a:t>
            </a:r>
            <a:r>
              <a:rPr lang="en-US" altLang="zh-CN" b="0" dirty="0">
                <a:solidFill>
                  <a:srgbClr val="CCCCCC"/>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Front</a:t>
            </a:r>
            <a:r>
              <a:rPr lang="en-US" altLang="zh-CN" b="0" dirty="0">
                <a:solidFill>
                  <a:srgbClr val="CCCCCC"/>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cube</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f</a:t>
            </a:r>
            <a:r>
              <a:rPr lang="en-US" altLang="zh-CN" b="0" dirty="0">
                <a:solidFill>
                  <a:srgbClr val="CCCCCC"/>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0</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1</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3</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7</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4</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5</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2</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6</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result</a:t>
            </a:r>
            <a:r>
              <a:rPr lang="en-US" altLang="zh-CN" b="0" dirty="0">
                <a:solidFill>
                  <a:srgbClr val="CCCCCC"/>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a:t>
            </a:r>
            <a:r>
              <a:rPr lang="en-US" altLang="zh-CN" b="0" dirty="0">
                <a:solidFill>
                  <a:srgbClr val="CCCCCC"/>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permute</a:t>
            </a:r>
            <a:r>
              <a:rPr lang="en-US" altLang="zh-CN" b="0" dirty="0">
                <a:solidFill>
                  <a:srgbClr val="CCCCCC"/>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cube</a:t>
            </a:r>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f</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rotate</a:t>
            </a:r>
            <a:r>
              <a:rPr lang="en-US" altLang="zh-CN" b="0" dirty="0">
                <a:solidFill>
                  <a:srgbClr val="CCCCCC"/>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result</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2</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1</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rotate</a:t>
            </a:r>
            <a:r>
              <a:rPr lang="en-US" altLang="zh-CN" b="0" dirty="0">
                <a:solidFill>
                  <a:srgbClr val="CCCCCC"/>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result</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6</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2</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rotate</a:t>
            </a:r>
            <a:r>
              <a:rPr lang="en-US" altLang="zh-CN" b="0" dirty="0">
                <a:solidFill>
                  <a:srgbClr val="CCCCCC"/>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result</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7</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1</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rotate</a:t>
            </a:r>
            <a:r>
              <a:rPr lang="en-US" altLang="zh-CN" b="0" dirty="0">
                <a:solidFill>
                  <a:srgbClr val="CCCCCC"/>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result</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3</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2</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result</a:t>
            </a:r>
            <a:endParaRPr lang="en-US" altLang="zh-CN"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16759338"/>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TM10001105[[fn=剪切]]</Template>
  <TotalTime>542</TotalTime>
  <Words>2054</Words>
  <Application>Microsoft Office PowerPoint</Application>
  <PresentationFormat>宽屏</PresentationFormat>
  <Paragraphs>102</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Cambria Math</vt:lpstr>
      <vt:lpstr>Consolas</vt:lpstr>
      <vt:lpstr>Franklin Gothic Book</vt:lpstr>
      <vt:lpstr>剪切</vt:lpstr>
      <vt:lpstr>二阶魔方</vt:lpstr>
      <vt:lpstr>介绍 魔方的玩法</vt:lpstr>
      <vt:lpstr>介绍 二阶魔方</vt:lpstr>
      <vt:lpstr>举例 二阶魔方的置换</vt:lpstr>
      <vt:lpstr>定义 二阶魔方的置换与操作</vt:lpstr>
      <vt:lpstr>举例 二阶魔方的操作</vt:lpstr>
      <vt:lpstr>群 操作的复合</vt:lpstr>
      <vt:lpstr>群 解魔方</vt:lpstr>
      <vt:lpstr>解魔方 代码</vt:lpstr>
      <vt:lpstr>搜索 迭代加深搜索</vt:lpstr>
      <vt:lpstr>我们已经解决了吗？</vt:lpstr>
      <vt:lpstr>解魔方 有关“拧角”</vt:lpstr>
      <vt:lpstr>证明 状态的三个类别</vt:lpstr>
      <vt:lpstr>证明 类别内的等价</vt:lpstr>
      <vt:lpstr>PowerPoint 演示文稿</vt:lpstr>
      <vt:lpstr>PowerPoint 演示文稿</vt:lpstr>
      <vt:lpstr>群 确实是群</vt:lpstr>
      <vt:lpstr>群 群的生成集合</vt:lpstr>
      <vt:lpstr>群 群的生成集合</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二阶魔方</dc:title>
  <dc:creator>_ 熊</dc:creator>
  <cp:lastModifiedBy>_ 熊</cp:lastModifiedBy>
  <cp:revision>8</cp:revision>
  <dcterms:created xsi:type="dcterms:W3CDTF">2024-03-04T01:38:50Z</dcterms:created>
  <dcterms:modified xsi:type="dcterms:W3CDTF">2024-03-05T13:22:20Z</dcterms:modified>
</cp:coreProperties>
</file>