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7" r:id="rId4"/>
    <p:sldId id="258" r:id="rId5"/>
    <p:sldId id="259" r:id="rId6"/>
    <p:sldId id="261" r:id="rId7"/>
    <p:sldId id="262" r:id="rId8"/>
    <p:sldId id="264" r:id="rId9"/>
    <p:sldId id="265" r:id="rId10"/>
    <p:sldId id="266" r:id="rId11"/>
    <p:sldId id="267" r:id="rId12"/>
    <p:sldId id="268" r:id="rId13"/>
    <p:sldId id="270" r:id="rId14"/>
    <p:sldId id="271" r:id="rId15"/>
    <p:sldId id="273" r:id="rId16"/>
    <p:sldId id="274"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6" autoAdjust="0"/>
    <p:restoredTop sz="94660"/>
  </p:normalViewPr>
  <p:slideViewPr>
    <p:cSldViewPr snapToGrid="0">
      <p:cViewPr varScale="1">
        <p:scale>
          <a:sx n="77" d="100"/>
          <a:sy n="77" d="100"/>
        </p:scale>
        <p:origin x="75" y="18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4/5/2024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4/5/2024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4/5/2024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4/5/2024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4/5/2024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4/5/2024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4/5/2024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4/5/2024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ACC7F8-A0F1-E70E-7070-19DDE3D82016}"/>
              </a:ext>
            </a:extLst>
          </p:cNvPr>
          <p:cNvSpPr>
            <a:spLocks noGrp="1"/>
          </p:cNvSpPr>
          <p:nvPr>
            <p:ph type="ctrTitle"/>
          </p:nvPr>
        </p:nvSpPr>
        <p:spPr/>
        <p:txBody>
          <a:bodyPr/>
          <a:lstStyle/>
          <a:p>
            <a:r>
              <a:rPr lang="zh-CN" altLang="en-US" dirty="0"/>
              <a:t>长整数乘法</a:t>
            </a:r>
          </a:p>
        </p:txBody>
      </p:sp>
      <p:sp>
        <p:nvSpPr>
          <p:cNvPr id="3" name="副标题 2">
            <a:extLst>
              <a:ext uri="{FF2B5EF4-FFF2-40B4-BE49-F238E27FC236}">
                <a16:creationId xmlns:a16="http://schemas.microsoft.com/office/drawing/2014/main" id="{739BC199-D161-405B-B7F7-E9ACF9AE1CF8}"/>
              </a:ext>
            </a:extLst>
          </p:cNvPr>
          <p:cNvSpPr>
            <a:spLocks noGrp="1"/>
          </p:cNvSpPr>
          <p:nvPr>
            <p:ph type="subTitle" idx="1"/>
          </p:nvPr>
        </p:nvSpPr>
        <p:spPr/>
        <p:txBody>
          <a:bodyPr/>
          <a:lstStyle/>
          <a:p>
            <a:r>
              <a:rPr lang="zh-CN" altLang="en-US" dirty="0"/>
              <a:t>熊浚丞 </a:t>
            </a:r>
            <a:r>
              <a:rPr lang="en-US" altLang="zh-CN" dirty="0"/>
              <a:t>221240060</a:t>
            </a:r>
            <a:endParaRPr lang="zh-CN" altLang="en-US" dirty="0"/>
          </a:p>
        </p:txBody>
      </p:sp>
    </p:spTree>
    <p:extLst>
      <p:ext uri="{BB962C8B-B14F-4D97-AF65-F5344CB8AC3E}">
        <p14:creationId xmlns:p14="http://schemas.microsoft.com/office/powerpoint/2010/main" val="1975263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49AC8B7D-BE72-67BF-092D-5FC86F8E5F21}"/>
              </a:ext>
            </a:extLst>
          </p:cNvPr>
          <p:cNvPicPr>
            <a:picLocks noChangeAspect="1"/>
          </p:cNvPicPr>
          <p:nvPr/>
        </p:nvPicPr>
        <p:blipFill>
          <a:blip r:embed="rId2"/>
          <a:stretch>
            <a:fillRect/>
          </a:stretch>
        </p:blipFill>
        <p:spPr>
          <a:xfrm>
            <a:off x="320484" y="1195371"/>
            <a:ext cx="11401508" cy="4467258"/>
          </a:xfrm>
          <a:prstGeom prst="rect">
            <a:avLst/>
          </a:prstGeom>
        </p:spPr>
      </p:pic>
    </p:spTree>
    <p:extLst>
      <p:ext uri="{BB962C8B-B14F-4D97-AF65-F5344CB8AC3E}">
        <p14:creationId xmlns:p14="http://schemas.microsoft.com/office/powerpoint/2010/main" val="2261142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EF0899-854B-31B5-E86D-CD391DD171B7}"/>
              </a:ext>
            </a:extLst>
          </p:cNvPr>
          <p:cNvSpPr>
            <a:spLocks noGrp="1"/>
          </p:cNvSpPr>
          <p:nvPr>
            <p:ph type="title"/>
          </p:nvPr>
        </p:nvSpPr>
        <p:spPr/>
        <p:txBody>
          <a:bodyPr/>
          <a:lstStyle/>
          <a:p>
            <a:r>
              <a:rPr lang="zh-CN" altLang="en-US" dirty="0"/>
              <a:t>多项式乘法</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EB95689-9A67-B562-0333-F0D4EA9021A7}"/>
                  </a:ext>
                </a:extLst>
              </p:cNvPr>
              <p:cNvSpPr>
                <a:spLocks noGrp="1"/>
              </p:cNvSpPr>
              <p:nvPr>
                <p:ph idx="1"/>
              </p:nvPr>
            </p:nvSpPr>
            <p:spPr>
              <a:xfrm>
                <a:off x="1371600" y="1443487"/>
                <a:ext cx="9601200" cy="4423913"/>
              </a:xfrm>
            </p:spPr>
            <p:txBody>
              <a:bodyPr>
                <a:normAutofit/>
              </a:bodyPr>
              <a:lstStyle/>
              <a:p>
                <a:r>
                  <a:rPr lang="zh-CN" altLang="en-US" sz="2400" dirty="0"/>
                  <a:t>我们一般会将多项式用</a:t>
                </a:r>
                <a14:m>
                  <m:oMath xmlns:m="http://schemas.openxmlformats.org/officeDocument/2006/math">
                    <m:r>
                      <a:rPr lang="en-US" altLang="zh-CN" sz="2400" b="0" i="1" smtClean="0">
                        <a:latin typeface="Cambria Math" panose="02040503050406030204" pitchFamily="18" charset="0"/>
                      </a:rPr>
                      <m:t>𝑓</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𝑥</m:t>
                        </m:r>
                      </m:e>
                    </m:d>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0</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2</m:t>
                        </m:r>
                      </m:sub>
                    </m:sSub>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𝑥</m:t>
                        </m:r>
                      </m:e>
                      <m:sup>
                        <m:r>
                          <a:rPr lang="en-US" altLang="zh-CN" sz="2400" b="0" i="1" smtClean="0">
                            <a:latin typeface="Cambria Math" panose="02040503050406030204" pitchFamily="18" charset="0"/>
                          </a:rPr>
                          <m:t>2</m:t>
                        </m:r>
                      </m:sup>
                    </m:sSup>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3</m:t>
                        </m:r>
                      </m:sub>
                    </m:sSub>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𝑥</m:t>
                        </m:r>
                      </m:e>
                      <m:sup>
                        <m:r>
                          <a:rPr lang="en-US" altLang="zh-CN" sz="2400" b="0" i="1" smtClean="0">
                            <a:latin typeface="Cambria Math" panose="02040503050406030204" pitchFamily="18" charset="0"/>
                          </a:rPr>
                          <m:t>3</m:t>
                        </m:r>
                      </m:sup>
                    </m:sSup>
                    <m:r>
                      <a:rPr lang="en-US" altLang="zh-CN" sz="2400" b="0" i="1" smtClean="0">
                        <a:latin typeface="Cambria Math" panose="02040503050406030204" pitchFamily="18" charset="0"/>
                      </a:rPr>
                      <m:t>…</m:t>
                    </m:r>
                  </m:oMath>
                </a14:m>
                <a:r>
                  <a:rPr lang="zh-CN" altLang="en-US" sz="2400" dirty="0"/>
                  <a:t>的形式来表示，这样一个最高次为</a:t>
                </a:r>
                <a14:m>
                  <m:oMath xmlns:m="http://schemas.openxmlformats.org/officeDocument/2006/math">
                    <m:r>
                      <a:rPr lang="en-US" altLang="zh-CN" sz="2400" i="1" dirty="0" smtClean="0">
                        <a:latin typeface="Cambria Math" panose="02040503050406030204" pitchFamily="18" charset="0"/>
                      </a:rPr>
                      <m:t>(</m:t>
                    </m:r>
                    <m:r>
                      <a:rPr lang="en-US" altLang="zh-CN" sz="2400" i="1" dirty="0" smtClean="0">
                        <a:latin typeface="Cambria Math" panose="02040503050406030204" pitchFamily="18" charset="0"/>
                      </a:rPr>
                      <m:t>𝑛</m:t>
                    </m:r>
                    <m:r>
                      <a:rPr lang="en-US" altLang="zh-CN" sz="2400" i="1" dirty="0" smtClean="0">
                        <a:latin typeface="Cambria Math" panose="02040503050406030204" pitchFamily="18" charset="0"/>
                      </a:rPr>
                      <m:t>−1)</m:t>
                    </m:r>
                  </m:oMath>
                </a14:m>
                <a:r>
                  <a:rPr lang="zh-CN" altLang="en-US" sz="2400" dirty="0"/>
                  <a:t>次的多项式就可以用</a:t>
                </a:r>
                <a14:m>
                  <m:oMath xmlns:m="http://schemas.openxmlformats.org/officeDocument/2006/math">
                    <m:r>
                      <a:rPr lang="en-US" altLang="zh-CN" sz="2400" i="1" dirty="0" smtClean="0">
                        <a:latin typeface="Cambria Math" panose="02040503050406030204" pitchFamily="18" charset="0"/>
                      </a:rPr>
                      <m:t>𝑛</m:t>
                    </m:r>
                  </m:oMath>
                </a14:m>
                <a:r>
                  <a:rPr lang="zh-CN" altLang="en-US" sz="2400" dirty="0"/>
                  <a:t>个系数</a:t>
                </a:r>
                <a14:m>
                  <m:oMath xmlns:m="http://schemas.openxmlformats.org/officeDocument/2006/math">
                    <m:sSub>
                      <m:sSubPr>
                        <m:ctrlPr>
                          <a:rPr lang="en-US" altLang="zh-CN" sz="2400" i="1" dirty="0" smtClean="0">
                            <a:latin typeface="Cambria Math" panose="02040503050406030204" pitchFamily="18" charset="0"/>
                          </a:rPr>
                        </m:ctrlPr>
                      </m:sSubPr>
                      <m:e>
                        <m:r>
                          <a:rPr lang="en-US" altLang="zh-CN" sz="2400" i="1" dirty="0" smtClean="0">
                            <a:latin typeface="Cambria Math" panose="02040503050406030204" pitchFamily="18" charset="0"/>
                          </a:rPr>
                          <m:t>𝑎</m:t>
                        </m:r>
                      </m:e>
                      <m:sub>
                        <m:r>
                          <a:rPr lang="en-US" altLang="zh-CN" sz="2400" b="0" i="1" dirty="0" smtClean="0">
                            <a:latin typeface="Cambria Math" panose="02040503050406030204" pitchFamily="18" charset="0"/>
                          </a:rPr>
                          <m:t>𝑖</m:t>
                        </m:r>
                      </m:sub>
                    </m:sSub>
                  </m:oMath>
                </a14:m>
                <a:r>
                  <a:rPr lang="zh-CN" altLang="en-US" sz="2400" dirty="0"/>
                  <a:t>表示。但我们也可以用</a:t>
                </a:r>
                <a:r>
                  <a:rPr lang="en-US" altLang="zh-CN" sz="2400" dirty="0"/>
                  <a:t>n</a:t>
                </a:r>
                <a:r>
                  <a:rPr lang="zh-CN" altLang="en-US" sz="2400" dirty="0"/>
                  <a:t>个点来唯一表示这个多项式。</a:t>
                </a:r>
                <a:endParaRPr lang="en-US" altLang="zh-CN" sz="2400" dirty="0"/>
              </a:p>
              <a:p>
                <a:r>
                  <a:rPr lang="zh-CN" altLang="en-US" sz="2400" dirty="0"/>
                  <a:t>这种表示叫做点值表达，是由</a:t>
                </a:r>
                <a14:m>
                  <m:oMath xmlns:m="http://schemas.openxmlformats.org/officeDocument/2006/math">
                    <m:r>
                      <a:rPr lang="en-US" altLang="zh-CN" sz="2400" i="1" dirty="0" smtClean="0">
                        <a:latin typeface="Cambria Math" panose="02040503050406030204" pitchFamily="18" charset="0"/>
                      </a:rPr>
                      <m:t>𝑛</m:t>
                    </m:r>
                  </m:oMath>
                </a14:m>
                <a:r>
                  <a:rPr lang="zh-CN" altLang="en-US" sz="2400" dirty="0"/>
                  <a:t>个点值对所组成的集合。对于两个多项式的点值表达的乘积（取的点横坐标一致），则容易计算出它们乘积的点值表达，两两相乘复杂度</a:t>
                </a:r>
                <a14:m>
                  <m:oMath xmlns:m="http://schemas.openxmlformats.org/officeDocument/2006/math">
                    <m:r>
                      <a:rPr lang="en-US" altLang="zh-CN" sz="2400" i="1" dirty="0" smtClean="0">
                        <a:latin typeface="Cambria Math" panose="02040503050406030204" pitchFamily="18" charset="0"/>
                      </a:rPr>
                      <m:t>𝑂</m:t>
                    </m:r>
                    <m:r>
                      <a:rPr lang="en-US" altLang="zh-CN" sz="2400" i="1" dirty="0" smtClean="0">
                        <a:latin typeface="Cambria Math" panose="02040503050406030204" pitchFamily="18" charset="0"/>
                      </a:rPr>
                      <m:t>(</m:t>
                    </m:r>
                    <m:r>
                      <a:rPr lang="en-US" altLang="zh-CN" sz="2400" i="1" dirty="0" smtClean="0">
                        <a:latin typeface="Cambria Math" panose="02040503050406030204" pitchFamily="18" charset="0"/>
                      </a:rPr>
                      <m:t>𝑛</m:t>
                    </m:r>
                    <m:r>
                      <a:rPr lang="en-US" altLang="zh-CN" sz="2400" i="1" dirty="0" smtClean="0">
                        <a:latin typeface="Cambria Math" panose="02040503050406030204" pitchFamily="18" charset="0"/>
                      </a:rPr>
                      <m:t>)</m:t>
                    </m:r>
                  </m:oMath>
                </a14:m>
                <a:r>
                  <a:rPr lang="zh-CN" altLang="en-US" sz="2400" dirty="0"/>
                  <a:t>。</a:t>
                </a:r>
                <a:endParaRPr lang="en-US" altLang="zh-CN" sz="2400" dirty="0"/>
              </a:p>
              <a:p>
                <a:r>
                  <a:rPr lang="zh-CN" altLang="en-US" sz="2400" dirty="0"/>
                  <a:t>问题：如何将系数表达与点值表达互相转化</a:t>
                </a:r>
              </a:p>
            </p:txBody>
          </p:sp>
        </mc:Choice>
        <mc:Fallback xmlns="">
          <p:sp>
            <p:nvSpPr>
              <p:cNvPr id="3" name="内容占位符 2">
                <a:extLst>
                  <a:ext uri="{FF2B5EF4-FFF2-40B4-BE49-F238E27FC236}">
                    <a16:creationId xmlns:a16="http://schemas.microsoft.com/office/drawing/2014/main" id="{3EB95689-9A67-B562-0333-F0D4EA9021A7}"/>
                  </a:ext>
                </a:extLst>
              </p:cNvPr>
              <p:cNvSpPr>
                <a:spLocks noGrp="1" noRot="1" noChangeAspect="1" noMove="1" noResize="1" noEditPoints="1" noAdjustHandles="1" noChangeArrowheads="1" noChangeShapeType="1" noTextEdit="1"/>
              </p:cNvSpPr>
              <p:nvPr>
                <p:ph idx="1"/>
              </p:nvPr>
            </p:nvSpPr>
            <p:spPr>
              <a:xfrm>
                <a:off x="1371600" y="1443487"/>
                <a:ext cx="9601200" cy="4423913"/>
              </a:xfrm>
              <a:blipFill>
                <a:blip r:embed="rId2"/>
                <a:stretch>
                  <a:fillRect l="-889" t="-1515" r="-9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D687919C-C520-C40D-A7AA-5A5E44AD6365}"/>
                  </a:ext>
                </a:extLst>
              </p:cNvPr>
              <p:cNvSpPr txBox="1"/>
              <p:nvPr/>
            </p:nvSpPr>
            <p:spPr>
              <a:xfrm>
                <a:off x="2426899" y="4341963"/>
                <a:ext cx="3067699" cy="461665"/>
              </a:xfrm>
              <a:prstGeom prst="rect">
                <a:avLst/>
              </a:prstGeom>
              <a:noFill/>
            </p:spPr>
            <p:txBody>
              <a:bodyPr wrap="none" rtlCol="0">
                <a:spAutoFit/>
              </a:bodyPr>
              <a:lstStyle/>
              <a:p>
                <a14:m>
                  <m:oMath xmlns:m="http://schemas.openxmlformats.org/officeDocument/2006/math">
                    <m:r>
                      <a:rPr lang="en-US" altLang="zh-CN" sz="2400" i="1" dirty="0" smtClean="0">
                        <a:latin typeface="Cambria Math" panose="02040503050406030204" pitchFamily="18" charset="0"/>
                      </a:rPr>
                      <m:t>𝑓</m:t>
                    </m:r>
                    <m:r>
                      <a:rPr lang="en-US" altLang="zh-CN" sz="2400" i="1" dirty="0" smtClean="0">
                        <a:latin typeface="Cambria Math" panose="02040503050406030204" pitchFamily="18" charset="0"/>
                      </a:rPr>
                      <m:t>(</m:t>
                    </m:r>
                    <m:r>
                      <a:rPr lang="en-US" altLang="zh-CN" sz="2400" i="1" dirty="0" smtClean="0">
                        <a:latin typeface="Cambria Math" panose="02040503050406030204" pitchFamily="18" charset="0"/>
                      </a:rPr>
                      <m:t>𝑥</m:t>
                    </m:r>
                    <m:r>
                      <a:rPr lang="en-US" altLang="zh-CN" sz="2400" i="1" dirty="0" smtClean="0">
                        <a:latin typeface="Cambria Math" panose="02040503050406030204" pitchFamily="18" charset="0"/>
                      </a:rPr>
                      <m:t>),</m:t>
                    </m:r>
                    <m:r>
                      <a:rPr lang="en-US" altLang="zh-CN" sz="2400" i="1" dirty="0" smtClean="0">
                        <a:latin typeface="Cambria Math" panose="02040503050406030204" pitchFamily="18" charset="0"/>
                      </a:rPr>
                      <m:t>𝑔</m:t>
                    </m:r>
                    <m:r>
                      <a:rPr lang="en-US" altLang="zh-CN" sz="2400" i="1" dirty="0" smtClean="0">
                        <a:latin typeface="Cambria Math" panose="02040503050406030204" pitchFamily="18" charset="0"/>
                      </a:rPr>
                      <m:t>(</m:t>
                    </m:r>
                    <m:r>
                      <a:rPr lang="en-US" altLang="zh-CN" sz="2400" i="1" dirty="0" smtClean="0">
                        <a:latin typeface="Cambria Math" panose="02040503050406030204" pitchFamily="18" charset="0"/>
                      </a:rPr>
                      <m:t>𝑥</m:t>
                    </m:r>
                    <m:r>
                      <a:rPr lang="en-US" altLang="zh-CN" sz="2400" i="1" dirty="0" smtClean="0">
                        <a:latin typeface="Cambria Math" panose="02040503050406030204" pitchFamily="18" charset="0"/>
                      </a:rPr>
                      <m:t>)</m:t>
                    </m:r>
                  </m:oMath>
                </a14:m>
                <a:r>
                  <a:rPr lang="zh-CN" altLang="en-US" sz="2400" dirty="0"/>
                  <a:t>的系数表达</a:t>
                </a:r>
              </a:p>
            </p:txBody>
          </p:sp>
        </mc:Choice>
        <mc:Fallback xmlns="">
          <p:sp>
            <p:nvSpPr>
              <p:cNvPr id="4" name="文本框 3">
                <a:extLst>
                  <a:ext uri="{FF2B5EF4-FFF2-40B4-BE49-F238E27FC236}">
                    <a16:creationId xmlns:a16="http://schemas.microsoft.com/office/drawing/2014/main" id="{D687919C-C520-C40D-A7AA-5A5E44AD6365}"/>
                  </a:ext>
                </a:extLst>
              </p:cNvPr>
              <p:cNvSpPr txBox="1">
                <a:spLocks noRot="1" noChangeAspect="1" noMove="1" noResize="1" noEditPoints="1" noAdjustHandles="1" noChangeArrowheads="1" noChangeShapeType="1" noTextEdit="1"/>
              </p:cNvSpPr>
              <p:nvPr/>
            </p:nvSpPr>
            <p:spPr>
              <a:xfrm>
                <a:off x="2426899" y="4341963"/>
                <a:ext cx="3067699" cy="461665"/>
              </a:xfrm>
              <a:prstGeom prst="rect">
                <a:avLst/>
              </a:prstGeom>
              <a:blipFill>
                <a:blip r:embed="rId3"/>
                <a:stretch>
                  <a:fillRect l="-1590" t="-9211" r="-2187" b="-302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7AAC8B79-DAF5-C93C-5F01-1E38BECB9D64}"/>
                  </a:ext>
                </a:extLst>
              </p:cNvPr>
              <p:cNvSpPr txBox="1"/>
              <p:nvPr/>
            </p:nvSpPr>
            <p:spPr>
              <a:xfrm>
                <a:off x="2426899" y="5636567"/>
                <a:ext cx="3067699" cy="461665"/>
              </a:xfrm>
              <a:prstGeom prst="rect">
                <a:avLst/>
              </a:prstGeom>
              <a:noFill/>
            </p:spPr>
            <p:txBody>
              <a:bodyPr wrap="none" rtlCol="0">
                <a:spAutoFit/>
              </a:bodyPr>
              <a:lstStyle/>
              <a:p>
                <a14:m>
                  <m:oMath xmlns:m="http://schemas.openxmlformats.org/officeDocument/2006/math">
                    <m:r>
                      <a:rPr lang="en-US" altLang="zh-CN" sz="2400" i="1" dirty="0" smtClean="0">
                        <a:latin typeface="Cambria Math" panose="02040503050406030204" pitchFamily="18" charset="0"/>
                      </a:rPr>
                      <m:t>𝑓</m:t>
                    </m:r>
                    <m:r>
                      <a:rPr lang="en-US" altLang="zh-CN" sz="2400" i="1" dirty="0" smtClean="0">
                        <a:latin typeface="Cambria Math" panose="02040503050406030204" pitchFamily="18" charset="0"/>
                      </a:rPr>
                      <m:t>(</m:t>
                    </m:r>
                    <m:r>
                      <a:rPr lang="en-US" altLang="zh-CN" sz="2400" i="1" dirty="0" smtClean="0">
                        <a:latin typeface="Cambria Math" panose="02040503050406030204" pitchFamily="18" charset="0"/>
                      </a:rPr>
                      <m:t>𝑥</m:t>
                    </m:r>
                    <m:r>
                      <a:rPr lang="en-US" altLang="zh-CN" sz="2400" i="1" dirty="0" smtClean="0">
                        <a:latin typeface="Cambria Math" panose="02040503050406030204" pitchFamily="18" charset="0"/>
                      </a:rPr>
                      <m:t>),</m:t>
                    </m:r>
                    <m:r>
                      <a:rPr lang="en-US" altLang="zh-CN" sz="2400" i="1" dirty="0" smtClean="0">
                        <a:latin typeface="Cambria Math" panose="02040503050406030204" pitchFamily="18" charset="0"/>
                      </a:rPr>
                      <m:t>𝑔</m:t>
                    </m:r>
                    <m:r>
                      <a:rPr lang="en-US" altLang="zh-CN" sz="2400" i="1" dirty="0" smtClean="0">
                        <a:latin typeface="Cambria Math" panose="02040503050406030204" pitchFamily="18" charset="0"/>
                      </a:rPr>
                      <m:t>(</m:t>
                    </m:r>
                    <m:r>
                      <a:rPr lang="en-US" altLang="zh-CN" sz="2400" i="1" dirty="0" smtClean="0">
                        <a:latin typeface="Cambria Math" panose="02040503050406030204" pitchFamily="18" charset="0"/>
                      </a:rPr>
                      <m:t>𝑥</m:t>
                    </m:r>
                    <m:r>
                      <a:rPr lang="en-US" altLang="zh-CN" sz="2400" i="1" dirty="0" smtClean="0">
                        <a:latin typeface="Cambria Math" panose="02040503050406030204" pitchFamily="18" charset="0"/>
                      </a:rPr>
                      <m:t>)</m:t>
                    </m:r>
                  </m:oMath>
                </a14:m>
                <a:r>
                  <a:rPr lang="zh-CN" altLang="en-US" sz="2400" dirty="0"/>
                  <a:t>的点值表达</a:t>
                </a:r>
              </a:p>
            </p:txBody>
          </p:sp>
        </mc:Choice>
        <mc:Fallback xmlns="">
          <p:sp>
            <p:nvSpPr>
              <p:cNvPr id="6" name="文本框 5">
                <a:extLst>
                  <a:ext uri="{FF2B5EF4-FFF2-40B4-BE49-F238E27FC236}">
                    <a16:creationId xmlns:a16="http://schemas.microsoft.com/office/drawing/2014/main" id="{7AAC8B79-DAF5-C93C-5F01-1E38BECB9D64}"/>
                  </a:ext>
                </a:extLst>
              </p:cNvPr>
              <p:cNvSpPr txBox="1">
                <a:spLocks noRot="1" noChangeAspect="1" noMove="1" noResize="1" noEditPoints="1" noAdjustHandles="1" noChangeArrowheads="1" noChangeShapeType="1" noTextEdit="1"/>
              </p:cNvSpPr>
              <p:nvPr/>
            </p:nvSpPr>
            <p:spPr>
              <a:xfrm>
                <a:off x="2426899" y="5636567"/>
                <a:ext cx="3067699" cy="461665"/>
              </a:xfrm>
              <a:prstGeom prst="rect">
                <a:avLst/>
              </a:prstGeom>
              <a:blipFill>
                <a:blip r:embed="rId4"/>
                <a:stretch>
                  <a:fillRect l="-1590" t="-9333" r="-2187" b="-32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A5509A92-DF89-3CDD-24F1-60B4CEA414A6}"/>
                  </a:ext>
                </a:extLst>
              </p:cNvPr>
              <p:cNvSpPr txBox="1"/>
              <p:nvPr/>
            </p:nvSpPr>
            <p:spPr>
              <a:xfrm>
                <a:off x="7205933" y="5636567"/>
                <a:ext cx="2329612" cy="461665"/>
              </a:xfrm>
              <a:prstGeom prst="rect">
                <a:avLst/>
              </a:prstGeom>
              <a:noFill/>
            </p:spPr>
            <p:txBody>
              <a:bodyPr wrap="none" rtlCol="0">
                <a:spAutoFit/>
              </a:bodyPr>
              <a:lstStyle/>
              <a:p>
                <a14:m>
                  <m:oMath xmlns:m="http://schemas.openxmlformats.org/officeDocument/2006/math">
                    <m:r>
                      <a:rPr lang="en-US" altLang="zh-CN" sz="2400" b="0" i="1" dirty="0" smtClean="0">
                        <a:latin typeface="Cambria Math" panose="02040503050406030204" pitchFamily="18" charset="0"/>
                      </a:rPr>
                      <m:t>h</m:t>
                    </m:r>
                    <m:r>
                      <a:rPr lang="en-US" altLang="zh-CN" sz="2400" i="1" dirty="0" smtClean="0">
                        <a:latin typeface="Cambria Math" panose="02040503050406030204" pitchFamily="18" charset="0"/>
                      </a:rPr>
                      <m:t>(</m:t>
                    </m:r>
                    <m:r>
                      <a:rPr lang="en-US" altLang="zh-CN" sz="2400" i="1" dirty="0" smtClean="0">
                        <a:latin typeface="Cambria Math" panose="02040503050406030204" pitchFamily="18" charset="0"/>
                      </a:rPr>
                      <m:t>𝑥</m:t>
                    </m:r>
                    <m:r>
                      <a:rPr lang="en-US" altLang="zh-CN" sz="2400" i="1" dirty="0" smtClean="0">
                        <a:latin typeface="Cambria Math" panose="02040503050406030204" pitchFamily="18" charset="0"/>
                      </a:rPr>
                      <m:t>)</m:t>
                    </m:r>
                  </m:oMath>
                </a14:m>
                <a:r>
                  <a:rPr lang="zh-CN" altLang="en-US" sz="2400" dirty="0"/>
                  <a:t>的点值表达</a:t>
                </a:r>
              </a:p>
            </p:txBody>
          </p:sp>
        </mc:Choice>
        <mc:Fallback xmlns="">
          <p:sp>
            <p:nvSpPr>
              <p:cNvPr id="7" name="文本框 6">
                <a:extLst>
                  <a:ext uri="{FF2B5EF4-FFF2-40B4-BE49-F238E27FC236}">
                    <a16:creationId xmlns:a16="http://schemas.microsoft.com/office/drawing/2014/main" id="{A5509A92-DF89-3CDD-24F1-60B4CEA414A6}"/>
                  </a:ext>
                </a:extLst>
              </p:cNvPr>
              <p:cNvSpPr txBox="1">
                <a:spLocks noRot="1" noChangeAspect="1" noMove="1" noResize="1" noEditPoints="1" noAdjustHandles="1" noChangeArrowheads="1" noChangeShapeType="1" noTextEdit="1"/>
              </p:cNvSpPr>
              <p:nvPr/>
            </p:nvSpPr>
            <p:spPr>
              <a:xfrm>
                <a:off x="7205933" y="5636567"/>
                <a:ext cx="2329612" cy="461665"/>
              </a:xfrm>
              <a:prstGeom prst="rect">
                <a:avLst/>
              </a:prstGeom>
              <a:blipFill>
                <a:blip r:embed="rId5"/>
                <a:stretch>
                  <a:fillRect l="-785" t="-9333" r="-3141" b="-32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AF7086F0-D60A-C71F-43C5-2BC110FDBB10}"/>
                  </a:ext>
                </a:extLst>
              </p:cNvPr>
              <p:cNvSpPr txBox="1"/>
              <p:nvPr/>
            </p:nvSpPr>
            <p:spPr>
              <a:xfrm>
                <a:off x="7205933" y="4341963"/>
                <a:ext cx="2329612" cy="461665"/>
              </a:xfrm>
              <a:prstGeom prst="rect">
                <a:avLst/>
              </a:prstGeom>
              <a:noFill/>
            </p:spPr>
            <p:txBody>
              <a:bodyPr wrap="none" rtlCol="0">
                <a:spAutoFit/>
              </a:bodyPr>
              <a:lstStyle/>
              <a:p>
                <a14:m>
                  <m:oMath xmlns:m="http://schemas.openxmlformats.org/officeDocument/2006/math">
                    <m:r>
                      <a:rPr lang="en-US" altLang="zh-CN" sz="2400" b="0" i="1" dirty="0" smtClean="0">
                        <a:latin typeface="Cambria Math" panose="02040503050406030204" pitchFamily="18" charset="0"/>
                      </a:rPr>
                      <m:t>h</m:t>
                    </m:r>
                    <m:r>
                      <a:rPr lang="en-US" altLang="zh-CN" sz="2400" i="1" dirty="0" smtClean="0">
                        <a:latin typeface="Cambria Math" panose="02040503050406030204" pitchFamily="18" charset="0"/>
                      </a:rPr>
                      <m:t>(</m:t>
                    </m:r>
                    <m:r>
                      <a:rPr lang="en-US" altLang="zh-CN" sz="2400" i="1" dirty="0" smtClean="0">
                        <a:latin typeface="Cambria Math" panose="02040503050406030204" pitchFamily="18" charset="0"/>
                      </a:rPr>
                      <m:t>𝑥</m:t>
                    </m:r>
                    <m:r>
                      <a:rPr lang="en-US" altLang="zh-CN" sz="2400" i="1" dirty="0" smtClean="0">
                        <a:latin typeface="Cambria Math" panose="02040503050406030204" pitchFamily="18" charset="0"/>
                      </a:rPr>
                      <m:t>)</m:t>
                    </m:r>
                  </m:oMath>
                </a14:m>
                <a:r>
                  <a:rPr lang="zh-CN" altLang="en-US" sz="2400" dirty="0"/>
                  <a:t>的系数表达</a:t>
                </a:r>
              </a:p>
            </p:txBody>
          </p:sp>
        </mc:Choice>
        <mc:Fallback xmlns="">
          <p:sp>
            <p:nvSpPr>
              <p:cNvPr id="8" name="文本框 7">
                <a:extLst>
                  <a:ext uri="{FF2B5EF4-FFF2-40B4-BE49-F238E27FC236}">
                    <a16:creationId xmlns:a16="http://schemas.microsoft.com/office/drawing/2014/main" id="{AF7086F0-D60A-C71F-43C5-2BC110FDBB10}"/>
                  </a:ext>
                </a:extLst>
              </p:cNvPr>
              <p:cNvSpPr txBox="1">
                <a:spLocks noRot="1" noChangeAspect="1" noMove="1" noResize="1" noEditPoints="1" noAdjustHandles="1" noChangeArrowheads="1" noChangeShapeType="1" noTextEdit="1"/>
              </p:cNvSpPr>
              <p:nvPr/>
            </p:nvSpPr>
            <p:spPr>
              <a:xfrm>
                <a:off x="7205933" y="4341963"/>
                <a:ext cx="2329612" cy="461665"/>
              </a:xfrm>
              <a:prstGeom prst="rect">
                <a:avLst/>
              </a:prstGeom>
              <a:blipFill>
                <a:blip r:embed="rId6"/>
                <a:stretch>
                  <a:fillRect l="-785" t="-9211" r="-3141" b="-30263"/>
                </a:stretch>
              </a:blipFill>
            </p:spPr>
            <p:txBody>
              <a:bodyPr/>
              <a:lstStyle/>
              <a:p>
                <a:r>
                  <a:rPr lang="zh-CN" altLang="en-US">
                    <a:noFill/>
                  </a:rPr>
                  <a:t> </a:t>
                </a:r>
              </a:p>
            </p:txBody>
          </p:sp>
        </mc:Fallback>
      </mc:AlternateContent>
      <p:cxnSp>
        <p:nvCxnSpPr>
          <p:cNvPr id="10" name="直接箭头连接符 9">
            <a:extLst>
              <a:ext uri="{FF2B5EF4-FFF2-40B4-BE49-F238E27FC236}">
                <a16:creationId xmlns:a16="http://schemas.microsoft.com/office/drawing/2014/main" id="{43861230-4AA8-E62B-A96F-44D2898CCC91}"/>
              </a:ext>
            </a:extLst>
          </p:cNvPr>
          <p:cNvCxnSpPr>
            <a:stCxn id="4" idx="3"/>
            <a:endCxn id="8" idx="1"/>
          </p:cNvCxnSpPr>
          <p:nvPr/>
        </p:nvCxnSpPr>
        <p:spPr>
          <a:xfrm>
            <a:off x="5494598" y="4572796"/>
            <a:ext cx="1711335" cy="0"/>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直接箭头连接符 11">
            <a:extLst>
              <a:ext uri="{FF2B5EF4-FFF2-40B4-BE49-F238E27FC236}">
                <a16:creationId xmlns:a16="http://schemas.microsoft.com/office/drawing/2014/main" id="{5B321B56-DF74-8E19-9F07-A7AC5F92E8FE}"/>
              </a:ext>
            </a:extLst>
          </p:cNvPr>
          <p:cNvCxnSpPr>
            <a:stCxn id="6" idx="3"/>
            <a:endCxn id="7" idx="1"/>
          </p:cNvCxnSpPr>
          <p:nvPr/>
        </p:nvCxnSpPr>
        <p:spPr>
          <a:xfrm>
            <a:off x="5494598" y="5867400"/>
            <a:ext cx="1711335" cy="0"/>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直接箭头连接符 13">
            <a:extLst>
              <a:ext uri="{FF2B5EF4-FFF2-40B4-BE49-F238E27FC236}">
                <a16:creationId xmlns:a16="http://schemas.microsoft.com/office/drawing/2014/main" id="{59D044E8-26ED-0391-53DE-5611A8636515}"/>
              </a:ext>
            </a:extLst>
          </p:cNvPr>
          <p:cNvCxnSpPr>
            <a:stCxn id="7" idx="0"/>
            <a:endCxn id="8" idx="2"/>
          </p:cNvCxnSpPr>
          <p:nvPr/>
        </p:nvCxnSpPr>
        <p:spPr>
          <a:xfrm flipV="1">
            <a:off x="8370739" y="4803628"/>
            <a:ext cx="0" cy="832939"/>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 name="直接箭头连接符 15">
            <a:extLst>
              <a:ext uri="{FF2B5EF4-FFF2-40B4-BE49-F238E27FC236}">
                <a16:creationId xmlns:a16="http://schemas.microsoft.com/office/drawing/2014/main" id="{1CC3E5D0-5C2C-CC57-76F4-1E2952914E0A}"/>
              </a:ext>
            </a:extLst>
          </p:cNvPr>
          <p:cNvCxnSpPr>
            <a:stCxn id="4" idx="2"/>
            <a:endCxn id="6" idx="0"/>
          </p:cNvCxnSpPr>
          <p:nvPr/>
        </p:nvCxnSpPr>
        <p:spPr>
          <a:xfrm>
            <a:off x="3960749" y="4803628"/>
            <a:ext cx="0" cy="832939"/>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4DAC499A-9337-5553-28E0-C5F5CB4E88BF}"/>
                  </a:ext>
                </a:extLst>
              </p:cNvPr>
              <p:cNvSpPr txBox="1"/>
              <p:nvPr/>
            </p:nvSpPr>
            <p:spPr>
              <a:xfrm>
                <a:off x="6053967" y="4593643"/>
                <a:ext cx="58580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i="1" dirty="0">
                              <a:latin typeface="Cambria Math" panose="02040503050406030204" pitchFamily="18" charset="0"/>
                            </a:rPr>
                          </m:ctrlPr>
                        </m:sSupPr>
                        <m:e>
                          <m:r>
                            <a:rPr lang="en-US" altLang="zh-CN" sz="2400" i="1" dirty="0">
                              <a:latin typeface="Cambria Math" panose="02040503050406030204" pitchFamily="18" charset="0"/>
                            </a:rPr>
                            <m:t>𝑛</m:t>
                          </m:r>
                        </m:e>
                        <m:sup>
                          <m:r>
                            <a:rPr lang="en-US" altLang="zh-CN" sz="2400" i="1" dirty="0">
                              <a:latin typeface="Cambria Math" panose="02040503050406030204" pitchFamily="18" charset="0"/>
                            </a:rPr>
                            <m:t>2</m:t>
                          </m:r>
                        </m:sup>
                      </m:sSup>
                    </m:oMath>
                  </m:oMathPara>
                </a14:m>
                <a:endParaRPr lang="zh-CN" altLang="en-US" sz="2400" dirty="0"/>
              </a:p>
            </p:txBody>
          </p:sp>
        </mc:Choice>
        <mc:Fallback xmlns="">
          <p:sp>
            <p:nvSpPr>
              <p:cNvPr id="17" name="文本框 16">
                <a:extLst>
                  <a:ext uri="{FF2B5EF4-FFF2-40B4-BE49-F238E27FC236}">
                    <a16:creationId xmlns:a16="http://schemas.microsoft.com/office/drawing/2014/main" id="{4DAC499A-9337-5553-28E0-C5F5CB4E88BF}"/>
                  </a:ext>
                </a:extLst>
              </p:cNvPr>
              <p:cNvSpPr txBox="1">
                <a:spLocks noRot="1" noChangeAspect="1" noMove="1" noResize="1" noEditPoints="1" noAdjustHandles="1" noChangeArrowheads="1" noChangeShapeType="1" noTextEdit="1"/>
              </p:cNvSpPr>
              <p:nvPr/>
            </p:nvSpPr>
            <p:spPr>
              <a:xfrm>
                <a:off x="6053967" y="4593643"/>
                <a:ext cx="585801" cy="461665"/>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文本框 17">
                <a:extLst>
                  <a:ext uri="{FF2B5EF4-FFF2-40B4-BE49-F238E27FC236}">
                    <a16:creationId xmlns:a16="http://schemas.microsoft.com/office/drawing/2014/main" id="{9DD12922-C5B9-F51C-26A6-473EF9E03CC5}"/>
                  </a:ext>
                </a:extLst>
              </p:cNvPr>
              <p:cNvSpPr txBox="1"/>
              <p:nvPr/>
            </p:nvSpPr>
            <p:spPr>
              <a:xfrm>
                <a:off x="6053966" y="5937619"/>
                <a:ext cx="44319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b="0" i="1" dirty="0" smtClean="0">
                          <a:latin typeface="Cambria Math" panose="02040503050406030204" pitchFamily="18" charset="0"/>
                        </a:rPr>
                        <m:t>𝑛</m:t>
                      </m:r>
                    </m:oMath>
                  </m:oMathPara>
                </a14:m>
                <a:endParaRPr lang="zh-CN" altLang="en-US" sz="2400" dirty="0"/>
              </a:p>
            </p:txBody>
          </p:sp>
        </mc:Choice>
        <mc:Fallback>
          <p:sp>
            <p:nvSpPr>
              <p:cNvPr id="18" name="文本框 17">
                <a:extLst>
                  <a:ext uri="{FF2B5EF4-FFF2-40B4-BE49-F238E27FC236}">
                    <a16:creationId xmlns:a16="http://schemas.microsoft.com/office/drawing/2014/main" id="{9DD12922-C5B9-F51C-26A6-473EF9E03CC5}"/>
                  </a:ext>
                </a:extLst>
              </p:cNvPr>
              <p:cNvSpPr txBox="1">
                <a:spLocks noRot="1" noChangeAspect="1" noMove="1" noResize="1" noEditPoints="1" noAdjustHandles="1" noChangeArrowheads="1" noChangeShapeType="1" noTextEdit="1"/>
              </p:cNvSpPr>
              <p:nvPr/>
            </p:nvSpPr>
            <p:spPr>
              <a:xfrm>
                <a:off x="6053966" y="5937619"/>
                <a:ext cx="443198" cy="461665"/>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D2D13C09-127E-64C8-9CD9-66A7D0A43091}"/>
                  </a:ext>
                </a:extLst>
              </p:cNvPr>
              <p:cNvSpPr txBox="1"/>
              <p:nvPr/>
            </p:nvSpPr>
            <p:spPr>
              <a:xfrm>
                <a:off x="8369332" y="4989265"/>
                <a:ext cx="57259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b="0" i="1" dirty="0" smtClean="0">
                          <a:latin typeface="Cambria Math" panose="02040503050406030204" pitchFamily="18" charset="0"/>
                        </a:rPr>
                        <m:t>??</m:t>
                      </m:r>
                    </m:oMath>
                  </m:oMathPara>
                </a14:m>
                <a:endParaRPr lang="zh-CN" altLang="en-US" sz="2400" dirty="0"/>
              </a:p>
            </p:txBody>
          </p:sp>
        </mc:Choice>
        <mc:Fallback xmlns="">
          <p:sp>
            <p:nvSpPr>
              <p:cNvPr id="19" name="文本框 18">
                <a:extLst>
                  <a:ext uri="{FF2B5EF4-FFF2-40B4-BE49-F238E27FC236}">
                    <a16:creationId xmlns:a16="http://schemas.microsoft.com/office/drawing/2014/main" id="{D2D13C09-127E-64C8-9CD9-66A7D0A43091}"/>
                  </a:ext>
                </a:extLst>
              </p:cNvPr>
              <p:cNvSpPr txBox="1">
                <a:spLocks noRot="1" noChangeAspect="1" noMove="1" noResize="1" noEditPoints="1" noAdjustHandles="1" noChangeArrowheads="1" noChangeShapeType="1" noTextEdit="1"/>
              </p:cNvSpPr>
              <p:nvPr/>
            </p:nvSpPr>
            <p:spPr>
              <a:xfrm>
                <a:off x="8369332" y="4989265"/>
                <a:ext cx="572593" cy="461665"/>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6A433FDD-8636-F4E2-A2F6-F1D0A14D0E93}"/>
                  </a:ext>
                </a:extLst>
              </p:cNvPr>
              <p:cNvSpPr txBox="1"/>
              <p:nvPr/>
            </p:nvSpPr>
            <p:spPr>
              <a:xfrm>
                <a:off x="3959343" y="4944069"/>
                <a:ext cx="57259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b="0" i="1" dirty="0" smtClean="0">
                          <a:latin typeface="Cambria Math" panose="02040503050406030204" pitchFamily="18" charset="0"/>
                        </a:rPr>
                        <m:t>??</m:t>
                      </m:r>
                    </m:oMath>
                  </m:oMathPara>
                </a14:m>
                <a:endParaRPr lang="zh-CN" altLang="en-US" sz="2400" dirty="0"/>
              </a:p>
            </p:txBody>
          </p:sp>
        </mc:Choice>
        <mc:Fallback xmlns="">
          <p:sp>
            <p:nvSpPr>
              <p:cNvPr id="20" name="文本框 19">
                <a:extLst>
                  <a:ext uri="{FF2B5EF4-FFF2-40B4-BE49-F238E27FC236}">
                    <a16:creationId xmlns:a16="http://schemas.microsoft.com/office/drawing/2014/main" id="{6A433FDD-8636-F4E2-A2F6-F1D0A14D0E93}"/>
                  </a:ext>
                </a:extLst>
              </p:cNvPr>
              <p:cNvSpPr txBox="1">
                <a:spLocks noRot="1" noChangeAspect="1" noMove="1" noResize="1" noEditPoints="1" noAdjustHandles="1" noChangeArrowheads="1" noChangeShapeType="1" noTextEdit="1"/>
              </p:cNvSpPr>
              <p:nvPr/>
            </p:nvSpPr>
            <p:spPr>
              <a:xfrm>
                <a:off x="3959343" y="4944069"/>
                <a:ext cx="572593" cy="461665"/>
              </a:xfrm>
              <a:prstGeom prst="rect">
                <a:avLst/>
              </a:prstGeom>
              <a:blipFill>
                <a:blip r:embed="rId10"/>
                <a:stretch>
                  <a:fillRect/>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98C7E598-07CD-984E-19B4-CFA8B10F8CDA}"/>
              </a:ext>
            </a:extLst>
          </p:cNvPr>
          <p:cNvSpPr txBox="1"/>
          <p:nvPr/>
        </p:nvSpPr>
        <p:spPr>
          <a:xfrm>
            <a:off x="3151345" y="4974846"/>
            <a:ext cx="697627" cy="400110"/>
          </a:xfrm>
          <a:prstGeom prst="rect">
            <a:avLst/>
          </a:prstGeom>
          <a:noFill/>
        </p:spPr>
        <p:txBody>
          <a:bodyPr wrap="none" rtlCol="0">
            <a:spAutoFit/>
          </a:bodyPr>
          <a:lstStyle/>
          <a:p>
            <a:r>
              <a:rPr lang="zh-CN" altLang="en-US" sz="2000" dirty="0"/>
              <a:t>求值</a:t>
            </a:r>
          </a:p>
        </p:txBody>
      </p:sp>
      <p:sp>
        <p:nvSpPr>
          <p:cNvPr id="9" name="文本框 8">
            <a:extLst>
              <a:ext uri="{FF2B5EF4-FFF2-40B4-BE49-F238E27FC236}">
                <a16:creationId xmlns:a16="http://schemas.microsoft.com/office/drawing/2014/main" id="{2B6BE3D1-A699-8FAA-6FC4-D81990908A9F}"/>
              </a:ext>
            </a:extLst>
          </p:cNvPr>
          <p:cNvSpPr txBox="1"/>
          <p:nvPr/>
        </p:nvSpPr>
        <p:spPr>
          <a:xfrm>
            <a:off x="7593614" y="5005624"/>
            <a:ext cx="697627" cy="400110"/>
          </a:xfrm>
          <a:prstGeom prst="rect">
            <a:avLst/>
          </a:prstGeom>
          <a:noFill/>
        </p:spPr>
        <p:txBody>
          <a:bodyPr wrap="none" rtlCol="0">
            <a:spAutoFit/>
          </a:bodyPr>
          <a:lstStyle/>
          <a:p>
            <a:r>
              <a:rPr lang="zh-CN" altLang="en-US" sz="2000" dirty="0"/>
              <a:t>插值</a:t>
            </a:r>
          </a:p>
        </p:txBody>
      </p:sp>
    </p:spTree>
    <p:extLst>
      <p:ext uri="{BB962C8B-B14F-4D97-AF65-F5344CB8AC3E}">
        <p14:creationId xmlns:p14="http://schemas.microsoft.com/office/powerpoint/2010/main" val="262522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arn(inVertical)">
                                      <p:cBhvr>
                                        <p:cTn id="27" dur="500"/>
                                        <p:tgtEl>
                                          <p:spTgt spid="1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down)">
                                      <p:cBhvr>
                                        <p:cTn id="40" dur="500"/>
                                        <p:tgtEl>
                                          <p:spTgt spid="1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fade">
                                      <p:cBhvr>
                                        <p:cTn id="43" dur="500"/>
                                        <p:tgtEl>
                                          <p:spTgt spid="5"/>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fade">
                                      <p:cBhvr>
                                        <p:cTn id="48" dur="500"/>
                                        <p:tgtEl>
                                          <p:spTgt spid="6"/>
                                        </p:tgtEl>
                                      </p:cBhvr>
                                    </p:animEffect>
                                  </p:childTnLst>
                                </p:cTn>
                              </p:par>
                            </p:childTnLst>
                          </p:cTn>
                        </p:par>
                      </p:childTnLst>
                    </p:cTn>
                  </p:par>
                  <p:par>
                    <p:cTn id="49" fill="hold">
                      <p:stCondLst>
                        <p:cond delay="indefinite"/>
                      </p:stCondLst>
                      <p:childTnLst>
                        <p:par>
                          <p:cTn id="50" fill="hold">
                            <p:stCondLst>
                              <p:cond delay="0"/>
                            </p:stCondLst>
                            <p:childTnLst>
                              <p:par>
                                <p:cTn id="51" presetID="16" presetClass="entr" presetSubtype="21" fill="hold" nodeType="click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barn(inVertical)">
                                      <p:cBhvr>
                                        <p:cTn id="53" dur="500"/>
                                        <p:tgtEl>
                                          <p:spTgt spid="12"/>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fade">
                                      <p:cBhvr>
                                        <p:cTn id="58" dur="500"/>
                                        <p:tgtEl>
                                          <p:spTgt spid="7"/>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barn(inVertical)">
                                      <p:cBhvr>
                                        <p:cTn id="61" dur="500"/>
                                        <p:tgtEl>
                                          <p:spTgt spid="18"/>
                                        </p:tgtEl>
                                      </p:cBhvr>
                                    </p:animEffect>
                                  </p:childTnLst>
                                </p:cTn>
                              </p:par>
                            </p:childTnLst>
                          </p:cTn>
                        </p:par>
                      </p:childTnLst>
                    </p:cTn>
                  </p:par>
                  <p:par>
                    <p:cTn id="62" fill="hold">
                      <p:stCondLst>
                        <p:cond delay="indefinite"/>
                      </p:stCondLst>
                      <p:childTnLst>
                        <p:par>
                          <p:cTn id="63" fill="hold">
                            <p:stCondLst>
                              <p:cond delay="0"/>
                            </p:stCondLst>
                            <p:childTnLst>
                              <p:par>
                                <p:cTn id="64" presetID="14" presetClass="entr" presetSubtype="10" fill="hold" nodeType="clickEffect">
                                  <p:stCondLst>
                                    <p:cond delay="0"/>
                                  </p:stCondLst>
                                  <p:childTnLst>
                                    <p:set>
                                      <p:cBhvr>
                                        <p:cTn id="65" dur="1" fill="hold">
                                          <p:stCondLst>
                                            <p:cond delay="0"/>
                                          </p:stCondLst>
                                        </p:cTn>
                                        <p:tgtEl>
                                          <p:spTgt spid="14"/>
                                        </p:tgtEl>
                                        <p:attrNameLst>
                                          <p:attrName>style.visibility</p:attrName>
                                        </p:attrNameLst>
                                      </p:cBhvr>
                                      <p:to>
                                        <p:strVal val="visible"/>
                                      </p:to>
                                    </p:set>
                                    <p:animEffect transition="in" filter="randombar(horizontal)">
                                      <p:cBhvr>
                                        <p:cTn id="66" dur="500"/>
                                        <p:tgtEl>
                                          <p:spTgt spid="14"/>
                                        </p:tgtEl>
                                      </p:cBhvr>
                                    </p:animEffect>
                                  </p:childTnLst>
                                </p:cTn>
                              </p:par>
                              <p:par>
                                <p:cTn id="67" presetID="16" presetClass="entr" presetSubtype="21" fill="hold" grpId="0" nodeType="withEffect">
                                  <p:stCondLst>
                                    <p:cond delay="0"/>
                                  </p:stCondLst>
                                  <p:childTnLst>
                                    <p:set>
                                      <p:cBhvr>
                                        <p:cTn id="68" dur="1" fill="hold">
                                          <p:stCondLst>
                                            <p:cond delay="0"/>
                                          </p:stCondLst>
                                        </p:cTn>
                                        <p:tgtEl>
                                          <p:spTgt spid="9"/>
                                        </p:tgtEl>
                                        <p:attrNameLst>
                                          <p:attrName>style.visibility</p:attrName>
                                        </p:attrNameLst>
                                      </p:cBhvr>
                                      <p:to>
                                        <p:strVal val="visible"/>
                                      </p:to>
                                    </p:set>
                                    <p:animEffect transition="in" filter="barn(inVertical)">
                                      <p:cBhvr>
                                        <p:cTn id="69" dur="500"/>
                                        <p:tgtEl>
                                          <p:spTgt spid="9"/>
                                        </p:tgtEl>
                                      </p:cBhvr>
                                    </p:animEffect>
                                  </p:childTnLst>
                                </p:cTn>
                              </p:par>
                            </p:childTnLst>
                          </p:cTn>
                        </p:par>
                      </p:childTnLst>
                    </p:cTn>
                  </p:par>
                  <p:par>
                    <p:cTn id="70" fill="hold">
                      <p:stCondLst>
                        <p:cond delay="indefinite"/>
                      </p:stCondLst>
                      <p:childTnLst>
                        <p:par>
                          <p:cTn id="71" fill="hold">
                            <p:stCondLst>
                              <p:cond delay="0"/>
                            </p:stCondLst>
                            <p:childTnLst>
                              <p:par>
                                <p:cTn id="72" presetID="16" presetClass="entr" presetSubtype="21" fill="hold" grpId="0" nodeType="clickEffect">
                                  <p:stCondLst>
                                    <p:cond delay="0"/>
                                  </p:stCondLst>
                                  <p:childTnLst>
                                    <p:set>
                                      <p:cBhvr>
                                        <p:cTn id="73" dur="1" fill="hold">
                                          <p:stCondLst>
                                            <p:cond delay="0"/>
                                          </p:stCondLst>
                                        </p:cTn>
                                        <p:tgtEl>
                                          <p:spTgt spid="20"/>
                                        </p:tgtEl>
                                        <p:attrNameLst>
                                          <p:attrName>style.visibility</p:attrName>
                                        </p:attrNameLst>
                                      </p:cBhvr>
                                      <p:to>
                                        <p:strVal val="visible"/>
                                      </p:to>
                                    </p:set>
                                    <p:animEffect transition="in" filter="barn(inVertical)">
                                      <p:cBhvr>
                                        <p:cTn id="74" dur="500"/>
                                        <p:tgtEl>
                                          <p:spTgt spid="20"/>
                                        </p:tgtEl>
                                      </p:cBhvr>
                                    </p:animEffect>
                                  </p:childTnLst>
                                </p:cTn>
                              </p:par>
                              <p:par>
                                <p:cTn id="75" presetID="16" presetClass="entr" presetSubtype="21" fill="hold" grpId="0" nodeType="withEffect">
                                  <p:stCondLst>
                                    <p:cond delay="0"/>
                                  </p:stCondLst>
                                  <p:childTnLst>
                                    <p:set>
                                      <p:cBhvr>
                                        <p:cTn id="76" dur="1" fill="hold">
                                          <p:stCondLst>
                                            <p:cond delay="0"/>
                                          </p:stCondLst>
                                        </p:cTn>
                                        <p:tgtEl>
                                          <p:spTgt spid="19"/>
                                        </p:tgtEl>
                                        <p:attrNameLst>
                                          <p:attrName>style.visibility</p:attrName>
                                        </p:attrNameLst>
                                      </p:cBhvr>
                                      <p:to>
                                        <p:strVal val="visible"/>
                                      </p:to>
                                    </p:set>
                                    <p:animEffect transition="in" filter="barn(inVertical)">
                                      <p:cBhvr>
                                        <p:cTn id="7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6" grpId="0"/>
      <p:bldP spid="7" grpId="0"/>
      <p:bldP spid="8" grpId="0"/>
      <p:bldP spid="17" grpId="0"/>
      <p:bldP spid="18" grpId="0"/>
      <p:bldP spid="19" grpId="0"/>
      <p:bldP spid="20" grpId="0"/>
      <p:bldP spid="5"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F8ED8B-E144-F913-912D-9A85B46CE661}"/>
              </a:ext>
            </a:extLst>
          </p:cNvPr>
          <p:cNvSpPr>
            <a:spLocks noGrp="1"/>
          </p:cNvSpPr>
          <p:nvPr>
            <p:ph type="title"/>
          </p:nvPr>
        </p:nvSpPr>
        <p:spPr/>
        <p:txBody>
          <a:bodyPr/>
          <a:lstStyle/>
          <a:p>
            <a:r>
              <a:rPr lang="zh-CN" altLang="en-US" dirty="0"/>
              <a:t>计算点值表达</a:t>
            </a:r>
          </a:p>
        </p:txBody>
      </p:sp>
      <p:sp>
        <p:nvSpPr>
          <p:cNvPr id="3" name="内容占位符 2">
            <a:extLst>
              <a:ext uri="{FF2B5EF4-FFF2-40B4-BE49-F238E27FC236}">
                <a16:creationId xmlns:a16="http://schemas.microsoft.com/office/drawing/2014/main" id="{7B75F88E-B677-6271-E7CB-6D7CBC938718}"/>
              </a:ext>
            </a:extLst>
          </p:cNvPr>
          <p:cNvSpPr>
            <a:spLocks noGrp="1"/>
          </p:cNvSpPr>
          <p:nvPr>
            <p:ph idx="1"/>
          </p:nvPr>
        </p:nvSpPr>
        <p:spPr>
          <a:xfrm>
            <a:off x="1371600" y="1581509"/>
            <a:ext cx="9601200" cy="4285891"/>
          </a:xfrm>
        </p:spPr>
        <p:txBody>
          <a:bodyPr>
            <a:normAutofit/>
          </a:bodyPr>
          <a:lstStyle/>
          <a:p>
            <a:r>
              <a:rPr lang="zh-CN" altLang="en-US" sz="2400" dirty="0"/>
              <a:t>将系数表达转化为点值表达时，没有规定横坐标的取值。</a:t>
            </a:r>
          </a:p>
        </p:txBody>
      </p:sp>
      <p:pic>
        <p:nvPicPr>
          <p:cNvPr id="13" name="图片 12">
            <a:extLst>
              <a:ext uri="{FF2B5EF4-FFF2-40B4-BE49-F238E27FC236}">
                <a16:creationId xmlns:a16="http://schemas.microsoft.com/office/drawing/2014/main" id="{F7E7C293-17EB-45CD-83A4-55797CF7C958}"/>
              </a:ext>
            </a:extLst>
          </p:cNvPr>
          <p:cNvPicPr>
            <a:picLocks noChangeAspect="1"/>
          </p:cNvPicPr>
          <p:nvPr/>
        </p:nvPicPr>
        <p:blipFill>
          <a:blip r:embed="rId2"/>
          <a:stretch>
            <a:fillRect/>
          </a:stretch>
        </p:blipFill>
        <p:spPr>
          <a:xfrm>
            <a:off x="3050358" y="2171700"/>
            <a:ext cx="6243683" cy="4076730"/>
          </a:xfrm>
          <a:prstGeom prst="rect">
            <a:avLst/>
          </a:prstGeom>
        </p:spPr>
      </p:pic>
      <p:pic>
        <p:nvPicPr>
          <p:cNvPr id="15" name="图片 14">
            <a:extLst>
              <a:ext uri="{FF2B5EF4-FFF2-40B4-BE49-F238E27FC236}">
                <a16:creationId xmlns:a16="http://schemas.microsoft.com/office/drawing/2014/main" id="{A61C68A2-F887-5378-2CFF-27A6AACE5E3A}"/>
              </a:ext>
            </a:extLst>
          </p:cNvPr>
          <p:cNvPicPr>
            <a:picLocks noChangeAspect="1"/>
          </p:cNvPicPr>
          <p:nvPr/>
        </p:nvPicPr>
        <p:blipFill>
          <a:blip r:embed="rId3"/>
          <a:stretch>
            <a:fillRect/>
          </a:stretch>
        </p:blipFill>
        <p:spPr>
          <a:xfrm>
            <a:off x="2750005" y="2171700"/>
            <a:ext cx="6691990" cy="4076730"/>
          </a:xfrm>
          <a:prstGeom prst="rect">
            <a:avLst/>
          </a:prstGeom>
        </p:spPr>
      </p:pic>
    </p:spTree>
    <p:extLst>
      <p:ext uri="{BB962C8B-B14F-4D97-AF65-F5344CB8AC3E}">
        <p14:creationId xmlns:p14="http://schemas.microsoft.com/office/powerpoint/2010/main" val="2658285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F8ED8B-E144-F913-912D-9A85B46CE661}"/>
              </a:ext>
            </a:extLst>
          </p:cNvPr>
          <p:cNvSpPr>
            <a:spLocks noGrp="1"/>
          </p:cNvSpPr>
          <p:nvPr>
            <p:ph type="title"/>
          </p:nvPr>
        </p:nvSpPr>
        <p:spPr/>
        <p:txBody>
          <a:bodyPr/>
          <a:lstStyle/>
          <a:p>
            <a:r>
              <a:rPr lang="zh-CN" altLang="en-US" dirty="0"/>
              <a:t>离散傅里叶变换</a:t>
            </a:r>
            <a:r>
              <a:rPr lang="en-US" altLang="zh-CN" dirty="0"/>
              <a:t>DFT</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B75F88E-B677-6271-E7CB-6D7CBC938718}"/>
                  </a:ext>
                </a:extLst>
              </p:cNvPr>
              <p:cNvSpPr>
                <a:spLocks noGrp="1"/>
              </p:cNvSpPr>
              <p:nvPr>
                <p:ph idx="1"/>
              </p:nvPr>
            </p:nvSpPr>
            <p:spPr>
              <a:xfrm>
                <a:off x="1371600" y="1581509"/>
                <a:ext cx="9601200" cy="4285891"/>
              </a:xfrm>
            </p:spPr>
            <p:txBody>
              <a:bodyPr>
                <a:normAutofit/>
              </a:bodyPr>
              <a:lstStyle/>
              <a:p>
                <a:r>
                  <a:rPr lang="zh-CN" altLang="en-US" sz="2400" dirty="0"/>
                  <a:t>由于单位复数根具有特殊的性质，我们这里计算每个</a:t>
                </a:r>
                <a:r>
                  <a:rPr lang="en-US" altLang="zh-CN" sz="2400" dirty="0"/>
                  <a:t>n</a:t>
                </a:r>
                <a:r>
                  <a:rPr lang="zh-CN" altLang="en-US" sz="2400" dirty="0"/>
                  <a:t>次单位根。接下来的计算中我们会看到它们为什么可以加速求值和插值。</a:t>
                </a:r>
                <a:endParaRPr lang="en-US" altLang="zh-CN" sz="2400" dirty="0"/>
              </a:p>
              <a:p>
                <a:r>
                  <a:rPr lang="zh-CN" altLang="en-US" sz="2400" dirty="0"/>
                  <a:t>从系数表达转化为单位复数根的点值表达的过程称为离散傅里叶变换</a:t>
                </a:r>
                <a:r>
                  <a:rPr lang="en-US" altLang="zh-CN" sz="2400" dirty="0"/>
                  <a:t>(Discrete Fourier Transform)</a:t>
                </a:r>
                <a:r>
                  <a:rPr lang="zh-CN" altLang="en-US" sz="2400" dirty="0"/>
                  <a:t>，若系数向量为</a:t>
                </a:r>
                <a14:m>
                  <m:oMath xmlns:m="http://schemas.openxmlformats.org/officeDocument/2006/math">
                    <m:r>
                      <a:rPr lang="en-US" altLang="zh-CN" sz="2400" b="0" i="1" smtClean="0">
                        <a:latin typeface="Cambria Math" panose="02040503050406030204" pitchFamily="18" charset="0"/>
                      </a:rPr>
                      <m:t>𝑎</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0</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oMath>
                </a14:m>
                <a:r>
                  <a:rPr lang="zh-CN" altLang="en-US" sz="2400" dirty="0"/>
                  <a:t>，单位复数根的点值向量为</a:t>
                </a:r>
                <a14:m>
                  <m:oMath xmlns:m="http://schemas.openxmlformats.org/officeDocument/2006/math">
                    <m:r>
                      <m:rPr>
                        <m:sty m:val="p"/>
                      </m:rPr>
                      <a:rPr lang="en-US" altLang="zh-CN" sz="2400" b="0" i="0" smtClean="0">
                        <a:latin typeface="Cambria Math" panose="02040503050406030204" pitchFamily="18" charset="0"/>
                      </a:rPr>
                      <m:t>y</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𝑦</m:t>
                        </m:r>
                      </m:e>
                      <m:sub>
                        <m:r>
                          <a:rPr lang="en-US" altLang="zh-CN" sz="2400" i="1">
                            <a:latin typeface="Cambria Math" panose="02040503050406030204" pitchFamily="18" charset="0"/>
                          </a:rPr>
                          <m:t>0</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𝑦</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𝑦</m:t>
                        </m:r>
                      </m:e>
                      <m:sub>
                        <m:r>
                          <a:rPr lang="en-US" altLang="zh-CN" sz="2400" i="1">
                            <a:latin typeface="Cambria Math" panose="02040503050406030204" pitchFamily="18" charset="0"/>
                          </a:rPr>
                          <m:t>𝑛</m:t>
                        </m:r>
                        <m:r>
                          <a:rPr lang="en-US" altLang="zh-CN" sz="2400" i="1">
                            <a:latin typeface="Cambria Math" panose="02040503050406030204" pitchFamily="18" charset="0"/>
                          </a:rPr>
                          <m:t>−1</m:t>
                        </m:r>
                      </m:sub>
                    </m:sSub>
                    <m:r>
                      <a:rPr lang="en-US" altLang="zh-CN" sz="2400" i="1">
                        <a:latin typeface="Cambria Math" panose="02040503050406030204" pitchFamily="18" charset="0"/>
                      </a:rPr>
                      <m:t>⟩</m:t>
                    </m:r>
                  </m:oMath>
                </a14:m>
                <a:r>
                  <a:rPr lang="zh-CN" altLang="en-US" sz="2400" dirty="0"/>
                  <a:t>，记</a:t>
                </a:r>
                <a14:m>
                  <m:oMath xmlns:m="http://schemas.openxmlformats.org/officeDocument/2006/math">
                    <m:r>
                      <a:rPr lang="en-US" altLang="zh-CN" sz="2400" b="0" i="1" smtClean="0">
                        <a:latin typeface="Cambria Math" panose="02040503050406030204" pitchFamily="18" charset="0"/>
                      </a:rPr>
                      <m:t>𝑦</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𝐷𝐹</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𝑇</m:t>
                        </m:r>
                      </m:e>
                      <m:sub>
                        <m:r>
                          <a:rPr lang="en-US" altLang="zh-CN" sz="2400" b="0" i="1" smtClean="0">
                            <a:latin typeface="Cambria Math" panose="02040503050406030204" pitchFamily="18" charset="0"/>
                          </a:rPr>
                          <m:t>𝑛</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𝑎</m:t>
                    </m:r>
                    <m:r>
                      <a:rPr lang="en-US" altLang="zh-CN" sz="2400" b="0" i="1" smtClean="0">
                        <a:latin typeface="Cambria Math" panose="02040503050406030204" pitchFamily="18" charset="0"/>
                      </a:rPr>
                      <m:t>)</m:t>
                    </m:r>
                  </m:oMath>
                </a14:m>
                <a:endParaRPr lang="en-US" altLang="zh-CN" sz="2400" dirty="0"/>
              </a:p>
              <a:p>
                <a:r>
                  <a:rPr lang="zh-CN" altLang="en-US" sz="2400" dirty="0"/>
                  <a:t>通过一种称为快速傅里叶变换</a:t>
                </a:r>
                <a:r>
                  <a:rPr lang="en-US" altLang="zh-CN" sz="2400" dirty="0"/>
                  <a:t>(FFT)</a:t>
                </a:r>
                <a:r>
                  <a:rPr lang="zh-CN" altLang="en-US" sz="2400" dirty="0"/>
                  <a:t>的方法，利用单位复数根的特殊性质，我们可以在</a:t>
                </a:r>
                <a14:m>
                  <m:oMath xmlns:m="http://schemas.openxmlformats.org/officeDocument/2006/math">
                    <m:r>
                      <m:rPr>
                        <m:sty m:val="p"/>
                      </m:rPr>
                      <a:rPr lang="en-US" altLang="zh-CN" sz="2400" b="0" i="0" smtClean="0">
                        <a:latin typeface="Cambria Math" panose="02040503050406030204" pitchFamily="18" charset="0"/>
                      </a:rPr>
                      <m:t>Θ</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 </m:t>
                        </m:r>
                        <m:r>
                          <m:rPr>
                            <m:sty m:val="p"/>
                          </m:rPr>
                          <a:rPr lang="en-US" altLang="zh-CN" sz="2400" b="0" i="1" smtClean="0">
                            <a:latin typeface="Cambria Math" panose="02040503050406030204" pitchFamily="18" charset="0"/>
                          </a:rPr>
                          <m:t>lg</m:t>
                        </m: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𝑛</m:t>
                        </m:r>
                      </m:e>
                    </m:d>
                  </m:oMath>
                </a14:m>
                <a:r>
                  <a:rPr lang="zh-CN" altLang="en-US" sz="2400" dirty="0"/>
                  <a:t>的时间计算出</a:t>
                </a:r>
                <a14:m>
                  <m:oMath xmlns:m="http://schemas.openxmlformats.org/officeDocument/2006/math">
                    <m:r>
                      <a:rPr lang="en-US" altLang="zh-CN" sz="2400" i="1">
                        <a:latin typeface="Cambria Math" panose="02040503050406030204" pitchFamily="18" charset="0"/>
                      </a:rPr>
                      <m:t>𝐷𝐹</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𝑇</m:t>
                        </m:r>
                      </m:e>
                      <m:sub>
                        <m:r>
                          <a:rPr lang="en-US" altLang="zh-CN" sz="2400" i="1">
                            <a:latin typeface="Cambria Math" panose="02040503050406030204" pitchFamily="18" charset="0"/>
                          </a:rPr>
                          <m:t>𝑛</m:t>
                        </m:r>
                      </m:sub>
                    </m:sSub>
                    <m:r>
                      <a:rPr lang="en-US" altLang="zh-CN" sz="2400" i="1">
                        <a:latin typeface="Cambria Math" panose="02040503050406030204" pitchFamily="18" charset="0"/>
                      </a:rPr>
                      <m:t>(</m:t>
                    </m:r>
                    <m:r>
                      <a:rPr lang="en-US" altLang="zh-CN" sz="2400" i="1">
                        <a:latin typeface="Cambria Math" panose="02040503050406030204" pitchFamily="18" charset="0"/>
                      </a:rPr>
                      <m:t>𝑎</m:t>
                    </m:r>
                    <m:r>
                      <a:rPr lang="en-US" altLang="zh-CN" sz="2400" i="1">
                        <a:latin typeface="Cambria Math" panose="02040503050406030204" pitchFamily="18" charset="0"/>
                      </a:rPr>
                      <m:t>)</m:t>
                    </m:r>
                  </m:oMath>
                </a14:m>
                <a:endParaRPr lang="zh-CN" altLang="en-US" sz="2400" dirty="0"/>
              </a:p>
            </p:txBody>
          </p:sp>
        </mc:Choice>
        <mc:Fallback xmlns="">
          <p:sp>
            <p:nvSpPr>
              <p:cNvPr id="3" name="内容占位符 2">
                <a:extLst>
                  <a:ext uri="{FF2B5EF4-FFF2-40B4-BE49-F238E27FC236}">
                    <a16:creationId xmlns:a16="http://schemas.microsoft.com/office/drawing/2014/main" id="{7B75F88E-B677-6271-E7CB-6D7CBC938718}"/>
                  </a:ext>
                </a:extLst>
              </p:cNvPr>
              <p:cNvSpPr>
                <a:spLocks noGrp="1" noRot="1" noChangeAspect="1" noMove="1" noResize="1" noEditPoints="1" noAdjustHandles="1" noChangeArrowheads="1" noChangeShapeType="1" noTextEdit="1"/>
              </p:cNvSpPr>
              <p:nvPr>
                <p:ph idx="1"/>
              </p:nvPr>
            </p:nvSpPr>
            <p:spPr>
              <a:xfrm>
                <a:off x="1371600" y="1581509"/>
                <a:ext cx="9601200" cy="4285891"/>
              </a:xfrm>
              <a:blipFill>
                <a:blip r:embed="rId2"/>
                <a:stretch>
                  <a:fillRect l="-889" t="-1847" r="-63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99748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8CC838-40D4-54AA-B66F-DF49B6A935F3}"/>
              </a:ext>
            </a:extLst>
          </p:cNvPr>
          <p:cNvSpPr>
            <a:spLocks noGrp="1"/>
          </p:cNvSpPr>
          <p:nvPr>
            <p:ph type="title"/>
          </p:nvPr>
        </p:nvSpPr>
        <p:spPr/>
        <p:txBody>
          <a:bodyPr/>
          <a:lstStyle/>
          <a:p>
            <a:r>
              <a:rPr lang="zh-CN" altLang="en-US" dirty="0"/>
              <a:t>快速傅里叶变换</a:t>
            </a:r>
            <a:r>
              <a:rPr lang="en-US" altLang="zh-CN" dirty="0"/>
              <a:t>FFT</a:t>
            </a:r>
            <a:r>
              <a:rPr lang="zh-CN" altLang="en-US" dirty="0"/>
              <a:t>：还是分治</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911E4046-DD96-7008-B004-DEE3C41CA009}"/>
                  </a:ext>
                </a:extLst>
              </p:cNvPr>
              <p:cNvSpPr>
                <a:spLocks noGrp="1"/>
              </p:cNvSpPr>
              <p:nvPr>
                <p:ph idx="1"/>
              </p:nvPr>
            </p:nvSpPr>
            <p:spPr>
              <a:xfrm>
                <a:off x="1371600" y="1512498"/>
                <a:ext cx="9601200" cy="4354902"/>
              </a:xfrm>
            </p:spPr>
            <p:txBody>
              <a:bodyPr>
                <a:normAutofit/>
              </a:bodyPr>
              <a:lstStyle/>
              <a:p>
                <a:r>
                  <a:rPr lang="zh-CN" altLang="en-US" sz="2400" dirty="0"/>
                  <a:t>单位复数根具有周期性，其运算类似于</a:t>
                </a:r>
                <a14:m>
                  <m:oMath xmlns:m="http://schemas.openxmlformats.org/officeDocument/2006/math">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i="1" smtClean="0">
                            <a:latin typeface="Cambria Math" panose="02040503050406030204" pitchFamily="18" charset="0"/>
                            <a:ea typeface="Cambria Math" panose="02040503050406030204" pitchFamily="18" charset="0"/>
                          </a:rPr>
                          <m:t>ℤ</m:t>
                        </m:r>
                      </m:e>
                      <m:sub>
                        <m:r>
                          <a:rPr lang="en-US" altLang="zh-CN" sz="2400" b="0" i="1" smtClean="0">
                            <a:latin typeface="Cambria Math" panose="02040503050406030204" pitchFamily="18" charset="0"/>
                            <a:ea typeface="Cambria Math" panose="02040503050406030204" pitchFamily="18" charset="0"/>
                          </a:rPr>
                          <m:t>𝑛</m:t>
                        </m:r>
                      </m:sub>
                    </m:sSub>
                  </m:oMath>
                </a14:m>
                <a:r>
                  <a:rPr lang="zh-CN" altLang="en-US" sz="2400" dirty="0"/>
                  <a:t>的群，因此具有很好的性质。如果</a:t>
                </a:r>
                <a:r>
                  <a:rPr lang="en-US" altLang="zh-CN" sz="2400" dirty="0"/>
                  <a:t>n</a:t>
                </a:r>
                <a:r>
                  <a:rPr lang="zh-CN" altLang="en-US" sz="2400" dirty="0"/>
                  <a:t>是偶数，将这</a:t>
                </a:r>
                <a:r>
                  <a:rPr lang="en-US" altLang="zh-CN" sz="2400" dirty="0"/>
                  <a:t>n</a:t>
                </a:r>
                <a:r>
                  <a:rPr lang="zh-CN" altLang="en-US" sz="2400" dirty="0"/>
                  <a:t>个根全部平方，就可以得到</a:t>
                </a:r>
                <a:r>
                  <a:rPr lang="en-US" altLang="zh-CN" sz="2400" dirty="0"/>
                  <a:t>n/2</a:t>
                </a:r>
                <a:r>
                  <a:rPr lang="zh-CN" altLang="en-US" sz="2400" dirty="0"/>
                  <a:t>种不同的结果，每种结果各有两个。</a:t>
                </a:r>
                <a:endParaRPr lang="en-US" altLang="zh-CN" sz="2400" dirty="0"/>
              </a:p>
              <a:p>
                <a:r>
                  <a:rPr lang="zh-CN" altLang="en-US" sz="2400" dirty="0"/>
                  <a:t>所以我们将偶数下标和奇数下标分开，定义两个新的多项式：</a:t>
                </a:r>
                <a:endParaRPr lang="en-US" altLang="zh-CN" sz="2400" dirty="0"/>
              </a:p>
              <a:p>
                <a:pPr marL="0" indent="0">
                  <a:buNone/>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𝑓</m:t>
                          </m:r>
                        </m:e>
                        <m:sub>
                          <m:r>
                            <a:rPr lang="en-US" altLang="zh-CN" sz="2400" b="0" i="1" smtClean="0">
                              <a:latin typeface="Cambria Math" panose="02040503050406030204" pitchFamily="18" charset="0"/>
                            </a:rPr>
                            <m:t>0</m:t>
                          </m:r>
                        </m:sub>
                      </m:sSub>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𝑥</m:t>
                          </m:r>
                        </m:e>
                      </m:d>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0</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4</m:t>
                          </m:r>
                        </m:sub>
                      </m:sSub>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𝑥</m:t>
                          </m:r>
                        </m:e>
                        <m:sup>
                          <m:r>
                            <a:rPr lang="en-US" altLang="zh-CN" sz="2400" b="0" i="1" smtClean="0">
                              <a:latin typeface="Cambria Math" panose="02040503050406030204" pitchFamily="18" charset="0"/>
                            </a:rPr>
                            <m:t>2</m:t>
                          </m:r>
                        </m:sup>
                      </m:sSup>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−2</m:t>
                          </m:r>
                        </m:sub>
                      </m:sSub>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𝑥</m:t>
                          </m:r>
                        </m:e>
                        <m:sup>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/2−1</m:t>
                          </m:r>
                        </m:sup>
                      </m:sSup>
                    </m:oMath>
                  </m:oMathPara>
                </a14:m>
                <a:endParaRPr lang="en-US" altLang="zh-CN" sz="2400" dirty="0"/>
              </a:p>
              <a:p>
                <a:pPr marL="0" indent="0">
                  <a:buNone/>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𝑓</m:t>
                          </m:r>
                        </m:e>
                        <m:sub>
                          <m:r>
                            <a:rPr lang="en-US" altLang="zh-CN" sz="2400" b="0" i="1" smtClean="0">
                              <a:latin typeface="Cambria Math" panose="02040503050406030204" pitchFamily="18" charset="0"/>
                            </a:rPr>
                            <m:t>1</m:t>
                          </m:r>
                        </m:sub>
                      </m:sSub>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𝑥</m:t>
                          </m:r>
                        </m:e>
                      </m:d>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3</m:t>
                          </m:r>
                        </m:sub>
                      </m:sSub>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5</m:t>
                          </m:r>
                        </m:sub>
                      </m:sSub>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𝑥</m:t>
                          </m:r>
                        </m:e>
                        <m:sup>
                          <m:r>
                            <a:rPr lang="en-US" altLang="zh-CN" sz="2400" b="0" i="1" smtClean="0">
                              <a:latin typeface="Cambria Math" panose="02040503050406030204" pitchFamily="18" charset="0"/>
                            </a:rPr>
                            <m:t>2</m:t>
                          </m:r>
                        </m:sup>
                      </m:sSup>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−1</m:t>
                          </m:r>
                        </m:sub>
                      </m:sSub>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𝑥</m:t>
                          </m:r>
                        </m:e>
                        <m:sup>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/2−1</m:t>
                          </m:r>
                        </m:sup>
                      </m:sSup>
                    </m:oMath>
                  </m:oMathPara>
                </a14:m>
                <a:endParaRPr lang="zh-CN" altLang="en-US" sz="2400" dirty="0"/>
              </a:p>
              <a:p>
                <a:r>
                  <a:rPr lang="zh-CN" altLang="en-US" sz="2400" dirty="0"/>
                  <a:t>则</a:t>
                </a:r>
                <a14:m>
                  <m:oMath xmlns:m="http://schemas.openxmlformats.org/officeDocument/2006/math">
                    <m:r>
                      <a:rPr lang="en-US" altLang="zh-CN" sz="2400" i="1">
                        <a:latin typeface="Cambria Math" panose="02040503050406030204" pitchFamily="18" charset="0"/>
                      </a:rPr>
                      <m:t>𝑓</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𝑥</m:t>
                        </m:r>
                      </m:e>
                    </m:d>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𝑓</m:t>
                        </m:r>
                      </m:e>
                      <m:sub>
                        <m:r>
                          <a:rPr lang="en-US" altLang="zh-CN" sz="2400" i="1">
                            <a:latin typeface="Cambria Math" panose="02040503050406030204" pitchFamily="18" charset="0"/>
                          </a:rPr>
                          <m:t>0</m:t>
                        </m:r>
                      </m:sub>
                    </m:sSub>
                    <m:r>
                      <a:rPr lang="en-US" altLang="zh-CN" sz="2400" i="1">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𝑥</m:t>
                        </m:r>
                      </m:e>
                      <m:sup>
                        <m:r>
                          <a:rPr lang="en-US" altLang="zh-CN" sz="2400" i="1">
                            <a:latin typeface="Cambria Math" panose="02040503050406030204" pitchFamily="18" charset="0"/>
                          </a:rPr>
                          <m:t>2</m:t>
                        </m:r>
                      </m:sup>
                    </m:sSup>
                    <m:r>
                      <a:rPr lang="en-US" altLang="zh-CN" sz="2400" i="1">
                        <a:latin typeface="Cambria Math" panose="02040503050406030204" pitchFamily="18" charset="0"/>
                      </a:rPr>
                      <m:t>)+</m:t>
                    </m:r>
                    <m:r>
                      <a:rPr lang="en-US" altLang="zh-CN" sz="2400" i="1">
                        <a:latin typeface="Cambria Math" panose="02040503050406030204" pitchFamily="18" charset="0"/>
                      </a:rPr>
                      <m:t>𝑥</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m:t>
                        </m:r>
                        <m:r>
                          <a:rPr lang="en-US" altLang="zh-CN" sz="2400" i="1">
                            <a:latin typeface="Cambria Math" panose="02040503050406030204" pitchFamily="18" charset="0"/>
                          </a:rPr>
                          <m:t>𝑓</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𝑥</m:t>
                        </m:r>
                      </m:e>
                      <m:sup>
                        <m:r>
                          <a:rPr lang="en-US" altLang="zh-CN" sz="2400" i="1">
                            <a:latin typeface="Cambria Math" panose="02040503050406030204" pitchFamily="18" charset="0"/>
                          </a:rPr>
                          <m:t>2</m:t>
                        </m:r>
                      </m:sup>
                    </m:sSup>
                    <m:r>
                      <a:rPr lang="en-US" altLang="zh-CN" sz="2400" i="1">
                        <a:latin typeface="Cambria Math" panose="02040503050406030204" pitchFamily="18" charset="0"/>
                      </a:rPr>
                      <m:t>)</m:t>
                    </m:r>
                  </m:oMath>
                </a14:m>
                <a:endParaRPr lang="en-US" altLang="zh-CN" sz="2400" dirty="0"/>
              </a:p>
              <a:p>
                <a:r>
                  <a:rPr lang="zh-CN" altLang="en-US" sz="2400" dirty="0"/>
                  <a:t>原本需要求</a:t>
                </a:r>
                <a14:m>
                  <m:oMath xmlns:m="http://schemas.openxmlformats.org/officeDocument/2006/math">
                    <m:r>
                      <a:rPr lang="en-US" altLang="zh-CN" sz="2400" b="0" i="1" smtClean="0">
                        <a:latin typeface="Cambria Math" panose="02040503050406030204" pitchFamily="18" charset="0"/>
                      </a:rPr>
                      <m:t>𝑓</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oMath>
                </a14:m>
                <a:r>
                  <a:rPr lang="zh-CN" altLang="en-US" sz="2400" dirty="0"/>
                  <a:t>在</a:t>
                </a:r>
                <a14:m>
                  <m:oMath xmlns:m="http://schemas.openxmlformats.org/officeDocument/2006/math">
                    <m:sSubSup>
                      <m:sSubSupPr>
                        <m:ctrlPr>
                          <a:rPr lang="en-US" altLang="zh-CN" sz="2400" b="0" i="1" dirty="0" smtClean="0">
                            <a:latin typeface="Cambria Math" panose="02040503050406030204" pitchFamily="18" charset="0"/>
                          </a:rPr>
                        </m:ctrlPr>
                      </m:sSubSupPr>
                      <m:e>
                        <m:r>
                          <a:rPr lang="en-US" altLang="zh-CN" sz="2400" b="0" i="1" dirty="0" smtClean="0">
                            <a:latin typeface="Cambria Math" panose="02040503050406030204" pitchFamily="18" charset="0"/>
                          </a:rPr>
                          <m:t>𝜔</m:t>
                        </m:r>
                      </m:e>
                      <m:sub>
                        <m:r>
                          <a:rPr lang="en-US" altLang="zh-CN" sz="2400" b="0" i="1" dirty="0" smtClean="0">
                            <a:latin typeface="Cambria Math" panose="02040503050406030204" pitchFamily="18" charset="0"/>
                          </a:rPr>
                          <m:t>𝑛</m:t>
                        </m:r>
                      </m:sub>
                      <m:sup>
                        <m:r>
                          <a:rPr lang="en-US" altLang="zh-CN" sz="2400" b="0" i="1" dirty="0" smtClean="0">
                            <a:latin typeface="Cambria Math" panose="02040503050406030204" pitchFamily="18" charset="0"/>
                          </a:rPr>
                          <m:t>0</m:t>
                        </m:r>
                      </m:sup>
                    </m:sSubSup>
                    <m:r>
                      <a:rPr lang="en-US" altLang="zh-CN" sz="2400" b="0" i="1" dirty="0" smtClean="0">
                        <a:latin typeface="Cambria Math" panose="02040503050406030204" pitchFamily="18" charset="0"/>
                      </a:rPr>
                      <m:t>,</m:t>
                    </m:r>
                    <m:sSubSup>
                      <m:sSubSupPr>
                        <m:ctrlPr>
                          <a:rPr lang="en-US" altLang="zh-CN" sz="2400" i="1" dirty="0">
                            <a:latin typeface="Cambria Math" panose="02040503050406030204" pitchFamily="18" charset="0"/>
                          </a:rPr>
                        </m:ctrlPr>
                      </m:sSubSupPr>
                      <m:e>
                        <m:r>
                          <a:rPr lang="en-US" altLang="zh-CN" sz="2400" i="1" dirty="0">
                            <a:latin typeface="Cambria Math" panose="02040503050406030204" pitchFamily="18" charset="0"/>
                          </a:rPr>
                          <m:t>𝜔</m:t>
                        </m:r>
                      </m:e>
                      <m:sub>
                        <m:r>
                          <a:rPr lang="en-US" altLang="zh-CN" sz="2400" i="1" dirty="0">
                            <a:latin typeface="Cambria Math" panose="02040503050406030204" pitchFamily="18" charset="0"/>
                          </a:rPr>
                          <m:t>𝑛</m:t>
                        </m:r>
                      </m:sub>
                      <m:sup>
                        <m:r>
                          <a:rPr lang="en-US" altLang="zh-CN" sz="2400" b="0" i="1" dirty="0" smtClean="0">
                            <a:latin typeface="Cambria Math" panose="02040503050406030204" pitchFamily="18" charset="0"/>
                          </a:rPr>
                          <m:t>1</m:t>
                        </m:r>
                      </m:sup>
                    </m:sSubSup>
                    <m:r>
                      <a:rPr lang="en-US" altLang="zh-CN" sz="2400" b="0" i="1" dirty="0" smtClean="0">
                        <a:latin typeface="Cambria Math" panose="02040503050406030204" pitchFamily="18" charset="0"/>
                      </a:rPr>
                      <m:t>,</m:t>
                    </m:r>
                    <m:sSubSup>
                      <m:sSubSupPr>
                        <m:ctrlPr>
                          <a:rPr lang="en-US" altLang="zh-CN" sz="2400" i="1" dirty="0">
                            <a:latin typeface="Cambria Math" panose="02040503050406030204" pitchFamily="18" charset="0"/>
                          </a:rPr>
                        </m:ctrlPr>
                      </m:sSubSupPr>
                      <m:e>
                        <m:r>
                          <a:rPr lang="en-US" altLang="zh-CN" sz="2400" i="1" dirty="0">
                            <a:latin typeface="Cambria Math" panose="02040503050406030204" pitchFamily="18" charset="0"/>
                          </a:rPr>
                          <m:t>𝜔</m:t>
                        </m:r>
                      </m:e>
                      <m:sub>
                        <m:r>
                          <a:rPr lang="en-US" altLang="zh-CN" sz="2400" i="1" dirty="0">
                            <a:latin typeface="Cambria Math" panose="02040503050406030204" pitchFamily="18" charset="0"/>
                          </a:rPr>
                          <m:t>𝑛</m:t>
                        </m:r>
                      </m:sub>
                      <m:sup>
                        <m:r>
                          <a:rPr lang="en-US" altLang="zh-CN" sz="2400" b="0" i="1" dirty="0" smtClean="0">
                            <a:latin typeface="Cambria Math" panose="02040503050406030204" pitchFamily="18" charset="0"/>
                          </a:rPr>
                          <m:t>2</m:t>
                        </m:r>
                      </m:sup>
                    </m:sSubSup>
                    <m:r>
                      <a:rPr lang="en-US" altLang="zh-CN" sz="2400" b="0" i="1" dirty="0" smtClean="0">
                        <a:latin typeface="Cambria Math" panose="02040503050406030204" pitchFamily="18" charset="0"/>
                      </a:rPr>
                      <m:t>,…,</m:t>
                    </m:r>
                    <m:sSubSup>
                      <m:sSubSupPr>
                        <m:ctrlPr>
                          <a:rPr lang="en-US" altLang="zh-CN" sz="2400" i="1" dirty="0">
                            <a:latin typeface="Cambria Math" panose="02040503050406030204" pitchFamily="18" charset="0"/>
                          </a:rPr>
                        </m:ctrlPr>
                      </m:sSubSupPr>
                      <m:e>
                        <m:r>
                          <a:rPr lang="en-US" altLang="zh-CN" sz="2400" i="1" dirty="0">
                            <a:latin typeface="Cambria Math" panose="02040503050406030204" pitchFamily="18" charset="0"/>
                          </a:rPr>
                          <m:t>𝜔</m:t>
                        </m:r>
                      </m:e>
                      <m:sub>
                        <m:r>
                          <a:rPr lang="en-US" altLang="zh-CN" sz="2400" i="1" dirty="0">
                            <a:latin typeface="Cambria Math" panose="02040503050406030204" pitchFamily="18" charset="0"/>
                          </a:rPr>
                          <m:t>𝑛</m:t>
                        </m:r>
                      </m:sub>
                      <m:sup>
                        <m:r>
                          <a:rPr lang="en-US" altLang="zh-CN" sz="2400" b="0" i="1" dirty="0" smtClean="0">
                            <a:latin typeface="Cambria Math" panose="02040503050406030204" pitchFamily="18" charset="0"/>
                          </a:rPr>
                          <m:t>𝑛</m:t>
                        </m:r>
                        <m:r>
                          <a:rPr lang="en-US" altLang="zh-CN" sz="2400" b="0" i="1" dirty="0" smtClean="0">
                            <a:latin typeface="Cambria Math" panose="02040503050406030204" pitchFamily="18" charset="0"/>
                          </a:rPr>
                          <m:t>−1</m:t>
                        </m:r>
                      </m:sup>
                    </m:sSubSup>
                  </m:oMath>
                </a14:m>
                <a:r>
                  <a:rPr lang="zh-CN" altLang="en-US" sz="2400" dirty="0"/>
                  <a:t>这些点的值</a:t>
                </a:r>
                <a:endParaRPr lang="en-US" altLang="zh-CN" sz="2400" dirty="0"/>
              </a:p>
              <a:p>
                <a:r>
                  <a:rPr lang="zh-CN" altLang="en-US" sz="2400" dirty="0"/>
                  <a:t>现在求</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𝑓</m:t>
                        </m:r>
                      </m:e>
                      <m:sub>
                        <m:r>
                          <a:rPr lang="en-US" altLang="zh-CN" sz="2400" b="0" i="1" smtClean="0">
                            <a:latin typeface="Cambria Math" panose="02040503050406030204" pitchFamily="18" charset="0"/>
                          </a:rPr>
                          <m:t>0</m:t>
                        </m:r>
                      </m:sub>
                    </m:sSub>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𝑥</m:t>
                        </m:r>
                      </m:e>
                    </m:d>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𝑓</m:t>
                        </m:r>
                      </m:e>
                      <m:sub>
                        <m:r>
                          <a:rPr lang="en-US" altLang="zh-CN" sz="2400" b="0" i="1" smtClean="0">
                            <a:latin typeface="Cambria Math" panose="02040503050406030204" pitchFamily="18" charset="0"/>
                          </a:rPr>
                          <m:t>1</m:t>
                        </m:r>
                      </m:sub>
                    </m:sSub>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𝑥</m:t>
                        </m:r>
                      </m:e>
                    </m:d>
                  </m:oMath>
                </a14:m>
                <a:r>
                  <a:rPr lang="zh-CN" altLang="en-US" sz="2400" dirty="0"/>
                  <a:t>在点</a:t>
                </a:r>
                <a14:m>
                  <m:oMath xmlns:m="http://schemas.openxmlformats.org/officeDocument/2006/math">
                    <m:sSup>
                      <m:sSupPr>
                        <m:ctrlPr>
                          <a:rPr lang="en-US" altLang="zh-CN" sz="2400" b="0" i="1" smtClean="0">
                            <a:latin typeface="Cambria Math" panose="02040503050406030204" pitchFamily="18" charset="0"/>
                          </a:rPr>
                        </m:ctrlPr>
                      </m:sSupPr>
                      <m:e>
                        <m:d>
                          <m:dPr>
                            <m:ctrlPr>
                              <a:rPr lang="en-US" altLang="zh-CN" sz="2400" b="0" i="1" smtClean="0">
                                <a:latin typeface="Cambria Math" panose="02040503050406030204" pitchFamily="18" charset="0"/>
                              </a:rPr>
                            </m:ctrlPr>
                          </m:dPr>
                          <m:e>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𝜔</m:t>
                                </m:r>
                              </m:e>
                              <m:sub>
                                <m:r>
                                  <a:rPr lang="en-US" altLang="zh-CN" sz="2400" b="0" i="1" smtClean="0">
                                    <a:latin typeface="Cambria Math" panose="02040503050406030204" pitchFamily="18" charset="0"/>
                                  </a:rPr>
                                  <m:t>𝑛</m:t>
                                </m:r>
                              </m:sub>
                              <m:sup>
                                <m:r>
                                  <a:rPr lang="en-US" altLang="zh-CN" sz="2400" b="0" i="1" smtClean="0">
                                    <a:latin typeface="Cambria Math" panose="02040503050406030204" pitchFamily="18" charset="0"/>
                                  </a:rPr>
                                  <m:t>0</m:t>
                                </m:r>
                              </m:sup>
                            </m:sSubSup>
                          </m:e>
                        </m:d>
                      </m:e>
                      <m:sup>
                        <m:r>
                          <a:rPr lang="en-US" altLang="zh-CN" sz="2400" b="0" i="1" smtClean="0">
                            <a:latin typeface="Cambria Math" panose="02040503050406030204" pitchFamily="18" charset="0"/>
                          </a:rPr>
                          <m:t>2</m:t>
                        </m:r>
                      </m:sup>
                    </m:sSup>
                    <m:r>
                      <a:rPr lang="en-US" altLang="zh-CN" sz="2400" b="0" i="1" smtClean="0">
                        <a:latin typeface="Cambria Math" panose="02040503050406030204" pitchFamily="18" charset="0"/>
                      </a:rPr>
                      <m:t>,</m:t>
                    </m:r>
                    <m:sSup>
                      <m:sSupPr>
                        <m:ctrlPr>
                          <a:rPr lang="en-US" altLang="zh-CN" sz="2400" i="1">
                            <a:latin typeface="Cambria Math" panose="02040503050406030204" pitchFamily="18" charset="0"/>
                          </a:rPr>
                        </m:ctrlPr>
                      </m:sSupPr>
                      <m:e>
                        <m:d>
                          <m:dPr>
                            <m:ctrlPr>
                              <a:rPr lang="en-US" altLang="zh-CN" sz="2400" i="1">
                                <a:latin typeface="Cambria Math" panose="02040503050406030204" pitchFamily="18" charset="0"/>
                              </a:rPr>
                            </m:ctrlPr>
                          </m:dPr>
                          <m:e>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𝜔</m:t>
                                </m:r>
                              </m:e>
                              <m:sub>
                                <m:r>
                                  <a:rPr lang="en-US" altLang="zh-CN" sz="2400" i="1">
                                    <a:latin typeface="Cambria Math" panose="02040503050406030204" pitchFamily="18" charset="0"/>
                                  </a:rPr>
                                  <m:t>𝑛</m:t>
                                </m:r>
                              </m:sub>
                              <m:sup>
                                <m:r>
                                  <a:rPr lang="en-US" altLang="zh-CN" sz="2400" b="0" i="1" smtClean="0">
                                    <a:latin typeface="Cambria Math" panose="02040503050406030204" pitchFamily="18" charset="0"/>
                                  </a:rPr>
                                  <m:t>1</m:t>
                                </m:r>
                              </m:sup>
                            </m:sSubSup>
                          </m:e>
                        </m:d>
                      </m:e>
                      <m:sup>
                        <m:r>
                          <a:rPr lang="en-US" altLang="zh-CN" sz="2400" b="0" i="1" smtClean="0">
                            <a:latin typeface="Cambria Math" panose="02040503050406030204" pitchFamily="18" charset="0"/>
                          </a:rPr>
                          <m:t>2</m:t>
                        </m:r>
                      </m:sup>
                    </m:sSup>
                    <m:r>
                      <a:rPr lang="en-US" altLang="zh-CN" sz="2400" b="0" i="1" smtClean="0">
                        <a:latin typeface="Cambria Math" panose="02040503050406030204" pitchFamily="18" charset="0"/>
                      </a:rPr>
                      <m:t>,</m:t>
                    </m:r>
                    <m:sSup>
                      <m:sSupPr>
                        <m:ctrlPr>
                          <a:rPr lang="en-US" altLang="zh-CN" sz="2400" i="1">
                            <a:latin typeface="Cambria Math" panose="02040503050406030204" pitchFamily="18" charset="0"/>
                          </a:rPr>
                        </m:ctrlPr>
                      </m:sSupPr>
                      <m:e>
                        <m:d>
                          <m:dPr>
                            <m:ctrlPr>
                              <a:rPr lang="en-US" altLang="zh-CN" sz="2400" i="1">
                                <a:latin typeface="Cambria Math" panose="02040503050406030204" pitchFamily="18" charset="0"/>
                              </a:rPr>
                            </m:ctrlPr>
                          </m:dPr>
                          <m:e>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𝜔</m:t>
                                </m:r>
                              </m:e>
                              <m:sub>
                                <m:r>
                                  <a:rPr lang="en-US" altLang="zh-CN" sz="2400" i="1">
                                    <a:latin typeface="Cambria Math" panose="02040503050406030204" pitchFamily="18" charset="0"/>
                                  </a:rPr>
                                  <m:t>𝑛</m:t>
                                </m:r>
                              </m:sub>
                              <m:sup>
                                <m:r>
                                  <a:rPr lang="en-US" altLang="zh-CN" sz="2400" b="0" i="1" smtClean="0">
                                    <a:latin typeface="Cambria Math" panose="02040503050406030204" pitchFamily="18" charset="0"/>
                                  </a:rPr>
                                  <m:t>2</m:t>
                                </m:r>
                              </m:sup>
                            </m:sSubSup>
                          </m:e>
                        </m:d>
                      </m:e>
                      <m:sup>
                        <m:r>
                          <a:rPr lang="en-US" altLang="zh-CN" sz="2400" i="1">
                            <a:latin typeface="Cambria Math" panose="02040503050406030204" pitchFamily="18" charset="0"/>
                          </a:rPr>
                          <m:t>2</m:t>
                        </m:r>
                      </m:sup>
                    </m:sSup>
                    <m:r>
                      <a:rPr lang="en-US" altLang="zh-CN" sz="2400" b="0" i="1" smtClean="0">
                        <a:latin typeface="Cambria Math" panose="02040503050406030204" pitchFamily="18" charset="0"/>
                      </a:rPr>
                      <m:t>,…,</m:t>
                    </m:r>
                    <m:sSup>
                      <m:sSupPr>
                        <m:ctrlPr>
                          <a:rPr lang="en-US" altLang="zh-CN" sz="2400" i="1">
                            <a:latin typeface="Cambria Math" panose="02040503050406030204" pitchFamily="18" charset="0"/>
                          </a:rPr>
                        </m:ctrlPr>
                      </m:sSupPr>
                      <m:e>
                        <m:d>
                          <m:dPr>
                            <m:ctrlPr>
                              <a:rPr lang="en-US" altLang="zh-CN" sz="2400" i="1">
                                <a:latin typeface="Cambria Math" panose="02040503050406030204" pitchFamily="18" charset="0"/>
                              </a:rPr>
                            </m:ctrlPr>
                          </m:dPr>
                          <m:e>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𝜔</m:t>
                                </m:r>
                              </m:e>
                              <m:sub>
                                <m:r>
                                  <a:rPr lang="en-US" altLang="zh-CN" sz="2400" i="1">
                                    <a:latin typeface="Cambria Math" panose="02040503050406030204" pitchFamily="18" charset="0"/>
                                  </a:rPr>
                                  <m:t>𝑛</m:t>
                                </m:r>
                              </m:sub>
                              <m:sup>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/2−1</m:t>
                                </m:r>
                              </m:sup>
                            </m:sSubSup>
                          </m:e>
                        </m:d>
                      </m:e>
                      <m:sup>
                        <m:r>
                          <a:rPr lang="en-US" altLang="zh-CN" sz="2400" i="1">
                            <a:latin typeface="Cambria Math" panose="02040503050406030204" pitchFamily="18" charset="0"/>
                          </a:rPr>
                          <m:t>2</m:t>
                        </m:r>
                      </m:sup>
                    </m:sSup>
                  </m:oMath>
                </a14:m>
                <a:r>
                  <a:rPr lang="zh-CN" altLang="en-US" sz="2400" dirty="0"/>
                  <a:t>的值。</a:t>
                </a:r>
              </a:p>
              <a:p>
                <a:endParaRPr lang="zh-CN" altLang="en-US" sz="2400" dirty="0"/>
              </a:p>
            </p:txBody>
          </p:sp>
        </mc:Choice>
        <mc:Fallback>
          <p:sp>
            <p:nvSpPr>
              <p:cNvPr id="3" name="内容占位符 2">
                <a:extLst>
                  <a:ext uri="{FF2B5EF4-FFF2-40B4-BE49-F238E27FC236}">
                    <a16:creationId xmlns:a16="http://schemas.microsoft.com/office/drawing/2014/main" id="{911E4046-DD96-7008-B004-DEE3C41CA009}"/>
                  </a:ext>
                </a:extLst>
              </p:cNvPr>
              <p:cNvSpPr>
                <a:spLocks noGrp="1" noRot="1" noChangeAspect="1" noMove="1" noResize="1" noEditPoints="1" noAdjustHandles="1" noChangeArrowheads="1" noChangeShapeType="1" noTextEdit="1"/>
              </p:cNvSpPr>
              <p:nvPr>
                <p:ph idx="1"/>
              </p:nvPr>
            </p:nvSpPr>
            <p:spPr>
              <a:xfrm>
                <a:off x="1371600" y="1512498"/>
                <a:ext cx="9601200" cy="4354902"/>
              </a:xfrm>
              <a:blipFill>
                <a:blip r:embed="rId2"/>
                <a:stretch>
                  <a:fillRect l="-889" t="-15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59728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8CC838-40D4-54AA-B66F-DF49B6A935F3}"/>
              </a:ext>
            </a:extLst>
          </p:cNvPr>
          <p:cNvSpPr>
            <a:spLocks noGrp="1"/>
          </p:cNvSpPr>
          <p:nvPr>
            <p:ph type="title"/>
          </p:nvPr>
        </p:nvSpPr>
        <p:spPr/>
        <p:txBody>
          <a:bodyPr/>
          <a:lstStyle/>
          <a:p>
            <a:r>
              <a:rPr lang="zh-CN" altLang="en-US" dirty="0"/>
              <a:t>快速傅里叶变换</a:t>
            </a:r>
            <a:r>
              <a:rPr lang="en-US" altLang="zh-CN" dirty="0"/>
              <a:t>FFT</a:t>
            </a:r>
            <a:r>
              <a:rPr lang="zh-CN" altLang="en-US" dirty="0"/>
              <a:t>：还是分治</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911E4046-DD96-7008-B004-DEE3C41CA009}"/>
                  </a:ext>
                </a:extLst>
              </p:cNvPr>
              <p:cNvSpPr>
                <a:spLocks noGrp="1"/>
              </p:cNvSpPr>
              <p:nvPr>
                <p:ph idx="1"/>
              </p:nvPr>
            </p:nvSpPr>
            <p:spPr>
              <a:xfrm>
                <a:off x="1371600" y="1512497"/>
                <a:ext cx="9601200" cy="4733027"/>
              </a:xfrm>
            </p:spPr>
            <p:txBody>
              <a:bodyPr>
                <a:normAutofit/>
              </a:bodyPr>
              <a:lstStyle/>
              <a:p>
                <a:r>
                  <a:rPr lang="zh-CN" altLang="en-US" sz="2400" dirty="0"/>
                  <a:t>根据分治算法的特点，我们假设已经通过分治算出了</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𝑓</m:t>
                        </m:r>
                      </m:e>
                      <m:sub>
                        <m:r>
                          <a:rPr lang="en-US" altLang="zh-CN" sz="2400" b="0" i="1" smtClean="0">
                            <a:latin typeface="Cambria Math" panose="02040503050406030204" pitchFamily="18" charset="0"/>
                          </a:rPr>
                          <m:t>0</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𝑓</m:t>
                        </m:r>
                      </m:e>
                      <m:sub>
                        <m:r>
                          <a:rPr lang="en-US" altLang="zh-CN" sz="2400" b="0" i="1" smtClean="0">
                            <a:latin typeface="Cambria Math" panose="02040503050406030204" pitchFamily="18" charset="0"/>
                          </a:rPr>
                          <m:t>1</m:t>
                        </m:r>
                      </m:sub>
                    </m:sSub>
                  </m:oMath>
                </a14:m>
                <a:r>
                  <a:rPr lang="zh-CN" altLang="en-US" sz="2400" dirty="0"/>
                  <a:t>的</a:t>
                </a:r>
                <a:r>
                  <a:rPr lang="en-US" altLang="zh-CN" sz="2400" dirty="0"/>
                  <a:t>DFT</a:t>
                </a:r>
                <a:r>
                  <a:rPr lang="zh-CN" altLang="en-US" sz="2400" dirty="0"/>
                  <a:t>，设为</a:t>
                </a:r>
                <a14:m>
                  <m:oMath xmlns:m="http://schemas.openxmlformats.org/officeDocument/2006/math">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𝑦</m:t>
                        </m:r>
                      </m:e>
                      <m:sub>
                        <m:r>
                          <a:rPr lang="en-US" altLang="zh-CN" sz="2400" b="0" i="1" smtClean="0">
                            <a:latin typeface="Cambria Math" panose="02040503050406030204" pitchFamily="18" charset="0"/>
                          </a:rPr>
                          <m:t>2</m:t>
                        </m:r>
                        <m:r>
                          <a:rPr lang="en-US" altLang="zh-CN" sz="2400" b="0" i="1" smtClean="0">
                            <a:latin typeface="Cambria Math" panose="02040503050406030204" pitchFamily="18" charset="0"/>
                          </a:rPr>
                          <m:t>𝑖</m:t>
                        </m:r>
                      </m:sub>
                      <m:sup>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1</m:t>
                            </m:r>
                          </m:e>
                        </m:d>
                      </m:sup>
                    </m:sSubSup>
                    <m:r>
                      <a:rPr lang="en-US" altLang="zh-CN" sz="2400" b="0" i="1" smtClean="0">
                        <a:latin typeface="Cambria Math" panose="02040503050406030204" pitchFamily="18" charset="0"/>
                      </a:rPr>
                      <m:t>,</m:t>
                    </m:r>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𝑦</m:t>
                        </m:r>
                      </m:e>
                      <m:sub>
                        <m:r>
                          <a:rPr lang="en-US" altLang="zh-CN" sz="2400" b="0" i="1" smtClean="0">
                            <a:latin typeface="Cambria Math" panose="02040503050406030204" pitchFamily="18" charset="0"/>
                          </a:rPr>
                          <m:t>2</m:t>
                        </m:r>
                        <m:r>
                          <a:rPr lang="en-US" altLang="zh-CN" sz="2400" i="1">
                            <a:latin typeface="Cambria Math" panose="02040503050406030204" pitchFamily="18" charset="0"/>
                          </a:rPr>
                          <m:t>𝑖</m:t>
                        </m:r>
                      </m:sub>
                      <m:sup>
                        <m:d>
                          <m:dPr>
                            <m:begChr m:val="["/>
                            <m:endChr m:val="]"/>
                            <m:ctrlPr>
                              <a:rPr lang="en-US" altLang="zh-CN" sz="2400" i="1">
                                <a:latin typeface="Cambria Math" panose="02040503050406030204" pitchFamily="18" charset="0"/>
                              </a:rPr>
                            </m:ctrlPr>
                          </m:dPr>
                          <m:e>
                            <m:r>
                              <a:rPr lang="en-US" altLang="zh-CN" sz="2400" b="0" i="1" smtClean="0">
                                <a:latin typeface="Cambria Math" panose="02040503050406030204" pitchFamily="18" charset="0"/>
                              </a:rPr>
                              <m:t>2</m:t>
                            </m:r>
                          </m:e>
                        </m:d>
                      </m:sup>
                    </m:sSubSup>
                  </m:oMath>
                </a14:m>
                <a:endParaRPr lang="en-US" altLang="zh-CN" sz="2400" dirty="0"/>
              </a:p>
              <a:p>
                <a:r>
                  <a:rPr lang="zh-CN" altLang="en-US" sz="2400" dirty="0"/>
                  <a:t>对于</a:t>
                </a:r>
                <a14:m>
                  <m:oMath xmlns:m="http://schemas.openxmlformats.org/officeDocument/2006/math">
                    <m:r>
                      <a:rPr lang="en-US" altLang="zh-CN" sz="2400" b="0" i="1" smtClean="0">
                        <a:latin typeface="Cambria Math" panose="02040503050406030204" pitchFamily="18" charset="0"/>
                      </a:rPr>
                      <m:t>𝑘</m:t>
                    </m:r>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𝑛</m:t>
                        </m:r>
                      </m:num>
                      <m:den>
                        <m:r>
                          <a:rPr lang="en-US" altLang="zh-CN" sz="2400" b="0" i="1" smtClean="0">
                            <a:latin typeface="Cambria Math" panose="02040503050406030204" pitchFamily="18" charset="0"/>
                          </a:rPr>
                          <m:t>2</m:t>
                        </m:r>
                      </m:den>
                    </m:f>
                    <m:r>
                      <a:rPr lang="en-US" altLang="zh-CN" sz="2400" b="0" i="1" smtClean="0">
                        <a:latin typeface="Cambria Math" panose="02040503050406030204" pitchFamily="18" charset="0"/>
                      </a:rPr>
                      <m:t>−1</m:t>
                    </m:r>
                  </m:oMath>
                </a14:m>
                <a:r>
                  <a:rPr lang="zh-CN" altLang="en-US" sz="2400" dirty="0"/>
                  <a:t>，我们根据分治直接得到</a:t>
                </a:r>
                <a14:m>
                  <m:oMath xmlns:m="http://schemas.openxmlformats.org/officeDocument/2006/math">
                    <m:r>
                      <a:rPr lang="en-US" altLang="zh-CN" sz="2400" b="0" i="1" smtClean="0">
                        <a:latin typeface="Cambria Math" panose="02040503050406030204" pitchFamily="18" charset="0"/>
                      </a:rPr>
                      <m:t>𝑓</m:t>
                    </m:r>
                    <m:d>
                      <m:dPr>
                        <m:ctrlPr>
                          <a:rPr lang="en-US" altLang="zh-CN" sz="2400" b="0" i="1" smtClean="0">
                            <a:latin typeface="Cambria Math" panose="02040503050406030204" pitchFamily="18" charset="0"/>
                          </a:rPr>
                        </m:ctrlPr>
                      </m:dPr>
                      <m:e>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𝜔</m:t>
                            </m:r>
                          </m:e>
                          <m:sub>
                            <m:r>
                              <a:rPr lang="en-US" altLang="zh-CN" sz="2400" b="0" i="1" smtClean="0">
                                <a:latin typeface="Cambria Math" panose="02040503050406030204" pitchFamily="18" charset="0"/>
                              </a:rPr>
                              <m:t>𝑛</m:t>
                            </m:r>
                          </m:sub>
                          <m:sup>
                            <m:r>
                              <a:rPr lang="en-US" altLang="zh-CN" sz="2400" b="0" i="1" smtClean="0">
                                <a:latin typeface="Cambria Math" panose="02040503050406030204" pitchFamily="18" charset="0"/>
                              </a:rPr>
                              <m:t>𝑘</m:t>
                            </m:r>
                          </m:sup>
                        </m:sSubSup>
                      </m:e>
                    </m:d>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𝑓</m:t>
                        </m:r>
                      </m:e>
                      <m:sub>
                        <m:r>
                          <a:rPr lang="en-US" altLang="zh-CN" sz="2400" i="1">
                            <a:latin typeface="Cambria Math" panose="02040503050406030204" pitchFamily="18" charset="0"/>
                          </a:rPr>
                          <m:t>0</m:t>
                        </m:r>
                      </m:sub>
                    </m:sSub>
                    <m:d>
                      <m:dPr>
                        <m:ctrlPr>
                          <a:rPr lang="en-US" altLang="zh-CN" sz="2400" i="1">
                            <a:latin typeface="Cambria Math" panose="02040503050406030204" pitchFamily="18" charset="0"/>
                          </a:rPr>
                        </m:ctrlPr>
                      </m:dPr>
                      <m:e>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𝜔</m:t>
                            </m:r>
                          </m:e>
                          <m:sub>
                            <m:r>
                              <a:rPr lang="en-US" altLang="zh-CN" sz="2400" b="0" i="1" smtClean="0">
                                <a:latin typeface="Cambria Math" panose="02040503050406030204" pitchFamily="18" charset="0"/>
                              </a:rPr>
                              <m:t>𝑛</m:t>
                            </m:r>
                          </m:sub>
                          <m:sup>
                            <m:r>
                              <a:rPr lang="en-US" altLang="zh-CN" sz="2400" b="0" i="1" smtClean="0">
                                <a:latin typeface="Cambria Math" panose="02040503050406030204" pitchFamily="18" charset="0"/>
                              </a:rPr>
                              <m:t>2</m:t>
                            </m:r>
                            <m:r>
                              <a:rPr lang="en-US" altLang="zh-CN" sz="2400" b="0" i="1" smtClean="0">
                                <a:latin typeface="Cambria Math" panose="02040503050406030204" pitchFamily="18" charset="0"/>
                              </a:rPr>
                              <m:t>𝑘</m:t>
                            </m:r>
                          </m:sup>
                        </m:sSubSup>
                      </m:e>
                    </m:d>
                    <m:r>
                      <a:rPr lang="en-US" altLang="zh-CN" sz="2400" i="1">
                        <a:latin typeface="Cambria Math" panose="02040503050406030204" pitchFamily="18" charset="0"/>
                      </a:rPr>
                      <m:t>+</m:t>
                    </m:r>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𝜔</m:t>
                        </m:r>
                      </m:e>
                      <m:sub>
                        <m:r>
                          <a:rPr lang="en-US" altLang="zh-CN" sz="2400" b="0" i="1" smtClean="0">
                            <a:latin typeface="Cambria Math" panose="02040503050406030204" pitchFamily="18" charset="0"/>
                          </a:rPr>
                          <m:t>𝑛</m:t>
                        </m:r>
                      </m:sub>
                      <m:sup>
                        <m:r>
                          <a:rPr lang="en-US" altLang="zh-CN" sz="2400" b="0" i="1" smtClean="0">
                            <a:latin typeface="Cambria Math" panose="02040503050406030204" pitchFamily="18" charset="0"/>
                          </a:rPr>
                          <m:t>𝑘</m:t>
                        </m:r>
                      </m:sup>
                    </m:sSubSup>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m:t>
                        </m:r>
                        <m:r>
                          <a:rPr lang="en-US" altLang="zh-CN" sz="2400" i="1">
                            <a:latin typeface="Cambria Math" panose="02040503050406030204" pitchFamily="18" charset="0"/>
                          </a:rPr>
                          <m:t>𝑓</m:t>
                        </m:r>
                      </m:e>
                      <m:sub>
                        <m:r>
                          <a:rPr lang="en-US" altLang="zh-CN" sz="2400" i="1">
                            <a:latin typeface="Cambria Math" panose="02040503050406030204" pitchFamily="18" charset="0"/>
                          </a:rPr>
                          <m:t>1</m:t>
                        </m:r>
                      </m:sub>
                    </m:sSub>
                    <m:d>
                      <m:dPr>
                        <m:ctrlPr>
                          <a:rPr lang="en-US" altLang="zh-CN" sz="2400" i="1">
                            <a:latin typeface="Cambria Math" panose="02040503050406030204" pitchFamily="18" charset="0"/>
                          </a:rPr>
                        </m:ctrlPr>
                      </m:dPr>
                      <m:e>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𝜔</m:t>
                            </m:r>
                          </m:e>
                          <m:sub>
                            <m:r>
                              <a:rPr lang="en-US" altLang="zh-CN" sz="2400" i="1">
                                <a:latin typeface="Cambria Math" panose="02040503050406030204" pitchFamily="18" charset="0"/>
                              </a:rPr>
                              <m:t>𝑛</m:t>
                            </m:r>
                          </m:sub>
                          <m:sup>
                            <m:r>
                              <a:rPr lang="en-US" altLang="zh-CN" sz="2400" b="0" i="1" smtClean="0">
                                <a:latin typeface="Cambria Math" panose="02040503050406030204" pitchFamily="18" charset="0"/>
                              </a:rPr>
                              <m:t>2</m:t>
                            </m:r>
                            <m:r>
                              <a:rPr lang="en-US" altLang="zh-CN" sz="2400" i="1">
                                <a:latin typeface="Cambria Math" panose="02040503050406030204" pitchFamily="18" charset="0"/>
                              </a:rPr>
                              <m:t>𝑘</m:t>
                            </m:r>
                          </m:sup>
                        </m:sSubSup>
                      </m:e>
                    </m:d>
                  </m:oMath>
                </a14:m>
                <a:r>
                  <a:rPr lang="zh-CN" altLang="en-US" sz="2400" dirty="0"/>
                  <a:t>，因此</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𝑦</m:t>
                        </m:r>
                      </m:e>
                      <m:sub>
                        <m:r>
                          <a:rPr lang="en-US" altLang="zh-CN" sz="2400" b="0" i="1" smtClean="0">
                            <a:latin typeface="Cambria Math" panose="02040503050406030204" pitchFamily="18" charset="0"/>
                          </a:rPr>
                          <m:t>𝑘</m:t>
                        </m:r>
                      </m:sub>
                    </m:sSub>
                    <m:r>
                      <a:rPr lang="en-US" altLang="zh-CN" sz="2400" b="0" i="1" smtClean="0">
                        <a:latin typeface="Cambria Math" panose="02040503050406030204" pitchFamily="18" charset="0"/>
                      </a:rPr>
                      <m:t>=</m:t>
                    </m:r>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𝑦</m:t>
                        </m:r>
                      </m:e>
                      <m:sub>
                        <m:r>
                          <a:rPr lang="en-US" altLang="zh-CN" sz="2400" b="0" i="1" smtClean="0">
                            <a:latin typeface="Cambria Math" panose="02040503050406030204" pitchFamily="18" charset="0"/>
                          </a:rPr>
                          <m:t>2</m:t>
                        </m:r>
                        <m:r>
                          <a:rPr lang="en-US" altLang="zh-CN" sz="2400" b="0" i="1" smtClean="0">
                            <a:latin typeface="Cambria Math" panose="02040503050406030204" pitchFamily="18" charset="0"/>
                          </a:rPr>
                          <m:t>𝑘</m:t>
                        </m:r>
                      </m:sub>
                      <m:sup>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1</m:t>
                            </m:r>
                          </m:e>
                        </m:d>
                      </m:sup>
                    </m:sSubSup>
                    <m:r>
                      <a:rPr lang="en-US" altLang="zh-CN" sz="2400" b="0" i="1" smtClean="0">
                        <a:latin typeface="Cambria Math" panose="02040503050406030204" pitchFamily="18" charset="0"/>
                      </a:rPr>
                      <m:t>+</m:t>
                    </m:r>
                  </m:oMath>
                </a14:m>
                <a:r>
                  <a:rPr lang="en-US" altLang="zh-CN" sz="2400" dirty="0"/>
                  <a:t> </a:t>
                </a:r>
                <a14:m>
                  <m:oMath xmlns:m="http://schemas.openxmlformats.org/officeDocument/2006/math">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𝜔</m:t>
                        </m:r>
                      </m:e>
                      <m:sub>
                        <m:r>
                          <a:rPr lang="en-US" altLang="zh-CN" sz="2400" i="1">
                            <a:latin typeface="Cambria Math" panose="02040503050406030204" pitchFamily="18" charset="0"/>
                          </a:rPr>
                          <m:t>𝑛</m:t>
                        </m:r>
                      </m:sub>
                      <m:sup>
                        <m:r>
                          <a:rPr lang="en-US" altLang="zh-CN" sz="2400" i="1">
                            <a:latin typeface="Cambria Math" panose="02040503050406030204" pitchFamily="18" charset="0"/>
                          </a:rPr>
                          <m:t>𝑘</m:t>
                        </m:r>
                      </m:sup>
                    </m:sSubSup>
                    <m:r>
                      <a:rPr lang="en-US" altLang="zh-CN" sz="2400" b="0" i="1" smtClean="0">
                        <a:latin typeface="Cambria Math" panose="02040503050406030204" pitchFamily="18" charset="0"/>
                      </a:rPr>
                      <m:t>⋅</m:t>
                    </m:r>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𝑦</m:t>
                        </m:r>
                      </m:e>
                      <m:sub>
                        <m:r>
                          <a:rPr lang="en-US" altLang="zh-CN" sz="2400" b="0" i="1" smtClean="0">
                            <a:latin typeface="Cambria Math" panose="02040503050406030204" pitchFamily="18" charset="0"/>
                          </a:rPr>
                          <m:t>2</m:t>
                        </m:r>
                        <m:r>
                          <a:rPr lang="en-US" altLang="zh-CN" sz="2400" b="0" i="1" smtClean="0">
                            <a:latin typeface="Cambria Math" panose="02040503050406030204" pitchFamily="18" charset="0"/>
                          </a:rPr>
                          <m:t>𝑘</m:t>
                        </m:r>
                      </m:sub>
                      <m:sup>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2</m:t>
                            </m:r>
                          </m:e>
                        </m:d>
                      </m:sup>
                    </m:sSubSup>
                  </m:oMath>
                </a14:m>
                <a:endParaRPr lang="en-US" altLang="zh-CN" sz="2400" dirty="0"/>
              </a:p>
              <a:p>
                <a:r>
                  <a:rPr lang="zh-CN" altLang="en-US" sz="2400" dirty="0"/>
                  <a:t>而对于</a:t>
                </a:r>
                <a14:m>
                  <m:oMath xmlns:m="http://schemas.openxmlformats.org/officeDocument/2006/math">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𝑛</m:t>
                        </m:r>
                      </m:num>
                      <m:den>
                        <m:r>
                          <a:rPr lang="en-US" altLang="zh-CN" sz="2400" b="0" i="1" smtClean="0">
                            <a:latin typeface="Cambria Math" panose="02040503050406030204" pitchFamily="18" charset="0"/>
                          </a:rPr>
                          <m:t>2</m:t>
                        </m:r>
                      </m:den>
                    </m:f>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𝑛</m:t>
                        </m:r>
                      </m:num>
                      <m:den>
                        <m:r>
                          <a:rPr lang="en-US" altLang="zh-CN" sz="2400" b="0" i="1" smtClean="0">
                            <a:latin typeface="Cambria Math" panose="02040503050406030204" pitchFamily="18" charset="0"/>
                          </a:rPr>
                          <m:t>2</m:t>
                        </m:r>
                      </m:den>
                    </m:f>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−1</m:t>
                    </m:r>
                  </m:oMath>
                </a14:m>
                <a:r>
                  <a:rPr lang="zh-CN" altLang="en-US" sz="2400" dirty="0"/>
                  <a:t>，假设</a:t>
                </a:r>
                <a:r>
                  <a:rPr lang="en-US" altLang="zh-CN" sz="2400" dirty="0"/>
                  <a:t> </a:t>
                </a:r>
                <a14:m>
                  <m:oMath xmlns:m="http://schemas.openxmlformats.org/officeDocument/2006/math">
                    <m:r>
                      <a:rPr lang="en-US" altLang="zh-CN" sz="2400" b="0" i="1" smtClean="0">
                        <a:latin typeface="Cambria Math" panose="02040503050406030204" pitchFamily="18" charset="0"/>
                      </a:rPr>
                      <m:t>𝑘</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𝑛</m:t>
                        </m:r>
                      </m:num>
                      <m:den>
                        <m:r>
                          <a:rPr lang="en-US" altLang="zh-CN" sz="2400" b="0" i="1" smtClean="0">
                            <a:latin typeface="Cambria Math" panose="02040503050406030204" pitchFamily="18" charset="0"/>
                          </a:rPr>
                          <m:t>2</m:t>
                        </m:r>
                      </m:den>
                    </m:f>
                    <m:r>
                      <a:rPr lang="en-US" altLang="zh-CN" sz="2400" b="0" i="1" smtClean="0">
                        <a:latin typeface="Cambria Math" panose="02040503050406030204" pitchFamily="18" charset="0"/>
                      </a:rPr>
                      <m:t>,  </m:t>
                    </m:r>
                    <m:r>
                      <a:rPr lang="zh-CN" altLang="en-US" sz="2400" i="1">
                        <a:latin typeface="Cambria Math" panose="02040503050406030204" pitchFamily="18" charset="0"/>
                      </a:rPr>
                      <m:t>则</m:t>
                    </m:r>
                    <m:r>
                      <a:rPr lang="en-US" altLang="zh-CN" sz="2400" i="1">
                        <a:latin typeface="Cambria Math" panose="02040503050406030204" pitchFamily="18" charset="0"/>
                      </a:rPr>
                      <m:t>𝑓</m:t>
                    </m:r>
                    <m:d>
                      <m:dPr>
                        <m:ctrlPr>
                          <a:rPr lang="en-US" altLang="zh-CN" sz="2400" i="1">
                            <a:latin typeface="Cambria Math" panose="02040503050406030204" pitchFamily="18" charset="0"/>
                          </a:rPr>
                        </m:ctrlPr>
                      </m:dPr>
                      <m:e>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𝜔</m:t>
                            </m:r>
                          </m:e>
                          <m:sub>
                            <m:r>
                              <a:rPr lang="en-US" altLang="zh-CN" sz="2400" i="1">
                                <a:latin typeface="Cambria Math" panose="02040503050406030204" pitchFamily="18" charset="0"/>
                              </a:rPr>
                              <m:t>𝑛</m:t>
                            </m:r>
                          </m:sub>
                          <m:sup>
                            <m:r>
                              <a:rPr lang="en-US" altLang="zh-CN" sz="2400" i="1">
                                <a:latin typeface="Cambria Math" panose="02040503050406030204" pitchFamily="18" charset="0"/>
                              </a:rPr>
                              <m:t>𝑘</m:t>
                            </m:r>
                          </m:sup>
                        </m:sSubSup>
                      </m:e>
                    </m:d>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𝑓</m:t>
                        </m:r>
                      </m:e>
                      <m:sub>
                        <m:r>
                          <a:rPr lang="en-US" altLang="zh-CN" sz="2400" i="1">
                            <a:latin typeface="Cambria Math" panose="02040503050406030204" pitchFamily="18" charset="0"/>
                          </a:rPr>
                          <m:t>0</m:t>
                        </m:r>
                      </m:sub>
                    </m:sSub>
                    <m:d>
                      <m:dPr>
                        <m:ctrlPr>
                          <a:rPr lang="en-US" altLang="zh-CN" sz="2400" i="1">
                            <a:latin typeface="Cambria Math" panose="02040503050406030204" pitchFamily="18" charset="0"/>
                          </a:rPr>
                        </m:ctrlPr>
                      </m:dPr>
                      <m:e>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𝜔</m:t>
                            </m:r>
                          </m:e>
                          <m:sub>
                            <m:r>
                              <a:rPr lang="en-US" altLang="zh-CN" sz="2400" i="1">
                                <a:latin typeface="Cambria Math" panose="02040503050406030204" pitchFamily="18" charset="0"/>
                              </a:rPr>
                              <m:t>𝑛</m:t>
                            </m:r>
                          </m:sub>
                          <m:sup>
                            <m:r>
                              <a:rPr lang="en-US" altLang="zh-CN" sz="2400" i="1">
                                <a:latin typeface="Cambria Math" panose="02040503050406030204" pitchFamily="18" charset="0"/>
                              </a:rPr>
                              <m:t>2</m:t>
                            </m:r>
                            <m:r>
                              <a:rPr lang="en-US" altLang="zh-CN" sz="2400" i="1">
                                <a:latin typeface="Cambria Math" panose="02040503050406030204" pitchFamily="18" charset="0"/>
                              </a:rPr>
                              <m:t>𝑘</m:t>
                            </m:r>
                          </m:sup>
                        </m:sSubSup>
                      </m:e>
                    </m:d>
                    <m:r>
                      <a:rPr lang="en-US" altLang="zh-CN" sz="2400" i="1">
                        <a:latin typeface="Cambria Math" panose="02040503050406030204" pitchFamily="18" charset="0"/>
                      </a:rPr>
                      <m:t>+</m:t>
                    </m:r>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𝜔</m:t>
                        </m:r>
                      </m:e>
                      <m:sub>
                        <m:r>
                          <a:rPr lang="en-US" altLang="zh-CN" sz="2400" i="1">
                            <a:latin typeface="Cambria Math" panose="02040503050406030204" pitchFamily="18" charset="0"/>
                          </a:rPr>
                          <m:t>𝑛</m:t>
                        </m:r>
                      </m:sub>
                      <m:sup>
                        <m:r>
                          <a:rPr lang="en-US" altLang="zh-CN" sz="2400" i="1">
                            <a:latin typeface="Cambria Math" panose="02040503050406030204" pitchFamily="18" charset="0"/>
                          </a:rPr>
                          <m:t>𝑘</m:t>
                        </m:r>
                      </m:sup>
                    </m:sSubSup>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m:t>
                        </m:r>
                        <m:r>
                          <a:rPr lang="en-US" altLang="zh-CN" sz="2400" i="1">
                            <a:latin typeface="Cambria Math" panose="02040503050406030204" pitchFamily="18" charset="0"/>
                          </a:rPr>
                          <m:t>𝑓</m:t>
                        </m:r>
                      </m:e>
                      <m:sub>
                        <m:r>
                          <a:rPr lang="en-US" altLang="zh-CN" sz="2400" i="1">
                            <a:latin typeface="Cambria Math" panose="02040503050406030204" pitchFamily="18" charset="0"/>
                          </a:rPr>
                          <m:t>1</m:t>
                        </m:r>
                      </m:sub>
                    </m:sSub>
                    <m:d>
                      <m:dPr>
                        <m:ctrlPr>
                          <a:rPr lang="en-US" altLang="zh-CN" sz="2400" i="1">
                            <a:latin typeface="Cambria Math" panose="02040503050406030204" pitchFamily="18" charset="0"/>
                          </a:rPr>
                        </m:ctrlPr>
                      </m:dPr>
                      <m:e>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𝜔</m:t>
                            </m:r>
                          </m:e>
                          <m:sub>
                            <m:r>
                              <a:rPr lang="en-US" altLang="zh-CN" sz="2400" i="1">
                                <a:latin typeface="Cambria Math" panose="02040503050406030204" pitchFamily="18" charset="0"/>
                              </a:rPr>
                              <m:t>𝑛</m:t>
                            </m:r>
                          </m:sub>
                          <m:sup>
                            <m:r>
                              <a:rPr lang="en-US" altLang="zh-CN" sz="2400" i="1">
                                <a:latin typeface="Cambria Math" panose="02040503050406030204" pitchFamily="18" charset="0"/>
                              </a:rPr>
                              <m:t>2</m:t>
                            </m:r>
                            <m:r>
                              <a:rPr lang="en-US" altLang="zh-CN" sz="2400" i="1">
                                <a:latin typeface="Cambria Math" panose="02040503050406030204" pitchFamily="18" charset="0"/>
                              </a:rPr>
                              <m:t>𝑘</m:t>
                            </m:r>
                          </m:sup>
                        </m:sSubSup>
                      </m:e>
                    </m:d>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𝑓</m:t>
                        </m:r>
                      </m:e>
                      <m:sub>
                        <m:r>
                          <a:rPr lang="en-US" altLang="zh-CN" sz="2400" i="1">
                            <a:latin typeface="Cambria Math" panose="02040503050406030204" pitchFamily="18" charset="0"/>
                          </a:rPr>
                          <m:t>0</m:t>
                        </m:r>
                      </m:sub>
                    </m:sSub>
                    <m:d>
                      <m:dPr>
                        <m:ctrlPr>
                          <a:rPr lang="en-US" altLang="zh-CN" sz="2400" i="1">
                            <a:latin typeface="Cambria Math" panose="02040503050406030204" pitchFamily="18" charset="0"/>
                          </a:rPr>
                        </m:ctrlPr>
                      </m:dPr>
                      <m:e>
                        <m:sSubSup>
                          <m:sSubSupPr>
                            <m:ctrlPr>
                              <a:rPr lang="en-US" altLang="zh-CN" sz="2400" i="1" smtClean="0">
                                <a:latin typeface="Cambria Math" panose="02040503050406030204" pitchFamily="18" charset="0"/>
                              </a:rPr>
                            </m:ctrlPr>
                          </m:sSubSupPr>
                          <m:e>
                            <m:r>
                              <a:rPr lang="en-US" altLang="zh-CN" sz="2400" i="1">
                                <a:latin typeface="Cambria Math" panose="02040503050406030204" pitchFamily="18" charset="0"/>
                              </a:rPr>
                              <m:t>𝜔</m:t>
                            </m:r>
                          </m:e>
                          <m:sub>
                            <m:r>
                              <a:rPr lang="en-US" altLang="zh-CN" sz="2400" i="1">
                                <a:latin typeface="Cambria Math" panose="02040503050406030204" pitchFamily="18" charset="0"/>
                              </a:rPr>
                              <m:t>𝑛</m:t>
                            </m:r>
                          </m:sub>
                          <m:sup>
                            <m:r>
                              <a:rPr lang="en-US" altLang="zh-CN" sz="2400" i="1">
                                <a:latin typeface="Cambria Math" panose="02040503050406030204" pitchFamily="18" charset="0"/>
                              </a:rPr>
                              <m:t>2</m:t>
                            </m:r>
                            <m: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𝑛</m:t>
                            </m:r>
                          </m:sup>
                        </m:sSubSup>
                      </m:e>
                    </m:d>
                    <m:r>
                      <a:rPr lang="en-US" altLang="zh-CN" sz="2400" i="1">
                        <a:latin typeface="Cambria Math" panose="02040503050406030204" pitchFamily="18" charset="0"/>
                      </a:rPr>
                      <m:t>+</m:t>
                    </m:r>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𝜔</m:t>
                        </m:r>
                      </m:e>
                      <m:sub>
                        <m:r>
                          <a:rPr lang="en-US" altLang="zh-CN" sz="2400" i="1">
                            <a:latin typeface="Cambria Math" panose="02040503050406030204" pitchFamily="18" charset="0"/>
                          </a:rPr>
                          <m:t>𝑛</m:t>
                        </m:r>
                      </m:sub>
                      <m:sup>
                        <m: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/2</m:t>
                        </m:r>
                      </m:sup>
                    </m:sSubSup>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m:t>
                        </m:r>
                        <m:r>
                          <a:rPr lang="en-US" altLang="zh-CN" sz="2400" i="1">
                            <a:latin typeface="Cambria Math" panose="02040503050406030204" pitchFamily="18" charset="0"/>
                          </a:rPr>
                          <m:t>𝑓</m:t>
                        </m:r>
                      </m:e>
                      <m:sub>
                        <m:r>
                          <a:rPr lang="en-US" altLang="zh-CN" sz="2400" i="1">
                            <a:latin typeface="Cambria Math" panose="02040503050406030204" pitchFamily="18" charset="0"/>
                          </a:rPr>
                          <m:t>1</m:t>
                        </m:r>
                      </m:sub>
                    </m:sSub>
                    <m:d>
                      <m:dPr>
                        <m:ctrlPr>
                          <a:rPr lang="en-US" altLang="zh-CN" sz="2400" i="1">
                            <a:latin typeface="Cambria Math" panose="02040503050406030204" pitchFamily="18" charset="0"/>
                          </a:rPr>
                        </m:ctrlPr>
                      </m:dPr>
                      <m:e>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𝜔</m:t>
                            </m:r>
                          </m:e>
                          <m:sub>
                            <m:r>
                              <a:rPr lang="en-US" altLang="zh-CN" sz="2400" i="1">
                                <a:latin typeface="Cambria Math" panose="02040503050406030204" pitchFamily="18" charset="0"/>
                              </a:rPr>
                              <m:t>𝑛</m:t>
                            </m:r>
                          </m:sub>
                          <m:sup>
                            <m:r>
                              <a:rPr lang="en-US" altLang="zh-CN" sz="2400" i="1">
                                <a:latin typeface="Cambria Math" panose="02040503050406030204" pitchFamily="18" charset="0"/>
                              </a:rPr>
                              <m:t>2</m:t>
                            </m:r>
                            <m: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𝑛</m:t>
                            </m:r>
                          </m:sup>
                        </m:sSubSup>
                      </m:e>
                    </m:d>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𝑓</m:t>
                        </m:r>
                      </m:e>
                      <m:sub>
                        <m:r>
                          <a:rPr lang="en-US" altLang="zh-CN" sz="2400" i="1">
                            <a:latin typeface="Cambria Math" panose="02040503050406030204" pitchFamily="18" charset="0"/>
                          </a:rPr>
                          <m:t>0</m:t>
                        </m:r>
                      </m:sub>
                    </m:sSub>
                    <m:d>
                      <m:dPr>
                        <m:ctrlPr>
                          <a:rPr lang="en-US" altLang="zh-CN" sz="2400" i="1">
                            <a:latin typeface="Cambria Math" panose="02040503050406030204" pitchFamily="18" charset="0"/>
                          </a:rPr>
                        </m:ctrlPr>
                      </m:dPr>
                      <m:e>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𝜔</m:t>
                            </m:r>
                          </m:e>
                          <m:sub>
                            <m:r>
                              <a:rPr lang="en-US" altLang="zh-CN" sz="2400" i="1">
                                <a:latin typeface="Cambria Math" panose="02040503050406030204" pitchFamily="18" charset="0"/>
                              </a:rPr>
                              <m:t>𝑛</m:t>
                            </m:r>
                          </m:sub>
                          <m:sup>
                            <m:r>
                              <a:rPr lang="en-US" altLang="zh-CN" sz="2400" i="1">
                                <a:latin typeface="Cambria Math" panose="02040503050406030204" pitchFamily="18" charset="0"/>
                              </a:rPr>
                              <m:t>2</m:t>
                            </m:r>
                            <m:r>
                              <a:rPr lang="en-US" altLang="zh-CN" sz="2400" b="0" i="1" smtClean="0">
                                <a:latin typeface="Cambria Math" panose="02040503050406030204" pitchFamily="18" charset="0"/>
                              </a:rPr>
                              <m:t>𝑗</m:t>
                            </m:r>
                          </m:sup>
                        </m:sSubSup>
                      </m:e>
                    </m:d>
                    <m:r>
                      <a:rPr lang="en-US" altLang="zh-CN" sz="2400" i="1">
                        <a:latin typeface="Cambria Math" panose="02040503050406030204" pitchFamily="18" charset="0"/>
                      </a:rPr>
                      <m:t>+</m:t>
                    </m:r>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𝜔</m:t>
                        </m:r>
                      </m:e>
                      <m:sub>
                        <m:r>
                          <a:rPr lang="en-US" altLang="zh-CN" sz="2400" i="1">
                            <a:latin typeface="Cambria Math" panose="02040503050406030204" pitchFamily="18" charset="0"/>
                          </a:rPr>
                          <m:t>𝑛</m:t>
                        </m:r>
                      </m:sub>
                      <m:sup>
                        <m: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/2</m:t>
                        </m:r>
                      </m:sup>
                    </m:sSubSup>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m:t>
                        </m:r>
                        <m:r>
                          <a:rPr lang="en-US" altLang="zh-CN" sz="2400" i="1">
                            <a:latin typeface="Cambria Math" panose="02040503050406030204" pitchFamily="18" charset="0"/>
                          </a:rPr>
                          <m:t>𝑓</m:t>
                        </m:r>
                      </m:e>
                      <m:sub>
                        <m:r>
                          <a:rPr lang="en-US" altLang="zh-CN" sz="2400" i="1">
                            <a:latin typeface="Cambria Math" panose="02040503050406030204" pitchFamily="18" charset="0"/>
                          </a:rPr>
                          <m:t>1</m:t>
                        </m:r>
                      </m:sub>
                    </m:sSub>
                    <m:d>
                      <m:dPr>
                        <m:ctrlPr>
                          <a:rPr lang="en-US" altLang="zh-CN" sz="2400" i="1">
                            <a:latin typeface="Cambria Math" panose="02040503050406030204" pitchFamily="18" charset="0"/>
                          </a:rPr>
                        </m:ctrlPr>
                      </m:dPr>
                      <m:e>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𝜔</m:t>
                            </m:r>
                          </m:e>
                          <m:sub>
                            <m:r>
                              <a:rPr lang="en-US" altLang="zh-CN" sz="2400" i="1">
                                <a:latin typeface="Cambria Math" panose="02040503050406030204" pitchFamily="18" charset="0"/>
                              </a:rPr>
                              <m:t>𝑛</m:t>
                            </m:r>
                          </m:sub>
                          <m:sup>
                            <m:r>
                              <a:rPr lang="en-US" altLang="zh-CN" sz="2400" i="1">
                                <a:latin typeface="Cambria Math" panose="02040503050406030204" pitchFamily="18" charset="0"/>
                              </a:rPr>
                              <m:t>2</m:t>
                            </m:r>
                            <m:r>
                              <a:rPr lang="en-US" altLang="zh-CN" sz="2400" b="0" i="1" smtClean="0">
                                <a:latin typeface="Cambria Math" panose="02040503050406030204" pitchFamily="18" charset="0"/>
                              </a:rPr>
                              <m:t>𝑗</m:t>
                            </m:r>
                          </m:sup>
                        </m:sSubSup>
                      </m:e>
                    </m:d>
                    <m:r>
                      <a:rPr lang="en-US" altLang="zh-CN" sz="2400" b="0" i="1" smtClean="0">
                        <a:latin typeface="Cambria Math" panose="02040503050406030204" pitchFamily="18" charset="0"/>
                      </a:rPr>
                      <m:t>=</m:t>
                    </m:r>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𝑦</m:t>
                        </m:r>
                      </m:e>
                      <m:sub>
                        <m:r>
                          <a:rPr lang="en-US" altLang="zh-CN" sz="2400" b="0" i="1" smtClean="0">
                            <a:latin typeface="Cambria Math" panose="02040503050406030204" pitchFamily="18" charset="0"/>
                          </a:rPr>
                          <m:t>2</m:t>
                        </m:r>
                        <m:r>
                          <a:rPr lang="en-US" altLang="zh-CN" sz="2400" b="0" i="1" smtClean="0">
                            <a:latin typeface="Cambria Math" panose="02040503050406030204" pitchFamily="18" charset="0"/>
                          </a:rPr>
                          <m:t>𝑗</m:t>
                        </m:r>
                      </m:sub>
                      <m:sup>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1</m:t>
                            </m:r>
                          </m:e>
                        </m:d>
                      </m:sup>
                    </m:sSubSup>
                    <m:r>
                      <a:rPr lang="en-US" altLang="zh-CN" sz="2400" b="0" i="1" smtClean="0">
                        <a:latin typeface="Cambria Math" panose="02040503050406030204" pitchFamily="18" charset="0"/>
                      </a:rPr>
                      <m:t>+</m:t>
                    </m:r>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𝜔</m:t>
                        </m:r>
                      </m:e>
                      <m:sub>
                        <m:r>
                          <a:rPr lang="en-US" altLang="zh-CN" sz="2400" i="1">
                            <a:latin typeface="Cambria Math" panose="02040503050406030204" pitchFamily="18" charset="0"/>
                          </a:rPr>
                          <m:t>𝑛</m:t>
                        </m:r>
                      </m:sub>
                      <m:sup>
                        <m: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/2</m:t>
                        </m:r>
                      </m:sup>
                    </m:sSubSup>
                    <m:r>
                      <a:rPr lang="en-US" altLang="zh-CN" sz="2400" i="1">
                        <a:latin typeface="Cambria Math" panose="02040503050406030204" pitchFamily="18" charset="0"/>
                      </a:rPr>
                      <m:t>⋅</m:t>
                    </m:r>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𝑦</m:t>
                        </m:r>
                      </m:e>
                      <m:sub>
                        <m:r>
                          <a:rPr lang="en-US" altLang="zh-CN" sz="2400" i="1">
                            <a:latin typeface="Cambria Math" panose="02040503050406030204" pitchFamily="18" charset="0"/>
                          </a:rPr>
                          <m:t>2</m:t>
                        </m:r>
                        <m:r>
                          <a:rPr lang="en-US" altLang="zh-CN" sz="2400" b="0" i="1" smtClean="0">
                            <a:latin typeface="Cambria Math" panose="02040503050406030204" pitchFamily="18" charset="0"/>
                          </a:rPr>
                          <m:t>𝑗</m:t>
                        </m:r>
                      </m:sub>
                      <m:sup>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2</m:t>
                            </m:r>
                          </m:e>
                        </m:d>
                      </m:sup>
                    </m:sSubSup>
                    <m:r>
                      <a:rPr lang="en-US" altLang="zh-CN" sz="2400" b="0" i="1" smtClean="0">
                        <a:latin typeface="Cambria Math" panose="02040503050406030204" pitchFamily="18" charset="0"/>
                      </a:rPr>
                      <m:t>=</m:t>
                    </m:r>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𝑦</m:t>
                        </m:r>
                      </m:e>
                      <m:sub>
                        <m:r>
                          <a:rPr lang="en-US" altLang="zh-CN" sz="2400" i="1">
                            <a:latin typeface="Cambria Math" panose="02040503050406030204" pitchFamily="18" charset="0"/>
                          </a:rPr>
                          <m:t>2</m:t>
                        </m:r>
                        <m:r>
                          <a:rPr lang="en-US" altLang="zh-CN" sz="2400" i="1">
                            <a:latin typeface="Cambria Math" panose="02040503050406030204" pitchFamily="18" charset="0"/>
                          </a:rPr>
                          <m:t>𝑗</m:t>
                        </m:r>
                      </m:sub>
                      <m:sup>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1</m:t>
                            </m:r>
                          </m:e>
                        </m:d>
                      </m:sup>
                    </m:sSubSup>
                    <m:r>
                      <a:rPr lang="en-US" altLang="zh-CN" sz="2400" b="0" i="1" smtClean="0">
                        <a:latin typeface="Cambria Math" panose="02040503050406030204" pitchFamily="18" charset="0"/>
                      </a:rPr>
                      <m:t>−</m:t>
                    </m:r>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𝜔</m:t>
                        </m:r>
                      </m:e>
                      <m:sub>
                        <m:r>
                          <a:rPr lang="en-US" altLang="zh-CN" sz="2400" i="1">
                            <a:latin typeface="Cambria Math" panose="02040503050406030204" pitchFamily="18" charset="0"/>
                          </a:rPr>
                          <m:t>𝑛</m:t>
                        </m:r>
                      </m:sub>
                      <m:sup>
                        <m:r>
                          <a:rPr lang="en-US" altLang="zh-CN" sz="2400" i="1">
                            <a:latin typeface="Cambria Math" panose="02040503050406030204" pitchFamily="18" charset="0"/>
                          </a:rPr>
                          <m:t>𝑗</m:t>
                        </m:r>
                      </m:sup>
                    </m:sSubSup>
                    <m:r>
                      <a:rPr lang="en-US" altLang="zh-CN" sz="2400" i="1">
                        <a:latin typeface="Cambria Math" panose="02040503050406030204" pitchFamily="18" charset="0"/>
                      </a:rPr>
                      <m:t>⋅</m:t>
                    </m:r>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𝑦</m:t>
                        </m:r>
                      </m:e>
                      <m:sub>
                        <m:r>
                          <a:rPr lang="en-US" altLang="zh-CN" sz="2400" i="1">
                            <a:latin typeface="Cambria Math" panose="02040503050406030204" pitchFamily="18" charset="0"/>
                          </a:rPr>
                          <m:t>2</m:t>
                        </m:r>
                        <m:r>
                          <a:rPr lang="en-US" altLang="zh-CN" sz="2400" i="1">
                            <a:latin typeface="Cambria Math" panose="02040503050406030204" pitchFamily="18" charset="0"/>
                          </a:rPr>
                          <m:t>𝑗</m:t>
                        </m:r>
                      </m:sub>
                      <m:sup>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2</m:t>
                            </m:r>
                          </m:e>
                        </m:d>
                      </m:sup>
                    </m:sSubSup>
                  </m:oMath>
                </a14:m>
                <a:endParaRPr lang="en-US" altLang="zh-CN" sz="2400" dirty="0"/>
              </a:p>
              <a:p>
                <a:r>
                  <a:rPr lang="zh-CN" altLang="en-US" sz="2400" dirty="0"/>
                  <a:t>由于分治调用以外的计算是</a:t>
                </a:r>
                <a14:m>
                  <m:oMath xmlns:m="http://schemas.openxmlformats.org/officeDocument/2006/math">
                    <m:r>
                      <a:rPr lang="en-US" altLang="zh-CN" sz="2400" b="0" i="1" smtClean="0">
                        <a:latin typeface="Cambria Math" panose="02040503050406030204" pitchFamily="18" charset="0"/>
                      </a:rPr>
                      <m:t>𝑂</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m:t>
                    </m:r>
                  </m:oMath>
                </a14:m>
                <a:r>
                  <a:rPr lang="zh-CN" altLang="en-US" sz="2400" dirty="0"/>
                  <a:t>的，利用主定理计算得复杂度为</a:t>
                </a:r>
                <a14:m>
                  <m:oMath xmlns:m="http://schemas.openxmlformats.org/officeDocument/2006/math">
                    <m:r>
                      <m:rPr>
                        <m:sty m:val="p"/>
                      </m:rPr>
                      <a:rPr lang="en-US" altLang="zh-CN" sz="2400" b="0" i="0" smtClean="0">
                        <a:latin typeface="Cambria Math" panose="02040503050406030204" pitchFamily="18" charset="0"/>
                      </a:rPr>
                      <m:t>Θ</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 </m:t>
                    </m:r>
                    <m:r>
                      <m:rPr>
                        <m:sty m:val="p"/>
                      </m:rPr>
                      <a:rPr lang="en-US" altLang="zh-CN" sz="2400" b="0" i="1" smtClean="0">
                        <a:latin typeface="Cambria Math" panose="02040503050406030204" pitchFamily="18" charset="0"/>
                      </a:rPr>
                      <m:t>lg</m:t>
                    </m: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m:t>
                    </m:r>
                  </m:oMath>
                </a14:m>
                <a:endParaRPr lang="zh-CN" altLang="en-US" sz="2400" dirty="0"/>
              </a:p>
            </p:txBody>
          </p:sp>
        </mc:Choice>
        <mc:Fallback>
          <p:sp>
            <p:nvSpPr>
              <p:cNvPr id="3" name="内容占位符 2">
                <a:extLst>
                  <a:ext uri="{FF2B5EF4-FFF2-40B4-BE49-F238E27FC236}">
                    <a16:creationId xmlns:a16="http://schemas.microsoft.com/office/drawing/2014/main" id="{911E4046-DD96-7008-B004-DEE3C41CA009}"/>
                  </a:ext>
                </a:extLst>
              </p:cNvPr>
              <p:cNvSpPr>
                <a:spLocks noGrp="1" noRot="1" noChangeAspect="1" noMove="1" noResize="1" noEditPoints="1" noAdjustHandles="1" noChangeArrowheads="1" noChangeShapeType="1" noTextEdit="1"/>
              </p:cNvSpPr>
              <p:nvPr>
                <p:ph idx="1"/>
              </p:nvPr>
            </p:nvSpPr>
            <p:spPr>
              <a:xfrm>
                <a:off x="1371600" y="1512497"/>
                <a:ext cx="9601200" cy="4733027"/>
              </a:xfrm>
              <a:blipFill>
                <a:blip r:embed="rId2"/>
                <a:stretch>
                  <a:fillRect l="-889" t="-167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16442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8CC838-40D4-54AA-B66F-DF49B6A935F3}"/>
              </a:ext>
            </a:extLst>
          </p:cNvPr>
          <p:cNvSpPr>
            <a:spLocks noGrp="1"/>
          </p:cNvSpPr>
          <p:nvPr>
            <p:ph type="title"/>
          </p:nvPr>
        </p:nvSpPr>
        <p:spPr/>
        <p:txBody>
          <a:bodyPr/>
          <a:lstStyle/>
          <a:p>
            <a:r>
              <a:rPr lang="zh-CN" altLang="en-US" dirty="0"/>
              <a:t>逆快速傅里叶变换</a:t>
            </a:r>
            <a:r>
              <a:rPr lang="en-US" altLang="zh-CN" dirty="0"/>
              <a:t>IFFT</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911E4046-DD96-7008-B004-DEE3C41CA009}"/>
                  </a:ext>
                </a:extLst>
              </p:cNvPr>
              <p:cNvSpPr>
                <a:spLocks noGrp="1"/>
              </p:cNvSpPr>
              <p:nvPr>
                <p:ph idx="1"/>
              </p:nvPr>
            </p:nvSpPr>
            <p:spPr>
              <a:xfrm>
                <a:off x="1371600" y="1512497"/>
                <a:ext cx="9601200" cy="4733027"/>
              </a:xfrm>
            </p:spPr>
            <p:txBody>
              <a:bodyPr>
                <a:normAutofit/>
              </a:bodyPr>
              <a:lstStyle/>
              <a:p>
                <a:r>
                  <a:rPr lang="zh-CN" altLang="en-US" sz="2400" dirty="0"/>
                  <a:t>根据点值表达</a:t>
                </a:r>
                <a14:m>
                  <m:oMath xmlns:m="http://schemas.openxmlformats.org/officeDocument/2006/math">
                    <m:r>
                      <a:rPr lang="en-US" altLang="zh-CN" sz="2400" i="1" dirty="0" smtClean="0">
                        <a:latin typeface="Cambria Math" panose="02040503050406030204" pitchFamily="18" charset="0"/>
                      </a:rPr>
                      <m:t>𝑦</m:t>
                    </m:r>
                  </m:oMath>
                </a14:m>
                <a:r>
                  <a:rPr lang="zh-CN" altLang="en-US" sz="2400" dirty="0"/>
                  <a:t>，求系数表达</a:t>
                </a:r>
                <a14:m>
                  <m:oMath xmlns:m="http://schemas.openxmlformats.org/officeDocument/2006/math">
                    <m:r>
                      <a:rPr lang="en-US" altLang="zh-CN" sz="2400" i="1" dirty="0" smtClean="0">
                        <a:latin typeface="Cambria Math" panose="02040503050406030204" pitchFamily="18" charset="0"/>
                      </a:rPr>
                      <m:t>𝑎</m:t>
                    </m:r>
                  </m:oMath>
                </a14:m>
                <a:r>
                  <a:rPr lang="zh-CN" altLang="en-US" sz="2400" dirty="0"/>
                  <a:t>。</a:t>
                </a:r>
                <a:endParaRPr lang="en-US" altLang="zh-CN" sz="2400" dirty="0"/>
              </a:p>
              <a:p>
                <a:r>
                  <a:rPr lang="zh-CN" altLang="en-US" sz="2400" dirty="0"/>
                  <a:t>设</a:t>
                </a:r>
                <a14:m>
                  <m:oMath xmlns:m="http://schemas.openxmlformats.org/officeDocument/2006/math">
                    <m:r>
                      <a:rPr lang="en-US" altLang="zh-CN" sz="2400" b="0" i="1" smtClean="0">
                        <a:latin typeface="Cambria Math" panose="02040503050406030204" pitchFamily="18" charset="0"/>
                      </a:rPr>
                      <m:t>𝑓</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𝑥</m:t>
                        </m:r>
                      </m:e>
                    </m:d>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0</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−1</m:t>
                        </m:r>
                      </m:sub>
                    </m:sSub>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𝑥</m:t>
                        </m:r>
                      </m:e>
                      <m:sup>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−1</m:t>
                        </m:r>
                      </m:sup>
                    </m:sSup>
                  </m:oMath>
                </a14:m>
                <a:r>
                  <a:rPr lang="zh-CN" altLang="en-US" sz="2400" dirty="0"/>
                  <a:t>，</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𝑦</m:t>
                        </m:r>
                      </m:e>
                      <m:sub>
                        <m:r>
                          <a:rPr lang="en-US" altLang="zh-CN" sz="2400" b="0" i="1" smtClean="0">
                            <a:latin typeface="Cambria Math" panose="02040503050406030204" pitchFamily="18" charset="0"/>
                          </a:rPr>
                          <m:t>𝑘</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𝑓</m:t>
                    </m:r>
                    <m:r>
                      <a:rPr lang="en-US" altLang="zh-CN" sz="2400" b="0" i="1" smtClean="0">
                        <a:latin typeface="Cambria Math" panose="02040503050406030204" pitchFamily="18" charset="0"/>
                      </a:rPr>
                      <m:t>(</m:t>
                    </m:r>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𝜔</m:t>
                        </m:r>
                      </m:e>
                      <m:sub>
                        <m:r>
                          <a:rPr lang="en-US" altLang="zh-CN" sz="2400" b="0" i="1" smtClean="0">
                            <a:latin typeface="Cambria Math" panose="02040503050406030204" pitchFamily="18" charset="0"/>
                          </a:rPr>
                          <m:t>𝑛</m:t>
                        </m:r>
                      </m:sub>
                      <m:sup>
                        <m:r>
                          <a:rPr lang="en-US" altLang="zh-CN" sz="2400" b="0" i="1" smtClean="0">
                            <a:latin typeface="Cambria Math" panose="02040503050406030204" pitchFamily="18" charset="0"/>
                          </a:rPr>
                          <m:t>𝑘</m:t>
                        </m:r>
                      </m:sup>
                    </m:sSubSup>
                    <m:r>
                      <a:rPr lang="en-US" altLang="zh-CN" sz="2400" b="0" i="1" smtClean="0">
                        <a:latin typeface="Cambria Math" panose="02040503050406030204" pitchFamily="18" charset="0"/>
                      </a:rPr>
                      <m:t>)</m:t>
                    </m:r>
                  </m:oMath>
                </a14:m>
                <a:r>
                  <a:rPr lang="zh-CN" altLang="en-US" sz="2400" dirty="0"/>
                  <a:t>，</a:t>
                </a:r>
                <a:endParaRPr lang="en-US" altLang="zh-CN" sz="2400" dirty="0"/>
              </a:p>
              <a:p>
                <a:r>
                  <a:rPr lang="zh-CN" altLang="en-US" sz="2400" dirty="0"/>
                  <a:t>令</a:t>
                </a:r>
                <a14:m>
                  <m:oMath xmlns:m="http://schemas.openxmlformats.org/officeDocument/2006/math">
                    <m:r>
                      <a:rPr lang="en-US" altLang="zh-CN" sz="2400" b="0" i="1" smtClean="0">
                        <a:latin typeface="Cambria Math" panose="02040503050406030204" pitchFamily="18" charset="0"/>
                      </a:rPr>
                      <m:t>𝑔</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𝑥</m:t>
                        </m:r>
                      </m:e>
                    </m:d>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𝑦</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𝑦</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𝑦</m:t>
                        </m:r>
                      </m:e>
                      <m:sub>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−1</m:t>
                        </m:r>
                      </m:sub>
                    </m:sSub>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𝑥</m:t>
                        </m:r>
                      </m:e>
                      <m:sup>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−1</m:t>
                        </m:r>
                      </m:sup>
                    </m:sSup>
                  </m:oMath>
                </a14:m>
                <a:r>
                  <a:rPr lang="zh-CN" altLang="en-US" sz="2400" dirty="0"/>
                  <a:t>，我们对它求</a:t>
                </a:r>
                <a:r>
                  <a:rPr lang="en-US" altLang="zh-CN" sz="2400" dirty="0"/>
                  <a:t>DFT</a:t>
                </a:r>
                <a:r>
                  <a:rPr lang="zh-CN" altLang="en-US" sz="2400" dirty="0"/>
                  <a:t>：</a:t>
                </a:r>
                <a:endParaRPr lang="en-US" altLang="zh-CN" sz="2400" dirty="0"/>
              </a:p>
              <a:p>
                <a14:m>
                  <m:oMath xmlns:m="http://schemas.openxmlformats.org/officeDocument/2006/math">
                    <m:r>
                      <a:rPr lang="en-US" altLang="zh-CN" sz="2400" b="0" i="1" smtClean="0">
                        <a:latin typeface="Cambria Math" panose="02040503050406030204" pitchFamily="18" charset="0"/>
                      </a:rPr>
                      <m:t>𝑔</m:t>
                    </m:r>
                    <m:d>
                      <m:dPr>
                        <m:ctrlPr>
                          <a:rPr lang="en-US" altLang="zh-CN" sz="2400" b="0" i="1" smtClean="0">
                            <a:latin typeface="Cambria Math" panose="02040503050406030204" pitchFamily="18" charset="0"/>
                          </a:rPr>
                        </m:ctrlPr>
                      </m:dPr>
                      <m:e>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𝜔</m:t>
                            </m:r>
                          </m:e>
                          <m:sub>
                            <m:r>
                              <a:rPr lang="en-US" altLang="zh-CN" sz="2400" b="0" i="1" smtClean="0">
                                <a:latin typeface="Cambria Math" panose="02040503050406030204" pitchFamily="18" charset="0"/>
                              </a:rPr>
                              <m:t>𝑛</m:t>
                            </m:r>
                          </m:sub>
                          <m:sup>
                            <m:r>
                              <a:rPr lang="en-US" altLang="zh-CN" sz="2400" b="0" i="1" smtClean="0">
                                <a:latin typeface="Cambria Math" panose="02040503050406030204" pitchFamily="18" charset="0"/>
                              </a:rPr>
                              <m:t>𝑘</m:t>
                            </m:r>
                          </m:sup>
                        </m:sSubSup>
                      </m:e>
                    </m:d>
                    <m:r>
                      <a:rPr lang="en-US" altLang="zh-CN" sz="2400" b="0" i="1" smtClean="0">
                        <a:latin typeface="Cambria Math" panose="02040503050406030204" pitchFamily="18" charset="0"/>
                      </a:rPr>
                      <m:t>=</m:t>
                    </m:r>
                    <m:nary>
                      <m:naryPr>
                        <m:chr m:val="∑"/>
                        <m:limLoc m:val="subSup"/>
                        <m:ctrlPr>
                          <a:rPr lang="en-US" altLang="zh-CN" sz="2400" b="0" i="1" smtClean="0">
                            <a:latin typeface="Cambria Math" panose="02040503050406030204" pitchFamily="18" charset="0"/>
                          </a:rPr>
                        </m:ctrlPr>
                      </m:naryPr>
                      <m:sub>
                        <m:r>
                          <a:rPr lang="en-US" altLang="zh-CN" sz="2400" i="1">
                            <a:latin typeface="Cambria Math" panose="02040503050406030204" pitchFamily="18" charset="0"/>
                          </a:rPr>
                          <m:t>𝑖</m:t>
                        </m:r>
                        <m:r>
                          <a:rPr lang="en-US" altLang="zh-CN" sz="2400" i="1">
                            <a:latin typeface="Cambria Math" panose="02040503050406030204" pitchFamily="18" charset="0"/>
                          </a:rPr>
                          <m:t>=0</m:t>
                        </m:r>
                      </m:sub>
                      <m:sup>
                        <m:r>
                          <a:rPr lang="en-US" altLang="zh-CN" sz="2400" i="1">
                            <a:latin typeface="Cambria Math" panose="02040503050406030204" pitchFamily="18" charset="0"/>
                          </a:rPr>
                          <m:t>𝑛</m:t>
                        </m:r>
                        <m:r>
                          <a:rPr lang="en-US" altLang="zh-CN" sz="2400" i="1">
                            <a:latin typeface="Cambria Math" panose="02040503050406030204" pitchFamily="18" charset="0"/>
                          </a:rPr>
                          <m:t>−1</m:t>
                        </m:r>
                      </m:sup>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𝑦</m:t>
                            </m:r>
                          </m:e>
                          <m:sub>
                            <m:r>
                              <a:rPr lang="en-US" altLang="zh-CN" sz="2400" i="1">
                                <a:latin typeface="Cambria Math" panose="02040503050406030204" pitchFamily="18" charset="0"/>
                              </a:rPr>
                              <m:t>𝑖</m:t>
                            </m:r>
                          </m:sub>
                        </m:sSub>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𝜔</m:t>
                            </m:r>
                          </m:e>
                          <m:sub>
                            <m:r>
                              <a:rPr lang="en-US" altLang="zh-CN" sz="2400" i="1">
                                <a:latin typeface="Cambria Math" panose="02040503050406030204" pitchFamily="18" charset="0"/>
                              </a:rPr>
                              <m:t>𝑛</m:t>
                            </m:r>
                          </m:sub>
                          <m:sup>
                            <m:r>
                              <a:rPr lang="en-US" altLang="zh-CN" sz="2400" i="1">
                                <a:latin typeface="Cambria Math" panose="02040503050406030204" pitchFamily="18" charset="0"/>
                              </a:rPr>
                              <m:t>𝑘𝑖</m:t>
                            </m:r>
                          </m:sup>
                        </m:sSubSup>
                      </m:e>
                    </m:nary>
                    <m:r>
                      <a:rPr lang="en-US" altLang="zh-CN" sz="2400" b="0" i="1" smtClean="0">
                        <a:latin typeface="Cambria Math" panose="02040503050406030204" pitchFamily="18" charset="0"/>
                      </a:rPr>
                      <m:t>=</m:t>
                    </m:r>
                    <m:sSubSup>
                      <m:sSubSupPr>
                        <m:ctrlPr>
                          <a:rPr lang="en-US" altLang="zh-CN" sz="2400" i="1">
                            <a:latin typeface="Cambria Math" panose="02040503050406030204" pitchFamily="18" charset="0"/>
                          </a:rPr>
                        </m:ctrlPr>
                      </m:sSubSupPr>
                      <m:e>
                        <m:r>
                          <m:rPr>
                            <m:sty m:val="p"/>
                          </m:rPr>
                          <a:rPr lang="en-US" altLang="zh-CN" sz="2400">
                            <a:latin typeface="Cambria Math" panose="02040503050406030204" pitchFamily="18" charset="0"/>
                          </a:rPr>
                          <m:t>Σ</m:t>
                        </m:r>
                      </m:e>
                      <m:sub>
                        <m:r>
                          <a:rPr lang="en-US" altLang="zh-CN" sz="2400" i="1">
                            <a:latin typeface="Cambria Math" panose="02040503050406030204" pitchFamily="18" charset="0"/>
                          </a:rPr>
                          <m:t>𝑖</m:t>
                        </m:r>
                        <m:r>
                          <a:rPr lang="en-US" altLang="zh-CN" sz="2400" i="1">
                            <a:latin typeface="Cambria Math" panose="02040503050406030204" pitchFamily="18" charset="0"/>
                          </a:rPr>
                          <m:t>=0</m:t>
                        </m:r>
                      </m:sub>
                      <m:sup>
                        <m:r>
                          <a:rPr lang="en-US" altLang="zh-CN" sz="2400" i="1">
                            <a:latin typeface="Cambria Math" panose="02040503050406030204" pitchFamily="18" charset="0"/>
                          </a:rPr>
                          <m:t>𝑛</m:t>
                        </m:r>
                        <m:r>
                          <a:rPr lang="en-US" altLang="zh-CN" sz="2400" i="1">
                            <a:latin typeface="Cambria Math" panose="02040503050406030204" pitchFamily="18" charset="0"/>
                          </a:rPr>
                          <m:t>−1</m:t>
                        </m:r>
                      </m:sup>
                    </m:sSubSup>
                    <m:r>
                      <a:rPr lang="en-US" altLang="zh-CN" sz="2400" i="1">
                        <a:latin typeface="Cambria Math" panose="02040503050406030204" pitchFamily="18" charset="0"/>
                      </a:rPr>
                      <m:t>𝑓</m:t>
                    </m:r>
                    <m:d>
                      <m:dPr>
                        <m:ctrlPr>
                          <a:rPr lang="en-US" altLang="zh-CN" sz="2400" i="1">
                            <a:latin typeface="Cambria Math" panose="02040503050406030204" pitchFamily="18" charset="0"/>
                          </a:rPr>
                        </m:ctrlPr>
                      </m:dPr>
                      <m:e>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𝜔</m:t>
                            </m:r>
                          </m:e>
                          <m:sub>
                            <m:r>
                              <a:rPr lang="en-US" altLang="zh-CN" sz="2400" i="1">
                                <a:latin typeface="Cambria Math" panose="02040503050406030204" pitchFamily="18" charset="0"/>
                              </a:rPr>
                              <m:t>𝑛</m:t>
                            </m:r>
                          </m:sub>
                          <m:sup>
                            <m:r>
                              <a:rPr lang="en-US" altLang="zh-CN" sz="2400" b="0" i="1" smtClean="0">
                                <a:latin typeface="Cambria Math" panose="02040503050406030204" pitchFamily="18" charset="0"/>
                              </a:rPr>
                              <m:t>𝑖</m:t>
                            </m:r>
                          </m:sup>
                        </m:sSubSup>
                      </m:e>
                    </m:d>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𝜔</m:t>
                        </m:r>
                      </m:e>
                      <m:sub>
                        <m:r>
                          <a:rPr lang="en-US" altLang="zh-CN" sz="2400" i="1">
                            <a:latin typeface="Cambria Math" panose="02040503050406030204" pitchFamily="18" charset="0"/>
                          </a:rPr>
                          <m:t>𝑛</m:t>
                        </m:r>
                      </m:sub>
                      <m:sup>
                        <m:r>
                          <a:rPr lang="en-US" altLang="zh-CN" sz="2400" i="1">
                            <a:latin typeface="Cambria Math" panose="02040503050406030204" pitchFamily="18" charset="0"/>
                          </a:rPr>
                          <m:t>𝑘𝑖</m:t>
                        </m:r>
                      </m:sup>
                    </m:sSubSup>
                    <m:r>
                      <a:rPr lang="en-US" altLang="zh-CN" sz="2400" i="1">
                        <a:latin typeface="Cambria Math" panose="02040503050406030204" pitchFamily="18" charset="0"/>
                      </a:rPr>
                      <m:t>=</m:t>
                    </m:r>
                    <m:sSubSup>
                      <m:sSubSupPr>
                        <m:ctrlPr>
                          <a:rPr lang="en-US" altLang="zh-CN" sz="2400" i="1">
                            <a:latin typeface="Cambria Math" panose="02040503050406030204" pitchFamily="18" charset="0"/>
                          </a:rPr>
                        </m:ctrlPr>
                      </m:sSubSupPr>
                      <m:e>
                        <m:r>
                          <m:rPr>
                            <m:sty m:val="p"/>
                          </m:rPr>
                          <a:rPr lang="en-US" altLang="zh-CN" sz="2400">
                            <a:latin typeface="Cambria Math" panose="02040503050406030204" pitchFamily="18" charset="0"/>
                          </a:rPr>
                          <m:t>Σ</m:t>
                        </m:r>
                      </m:e>
                      <m:sub>
                        <m:r>
                          <a:rPr lang="en-US" altLang="zh-CN" sz="2400" i="1">
                            <a:latin typeface="Cambria Math" panose="02040503050406030204" pitchFamily="18" charset="0"/>
                          </a:rPr>
                          <m:t>𝑖</m:t>
                        </m:r>
                        <m:r>
                          <a:rPr lang="en-US" altLang="zh-CN" sz="2400" i="1">
                            <a:latin typeface="Cambria Math" panose="02040503050406030204" pitchFamily="18" charset="0"/>
                          </a:rPr>
                          <m:t>=0</m:t>
                        </m:r>
                      </m:sub>
                      <m:sup>
                        <m:r>
                          <a:rPr lang="en-US" altLang="zh-CN" sz="2400" i="1">
                            <a:latin typeface="Cambria Math" panose="02040503050406030204" pitchFamily="18" charset="0"/>
                          </a:rPr>
                          <m:t>𝑛</m:t>
                        </m:r>
                        <m:r>
                          <a:rPr lang="en-US" altLang="zh-CN" sz="2400" i="1">
                            <a:latin typeface="Cambria Math" panose="02040503050406030204" pitchFamily="18" charset="0"/>
                          </a:rPr>
                          <m:t>−1</m:t>
                        </m:r>
                      </m:sup>
                    </m:sSubSup>
                    <m:sSubSup>
                      <m:sSubSupPr>
                        <m:ctrlPr>
                          <a:rPr lang="en-US" altLang="zh-CN" sz="2400" b="0" i="1" smtClean="0">
                            <a:latin typeface="Cambria Math" panose="02040503050406030204" pitchFamily="18" charset="0"/>
                          </a:rPr>
                        </m:ctrlPr>
                      </m:sSubSupPr>
                      <m:e>
                        <m:r>
                          <m:rPr>
                            <m:sty m:val="p"/>
                          </m:rPr>
                          <a:rPr lang="en-US" altLang="zh-CN" sz="2400" b="0" i="0" smtClean="0">
                            <a:latin typeface="Cambria Math" panose="02040503050406030204" pitchFamily="18" charset="0"/>
                          </a:rPr>
                          <m:t>Σ</m:t>
                        </m:r>
                      </m:e>
                      <m:sub>
                        <m: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=0</m:t>
                        </m:r>
                      </m:sub>
                      <m:sup>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−1</m:t>
                        </m:r>
                      </m:sup>
                    </m:sSubSup>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𝑗</m:t>
                        </m:r>
                      </m:sub>
                    </m:sSub>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𝜔</m:t>
                        </m:r>
                      </m:e>
                      <m:sub>
                        <m:r>
                          <a:rPr lang="en-US" altLang="zh-CN" sz="2400" b="0" i="1" smtClean="0">
                            <a:latin typeface="Cambria Math" panose="02040503050406030204" pitchFamily="18" charset="0"/>
                          </a:rPr>
                          <m:t>𝑛</m:t>
                        </m:r>
                      </m:sub>
                      <m:sup>
                        <m:r>
                          <a:rPr lang="en-US" altLang="zh-CN" sz="2400" b="0" i="1" smtClean="0">
                            <a:latin typeface="Cambria Math" panose="02040503050406030204" pitchFamily="18" charset="0"/>
                          </a:rPr>
                          <m:t>𝑗𝑖</m:t>
                        </m:r>
                      </m:sup>
                    </m:sSubSup>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𝜔</m:t>
                        </m:r>
                      </m:e>
                      <m:sub>
                        <m:r>
                          <a:rPr lang="en-US" altLang="zh-CN" sz="2400" i="1">
                            <a:latin typeface="Cambria Math" panose="02040503050406030204" pitchFamily="18" charset="0"/>
                          </a:rPr>
                          <m:t>𝑛</m:t>
                        </m:r>
                      </m:sub>
                      <m:sup>
                        <m:r>
                          <a:rPr lang="en-US" altLang="zh-CN" sz="2400" i="1">
                            <a:latin typeface="Cambria Math" panose="02040503050406030204" pitchFamily="18" charset="0"/>
                          </a:rPr>
                          <m:t>𝑘𝑖</m:t>
                        </m:r>
                      </m:sup>
                    </m:sSubSup>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m:rPr>
                            <m:sty m:val="p"/>
                          </m:rPr>
                          <a:rPr lang="en-US" altLang="zh-CN" sz="2400" b="0" i="0" smtClean="0">
                            <a:latin typeface="Cambria Math" panose="02040503050406030204" pitchFamily="18" charset="0"/>
                          </a:rPr>
                          <m:t>Σ</m:t>
                        </m:r>
                      </m:e>
                      <m:sub>
                        <m:r>
                          <a:rPr lang="en-US" altLang="zh-CN" sz="2400" b="0" i="1" smtClean="0">
                            <a:latin typeface="Cambria Math" panose="02040503050406030204" pitchFamily="18" charset="0"/>
                          </a:rPr>
                          <m:t>𝑗</m:t>
                        </m:r>
                      </m:sub>
                    </m:sSub>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𝑗</m:t>
                        </m:r>
                      </m:sub>
                    </m:sSub>
                    <m:sSub>
                      <m:sSubPr>
                        <m:ctrlPr>
                          <a:rPr lang="en-US" altLang="zh-CN" sz="2400" b="0" i="1" smtClean="0">
                            <a:latin typeface="Cambria Math" panose="02040503050406030204" pitchFamily="18" charset="0"/>
                          </a:rPr>
                        </m:ctrlPr>
                      </m:sSubPr>
                      <m:e>
                        <m:r>
                          <m:rPr>
                            <m:sty m:val="p"/>
                          </m:rPr>
                          <a:rPr lang="en-US" altLang="zh-CN" sz="2400" b="0" i="0" smtClean="0">
                            <a:latin typeface="Cambria Math" panose="02040503050406030204" pitchFamily="18" charset="0"/>
                          </a:rPr>
                          <m:t>Σ</m:t>
                        </m:r>
                      </m:e>
                      <m:sub>
                        <m:r>
                          <a:rPr lang="en-US" altLang="zh-CN" sz="2400" b="0" i="1" smtClean="0">
                            <a:latin typeface="Cambria Math" panose="02040503050406030204" pitchFamily="18" charset="0"/>
                          </a:rPr>
                          <m:t>𝑖</m:t>
                        </m:r>
                      </m:sub>
                    </m:sSub>
                    <m:sSup>
                      <m:sSupPr>
                        <m:ctrlPr>
                          <a:rPr lang="en-US" altLang="zh-CN" sz="2400" b="0" i="1" smtClean="0">
                            <a:latin typeface="Cambria Math" panose="02040503050406030204" pitchFamily="18" charset="0"/>
                          </a:rPr>
                        </m:ctrlPr>
                      </m:sSupPr>
                      <m:e>
                        <m:d>
                          <m:dPr>
                            <m:ctrlPr>
                              <a:rPr lang="en-US" altLang="zh-CN" sz="2400" b="0" i="1" smtClean="0">
                                <a:latin typeface="Cambria Math" panose="02040503050406030204" pitchFamily="18" charset="0"/>
                              </a:rPr>
                            </m:ctrlPr>
                          </m:dPr>
                          <m:e>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𝜔</m:t>
                                </m:r>
                              </m:e>
                              <m:sub>
                                <m:r>
                                  <a:rPr lang="en-US" altLang="zh-CN" sz="2400" b="0" i="1" smtClean="0">
                                    <a:latin typeface="Cambria Math" panose="02040503050406030204" pitchFamily="18" charset="0"/>
                                  </a:rPr>
                                  <m:t>𝑛</m:t>
                                </m:r>
                              </m:sub>
                              <m:sup>
                                <m:r>
                                  <a:rPr lang="en-US" altLang="zh-CN" sz="2400" b="0" i="1" smtClean="0">
                                    <a:latin typeface="Cambria Math" panose="02040503050406030204" pitchFamily="18" charset="0"/>
                                  </a:rPr>
                                  <m:t>𝑖</m:t>
                                </m:r>
                              </m:sup>
                            </m:sSubSup>
                          </m:e>
                        </m:d>
                      </m:e>
                      <m:sup>
                        <m: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𝑘</m:t>
                        </m:r>
                      </m:sup>
                    </m:sSup>
                  </m:oMath>
                </a14:m>
                <a:endParaRPr lang="en-US" altLang="zh-CN" sz="2400" dirty="0"/>
              </a:p>
              <a:p>
                <a:r>
                  <a:rPr lang="zh-CN" altLang="en-US" sz="2400" dirty="0"/>
                  <a:t>如果</a:t>
                </a:r>
                <a14:m>
                  <m:oMath xmlns:m="http://schemas.openxmlformats.org/officeDocument/2006/math">
                    <m:r>
                      <a:rPr lang="en-US" altLang="zh-CN" sz="2400" i="1" dirty="0" smtClean="0">
                        <a:latin typeface="Cambria Math" panose="02040503050406030204" pitchFamily="18" charset="0"/>
                      </a:rPr>
                      <m:t>𝑗</m:t>
                    </m:r>
                    <m:r>
                      <a:rPr lang="en-US" altLang="zh-CN" sz="2400" i="1" dirty="0" smtClean="0">
                        <a:latin typeface="Cambria Math" panose="02040503050406030204" pitchFamily="18" charset="0"/>
                      </a:rPr>
                      <m:t>+</m:t>
                    </m:r>
                    <m:r>
                      <a:rPr lang="en-US" altLang="zh-CN" sz="2400" i="1" dirty="0" smtClean="0">
                        <a:latin typeface="Cambria Math" panose="02040503050406030204" pitchFamily="18" charset="0"/>
                      </a:rPr>
                      <m:t>𝑘</m:t>
                    </m:r>
                    <m:r>
                      <a:rPr lang="en-US" altLang="zh-CN" sz="2400" i="1" dirty="0" smtClean="0">
                        <a:latin typeface="Cambria Math" panose="02040503050406030204" pitchFamily="18" charset="0"/>
                      </a:rPr>
                      <m:t>=</m:t>
                    </m:r>
                    <m:r>
                      <a:rPr lang="en-US" altLang="zh-CN" sz="2400" i="1" dirty="0" smtClean="0">
                        <a:latin typeface="Cambria Math" panose="02040503050406030204" pitchFamily="18" charset="0"/>
                      </a:rPr>
                      <m:t>𝑛</m:t>
                    </m:r>
                  </m:oMath>
                </a14:m>
                <a:r>
                  <a:rPr lang="zh-CN" altLang="en-US" sz="2400" dirty="0"/>
                  <a:t>，则</a:t>
                </a:r>
                <a14:m>
                  <m:oMath xmlns:m="http://schemas.openxmlformats.org/officeDocument/2006/math">
                    <m:sSub>
                      <m:sSubPr>
                        <m:ctrlPr>
                          <a:rPr lang="en-US" altLang="zh-CN" sz="2400" b="0" i="1" smtClean="0">
                            <a:latin typeface="Cambria Math" panose="02040503050406030204" pitchFamily="18" charset="0"/>
                          </a:rPr>
                        </m:ctrlPr>
                      </m:sSubPr>
                      <m:e>
                        <m:r>
                          <m:rPr>
                            <m:sty m:val="p"/>
                          </m:rPr>
                          <a:rPr lang="en-US" altLang="zh-CN" sz="2400" b="0" i="0" smtClean="0">
                            <a:latin typeface="Cambria Math" panose="02040503050406030204" pitchFamily="18" charset="0"/>
                          </a:rPr>
                          <m:t>Σ</m:t>
                        </m:r>
                      </m:e>
                      <m:sub>
                        <m:r>
                          <a:rPr lang="en-US" altLang="zh-CN" sz="2400" b="0" i="1" smtClean="0">
                            <a:latin typeface="Cambria Math" panose="02040503050406030204" pitchFamily="18" charset="0"/>
                          </a:rPr>
                          <m:t>𝑖</m:t>
                        </m:r>
                      </m:sub>
                    </m:sSub>
                    <m:sSup>
                      <m:sSupPr>
                        <m:ctrlPr>
                          <a:rPr lang="en-US" altLang="zh-CN" sz="2400" b="0" i="1" smtClean="0">
                            <a:latin typeface="Cambria Math" panose="02040503050406030204" pitchFamily="18" charset="0"/>
                          </a:rPr>
                        </m:ctrlPr>
                      </m:sSupPr>
                      <m:e>
                        <m:d>
                          <m:dPr>
                            <m:ctrlPr>
                              <a:rPr lang="en-US" altLang="zh-CN" sz="2400" b="0" i="1" smtClean="0">
                                <a:latin typeface="Cambria Math" panose="02040503050406030204" pitchFamily="18" charset="0"/>
                              </a:rPr>
                            </m:ctrlPr>
                          </m:dPr>
                          <m:e>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𝜔</m:t>
                                </m:r>
                              </m:e>
                              <m:sub>
                                <m:r>
                                  <a:rPr lang="en-US" altLang="zh-CN" sz="2400" b="0" i="1" smtClean="0">
                                    <a:latin typeface="Cambria Math" panose="02040503050406030204" pitchFamily="18" charset="0"/>
                                  </a:rPr>
                                  <m:t>𝑛</m:t>
                                </m:r>
                              </m:sub>
                              <m:sup>
                                <m:r>
                                  <a:rPr lang="en-US" altLang="zh-CN" sz="2400" b="0" i="1" smtClean="0">
                                    <a:latin typeface="Cambria Math" panose="02040503050406030204" pitchFamily="18" charset="0"/>
                                  </a:rPr>
                                  <m:t>𝑖</m:t>
                                </m:r>
                              </m:sup>
                            </m:sSubSup>
                          </m:e>
                        </m:d>
                      </m:e>
                      <m:sup>
                        <m: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𝑘</m:t>
                        </m:r>
                      </m:sup>
                    </m:sSup>
                    <m:r>
                      <a:rPr lang="en-US" altLang="zh-CN" sz="2400" i="1">
                        <a:latin typeface="Cambria Math" panose="02040503050406030204" pitchFamily="18" charset="0"/>
                      </a:rPr>
                      <m:t>=</m:t>
                    </m:r>
                  </m:oMath>
                </a14:m>
                <a:r>
                  <a:rPr lang="en-US" altLang="zh-CN" sz="2400" dirty="0"/>
                  <a:t> </a:t>
                </a:r>
                <a14:m>
                  <m:oMath xmlns:m="http://schemas.openxmlformats.org/officeDocument/2006/math">
                    <m:sSub>
                      <m:sSubPr>
                        <m:ctrlPr>
                          <a:rPr lang="en-US" altLang="zh-CN" sz="2400" i="1">
                            <a:latin typeface="Cambria Math" panose="02040503050406030204" pitchFamily="18" charset="0"/>
                          </a:rPr>
                        </m:ctrlPr>
                      </m:sSubPr>
                      <m:e>
                        <m:r>
                          <m:rPr>
                            <m:sty m:val="p"/>
                          </m:rPr>
                          <a:rPr lang="en-US" altLang="zh-CN" sz="2400">
                            <a:latin typeface="Cambria Math" panose="02040503050406030204" pitchFamily="18" charset="0"/>
                          </a:rPr>
                          <m:t>Σ</m:t>
                        </m:r>
                      </m:e>
                      <m:sub>
                        <m:r>
                          <a:rPr lang="en-US" altLang="zh-CN" sz="2400" i="1">
                            <a:latin typeface="Cambria Math" panose="02040503050406030204" pitchFamily="18" charset="0"/>
                          </a:rPr>
                          <m:t>𝑖</m:t>
                        </m:r>
                      </m:sub>
                    </m:sSub>
                    <m:r>
                      <a:rPr lang="en-US" altLang="zh-CN" sz="2400" b="0" i="1" smtClean="0">
                        <a:latin typeface="Cambria Math" panose="02040503050406030204" pitchFamily="18" charset="0"/>
                      </a:rPr>
                      <m:t>1</m:t>
                    </m:r>
                  </m:oMath>
                </a14:m>
                <a:r>
                  <a:rPr lang="en-US" altLang="zh-CN" sz="2400" dirty="0"/>
                  <a:t>=n, </a:t>
                </a:r>
                <a:r>
                  <a:rPr lang="zh-CN" altLang="en-US" sz="2400" dirty="0"/>
                  <a:t>否则利用等比数列求和得到</a:t>
                </a:r>
                <a:r>
                  <a:rPr lang="en-US" altLang="zh-CN" sz="2400" dirty="0"/>
                  <a:t>0.</a:t>
                </a:r>
              </a:p>
              <a:p>
                <a:r>
                  <a:rPr lang="zh-CN" altLang="en-US" sz="2400" dirty="0"/>
                  <a:t>故</a:t>
                </a:r>
                <a14:m>
                  <m:oMath xmlns:m="http://schemas.openxmlformats.org/officeDocument/2006/math">
                    <m:r>
                      <a:rPr lang="en-US" altLang="zh-CN" sz="2400" b="0" i="1" smtClean="0">
                        <a:latin typeface="Cambria Math" panose="02040503050406030204" pitchFamily="18" charset="0"/>
                      </a:rPr>
                      <m:t>𝑔</m:t>
                    </m:r>
                    <m:d>
                      <m:dPr>
                        <m:ctrlPr>
                          <a:rPr lang="en-US" altLang="zh-CN" sz="2400" b="0" i="1" smtClean="0">
                            <a:latin typeface="Cambria Math" panose="02040503050406030204" pitchFamily="18" charset="0"/>
                          </a:rPr>
                        </m:ctrlPr>
                      </m:dPr>
                      <m:e>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𝜔</m:t>
                            </m:r>
                          </m:e>
                          <m:sub>
                            <m:r>
                              <a:rPr lang="en-US" altLang="zh-CN" sz="2400" b="0" i="1" smtClean="0">
                                <a:latin typeface="Cambria Math" panose="02040503050406030204" pitchFamily="18" charset="0"/>
                              </a:rPr>
                              <m:t>𝑛</m:t>
                            </m:r>
                          </m:sub>
                          <m:sup>
                            <m:r>
                              <a:rPr lang="en-US" altLang="zh-CN" sz="2400" b="0" i="1" smtClean="0">
                                <a:latin typeface="Cambria Math" panose="02040503050406030204" pitchFamily="18" charset="0"/>
                              </a:rPr>
                              <m:t>𝑘</m:t>
                            </m:r>
                          </m:sup>
                        </m:sSubSup>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𝑛</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𝑘</m:t>
                        </m:r>
                      </m:sub>
                    </m:sSub>
                  </m:oMath>
                </a14:m>
                <a:r>
                  <a:rPr lang="zh-CN" altLang="en-US" sz="2400" dirty="0"/>
                  <a:t>，就得到了原来的系数表达。</a:t>
                </a:r>
                <a:endParaRPr lang="en-US" altLang="zh-CN" sz="2400" dirty="0"/>
              </a:p>
            </p:txBody>
          </p:sp>
        </mc:Choice>
        <mc:Fallback>
          <p:sp>
            <p:nvSpPr>
              <p:cNvPr id="3" name="内容占位符 2">
                <a:extLst>
                  <a:ext uri="{FF2B5EF4-FFF2-40B4-BE49-F238E27FC236}">
                    <a16:creationId xmlns:a16="http://schemas.microsoft.com/office/drawing/2014/main" id="{911E4046-DD96-7008-B004-DEE3C41CA009}"/>
                  </a:ext>
                </a:extLst>
              </p:cNvPr>
              <p:cNvSpPr>
                <a:spLocks noGrp="1" noRot="1" noChangeAspect="1" noMove="1" noResize="1" noEditPoints="1" noAdjustHandles="1" noChangeArrowheads="1" noChangeShapeType="1" noTextEdit="1"/>
              </p:cNvSpPr>
              <p:nvPr>
                <p:ph idx="1"/>
              </p:nvPr>
            </p:nvSpPr>
            <p:spPr>
              <a:xfrm>
                <a:off x="1371600" y="1512497"/>
                <a:ext cx="9601200" cy="4733027"/>
              </a:xfrm>
              <a:blipFill>
                <a:blip r:embed="rId2"/>
                <a:stretch>
                  <a:fillRect l="-889" t="-1416" r="-88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06342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3842EA-31F5-ECD0-C327-FFD5CFFC9C4D}"/>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id="{8E7D1D53-23A9-13F3-8A4E-6D39291143A8}"/>
              </a:ext>
            </a:extLst>
          </p:cNvPr>
          <p:cNvSpPr>
            <a:spLocks noGrp="1"/>
          </p:cNvSpPr>
          <p:nvPr>
            <p:ph idx="1"/>
          </p:nvPr>
        </p:nvSpPr>
        <p:spPr>
          <a:xfrm>
            <a:off x="1371600" y="1581509"/>
            <a:ext cx="9601200" cy="4285891"/>
          </a:xfrm>
        </p:spPr>
        <p:txBody>
          <a:bodyPr>
            <a:normAutofit/>
          </a:bodyPr>
          <a:lstStyle/>
          <a:p>
            <a:r>
              <a:rPr lang="zh-CN" altLang="en-US" sz="2400" dirty="0"/>
              <a:t>今天介绍的后两种算法都是利用了分治与配凑，通过分治后的配凑降低计算次数，从而降低了复杂度。</a:t>
            </a:r>
            <a:endParaRPr lang="en-US" altLang="zh-CN" sz="2400" dirty="0"/>
          </a:p>
          <a:p>
            <a:r>
              <a:rPr lang="zh-CN" altLang="en-US" sz="2400" dirty="0"/>
              <a:t>使用</a:t>
            </a:r>
            <a:r>
              <a:rPr lang="en-US" altLang="zh-CN" sz="2400" dirty="0"/>
              <a:t>FFT</a:t>
            </a:r>
            <a:r>
              <a:rPr lang="zh-CN" altLang="en-US" sz="2400" dirty="0"/>
              <a:t>计算，我们讲的是递归的方法，但也可以转化成迭代的方法，常数会低一些。</a:t>
            </a:r>
          </a:p>
        </p:txBody>
      </p:sp>
    </p:spTree>
    <p:extLst>
      <p:ext uri="{BB962C8B-B14F-4D97-AF65-F5344CB8AC3E}">
        <p14:creationId xmlns:p14="http://schemas.microsoft.com/office/powerpoint/2010/main" val="3773258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6146D4-0E53-AD24-2C6F-08C12EA9D6D3}"/>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C699AFBA-E6FA-58C1-08AF-F72AE02F66BB}"/>
              </a:ext>
            </a:extLst>
          </p:cNvPr>
          <p:cNvSpPr>
            <a:spLocks noGrp="1"/>
          </p:cNvSpPr>
          <p:nvPr>
            <p:ph idx="1"/>
          </p:nvPr>
        </p:nvSpPr>
        <p:spPr>
          <a:xfrm>
            <a:off x="1371600" y="1736785"/>
            <a:ext cx="9601200" cy="4130615"/>
          </a:xfrm>
        </p:spPr>
        <p:txBody>
          <a:bodyPr>
            <a:normAutofit/>
          </a:bodyPr>
          <a:lstStyle/>
          <a:p>
            <a:r>
              <a:rPr lang="zh-CN" altLang="en-US" sz="2800" dirty="0"/>
              <a:t>高精度</a:t>
            </a:r>
            <a:endParaRPr lang="en-US" altLang="zh-CN" sz="2800" dirty="0"/>
          </a:p>
          <a:p>
            <a:r>
              <a:rPr lang="en-US" altLang="zh-CN" sz="2800" dirty="0"/>
              <a:t>Karatsuba</a:t>
            </a:r>
          </a:p>
          <a:p>
            <a:r>
              <a:rPr lang="en-US" altLang="zh-CN" sz="2800" dirty="0"/>
              <a:t>FFT</a:t>
            </a:r>
            <a:endParaRPr lang="zh-CN" altLang="en-US" sz="2800" dirty="0"/>
          </a:p>
        </p:txBody>
      </p:sp>
    </p:spTree>
    <p:extLst>
      <p:ext uri="{BB962C8B-B14F-4D97-AF65-F5344CB8AC3E}">
        <p14:creationId xmlns:p14="http://schemas.microsoft.com/office/powerpoint/2010/main" val="1769176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F41DD8-524F-3B15-07A5-DECE4078AFA3}"/>
              </a:ext>
            </a:extLst>
          </p:cNvPr>
          <p:cNvSpPr>
            <a:spLocks noGrp="1"/>
          </p:cNvSpPr>
          <p:nvPr>
            <p:ph type="title"/>
          </p:nvPr>
        </p:nvSpPr>
        <p:spPr/>
        <p:txBody>
          <a:bodyPr/>
          <a:lstStyle/>
          <a:p>
            <a:r>
              <a:rPr lang="zh-CN" altLang="en-US" dirty="0"/>
              <a:t>高精度</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10B97BD-BC60-64A3-1AD9-BA298BEF5ADC}"/>
                  </a:ext>
                </a:extLst>
              </p:cNvPr>
              <p:cNvSpPr>
                <a:spLocks noGrp="1"/>
              </p:cNvSpPr>
              <p:nvPr>
                <p:ph idx="1"/>
              </p:nvPr>
            </p:nvSpPr>
            <p:spPr>
              <a:xfrm>
                <a:off x="1371600" y="1708030"/>
                <a:ext cx="9601200" cy="4159370"/>
              </a:xfrm>
            </p:spPr>
            <p:txBody>
              <a:bodyPr>
                <a:normAutofit/>
              </a:bodyPr>
              <a:lstStyle/>
              <a:p>
                <a:r>
                  <a:rPr lang="zh-CN" altLang="en-US" sz="2400" dirty="0"/>
                  <a:t>如果你学过</a:t>
                </a:r>
                <a:r>
                  <a:rPr lang="en-US" altLang="zh-CN" sz="2400" dirty="0"/>
                  <a:t>OI</a:t>
                </a:r>
                <a:r>
                  <a:rPr lang="zh-CN" altLang="en-US" sz="2400" dirty="0"/>
                  <a:t>，或者刷过很多洛谷，一定遇到过一类题的需求：高精度</a:t>
                </a:r>
                <a:endParaRPr lang="en-US" altLang="zh-CN" sz="2400" dirty="0"/>
              </a:p>
              <a:p>
                <a:r>
                  <a:rPr lang="zh-CN" altLang="en-US" sz="2400" dirty="0"/>
                  <a:t>题目输入的数据在</a:t>
                </a:r>
                <a:r>
                  <a:rPr lang="en-US" altLang="zh-CN" sz="2400" dirty="0"/>
                  <a:t>int64</a:t>
                </a:r>
                <a:r>
                  <a:rPr lang="zh-CN" altLang="en-US" sz="2400" dirty="0"/>
                  <a:t>以内，但计算结果远远大于</a:t>
                </a:r>
                <a14:m>
                  <m:oMath xmlns:m="http://schemas.openxmlformats.org/officeDocument/2006/math">
                    <m:sSup>
                      <m:sSupPr>
                        <m:ctrlPr>
                          <a:rPr lang="en-US" altLang="zh-CN" sz="2400" i="1" dirty="0" smtClean="0">
                            <a:latin typeface="Cambria Math" panose="02040503050406030204" pitchFamily="18" charset="0"/>
                          </a:rPr>
                        </m:ctrlPr>
                      </m:sSupPr>
                      <m:e>
                        <m:r>
                          <a:rPr lang="en-US" altLang="zh-CN" sz="2400" i="1" dirty="0" smtClean="0">
                            <a:latin typeface="Cambria Math" panose="02040503050406030204" pitchFamily="18" charset="0"/>
                          </a:rPr>
                          <m:t>2</m:t>
                        </m:r>
                      </m:e>
                      <m:sup>
                        <m:r>
                          <a:rPr lang="en-US" altLang="zh-CN" sz="2400" i="1" dirty="0" smtClean="0">
                            <a:latin typeface="Cambria Math" panose="02040503050406030204" pitchFamily="18" charset="0"/>
                          </a:rPr>
                          <m:t>64</m:t>
                        </m:r>
                      </m:sup>
                    </m:sSup>
                  </m:oMath>
                </a14:m>
                <a:r>
                  <a:rPr lang="zh-CN" altLang="en-US" sz="2400" dirty="0"/>
                  <a:t>，必须要使用高精度，也就是我们自己写一个表示大整数的数据结构</a:t>
                </a:r>
                <a:r>
                  <a:rPr lang="en-US" altLang="zh-CN" sz="2400" dirty="0"/>
                  <a:t>(struct / class)</a:t>
                </a:r>
              </a:p>
              <a:p>
                <a:r>
                  <a:rPr lang="zh-CN" altLang="en-US" sz="2400" dirty="0"/>
                  <a:t>通常而言，高精度题目中只需要使用人类计算乘法的方法，即列竖式。</a:t>
                </a:r>
              </a:p>
            </p:txBody>
          </p:sp>
        </mc:Choice>
        <mc:Fallback xmlns="">
          <p:sp>
            <p:nvSpPr>
              <p:cNvPr id="3" name="内容占位符 2">
                <a:extLst>
                  <a:ext uri="{FF2B5EF4-FFF2-40B4-BE49-F238E27FC236}">
                    <a16:creationId xmlns:a16="http://schemas.microsoft.com/office/drawing/2014/main" id="{310B97BD-BC60-64A3-1AD9-BA298BEF5ADC}"/>
                  </a:ext>
                </a:extLst>
              </p:cNvPr>
              <p:cNvSpPr>
                <a:spLocks noGrp="1" noRot="1" noChangeAspect="1" noMove="1" noResize="1" noEditPoints="1" noAdjustHandles="1" noChangeArrowheads="1" noChangeShapeType="1" noTextEdit="1"/>
              </p:cNvSpPr>
              <p:nvPr>
                <p:ph idx="1"/>
              </p:nvPr>
            </p:nvSpPr>
            <p:spPr>
              <a:xfrm>
                <a:off x="1371600" y="1708030"/>
                <a:ext cx="9601200" cy="4159370"/>
              </a:xfrm>
              <a:blipFill>
                <a:blip r:embed="rId2"/>
                <a:stretch>
                  <a:fillRect l="-889" t="-190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6951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6F0C25-B7BA-8B11-E308-76643D170A0A}"/>
              </a:ext>
            </a:extLst>
          </p:cNvPr>
          <p:cNvSpPr>
            <a:spLocks noGrp="1"/>
          </p:cNvSpPr>
          <p:nvPr>
            <p:ph type="title"/>
          </p:nvPr>
        </p:nvSpPr>
        <p:spPr/>
        <p:txBody>
          <a:bodyPr/>
          <a:lstStyle/>
          <a:p>
            <a:r>
              <a:rPr lang="zh-CN" altLang="en-US" dirty="0"/>
              <a:t>高精度</a:t>
            </a:r>
          </a:p>
        </p:txBody>
      </p:sp>
      <p:sp>
        <p:nvSpPr>
          <p:cNvPr id="3" name="内容占位符 2">
            <a:extLst>
              <a:ext uri="{FF2B5EF4-FFF2-40B4-BE49-F238E27FC236}">
                <a16:creationId xmlns:a16="http://schemas.microsoft.com/office/drawing/2014/main" id="{F0162C61-F74E-9E02-B1D9-FB7D53EB07DA}"/>
              </a:ext>
            </a:extLst>
          </p:cNvPr>
          <p:cNvSpPr>
            <a:spLocks noGrp="1"/>
          </p:cNvSpPr>
          <p:nvPr>
            <p:ph idx="1"/>
          </p:nvPr>
        </p:nvSpPr>
        <p:spPr>
          <a:xfrm>
            <a:off x="1371600" y="1506747"/>
            <a:ext cx="9601200" cy="4360653"/>
          </a:xfrm>
        </p:spPr>
        <p:txBody>
          <a:bodyPr>
            <a:normAutofit/>
          </a:bodyPr>
          <a:lstStyle/>
          <a:p>
            <a:r>
              <a:rPr lang="zh-CN" altLang="en-US" sz="2400" dirty="0"/>
              <a:t>将数据表示为数组，数组每一位是一个</a:t>
            </a:r>
            <a:r>
              <a:rPr lang="en-US" altLang="zh-CN" sz="2400" dirty="0"/>
              <a:t>0-9</a:t>
            </a:r>
            <a:r>
              <a:rPr lang="zh-CN" altLang="en-US" sz="2400" dirty="0"/>
              <a:t>的数字</a:t>
            </a:r>
            <a:endParaRPr lang="en-US" altLang="zh-CN" sz="2400" dirty="0"/>
          </a:p>
          <a:p>
            <a:r>
              <a:rPr lang="zh-CN" altLang="en-US" sz="2400" dirty="0"/>
              <a:t>两个整数相乘，就拿其中一个的每一位去依次乘以另一个的每一位即可。</a:t>
            </a:r>
          </a:p>
        </p:txBody>
      </p:sp>
      <p:pic>
        <p:nvPicPr>
          <p:cNvPr id="5" name="图片 4">
            <a:extLst>
              <a:ext uri="{FF2B5EF4-FFF2-40B4-BE49-F238E27FC236}">
                <a16:creationId xmlns:a16="http://schemas.microsoft.com/office/drawing/2014/main" id="{0091822D-5C21-467E-EE3B-983715F051DA}"/>
              </a:ext>
            </a:extLst>
          </p:cNvPr>
          <p:cNvPicPr>
            <a:picLocks noChangeAspect="1"/>
          </p:cNvPicPr>
          <p:nvPr/>
        </p:nvPicPr>
        <p:blipFill>
          <a:blip r:embed="rId2"/>
          <a:stretch>
            <a:fillRect/>
          </a:stretch>
        </p:blipFill>
        <p:spPr>
          <a:xfrm>
            <a:off x="3281819" y="2769134"/>
            <a:ext cx="5628362" cy="3389407"/>
          </a:xfrm>
          <a:prstGeom prst="rect">
            <a:avLst/>
          </a:prstGeom>
        </p:spPr>
      </p:pic>
    </p:spTree>
    <p:extLst>
      <p:ext uri="{BB962C8B-B14F-4D97-AF65-F5344CB8AC3E}">
        <p14:creationId xmlns:p14="http://schemas.microsoft.com/office/powerpoint/2010/main" val="261639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F18685-B565-A55C-82B8-21F2121AE498}"/>
              </a:ext>
            </a:extLst>
          </p:cNvPr>
          <p:cNvSpPr>
            <a:spLocks noGrp="1"/>
          </p:cNvSpPr>
          <p:nvPr>
            <p:ph type="title"/>
          </p:nvPr>
        </p:nvSpPr>
        <p:spPr/>
        <p:txBody>
          <a:bodyPr/>
          <a:lstStyle/>
          <a:p>
            <a:r>
              <a:rPr lang="zh-CN" altLang="en-US" dirty="0"/>
              <a:t>更好的方法：分治</a:t>
            </a:r>
          </a:p>
        </p:txBody>
      </p:sp>
      <p:sp>
        <p:nvSpPr>
          <p:cNvPr id="3" name="内容占位符 2">
            <a:extLst>
              <a:ext uri="{FF2B5EF4-FFF2-40B4-BE49-F238E27FC236}">
                <a16:creationId xmlns:a16="http://schemas.microsoft.com/office/drawing/2014/main" id="{DC5615FD-1ABC-8F00-589D-0EFE8305118E}"/>
              </a:ext>
            </a:extLst>
          </p:cNvPr>
          <p:cNvSpPr>
            <a:spLocks noGrp="1"/>
          </p:cNvSpPr>
          <p:nvPr>
            <p:ph idx="1"/>
          </p:nvPr>
        </p:nvSpPr>
        <p:spPr>
          <a:xfrm>
            <a:off x="1371600" y="1564257"/>
            <a:ext cx="9601200" cy="4303143"/>
          </a:xfrm>
        </p:spPr>
        <p:txBody>
          <a:bodyPr>
            <a:normAutofit/>
          </a:bodyPr>
          <a:lstStyle/>
          <a:p>
            <a:r>
              <a:rPr lang="zh-CN" altLang="en-US" sz="2400" dirty="0"/>
              <a:t>回顾我们在算法导论第四章（分治策略）中接触的矩阵乘法</a:t>
            </a:r>
            <a:r>
              <a:rPr lang="en-US" altLang="zh-CN" sz="2400" dirty="0"/>
              <a:t>Strassen</a:t>
            </a:r>
            <a:r>
              <a:rPr lang="zh-CN" altLang="en-US" sz="2400" dirty="0"/>
              <a:t>算法：首先将每个矩阵拆分为四个子矩阵，然后利用分块矩阵乘法来计算。</a:t>
            </a:r>
            <a:endParaRPr lang="en-US" altLang="zh-CN" sz="2400" dirty="0"/>
          </a:p>
          <a:p>
            <a:endParaRPr lang="en-US" altLang="zh-CN" sz="2400" dirty="0"/>
          </a:p>
          <a:p>
            <a:endParaRPr lang="en-US" altLang="zh-CN" sz="2400" dirty="0"/>
          </a:p>
          <a:p>
            <a:r>
              <a:rPr lang="zh-CN" altLang="en-US" sz="2400" dirty="0"/>
              <a:t>由于每一个部分需要两个矩阵乘法</a:t>
            </a:r>
            <a:br>
              <a:rPr lang="en-US" altLang="zh-CN" sz="2400" dirty="0"/>
            </a:br>
            <a:r>
              <a:rPr lang="zh-CN" altLang="en-US" sz="2400" dirty="0"/>
              <a:t>的运算结果，显然一共需要</a:t>
            </a:r>
            <a:r>
              <a:rPr lang="en-US" altLang="zh-CN" sz="2400" dirty="0"/>
              <a:t>8</a:t>
            </a:r>
            <a:r>
              <a:rPr lang="zh-CN" altLang="en-US" sz="2400" dirty="0"/>
              <a:t>次。</a:t>
            </a:r>
            <a:endParaRPr lang="en-US" altLang="zh-CN" sz="2400" dirty="0"/>
          </a:p>
          <a:p>
            <a:endParaRPr lang="en-US" altLang="zh-CN" sz="2400" dirty="0"/>
          </a:p>
          <a:p>
            <a:endParaRPr lang="en-US" altLang="zh-CN" sz="2400" dirty="0"/>
          </a:p>
          <a:p>
            <a:endParaRPr lang="zh-CN" altLang="en-US" sz="2400" dirty="0"/>
          </a:p>
        </p:txBody>
      </p:sp>
      <p:pic>
        <p:nvPicPr>
          <p:cNvPr id="5" name="图片 4">
            <a:extLst>
              <a:ext uri="{FF2B5EF4-FFF2-40B4-BE49-F238E27FC236}">
                <a16:creationId xmlns:a16="http://schemas.microsoft.com/office/drawing/2014/main" id="{4786F1B1-4477-17AA-2862-82072EBF63B1}"/>
              </a:ext>
            </a:extLst>
          </p:cNvPr>
          <p:cNvPicPr>
            <a:picLocks noChangeAspect="1"/>
          </p:cNvPicPr>
          <p:nvPr/>
        </p:nvPicPr>
        <p:blipFill>
          <a:blip r:embed="rId2"/>
          <a:stretch>
            <a:fillRect/>
          </a:stretch>
        </p:blipFill>
        <p:spPr>
          <a:xfrm>
            <a:off x="1830135" y="2676438"/>
            <a:ext cx="8531729" cy="900649"/>
          </a:xfrm>
          <a:prstGeom prst="rect">
            <a:avLst/>
          </a:prstGeom>
        </p:spPr>
      </p:pic>
      <p:pic>
        <p:nvPicPr>
          <p:cNvPr id="7" name="图片 6">
            <a:extLst>
              <a:ext uri="{FF2B5EF4-FFF2-40B4-BE49-F238E27FC236}">
                <a16:creationId xmlns:a16="http://schemas.microsoft.com/office/drawing/2014/main" id="{896802AD-5C2E-1767-7016-B745FF5DEA8F}"/>
              </a:ext>
            </a:extLst>
          </p:cNvPr>
          <p:cNvPicPr>
            <a:picLocks noChangeAspect="1"/>
          </p:cNvPicPr>
          <p:nvPr/>
        </p:nvPicPr>
        <p:blipFill>
          <a:blip r:embed="rId3"/>
          <a:stretch>
            <a:fillRect/>
          </a:stretch>
        </p:blipFill>
        <p:spPr>
          <a:xfrm>
            <a:off x="6700758" y="3675571"/>
            <a:ext cx="4576842" cy="2006596"/>
          </a:xfrm>
          <a:prstGeom prst="rect">
            <a:avLst/>
          </a:prstGeom>
        </p:spPr>
      </p:pic>
      <p:pic>
        <p:nvPicPr>
          <p:cNvPr id="8" name="图片 7">
            <a:extLst>
              <a:ext uri="{FF2B5EF4-FFF2-40B4-BE49-F238E27FC236}">
                <a16:creationId xmlns:a16="http://schemas.microsoft.com/office/drawing/2014/main" id="{E49C8209-FBEB-1483-B8EE-332F537373F5}"/>
              </a:ext>
            </a:extLst>
          </p:cNvPr>
          <p:cNvPicPr>
            <a:picLocks noChangeAspect="1"/>
          </p:cNvPicPr>
          <p:nvPr/>
        </p:nvPicPr>
        <p:blipFill>
          <a:blip r:embed="rId4"/>
          <a:stretch>
            <a:fillRect/>
          </a:stretch>
        </p:blipFill>
        <p:spPr>
          <a:xfrm>
            <a:off x="1409512" y="4676446"/>
            <a:ext cx="5291246" cy="1005721"/>
          </a:xfrm>
          <a:prstGeom prst="rect">
            <a:avLst/>
          </a:prstGeom>
        </p:spPr>
      </p:pic>
    </p:spTree>
    <p:extLst>
      <p:ext uri="{BB962C8B-B14F-4D97-AF65-F5344CB8AC3E}">
        <p14:creationId xmlns:p14="http://schemas.microsoft.com/office/powerpoint/2010/main" val="2382879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F18685-B565-A55C-82B8-21F2121AE498}"/>
              </a:ext>
            </a:extLst>
          </p:cNvPr>
          <p:cNvSpPr>
            <a:spLocks noGrp="1"/>
          </p:cNvSpPr>
          <p:nvPr>
            <p:ph type="title"/>
          </p:nvPr>
        </p:nvSpPr>
        <p:spPr/>
        <p:txBody>
          <a:bodyPr/>
          <a:lstStyle/>
          <a:p>
            <a:r>
              <a:rPr lang="zh-CN" altLang="en-US" dirty="0"/>
              <a:t>更好的方法：分治</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C5615FD-1ABC-8F00-589D-0EFE8305118E}"/>
                  </a:ext>
                </a:extLst>
              </p:cNvPr>
              <p:cNvSpPr>
                <a:spLocks noGrp="1"/>
              </p:cNvSpPr>
              <p:nvPr>
                <p:ph idx="1"/>
              </p:nvPr>
            </p:nvSpPr>
            <p:spPr>
              <a:xfrm>
                <a:off x="1371600" y="1564257"/>
                <a:ext cx="9601200" cy="4303143"/>
              </a:xfrm>
            </p:spPr>
            <p:txBody>
              <a:bodyPr>
                <a:normAutofit/>
              </a:bodyPr>
              <a:lstStyle/>
              <a:p>
                <a:r>
                  <a:rPr lang="zh-CN" altLang="en-US" sz="2400" dirty="0"/>
                  <a:t>使用主定理求解，代入</a:t>
                </a:r>
                <a14:m>
                  <m:oMath xmlns:m="http://schemas.openxmlformats.org/officeDocument/2006/math">
                    <m:r>
                      <a:rPr lang="en-US" altLang="zh-CN" sz="2400" i="1" dirty="0" smtClean="0">
                        <a:latin typeface="Cambria Math" panose="02040503050406030204" pitchFamily="18" charset="0"/>
                      </a:rPr>
                      <m:t>𝑎</m:t>
                    </m:r>
                    <m:r>
                      <a:rPr lang="en-US" altLang="zh-CN" sz="2400" i="1" dirty="0" smtClean="0">
                        <a:latin typeface="Cambria Math" panose="02040503050406030204" pitchFamily="18" charset="0"/>
                      </a:rPr>
                      <m:t>=8,  </m:t>
                    </m:r>
                    <m:r>
                      <a:rPr lang="en-US" altLang="zh-CN" sz="2400" i="1" dirty="0" smtClean="0">
                        <a:latin typeface="Cambria Math" panose="02040503050406030204" pitchFamily="18" charset="0"/>
                      </a:rPr>
                      <m:t>𝑏</m:t>
                    </m:r>
                    <m:r>
                      <a:rPr lang="en-US" altLang="zh-CN" sz="2400" i="1" dirty="0" smtClean="0">
                        <a:latin typeface="Cambria Math" panose="02040503050406030204" pitchFamily="18" charset="0"/>
                      </a:rPr>
                      <m:t>=2</m:t>
                    </m:r>
                  </m:oMath>
                </a14:m>
                <a:r>
                  <a:rPr lang="zh-CN" altLang="en-US" sz="2400" dirty="0"/>
                  <a:t>，算法复杂度仍然是</a:t>
                </a:r>
                <a14:m>
                  <m:oMath xmlns:m="http://schemas.openxmlformats.org/officeDocument/2006/math">
                    <m:r>
                      <a:rPr lang="en-US" altLang="zh-CN" sz="2400" i="1" dirty="0" smtClean="0">
                        <a:latin typeface="Cambria Math" panose="02040503050406030204" pitchFamily="18" charset="0"/>
                      </a:rPr>
                      <m:t>𝑂</m:t>
                    </m:r>
                    <m:r>
                      <a:rPr lang="en-US" altLang="zh-CN" sz="2400" i="1" dirty="0" smtClean="0">
                        <a:latin typeface="Cambria Math" panose="02040503050406030204" pitchFamily="18" charset="0"/>
                      </a:rPr>
                      <m:t>(</m:t>
                    </m:r>
                    <m:sSup>
                      <m:sSupPr>
                        <m:ctrlPr>
                          <a:rPr lang="en-US" altLang="zh-CN" sz="2400" i="1" dirty="0" smtClean="0">
                            <a:latin typeface="Cambria Math" panose="02040503050406030204" pitchFamily="18" charset="0"/>
                          </a:rPr>
                        </m:ctrlPr>
                      </m:sSupPr>
                      <m:e>
                        <m:r>
                          <a:rPr lang="en-US" altLang="zh-CN" sz="2400" i="1" dirty="0" smtClean="0">
                            <a:latin typeface="Cambria Math" panose="02040503050406030204" pitchFamily="18" charset="0"/>
                          </a:rPr>
                          <m:t>𝑛</m:t>
                        </m:r>
                      </m:e>
                      <m:sup>
                        <m:r>
                          <a:rPr lang="en-US" altLang="zh-CN" sz="2400" i="1" dirty="0" smtClean="0">
                            <a:latin typeface="Cambria Math" panose="02040503050406030204" pitchFamily="18" charset="0"/>
                          </a:rPr>
                          <m:t>3</m:t>
                        </m:r>
                      </m:sup>
                    </m:sSup>
                    <m:r>
                      <a:rPr lang="en-US" altLang="zh-CN" sz="2400" i="1" dirty="0" smtClean="0">
                        <a:latin typeface="Cambria Math" panose="02040503050406030204" pitchFamily="18" charset="0"/>
                      </a:rPr>
                      <m:t>)</m:t>
                    </m:r>
                  </m:oMath>
                </a14:m>
                <a:endParaRPr lang="en-US" altLang="zh-CN" sz="2400" dirty="0"/>
              </a:p>
              <a:p>
                <a:endParaRPr lang="en-US" altLang="zh-CN" sz="2400" dirty="0"/>
              </a:p>
              <a:p>
                <a:endParaRPr lang="en-US" altLang="zh-CN" sz="2400" dirty="0"/>
              </a:p>
              <a:p>
                <a:r>
                  <a:rPr lang="zh-CN" altLang="en-US" sz="2400" dirty="0"/>
                  <a:t>巧妙的方法：减少一次计算子矩阵的次数。</a:t>
                </a:r>
                <a:endParaRPr lang="en-US" altLang="zh-CN" sz="2400" dirty="0"/>
              </a:p>
              <a:p>
                <a:r>
                  <a:rPr lang="zh-CN" altLang="en-US" sz="2400" dirty="0"/>
                  <a:t>我们知道，乘法的代价显著高于加法，因此可以通过配凑的方法，将最后一个矩阵</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𝐶</m:t>
                        </m:r>
                      </m:e>
                      <m:sub>
                        <m:r>
                          <a:rPr lang="en-US" altLang="zh-CN" sz="2400" b="0" i="1" smtClean="0">
                            <a:latin typeface="Cambria Math" panose="02040503050406030204" pitchFamily="18" charset="0"/>
                          </a:rPr>
                          <m:t>2,2</m:t>
                        </m:r>
                      </m:sub>
                    </m:sSub>
                  </m:oMath>
                </a14:m>
                <a:r>
                  <a:rPr lang="zh-CN" altLang="en-US" sz="2400" dirty="0"/>
                  <a:t>用其他运算结果的加减来表示。</a:t>
                </a:r>
                <a:endParaRPr lang="en-US" altLang="zh-CN" sz="2400" dirty="0"/>
              </a:p>
              <a:p>
                <a:r>
                  <a:rPr lang="zh-CN" altLang="en-US" sz="2400" dirty="0"/>
                  <a:t>此处暂不展示如何配凑，但我们会发现，大整数加法或许也可以如此计算。</a:t>
                </a:r>
              </a:p>
            </p:txBody>
          </p:sp>
        </mc:Choice>
        <mc:Fallback xmlns="">
          <p:sp>
            <p:nvSpPr>
              <p:cNvPr id="3" name="内容占位符 2">
                <a:extLst>
                  <a:ext uri="{FF2B5EF4-FFF2-40B4-BE49-F238E27FC236}">
                    <a16:creationId xmlns:a16="http://schemas.microsoft.com/office/drawing/2014/main" id="{DC5615FD-1ABC-8F00-589D-0EFE8305118E}"/>
                  </a:ext>
                </a:extLst>
              </p:cNvPr>
              <p:cNvSpPr>
                <a:spLocks noGrp="1" noRot="1" noChangeAspect="1" noMove="1" noResize="1" noEditPoints="1" noAdjustHandles="1" noChangeArrowheads="1" noChangeShapeType="1" noTextEdit="1"/>
              </p:cNvSpPr>
              <p:nvPr>
                <p:ph idx="1"/>
              </p:nvPr>
            </p:nvSpPr>
            <p:spPr>
              <a:xfrm>
                <a:off x="1371600" y="1564257"/>
                <a:ext cx="9601200" cy="4303143"/>
              </a:xfrm>
              <a:blipFill>
                <a:blip r:embed="rId2"/>
                <a:stretch>
                  <a:fillRect l="-889" t="-1558"/>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07B0BDF7-6561-E64C-4504-2F4DFADA65C9}"/>
              </a:ext>
            </a:extLst>
          </p:cNvPr>
          <p:cNvPicPr>
            <a:picLocks noChangeAspect="1"/>
          </p:cNvPicPr>
          <p:nvPr/>
        </p:nvPicPr>
        <p:blipFill>
          <a:blip r:embed="rId3"/>
          <a:stretch>
            <a:fillRect/>
          </a:stretch>
        </p:blipFill>
        <p:spPr>
          <a:xfrm>
            <a:off x="3603489" y="2028596"/>
            <a:ext cx="4985021" cy="947516"/>
          </a:xfrm>
          <a:prstGeom prst="rect">
            <a:avLst/>
          </a:prstGeom>
        </p:spPr>
      </p:pic>
    </p:spTree>
    <p:extLst>
      <p:ext uri="{BB962C8B-B14F-4D97-AF65-F5344CB8AC3E}">
        <p14:creationId xmlns:p14="http://schemas.microsoft.com/office/powerpoint/2010/main" val="1755922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F18685-B565-A55C-82B8-21F2121AE498}"/>
              </a:ext>
            </a:extLst>
          </p:cNvPr>
          <p:cNvSpPr>
            <a:spLocks noGrp="1"/>
          </p:cNvSpPr>
          <p:nvPr>
            <p:ph type="title"/>
          </p:nvPr>
        </p:nvSpPr>
        <p:spPr/>
        <p:txBody>
          <a:bodyPr/>
          <a:lstStyle/>
          <a:p>
            <a:r>
              <a:rPr lang="zh-CN" altLang="en-US" dirty="0"/>
              <a:t>更好的方法：分治</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C5615FD-1ABC-8F00-589D-0EFE8305118E}"/>
                  </a:ext>
                </a:extLst>
              </p:cNvPr>
              <p:cNvSpPr>
                <a:spLocks noGrp="1"/>
              </p:cNvSpPr>
              <p:nvPr>
                <p:ph idx="1"/>
              </p:nvPr>
            </p:nvSpPr>
            <p:spPr>
              <a:xfrm>
                <a:off x="1371600" y="1564257"/>
                <a:ext cx="9601200" cy="4303143"/>
              </a:xfrm>
            </p:spPr>
            <p:txBody>
              <a:bodyPr>
                <a:normAutofit/>
              </a:bodyPr>
              <a:lstStyle/>
              <a:p>
                <a:r>
                  <a:rPr lang="zh-CN" altLang="en-US" sz="2400" dirty="0"/>
                  <a:t>将一个整数</a:t>
                </a:r>
                <a14:m>
                  <m:oMath xmlns:m="http://schemas.openxmlformats.org/officeDocument/2006/math">
                    <m:r>
                      <a:rPr lang="en-US" altLang="zh-CN" sz="2400" b="0" i="1" smtClean="0">
                        <a:latin typeface="Cambria Math" panose="02040503050406030204" pitchFamily="18" charset="0"/>
                      </a:rPr>
                      <m:t>𝐴</m:t>
                    </m:r>
                  </m:oMath>
                </a14:m>
                <a:r>
                  <a:rPr lang="zh-CN" altLang="en-US" sz="2400" dirty="0"/>
                  <a:t>通过二进制拆分成</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𝐴</m:t>
                        </m:r>
                      </m:e>
                      <m:sub>
                        <m:r>
                          <a:rPr lang="en-US" altLang="zh-CN" sz="2400" b="0" i="1" smtClean="0">
                            <a:latin typeface="Cambria Math" panose="02040503050406030204" pitchFamily="18" charset="0"/>
                          </a:rPr>
                          <m:t>𝐻</m:t>
                        </m:r>
                      </m:sub>
                    </m:sSub>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2</m:t>
                        </m:r>
                      </m:e>
                      <m:sup>
                        <m:r>
                          <a:rPr lang="en-US" altLang="zh-CN" sz="2400" b="0" i="1" smtClean="0">
                            <a:latin typeface="Cambria Math" panose="02040503050406030204" pitchFamily="18" charset="0"/>
                          </a:rPr>
                          <m:t>𝑛</m:t>
                        </m:r>
                      </m:sup>
                    </m:sSup>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𝐴</m:t>
                        </m:r>
                      </m:e>
                      <m:sub>
                        <m:r>
                          <a:rPr lang="en-US" altLang="zh-CN" sz="2400" b="0" i="1" smtClean="0">
                            <a:latin typeface="Cambria Math" panose="02040503050406030204" pitchFamily="18" charset="0"/>
                          </a:rPr>
                          <m:t>𝐿</m:t>
                        </m:r>
                      </m:sub>
                    </m:sSub>
                  </m:oMath>
                </a14:m>
                <a:r>
                  <a:rPr lang="zh-CN" altLang="en-US" sz="2400" dirty="0"/>
                  <a:t>，其中</a:t>
                </a:r>
                <a:r>
                  <a:rPr lang="en-US" altLang="zh-CN" sz="2400" dirty="0"/>
                  <a:t>n</a:t>
                </a:r>
                <a:r>
                  <a:rPr lang="zh-CN" altLang="en-US" sz="2400" dirty="0"/>
                  <a:t>是它的二进制长度的一半，我们来计算整数</a:t>
                </a:r>
                <a14:m>
                  <m:oMath xmlns:m="http://schemas.openxmlformats.org/officeDocument/2006/math">
                    <m:r>
                      <a:rPr lang="en-US" altLang="zh-CN" sz="2400" b="0" i="1" smtClean="0">
                        <a:latin typeface="Cambria Math" panose="02040503050406030204" pitchFamily="18" charset="0"/>
                      </a:rPr>
                      <m:t>𝐴</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𝐵</m:t>
                    </m:r>
                  </m:oMath>
                </a14:m>
                <a:r>
                  <a:rPr lang="en-US" altLang="zh-CN" sz="2400" dirty="0"/>
                  <a:t>:</a:t>
                </a:r>
              </a:p>
              <a:p>
                <a14:m>
                  <m:oMath xmlns:m="http://schemas.openxmlformats.org/officeDocument/2006/math">
                    <m:r>
                      <a:rPr lang="en-US" altLang="zh-CN" sz="2400" b="0" i="1" smtClean="0">
                        <a:latin typeface="Cambria Math" panose="02040503050406030204" pitchFamily="18" charset="0"/>
                      </a:rPr>
                      <m:t>𝐶</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𝐴</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𝐵</m:t>
                    </m:r>
                    <m:r>
                      <a:rPr lang="en-US" altLang="zh-CN" sz="2400" b="0" i="1" smtClean="0">
                        <a:latin typeface="Cambria Math" panose="02040503050406030204" pitchFamily="18" charset="0"/>
                      </a:rPr>
                      <m:t>=</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𝐴</m:t>
                            </m:r>
                          </m:e>
                          <m:sub>
                            <m:r>
                              <a:rPr lang="en-US" altLang="zh-CN" sz="2400" b="0" i="1" smtClean="0">
                                <a:latin typeface="Cambria Math" panose="02040503050406030204" pitchFamily="18" charset="0"/>
                              </a:rPr>
                              <m:t>𝐻</m:t>
                            </m:r>
                          </m:sub>
                        </m:sSub>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2</m:t>
                            </m:r>
                          </m:e>
                          <m:sup>
                            <m:r>
                              <a:rPr lang="en-US" altLang="zh-CN" sz="2400" b="0" i="1" smtClean="0">
                                <a:latin typeface="Cambria Math" panose="02040503050406030204" pitchFamily="18" charset="0"/>
                              </a:rPr>
                              <m:t>𝑛</m:t>
                            </m:r>
                          </m:sup>
                        </m:sSup>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𝐴</m:t>
                            </m:r>
                          </m:e>
                          <m:sub>
                            <m:r>
                              <a:rPr lang="en-US" altLang="zh-CN" sz="2400" b="0" i="1" smtClean="0">
                                <a:latin typeface="Cambria Math" panose="02040503050406030204" pitchFamily="18" charset="0"/>
                              </a:rPr>
                              <m:t>𝐿</m:t>
                            </m:r>
                          </m:sub>
                        </m:sSub>
                      </m:e>
                    </m:d>
                    <m:r>
                      <a:rPr lang="en-US" altLang="zh-CN" sz="2400" b="0" i="1" smtClean="0">
                        <a:latin typeface="Cambria Math" panose="02040503050406030204" pitchFamily="18" charset="0"/>
                      </a:rPr>
                      <m:t>×</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𝐵</m:t>
                            </m:r>
                          </m:e>
                          <m:sub>
                            <m:r>
                              <a:rPr lang="en-US" altLang="zh-CN" sz="2400" b="0" i="1" smtClean="0">
                                <a:latin typeface="Cambria Math" panose="02040503050406030204" pitchFamily="18" charset="0"/>
                              </a:rPr>
                              <m:t>𝐻</m:t>
                            </m:r>
                          </m:sub>
                        </m:sSub>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2</m:t>
                            </m:r>
                          </m:e>
                          <m:sup>
                            <m:r>
                              <a:rPr lang="en-US" altLang="zh-CN" sz="2400" b="0" i="1" smtClean="0">
                                <a:latin typeface="Cambria Math" panose="02040503050406030204" pitchFamily="18" charset="0"/>
                              </a:rPr>
                              <m:t>𝑛</m:t>
                            </m:r>
                          </m:sup>
                        </m:sSup>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𝐵</m:t>
                            </m:r>
                          </m:e>
                          <m:sub>
                            <m:r>
                              <a:rPr lang="en-US" altLang="zh-CN" sz="2400" b="0" i="1" smtClean="0">
                                <a:latin typeface="Cambria Math" panose="02040503050406030204" pitchFamily="18" charset="0"/>
                              </a:rPr>
                              <m:t>𝐿</m:t>
                            </m:r>
                          </m:sub>
                        </m:sSub>
                      </m:e>
                    </m:d>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𝐴</m:t>
                        </m:r>
                      </m:e>
                      <m:sub>
                        <m:r>
                          <a:rPr lang="en-US" altLang="zh-CN" sz="2400" b="0" i="1" smtClean="0">
                            <a:latin typeface="Cambria Math" panose="02040503050406030204" pitchFamily="18" charset="0"/>
                          </a:rPr>
                          <m:t>𝐻</m:t>
                        </m:r>
                      </m:sub>
                    </m:sSub>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𝐵</m:t>
                        </m:r>
                      </m:e>
                      <m:sub>
                        <m:r>
                          <a:rPr lang="en-US" altLang="zh-CN" sz="2400" b="0" i="1" smtClean="0">
                            <a:latin typeface="Cambria Math" panose="02040503050406030204" pitchFamily="18" charset="0"/>
                          </a:rPr>
                          <m:t>𝐻</m:t>
                        </m:r>
                      </m:sub>
                    </m:sSub>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2</m:t>
                        </m:r>
                      </m:e>
                      <m:sup>
                        <m:r>
                          <a:rPr lang="en-US" altLang="zh-CN" sz="2400" b="0" i="1" smtClean="0">
                            <a:latin typeface="Cambria Math" panose="02040503050406030204" pitchFamily="18" charset="0"/>
                          </a:rPr>
                          <m:t>2</m:t>
                        </m:r>
                        <m:r>
                          <a:rPr lang="en-US" altLang="zh-CN" sz="2400" b="0" i="1" smtClean="0">
                            <a:latin typeface="Cambria Math" panose="02040503050406030204" pitchFamily="18" charset="0"/>
                          </a:rPr>
                          <m:t>𝑛</m:t>
                        </m:r>
                      </m:sup>
                    </m:sSup>
                    <m:r>
                      <a:rPr lang="en-US" altLang="zh-CN" sz="2400" b="0" i="1" smtClean="0">
                        <a:latin typeface="Cambria Math" panose="02040503050406030204" pitchFamily="18" charset="0"/>
                      </a:rPr>
                      <m:t>+</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𝐴</m:t>
                            </m:r>
                          </m:e>
                          <m:sub>
                            <m:r>
                              <a:rPr lang="en-US" altLang="zh-CN" sz="2400" b="0" i="1" smtClean="0">
                                <a:latin typeface="Cambria Math" panose="02040503050406030204" pitchFamily="18" charset="0"/>
                              </a:rPr>
                              <m:t>𝐻</m:t>
                            </m:r>
                          </m:sub>
                        </m:sSub>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𝐵</m:t>
                            </m:r>
                          </m:e>
                          <m:sub>
                            <m:r>
                              <a:rPr lang="en-US" altLang="zh-CN" sz="2400" b="0" i="1" smtClean="0">
                                <a:latin typeface="Cambria Math" panose="02040503050406030204" pitchFamily="18" charset="0"/>
                              </a:rPr>
                              <m:t>𝐿</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𝐴</m:t>
                            </m:r>
                          </m:e>
                          <m:sub>
                            <m:r>
                              <a:rPr lang="en-US" altLang="zh-CN" sz="2400" b="0" i="1" smtClean="0">
                                <a:latin typeface="Cambria Math" panose="02040503050406030204" pitchFamily="18" charset="0"/>
                              </a:rPr>
                              <m:t>𝐿</m:t>
                            </m:r>
                          </m:sub>
                        </m:sSub>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𝐵</m:t>
                            </m:r>
                          </m:e>
                          <m:sub>
                            <m:r>
                              <a:rPr lang="en-US" altLang="zh-CN" sz="2400" b="0" i="1" smtClean="0">
                                <a:latin typeface="Cambria Math" panose="02040503050406030204" pitchFamily="18" charset="0"/>
                              </a:rPr>
                              <m:t>𝐻</m:t>
                            </m:r>
                          </m:sub>
                        </m:sSub>
                      </m:e>
                    </m:d>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2</m:t>
                        </m:r>
                      </m:e>
                      <m:sup>
                        <m:r>
                          <a:rPr lang="en-US" altLang="zh-CN" sz="2400" b="0" i="1" smtClean="0">
                            <a:latin typeface="Cambria Math" panose="02040503050406030204" pitchFamily="18" charset="0"/>
                          </a:rPr>
                          <m:t>𝑛</m:t>
                        </m:r>
                      </m:sup>
                    </m:sSup>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𝐴</m:t>
                        </m:r>
                      </m:e>
                      <m:sub>
                        <m:r>
                          <a:rPr lang="en-US" altLang="zh-CN" sz="2400" b="0" i="1" smtClean="0">
                            <a:latin typeface="Cambria Math" panose="02040503050406030204" pitchFamily="18" charset="0"/>
                          </a:rPr>
                          <m:t>𝐿</m:t>
                        </m:r>
                      </m:sub>
                    </m:sSub>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𝐵</m:t>
                        </m:r>
                      </m:e>
                      <m:sub>
                        <m:r>
                          <a:rPr lang="en-US" altLang="zh-CN" sz="2400" b="0" i="1" smtClean="0">
                            <a:latin typeface="Cambria Math" panose="02040503050406030204" pitchFamily="18" charset="0"/>
                          </a:rPr>
                          <m:t>𝐿</m:t>
                        </m:r>
                      </m:sub>
                    </m:sSub>
                  </m:oMath>
                </a14:m>
                <a:endParaRPr lang="en-US" altLang="zh-CN" sz="2400" dirty="0"/>
              </a:p>
              <a:p>
                <a:r>
                  <a:rPr lang="zh-CN" altLang="en-US" sz="2400" dirty="0"/>
                  <a:t>这里还是有四个需要计算的子乘法，并没有改变复杂度</a:t>
                </a:r>
                <a:endParaRPr lang="en-US" altLang="zh-CN" sz="2400" dirty="0"/>
              </a:p>
              <a:p>
                <a:r>
                  <a:rPr lang="zh-CN" altLang="en-US" sz="2400" dirty="0"/>
                  <a:t>因此我们将需要两次计算的中间项</a:t>
                </a:r>
                <a14:m>
                  <m:oMath xmlns:m="http://schemas.openxmlformats.org/officeDocument/2006/math">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𝐴</m:t>
                            </m:r>
                          </m:e>
                          <m:sub>
                            <m:r>
                              <a:rPr lang="en-US" altLang="zh-CN" sz="2400" b="0" i="1" smtClean="0">
                                <a:latin typeface="Cambria Math" panose="02040503050406030204" pitchFamily="18" charset="0"/>
                              </a:rPr>
                              <m:t>𝐻</m:t>
                            </m:r>
                          </m:sub>
                        </m:sSub>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𝐵</m:t>
                            </m:r>
                          </m:e>
                          <m:sub>
                            <m:r>
                              <a:rPr lang="en-US" altLang="zh-CN" sz="2400" b="0" i="1" smtClean="0">
                                <a:latin typeface="Cambria Math" panose="02040503050406030204" pitchFamily="18" charset="0"/>
                              </a:rPr>
                              <m:t>𝐿</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𝐴</m:t>
                            </m:r>
                          </m:e>
                          <m:sub>
                            <m:r>
                              <a:rPr lang="en-US" altLang="zh-CN" sz="2400" b="0" i="1" smtClean="0">
                                <a:latin typeface="Cambria Math" panose="02040503050406030204" pitchFamily="18" charset="0"/>
                              </a:rPr>
                              <m:t>𝐿</m:t>
                            </m:r>
                          </m:sub>
                        </m:sSub>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𝐵</m:t>
                            </m:r>
                          </m:e>
                          <m:sub>
                            <m:r>
                              <a:rPr lang="en-US" altLang="zh-CN" sz="2400" b="0" i="1" smtClean="0">
                                <a:latin typeface="Cambria Math" panose="02040503050406030204" pitchFamily="18" charset="0"/>
                              </a:rPr>
                              <m:t>𝐻</m:t>
                            </m:r>
                          </m:sub>
                        </m:sSub>
                      </m:e>
                    </m:d>
                  </m:oMath>
                </a14:m>
                <a:r>
                  <a:rPr lang="zh-CN" altLang="en-US" sz="2400" dirty="0"/>
                  <a:t>表示成</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𝐴</m:t>
                        </m:r>
                      </m:e>
                      <m:sub>
                        <m:r>
                          <a:rPr lang="en-US" altLang="zh-CN" sz="2400" i="1">
                            <a:latin typeface="Cambria Math" panose="02040503050406030204" pitchFamily="18" charset="0"/>
                          </a:rPr>
                          <m:t>𝐻</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𝐵</m:t>
                        </m:r>
                      </m:e>
                      <m:sub>
                        <m:r>
                          <a:rPr lang="en-US" altLang="zh-CN" sz="2400" i="1">
                            <a:latin typeface="Cambria Math" panose="02040503050406030204" pitchFamily="18" charset="0"/>
                          </a:rPr>
                          <m:t>𝐻</m:t>
                        </m:r>
                      </m:sub>
                    </m:sSub>
                  </m:oMath>
                </a14:m>
                <a:r>
                  <a:rPr lang="zh-CN" altLang="en-US" sz="2400" dirty="0"/>
                  <a:t>和</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𝐴</m:t>
                        </m:r>
                      </m:e>
                      <m:sub>
                        <m:r>
                          <a:rPr lang="en-US" altLang="zh-CN" sz="2400" i="1">
                            <a:latin typeface="Cambria Math" panose="02040503050406030204" pitchFamily="18" charset="0"/>
                          </a:rPr>
                          <m:t>𝐿</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𝐵</m:t>
                        </m:r>
                      </m:e>
                      <m:sub>
                        <m:r>
                          <a:rPr lang="en-US" altLang="zh-CN" sz="2400" i="1">
                            <a:latin typeface="Cambria Math" panose="02040503050406030204" pitchFamily="18" charset="0"/>
                          </a:rPr>
                          <m:t>𝐿</m:t>
                        </m:r>
                      </m:sub>
                    </m:sSub>
                  </m:oMath>
                </a14:m>
                <a:r>
                  <a:rPr lang="zh-CN" altLang="en-US" sz="2400" dirty="0"/>
                  <a:t>相关的式子：</a:t>
                </a:r>
                <a:endParaRPr lang="en-US" altLang="zh-CN" sz="2400" dirty="0"/>
              </a:p>
              <a:p>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𝐴</m:t>
                        </m:r>
                      </m:e>
                      <m:sub>
                        <m:r>
                          <a:rPr lang="en-US" altLang="zh-CN" sz="2400" b="0" i="1" smtClean="0">
                            <a:latin typeface="Cambria Math" panose="02040503050406030204" pitchFamily="18" charset="0"/>
                          </a:rPr>
                          <m:t>𝐻</m:t>
                        </m:r>
                      </m:sub>
                    </m:sSub>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𝐵</m:t>
                        </m:r>
                      </m:e>
                      <m:sub>
                        <m:r>
                          <a:rPr lang="en-US" altLang="zh-CN" sz="2400" b="0" i="1" smtClean="0">
                            <a:latin typeface="Cambria Math" panose="02040503050406030204" pitchFamily="18" charset="0"/>
                          </a:rPr>
                          <m:t>𝐿</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𝐴</m:t>
                        </m:r>
                      </m:e>
                      <m:sub>
                        <m:r>
                          <a:rPr lang="en-US" altLang="zh-CN" sz="2400" b="0" i="1" smtClean="0">
                            <a:latin typeface="Cambria Math" panose="02040503050406030204" pitchFamily="18" charset="0"/>
                          </a:rPr>
                          <m:t>𝐿</m:t>
                        </m:r>
                      </m:sub>
                    </m:sSub>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𝐵</m:t>
                        </m:r>
                      </m:e>
                      <m:sub>
                        <m:r>
                          <a:rPr lang="en-US" altLang="zh-CN" sz="2400" b="0" i="1" smtClean="0">
                            <a:latin typeface="Cambria Math" panose="02040503050406030204" pitchFamily="18" charset="0"/>
                          </a:rPr>
                          <m:t>𝐻</m:t>
                        </m:r>
                      </m:sub>
                    </m:sSub>
                    <m:r>
                      <a:rPr lang="en-US" altLang="zh-CN" sz="2400" b="0" i="1" smtClean="0">
                        <a:latin typeface="Cambria Math" panose="02040503050406030204" pitchFamily="18" charset="0"/>
                      </a:rPr>
                      <m:t>=</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𝐴</m:t>
                            </m:r>
                          </m:e>
                          <m:sub>
                            <m:r>
                              <a:rPr lang="en-US" altLang="zh-CN" sz="2400" b="0" i="1" smtClean="0">
                                <a:latin typeface="Cambria Math" panose="02040503050406030204" pitchFamily="18" charset="0"/>
                              </a:rPr>
                              <m:t>𝐻</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𝐴</m:t>
                            </m:r>
                          </m:e>
                          <m:sub>
                            <m:r>
                              <a:rPr lang="en-US" altLang="zh-CN" sz="2400" b="0" i="1" smtClean="0">
                                <a:latin typeface="Cambria Math" panose="02040503050406030204" pitchFamily="18" charset="0"/>
                              </a:rPr>
                              <m:t>𝐿</m:t>
                            </m:r>
                          </m:sub>
                        </m:sSub>
                      </m:e>
                    </m:d>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𝐵</m:t>
                            </m:r>
                          </m:e>
                          <m:sub>
                            <m:r>
                              <a:rPr lang="en-US" altLang="zh-CN" sz="2400" b="0" i="1" smtClean="0">
                                <a:latin typeface="Cambria Math" panose="02040503050406030204" pitchFamily="18" charset="0"/>
                              </a:rPr>
                              <m:t>𝐻</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𝐵</m:t>
                            </m:r>
                          </m:e>
                          <m:sub>
                            <m:r>
                              <a:rPr lang="en-US" altLang="zh-CN" sz="2400" b="0" i="1" smtClean="0">
                                <a:latin typeface="Cambria Math" panose="02040503050406030204" pitchFamily="18" charset="0"/>
                              </a:rPr>
                              <m:t>𝐿</m:t>
                            </m:r>
                          </m:sub>
                        </m:sSub>
                      </m:e>
                    </m:d>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𝐴</m:t>
                        </m:r>
                      </m:e>
                      <m:sub>
                        <m:r>
                          <a:rPr lang="en-US" altLang="zh-CN" sz="2400" b="0" i="1" smtClean="0">
                            <a:latin typeface="Cambria Math" panose="02040503050406030204" pitchFamily="18" charset="0"/>
                          </a:rPr>
                          <m:t>𝐻</m:t>
                        </m:r>
                      </m:sub>
                    </m:sSub>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𝐵</m:t>
                        </m:r>
                      </m:e>
                      <m:sub>
                        <m:r>
                          <a:rPr lang="en-US" altLang="zh-CN" sz="2400" b="0" i="1" smtClean="0">
                            <a:latin typeface="Cambria Math" panose="02040503050406030204" pitchFamily="18" charset="0"/>
                          </a:rPr>
                          <m:t>𝐻</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𝐴</m:t>
                        </m:r>
                      </m:e>
                      <m:sub>
                        <m:r>
                          <a:rPr lang="en-US" altLang="zh-CN" sz="2400" b="0" i="1" smtClean="0">
                            <a:latin typeface="Cambria Math" panose="02040503050406030204" pitchFamily="18" charset="0"/>
                          </a:rPr>
                          <m:t>𝐿</m:t>
                        </m:r>
                      </m:sub>
                    </m:sSub>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𝐵</m:t>
                        </m:r>
                      </m:e>
                      <m:sub>
                        <m:r>
                          <a:rPr lang="en-US" altLang="zh-CN" sz="2400" b="0" i="1" smtClean="0">
                            <a:latin typeface="Cambria Math" panose="02040503050406030204" pitchFamily="18" charset="0"/>
                          </a:rPr>
                          <m:t>𝐿</m:t>
                        </m:r>
                      </m:sub>
                    </m:sSub>
                  </m:oMath>
                </a14:m>
                <a:endParaRPr lang="en-US" altLang="zh-CN" sz="2400" dirty="0"/>
              </a:p>
              <a:p>
                <a:r>
                  <a:rPr lang="zh-CN" altLang="en-US" sz="2400" dirty="0"/>
                  <a:t>此时只需要三次子乘法和若干次加减</a:t>
                </a:r>
                <a:endParaRPr lang="en-US" altLang="zh-CN" sz="2400" dirty="0"/>
              </a:p>
              <a:p>
                <a:endParaRPr lang="zh-CN" altLang="en-US" sz="2400" dirty="0"/>
              </a:p>
            </p:txBody>
          </p:sp>
        </mc:Choice>
        <mc:Fallback xmlns="">
          <p:sp>
            <p:nvSpPr>
              <p:cNvPr id="3" name="内容占位符 2">
                <a:extLst>
                  <a:ext uri="{FF2B5EF4-FFF2-40B4-BE49-F238E27FC236}">
                    <a16:creationId xmlns:a16="http://schemas.microsoft.com/office/drawing/2014/main" id="{DC5615FD-1ABC-8F00-589D-0EFE8305118E}"/>
                  </a:ext>
                </a:extLst>
              </p:cNvPr>
              <p:cNvSpPr>
                <a:spLocks noGrp="1" noRot="1" noChangeAspect="1" noMove="1" noResize="1" noEditPoints="1" noAdjustHandles="1" noChangeArrowheads="1" noChangeShapeType="1" noTextEdit="1"/>
              </p:cNvSpPr>
              <p:nvPr>
                <p:ph idx="1"/>
              </p:nvPr>
            </p:nvSpPr>
            <p:spPr>
              <a:xfrm>
                <a:off x="1371600" y="1564257"/>
                <a:ext cx="9601200" cy="4303143"/>
              </a:xfrm>
              <a:blipFill>
                <a:blip r:embed="rId2"/>
                <a:stretch>
                  <a:fillRect l="-889" t="-18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83199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F18685-B565-A55C-82B8-21F2121AE498}"/>
              </a:ext>
            </a:extLst>
          </p:cNvPr>
          <p:cNvSpPr>
            <a:spLocks noGrp="1"/>
          </p:cNvSpPr>
          <p:nvPr>
            <p:ph type="title"/>
          </p:nvPr>
        </p:nvSpPr>
        <p:spPr/>
        <p:txBody>
          <a:bodyPr/>
          <a:lstStyle/>
          <a:p>
            <a:r>
              <a:rPr lang="zh-CN" altLang="en-US" dirty="0"/>
              <a:t>更好的方法：分治</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C5615FD-1ABC-8F00-589D-0EFE8305118E}"/>
                  </a:ext>
                </a:extLst>
              </p:cNvPr>
              <p:cNvSpPr>
                <a:spLocks noGrp="1"/>
              </p:cNvSpPr>
              <p:nvPr>
                <p:ph idx="1"/>
              </p:nvPr>
            </p:nvSpPr>
            <p:spPr>
              <a:xfrm>
                <a:off x="1371600" y="1564257"/>
                <a:ext cx="9601200" cy="4303143"/>
              </a:xfrm>
            </p:spPr>
            <p:txBody>
              <a:bodyPr>
                <a:normAutofit/>
              </a:bodyPr>
              <a:lstStyle/>
              <a:p>
                <a:r>
                  <a:rPr lang="zh-CN" altLang="en-US" sz="2400" dirty="0"/>
                  <a:t>设两个二进制长度为</a:t>
                </a:r>
                <a14:m>
                  <m:oMath xmlns:m="http://schemas.openxmlformats.org/officeDocument/2006/math">
                    <m:r>
                      <a:rPr lang="en-US" altLang="zh-CN" sz="2400" b="0" i="1" smtClean="0">
                        <a:latin typeface="Cambria Math" panose="02040503050406030204" pitchFamily="18" charset="0"/>
                      </a:rPr>
                      <m:t>𝑛</m:t>
                    </m:r>
                  </m:oMath>
                </a14:m>
                <a:r>
                  <a:rPr lang="zh-CN" altLang="en-US" sz="2400" dirty="0"/>
                  <a:t>的整数相乘需要</a:t>
                </a:r>
                <a:r>
                  <a:rPr lang="en-US" altLang="zh-CN" sz="2400" dirty="0"/>
                  <a:t>T(n)</a:t>
                </a:r>
                <a:r>
                  <a:rPr lang="zh-CN" altLang="en-US" sz="2400" dirty="0"/>
                  <a:t>的时间，则：</a:t>
                </a:r>
                <a:endParaRPr lang="en-US" altLang="zh-CN" sz="2400" dirty="0"/>
              </a:p>
              <a:p>
                <a14:m>
                  <m:oMath xmlns:m="http://schemas.openxmlformats.org/officeDocument/2006/math">
                    <m:r>
                      <a:rPr lang="en-US" altLang="zh-CN" sz="2400" b="0" i="1" smtClean="0">
                        <a:latin typeface="Cambria Math" panose="02040503050406030204" pitchFamily="18" charset="0"/>
                      </a:rPr>
                      <m:t>𝑇</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𝑛</m:t>
                        </m:r>
                      </m:e>
                    </m:d>
                    <m:r>
                      <a:rPr lang="en-US" altLang="zh-CN" sz="2400" b="0" i="1" smtClean="0">
                        <a:latin typeface="Cambria Math" panose="02040503050406030204" pitchFamily="18" charset="0"/>
                      </a:rPr>
                      <m:t>=</m:t>
                    </m:r>
                    <m:d>
                      <m:dPr>
                        <m:begChr m:val="{"/>
                        <m:endChr m:val=""/>
                        <m:ctrlPr>
                          <a:rPr lang="en-US" altLang="zh-CN" sz="2400" b="0" i="1" smtClean="0">
                            <a:latin typeface="Cambria Math" panose="02040503050406030204" pitchFamily="18" charset="0"/>
                          </a:rPr>
                        </m:ctrlPr>
                      </m:dPr>
                      <m:e>
                        <m:eqArr>
                          <m:eqArrPr>
                            <m:ctrlPr>
                              <a:rPr lang="en-US" altLang="zh-CN" sz="2400" b="0" i="1" smtClean="0">
                                <a:latin typeface="Cambria Math" panose="02040503050406030204" pitchFamily="18" charset="0"/>
                              </a:rPr>
                            </m:ctrlPr>
                          </m:eqArrPr>
                          <m:e>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𝑂</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1</m:t>
                                </m:r>
                              </m:e>
                            </m:d>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=1</m:t>
                            </m:r>
                          </m:e>
                          <m:e>
                            <m:r>
                              <a:rPr lang="en-US" altLang="zh-CN" sz="2400" b="0" i="1" smtClean="0">
                                <a:latin typeface="Cambria Math" panose="02040503050406030204" pitchFamily="18" charset="0"/>
                              </a:rPr>
                              <m:t>3</m:t>
                            </m:r>
                            <m:r>
                              <a:rPr lang="en-US" altLang="zh-CN" sz="2400" i="1">
                                <a:latin typeface="Cambria Math" panose="02040503050406030204" pitchFamily="18" charset="0"/>
                              </a:rPr>
                              <m:t>𝑇</m:t>
                            </m:r>
                            <m:d>
                              <m:dPr>
                                <m:ctrlPr>
                                  <a:rPr lang="en-US" altLang="zh-CN" sz="2400" i="1">
                                    <a:latin typeface="Cambria Math" panose="02040503050406030204" pitchFamily="18" charset="0"/>
                                  </a:rPr>
                                </m:ctrlPr>
                              </m:dPr>
                              <m:e>
                                <m:f>
                                  <m:fPr>
                                    <m:ctrlPr>
                                      <a:rPr lang="en-US" altLang="zh-CN" sz="2400" i="1">
                                        <a:latin typeface="Cambria Math" panose="02040503050406030204" pitchFamily="18" charset="0"/>
                                      </a:rPr>
                                    </m:ctrlPr>
                                  </m:fPr>
                                  <m:num>
                                    <m:r>
                                      <a:rPr lang="en-US" altLang="zh-CN" sz="2400" i="1">
                                        <a:latin typeface="Cambria Math" panose="02040503050406030204" pitchFamily="18" charset="0"/>
                                      </a:rPr>
                                      <m:t>𝑛</m:t>
                                    </m:r>
                                  </m:num>
                                  <m:den>
                                    <m:r>
                                      <a:rPr lang="en-US" altLang="zh-CN" sz="2400" i="1">
                                        <a:latin typeface="Cambria Math" panose="02040503050406030204" pitchFamily="18" charset="0"/>
                                      </a:rPr>
                                      <m:t>2</m:t>
                                    </m:r>
                                  </m:den>
                                </m:f>
                              </m:e>
                            </m:d>
                            <m:r>
                              <a:rPr lang="en-US" altLang="zh-CN" sz="2400" i="1">
                                <a:latin typeface="Cambria Math" panose="02040503050406030204" pitchFamily="18" charset="0"/>
                              </a:rPr>
                              <m:t>+</m:t>
                            </m:r>
                            <m:r>
                              <a:rPr lang="en-US" altLang="zh-CN" sz="2400" i="1">
                                <a:latin typeface="Cambria Math" panose="02040503050406030204" pitchFamily="18" charset="0"/>
                              </a:rPr>
                              <m:t>𝑂</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𝑛</m:t>
                                </m:r>
                              </m:e>
                            </m:d>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&gt;1</m:t>
                            </m:r>
                          </m:e>
                        </m:eqArr>
                      </m:e>
                    </m:d>
                  </m:oMath>
                </a14:m>
                <a:endParaRPr lang="en-US" altLang="zh-CN" sz="2400" dirty="0"/>
              </a:p>
              <a:p>
                <a:r>
                  <a:rPr lang="zh-CN" altLang="en-US" sz="2400" dirty="0"/>
                  <a:t>运用主定理，代入</a:t>
                </a:r>
                <a14:m>
                  <m:oMath xmlns:m="http://schemas.openxmlformats.org/officeDocument/2006/math">
                    <m:r>
                      <a:rPr lang="en-US" altLang="zh-CN" sz="2400" i="1" dirty="0" smtClean="0">
                        <a:latin typeface="Cambria Math" panose="02040503050406030204" pitchFamily="18" charset="0"/>
                      </a:rPr>
                      <m:t>𝑎</m:t>
                    </m:r>
                    <m:r>
                      <a:rPr lang="en-US" altLang="zh-CN" sz="2400" i="1" dirty="0" smtClean="0">
                        <a:latin typeface="Cambria Math" panose="02040503050406030204" pitchFamily="18" charset="0"/>
                      </a:rPr>
                      <m:t>=3,  </m:t>
                    </m:r>
                    <m:r>
                      <a:rPr lang="en-US" altLang="zh-CN" sz="2400" i="1" dirty="0" smtClean="0">
                        <a:latin typeface="Cambria Math" panose="02040503050406030204" pitchFamily="18" charset="0"/>
                      </a:rPr>
                      <m:t>𝑏</m:t>
                    </m:r>
                    <m:r>
                      <a:rPr lang="en-US" altLang="zh-CN" sz="2400" i="1" dirty="0" smtClean="0">
                        <a:latin typeface="Cambria Math" panose="02040503050406030204" pitchFamily="18" charset="0"/>
                      </a:rPr>
                      <m:t>=2</m:t>
                    </m:r>
                  </m:oMath>
                </a14:m>
                <a:r>
                  <a:rPr lang="zh-CN" altLang="en-US" sz="2400" dirty="0"/>
                  <a:t>，得到</a:t>
                </a:r>
                <a14:m>
                  <m:oMath xmlns:m="http://schemas.openxmlformats.org/officeDocument/2006/math">
                    <m:r>
                      <a:rPr lang="en-US" altLang="zh-CN" sz="2400" i="1" dirty="0" smtClean="0">
                        <a:latin typeface="Cambria Math" panose="02040503050406030204" pitchFamily="18" charset="0"/>
                      </a:rPr>
                      <m:t>𝑂</m:t>
                    </m:r>
                    <m:r>
                      <a:rPr lang="en-US" altLang="zh-CN" sz="2400" i="1" dirty="0" smtClean="0">
                        <a:latin typeface="Cambria Math" panose="02040503050406030204" pitchFamily="18" charset="0"/>
                      </a:rPr>
                      <m:t>(</m:t>
                    </m:r>
                    <m:sSup>
                      <m:sSupPr>
                        <m:ctrlPr>
                          <a:rPr lang="en-US" altLang="zh-CN" sz="2400" b="0" i="1" dirty="0" smtClean="0">
                            <a:latin typeface="Cambria Math" panose="02040503050406030204" pitchFamily="18" charset="0"/>
                          </a:rPr>
                        </m:ctrlPr>
                      </m:sSupPr>
                      <m:e>
                        <m:r>
                          <a:rPr lang="en-US" altLang="zh-CN" sz="2400" b="0" i="1" dirty="0" smtClean="0">
                            <a:latin typeface="Cambria Math" panose="02040503050406030204" pitchFamily="18" charset="0"/>
                          </a:rPr>
                          <m:t>𝑛</m:t>
                        </m:r>
                      </m:e>
                      <m:sup>
                        <m:sSub>
                          <m:sSubPr>
                            <m:ctrlPr>
                              <a:rPr lang="en-US" altLang="zh-CN" sz="2400" b="0" i="1" dirty="0" smtClean="0">
                                <a:latin typeface="Cambria Math" panose="02040503050406030204" pitchFamily="18" charset="0"/>
                              </a:rPr>
                            </m:ctrlPr>
                          </m:sSubPr>
                          <m:e>
                            <m:r>
                              <m:rPr>
                                <m:sty m:val="p"/>
                              </m:rPr>
                              <a:rPr lang="en-US" altLang="zh-CN" sz="2400" b="0" i="0" dirty="0" smtClean="0">
                                <a:latin typeface="Cambria Math" panose="02040503050406030204" pitchFamily="18" charset="0"/>
                              </a:rPr>
                              <m:t>log</m:t>
                            </m:r>
                          </m:e>
                          <m:sub>
                            <m:r>
                              <a:rPr lang="en-US" altLang="zh-CN" sz="2400" b="0" i="1" dirty="0" smtClean="0">
                                <a:latin typeface="Cambria Math" panose="02040503050406030204" pitchFamily="18" charset="0"/>
                              </a:rPr>
                              <m:t>2</m:t>
                            </m:r>
                          </m:sub>
                        </m:sSub>
                        <m:r>
                          <a:rPr lang="en-US" altLang="zh-CN" sz="2400" b="0" i="1" dirty="0" smtClean="0">
                            <a:latin typeface="Cambria Math" panose="02040503050406030204" pitchFamily="18" charset="0"/>
                          </a:rPr>
                          <m:t>3 </m:t>
                        </m:r>
                      </m:sup>
                    </m:sSup>
                    <m:r>
                      <a:rPr lang="en-US" altLang="zh-CN" sz="2400" b="0" i="1" dirty="0" smtClean="0">
                        <a:latin typeface="Cambria Math" panose="02040503050406030204" pitchFamily="18" charset="0"/>
                      </a:rPr>
                      <m:t>)</m:t>
                    </m:r>
                  </m:oMath>
                </a14:m>
                <a:r>
                  <a:rPr lang="zh-CN" altLang="en-US" sz="2400" dirty="0"/>
                  <a:t>的时间复杂度</a:t>
                </a:r>
              </a:p>
            </p:txBody>
          </p:sp>
        </mc:Choice>
        <mc:Fallback xmlns="">
          <p:sp>
            <p:nvSpPr>
              <p:cNvPr id="3" name="内容占位符 2">
                <a:extLst>
                  <a:ext uri="{FF2B5EF4-FFF2-40B4-BE49-F238E27FC236}">
                    <a16:creationId xmlns:a16="http://schemas.microsoft.com/office/drawing/2014/main" id="{DC5615FD-1ABC-8F00-589D-0EFE8305118E}"/>
                  </a:ext>
                </a:extLst>
              </p:cNvPr>
              <p:cNvSpPr>
                <a:spLocks noGrp="1" noRot="1" noChangeAspect="1" noMove="1" noResize="1" noEditPoints="1" noAdjustHandles="1" noChangeArrowheads="1" noChangeShapeType="1" noTextEdit="1"/>
              </p:cNvSpPr>
              <p:nvPr>
                <p:ph idx="1"/>
              </p:nvPr>
            </p:nvSpPr>
            <p:spPr>
              <a:xfrm>
                <a:off x="1371600" y="1564257"/>
                <a:ext cx="9601200" cy="4303143"/>
              </a:xfrm>
              <a:blipFill>
                <a:blip r:embed="rId2"/>
                <a:stretch>
                  <a:fillRect l="-889" t="-18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84845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E90D26-8CCC-3BAB-E3B6-367AE8CDA5C9}"/>
              </a:ext>
            </a:extLst>
          </p:cNvPr>
          <p:cNvSpPr>
            <a:spLocks noGrp="1"/>
          </p:cNvSpPr>
          <p:nvPr>
            <p:ph type="title"/>
          </p:nvPr>
        </p:nvSpPr>
        <p:spPr/>
        <p:txBody>
          <a:bodyPr/>
          <a:lstStyle/>
          <a:p>
            <a:r>
              <a:rPr lang="zh-CN" altLang="en-US" dirty="0"/>
              <a:t>多项式乘法</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EF8BF56-AF50-FE0E-B000-C8DA620A299E}"/>
                  </a:ext>
                </a:extLst>
              </p:cNvPr>
              <p:cNvSpPr>
                <a:spLocks noGrp="1"/>
              </p:cNvSpPr>
              <p:nvPr>
                <p:ph idx="1"/>
              </p:nvPr>
            </p:nvSpPr>
            <p:spPr>
              <a:xfrm>
                <a:off x="1371600" y="1639019"/>
                <a:ext cx="9601200" cy="4228381"/>
              </a:xfrm>
            </p:spPr>
            <p:txBody>
              <a:bodyPr>
                <a:normAutofit/>
              </a:bodyPr>
              <a:lstStyle/>
              <a:p>
                <a:r>
                  <a:rPr lang="zh-CN" altLang="en-US" sz="2400" dirty="0"/>
                  <a:t>将一个大整数视为一个多项式，即对于整数</a:t>
                </a:r>
                <a14:m>
                  <m:oMath xmlns:m="http://schemas.openxmlformats.org/officeDocument/2006/math">
                    <m:acc>
                      <m:accPr>
                        <m:chr m:val="̅"/>
                        <m:ctrlPr>
                          <a:rPr lang="zh-CN" altLang="en-US" sz="2400" i="1" dirty="0" smtClean="0">
                            <a:solidFill>
                              <a:srgbClr val="836967"/>
                            </a:solidFill>
                            <a:latin typeface="Cambria Math" panose="02040503050406030204" pitchFamily="18" charset="0"/>
                          </a:rPr>
                        </m:ctrlPr>
                      </m:accPr>
                      <m:e>
                        <m:r>
                          <a:rPr lang="zh-CN" altLang="en-US" sz="2400" i="1" dirty="0">
                            <a:latin typeface="Cambria Math" panose="02040503050406030204" pitchFamily="18" charset="0"/>
                          </a:rPr>
                          <m:t>𝑎𝑏𝑐</m:t>
                        </m:r>
                        <m:r>
                          <a:rPr lang="en-US" altLang="zh-CN" sz="2400" b="0" i="1" dirty="0" smtClean="0">
                            <a:latin typeface="Cambria Math" panose="02040503050406030204" pitchFamily="18" charset="0"/>
                          </a:rPr>
                          <m:t>𝑑𝑒</m:t>
                        </m:r>
                      </m:e>
                    </m:acc>
                    <m:r>
                      <a:rPr lang="zh-CN" altLang="en-US" sz="2400" i="1" dirty="0" smtClean="0">
                        <a:latin typeface="Cambria Math" panose="02040503050406030204" pitchFamily="18" charset="0"/>
                      </a:rPr>
                      <m:t>，</m:t>
                    </m:r>
                  </m:oMath>
                </a14:m>
                <a:r>
                  <a:rPr lang="zh-CN" altLang="en-US" sz="2400" dirty="0"/>
                  <a:t>我们将它看成多项式</a:t>
                </a:r>
                <a14:m>
                  <m:oMath xmlns:m="http://schemas.openxmlformats.org/officeDocument/2006/math">
                    <m:r>
                      <a:rPr lang="en-US" altLang="zh-CN" sz="2400" b="0" i="1" smtClean="0">
                        <a:latin typeface="Cambria Math" panose="02040503050406030204" pitchFamily="18" charset="0"/>
                      </a:rPr>
                      <m:t>𝑓</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𝑥</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𝑒</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𝑑𝑥</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𝑐</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𝑥</m:t>
                        </m:r>
                      </m:e>
                      <m:sup>
                        <m:r>
                          <a:rPr lang="en-US" altLang="zh-CN" sz="2400" b="0" i="1" smtClean="0">
                            <a:latin typeface="Cambria Math" panose="02040503050406030204" pitchFamily="18" charset="0"/>
                          </a:rPr>
                          <m:t>2</m:t>
                        </m:r>
                      </m:sup>
                    </m:sSup>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𝑏</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𝑥</m:t>
                        </m:r>
                      </m:e>
                      <m:sup>
                        <m:r>
                          <a:rPr lang="en-US" altLang="zh-CN" sz="2400" b="0" i="1" smtClean="0">
                            <a:latin typeface="Cambria Math" panose="02040503050406030204" pitchFamily="18" charset="0"/>
                          </a:rPr>
                          <m:t>3</m:t>
                        </m:r>
                      </m:sup>
                    </m:sSup>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𝑎</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𝑥</m:t>
                        </m:r>
                      </m:e>
                      <m:sup>
                        <m:r>
                          <a:rPr lang="en-US" altLang="zh-CN" sz="2400" b="0" i="1" smtClean="0">
                            <a:latin typeface="Cambria Math" panose="02040503050406030204" pitchFamily="18" charset="0"/>
                          </a:rPr>
                          <m:t>4</m:t>
                        </m:r>
                      </m:sup>
                    </m:sSup>
                  </m:oMath>
                </a14:m>
                <a:r>
                  <a:rPr lang="zh-CN" altLang="en-US" sz="2400" dirty="0"/>
                  <a:t>在</a:t>
                </a:r>
                <a14:m>
                  <m:oMath xmlns:m="http://schemas.openxmlformats.org/officeDocument/2006/math">
                    <m:r>
                      <a:rPr lang="en-US" altLang="zh-CN" sz="2400" b="0" i="1" dirty="0" smtClean="0">
                        <a:latin typeface="Cambria Math" panose="02040503050406030204" pitchFamily="18" charset="0"/>
                      </a:rPr>
                      <m:t>𝑥</m:t>
                    </m:r>
                    <m:r>
                      <a:rPr lang="en-US" altLang="zh-CN" sz="2400" b="0" i="1" dirty="0" smtClean="0">
                        <a:latin typeface="Cambria Math" panose="02040503050406030204" pitchFamily="18" charset="0"/>
                      </a:rPr>
                      <m:t>=10</m:t>
                    </m:r>
                  </m:oMath>
                </a14:m>
                <a:r>
                  <a:rPr lang="zh-CN" altLang="en-US" sz="2400" dirty="0"/>
                  <a:t>的取值。因此，我们只需要解决了多项式乘法问题，就已经解决了任意进制下的大整数乘法问题。</a:t>
                </a:r>
                <a:endParaRPr lang="en-US" altLang="zh-CN" sz="2400" dirty="0"/>
              </a:p>
              <a:p>
                <a:r>
                  <a:rPr lang="zh-CN" altLang="en-US" sz="2400" dirty="0"/>
                  <a:t>一个多项式可以看成函数，因此我们又可以将问题转化为函数的逐点乘积问题。给定函数</a:t>
                </a:r>
                <a14:m>
                  <m:oMath xmlns:m="http://schemas.openxmlformats.org/officeDocument/2006/math">
                    <m:r>
                      <a:rPr lang="en-US" altLang="zh-CN" sz="2400" i="1" dirty="0" smtClean="0">
                        <a:latin typeface="Cambria Math" panose="02040503050406030204" pitchFamily="18" charset="0"/>
                      </a:rPr>
                      <m:t>𝑓</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𝑥</m:t>
                    </m:r>
                    <m:r>
                      <a:rPr lang="en-US" altLang="zh-CN" sz="2400" b="0" i="1" dirty="0" smtClean="0">
                        <a:latin typeface="Cambria Math" panose="02040503050406030204" pitchFamily="18" charset="0"/>
                      </a:rPr>
                      <m:t>),</m:t>
                    </m:r>
                    <m:r>
                      <a:rPr lang="en-US" altLang="zh-CN" sz="2400" i="1" dirty="0" smtClean="0">
                        <a:latin typeface="Cambria Math" panose="02040503050406030204" pitchFamily="18" charset="0"/>
                      </a:rPr>
                      <m:t>𝑔</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𝑥</m:t>
                    </m:r>
                    <m:r>
                      <a:rPr lang="en-US" altLang="zh-CN" sz="2400" b="0" i="1" dirty="0" smtClean="0">
                        <a:latin typeface="Cambria Math" panose="02040503050406030204" pitchFamily="18" charset="0"/>
                      </a:rPr>
                      <m:t>)</m:t>
                    </m:r>
                  </m:oMath>
                </a14:m>
                <a:r>
                  <a:rPr lang="en-US" altLang="zh-CN" sz="2400" dirty="0"/>
                  <a:t>, </a:t>
                </a:r>
                <a:r>
                  <a:rPr lang="zh-CN" altLang="en-US" sz="2400" dirty="0"/>
                  <a:t>求</a:t>
                </a:r>
                <a14:m>
                  <m:oMath xmlns:m="http://schemas.openxmlformats.org/officeDocument/2006/math">
                    <m:r>
                      <a:rPr lang="en-US" altLang="zh-CN" sz="2400" b="0" i="1" dirty="0" smtClean="0">
                        <a:latin typeface="Cambria Math" panose="02040503050406030204" pitchFamily="18" charset="0"/>
                      </a:rPr>
                      <m:t>h</m:t>
                    </m:r>
                    <m:d>
                      <m:dPr>
                        <m:ctrlPr>
                          <a:rPr lang="en-US" altLang="zh-CN" sz="2400" b="0" i="1" dirty="0" smtClean="0">
                            <a:latin typeface="Cambria Math" panose="02040503050406030204" pitchFamily="18" charset="0"/>
                          </a:rPr>
                        </m:ctrlPr>
                      </m:dPr>
                      <m:e>
                        <m:r>
                          <a:rPr lang="en-US" altLang="zh-CN" sz="2400" b="0" i="1" dirty="0" smtClean="0">
                            <a:latin typeface="Cambria Math" panose="02040503050406030204" pitchFamily="18" charset="0"/>
                          </a:rPr>
                          <m:t>𝑥</m:t>
                        </m:r>
                      </m:e>
                    </m:d>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𝑓</m:t>
                    </m:r>
                    <m:d>
                      <m:dPr>
                        <m:ctrlPr>
                          <a:rPr lang="en-US" altLang="zh-CN" sz="2400" b="0" i="1" dirty="0" smtClean="0">
                            <a:latin typeface="Cambria Math" panose="02040503050406030204" pitchFamily="18" charset="0"/>
                          </a:rPr>
                        </m:ctrlPr>
                      </m:dPr>
                      <m:e>
                        <m:r>
                          <a:rPr lang="en-US" altLang="zh-CN" sz="2400" b="0" i="1" dirty="0" smtClean="0">
                            <a:latin typeface="Cambria Math" panose="02040503050406030204" pitchFamily="18" charset="0"/>
                          </a:rPr>
                          <m:t>𝑥</m:t>
                        </m:r>
                      </m:e>
                    </m:d>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𝑔</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𝑥</m:t>
                    </m:r>
                    <m:r>
                      <a:rPr lang="en-US" altLang="zh-CN" sz="2400" b="0" i="1" dirty="0" smtClean="0">
                        <a:latin typeface="Cambria Math" panose="02040503050406030204" pitchFamily="18" charset="0"/>
                      </a:rPr>
                      <m:t>)</m:t>
                    </m:r>
                  </m:oMath>
                </a14:m>
                <a:r>
                  <a:rPr lang="zh-CN" altLang="en-US" sz="2400" dirty="0"/>
                  <a:t>的系数。</a:t>
                </a:r>
                <a:endParaRPr lang="en-US" altLang="zh-CN" sz="2400" dirty="0"/>
              </a:p>
              <a:p>
                <a:r>
                  <a:rPr lang="zh-CN" altLang="en-US" sz="2400" dirty="0"/>
                  <a:t>但是，我们直接计算系数的卷积，仍然需要</a:t>
                </a:r>
                <a14:m>
                  <m:oMath xmlns:m="http://schemas.openxmlformats.org/officeDocument/2006/math">
                    <m:r>
                      <a:rPr lang="en-US" altLang="zh-CN" sz="2400" b="0" i="1" smtClean="0">
                        <a:latin typeface="Cambria Math" panose="02040503050406030204" pitchFamily="18" charset="0"/>
                      </a:rPr>
                      <m:t>𝑂</m:t>
                    </m:r>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𝑛</m:t>
                        </m:r>
                      </m:e>
                      <m:sup>
                        <m:r>
                          <a:rPr lang="en-US" altLang="zh-CN" sz="2400" b="0" i="1" smtClean="0">
                            <a:latin typeface="Cambria Math" panose="02040503050406030204" pitchFamily="18" charset="0"/>
                          </a:rPr>
                          <m:t>2</m:t>
                        </m:r>
                      </m:sup>
                    </m:sSup>
                    <m:r>
                      <a:rPr lang="en-US" altLang="zh-CN" sz="2400" b="0" i="1" smtClean="0">
                        <a:latin typeface="Cambria Math" panose="02040503050406030204" pitchFamily="18" charset="0"/>
                      </a:rPr>
                      <m:t>)</m:t>
                    </m:r>
                  </m:oMath>
                </a14:m>
                <a:r>
                  <a:rPr lang="zh-CN" altLang="en-US" sz="2400" dirty="0"/>
                  <a:t>的复杂度。假如我们只是计算一些点处的值，分别进行乘积，然后通过这些点来解方程，是否可行呢？</a:t>
                </a:r>
              </a:p>
            </p:txBody>
          </p:sp>
        </mc:Choice>
        <mc:Fallback xmlns="">
          <p:sp>
            <p:nvSpPr>
              <p:cNvPr id="3" name="内容占位符 2">
                <a:extLst>
                  <a:ext uri="{FF2B5EF4-FFF2-40B4-BE49-F238E27FC236}">
                    <a16:creationId xmlns:a16="http://schemas.microsoft.com/office/drawing/2014/main" id="{3EF8BF56-AF50-FE0E-B000-C8DA620A299E}"/>
                  </a:ext>
                </a:extLst>
              </p:cNvPr>
              <p:cNvSpPr>
                <a:spLocks noGrp="1" noRot="1" noChangeAspect="1" noMove="1" noResize="1" noEditPoints="1" noAdjustHandles="1" noChangeArrowheads="1" noChangeShapeType="1" noTextEdit="1"/>
              </p:cNvSpPr>
              <p:nvPr>
                <p:ph idx="1"/>
              </p:nvPr>
            </p:nvSpPr>
            <p:spPr>
              <a:xfrm>
                <a:off x="1371600" y="1639019"/>
                <a:ext cx="9601200" cy="4228381"/>
              </a:xfrm>
              <a:blipFill>
                <a:blip r:embed="rId2"/>
                <a:stretch>
                  <a:fillRect l="-889" t="-1441" r="-7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49329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剪切">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TM10001105[[fn=剪切]]</Template>
  <TotalTime>311</TotalTime>
  <Words>1426</Words>
  <Application>Microsoft Office PowerPoint</Application>
  <PresentationFormat>宽屏</PresentationFormat>
  <Paragraphs>84</Paragraphs>
  <Slides>17</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17</vt:i4>
      </vt:variant>
    </vt:vector>
  </HeadingPairs>
  <TitlesOfParts>
    <vt:vector size="20" baseType="lpstr">
      <vt:lpstr>Cambria Math</vt:lpstr>
      <vt:lpstr>Franklin Gothic Book</vt:lpstr>
      <vt:lpstr>剪切</vt:lpstr>
      <vt:lpstr>长整数乘法</vt:lpstr>
      <vt:lpstr>目录</vt:lpstr>
      <vt:lpstr>高精度</vt:lpstr>
      <vt:lpstr>高精度</vt:lpstr>
      <vt:lpstr>更好的方法：分治</vt:lpstr>
      <vt:lpstr>更好的方法：分治</vt:lpstr>
      <vt:lpstr>更好的方法：分治</vt:lpstr>
      <vt:lpstr>更好的方法：分治</vt:lpstr>
      <vt:lpstr>多项式乘法</vt:lpstr>
      <vt:lpstr>PowerPoint 演示文稿</vt:lpstr>
      <vt:lpstr>多项式乘法</vt:lpstr>
      <vt:lpstr>计算点值表达</vt:lpstr>
      <vt:lpstr>离散傅里叶变换DFT</vt:lpstr>
      <vt:lpstr>快速傅里叶变换FFT：还是分治</vt:lpstr>
      <vt:lpstr>快速傅里叶变换FFT：还是分治</vt:lpstr>
      <vt:lpstr>逆快速傅里叶变换IFFT</vt:lpstr>
      <vt:lpstr>总结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长整数乘法</dc:title>
  <dc:creator>_ 熊</dc:creator>
  <cp:lastModifiedBy>_ 熊</cp:lastModifiedBy>
  <cp:revision>8</cp:revision>
  <dcterms:created xsi:type="dcterms:W3CDTF">2024-04-05T06:30:46Z</dcterms:created>
  <dcterms:modified xsi:type="dcterms:W3CDTF">2024-04-05T14:59:59Z</dcterms:modified>
</cp:coreProperties>
</file>