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5" r:id="rId3"/>
    <p:sldId id="296" r:id="rId4"/>
    <p:sldId id="297" r:id="rId5"/>
    <p:sldId id="287" r:id="rId6"/>
    <p:sldId id="298" r:id="rId7"/>
    <p:sldId id="299" r:id="rId8"/>
    <p:sldId id="300" r:id="rId9"/>
    <p:sldId id="301" r:id="rId10"/>
    <p:sldId id="302" r:id="rId11"/>
    <p:sldId id="314" r:id="rId12"/>
    <p:sldId id="315" r:id="rId13"/>
    <p:sldId id="303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884"/>
    <a:srgbClr val="558ED5"/>
    <a:srgbClr val="509ABE"/>
    <a:srgbClr val="2EA7E0"/>
    <a:srgbClr val="2E3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5" autoAdjust="0"/>
    <p:restoredTop sz="50000" autoAdjust="0"/>
  </p:normalViewPr>
  <p:slideViewPr>
    <p:cSldViewPr snapToObjects="1">
      <p:cViewPr>
        <p:scale>
          <a:sx n="100" d="100"/>
          <a:sy n="100" d="100"/>
        </p:scale>
        <p:origin x="184" y="376"/>
      </p:cViewPr>
      <p:guideLst>
        <p:guide orient="horz" pos="3521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5D084-F597-DF4F-A4CE-FA7264A8F302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6BA25C5-E711-7D45-B3E0-5E045E549F44}">
      <dgm:prSet phldrT="[Text]" custT="1"/>
      <dgm:spPr>
        <a:solidFill>
          <a:srgbClr val="31CE9C"/>
        </a:solidFill>
      </dgm:spPr>
      <dgm:t>
        <a:bodyPr/>
        <a:lstStyle/>
        <a:p>
          <a:r>
            <a:rPr lang="en-US" altLang="zh-CN" sz="1800" dirty="0" smtClean="0"/>
            <a:t>Adopt</a:t>
          </a:r>
          <a:r>
            <a:rPr lang="en-US" altLang="zh-CN" sz="1800" baseline="0" dirty="0" smtClean="0"/>
            <a:t> </a:t>
          </a:r>
          <a:r>
            <a:rPr lang="en-US" altLang="zh-CN" sz="1800" dirty="0" smtClean="0"/>
            <a:t>Docker</a:t>
          </a:r>
          <a:endParaRPr lang="en-US" sz="1800" dirty="0"/>
        </a:p>
      </dgm:t>
    </dgm:pt>
    <dgm:pt modelId="{D8EC3A9C-D8EE-4540-A84D-603E221996AC}" type="parTrans" cxnId="{718BF6A4-585F-7B40-A3C5-63E1646ADFE9}">
      <dgm:prSet/>
      <dgm:spPr/>
      <dgm:t>
        <a:bodyPr/>
        <a:lstStyle/>
        <a:p>
          <a:endParaRPr lang="en-US"/>
        </a:p>
      </dgm:t>
    </dgm:pt>
    <dgm:pt modelId="{932F2D8D-5277-2847-A37D-27FE254E12E7}" type="sibTrans" cxnId="{718BF6A4-585F-7B40-A3C5-63E1646ADFE9}">
      <dgm:prSet/>
      <dgm:spPr/>
      <dgm:t>
        <a:bodyPr/>
        <a:lstStyle/>
        <a:p>
          <a:endParaRPr lang="en-US"/>
        </a:p>
      </dgm:t>
    </dgm:pt>
    <dgm:pt modelId="{D41F0727-71D4-AA47-926B-DA7D6834977C}">
      <dgm:prSet phldrT="[Text]" custT="1"/>
      <dgm:spPr>
        <a:solidFill>
          <a:srgbClr val="27A57D"/>
        </a:solidFill>
      </dgm:spPr>
      <dgm:t>
        <a:bodyPr/>
        <a:lstStyle/>
        <a:p>
          <a:r>
            <a:rPr lang="en-US" sz="1800" dirty="0" smtClean="0"/>
            <a:t>Advanced</a:t>
          </a:r>
          <a:r>
            <a:rPr lang="en-US" sz="1800" baseline="0" dirty="0" smtClean="0"/>
            <a:t> </a:t>
          </a:r>
          <a:r>
            <a:rPr lang="en-US" sz="1800" dirty="0" smtClean="0"/>
            <a:t>Docker</a:t>
          </a:r>
          <a:endParaRPr lang="en-US" sz="1800" dirty="0"/>
        </a:p>
      </dgm:t>
    </dgm:pt>
    <dgm:pt modelId="{7123F610-502F-CF4A-928C-E71BE3351212}" type="parTrans" cxnId="{3F5AF1AF-3908-024C-8B89-FCFDF42EC782}">
      <dgm:prSet/>
      <dgm:spPr/>
      <dgm:t>
        <a:bodyPr/>
        <a:lstStyle/>
        <a:p>
          <a:endParaRPr lang="en-US"/>
        </a:p>
      </dgm:t>
    </dgm:pt>
    <dgm:pt modelId="{D79D28D0-8830-F741-90D1-9B049AFD5511}" type="sibTrans" cxnId="{3F5AF1AF-3908-024C-8B89-FCFDF42EC782}">
      <dgm:prSet/>
      <dgm:spPr/>
      <dgm:t>
        <a:bodyPr/>
        <a:lstStyle/>
        <a:p>
          <a:endParaRPr lang="en-US"/>
        </a:p>
      </dgm:t>
    </dgm:pt>
    <dgm:pt modelId="{87E825F7-1F98-9649-BA3D-38D1B48194C7}">
      <dgm:prSet phldrT="[Text]" custT="1"/>
      <dgm:spPr>
        <a:solidFill>
          <a:srgbClr val="006D37"/>
        </a:solidFill>
      </dgm:spPr>
      <dgm:t>
        <a:bodyPr/>
        <a:lstStyle/>
        <a:p>
          <a:r>
            <a:rPr lang="en-US" altLang="zh-CN" sz="1800" dirty="0" smtClean="0"/>
            <a:t>Cloud with Docker</a:t>
          </a:r>
          <a:endParaRPr lang="en-US" sz="1800" dirty="0"/>
        </a:p>
      </dgm:t>
    </dgm:pt>
    <dgm:pt modelId="{AB86DDBC-4B49-EF45-85BD-B49B740F0384}" type="parTrans" cxnId="{AD70C642-9E57-0D49-906A-9F8B6B1C2152}">
      <dgm:prSet/>
      <dgm:spPr/>
      <dgm:t>
        <a:bodyPr/>
        <a:lstStyle/>
        <a:p>
          <a:endParaRPr lang="en-US"/>
        </a:p>
      </dgm:t>
    </dgm:pt>
    <dgm:pt modelId="{A8AB0061-CC45-B64C-83A1-60DC7D5A387B}" type="sibTrans" cxnId="{AD70C642-9E57-0D49-906A-9F8B6B1C2152}">
      <dgm:prSet/>
      <dgm:spPr/>
      <dgm:t>
        <a:bodyPr/>
        <a:lstStyle/>
        <a:p>
          <a:endParaRPr lang="en-US"/>
        </a:p>
      </dgm:t>
    </dgm:pt>
    <dgm:pt modelId="{D63F8D7B-90A1-1C49-85A4-BC0D99BD6884}" type="pres">
      <dgm:prSet presAssocID="{F815D084-F597-DF4F-A4CE-FA7264A8F302}" presName="Name0" presStyleCnt="0">
        <dgm:presLayoutVars>
          <dgm:dir/>
          <dgm:animLvl val="lvl"/>
          <dgm:resizeHandles val="exact"/>
        </dgm:presLayoutVars>
      </dgm:prSet>
      <dgm:spPr/>
    </dgm:pt>
    <dgm:pt modelId="{82DA9FFF-A96C-2F4E-821D-E2F62DD5D563}" type="pres">
      <dgm:prSet presAssocID="{B6BA25C5-E711-7D45-B3E0-5E045E549F4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CF4C7-C7EE-014A-AE39-46818FD9627E}" type="pres">
      <dgm:prSet presAssocID="{932F2D8D-5277-2847-A37D-27FE254E12E7}" presName="parTxOnlySpace" presStyleCnt="0"/>
      <dgm:spPr/>
    </dgm:pt>
    <dgm:pt modelId="{344B72E3-5F3A-A648-BDEC-7B93447640B4}" type="pres">
      <dgm:prSet presAssocID="{D41F0727-71D4-AA47-926B-DA7D683497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D5B49-6641-DE4A-AF1A-160A4FEEBDCB}" type="pres">
      <dgm:prSet presAssocID="{D79D28D0-8830-F741-90D1-9B049AFD5511}" presName="parTxOnlySpace" presStyleCnt="0"/>
      <dgm:spPr/>
    </dgm:pt>
    <dgm:pt modelId="{A16156BC-C4A4-FE45-AAD3-2EC31E912623}" type="pres">
      <dgm:prSet presAssocID="{87E825F7-1F98-9649-BA3D-38D1B48194C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0C642-9E57-0D49-906A-9F8B6B1C2152}" srcId="{F815D084-F597-DF4F-A4CE-FA7264A8F302}" destId="{87E825F7-1F98-9649-BA3D-38D1B48194C7}" srcOrd="2" destOrd="0" parTransId="{AB86DDBC-4B49-EF45-85BD-B49B740F0384}" sibTransId="{A8AB0061-CC45-B64C-83A1-60DC7D5A387B}"/>
    <dgm:cxn modelId="{718BF6A4-585F-7B40-A3C5-63E1646ADFE9}" srcId="{F815D084-F597-DF4F-A4CE-FA7264A8F302}" destId="{B6BA25C5-E711-7D45-B3E0-5E045E549F44}" srcOrd="0" destOrd="0" parTransId="{D8EC3A9C-D8EE-4540-A84D-603E221996AC}" sibTransId="{932F2D8D-5277-2847-A37D-27FE254E12E7}"/>
    <dgm:cxn modelId="{5B67A0B0-9130-2444-AF9A-D4A46EBCC47D}" type="presOf" srcId="{B6BA25C5-E711-7D45-B3E0-5E045E549F44}" destId="{82DA9FFF-A96C-2F4E-821D-E2F62DD5D563}" srcOrd="0" destOrd="0" presId="urn:microsoft.com/office/officeart/2005/8/layout/chevron1"/>
    <dgm:cxn modelId="{7DFF4695-3AA9-754E-B49A-6150D087749A}" type="presOf" srcId="{F815D084-F597-DF4F-A4CE-FA7264A8F302}" destId="{D63F8D7B-90A1-1C49-85A4-BC0D99BD6884}" srcOrd="0" destOrd="0" presId="urn:microsoft.com/office/officeart/2005/8/layout/chevron1"/>
    <dgm:cxn modelId="{3F5AF1AF-3908-024C-8B89-FCFDF42EC782}" srcId="{F815D084-F597-DF4F-A4CE-FA7264A8F302}" destId="{D41F0727-71D4-AA47-926B-DA7D6834977C}" srcOrd="1" destOrd="0" parTransId="{7123F610-502F-CF4A-928C-E71BE3351212}" sibTransId="{D79D28D0-8830-F741-90D1-9B049AFD5511}"/>
    <dgm:cxn modelId="{E97112A5-2858-064E-9F41-25FEF808C6FC}" type="presOf" srcId="{87E825F7-1F98-9649-BA3D-38D1B48194C7}" destId="{A16156BC-C4A4-FE45-AAD3-2EC31E912623}" srcOrd="0" destOrd="0" presId="urn:microsoft.com/office/officeart/2005/8/layout/chevron1"/>
    <dgm:cxn modelId="{1DAFCFFE-62CD-0B43-B645-81DF2C4FBB0B}" type="presOf" srcId="{D41F0727-71D4-AA47-926B-DA7D6834977C}" destId="{344B72E3-5F3A-A648-BDEC-7B93447640B4}" srcOrd="0" destOrd="0" presId="urn:microsoft.com/office/officeart/2005/8/layout/chevron1"/>
    <dgm:cxn modelId="{FBA51C91-C7E9-7F44-BE95-DA083F7BA5BF}" type="presParOf" srcId="{D63F8D7B-90A1-1C49-85A4-BC0D99BD6884}" destId="{82DA9FFF-A96C-2F4E-821D-E2F62DD5D563}" srcOrd="0" destOrd="0" presId="urn:microsoft.com/office/officeart/2005/8/layout/chevron1"/>
    <dgm:cxn modelId="{5B933CD0-4EF6-444C-85E2-A79C6A3F0A29}" type="presParOf" srcId="{D63F8D7B-90A1-1C49-85A4-BC0D99BD6884}" destId="{627CF4C7-C7EE-014A-AE39-46818FD9627E}" srcOrd="1" destOrd="0" presId="urn:microsoft.com/office/officeart/2005/8/layout/chevron1"/>
    <dgm:cxn modelId="{7526FDC6-66A1-FF47-872C-8DB5D61D2993}" type="presParOf" srcId="{D63F8D7B-90A1-1C49-85A4-BC0D99BD6884}" destId="{344B72E3-5F3A-A648-BDEC-7B93447640B4}" srcOrd="2" destOrd="0" presId="urn:microsoft.com/office/officeart/2005/8/layout/chevron1"/>
    <dgm:cxn modelId="{7FACE524-5A55-D24B-908A-CC8B09D16027}" type="presParOf" srcId="{D63F8D7B-90A1-1C49-85A4-BC0D99BD6884}" destId="{23FD5B49-6641-DE4A-AF1A-160A4FEEBDCB}" srcOrd="3" destOrd="0" presId="urn:microsoft.com/office/officeart/2005/8/layout/chevron1"/>
    <dgm:cxn modelId="{8484F21B-395D-6E4E-826E-81A9846103B4}" type="presParOf" srcId="{D63F8D7B-90A1-1C49-85A4-BC0D99BD6884}" destId="{A16156BC-C4A4-FE45-AAD3-2EC31E91262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964D1-83DF-EC42-A64C-FC53FF0C1FFD}" type="doc">
      <dgm:prSet loTypeId="urn:microsoft.com/office/officeart/2005/8/layout/radial3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931FB14-85E1-EB43-9119-F71B8FC76E1F}">
      <dgm:prSet phldrT="[Text]"/>
      <dgm:spPr/>
      <dgm:t>
        <a:bodyPr/>
        <a:lstStyle/>
        <a:p>
          <a:r>
            <a:rPr lang="en-US" dirty="0" smtClean="0"/>
            <a:t>Business</a:t>
          </a:r>
        </a:p>
        <a:p>
          <a:r>
            <a:rPr lang="en-US" dirty="0" smtClean="0"/>
            <a:t>requirements</a:t>
          </a:r>
          <a:endParaRPr lang="en-US" dirty="0"/>
        </a:p>
      </dgm:t>
    </dgm:pt>
    <dgm:pt modelId="{9F2C6056-E086-7B4A-9B00-4456B0E22793}" type="parTrans" cxnId="{9BF65DD3-FE10-0D49-B875-F789C5C15F8E}">
      <dgm:prSet/>
      <dgm:spPr/>
      <dgm:t>
        <a:bodyPr/>
        <a:lstStyle/>
        <a:p>
          <a:endParaRPr lang="en-US"/>
        </a:p>
      </dgm:t>
    </dgm:pt>
    <dgm:pt modelId="{ABFAB920-6A60-0B40-A931-2E648FB7D05F}" type="sibTrans" cxnId="{9BF65DD3-FE10-0D49-B875-F789C5C15F8E}">
      <dgm:prSet/>
      <dgm:spPr/>
      <dgm:t>
        <a:bodyPr/>
        <a:lstStyle/>
        <a:p>
          <a:endParaRPr lang="en-US"/>
        </a:p>
      </dgm:t>
    </dgm:pt>
    <dgm:pt modelId="{89979C04-1676-244B-B470-0644A2724BD2}">
      <dgm:prSet phldrT="[Text]"/>
      <dgm:spPr/>
      <dgm:t>
        <a:bodyPr/>
        <a:lstStyle/>
        <a:p>
          <a:r>
            <a:rPr lang="en-US" dirty="0" smtClean="0"/>
            <a:t>Cost</a:t>
          </a:r>
          <a:endParaRPr lang="en-US" dirty="0"/>
        </a:p>
      </dgm:t>
    </dgm:pt>
    <dgm:pt modelId="{769DB348-33F0-D44D-9855-AFD3A67ADFE4}" type="parTrans" cxnId="{65481013-3336-D945-8E70-90920D86D22C}">
      <dgm:prSet/>
      <dgm:spPr/>
      <dgm:t>
        <a:bodyPr/>
        <a:lstStyle/>
        <a:p>
          <a:endParaRPr lang="en-US"/>
        </a:p>
      </dgm:t>
    </dgm:pt>
    <dgm:pt modelId="{7BE566E5-63C2-C74A-807A-E8C3A8F4482D}" type="sibTrans" cxnId="{65481013-3336-D945-8E70-90920D86D22C}">
      <dgm:prSet/>
      <dgm:spPr/>
      <dgm:t>
        <a:bodyPr/>
        <a:lstStyle/>
        <a:p>
          <a:endParaRPr lang="en-US"/>
        </a:p>
      </dgm:t>
    </dgm:pt>
    <dgm:pt modelId="{FA76B0F7-F50B-BC43-AD13-16D4832EF8C3}">
      <dgm:prSet phldrT="[Text]"/>
      <dgm:spPr/>
      <dgm:t>
        <a:bodyPr/>
        <a:lstStyle/>
        <a:p>
          <a:r>
            <a:rPr lang="en-US" dirty="0" smtClean="0"/>
            <a:t>Tech</a:t>
          </a:r>
        </a:p>
        <a:p>
          <a:r>
            <a:rPr lang="en-US" altLang="zh-CN" dirty="0" smtClean="0"/>
            <a:t>Maturity</a:t>
          </a:r>
          <a:endParaRPr lang="en-US" dirty="0" smtClean="0"/>
        </a:p>
      </dgm:t>
    </dgm:pt>
    <dgm:pt modelId="{0D86E859-3CC7-E641-BE43-E07154534B8B}" type="parTrans" cxnId="{C7240993-3563-2B4D-BB4C-FDA4F6FE5951}">
      <dgm:prSet/>
      <dgm:spPr/>
      <dgm:t>
        <a:bodyPr/>
        <a:lstStyle/>
        <a:p>
          <a:endParaRPr lang="en-US"/>
        </a:p>
      </dgm:t>
    </dgm:pt>
    <dgm:pt modelId="{D3BB66F9-E48C-654E-9C1C-82868FBC6734}" type="sibTrans" cxnId="{C7240993-3563-2B4D-BB4C-FDA4F6FE5951}">
      <dgm:prSet/>
      <dgm:spPr/>
      <dgm:t>
        <a:bodyPr/>
        <a:lstStyle/>
        <a:p>
          <a:endParaRPr lang="en-US"/>
        </a:p>
      </dgm:t>
    </dgm:pt>
    <dgm:pt modelId="{325F369C-6066-CA43-84B0-ABD3400167B4}">
      <dgm:prSet phldrT="[Text]"/>
      <dgm:spPr/>
      <dgm:t>
        <a:bodyPr/>
        <a:lstStyle/>
        <a:p>
          <a:r>
            <a:rPr lang="en-US" dirty="0" smtClean="0"/>
            <a:t>Capacity</a:t>
          </a:r>
        </a:p>
        <a:p>
          <a:r>
            <a:rPr lang="en-US" dirty="0" smtClean="0"/>
            <a:t>of </a:t>
          </a:r>
        </a:p>
        <a:p>
          <a:r>
            <a:rPr lang="en-US" dirty="0" smtClean="0"/>
            <a:t>Team</a:t>
          </a:r>
          <a:endParaRPr lang="en-US" dirty="0"/>
        </a:p>
      </dgm:t>
    </dgm:pt>
    <dgm:pt modelId="{95B2C43C-1CB1-4342-928B-C59E2E353BD7}" type="parTrans" cxnId="{067885B2-1238-BC4D-A71A-962B3CF2C8C3}">
      <dgm:prSet/>
      <dgm:spPr/>
      <dgm:t>
        <a:bodyPr/>
        <a:lstStyle/>
        <a:p>
          <a:endParaRPr lang="en-US"/>
        </a:p>
      </dgm:t>
    </dgm:pt>
    <dgm:pt modelId="{3F189C0D-8F73-394C-8D0F-1F93FDAEACA4}" type="sibTrans" cxnId="{067885B2-1238-BC4D-A71A-962B3CF2C8C3}">
      <dgm:prSet/>
      <dgm:spPr/>
      <dgm:t>
        <a:bodyPr/>
        <a:lstStyle/>
        <a:p>
          <a:endParaRPr lang="en-US"/>
        </a:p>
      </dgm:t>
    </dgm:pt>
    <dgm:pt modelId="{A8F6C307-9D9E-974E-82CD-C121AE4C119B}">
      <dgm:prSet phldrT="[Text]"/>
      <dgm:spPr/>
      <dgm:t>
        <a:bodyPr/>
        <a:lstStyle/>
        <a:p>
          <a:r>
            <a:rPr lang="en-US" dirty="0" smtClean="0"/>
            <a:t>Industry</a:t>
          </a:r>
        </a:p>
        <a:p>
          <a:r>
            <a:rPr lang="en-US" dirty="0" smtClean="0"/>
            <a:t>Trend</a:t>
          </a:r>
          <a:endParaRPr lang="en-US" dirty="0"/>
        </a:p>
      </dgm:t>
    </dgm:pt>
    <dgm:pt modelId="{656E786B-3679-8946-A62C-E6FB5F951E3D}" type="parTrans" cxnId="{82CBA302-0E86-EB44-82AE-470B94908938}">
      <dgm:prSet/>
      <dgm:spPr/>
      <dgm:t>
        <a:bodyPr/>
        <a:lstStyle/>
        <a:p>
          <a:endParaRPr lang="en-US"/>
        </a:p>
      </dgm:t>
    </dgm:pt>
    <dgm:pt modelId="{644D3529-98C0-0B4B-894B-8AA0D74378AD}" type="sibTrans" cxnId="{82CBA302-0E86-EB44-82AE-470B94908938}">
      <dgm:prSet/>
      <dgm:spPr/>
      <dgm:t>
        <a:bodyPr/>
        <a:lstStyle/>
        <a:p>
          <a:endParaRPr lang="en-US"/>
        </a:p>
      </dgm:t>
    </dgm:pt>
    <dgm:pt modelId="{000AF69A-7C00-1A4A-9247-C557BFA3B27A}" type="pres">
      <dgm:prSet presAssocID="{E22964D1-83DF-EC42-A64C-FC53FF0C1FF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616E57-4858-F64E-A6AD-6130663510BF}" type="pres">
      <dgm:prSet presAssocID="{E22964D1-83DF-EC42-A64C-FC53FF0C1FFD}" presName="radial" presStyleCnt="0">
        <dgm:presLayoutVars>
          <dgm:animLvl val="ctr"/>
        </dgm:presLayoutVars>
      </dgm:prSet>
      <dgm:spPr/>
    </dgm:pt>
    <dgm:pt modelId="{2C99E525-A8C3-B649-92FF-0DF136AE0A0A}" type="pres">
      <dgm:prSet presAssocID="{C931FB14-85E1-EB43-9119-F71B8FC76E1F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03AD8008-986A-CC42-B1A9-3BE3CA6D33D5}" type="pres">
      <dgm:prSet presAssocID="{89979C04-1676-244B-B470-0644A2724BD2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4A8EC-325C-664D-A77F-B846ED6AB345}" type="pres">
      <dgm:prSet presAssocID="{FA76B0F7-F50B-BC43-AD13-16D4832EF8C3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405D7-991D-7742-85FD-5F64D7422C52}" type="pres">
      <dgm:prSet presAssocID="{325F369C-6066-CA43-84B0-ABD3400167B4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5C7E7-FE13-BD41-AAFF-BC10411E4DD0}" type="pres">
      <dgm:prSet presAssocID="{A8F6C307-9D9E-974E-82CD-C121AE4C119B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0935C-0C40-3F42-8E7E-FE12BF577B08}" type="presOf" srcId="{E22964D1-83DF-EC42-A64C-FC53FF0C1FFD}" destId="{000AF69A-7C00-1A4A-9247-C557BFA3B27A}" srcOrd="0" destOrd="0" presId="urn:microsoft.com/office/officeart/2005/8/layout/radial3"/>
    <dgm:cxn modelId="{86F219BC-B0F7-8342-851A-6479038B3894}" type="presOf" srcId="{89979C04-1676-244B-B470-0644A2724BD2}" destId="{03AD8008-986A-CC42-B1A9-3BE3CA6D33D5}" srcOrd="0" destOrd="0" presId="urn:microsoft.com/office/officeart/2005/8/layout/radial3"/>
    <dgm:cxn modelId="{9BF65DD3-FE10-0D49-B875-F789C5C15F8E}" srcId="{E22964D1-83DF-EC42-A64C-FC53FF0C1FFD}" destId="{C931FB14-85E1-EB43-9119-F71B8FC76E1F}" srcOrd="0" destOrd="0" parTransId="{9F2C6056-E086-7B4A-9B00-4456B0E22793}" sibTransId="{ABFAB920-6A60-0B40-A931-2E648FB7D05F}"/>
    <dgm:cxn modelId="{5471AE58-FB82-8143-AF97-983F7B2CADD4}" type="presOf" srcId="{A8F6C307-9D9E-974E-82CD-C121AE4C119B}" destId="{A305C7E7-FE13-BD41-AAFF-BC10411E4DD0}" srcOrd="0" destOrd="0" presId="urn:microsoft.com/office/officeart/2005/8/layout/radial3"/>
    <dgm:cxn modelId="{CDB76587-F039-D145-A24C-DC0AF52D4B62}" type="presOf" srcId="{FA76B0F7-F50B-BC43-AD13-16D4832EF8C3}" destId="{CCD4A8EC-325C-664D-A77F-B846ED6AB345}" srcOrd="0" destOrd="0" presId="urn:microsoft.com/office/officeart/2005/8/layout/radial3"/>
    <dgm:cxn modelId="{BA79A74F-3C49-B641-823A-013B41A0EC46}" type="presOf" srcId="{325F369C-6066-CA43-84B0-ABD3400167B4}" destId="{9D4405D7-991D-7742-85FD-5F64D7422C52}" srcOrd="0" destOrd="0" presId="urn:microsoft.com/office/officeart/2005/8/layout/radial3"/>
    <dgm:cxn modelId="{82CBA302-0E86-EB44-82AE-470B94908938}" srcId="{C931FB14-85E1-EB43-9119-F71B8FC76E1F}" destId="{A8F6C307-9D9E-974E-82CD-C121AE4C119B}" srcOrd="3" destOrd="0" parTransId="{656E786B-3679-8946-A62C-E6FB5F951E3D}" sibTransId="{644D3529-98C0-0B4B-894B-8AA0D74378AD}"/>
    <dgm:cxn modelId="{65481013-3336-D945-8E70-90920D86D22C}" srcId="{C931FB14-85E1-EB43-9119-F71B8FC76E1F}" destId="{89979C04-1676-244B-B470-0644A2724BD2}" srcOrd="0" destOrd="0" parTransId="{769DB348-33F0-D44D-9855-AFD3A67ADFE4}" sibTransId="{7BE566E5-63C2-C74A-807A-E8C3A8F4482D}"/>
    <dgm:cxn modelId="{8493F8C3-DA57-AD4E-BAB0-E92946070CD5}" type="presOf" srcId="{C931FB14-85E1-EB43-9119-F71B8FC76E1F}" destId="{2C99E525-A8C3-B649-92FF-0DF136AE0A0A}" srcOrd="0" destOrd="0" presId="urn:microsoft.com/office/officeart/2005/8/layout/radial3"/>
    <dgm:cxn modelId="{067885B2-1238-BC4D-A71A-962B3CF2C8C3}" srcId="{C931FB14-85E1-EB43-9119-F71B8FC76E1F}" destId="{325F369C-6066-CA43-84B0-ABD3400167B4}" srcOrd="2" destOrd="0" parTransId="{95B2C43C-1CB1-4342-928B-C59E2E353BD7}" sibTransId="{3F189C0D-8F73-394C-8D0F-1F93FDAEACA4}"/>
    <dgm:cxn modelId="{C7240993-3563-2B4D-BB4C-FDA4F6FE5951}" srcId="{C931FB14-85E1-EB43-9119-F71B8FC76E1F}" destId="{FA76B0F7-F50B-BC43-AD13-16D4832EF8C3}" srcOrd="1" destOrd="0" parTransId="{0D86E859-3CC7-E641-BE43-E07154534B8B}" sibTransId="{D3BB66F9-E48C-654E-9C1C-82868FBC6734}"/>
    <dgm:cxn modelId="{AE085E37-14CA-2642-9A4B-F5C0D672BC5A}" type="presParOf" srcId="{000AF69A-7C00-1A4A-9247-C557BFA3B27A}" destId="{2E616E57-4858-F64E-A6AD-6130663510BF}" srcOrd="0" destOrd="0" presId="urn:microsoft.com/office/officeart/2005/8/layout/radial3"/>
    <dgm:cxn modelId="{7DC83D63-8310-1A4F-AA40-0314F72D21D6}" type="presParOf" srcId="{2E616E57-4858-F64E-A6AD-6130663510BF}" destId="{2C99E525-A8C3-B649-92FF-0DF136AE0A0A}" srcOrd="0" destOrd="0" presId="urn:microsoft.com/office/officeart/2005/8/layout/radial3"/>
    <dgm:cxn modelId="{76BC9D4B-BE0E-8C49-987C-359ADBD5D22F}" type="presParOf" srcId="{2E616E57-4858-F64E-A6AD-6130663510BF}" destId="{03AD8008-986A-CC42-B1A9-3BE3CA6D33D5}" srcOrd="1" destOrd="0" presId="urn:microsoft.com/office/officeart/2005/8/layout/radial3"/>
    <dgm:cxn modelId="{A1551CE2-C5B0-6146-8B61-A605C361791A}" type="presParOf" srcId="{2E616E57-4858-F64E-A6AD-6130663510BF}" destId="{CCD4A8EC-325C-664D-A77F-B846ED6AB345}" srcOrd="2" destOrd="0" presId="urn:microsoft.com/office/officeart/2005/8/layout/radial3"/>
    <dgm:cxn modelId="{6CAC4CC2-276D-8C4F-9035-F24090C98AD7}" type="presParOf" srcId="{2E616E57-4858-F64E-A6AD-6130663510BF}" destId="{9D4405D7-991D-7742-85FD-5F64D7422C52}" srcOrd="3" destOrd="0" presId="urn:microsoft.com/office/officeart/2005/8/layout/radial3"/>
    <dgm:cxn modelId="{2D89224C-57FE-7642-B47E-C7F92E545508}" type="presParOf" srcId="{2E616E57-4858-F64E-A6AD-6130663510BF}" destId="{A305C7E7-FE13-BD41-AAFF-BC10411E4DD0}" srcOrd="4" destOrd="0" presId="urn:microsoft.com/office/officeart/2005/8/layout/radial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9FFF-A96C-2F4E-821D-E2F62DD5D563}">
      <dsp:nvSpPr>
        <dsp:cNvPr id="0" name=""/>
        <dsp:cNvSpPr/>
      </dsp:nvSpPr>
      <dsp:spPr>
        <a:xfrm>
          <a:off x="1785" y="409778"/>
          <a:ext cx="2175867" cy="870346"/>
        </a:xfrm>
        <a:prstGeom prst="chevron">
          <a:avLst/>
        </a:prstGeom>
        <a:solidFill>
          <a:srgbClr val="31CE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Adopt</a:t>
          </a:r>
          <a:r>
            <a:rPr lang="en-US" altLang="zh-CN" sz="1800" kern="1200" baseline="0" dirty="0" smtClean="0"/>
            <a:t> </a:t>
          </a:r>
          <a:r>
            <a:rPr lang="en-US" altLang="zh-CN" sz="1800" kern="1200" dirty="0" smtClean="0"/>
            <a:t>Docker</a:t>
          </a:r>
          <a:endParaRPr lang="en-US" sz="1800" kern="1200" dirty="0"/>
        </a:p>
      </dsp:txBody>
      <dsp:txXfrm>
        <a:off x="436958" y="409778"/>
        <a:ext cx="1305521" cy="870346"/>
      </dsp:txXfrm>
    </dsp:sp>
    <dsp:sp modelId="{344B72E3-5F3A-A648-BDEC-7B93447640B4}">
      <dsp:nvSpPr>
        <dsp:cNvPr id="0" name=""/>
        <dsp:cNvSpPr/>
      </dsp:nvSpPr>
      <dsp:spPr>
        <a:xfrm>
          <a:off x="1960066" y="409778"/>
          <a:ext cx="2175867" cy="870346"/>
        </a:xfrm>
        <a:prstGeom prst="chevron">
          <a:avLst/>
        </a:prstGeom>
        <a:solidFill>
          <a:srgbClr val="27A57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</a:t>
          </a:r>
          <a:r>
            <a:rPr lang="en-US" sz="1800" kern="1200" baseline="0" dirty="0" smtClean="0"/>
            <a:t> </a:t>
          </a:r>
          <a:r>
            <a:rPr lang="en-US" sz="1800" kern="1200" dirty="0" smtClean="0"/>
            <a:t>Docker</a:t>
          </a:r>
          <a:endParaRPr lang="en-US" sz="1800" kern="1200" dirty="0"/>
        </a:p>
      </dsp:txBody>
      <dsp:txXfrm>
        <a:off x="2395239" y="409778"/>
        <a:ext cx="1305521" cy="870346"/>
      </dsp:txXfrm>
    </dsp:sp>
    <dsp:sp modelId="{A16156BC-C4A4-FE45-AAD3-2EC31E912623}">
      <dsp:nvSpPr>
        <dsp:cNvPr id="0" name=""/>
        <dsp:cNvSpPr/>
      </dsp:nvSpPr>
      <dsp:spPr>
        <a:xfrm>
          <a:off x="3918346" y="409778"/>
          <a:ext cx="2175867" cy="870346"/>
        </a:xfrm>
        <a:prstGeom prst="chevron">
          <a:avLst/>
        </a:prstGeom>
        <a:solidFill>
          <a:srgbClr val="006D3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Cloud with Docker</a:t>
          </a:r>
          <a:endParaRPr lang="en-US" sz="1800" kern="1200" dirty="0"/>
        </a:p>
      </dsp:txBody>
      <dsp:txXfrm>
        <a:off x="4353519" y="409778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9E525-A8C3-B649-92FF-0DF136AE0A0A}">
      <dsp:nvSpPr>
        <dsp:cNvPr id="0" name=""/>
        <dsp:cNvSpPr/>
      </dsp:nvSpPr>
      <dsp:spPr>
        <a:xfrm>
          <a:off x="1844693" y="843685"/>
          <a:ext cx="2101812" cy="210181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requirements</a:t>
          </a:r>
          <a:endParaRPr lang="en-US" sz="2000" kern="1200" dirty="0"/>
        </a:p>
      </dsp:txBody>
      <dsp:txXfrm>
        <a:off x="2152496" y="1151488"/>
        <a:ext cx="1486206" cy="1486206"/>
      </dsp:txXfrm>
    </dsp:sp>
    <dsp:sp modelId="{03AD8008-986A-CC42-B1A9-3BE3CA6D33D5}">
      <dsp:nvSpPr>
        <dsp:cNvPr id="0" name=""/>
        <dsp:cNvSpPr/>
      </dsp:nvSpPr>
      <dsp:spPr>
        <a:xfrm>
          <a:off x="2370146" y="375"/>
          <a:ext cx="1050906" cy="10509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Cost</a:t>
          </a:r>
          <a:endParaRPr lang="en-US" sz="1300" kern="1200" dirty="0"/>
        </a:p>
      </dsp:txBody>
      <dsp:txXfrm>
        <a:off x="2524048" y="154277"/>
        <a:ext cx="743102" cy="743102"/>
      </dsp:txXfrm>
    </dsp:sp>
    <dsp:sp modelId="{CCD4A8EC-325C-664D-A77F-B846ED6AB345}">
      <dsp:nvSpPr>
        <dsp:cNvPr id="0" name=""/>
        <dsp:cNvSpPr/>
      </dsp:nvSpPr>
      <dsp:spPr>
        <a:xfrm>
          <a:off x="3738910" y="1369138"/>
          <a:ext cx="1050906" cy="10509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Maturity</a:t>
          </a:r>
          <a:endParaRPr lang="en-US" sz="1300" kern="1200" dirty="0" smtClean="0"/>
        </a:p>
      </dsp:txBody>
      <dsp:txXfrm>
        <a:off x="3892812" y="1523040"/>
        <a:ext cx="743102" cy="743102"/>
      </dsp:txXfrm>
    </dsp:sp>
    <dsp:sp modelId="{9D4405D7-991D-7742-85FD-5F64D7422C52}">
      <dsp:nvSpPr>
        <dsp:cNvPr id="0" name=""/>
        <dsp:cNvSpPr/>
      </dsp:nvSpPr>
      <dsp:spPr>
        <a:xfrm>
          <a:off x="2370146" y="2737901"/>
          <a:ext cx="1050906" cy="10509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Capacity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Team</a:t>
          </a:r>
          <a:endParaRPr lang="en-US" sz="1300" kern="1200" dirty="0"/>
        </a:p>
      </dsp:txBody>
      <dsp:txXfrm>
        <a:off x="2524048" y="2891803"/>
        <a:ext cx="743102" cy="743102"/>
      </dsp:txXfrm>
    </dsp:sp>
    <dsp:sp modelId="{A305C7E7-FE13-BD41-AAFF-BC10411E4DD0}">
      <dsp:nvSpPr>
        <dsp:cNvPr id="0" name=""/>
        <dsp:cNvSpPr/>
      </dsp:nvSpPr>
      <dsp:spPr>
        <a:xfrm>
          <a:off x="1001383" y="1369138"/>
          <a:ext cx="1050906" cy="1050906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Trend</a:t>
          </a:r>
          <a:endParaRPr lang="en-US" sz="1300" kern="1200" dirty="0"/>
        </a:p>
      </dsp:txBody>
      <dsp:txXfrm>
        <a:off x="1155285" y="1523040"/>
        <a:ext cx="743102" cy="74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145A-547C-4E23-8A64-F0237AE513D3}" type="datetimeFigureOut">
              <a:rPr lang="zh-CN" altLang="en-US" smtClean="0"/>
              <a:pPr/>
              <a:t>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ED2C-87F2-48EF-A257-73735718EF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9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BF55-B3B6-4B33-8EEB-C7654972304A}" type="datetimeFigureOut">
              <a:rPr lang="zh-CN" altLang="en-US" smtClean="0"/>
              <a:pPr/>
              <a:t>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A653-5DFD-4D01-AA14-FA2F636F9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点融网提案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8A88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spcBef>
                <a:spcPts val="0"/>
              </a:spcBef>
              <a:defRPr sz="1200" b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0" y="2138365"/>
            <a:ext cx="7772400" cy="1004884"/>
          </a:xfrm>
        </p:spPr>
        <p:txBody>
          <a:bodyPr anchor="t">
            <a:noAutofit/>
          </a:bodyPr>
          <a:lstStyle>
            <a:lvl1pPr algn="ctr">
              <a:defRPr sz="4800" b="1" cap="none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3708" y="3214687"/>
            <a:ext cx="5256584" cy="714379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add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点融网提案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体内容模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46560"/>
            <a:ext cx="7992888" cy="4846736"/>
          </a:xfrm>
        </p:spPr>
        <p:txBody>
          <a:bodyPr>
            <a:normAutofit/>
          </a:bodyPr>
          <a:lstStyle>
            <a:lvl1pPr marL="288000" indent="-288000">
              <a:buFont typeface="Arial" pitchFamily="34" charset="0"/>
              <a:buChar char="•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灯片编号占位符 5"/>
          <p:cNvSpPr txBox="1">
            <a:spLocks/>
          </p:cNvSpPr>
          <p:nvPr userDrawn="1"/>
        </p:nvSpPr>
        <p:spPr>
          <a:xfrm>
            <a:off x="7308304" y="6454411"/>
            <a:ext cx="1296144" cy="2880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33365F6-A9CA-423B-91D8-C8543164648B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H:\irene yin\20150922BS solution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08" y="6485193"/>
            <a:ext cx="637616" cy="233274"/>
          </a:xfrm>
          <a:prstGeom prst="rect">
            <a:avLst/>
          </a:prstGeom>
          <a:noFill/>
        </p:spPr>
      </p:pic>
      <p:cxnSp>
        <p:nvCxnSpPr>
          <p:cNvPr id="16" name="Straight Connector 12"/>
          <p:cNvCxnSpPr/>
          <p:nvPr userDrawn="1"/>
        </p:nvCxnSpPr>
        <p:spPr>
          <a:xfrm>
            <a:off x="550008" y="6381328"/>
            <a:ext cx="80544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7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1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Program Files\irene yin\PPT\11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"/>
            <a:ext cx="9144001" cy="6885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308304" y="6454411"/>
            <a:ext cx="1296144" cy="2880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33365F6-A9CA-423B-91D8-C8543164648B}" type="slidenum">
              <a:rPr lang="zh-CN" altLang="en-US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H:\irene yin\20150922BS solution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08" y="6485193"/>
            <a:ext cx="637616" cy="233274"/>
          </a:xfrm>
          <a:prstGeom prst="rect">
            <a:avLst/>
          </a:prstGeom>
          <a:noFill/>
        </p:spPr>
      </p:pic>
      <p:cxnSp>
        <p:nvCxnSpPr>
          <p:cNvPr id="16" name="Straight Connector 12"/>
          <p:cNvCxnSpPr/>
          <p:nvPr userDrawn="1"/>
        </p:nvCxnSpPr>
        <p:spPr>
          <a:xfrm>
            <a:off x="550008" y="6381328"/>
            <a:ext cx="805444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3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irene yin\20150922BS solution\底纹-02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" y="0"/>
            <a:ext cx="9143999" cy="6857999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1" r:id="rId3"/>
    <p:sldLayoutId id="2147483662" r:id="rId4"/>
    <p:sldLayoutId id="2147483665" r:id="rId5"/>
    <p:sldLayoutId id="2147483666" r:id="rId6"/>
    <p:sldLayoutId id="214748366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rops.wooyun.org/papers/1589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276872"/>
            <a:ext cx="5221755" cy="936104"/>
          </a:xfrm>
        </p:spPr>
        <p:txBody>
          <a:bodyPr>
            <a:noAutofit/>
          </a:bodyPr>
          <a:lstStyle/>
          <a:p>
            <a:r>
              <a:rPr lang="zh-CN" altLang="en-US" sz="3600">
                <a:solidFill>
                  <a:srgbClr val="FFFFFF"/>
                </a:solidFill>
                <a:cs typeface="Arial" panose="020B0604020202020204" pitchFamily="34" charset="0"/>
              </a:rPr>
              <a:t>点融网的技术选型与演进</a:t>
            </a:r>
            <a:endParaRPr lang="en-US" altLang="zh-CN" sz="3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92080" y="5661248"/>
            <a:ext cx="3834000" cy="648072"/>
          </a:xfrm>
        </p:spPr>
        <p:txBody>
          <a:bodyPr>
            <a:noAutofit/>
          </a:bodyPr>
          <a:lstStyle/>
          <a:p>
            <a:r>
              <a:rPr lang="zh-CN" altLang="en-US" b="0" dirty="0" smtClean="0">
                <a:solidFill>
                  <a:srgbClr val="38A884"/>
                </a:solidFill>
              </a:rPr>
              <a:t>万林涛／</a:t>
            </a:r>
            <a:r>
              <a:rPr lang="en-US" altLang="zh-CN" b="0" dirty="0" smtClean="0">
                <a:solidFill>
                  <a:srgbClr val="38A884"/>
                </a:solidFill>
              </a:rPr>
              <a:t>Tony Wan</a:t>
            </a:r>
          </a:p>
          <a:p>
            <a:r>
              <a:rPr lang="en-US" altLang="zh-CN" b="0" dirty="0" smtClean="0">
                <a:solidFill>
                  <a:srgbClr val="38A884"/>
                </a:solidFill>
              </a:rPr>
              <a:t>Director of Infra Services</a:t>
            </a:r>
          </a:p>
          <a:p>
            <a:endParaRPr lang="en-US" altLang="zh-CN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2" descr="C:\Users\W510\Desktop\logo-白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4052" y="642925"/>
            <a:ext cx="1339543" cy="48181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860032" y="29969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－－以</a:t>
            </a:r>
            <a:r>
              <a:rPr lang="en-US" altLang="zh-CN" dirty="0" smtClean="0">
                <a:solidFill>
                  <a:schemeClr val="bg1"/>
                </a:solidFill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</a:rPr>
              <a:t>在点融的应用为例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5" descr="dock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0" y="5557292"/>
            <a:ext cx="1300776" cy="1076392"/>
          </a:xfrm>
          <a:prstGeom prst="rect">
            <a:avLst/>
          </a:prstGeom>
        </p:spPr>
      </p:pic>
      <p:pic>
        <p:nvPicPr>
          <p:cNvPr id="10" name="图片 6" descr="c2fdfc039245d68830836f43a6c27d1ed31b245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77" y="5521617"/>
            <a:ext cx="1147743" cy="11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What is </a:t>
            </a:r>
            <a:r>
              <a:rPr lang="en-US" sz="2600" b="1" dirty="0" err="1" smtClean="0"/>
              <a:t>Dockerized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79160" y="1916832"/>
            <a:ext cx="5434160" cy="3679666"/>
            <a:chOff x="1279160" y="913446"/>
            <a:chExt cx="5434160" cy="3679666"/>
          </a:xfrm>
        </p:grpSpPr>
        <p:sp>
          <p:nvSpPr>
            <p:cNvPr id="34" name="矩形 2"/>
            <p:cNvSpPr/>
            <p:nvPr/>
          </p:nvSpPr>
          <p:spPr>
            <a:xfrm>
              <a:off x="3434081" y="913446"/>
              <a:ext cx="1374155" cy="331074"/>
            </a:xfrm>
            <a:prstGeom prst="rect">
              <a:avLst/>
            </a:prstGeom>
            <a:solidFill>
              <a:srgbClr val="CC0000">
                <a:alpha val="74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Firewall</a:t>
              </a:r>
              <a:endParaRPr lang="zh-CN" altLang="en-US" sz="1400" b="1" dirty="0"/>
            </a:p>
          </p:txBody>
        </p:sp>
        <p:grpSp>
          <p:nvGrpSpPr>
            <p:cNvPr id="35" name="组合 22"/>
            <p:cNvGrpSpPr/>
            <p:nvPr/>
          </p:nvGrpSpPr>
          <p:grpSpPr>
            <a:xfrm>
              <a:off x="3090545" y="1367312"/>
              <a:ext cx="2061233" cy="331074"/>
              <a:chOff x="2285984" y="3000372"/>
              <a:chExt cx="2357454" cy="357190"/>
            </a:xfrm>
          </p:grpSpPr>
          <p:sp>
            <p:nvSpPr>
              <p:cNvPr id="49" name="矩形 3"/>
              <p:cNvSpPr/>
              <p:nvPr/>
            </p:nvSpPr>
            <p:spPr>
              <a:xfrm>
                <a:off x="2285984" y="3000372"/>
                <a:ext cx="1000132" cy="3571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LB1</a:t>
                </a:r>
                <a:endParaRPr lang="zh-CN" altLang="en-US" sz="1200" dirty="0"/>
              </a:p>
            </p:txBody>
          </p:sp>
          <p:sp>
            <p:nvSpPr>
              <p:cNvPr id="50" name="矩形 9"/>
              <p:cNvSpPr/>
              <p:nvPr/>
            </p:nvSpPr>
            <p:spPr>
              <a:xfrm>
                <a:off x="3643306" y="3000372"/>
                <a:ext cx="1000132" cy="3571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LB2</a:t>
                </a:r>
                <a:endParaRPr lang="zh-CN" altLang="en-US" sz="1200" dirty="0"/>
              </a:p>
            </p:txBody>
          </p:sp>
        </p:grpSp>
        <p:pic>
          <p:nvPicPr>
            <p:cNvPr id="36" name="图片 12" descr="docke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007" y="2125801"/>
              <a:ext cx="945375" cy="111783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279160" y="1663983"/>
              <a:ext cx="5434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</a:rPr>
                <a:t>--------------------------------------------------------------------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79160" y="3385565"/>
              <a:ext cx="5434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B0F0"/>
                  </a:solidFill>
                </a:rPr>
                <a:t>--------------------------------------------------------------------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39" name="组合 18"/>
            <p:cNvGrpSpPr/>
            <p:nvPr/>
          </p:nvGrpSpPr>
          <p:grpSpPr>
            <a:xfrm>
              <a:off x="3381448" y="3869823"/>
              <a:ext cx="1479423" cy="533975"/>
              <a:chOff x="2643174" y="5929330"/>
              <a:chExt cx="1714512" cy="695069"/>
            </a:xfrm>
          </p:grpSpPr>
          <p:sp>
            <p:nvSpPr>
              <p:cNvPr id="46" name="圆柱形 7"/>
              <p:cNvSpPr/>
              <p:nvPr/>
            </p:nvSpPr>
            <p:spPr>
              <a:xfrm>
                <a:off x="2643174" y="5929330"/>
                <a:ext cx="500066" cy="571504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柱形 8"/>
              <p:cNvSpPr/>
              <p:nvPr/>
            </p:nvSpPr>
            <p:spPr>
              <a:xfrm>
                <a:off x="3857620" y="5929330"/>
                <a:ext cx="500066" cy="571504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321836" y="6143644"/>
                <a:ext cx="357190" cy="48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90547" y="1995056"/>
              <a:ext cx="2061233" cy="1390509"/>
              <a:chOff x="3090547" y="2110804"/>
              <a:chExt cx="2061233" cy="1390509"/>
            </a:xfrm>
          </p:grpSpPr>
          <p:sp>
            <p:nvSpPr>
              <p:cNvPr id="43" name="矩形 4"/>
              <p:cNvSpPr/>
              <p:nvPr/>
            </p:nvSpPr>
            <p:spPr>
              <a:xfrm>
                <a:off x="3090547" y="2110804"/>
                <a:ext cx="999386" cy="66214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Frontend</a:t>
                </a:r>
              </a:p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  <p:sp>
            <p:nvSpPr>
              <p:cNvPr id="44" name="矩形 6"/>
              <p:cNvSpPr/>
              <p:nvPr/>
            </p:nvSpPr>
            <p:spPr>
              <a:xfrm>
                <a:off x="4152394" y="2110804"/>
                <a:ext cx="999386" cy="139050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Other Components</a:t>
                </a:r>
              </a:p>
              <a:p>
                <a:pPr algn="ctr"/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redis</a:t>
                </a:r>
                <a:r>
                  <a:rPr lang="en-US" altLang="zh-CN" sz="1000" dirty="0"/>
                  <a:t>, </a:t>
                </a:r>
                <a:r>
                  <a:rPr lang="en-US" altLang="zh-CN" sz="1000" dirty="0" err="1"/>
                  <a:t>mongodb</a:t>
                </a:r>
                <a:r>
                  <a:rPr lang="en-US" altLang="zh-CN" sz="1000" dirty="0"/>
                  <a:t>, etc.)</a:t>
                </a:r>
                <a:endParaRPr lang="zh-CN" altLang="en-US" sz="1000" dirty="0"/>
              </a:p>
            </p:txBody>
          </p:sp>
          <p:sp>
            <p:nvSpPr>
              <p:cNvPr id="45" name="矩形 21"/>
              <p:cNvSpPr/>
              <p:nvPr/>
            </p:nvSpPr>
            <p:spPr>
              <a:xfrm>
                <a:off x="3090547" y="2839166"/>
                <a:ext cx="999386" cy="66214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Backend</a:t>
                </a:r>
              </a:p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  <p:sp>
          <p:nvSpPr>
            <p:cNvPr id="41" name="圆角矩形 16"/>
            <p:cNvSpPr/>
            <p:nvPr/>
          </p:nvSpPr>
          <p:spPr>
            <a:xfrm>
              <a:off x="3090544" y="3727891"/>
              <a:ext cx="2061233" cy="797968"/>
            </a:xfrm>
            <a:prstGeom prst="roundRect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27776" y="4285335"/>
              <a:ext cx="118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CI/CD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0218" y="1916832"/>
            <a:ext cx="8358246" cy="3308173"/>
            <a:chOff x="214282" y="2335405"/>
            <a:chExt cx="8358246" cy="3308173"/>
          </a:xfrm>
        </p:grpSpPr>
        <p:sp>
          <p:nvSpPr>
            <p:cNvPr id="8" name="圆角矩形 52"/>
            <p:cNvSpPr/>
            <p:nvPr/>
          </p:nvSpPr>
          <p:spPr>
            <a:xfrm>
              <a:off x="6786578" y="3071810"/>
              <a:ext cx="1785950" cy="1928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2"/>
            <p:cNvSpPr/>
            <p:nvPr/>
          </p:nvSpPr>
          <p:spPr>
            <a:xfrm>
              <a:off x="214282" y="3357562"/>
              <a:ext cx="2143140" cy="1285884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39"/>
            <p:cNvGrpSpPr/>
            <p:nvPr/>
          </p:nvGrpSpPr>
          <p:grpSpPr>
            <a:xfrm>
              <a:off x="294266" y="3499308"/>
              <a:ext cx="1917210" cy="929824"/>
              <a:chOff x="285720" y="3606060"/>
              <a:chExt cx="1917210" cy="929824"/>
            </a:xfrm>
          </p:grpSpPr>
          <p:cxnSp>
            <p:nvCxnSpPr>
              <p:cNvPr id="60" name="直接连接符 4"/>
              <p:cNvCxnSpPr/>
              <p:nvPr/>
            </p:nvCxnSpPr>
            <p:spPr>
              <a:xfrm>
                <a:off x="285720" y="4143380"/>
                <a:ext cx="1857388" cy="1588"/>
              </a:xfrm>
              <a:prstGeom prst="line">
                <a:avLst/>
              </a:prstGeom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14"/>
              <p:cNvCxnSpPr/>
              <p:nvPr/>
            </p:nvCxnSpPr>
            <p:spPr>
              <a:xfrm flipV="1">
                <a:off x="1214414" y="3786190"/>
                <a:ext cx="714380" cy="357190"/>
              </a:xfrm>
              <a:prstGeom prst="bentConnector3">
                <a:avLst>
                  <a:gd name="adj1" fmla="val -243"/>
                </a:avLst>
              </a:prstGeom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27"/>
              <p:cNvCxnSpPr/>
              <p:nvPr/>
            </p:nvCxnSpPr>
            <p:spPr>
              <a:xfrm>
                <a:off x="857224" y="4143380"/>
                <a:ext cx="714380" cy="357190"/>
              </a:xfrm>
              <a:prstGeom prst="bentConnector3">
                <a:avLst>
                  <a:gd name="adj1" fmla="val -1439"/>
                </a:avLst>
              </a:prstGeom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631426" y="3954704"/>
                <a:ext cx="5715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develop</a:t>
                </a:r>
                <a:endParaRPr lang="zh-CN" altLang="en-US" sz="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28728" y="3606060"/>
                <a:ext cx="5715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release</a:t>
                </a:r>
                <a:endParaRPr lang="zh-CN" altLang="en-US" sz="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71538" y="4320440"/>
                <a:ext cx="5715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800" dirty="0" smtClean="0"/>
                  <a:t>master</a:t>
                </a:r>
                <a:endParaRPr lang="zh-CN" altLang="en-US" sz="8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28662" y="5255046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 smtClean="0"/>
                <a:t>Git</a:t>
              </a:r>
              <a:r>
                <a:rPr lang="en-US" altLang="zh-CN" sz="1200" dirty="0" smtClean="0"/>
                <a:t> Server</a:t>
              </a:r>
              <a:endParaRPr lang="zh-CN" altLang="en-US" sz="1200" dirty="0"/>
            </a:p>
          </p:txBody>
        </p:sp>
        <p:pic>
          <p:nvPicPr>
            <p:cNvPr id="12" name="图片 40" descr="gi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5250669"/>
              <a:ext cx="285752" cy="285752"/>
            </a:xfrm>
            <a:prstGeom prst="rect">
              <a:avLst/>
            </a:prstGeom>
          </p:spPr>
        </p:pic>
        <p:sp>
          <p:nvSpPr>
            <p:cNvPr id="13" name="圆角矩形 44"/>
            <p:cNvSpPr/>
            <p:nvPr/>
          </p:nvSpPr>
          <p:spPr>
            <a:xfrm>
              <a:off x="2500298" y="3071810"/>
              <a:ext cx="1714512" cy="1928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45" descr="Jenk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5179231"/>
              <a:ext cx="428628" cy="428628"/>
            </a:xfrm>
            <a:prstGeom prst="rect">
              <a:avLst/>
            </a:prstGeom>
          </p:spPr>
        </p:pic>
        <p:sp>
          <p:nvSpPr>
            <p:cNvPr id="15" name="圆角矩形 46"/>
            <p:cNvSpPr/>
            <p:nvPr/>
          </p:nvSpPr>
          <p:spPr>
            <a:xfrm>
              <a:off x="4572000" y="3214686"/>
              <a:ext cx="1928826" cy="17145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2066" y="3444547"/>
              <a:ext cx="1428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dianrong.com/app:rt67</a:t>
              </a:r>
              <a:endParaRPr lang="zh-CN" altLang="en-US" sz="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2066" y="3944613"/>
              <a:ext cx="1500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dianrong.com/</a:t>
              </a:r>
              <a:r>
                <a:rPr lang="en-US" altLang="zh-CN" sz="900" dirty="0" err="1" smtClean="0"/>
                <a:t>app:latest</a:t>
              </a:r>
              <a:endParaRPr lang="zh-CN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72066" y="4444679"/>
              <a:ext cx="1428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dianrong.com/</a:t>
              </a:r>
              <a:r>
                <a:rPr lang="en-US" altLang="zh-CN" sz="900" dirty="0" err="1" smtClean="0"/>
                <a:t>app:prod</a:t>
              </a:r>
              <a:endParaRPr lang="zh-CN" altLang="en-US" sz="900" dirty="0"/>
            </a:p>
          </p:txBody>
        </p:sp>
        <p:pic>
          <p:nvPicPr>
            <p:cNvPr id="19" name="图片 65" descr="docker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4876" y="5143512"/>
              <a:ext cx="500066" cy="500066"/>
            </a:xfrm>
            <a:prstGeom prst="rect">
              <a:avLst/>
            </a:prstGeom>
          </p:spPr>
        </p:pic>
        <p:grpSp>
          <p:nvGrpSpPr>
            <p:cNvPr id="20" name="组合 79"/>
            <p:cNvGrpSpPr/>
            <p:nvPr/>
          </p:nvGrpSpPr>
          <p:grpSpPr>
            <a:xfrm>
              <a:off x="1214414" y="2605928"/>
              <a:ext cx="6429420" cy="71438"/>
              <a:chOff x="1214414" y="2605928"/>
              <a:chExt cx="6429420" cy="71438"/>
            </a:xfrm>
          </p:grpSpPr>
          <p:cxnSp>
            <p:nvCxnSpPr>
              <p:cNvPr id="55" name="直接箭头连接符 74"/>
              <p:cNvCxnSpPr/>
              <p:nvPr/>
            </p:nvCxnSpPr>
            <p:spPr>
              <a:xfrm>
                <a:off x="1214414" y="2643182"/>
                <a:ext cx="642942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6" name="流程图: 联系 75"/>
              <p:cNvSpPr/>
              <p:nvPr/>
            </p:nvSpPr>
            <p:spPr>
              <a:xfrm>
                <a:off x="1357290" y="2605928"/>
                <a:ext cx="71438" cy="71438"/>
              </a:xfrm>
              <a:prstGeom prst="flowChartConnector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联系 76"/>
              <p:cNvSpPr/>
              <p:nvPr/>
            </p:nvSpPr>
            <p:spPr>
              <a:xfrm>
                <a:off x="3286116" y="2605928"/>
                <a:ext cx="71438" cy="71438"/>
              </a:xfrm>
              <a:prstGeom prst="flowChartConnector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流程图: 联系 77"/>
              <p:cNvSpPr/>
              <p:nvPr/>
            </p:nvSpPr>
            <p:spPr>
              <a:xfrm>
                <a:off x="5572132" y="2605928"/>
                <a:ext cx="71438" cy="71438"/>
              </a:xfrm>
              <a:prstGeom prst="flowChartConnector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联系 78"/>
              <p:cNvSpPr/>
              <p:nvPr/>
            </p:nvSpPr>
            <p:spPr>
              <a:xfrm>
                <a:off x="7358082" y="2605928"/>
                <a:ext cx="71438" cy="71438"/>
              </a:xfrm>
              <a:prstGeom prst="flowChartConnector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28662" y="2335405"/>
              <a:ext cx="1143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C000"/>
                  </a:solidFill>
                </a:rPr>
                <a:t>Develop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6018" y="233540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C000"/>
                  </a:solidFill>
                </a:rPr>
                <a:t>Build</a:t>
              </a:r>
              <a:endParaRPr lang="zh-CN" altLang="en-US" sz="1400" b="1" dirty="0" smtClean="0">
                <a:solidFill>
                  <a:srgbClr val="FFC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4926" y="233540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C000"/>
                  </a:solidFill>
                </a:rPr>
                <a:t>Ship</a:t>
              </a:r>
              <a:endParaRPr lang="zh-CN" altLang="en-US" sz="1400" b="1" dirty="0" smtClean="0">
                <a:solidFill>
                  <a:srgbClr val="FFC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2330" y="233540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FFC000"/>
                  </a:solidFill>
                </a:rPr>
                <a:t>Run</a:t>
              </a:r>
              <a:endParaRPr lang="zh-CN" altLang="en-US" sz="1400" b="1" dirty="0" smtClean="0">
                <a:solidFill>
                  <a:srgbClr val="FFC000"/>
                </a:solidFill>
              </a:endParaRPr>
            </a:p>
          </p:txBody>
        </p:sp>
        <p:pic>
          <p:nvPicPr>
            <p:cNvPr id="29" name="图片 84" descr="contain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6314" y="3429000"/>
              <a:ext cx="258874" cy="214313"/>
            </a:xfrm>
            <a:prstGeom prst="rect">
              <a:avLst/>
            </a:prstGeom>
          </p:spPr>
        </p:pic>
        <p:pic>
          <p:nvPicPr>
            <p:cNvPr id="30" name="图片 85" descr="contain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6314" y="3929066"/>
              <a:ext cx="258874" cy="214313"/>
            </a:xfrm>
            <a:prstGeom prst="rect">
              <a:avLst/>
            </a:prstGeom>
          </p:spPr>
        </p:pic>
        <p:pic>
          <p:nvPicPr>
            <p:cNvPr id="31" name="图片 86" descr="contain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6314" y="4429132"/>
              <a:ext cx="258874" cy="2143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143240" y="5255046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Jenkins</a:t>
              </a:r>
              <a:endParaRPr lang="zh-CN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5255046"/>
              <a:ext cx="1428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Docker Registry</a:t>
              </a:r>
              <a:endParaRPr lang="zh-CN" altLang="en-US" sz="1200" dirty="0"/>
            </a:p>
          </p:txBody>
        </p:sp>
        <p:grpSp>
          <p:nvGrpSpPr>
            <p:cNvPr id="34" name="组合 91"/>
            <p:cNvGrpSpPr/>
            <p:nvPr/>
          </p:nvGrpSpPr>
          <p:grpSpPr>
            <a:xfrm>
              <a:off x="2643174" y="3286124"/>
              <a:ext cx="1403122" cy="295260"/>
              <a:chOff x="2786050" y="3286124"/>
              <a:chExt cx="1403122" cy="295260"/>
            </a:xfrm>
          </p:grpSpPr>
          <p:pic>
            <p:nvPicPr>
              <p:cNvPr id="53" name="图片 48" descr="build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86050" y="3286124"/>
                <a:ext cx="295260" cy="295260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3117602" y="3295255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Build Job #1</a:t>
                </a:r>
                <a:endParaRPr lang="zh-CN" altLang="en-US" sz="1200" dirty="0"/>
              </a:p>
            </p:txBody>
          </p:sp>
        </p:grpSp>
        <p:grpSp>
          <p:nvGrpSpPr>
            <p:cNvPr id="35" name="组合 92"/>
            <p:cNvGrpSpPr/>
            <p:nvPr/>
          </p:nvGrpSpPr>
          <p:grpSpPr>
            <a:xfrm>
              <a:off x="2643174" y="3857628"/>
              <a:ext cx="1403122" cy="295260"/>
              <a:chOff x="2786050" y="3286124"/>
              <a:chExt cx="1403122" cy="295260"/>
            </a:xfrm>
          </p:grpSpPr>
          <p:pic>
            <p:nvPicPr>
              <p:cNvPr id="51" name="图片 93" descr="build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86050" y="3286124"/>
                <a:ext cx="295260" cy="295260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3117602" y="3295255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Build Job #2</a:t>
                </a:r>
                <a:endParaRPr lang="zh-CN" altLang="en-US" sz="1200" dirty="0"/>
              </a:p>
            </p:txBody>
          </p:sp>
        </p:grpSp>
        <p:grpSp>
          <p:nvGrpSpPr>
            <p:cNvPr id="36" name="组合 95"/>
            <p:cNvGrpSpPr/>
            <p:nvPr/>
          </p:nvGrpSpPr>
          <p:grpSpPr>
            <a:xfrm>
              <a:off x="2643174" y="4429132"/>
              <a:ext cx="1403122" cy="295260"/>
              <a:chOff x="2786050" y="3286124"/>
              <a:chExt cx="1403122" cy="295260"/>
            </a:xfrm>
          </p:grpSpPr>
          <p:pic>
            <p:nvPicPr>
              <p:cNvPr id="49" name="图片 96" descr="build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86050" y="3286124"/>
                <a:ext cx="295260" cy="29526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117602" y="3295255"/>
                <a:ext cx="1071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Build Job #3</a:t>
                </a:r>
                <a:endParaRPr lang="zh-CN" altLang="en-US" sz="1200" dirty="0"/>
              </a:p>
            </p:txBody>
          </p:sp>
        </p:grpSp>
        <p:grpSp>
          <p:nvGrpSpPr>
            <p:cNvPr id="37" name="组合 99"/>
            <p:cNvGrpSpPr/>
            <p:nvPr/>
          </p:nvGrpSpPr>
          <p:grpSpPr>
            <a:xfrm>
              <a:off x="6929454" y="3294570"/>
              <a:ext cx="1500198" cy="391267"/>
              <a:chOff x="6929454" y="3294570"/>
              <a:chExt cx="1500198" cy="391267"/>
            </a:xfrm>
          </p:grpSpPr>
          <p:pic>
            <p:nvPicPr>
              <p:cNvPr id="47" name="图片 51" descr="java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29454" y="3294570"/>
                <a:ext cx="357183" cy="357183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7286644" y="3408838"/>
                <a:ext cx="1143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QA </a:t>
                </a:r>
                <a:r>
                  <a:rPr lang="en-US" altLang="zh-CN" sz="1200" dirty="0" err="1" smtClean="0"/>
                  <a:t>Env</a:t>
                </a:r>
                <a:endParaRPr lang="zh-CN" altLang="en-US" sz="1200" dirty="0"/>
              </a:p>
            </p:txBody>
          </p:sp>
        </p:grpSp>
        <p:grpSp>
          <p:nvGrpSpPr>
            <p:cNvPr id="38" name="组合 100"/>
            <p:cNvGrpSpPr/>
            <p:nvPr/>
          </p:nvGrpSpPr>
          <p:grpSpPr>
            <a:xfrm>
              <a:off x="6929454" y="3861851"/>
              <a:ext cx="1500198" cy="391267"/>
              <a:chOff x="6929454" y="3294570"/>
              <a:chExt cx="1500198" cy="391267"/>
            </a:xfrm>
          </p:grpSpPr>
          <p:pic>
            <p:nvPicPr>
              <p:cNvPr id="45" name="图片 101" descr="java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29454" y="3294570"/>
                <a:ext cx="357183" cy="357183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7286644" y="3408838"/>
                <a:ext cx="1143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Develop </a:t>
                </a:r>
                <a:r>
                  <a:rPr lang="en-US" altLang="zh-CN" sz="1200" dirty="0" err="1" smtClean="0"/>
                  <a:t>Env</a:t>
                </a:r>
                <a:endParaRPr lang="zh-CN" altLang="en-US" sz="1200" dirty="0"/>
              </a:p>
            </p:txBody>
          </p:sp>
        </p:grpSp>
        <p:grpSp>
          <p:nvGrpSpPr>
            <p:cNvPr id="39" name="组合 103"/>
            <p:cNvGrpSpPr/>
            <p:nvPr/>
          </p:nvGrpSpPr>
          <p:grpSpPr>
            <a:xfrm>
              <a:off x="6929454" y="4429132"/>
              <a:ext cx="1500198" cy="391267"/>
              <a:chOff x="6929454" y="3294570"/>
              <a:chExt cx="1500198" cy="391267"/>
            </a:xfrm>
          </p:grpSpPr>
          <p:pic>
            <p:nvPicPr>
              <p:cNvPr id="43" name="图片 104" descr="java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29454" y="3294570"/>
                <a:ext cx="357183" cy="357183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7286644" y="3408838"/>
                <a:ext cx="1143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Stage </a:t>
                </a:r>
                <a:r>
                  <a:rPr lang="en-US" altLang="zh-CN" sz="1200" dirty="0" err="1" smtClean="0"/>
                  <a:t>Env</a:t>
                </a:r>
                <a:endParaRPr lang="zh-CN" altLang="en-US" sz="1200" dirty="0"/>
              </a:p>
            </p:txBody>
          </p:sp>
        </p:grpSp>
        <p:grpSp>
          <p:nvGrpSpPr>
            <p:cNvPr id="40" name="组合 58"/>
            <p:cNvGrpSpPr/>
            <p:nvPr/>
          </p:nvGrpSpPr>
          <p:grpSpPr>
            <a:xfrm>
              <a:off x="6929454" y="5197912"/>
              <a:ext cx="1500198" cy="391267"/>
              <a:chOff x="6929454" y="3294570"/>
              <a:chExt cx="1500198" cy="391267"/>
            </a:xfrm>
          </p:grpSpPr>
          <p:pic>
            <p:nvPicPr>
              <p:cNvPr id="41" name="图片 59" descr="java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29454" y="3294570"/>
                <a:ext cx="357183" cy="357183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7286644" y="3408838"/>
                <a:ext cx="1143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Runtimes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6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Road to CI/CD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直接箭头连接符 74"/>
          <p:cNvCxnSpPr/>
          <p:nvPr/>
        </p:nvCxnSpPr>
        <p:spPr>
          <a:xfrm>
            <a:off x="1390350" y="2946093"/>
            <a:ext cx="152546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74"/>
          <p:cNvCxnSpPr/>
          <p:nvPr/>
        </p:nvCxnSpPr>
        <p:spPr>
          <a:xfrm>
            <a:off x="1390350" y="3827610"/>
            <a:ext cx="296562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74"/>
          <p:cNvCxnSpPr/>
          <p:nvPr/>
        </p:nvCxnSpPr>
        <p:spPr>
          <a:xfrm>
            <a:off x="1390350" y="4709127"/>
            <a:ext cx="490984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74"/>
          <p:cNvCxnSpPr/>
          <p:nvPr/>
        </p:nvCxnSpPr>
        <p:spPr>
          <a:xfrm>
            <a:off x="1390350" y="5590644"/>
            <a:ext cx="635000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15816" y="2206268"/>
            <a:ext cx="0" cy="38884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338092" y="2206268"/>
            <a:ext cx="0" cy="38884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00192" y="2206268"/>
            <a:ext cx="0" cy="38884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40352" y="2206268"/>
            <a:ext cx="0" cy="38884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9772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war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94204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image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81042" y="1847900"/>
            <a:ext cx="1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</a:t>
            </a:r>
            <a:r>
              <a:rPr lang="en-US" smtClean="0"/>
              <a:t>emo/stage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3443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7416824" cy="43426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Network</a:t>
            </a:r>
          </a:p>
          <a:p>
            <a:r>
              <a:rPr lang="en-US" altLang="zh-CN" sz="2000" dirty="0" smtClean="0"/>
              <a:t>Bridge</a:t>
            </a:r>
          </a:p>
          <a:p>
            <a:r>
              <a:rPr lang="en-US" altLang="zh-CN" sz="2000" dirty="0" smtClean="0"/>
              <a:t>No multi-host networking with overlay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Storage</a:t>
            </a:r>
          </a:p>
          <a:p>
            <a:r>
              <a:rPr lang="en-US" altLang="zh-CN" sz="2000" dirty="0" smtClean="0"/>
              <a:t>Raw devices</a:t>
            </a:r>
            <a:endParaRPr lang="en-US" altLang="zh-CN" sz="21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Logging</a:t>
            </a:r>
          </a:p>
          <a:p>
            <a:r>
              <a:rPr lang="en-US" altLang="zh-CN" sz="2000" dirty="0" smtClean="0"/>
              <a:t>Central logging server</a:t>
            </a:r>
          </a:p>
          <a:p>
            <a:pPr lvl="1"/>
            <a:endParaRPr lang="en-US" altLang="zh-CN" sz="2000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Availability – Business continuity</a:t>
            </a:r>
          </a:p>
          <a:p>
            <a:r>
              <a:rPr lang="en-US" altLang="zh-CN" sz="2000" dirty="0" smtClean="0"/>
              <a:t>Service interruption across upgrades of Docker daemon</a:t>
            </a:r>
          </a:p>
          <a:p>
            <a:r>
              <a:rPr lang="en-US" altLang="zh-CN" sz="2000" dirty="0" smtClean="0"/>
              <a:t>App/service with HA design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Strategy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7056784" cy="43426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All-in-one or Runtime-only image</a:t>
            </a:r>
          </a:p>
          <a:p>
            <a:r>
              <a:rPr lang="en-US" altLang="zh-CN" sz="2000" dirty="0" smtClean="0"/>
              <a:t>Update image for each release</a:t>
            </a:r>
          </a:p>
          <a:p>
            <a:r>
              <a:rPr lang="en-US" altLang="zh-CN" sz="2000" dirty="0" smtClean="0"/>
              <a:t>Only update code while the image remains the same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38A884"/>
                </a:solidFill>
              </a:rPr>
              <a:t>Env</a:t>
            </a:r>
            <a:r>
              <a:rPr lang="en-US" altLang="zh-CN" sz="2400" b="1" dirty="0" smtClean="0">
                <a:solidFill>
                  <a:srgbClr val="38A884"/>
                </a:solidFill>
              </a:rPr>
              <a:t> variables or Zookeeper</a:t>
            </a:r>
          </a:p>
          <a:p>
            <a:r>
              <a:rPr lang="en-US" altLang="zh-CN" sz="2000" dirty="0" smtClean="0"/>
              <a:t>Configuration management</a:t>
            </a:r>
          </a:p>
          <a:p>
            <a:r>
              <a:rPr lang="en-US" altLang="zh-CN" sz="2000" dirty="0" smtClean="0"/>
              <a:t>Why not </a:t>
            </a:r>
            <a:r>
              <a:rPr lang="en-US" altLang="zh-CN" sz="2000" dirty="0" err="1" smtClean="0"/>
              <a:t>etcd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38A884"/>
                </a:solidFill>
              </a:rPr>
              <a:t>Dockerfile</a:t>
            </a:r>
            <a:r>
              <a:rPr lang="en-US" altLang="zh-CN" sz="2400" b="1" dirty="0" smtClean="0">
                <a:solidFill>
                  <a:srgbClr val="38A884"/>
                </a:solidFill>
              </a:rPr>
              <a:t>: dev or ops</a:t>
            </a:r>
          </a:p>
          <a:p>
            <a:r>
              <a:rPr lang="en-US" altLang="zh-CN" sz="2000" dirty="0" smtClean="0"/>
              <a:t>Who takes ownership of </a:t>
            </a:r>
            <a:r>
              <a:rPr lang="en-US" altLang="zh-CN" sz="2000" dirty="0" err="1" smtClean="0"/>
              <a:t>Dockfiles</a:t>
            </a:r>
            <a:endParaRPr lang="en-US" altLang="zh-CN" sz="2000" dirty="0" smtClean="0"/>
          </a:p>
          <a:p>
            <a:r>
              <a:rPr lang="en-US" altLang="zh-CN" sz="2000" dirty="0" smtClean="0"/>
              <a:t>Docker image as deliverables</a:t>
            </a:r>
          </a:p>
          <a:p>
            <a:pPr lvl="1"/>
            <a:endParaRPr lang="en-US" altLang="zh-CN" sz="2000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Security</a:t>
            </a:r>
          </a:p>
          <a:p>
            <a:r>
              <a:rPr lang="en-US" altLang="zh-CN" sz="2000" dirty="0" smtClean="0"/>
              <a:t>Management &amp; access control</a:t>
            </a:r>
          </a:p>
          <a:p>
            <a:pPr marL="288000" lvl="1" indent="-2880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http://drops.wooyun.org/papers/15892 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87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18006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97745" y="2492896"/>
            <a:ext cx="5948510" cy="1296144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Cloud with Docker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8913" y="5877272"/>
            <a:ext cx="3886175" cy="44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 solutions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7344816" cy="4342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Kubernetes/</a:t>
            </a:r>
            <a:r>
              <a:rPr lang="en-US" altLang="zh-CN" sz="2400" b="1" dirty="0" err="1" smtClean="0">
                <a:solidFill>
                  <a:srgbClr val="38A884"/>
                </a:solidFill>
              </a:rPr>
              <a:t>Mesos</a:t>
            </a:r>
            <a:r>
              <a:rPr lang="en-US" altLang="zh-CN" sz="2400" b="1" dirty="0" smtClean="0">
                <a:solidFill>
                  <a:srgbClr val="38A884"/>
                </a:solidFill>
              </a:rPr>
              <a:t> </a:t>
            </a:r>
            <a:r>
              <a:rPr lang="is-IS" altLang="zh-CN" sz="2400" b="1" dirty="0" smtClean="0">
                <a:solidFill>
                  <a:srgbClr val="38A884"/>
                </a:solidFill>
              </a:rPr>
              <a:t>…</a:t>
            </a:r>
            <a:endParaRPr lang="en-US" altLang="zh-CN" sz="2400" b="1" dirty="0" smtClean="0">
              <a:solidFill>
                <a:srgbClr val="38A884"/>
              </a:solidFill>
            </a:endParaRPr>
          </a:p>
          <a:p>
            <a:r>
              <a:rPr lang="en-US" altLang="zh-CN" sz="2000" dirty="0" smtClean="0"/>
              <a:t>App cluster?</a:t>
            </a:r>
          </a:p>
          <a:p>
            <a:r>
              <a:rPr lang="en-US" altLang="zh-CN" sz="2000" dirty="0" smtClean="0"/>
              <a:t>Keep it simple when you can, not try to mess it up with </a:t>
            </a:r>
            <a:r>
              <a:rPr lang="en-US" altLang="zh-CN" sz="2000" i="1" dirty="0" smtClean="0"/>
              <a:t>FANCY</a:t>
            </a:r>
            <a:r>
              <a:rPr lang="en-US" altLang="zh-CN" sz="2000" dirty="0" smtClean="0"/>
              <a:t> arch/tech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OpenStack</a:t>
            </a:r>
          </a:p>
          <a:p>
            <a:r>
              <a:rPr lang="en-US" altLang="zh-CN" sz="2000" dirty="0" smtClean="0"/>
              <a:t>Too heavy for us</a:t>
            </a:r>
          </a:p>
          <a:p>
            <a:r>
              <a:rPr lang="en-US" altLang="zh-CN" sz="2000" dirty="0" smtClean="0"/>
              <a:t>Capacity to support/maintain/customize</a:t>
            </a:r>
            <a:endParaRPr lang="en-US" altLang="zh-CN" sz="21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Re-invent the wheel</a:t>
            </a:r>
          </a:p>
        </p:txBody>
      </p:sp>
    </p:spTree>
    <p:extLst>
      <p:ext uri="{BB962C8B-B14F-4D97-AF65-F5344CB8AC3E}">
        <p14:creationId xmlns:p14="http://schemas.microsoft.com/office/powerpoint/2010/main" val="1895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High-level Architecture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88557" y="4019088"/>
            <a:ext cx="3890841" cy="7060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CMDB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88558" y="2294460"/>
            <a:ext cx="1203767" cy="14352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drCloud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832095" y="2294460"/>
            <a:ext cx="1203767" cy="1435261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ITIL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175633" y="2294460"/>
            <a:ext cx="1203767" cy="1435261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  <a:p>
            <a:pPr algn="ctr"/>
            <a:r>
              <a:rPr lang="en-US" dirty="0"/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6344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High-level Architecture – </a:t>
            </a:r>
            <a:r>
              <a:rPr lang="en-US" sz="2600" b="1" dirty="0" err="1" smtClean="0"/>
              <a:t>Cont</a:t>
            </a:r>
            <a:r>
              <a:rPr lang="en-US" sz="2600" b="1" dirty="0" smtClean="0"/>
              <a:t>’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88557" y="4572649"/>
            <a:ext cx="4178459" cy="5845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CMDB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88558" y="2460248"/>
            <a:ext cx="1203767" cy="8449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Docker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8557" y="3808721"/>
            <a:ext cx="4178459" cy="341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Bus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5905" y="2460248"/>
            <a:ext cx="1203767" cy="8449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</a:t>
            </a:r>
          </a:p>
          <a:p>
            <a:pPr algn="ctr"/>
            <a:r>
              <a:rPr lang="en-US" sz="1400" dirty="0"/>
              <a:t>Cluster</a:t>
            </a:r>
          </a:p>
          <a:p>
            <a:pPr algn="ctr"/>
            <a:r>
              <a:rPr lang="en-US" sz="1400" dirty="0"/>
              <a:t>Manager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63250" y="2460247"/>
            <a:ext cx="1203767" cy="8449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 Dashboard</a:t>
            </a: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3090441" y="3305200"/>
            <a:ext cx="0" cy="503520"/>
          </a:xfrm>
          <a:prstGeom prst="straightConnector1">
            <a:avLst/>
          </a:prstGeom>
          <a:ln w="6350">
            <a:solidFill>
              <a:srgbClr val="27A57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0"/>
          </p:cNvCxnSpPr>
          <p:nvPr/>
        </p:nvCxnSpPr>
        <p:spPr>
          <a:xfrm>
            <a:off x="4577787" y="4150152"/>
            <a:ext cx="0" cy="422497"/>
          </a:xfrm>
          <a:prstGeom prst="straightConnector1">
            <a:avLst/>
          </a:prstGeom>
          <a:ln w="6350">
            <a:solidFill>
              <a:srgbClr val="27A57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2"/>
            <a:endCxn id="10" idx="0"/>
          </p:cNvCxnSpPr>
          <p:nvPr/>
        </p:nvCxnSpPr>
        <p:spPr>
          <a:xfrm>
            <a:off x="4577787" y="3305200"/>
            <a:ext cx="0" cy="503520"/>
          </a:xfrm>
          <a:prstGeom prst="straightConnector1">
            <a:avLst/>
          </a:prstGeom>
          <a:ln w="6350">
            <a:solidFill>
              <a:srgbClr val="27A57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065133" y="3305200"/>
            <a:ext cx="0" cy="1267449"/>
          </a:xfrm>
          <a:prstGeom prst="straightConnector1">
            <a:avLst/>
          </a:prstGeom>
          <a:ln w="6350">
            <a:solidFill>
              <a:srgbClr val="27A57D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14403" y="2662805"/>
            <a:ext cx="1006997" cy="6018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Daemon</a:t>
            </a:r>
          </a:p>
          <a:p>
            <a:pPr algn="ctr"/>
            <a:r>
              <a:rPr lang="en-US" sz="1200" dirty="0"/>
              <a:t>API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68899" y="2662805"/>
            <a:ext cx="1006997" cy="6018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Docker</a:t>
            </a:r>
          </a:p>
          <a:p>
            <a:pPr algn="ctr"/>
            <a:r>
              <a:rPr lang="en-US" sz="1400" dirty="0"/>
              <a:t>Registry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268898" y="3507778"/>
            <a:ext cx="1006997" cy="6018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4403" y="3507778"/>
            <a:ext cx="1006997" cy="6018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68898" y="4352753"/>
            <a:ext cx="1006997" cy="60188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Git</a:t>
            </a:r>
            <a:r>
              <a:rPr lang="en-US" sz="14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0141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18006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97745" y="2492896"/>
            <a:ext cx="5948510" cy="1296144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8913" y="5877272"/>
            <a:ext cx="3886175" cy="44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me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4824536" cy="4342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EMC Labs China (2007.07 ~ 2014.01)</a:t>
            </a:r>
          </a:p>
          <a:p>
            <a:r>
              <a:rPr lang="en-US" altLang="zh-CN" sz="2000" dirty="0" smtClean="0"/>
              <a:t>Virtualization, cloud computing, distributed systems</a:t>
            </a:r>
          </a:p>
          <a:p>
            <a:r>
              <a:rPr lang="en-US" altLang="zh-CN" sz="2000" dirty="0" smtClean="0"/>
              <a:t>Co-author: 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大数据－－战略̂</a:t>
            </a:r>
            <a:r>
              <a:rPr lang="en-US" altLang="zh-CN" sz="1600" b="1" dirty="0" smtClean="0"/>
              <a:t>·</a:t>
            </a:r>
            <a:r>
              <a:rPr lang="zh-CN" altLang="en-US" sz="1600" dirty="0" smtClean="0"/>
              <a:t>技术</a:t>
            </a:r>
            <a:r>
              <a:rPr lang="en-US" altLang="zh-CN" sz="1600" b="1" dirty="0" smtClean="0"/>
              <a:t>·</a:t>
            </a:r>
            <a:r>
              <a:rPr lang="zh-CN" altLang="en-US" sz="1600" dirty="0" smtClean="0"/>
              <a:t>实践</a:t>
            </a:r>
            <a:r>
              <a:rPr lang="en-US" altLang="zh-CN" sz="1600" dirty="0" smtClean="0"/>
              <a:t>》</a:t>
            </a:r>
            <a:endParaRPr lang="en-US" altLang="zh-CN" sz="2000" dirty="0" smtClean="0"/>
          </a:p>
          <a:p>
            <a:endParaRPr lang="en-US" altLang="zh-CN" sz="2400" dirty="0"/>
          </a:p>
          <a:p>
            <a:pPr>
              <a:buNone/>
            </a:pPr>
            <a:r>
              <a:rPr lang="zh-CN" altLang="en-US" sz="2400" b="1" dirty="0" smtClean="0">
                <a:solidFill>
                  <a:srgbClr val="38A884"/>
                </a:solidFill>
              </a:rPr>
              <a:t>点融网</a:t>
            </a:r>
            <a:r>
              <a:rPr lang="en-US" altLang="zh-CN" sz="2400" b="1" dirty="0">
                <a:solidFill>
                  <a:srgbClr val="38A884"/>
                </a:solidFill>
              </a:rPr>
              <a:t> </a:t>
            </a:r>
            <a:r>
              <a:rPr lang="en-US" altLang="zh-CN" sz="2400" b="1" dirty="0" smtClean="0">
                <a:solidFill>
                  <a:srgbClr val="38A884"/>
                </a:solidFill>
              </a:rPr>
              <a:t>(2014.01 ~ Now)</a:t>
            </a:r>
          </a:p>
          <a:p>
            <a:r>
              <a:rPr lang="en-US" altLang="zh-CN" sz="2000" dirty="0" smtClean="0"/>
              <a:t>Director of Infra Services</a:t>
            </a:r>
          </a:p>
          <a:p>
            <a:r>
              <a:rPr lang="en-US" altLang="zh-CN" sz="2000" dirty="0" err="1" smtClean="0"/>
              <a:t>Dockerize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dianrong.com</a:t>
            </a:r>
            <a:endParaRPr lang="en-US" altLang="zh-CN" sz="2000" dirty="0" smtClean="0"/>
          </a:p>
          <a:p>
            <a:r>
              <a:rPr lang="en-US" altLang="zh-CN" sz="2000" dirty="0" smtClean="0"/>
              <a:t>Private cloud with Docker</a:t>
            </a:r>
            <a:endParaRPr lang="en-US" altLang="zh-CN" sz="21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78" y="1432065"/>
            <a:ext cx="3681192" cy="37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Key factors to a decision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53430431"/>
              </p:ext>
            </p:extLst>
          </p:nvPr>
        </p:nvGraphicFramePr>
        <p:xfrm>
          <a:off x="540151" y="1872065"/>
          <a:ext cx="5791200" cy="3789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5940152" y="1872065"/>
            <a:ext cx="2610964" cy="57873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preference?</a:t>
            </a:r>
          </a:p>
        </p:txBody>
      </p:sp>
    </p:spTree>
    <p:extLst>
      <p:ext uri="{BB962C8B-B14F-4D97-AF65-F5344CB8AC3E}">
        <p14:creationId xmlns:p14="http://schemas.microsoft.com/office/powerpoint/2010/main" val="961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18006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97745" y="2492896"/>
            <a:ext cx="5948510" cy="1296144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8913" y="5877272"/>
            <a:ext cx="3886175" cy="44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525344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479120" y="302926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iragino Sans GB W3"/>
              </a:rPr>
              <a:t>我们正在用技术改变金融行业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28913" y="3490926"/>
            <a:ext cx="3886175" cy="29811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4098" name="Picture 2" descr="H:\irene yin\20150922BS solution\公众二维码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628800"/>
            <a:ext cx="1296144" cy="1296144"/>
          </a:xfrm>
          <a:prstGeom prst="rect">
            <a:avLst/>
          </a:prstGeom>
          <a:noFill/>
        </p:spPr>
      </p:pic>
      <p:pic>
        <p:nvPicPr>
          <p:cNvPr id="9" name="Picture 2" descr="E:\Program Files\irene yin\VI系统\vi基础包_140828\点融网logo-0828-横版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6386" y="5869088"/>
            <a:ext cx="1171228" cy="421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303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5256584" cy="434268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38A884"/>
                </a:solidFill>
              </a:rPr>
              <a:t>Why Docker</a:t>
            </a:r>
            <a:endParaRPr lang="en-US" altLang="zh-CN" sz="2400" dirty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How we use Docker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Cloud with Docker</a:t>
            </a:r>
            <a:endParaRPr lang="en-US" altLang="zh-CN" sz="2000" dirty="0" smtClean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Findings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Q&amp;A</a:t>
            </a:r>
            <a:endParaRPr lang="en-US" altLang="zh-CN" sz="20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5960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altLang="zh-CN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Roadmap of </a:t>
            </a:r>
            <a:r>
              <a:rPr lang="en-US" altLang="zh-CN" sz="2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Docker@Dianrong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524000" y="2338537"/>
            <a:ext cx="6096000" cy="2530623"/>
            <a:chOff x="1524000" y="1064871"/>
            <a:chExt cx="6096000" cy="2530623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381190750"/>
                </p:ext>
              </p:extLst>
            </p:nvPr>
          </p:nvGraphicFramePr>
          <p:xfrm>
            <a:off x="1524000" y="1064871"/>
            <a:ext cx="6096000" cy="16899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524000" y="2639028"/>
              <a:ext cx="1959980" cy="523220"/>
            </a:xfrm>
            <a:prstGeom prst="rect">
              <a:avLst/>
            </a:prstGeom>
            <a:noFill/>
            <a:ln w="12700">
              <a:solidFill>
                <a:srgbClr val="27A57D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2014/06</a:t>
              </a:r>
            </a:p>
            <a:p>
              <a:pPr algn="ctr"/>
              <a:r>
                <a:rPr lang="en-US" sz="1400" dirty="0" smtClean="0"/>
                <a:t>Docker 1.0 released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92010" y="2641387"/>
              <a:ext cx="1959980" cy="954107"/>
            </a:xfrm>
            <a:prstGeom prst="rect">
              <a:avLst/>
            </a:prstGeom>
            <a:noFill/>
            <a:ln w="12700">
              <a:solidFill>
                <a:srgbClr val="27A57D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2015</a:t>
              </a:r>
            </a:p>
            <a:p>
              <a:pPr algn="ctr"/>
              <a:r>
                <a:rPr lang="en-US" sz="1400" dirty="0" smtClean="0"/>
                <a:t>CI/CD with Docker</a:t>
              </a:r>
            </a:p>
            <a:p>
              <a:pPr algn="ctr"/>
              <a:r>
                <a:rPr lang="en-US" sz="1400" dirty="0" smtClean="0"/>
                <a:t>Cluster </a:t>
              </a:r>
              <a:r>
                <a:rPr lang="en-US" sz="1400" dirty="0" err="1" smtClean="0"/>
                <a:t>Mgmt</a:t>
              </a:r>
              <a:r>
                <a:rPr lang="en-US" sz="1400" dirty="0" smtClean="0"/>
                <a:t> with k8s/</a:t>
              </a:r>
              <a:r>
                <a:rPr lang="en-US" sz="1400" dirty="0" err="1" smtClean="0"/>
                <a:t>mesos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60020" y="2639028"/>
              <a:ext cx="1959980" cy="523220"/>
            </a:xfrm>
            <a:prstGeom prst="rect">
              <a:avLst/>
            </a:prstGeom>
            <a:noFill/>
            <a:ln w="12700">
              <a:solidFill>
                <a:srgbClr val="27A57D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2016</a:t>
              </a:r>
            </a:p>
            <a:p>
              <a:pPr algn="ctr"/>
              <a:r>
                <a:rPr lang="en-US" altLang="zh-CN" sz="1400" dirty="0" smtClean="0"/>
                <a:t>Docker-based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18006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97745" y="2492896"/>
            <a:ext cx="5948510" cy="1296144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Why Docker?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8913" y="5877272"/>
            <a:ext cx="3886175" cy="44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7704856" cy="4342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Migrate to IDC from public cloud (@2014)</a:t>
            </a:r>
          </a:p>
          <a:p>
            <a:r>
              <a:rPr lang="en-US" altLang="zh-CN" sz="2000" dirty="0" smtClean="0"/>
              <a:t>Pre-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Era</a:t>
            </a:r>
          </a:p>
          <a:p>
            <a:r>
              <a:rPr lang="en-US" altLang="zh-CN" sz="2000" dirty="0" smtClean="0"/>
              <a:t>VM or Container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rgbClr val="38A884"/>
                </a:solidFill>
              </a:rPr>
              <a:t>The problem</a:t>
            </a:r>
          </a:p>
          <a:p>
            <a:r>
              <a:rPr lang="en-US" altLang="zh-CN" sz="2000" dirty="0" err="1" smtClean="0"/>
              <a:t>Env</a:t>
            </a:r>
            <a:r>
              <a:rPr lang="en-US" altLang="zh-CN" sz="2000" dirty="0" smtClean="0"/>
              <a:t> for legacy app server</a:t>
            </a:r>
            <a:endParaRPr lang="en-US" altLang="zh-CN" sz="20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3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8653"/>
            <a:ext cx="7704856" cy="5620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62584"/>
            <a:ext cx="7632848" cy="434268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solidFill>
                  <a:srgbClr val="38A884"/>
                </a:solidFill>
              </a:rPr>
              <a:t>Resource sharing – hardware consolidation</a:t>
            </a:r>
            <a:endParaRPr lang="en-US" altLang="zh-CN" sz="2400" dirty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Simplify </a:t>
            </a:r>
            <a:r>
              <a:rPr lang="en-US" altLang="zh-CN" sz="2400" b="1" dirty="0" err="1" smtClean="0">
                <a:solidFill>
                  <a:srgbClr val="38A884"/>
                </a:solidFill>
              </a:rPr>
              <a:t>configration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On-demand deployment</a:t>
            </a:r>
            <a:endParaRPr lang="en-US" altLang="zh-CN" sz="2000" dirty="0" smtClean="0"/>
          </a:p>
          <a:p>
            <a:r>
              <a:rPr lang="en-US" altLang="zh-CN" sz="2400" b="1" dirty="0" smtClean="0">
                <a:solidFill>
                  <a:srgbClr val="38A884"/>
                </a:solidFill>
              </a:rPr>
              <a:t>Security</a:t>
            </a:r>
            <a:endParaRPr lang="en-US" altLang="zh-CN" sz="20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6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0872" y="346645"/>
            <a:ext cx="5925344" cy="1066131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/>
              <a:t>VM vs Docker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66011" y="3443819"/>
            <a:ext cx="2623696" cy="1857388"/>
            <a:chOff x="4973949" y="1881974"/>
            <a:chExt cx="2623696" cy="1857388"/>
          </a:xfrm>
        </p:grpSpPr>
        <p:sp>
          <p:nvSpPr>
            <p:cNvPr id="9" name="矩形 22"/>
            <p:cNvSpPr/>
            <p:nvPr/>
          </p:nvSpPr>
          <p:spPr>
            <a:xfrm>
              <a:off x="4973949" y="3310734"/>
              <a:ext cx="2623696" cy="4286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9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</a:t>
              </a:r>
            </a:p>
            <a:p>
              <a:pPr algn="ctr"/>
              <a:r>
                <a:rPr lang="en-US" altLang="zh-CN" sz="1051" dirty="0" err="1"/>
                <a:t>cgroups</a:t>
              </a:r>
              <a:r>
                <a:rPr lang="en-US" altLang="zh-CN" sz="1051" dirty="0"/>
                <a:t>, namespace, capabilities, etc.</a:t>
              </a:r>
              <a:endParaRPr lang="zh-CN" alt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73949" y="1881974"/>
              <a:ext cx="857256" cy="1428760"/>
              <a:chOff x="4973949" y="1881974"/>
              <a:chExt cx="857256" cy="1428760"/>
            </a:xfrm>
          </p:grpSpPr>
          <p:sp>
            <p:nvSpPr>
              <p:cNvPr id="17" name="矩形 26"/>
              <p:cNvSpPr/>
              <p:nvPr/>
            </p:nvSpPr>
            <p:spPr>
              <a:xfrm>
                <a:off x="4973949" y="2667792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18" name="矩形 29"/>
              <p:cNvSpPr/>
              <p:nvPr/>
            </p:nvSpPr>
            <p:spPr>
              <a:xfrm>
                <a:off x="4973949" y="1881974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857169" y="1881974"/>
              <a:ext cx="857256" cy="1428760"/>
              <a:chOff x="5839751" y="1881974"/>
              <a:chExt cx="857256" cy="1428760"/>
            </a:xfrm>
          </p:grpSpPr>
          <p:sp>
            <p:nvSpPr>
              <p:cNvPr id="15" name="矩形 27"/>
              <p:cNvSpPr/>
              <p:nvPr/>
            </p:nvSpPr>
            <p:spPr>
              <a:xfrm>
                <a:off x="5839751" y="2667792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16" name="矩形 30"/>
              <p:cNvSpPr/>
              <p:nvPr/>
            </p:nvSpPr>
            <p:spPr>
              <a:xfrm>
                <a:off x="5839751" y="1881974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740389" y="1889555"/>
              <a:ext cx="857256" cy="1428760"/>
              <a:chOff x="6717239" y="1889555"/>
              <a:chExt cx="857256" cy="1428760"/>
            </a:xfrm>
          </p:grpSpPr>
          <p:sp>
            <p:nvSpPr>
              <p:cNvPr id="13" name="矩形 28"/>
              <p:cNvSpPr/>
              <p:nvPr/>
            </p:nvSpPr>
            <p:spPr>
              <a:xfrm>
                <a:off x="6717239" y="2675373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14" name="矩形 31"/>
              <p:cNvSpPr/>
              <p:nvPr/>
            </p:nvSpPr>
            <p:spPr>
              <a:xfrm>
                <a:off x="6717239" y="1889555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6797" y="2800877"/>
            <a:ext cx="2615040" cy="2500331"/>
            <a:chOff x="1061950" y="1239032"/>
            <a:chExt cx="2615040" cy="2500330"/>
          </a:xfrm>
        </p:grpSpPr>
        <p:sp>
          <p:nvSpPr>
            <p:cNvPr id="20" name="矩形 4"/>
            <p:cNvSpPr/>
            <p:nvPr/>
          </p:nvSpPr>
          <p:spPr>
            <a:xfrm>
              <a:off x="1061950" y="3310734"/>
              <a:ext cx="2615039" cy="4286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93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Host OS/Hypervisor</a:t>
              </a:r>
              <a:endParaRPr lang="zh-CN" altLang="en-US" sz="14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61951" y="1239032"/>
              <a:ext cx="857256" cy="2071702"/>
              <a:chOff x="1061951" y="1239032"/>
              <a:chExt cx="857256" cy="2071702"/>
            </a:xfrm>
          </p:grpSpPr>
          <p:sp>
            <p:nvSpPr>
              <p:cNvPr id="30" name="矩形 5"/>
              <p:cNvSpPr/>
              <p:nvPr/>
            </p:nvSpPr>
            <p:spPr>
              <a:xfrm>
                <a:off x="1061951" y="2667792"/>
                <a:ext cx="857256" cy="6429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Guest OS</a:t>
                </a:r>
                <a:endParaRPr lang="zh-CN" altLang="en-US" sz="1200" dirty="0"/>
              </a:p>
            </p:txBody>
          </p:sp>
          <p:sp>
            <p:nvSpPr>
              <p:cNvPr id="31" name="矩形 16"/>
              <p:cNvSpPr/>
              <p:nvPr/>
            </p:nvSpPr>
            <p:spPr>
              <a:xfrm>
                <a:off x="1061951" y="2024850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32" name="矩形 19"/>
              <p:cNvSpPr/>
              <p:nvPr/>
            </p:nvSpPr>
            <p:spPr>
              <a:xfrm>
                <a:off x="1061951" y="1239032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940842" y="1239032"/>
              <a:ext cx="857256" cy="2071702"/>
              <a:chOff x="1927753" y="1239032"/>
              <a:chExt cx="857256" cy="2071702"/>
            </a:xfrm>
          </p:grpSpPr>
          <p:sp>
            <p:nvSpPr>
              <p:cNvPr id="27" name="矩形 10"/>
              <p:cNvSpPr/>
              <p:nvPr/>
            </p:nvSpPr>
            <p:spPr>
              <a:xfrm>
                <a:off x="1927753" y="2667792"/>
                <a:ext cx="857256" cy="6429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Guest OS</a:t>
                </a:r>
                <a:endParaRPr lang="zh-CN" altLang="en-US" sz="1200" dirty="0"/>
              </a:p>
            </p:txBody>
          </p:sp>
          <p:sp>
            <p:nvSpPr>
              <p:cNvPr id="28" name="矩形 17"/>
              <p:cNvSpPr/>
              <p:nvPr/>
            </p:nvSpPr>
            <p:spPr>
              <a:xfrm>
                <a:off x="1927753" y="2024850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29" name="矩形 20"/>
              <p:cNvSpPr/>
              <p:nvPr/>
            </p:nvSpPr>
            <p:spPr>
              <a:xfrm>
                <a:off x="1927753" y="1239032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19734" y="1239032"/>
              <a:ext cx="857256" cy="2071702"/>
              <a:chOff x="2785009" y="1239032"/>
              <a:chExt cx="857256" cy="2071702"/>
            </a:xfrm>
          </p:grpSpPr>
          <p:sp>
            <p:nvSpPr>
              <p:cNvPr id="24" name="矩形 11"/>
              <p:cNvSpPr/>
              <p:nvPr/>
            </p:nvSpPr>
            <p:spPr>
              <a:xfrm>
                <a:off x="2785009" y="2667792"/>
                <a:ext cx="857256" cy="6429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Guest OS</a:t>
                </a:r>
                <a:endParaRPr lang="zh-CN" altLang="en-US" sz="1200" dirty="0"/>
              </a:p>
            </p:txBody>
          </p:sp>
          <p:sp>
            <p:nvSpPr>
              <p:cNvPr id="25" name="矩形 18"/>
              <p:cNvSpPr/>
              <p:nvPr/>
            </p:nvSpPr>
            <p:spPr>
              <a:xfrm>
                <a:off x="2785009" y="2024850"/>
                <a:ext cx="857256" cy="642942"/>
              </a:xfrm>
              <a:prstGeom prst="rect">
                <a:avLst/>
              </a:prstGeom>
              <a:solidFill>
                <a:srgbClr val="1F914A">
                  <a:alpha val="7294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Libraries</a:t>
                </a:r>
                <a:endParaRPr lang="zh-CN" altLang="en-US" sz="1200" dirty="0"/>
              </a:p>
            </p:txBody>
          </p:sp>
          <p:sp>
            <p:nvSpPr>
              <p:cNvPr id="26" name="矩形 21"/>
              <p:cNvSpPr/>
              <p:nvPr/>
            </p:nvSpPr>
            <p:spPr>
              <a:xfrm>
                <a:off x="2785009" y="1239032"/>
                <a:ext cx="857256" cy="785818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Apps</a:t>
                </a:r>
                <a:endParaRPr lang="zh-CN" altLang="en-US" sz="1200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289707" y="1700808"/>
            <a:ext cx="2530765" cy="92333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Lightweight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Sharing more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OS/lib/bin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418006"/>
          </a:xfrm>
          <a:prstGeom prst="rect">
            <a:avLst/>
          </a:prstGeom>
          <a:solidFill>
            <a:srgbClr val="38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:\irene yin\20150922BS solution\底纹-01.png"/>
          <p:cNvPicPr>
            <a:picLocks noChangeAspect="1" noChangeArrowheads="1"/>
          </p:cNvPicPr>
          <p:nvPr/>
        </p:nvPicPr>
        <p:blipFill>
          <a:blip r:embed="rId2" cstate="print"/>
          <a:srcRect l="546" t="4299" r="4134"/>
          <a:stretch>
            <a:fillRect/>
          </a:stretch>
        </p:blipFill>
        <p:spPr bwMode="auto">
          <a:xfrm>
            <a:off x="0" y="0"/>
            <a:ext cx="9144000" cy="541800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5301208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1597745" y="2492896"/>
            <a:ext cx="5948510" cy="1296144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How we use Docker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28913" y="5877272"/>
            <a:ext cx="3886175" cy="4421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www.dianrong.com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435</Words>
  <Application>Microsoft Macintosh PowerPoint</Application>
  <PresentationFormat>On-screen Show (4:3)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Hiragino Sans GB W3</vt:lpstr>
      <vt:lpstr>Open Sans</vt:lpstr>
      <vt:lpstr>宋体</vt:lpstr>
      <vt:lpstr>微软雅黑</vt:lpstr>
      <vt:lpstr>Arial</vt:lpstr>
      <vt:lpstr>Office 主题</vt:lpstr>
      <vt:lpstr>点融网的技术选型与演进</vt:lpstr>
      <vt:lpstr>About me</vt:lpstr>
      <vt:lpstr>Agenda</vt:lpstr>
      <vt:lpstr>Roadmap of Docker@Dianrong</vt:lpstr>
      <vt:lpstr>PowerPoint Presentation</vt:lpstr>
      <vt:lpstr>Background</vt:lpstr>
      <vt:lpstr>Requirements</vt:lpstr>
      <vt:lpstr>VM vs Docker</vt:lpstr>
      <vt:lpstr>PowerPoint Presentation</vt:lpstr>
      <vt:lpstr>What is Dockerized</vt:lpstr>
      <vt:lpstr>CI/CD</vt:lpstr>
      <vt:lpstr>Road to CI/CD</vt:lpstr>
      <vt:lpstr>Strategy</vt:lpstr>
      <vt:lpstr>Strategy – Cont’</vt:lpstr>
      <vt:lpstr>PowerPoint Presentation</vt:lpstr>
      <vt:lpstr>Alternative solutions</vt:lpstr>
      <vt:lpstr>High-level Architecture</vt:lpstr>
      <vt:lpstr>High-level Architecture – Cont’</vt:lpstr>
      <vt:lpstr>PowerPoint Presentation</vt:lpstr>
      <vt:lpstr>Key factors to a decision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 Zhou</dc:creator>
  <cp:lastModifiedBy>Tony Wan</cp:lastModifiedBy>
  <cp:revision>485</cp:revision>
  <dcterms:created xsi:type="dcterms:W3CDTF">2015-04-03T05:50:39Z</dcterms:created>
  <dcterms:modified xsi:type="dcterms:W3CDTF">2016-06-03T14:26:09Z</dcterms:modified>
</cp:coreProperties>
</file>