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85" r:id="rId2"/>
    <p:sldId id="740" r:id="rId3"/>
    <p:sldId id="765" r:id="rId4"/>
    <p:sldId id="766" r:id="rId5"/>
    <p:sldId id="750" r:id="rId6"/>
    <p:sldId id="686" r:id="rId7"/>
    <p:sldId id="764" r:id="rId8"/>
    <p:sldId id="761" r:id="rId9"/>
    <p:sldId id="763" r:id="rId10"/>
    <p:sldId id="769" r:id="rId11"/>
    <p:sldId id="771" r:id="rId12"/>
    <p:sldId id="756" r:id="rId13"/>
    <p:sldId id="770" r:id="rId14"/>
    <p:sldId id="772" r:id="rId15"/>
    <p:sldId id="757" r:id="rId16"/>
    <p:sldId id="768" r:id="rId17"/>
    <p:sldId id="767" r:id="rId18"/>
    <p:sldId id="773" r:id="rId19"/>
    <p:sldId id="671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B4E6"/>
    <a:srgbClr val="D50080"/>
    <a:srgbClr val="316CE6"/>
    <a:srgbClr val="1DB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 autoAdjust="0"/>
  </p:normalViewPr>
  <p:slideViewPr>
    <p:cSldViewPr>
      <p:cViewPr>
        <p:scale>
          <a:sx n="86" d="100"/>
          <a:sy n="86" d="100"/>
        </p:scale>
        <p:origin x="-2640" y="-726"/>
      </p:cViewPr>
      <p:guideLst>
        <p:guide orient="horz" pos="2160"/>
        <p:guide pos="29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634" y="-96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CF48B-2E0F-4118-8604-258D7CCC7181}" type="datetimeFigureOut">
              <a:rPr lang="zh-CN" altLang="en-US" smtClean="0"/>
              <a:t>2016/6/3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179AB-7119-4EAA-B0BE-7CE3D1059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3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064FF088-A0E1-41DB-97D3-1412EA5E88CE}" type="datetime1">
              <a:rPr lang="zh-CN" altLang="en-US"/>
              <a:pPr/>
              <a:t>2016/6/3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EDA5BA5-288E-4D96-B1CF-D9D7D622686C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272521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6463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4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5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90471" y="344489"/>
            <a:ext cx="738664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9535" y="344489"/>
            <a:ext cx="6036733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89" y="4406902"/>
            <a:ext cx="77724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89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546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9533" y="1214438"/>
            <a:ext cx="4047067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2066" y="1214438"/>
            <a:ext cx="4047067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3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79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9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71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727215"/>
            <a:ext cx="3008489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757" y="273052"/>
            <a:ext cx="51110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48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632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967229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13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内页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9533" y="344489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9533" y="1214438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Verdana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Verdana" pitchFamily="34" charset="0"/>
              </a:rPr>
              <a:t>第二级</a:t>
            </a:r>
          </a:p>
          <a:p>
            <a:pPr lvl="2"/>
            <a:r>
              <a:rPr lang="zh-CN" smtClean="0">
                <a:sym typeface="Verdana" pitchFamily="34" charset="0"/>
              </a:rPr>
              <a:t>第三级</a:t>
            </a:r>
          </a:p>
          <a:p>
            <a:pPr lvl="3"/>
            <a:r>
              <a:rPr lang="zh-CN" smtClean="0">
                <a:sym typeface="Verdana" pitchFamily="34" charset="0"/>
              </a:rPr>
              <a:t>第四级</a:t>
            </a:r>
          </a:p>
          <a:p>
            <a:pPr lvl="4"/>
            <a:r>
              <a:rPr lang="zh-CN" smtClean="0">
                <a:sym typeface="Verdana" pitchFamily="34" charset="0"/>
              </a:rPr>
              <a:t>第五级</a:t>
            </a:r>
          </a:p>
        </p:txBody>
      </p:sp>
      <p:sp>
        <p:nvSpPr>
          <p:cNvPr id="1029" name="灯片编号占位符 5"/>
          <p:cNvSpPr>
            <a:spLocks noChangeArrowheads="1"/>
          </p:cNvSpPr>
          <p:nvPr/>
        </p:nvSpPr>
        <p:spPr bwMode="auto">
          <a:xfrm>
            <a:off x="7048500" y="6089652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fld id="{DC69D241-63B8-451B-B9CF-ACF5D14EC1EC}" type="slidenum">
              <a:rPr lang="zh-CN" altLang="en-US">
                <a:solidFill>
                  <a:srgbClr val="000000"/>
                </a:solidFill>
              </a:rPr>
              <a:pPr algn="r"/>
              <a:t>‹#›</a:t>
            </a:fld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D50080"/>
          </a:solidFill>
          <a:latin typeface="+mj-lt"/>
          <a:ea typeface="+mj-ea"/>
          <a:cs typeface="+mj-cs"/>
          <a:sym typeface="Verdan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D50080"/>
          </a:solidFill>
          <a:latin typeface="微软雅黑" pitchFamily="34" charset="-122"/>
          <a:ea typeface="微软雅黑" pitchFamily="34" charset="-122"/>
          <a:sym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D50080"/>
          </a:solidFill>
          <a:latin typeface="微软雅黑" pitchFamily="34" charset="-122"/>
          <a:ea typeface="微软雅黑" pitchFamily="34" charset="-122"/>
          <a:sym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D50080"/>
          </a:solidFill>
          <a:latin typeface="微软雅黑" pitchFamily="34" charset="-122"/>
          <a:ea typeface="微软雅黑" pitchFamily="34" charset="-122"/>
          <a:sym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D50080"/>
          </a:solidFill>
          <a:latin typeface="微软雅黑" pitchFamily="34" charset="-122"/>
          <a:ea typeface="微软雅黑" pitchFamily="34" charset="-122"/>
          <a:sym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D50080"/>
          </a:solidFill>
          <a:latin typeface="微软雅黑" pitchFamily="34" charset="-122"/>
          <a:ea typeface="微软雅黑" pitchFamily="34" charset="-122"/>
          <a:sym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D50080"/>
          </a:solidFill>
          <a:latin typeface="微软雅黑" pitchFamily="34" charset="-122"/>
          <a:ea typeface="微软雅黑" pitchFamily="34" charset="-122"/>
          <a:sym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D50080"/>
          </a:solidFill>
          <a:latin typeface="微软雅黑" pitchFamily="34" charset="-122"/>
          <a:ea typeface="微软雅黑" pitchFamily="34" charset="-122"/>
          <a:sym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D50080"/>
          </a:solidFill>
          <a:latin typeface="微软雅黑" pitchFamily="34" charset="-122"/>
          <a:ea typeface="微软雅黑" pitchFamily="34" charset="-122"/>
          <a:sym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Verdan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Verdan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Verdan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sym typeface="Verdan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+mn-ea"/>
          <a:sym typeface="Verdana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docker/issues/8539" TargetMode="External"/><Relationship Id="rId2" Type="http://schemas.openxmlformats.org/officeDocument/2006/relationships/hyperlink" Target="https://github.com/docker/docker/issues/1420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/issues/25559" TargetMode="External"/><Relationship Id="rId2" Type="http://schemas.openxmlformats.org/officeDocument/2006/relationships/hyperlink" Target="https://github.com/kubernetes/kubernetes/issues/2049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封面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标题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6242" y="2996971"/>
            <a:ext cx="7001933" cy="707886"/>
          </a:xfrm>
          <a:ln/>
        </p:spPr>
        <p:txBody>
          <a:bodyPr/>
          <a:lstStyle/>
          <a:p>
            <a:r>
              <a:rPr lang="en-US" altLang="zh-CN" sz="4000" b="1" dirty="0" smtClean="0">
                <a:solidFill>
                  <a:schemeClr val="tx1"/>
                </a:solidFill>
                <a:sym typeface="微软雅黑" pitchFamily="34" charset="-122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sym typeface="微软雅黑" pitchFamily="34" charset="-122"/>
              </a:rPr>
              <a:t> </a:t>
            </a:r>
            <a:r>
              <a:rPr lang="zh-CN" altLang="en-US" sz="4000" b="1" dirty="0" smtClean="0">
                <a:solidFill>
                  <a:schemeClr val="tx1"/>
                </a:solidFill>
                <a:sym typeface="微软雅黑" pitchFamily="34" charset="-122"/>
              </a:rPr>
              <a:t>基于</a:t>
            </a:r>
            <a:r>
              <a:rPr lang="zh-CN" altLang="en-US" sz="4000" b="1" dirty="0">
                <a:solidFill>
                  <a:schemeClr val="tx1"/>
                </a:solidFill>
                <a:sym typeface="微软雅黑" pitchFamily="34" charset="-122"/>
              </a:rPr>
              <a:t>容器</a:t>
            </a:r>
            <a:r>
              <a:rPr lang="zh-CN" altLang="en-US" sz="4000" b="1" dirty="0" smtClean="0">
                <a:solidFill>
                  <a:schemeClr val="tx1"/>
                </a:solidFill>
                <a:sym typeface="微软雅黑" pitchFamily="34" charset="-122"/>
              </a:rPr>
              <a:t>的</a:t>
            </a:r>
            <a:r>
              <a:rPr lang="en-US" altLang="zh-CN" sz="4000" b="1" dirty="0" smtClean="0">
                <a:solidFill>
                  <a:schemeClr val="tx1"/>
                </a:solidFill>
                <a:sym typeface="微软雅黑" pitchFamily="34" charset="-122"/>
              </a:rPr>
              <a:t>CI</a:t>
            </a:r>
            <a:r>
              <a:rPr lang="zh-CN" altLang="en-US" sz="4000" b="1" dirty="0" smtClean="0">
                <a:solidFill>
                  <a:schemeClr val="tx1"/>
                </a:solidFill>
                <a:sym typeface="微软雅黑" pitchFamily="34" charset="-122"/>
              </a:rPr>
              <a:t>以及</a:t>
            </a:r>
            <a:r>
              <a:rPr lang="en-US" altLang="zh-CN" sz="4000" b="1" dirty="0" smtClean="0">
                <a:solidFill>
                  <a:schemeClr val="tx1"/>
                </a:solidFill>
                <a:sym typeface="微软雅黑" pitchFamily="34" charset="-122"/>
              </a:rPr>
              <a:t>CD</a:t>
            </a:r>
            <a:endParaRPr lang="zh-CN" altLang="en-US" sz="4000" b="1" dirty="0">
              <a:solidFill>
                <a:schemeClr val="tx1"/>
              </a:solidFill>
              <a:sym typeface="微软雅黑" pitchFamily="34" charset="-122"/>
            </a:endParaRPr>
          </a:p>
        </p:txBody>
      </p:sp>
      <p:sp>
        <p:nvSpPr>
          <p:cNvPr id="3077" name="副标题 3"/>
          <p:cNvSpPr>
            <a:spLocks noGrp="1" noChangeArrowheads="1"/>
          </p:cNvSpPr>
          <p:nvPr>
            <p:ph type="subTitle" idx="1"/>
          </p:nvPr>
        </p:nvSpPr>
        <p:spPr>
          <a:xfrm>
            <a:off x="2661887" y="5037662"/>
            <a:ext cx="5558367" cy="535531"/>
          </a:xfrm>
          <a:ln/>
        </p:spPr>
        <p:txBody>
          <a:bodyPr anchor="ctr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 smtClean="0">
                <a:sym typeface="微软雅黑" pitchFamily="34" charset="-122"/>
              </a:rPr>
              <a:t>卢丹</a:t>
            </a:r>
            <a:endParaRPr lang="zh-CN" sz="3200" b="1" dirty="0">
              <a:sym typeface="微软雅黑" pitchFamily="34" charset="-122"/>
            </a:endParaRPr>
          </a:p>
        </p:txBody>
      </p:sp>
      <p:sp>
        <p:nvSpPr>
          <p:cNvPr id="3078" name="文本占位符 4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3739943" y="5157122"/>
            <a:ext cx="3856567" cy="357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sz="2000" dirty="0" smtClean="0"/>
              <a:t>2016/05</a:t>
            </a:r>
            <a:r>
              <a:rPr lang="en-US" altLang="zh-CN" sz="2000" dirty="0" smtClean="0"/>
              <a:t>/24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网络</a:t>
            </a:r>
            <a:r>
              <a:rPr lang="zh-CN" altLang="en-US" dirty="0" smtClean="0">
                <a:latin typeface="+mn-ea"/>
              </a:rPr>
              <a:t>替换 </a:t>
            </a:r>
            <a:r>
              <a:rPr lang="en-US" altLang="zh-CN" dirty="0" err="1" smtClean="0">
                <a:latin typeface="+mn-ea"/>
              </a:rPr>
              <a:t>Flannel+VXLAN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修改 </a:t>
            </a:r>
            <a:r>
              <a:rPr lang="en-US" altLang="zh-CN" dirty="0" err="1" smtClean="0">
                <a:latin typeface="+mn-ea"/>
              </a:rPr>
              <a:t>kubelet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直接使用 </a:t>
            </a:r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网络方案</a:t>
            </a:r>
            <a:r>
              <a:rPr lang="en-US" altLang="zh-CN" dirty="0" smtClean="0">
                <a:latin typeface="+mn-ea"/>
              </a:rPr>
              <a:t> OVS+VLAN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定制 </a:t>
            </a:r>
            <a:r>
              <a:rPr lang="en-US" altLang="zh-CN" dirty="0" smtClean="0">
                <a:latin typeface="+mn-ea"/>
                <a:ea typeface="+mn-ea"/>
              </a:rPr>
              <a:t>- </a:t>
            </a:r>
            <a:r>
              <a:rPr lang="en-US" altLang="zh-CN" dirty="0" err="1" smtClean="0">
                <a:latin typeface="+mn-ea"/>
                <a:ea typeface="+mn-ea"/>
              </a:rPr>
              <a:t>Kubernetes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050" name="Picture 2" descr="https://documents.lucidchart.com/documents/2ab476bf-af28-4da4-9c1b-3a0665f83a91/pages/0_0?a=2729&amp;x=209&amp;y=97&amp;w=2002&amp;h=779&amp;store=1&amp;accept=image%2F*&amp;auth=LCA%208ecda5f27cbe25836b65bfb6065b3626d63be02a-ts%3D14649468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" y="2132910"/>
            <a:ext cx="8856616" cy="40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1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99533" y="1214438"/>
            <a:ext cx="8229600" cy="4857750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使用 </a:t>
            </a:r>
            <a:r>
              <a:rPr lang="en-US" altLang="zh-CN" dirty="0" err="1" smtClean="0">
                <a:latin typeface="+mn-ea"/>
              </a:rPr>
              <a:t>HAProxy+Keep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dirty="0" err="1" smtClean="0">
                <a:latin typeface="+mn-ea"/>
              </a:rPr>
              <a:t>lived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替换 </a:t>
            </a:r>
            <a:r>
              <a:rPr lang="en-US" altLang="zh-CN" dirty="0" err="1" smtClean="0">
                <a:latin typeface="+mn-ea"/>
              </a:rPr>
              <a:t>kube</a:t>
            </a:r>
            <a:r>
              <a:rPr lang="en-US" altLang="zh-CN" dirty="0" smtClean="0">
                <a:latin typeface="+mn-ea"/>
              </a:rPr>
              <a:t>-proxy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定制 </a:t>
            </a:r>
            <a:r>
              <a:rPr lang="en-US" altLang="zh-CN" dirty="0" smtClean="0">
                <a:latin typeface="+mn-ea"/>
                <a:ea typeface="+mn-ea"/>
              </a:rPr>
              <a:t>- </a:t>
            </a:r>
            <a:r>
              <a:rPr lang="en-US" altLang="zh-CN" dirty="0" err="1" smtClean="0">
                <a:latin typeface="+mn-ea"/>
                <a:ea typeface="+mn-ea"/>
              </a:rPr>
              <a:t>Kubernetes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074" name="Picture 2" descr="https://documents.lucidchart.com/documents/882fe1aa-e4f0-4856-b8ef-9c9b5a7bba7e/pages/0_0?a=1043&amp;x=309&amp;y=261&amp;w=2002&amp;h=1131&amp;store=1&amp;accept=image%2F*&amp;auth=LCA%20acb9cc62c673dbf4a64eac2805e72e6065546ae2-ts%3D1464947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00" y="1772885"/>
            <a:ext cx="8712605" cy="447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2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Registry </a:t>
            </a:r>
            <a:r>
              <a:rPr lang="zh-CN" altLang="en-US" dirty="0" smtClean="0">
                <a:latin typeface="+mn-ea"/>
              </a:rPr>
              <a:t>改造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认证</a:t>
            </a:r>
            <a:r>
              <a:rPr lang="zh-CN" altLang="en-US" dirty="0">
                <a:latin typeface="+mn-ea"/>
              </a:rPr>
              <a:t>以及</a:t>
            </a:r>
            <a:r>
              <a:rPr lang="zh-CN" altLang="en-US" dirty="0" smtClean="0">
                <a:latin typeface="+mn-ea"/>
              </a:rPr>
              <a:t>授权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Push Notification </a:t>
            </a:r>
            <a:r>
              <a:rPr lang="zh-CN" altLang="en-US" dirty="0" smtClean="0">
                <a:latin typeface="+mn-ea"/>
              </a:rPr>
              <a:t>自动触发部署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镜像信息存入数据库进行 </a:t>
            </a:r>
            <a:r>
              <a:rPr lang="en-US" altLang="zh-CN" dirty="0" smtClean="0">
                <a:latin typeface="+mn-ea"/>
              </a:rPr>
              <a:t>index </a:t>
            </a:r>
            <a:r>
              <a:rPr lang="zh-CN" altLang="en-US" dirty="0" smtClean="0">
                <a:latin typeface="+mn-ea"/>
              </a:rPr>
              <a:t>以及 </a:t>
            </a:r>
            <a:r>
              <a:rPr lang="en-US" altLang="zh-CN" dirty="0" smtClean="0">
                <a:latin typeface="+mn-ea"/>
              </a:rPr>
              <a:t>search</a:t>
            </a:r>
          </a:p>
          <a:p>
            <a:pPr lvl="1"/>
            <a:r>
              <a:rPr lang="zh-CN" altLang="en-US" dirty="0" smtClean="0">
                <a:latin typeface="+mn-ea"/>
              </a:rPr>
              <a:t>记录用户对于 </a:t>
            </a:r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Registry </a:t>
            </a:r>
            <a:r>
              <a:rPr lang="zh-CN" altLang="en-US" dirty="0" smtClean="0">
                <a:latin typeface="+mn-ea"/>
              </a:rPr>
              <a:t>操作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定制 </a:t>
            </a:r>
            <a:r>
              <a:rPr lang="en-US" altLang="zh-CN" dirty="0" smtClean="0">
                <a:latin typeface="+mn-ea"/>
                <a:ea typeface="+mn-ea"/>
              </a:rPr>
              <a:t>– Registry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63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99533" y="1214438"/>
            <a:ext cx="8229600" cy="4857750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使用 </a:t>
            </a:r>
            <a:r>
              <a:rPr lang="en-US" altLang="zh-CN" dirty="0" smtClean="0">
                <a:latin typeface="+mn-ea"/>
              </a:rPr>
              <a:t>node agent </a:t>
            </a:r>
            <a:r>
              <a:rPr lang="zh-CN" altLang="en-US" dirty="0" smtClean="0">
                <a:latin typeface="+mn-ea"/>
              </a:rPr>
              <a:t>方式监控单个 </a:t>
            </a:r>
            <a:r>
              <a:rPr lang="en-US" altLang="zh-CN" dirty="0" smtClean="0">
                <a:latin typeface="+mn-ea"/>
              </a:rPr>
              <a:t>pod </a:t>
            </a:r>
            <a:r>
              <a:rPr lang="zh-CN" altLang="en-US" dirty="0" smtClean="0">
                <a:latin typeface="+mn-ea"/>
              </a:rPr>
              <a:t>实例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Promethus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监控收集监控集群数据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定制 </a:t>
            </a:r>
            <a:r>
              <a:rPr lang="en-US" altLang="zh-CN" dirty="0" err="1" smtClean="0">
                <a:latin typeface="+mn-ea"/>
              </a:rPr>
              <a:t>Promethus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实现基于 </a:t>
            </a:r>
            <a:r>
              <a:rPr lang="en-US" altLang="zh-CN" dirty="0" smtClean="0">
                <a:latin typeface="+mn-ea"/>
              </a:rPr>
              <a:t>Swarm </a:t>
            </a:r>
            <a:r>
              <a:rPr lang="zh-CN" altLang="en-US" dirty="0" smtClean="0">
                <a:latin typeface="+mn-ea"/>
              </a:rPr>
              <a:t>的服务发现</a:t>
            </a:r>
            <a:endParaRPr lang="en-US" altLang="zh-CN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定制 </a:t>
            </a:r>
            <a:r>
              <a:rPr lang="en-US" altLang="zh-CN" dirty="0" smtClean="0">
                <a:latin typeface="+mn-ea"/>
                <a:ea typeface="+mn-ea"/>
              </a:rPr>
              <a:t>– </a:t>
            </a:r>
            <a:r>
              <a:rPr lang="zh-CN" altLang="en-US" dirty="0" smtClean="0">
                <a:latin typeface="+mn-ea"/>
                <a:ea typeface="+mn-ea"/>
              </a:rPr>
              <a:t>监控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2050" name="Picture 2" descr="https://documents.lucidchart.com/documents/0ad6687c-364a-4ac9-bfe7-07959b64a3f6/pages/0_0?a=3046&amp;x=1049&amp;y=155&amp;w=1122&amp;h=561&amp;store=1&amp;accept=image%2F*&amp;auth=LCA%20a51fa51809732aebf0577909149472cc653e8180-ts%3D1464940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" y="1764199"/>
            <a:ext cx="7160497" cy="358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4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定制 </a:t>
            </a:r>
            <a:r>
              <a:rPr lang="en-US" altLang="zh-CN" dirty="0" smtClean="0">
                <a:latin typeface="+mn-ea"/>
                <a:ea typeface="+mn-ea"/>
              </a:rPr>
              <a:t>– Log &amp; Alert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99533" y="1214438"/>
            <a:ext cx="8229600" cy="4857750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日志收集处理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Fluentd</a:t>
            </a:r>
            <a:r>
              <a:rPr lang="en-US" altLang="zh-CN" dirty="0" smtClean="0">
                <a:latin typeface="+mn-ea"/>
              </a:rPr>
              <a:t> -&gt; Kafka -&gt; </a:t>
            </a:r>
            <a:r>
              <a:rPr lang="en-US" altLang="zh-CN" dirty="0" err="1" smtClean="0">
                <a:latin typeface="+mn-ea"/>
              </a:rPr>
              <a:t>Logstash</a:t>
            </a:r>
            <a:r>
              <a:rPr lang="en-US" altLang="zh-CN" dirty="0" smtClean="0">
                <a:latin typeface="+mn-ea"/>
              </a:rPr>
              <a:t> -&gt; </a:t>
            </a:r>
            <a:r>
              <a:rPr lang="en-US" altLang="zh-CN" dirty="0" err="1" smtClean="0">
                <a:latin typeface="+mn-ea"/>
              </a:rPr>
              <a:t>ElasticSearch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日志告警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ElasticAlert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应用日志</a:t>
            </a:r>
            <a:r>
              <a:rPr lang="en-US" altLang="zh-CN" dirty="0" smtClean="0">
                <a:latin typeface="+mn-ea"/>
              </a:rPr>
              <a:t>)</a:t>
            </a:r>
          </a:p>
        </p:txBody>
      </p:sp>
      <p:pic>
        <p:nvPicPr>
          <p:cNvPr id="4098" name="Picture 2" descr="https://documents.lucidchart.com/documents/0ad6687c-364a-4ac9-bfe7-07959b64a3f6/pages/0_0?a=3194&amp;x=-509&amp;y=967&amp;w=2395&amp;h=726&amp;store=1&amp;accept=image%2F*&amp;auth=LCA%20fcf86731f8fb120c25b33c6398b630e66f28148c-ts%3D14649476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" y="3140980"/>
            <a:ext cx="9000624" cy="309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2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533" y="1214437"/>
            <a:ext cx="8229600" cy="5166767"/>
          </a:xfrm>
        </p:spPr>
        <p:txBody>
          <a:bodyPr/>
          <a:lstStyle/>
          <a:p>
            <a:r>
              <a:rPr lang="en-US" altLang="zh-CN" sz="2600" dirty="0" err="1" smtClean="0">
                <a:latin typeface="+mn-ea"/>
              </a:rPr>
              <a:t>Devicemapper</a:t>
            </a:r>
            <a:r>
              <a:rPr lang="en-US" altLang="zh-CN" sz="2600" dirty="0" smtClean="0">
                <a:latin typeface="+mn-ea"/>
              </a:rPr>
              <a:t> loopback </a:t>
            </a:r>
            <a:r>
              <a:rPr lang="zh-CN" altLang="en-US" sz="2600" dirty="0">
                <a:latin typeface="+mn-ea"/>
              </a:rPr>
              <a:t>性能</a:t>
            </a:r>
            <a:r>
              <a:rPr lang="zh-CN" altLang="en-US" sz="2600" dirty="0" smtClean="0">
                <a:latin typeface="+mn-ea"/>
              </a:rPr>
              <a:t>问题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Production </a:t>
            </a:r>
            <a:r>
              <a:rPr lang="zh-CN" altLang="en-US" dirty="0" smtClean="0">
                <a:latin typeface="+mn-ea"/>
              </a:rPr>
              <a:t>使用 </a:t>
            </a:r>
            <a:r>
              <a:rPr lang="en-US" altLang="zh-CN" dirty="0" smtClean="0">
                <a:latin typeface="+mn-ea"/>
              </a:rPr>
              <a:t>direct-</a:t>
            </a:r>
            <a:r>
              <a:rPr lang="en-US" altLang="zh-CN" dirty="0" err="1" smtClean="0">
                <a:latin typeface="+mn-ea"/>
              </a:rPr>
              <a:t>lvm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600" dirty="0" smtClean="0">
                <a:latin typeface="+mn-ea"/>
                <a:hlinkClick r:id="rId2"/>
              </a:rPr>
              <a:t>Starting container fails with 'System error: read parent: connection reset by peer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在每个 </a:t>
            </a:r>
            <a:r>
              <a:rPr lang="en-US" altLang="zh-CN" dirty="0" smtClean="0">
                <a:latin typeface="+mn-ea"/>
              </a:rPr>
              <a:t>pod </a:t>
            </a:r>
            <a:r>
              <a:rPr lang="zh-CN" altLang="en-US" dirty="0" smtClean="0">
                <a:latin typeface="+mn-ea"/>
              </a:rPr>
              <a:t>创建时添加指定环境变量解决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600" dirty="0">
                <a:latin typeface="+mn-ea"/>
                <a:hlinkClick r:id="rId3"/>
              </a:rPr>
              <a:t>Error response from daemon: Cannot start container (fork/exec /</a:t>
            </a:r>
            <a:r>
              <a:rPr lang="en-US" altLang="zh-CN" sz="2600" dirty="0" err="1">
                <a:latin typeface="+mn-ea"/>
                <a:hlinkClick r:id="rId3"/>
              </a:rPr>
              <a:t>usr</a:t>
            </a:r>
            <a:r>
              <a:rPr lang="en-US" altLang="zh-CN" sz="2600" dirty="0">
                <a:latin typeface="+mn-ea"/>
                <a:hlinkClick r:id="rId3"/>
              </a:rPr>
              <a:t>/</a:t>
            </a:r>
            <a:r>
              <a:rPr lang="en-US" altLang="zh-CN" sz="2600" dirty="0" err="1">
                <a:latin typeface="+mn-ea"/>
                <a:hlinkClick r:id="rId3"/>
              </a:rPr>
              <a:t>sbin</a:t>
            </a:r>
            <a:r>
              <a:rPr lang="en-US" altLang="zh-CN" sz="2600" dirty="0">
                <a:latin typeface="+mn-ea"/>
                <a:hlinkClick r:id="rId3"/>
              </a:rPr>
              <a:t>/</a:t>
            </a:r>
            <a:r>
              <a:rPr lang="en-US" altLang="zh-CN" sz="2600" dirty="0" err="1">
                <a:latin typeface="+mn-ea"/>
                <a:hlinkClick r:id="rId3"/>
              </a:rPr>
              <a:t>iptables</a:t>
            </a:r>
            <a:r>
              <a:rPr lang="en-US" altLang="zh-CN" sz="2600" dirty="0">
                <a:latin typeface="+mn-ea"/>
                <a:hlinkClick r:id="rId3"/>
              </a:rPr>
              <a:t>: cannot allocate memory)</a:t>
            </a:r>
            <a:endParaRPr lang="en-US" altLang="zh-CN" sz="2600" dirty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log </a:t>
            </a:r>
            <a:r>
              <a:rPr lang="zh-CN" altLang="en-US" dirty="0" smtClean="0">
                <a:latin typeface="+mn-ea"/>
              </a:rPr>
              <a:t>实现机制有问题， 升级 </a:t>
            </a:r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解决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600" dirty="0" err="1" smtClean="0">
                <a:latin typeface="+mn-ea"/>
              </a:rPr>
              <a:t>Docker</a:t>
            </a:r>
            <a:r>
              <a:rPr lang="en-US" altLang="zh-CN" sz="2600" dirty="0" smtClean="0">
                <a:latin typeface="+mn-ea"/>
              </a:rPr>
              <a:t> registry pull </a:t>
            </a:r>
            <a:r>
              <a:rPr lang="zh-CN" altLang="en-US" sz="2600" dirty="0" smtClean="0">
                <a:latin typeface="+mn-ea"/>
              </a:rPr>
              <a:t>出现 </a:t>
            </a:r>
            <a:r>
              <a:rPr lang="en-US" altLang="zh-CN" sz="2600" dirty="0" smtClean="0">
                <a:latin typeface="+mn-ea"/>
              </a:rPr>
              <a:t>image not found</a:t>
            </a:r>
          </a:p>
          <a:p>
            <a:pPr lvl="1"/>
            <a:r>
              <a:rPr lang="en-US" altLang="zh-CN" dirty="0" smtClean="0">
                <a:latin typeface="+mn-ea"/>
              </a:rPr>
              <a:t>--disable-legacy-registry (</a:t>
            </a:r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/>
              <a:t>1.9+ 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)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pPr lvl="1"/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碰到的问题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0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533" y="947415"/>
            <a:ext cx="8229600" cy="5433790"/>
          </a:xfrm>
        </p:spPr>
        <p:txBody>
          <a:bodyPr/>
          <a:lstStyle/>
          <a:p>
            <a:r>
              <a:rPr lang="en-US" altLang="zh-CN" sz="2600" dirty="0">
                <a:latin typeface="+mn-ea"/>
                <a:hlinkClick r:id="rId2"/>
              </a:rPr>
              <a:t>Pod </a:t>
            </a:r>
            <a:r>
              <a:rPr lang="zh-CN" altLang="en-US" sz="2600" dirty="0">
                <a:latin typeface="+mn-ea"/>
                <a:hlinkClick r:id="rId2"/>
              </a:rPr>
              <a:t>实例处于</a:t>
            </a:r>
            <a:r>
              <a:rPr lang="en-US" altLang="zh-CN" sz="2600" dirty="0">
                <a:latin typeface="+mn-ea"/>
                <a:hlinkClick r:id="rId2"/>
              </a:rPr>
              <a:t> pending </a:t>
            </a:r>
            <a:r>
              <a:rPr lang="zh-CN" altLang="en-US" sz="2600" dirty="0">
                <a:latin typeface="+mn-ea"/>
                <a:hlinkClick r:id="rId2"/>
              </a:rPr>
              <a:t>状态无法删除</a:t>
            </a:r>
            <a:endParaRPr lang="en-US" altLang="zh-CN" sz="2600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只能</a:t>
            </a:r>
            <a:r>
              <a:rPr lang="zh-CN" altLang="en-US" dirty="0" smtClean="0">
                <a:latin typeface="+mn-ea"/>
              </a:rPr>
              <a:t>通过 </a:t>
            </a:r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命令手动删除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600" dirty="0" smtClean="0">
                <a:latin typeface="+mn-ea"/>
              </a:rPr>
              <a:t>K8s </a:t>
            </a:r>
            <a:r>
              <a:rPr lang="zh-CN" altLang="en-US" sz="2600" dirty="0" smtClean="0">
                <a:latin typeface="+mn-ea"/>
              </a:rPr>
              <a:t>僵死容器太多，占用太多空间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配置 </a:t>
            </a:r>
            <a:r>
              <a:rPr lang="en-US" altLang="zh-CN" dirty="0" smtClean="0">
                <a:latin typeface="+mn-ea"/>
              </a:rPr>
              <a:t>KUBELET_ARGS</a:t>
            </a:r>
            <a:r>
              <a:rPr lang="en-US" altLang="zh-CN" dirty="0">
                <a:latin typeface="+mn-ea"/>
              </a:rPr>
              <a:t>="--maximum-dead-containers=0 --maximum-dead-containers-per-container=0"</a:t>
            </a:r>
            <a:endParaRPr lang="en-US" altLang="zh-CN" dirty="0" smtClean="0">
              <a:latin typeface="+mn-ea"/>
              <a:hlinkClick r:id="rId3"/>
            </a:endParaRPr>
          </a:p>
          <a:p>
            <a:r>
              <a:rPr lang="en-US" altLang="zh-CN" sz="2600" dirty="0" smtClean="0">
                <a:latin typeface="+mn-ea"/>
                <a:hlinkClick r:id="rId3"/>
              </a:rPr>
              <a:t>K8s </a:t>
            </a:r>
            <a:r>
              <a:rPr lang="en-US" altLang="zh-CN" sz="2600" dirty="0">
                <a:latin typeface="+mn-ea"/>
                <a:hlinkClick r:id="rId3"/>
              </a:rPr>
              <a:t>1.1.4 </a:t>
            </a:r>
            <a:r>
              <a:rPr lang="en-US" altLang="zh-CN" sz="2600" dirty="0" err="1">
                <a:latin typeface="+mn-ea"/>
                <a:hlinkClick r:id="rId3"/>
              </a:rPr>
              <a:t>ResourceQuota</a:t>
            </a:r>
            <a:r>
              <a:rPr lang="en-US" altLang="zh-CN" sz="2600" dirty="0">
                <a:latin typeface="+mn-ea"/>
                <a:hlinkClick r:id="rId3"/>
              </a:rPr>
              <a:t> </a:t>
            </a:r>
            <a:r>
              <a:rPr lang="zh-CN" altLang="en-US" sz="2600" dirty="0">
                <a:latin typeface="+mn-ea"/>
                <a:hlinkClick r:id="rId3"/>
              </a:rPr>
              <a:t>更新</a:t>
            </a:r>
            <a:r>
              <a:rPr lang="zh-CN" altLang="en-US" sz="2600" dirty="0" smtClean="0">
                <a:latin typeface="+mn-ea"/>
                <a:hlinkClick r:id="rId3"/>
              </a:rPr>
              <a:t>慢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代码监控 </a:t>
            </a:r>
            <a:r>
              <a:rPr lang="en-US" altLang="zh-CN" dirty="0" smtClean="0">
                <a:latin typeface="+mn-ea"/>
              </a:rPr>
              <a:t>delete </a:t>
            </a:r>
            <a:r>
              <a:rPr lang="zh-CN" altLang="en-US" dirty="0" smtClean="0">
                <a:latin typeface="+mn-ea"/>
              </a:rPr>
              <a:t>逻辑慢，更新至 </a:t>
            </a:r>
            <a:r>
              <a:rPr lang="en-US" altLang="zh-CN" dirty="0">
                <a:latin typeface="+mn-ea"/>
              </a:rPr>
              <a:t>K</a:t>
            </a:r>
            <a:r>
              <a:rPr lang="en-US" altLang="zh-CN" dirty="0" smtClean="0">
                <a:latin typeface="+mn-ea"/>
              </a:rPr>
              <a:t>8s 1.2</a:t>
            </a:r>
          </a:p>
          <a:p>
            <a:r>
              <a:rPr lang="en-US" altLang="zh-CN" sz="2600" dirty="0" smtClean="0">
                <a:latin typeface="+mn-ea"/>
              </a:rPr>
              <a:t>K8s batch job </a:t>
            </a:r>
            <a:r>
              <a:rPr lang="zh-CN" altLang="en-US" sz="2600" dirty="0" smtClean="0">
                <a:latin typeface="+mn-ea"/>
              </a:rPr>
              <a:t>正常退出会不断重启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使用单个 </a:t>
            </a:r>
            <a:r>
              <a:rPr lang="en-US" altLang="zh-CN" dirty="0" smtClean="0">
                <a:latin typeface="+mn-ea"/>
              </a:rPr>
              <a:t>pod </a:t>
            </a:r>
            <a:r>
              <a:rPr lang="zh-CN" altLang="en-US" dirty="0" smtClean="0">
                <a:latin typeface="+mn-ea"/>
              </a:rPr>
              <a:t>来跑 </a:t>
            </a:r>
            <a:r>
              <a:rPr lang="en-US" altLang="zh-CN" dirty="0" smtClean="0">
                <a:latin typeface="+mn-ea"/>
              </a:rPr>
              <a:t>batch job </a:t>
            </a:r>
            <a:r>
              <a:rPr lang="zh-CN" altLang="en-US" dirty="0" smtClean="0">
                <a:latin typeface="+mn-ea"/>
              </a:rPr>
              <a:t>类型的任务</a:t>
            </a:r>
            <a:endParaRPr lang="en-US" altLang="zh-CN" dirty="0" smtClean="0">
              <a:latin typeface="+mn-ea"/>
            </a:endParaRPr>
          </a:p>
          <a:p>
            <a:r>
              <a:rPr lang="en-US" altLang="zh-CN" sz="2600" dirty="0" err="1" smtClean="0">
                <a:latin typeface="+mn-ea"/>
              </a:rPr>
              <a:t>cAdvisor</a:t>
            </a:r>
            <a:r>
              <a:rPr lang="en-US" altLang="zh-CN" sz="2600" dirty="0" smtClean="0">
                <a:latin typeface="+mn-ea"/>
              </a:rPr>
              <a:t> </a:t>
            </a:r>
            <a:r>
              <a:rPr lang="zh-CN" altLang="en-US" sz="2600" dirty="0" smtClean="0">
                <a:latin typeface="+mn-ea"/>
              </a:rPr>
              <a:t>对于 </a:t>
            </a:r>
            <a:r>
              <a:rPr lang="en-US" altLang="zh-CN" sz="2600" dirty="0">
                <a:latin typeface="+mn-ea"/>
              </a:rPr>
              <a:t>K</a:t>
            </a:r>
            <a:r>
              <a:rPr lang="en-US" altLang="zh-CN" sz="2600" dirty="0" smtClean="0">
                <a:latin typeface="+mn-ea"/>
              </a:rPr>
              <a:t>8s pod </a:t>
            </a:r>
            <a:r>
              <a:rPr lang="zh-CN" altLang="en-US" sz="2600" dirty="0" smtClean="0">
                <a:latin typeface="+mn-ea"/>
              </a:rPr>
              <a:t>网络统计</a:t>
            </a:r>
            <a:r>
              <a:rPr lang="zh-CN" altLang="en-US" sz="2600" dirty="0">
                <a:latin typeface="+mn-ea"/>
              </a:rPr>
              <a:t>问题</a:t>
            </a:r>
            <a:endParaRPr lang="en-US" altLang="zh-CN" sz="2600" dirty="0" smtClean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n</a:t>
            </a:r>
            <a:r>
              <a:rPr lang="en-US" altLang="zh-CN" dirty="0" smtClean="0">
                <a:latin typeface="+mn-ea"/>
              </a:rPr>
              <a:t>ode agent </a:t>
            </a:r>
            <a:r>
              <a:rPr lang="zh-CN" altLang="en-US" dirty="0" smtClean="0">
                <a:latin typeface="+mn-ea"/>
              </a:rPr>
              <a:t>处理网络数据解决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碰到的问题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119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唯品</a:t>
            </a:r>
            <a:r>
              <a:rPr lang="zh-CN" altLang="en-US" dirty="0" smtClean="0">
                <a:latin typeface="+mn-ea"/>
                <a:ea typeface="+mn-ea"/>
              </a:rPr>
              <a:t>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使用情况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99532" y="1214438"/>
            <a:ext cx="7384698" cy="1350502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历史测试环境：</a:t>
            </a:r>
            <a:r>
              <a:rPr lang="en-US" altLang="zh-CN" sz="2400" dirty="0" smtClean="0">
                <a:latin typeface="+mn-ea"/>
              </a:rPr>
              <a:t>VM </a:t>
            </a:r>
            <a:r>
              <a:rPr lang="en-US" altLang="zh-CN" sz="2400" dirty="0">
                <a:latin typeface="+mn-ea"/>
              </a:rPr>
              <a:t>1</a:t>
            </a:r>
            <a:r>
              <a:rPr lang="en-US" altLang="zh-CN" sz="2400" dirty="0" smtClean="0">
                <a:latin typeface="+mn-ea"/>
              </a:rPr>
              <a:t>000+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实际</a:t>
            </a:r>
            <a:r>
              <a:rPr lang="zh-CN" altLang="en-US" sz="2400" dirty="0" smtClean="0">
                <a:latin typeface="+mn-ea"/>
              </a:rPr>
              <a:t>使用率</a:t>
            </a:r>
            <a:r>
              <a:rPr lang="en-US" altLang="zh-CN" sz="2400" dirty="0" smtClean="0">
                <a:latin typeface="+mn-ea"/>
              </a:rPr>
              <a:t>50%</a:t>
            </a: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79895"/>
              </p:ext>
            </p:extLst>
          </p:nvPr>
        </p:nvGraphicFramePr>
        <p:xfrm>
          <a:off x="251700" y="2132911"/>
          <a:ext cx="4930425" cy="1296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5561"/>
                <a:gridCol w="580297"/>
                <a:gridCol w="1871121"/>
                <a:gridCol w="1533446"/>
              </a:tblGrid>
              <a:tr h="342665">
                <a:tc>
                  <a:txBody>
                    <a:bodyPr/>
                    <a:lstStyle/>
                    <a:p>
                      <a:endParaRPr lang="zh-CN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total VM#</a:t>
                      </a:r>
                      <a:endParaRPr 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Total </a:t>
                      </a:r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Mem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allocated(G</a:t>
                      </a:r>
                      <a:endParaRPr 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total </a:t>
                      </a:r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mem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 used(GB)</a:t>
                      </a:r>
                      <a:endParaRPr 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</a:tr>
              <a:tr h="4299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staging1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ea"/>
                          <a:ea typeface="+mn-ea"/>
                        </a:rPr>
                        <a:t>421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1202</a:t>
                      </a:r>
                      <a:endParaRPr 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572</a:t>
                      </a:r>
                      <a:endParaRPr 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</a:tr>
              <a:tr h="3426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staging2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488</a:t>
                      </a:r>
                      <a:endParaRPr 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1068</a:t>
                      </a:r>
                      <a:endParaRPr 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ea"/>
                          <a:ea typeface="+mn-ea"/>
                        </a:rPr>
                        <a:t>310</a:t>
                      </a:r>
                      <a:endParaRPr 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</a:tr>
              <a:tr h="1808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  <a:latin typeface="+mn-ea"/>
                          <a:ea typeface="+mn-ea"/>
                        </a:rPr>
                        <a:t>沙箱</a:t>
                      </a: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167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412</a:t>
                      </a:r>
                      <a:endParaRPr lang="zh-CN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228</a:t>
                      </a:r>
                      <a:endParaRPr 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583" marR="64583" marT="8970" marB="8970" anchor="ctr"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844"/>
          <a:stretch/>
        </p:blipFill>
        <p:spPr bwMode="auto">
          <a:xfrm>
            <a:off x="4635623" y="3978793"/>
            <a:ext cx="4508377" cy="238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0" y="3838991"/>
            <a:ext cx="4677965" cy="254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documents.lucidchart.com/documents/0ad6687c-364a-4ac9-bfe7-07959b64a3f6/pages/0_0?a=3204&amp;x=2154&amp;y=871&amp;w=1180&amp;h=638&amp;store=1&amp;accept=image%2F*&amp;auth=LCA%20f737bbf7dc7b432003f527ef70423aad28bd47ce-ts%3D146494769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45" y="1534831"/>
            <a:ext cx="3887278" cy="23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当</a:t>
            </a:r>
            <a:r>
              <a:rPr lang="zh-CN" altLang="en-US" dirty="0" smtClean="0">
                <a:latin typeface="+mn-ea"/>
              </a:rPr>
              <a:t>前</a:t>
            </a:r>
            <a:r>
              <a:rPr lang="zh-CN" altLang="en-US" dirty="0">
                <a:latin typeface="+mn-ea"/>
              </a:rPr>
              <a:t>版本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K8s 1.1.4 + </a:t>
            </a:r>
            <a:r>
              <a:rPr lang="en-US" altLang="zh-CN" dirty="0" err="1" smtClean="0">
                <a:latin typeface="+mn-ea"/>
              </a:rPr>
              <a:t>Docker</a:t>
            </a:r>
            <a:r>
              <a:rPr lang="en-US" altLang="zh-CN" dirty="0" smtClean="0">
                <a:latin typeface="+mn-ea"/>
              </a:rPr>
              <a:t> 1.9.2</a:t>
            </a:r>
          </a:p>
          <a:p>
            <a:pPr lvl="1"/>
            <a:r>
              <a:rPr lang="zh-CN" altLang="en-US" dirty="0" smtClean="0">
                <a:latin typeface="+mn-ea"/>
              </a:rPr>
              <a:t>容器</a:t>
            </a:r>
            <a:r>
              <a:rPr lang="zh-CN" altLang="en-US" dirty="0">
                <a:latin typeface="+mn-ea"/>
              </a:rPr>
              <a:t>数量：</a:t>
            </a:r>
            <a:r>
              <a:rPr lang="en-US" altLang="zh-CN" dirty="0">
                <a:latin typeface="+mn-ea"/>
              </a:rPr>
              <a:t>600</a:t>
            </a:r>
            <a:r>
              <a:rPr lang="en-US" altLang="zh-CN" dirty="0" smtClean="0">
                <a:latin typeface="+mn-ea"/>
              </a:rPr>
              <a:t>+</a:t>
            </a:r>
          </a:p>
          <a:p>
            <a:pPr lvl="1"/>
            <a:r>
              <a:rPr lang="zh-CN" altLang="en-US" dirty="0" smtClean="0">
                <a:latin typeface="+mn-ea"/>
              </a:rPr>
              <a:t>流水线</a:t>
            </a:r>
            <a:r>
              <a:rPr lang="zh-CN" altLang="en-US" dirty="0">
                <a:latin typeface="+mn-ea"/>
              </a:rPr>
              <a:t>： </a:t>
            </a:r>
            <a:r>
              <a:rPr lang="en-US" altLang="zh-CN" dirty="0">
                <a:latin typeface="+mn-ea"/>
              </a:rPr>
              <a:t>1300+</a:t>
            </a:r>
          </a:p>
          <a:p>
            <a:r>
              <a:rPr lang="zh-CN" altLang="en-US" dirty="0">
                <a:latin typeface="+mn-ea"/>
              </a:rPr>
              <a:t>后续升级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k8s </a:t>
            </a:r>
            <a:r>
              <a:rPr lang="en-US" altLang="zh-CN" dirty="0">
                <a:latin typeface="+mn-ea"/>
              </a:rPr>
              <a:t>1.2 + </a:t>
            </a:r>
            <a:r>
              <a:rPr lang="en-US" altLang="zh-CN" dirty="0" err="1">
                <a:latin typeface="+mn-ea"/>
              </a:rPr>
              <a:t>Docker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1.10.3 </a:t>
            </a:r>
            <a:r>
              <a:rPr lang="en-US" altLang="zh-CN" dirty="0">
                <a:latin typeface="+mn-ea"/>
              </a:rPr>
              <a:t>+ </a:t>
            </a:r>
            <a:r>
              <a:rPr lang="en-US" altLang="zh-CN" dirty="0" smtClean="0">
                <a:latin typeface="+mn-ea"/>
              </a:rPr>
              <a:t>Centos 7.2 </a:t>
            </a:r>
            <a:r>
              <a:rPr lang="en-US" altLang="zh-CN" dirty="0">
                <a:latin typeface="+mn-ea"/>
              </a:rPr>
              <a:t>+ </a:t>
            </a:r>
            <a:r>
              <a:rPr lang="en-US" altLang="zh-CN" dirty="0" err="1" smtClean="0">
                <a:latin typeface="+mn-ea"/>
              </a:rPr>
              <a:t>contiv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全部</a:t>
            </a:r>
            <a:r>
              <a:rPr lang="zh-CN" altLang="en-US" dirty="0">
                <a:latin typeface="+mn-ea"/>
              </a:rPr>
              <a:t>测试域跑在容器里，容器数量将增加至 </a:t>
            </a:r>
            <a:r>
              <a:rPr lang="en-US" altLang="zh-CN" dirty="0">
                <a:latin typeface="+mn-ea"/>
              </a:rPr>
              <a:t>2000+</a:t>
            </a: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唯品</a:t>
            </a:r>
            <a:r>
              <a:rPr lang="zh-CN" altLang="en-US" dirty="0" smtClean="0">
                <a:latin typeface="+mn-ea"/>
                <a:ea typeface="+mn-ea"/>
              </a:rPr>
              <a:t>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使用情况</a:t>
            </a:r>
          </a:p>
        </p:txBody>
      </p:sp>
    </p:spTree>
    <p:extLst>
      <p:ext uri="{BB962C8B-B14F-4D97-AF65-F5344CB8AC3E}">
        <p14:creationId xmlns:p14="http://schemas.microsoft.com/office/powerpoint/2010/main" val="20584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Agenda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+mn-ea"/>
              </a:rPr>
              <a:t>唯品会</a:t>
            </a:r>
            <a:r>
              <a:rPr lang="zh-CN" altLang="en-US" dirty="0" smtClean="0">
                <a:latin typeface="+mn-ea"/>
              </a:rPr>
              <a:t>现状</a:t>
            </a:r>
            <a:endParaRPr lang="en-US" altLang="zh-CN" dirty="0" smtClean="0"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唯品会 </a:t>
            </a:r>
            <a:r>
              <a:rPr lang="en-US" altLang="zh-CN" dirty="0" err="1" smtClean="0">
                <a:latin typeface="+mn-ea"/>
              </a:rPr>
              <a:t>PaaS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功能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algn="just"/>
            <a:r>
              <a:rPr lang="zh-CN" altLang="en-US" dirty="0" smtClean="0">
                <a:latin typeface="+mn-ea"/>
              </a:rPr>
              <a:t>唯品会 </a:t>
            </a:r>
            <a:r>
              <a:rPr lang="en-US" altLang="zh-CN" dirty="0" err="1" smtClean="0">
                <a:latin typeface="+mn-ea"/>
              </a:rPr>
              <a:t>PaaS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选型</a:t>
            </a:r>
            <a:endParaRPr lang="en-US" altLang="zh-CN" dirty="0" smtClean="0">
              <a:latin typeface="+mn-ea"/>
            </a:endParaRPr>
          </a:p>
          <a:p>
            <a:pPr algn="just"/>
            <a:r>
              <a:rPr lang="zh-CN" altLang="en-US" dirty="0" smtClean="0">
                <a:latin typeface="+mn-ea"/>
              </a:rPr>
              <a:t>唯</a:t>
            </a:r>
            <a:r>
              <a:rPr lang="zh-CN" altLang="en-US" dirty="0">
                <a:latin typeface="+mn-ea"/>
              </a:rPr>
              <a:t>品</a:t>
            </a:r>
            <a:r>
              <a:rPr lang="zh-CN" altLang="en-US" dirty="0" smtClean="0">
                <a:latin typeface="+mn-ea"/>
              </a:rPr>
              <a:t>会 </a:t>
            </a:r>
            <a:r>
              <a:rPr lang="en-US" altLang="zh-CN" dirty="0" err="1" smtClean="0">
                <a:latin typeface="+mn-ea"/>
              </a:rPr>
              <a:t>PaaS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架构</a:t>
            </a:r>
            <a:endParaRPr lang="en-US" altLang="zh-CN" dirty="0" smtClean="0">
              <a:latin typeface="+mn-ea"/>
            </a:endParaRPr>
          </a:p>
          <a:p>
            <a:pPr algn="just"/>
            <a:r>
              <a:rPr lang="zh-CN" altLang="en-US" dirty="0" smtClean="0">
                <a:latin typeface="+mn-ea"/>
              </a:rPr>
              <a:t>唯品会构建部署</a:t>
            </a:r>
            <a:r>
              <a:rPr lang="zh-CN" altLang="en-US" dirty="0">
                <a:latin typeface="+mn-ea"/>
              </a:rPr>
              <a:t>流程</a:t>
            </a:r>
            <a:endParaRPr lang="en-US" altLang="zh-CN" dirty="0" smtClean="0">
              <a:latin typeface="+mn-ea"/>
            </a:endParaRPr>
          </a:p>
          <a:p>
            <a:pPr algn="just"/>
            <a:r>
              <a:rPr lang="zh-CN" altLang="en-US" dirty="0" smtClean="0">
                <a:latin typeface="+mn-ea"/>
              </a:rPr>
              <a:t>唯品会 </a:t>
            </a:r>
            <a:r>
              <a:rPr lang="en-US" altLang="zh-CN" dirty="0" err="1" smtClean="0">
                <a:latin typeface="+mn-ea"/>
              </a:rPr>
              <a:t>PaaS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定制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遇到的问题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唯品</a:t>
            </a:r>
            <a:r>
              <a:rPr lang="zh-CN" altLang="en-US" dirty="0" smtClean="0">
                <a:latin typeface="+mn-ea"/>
              </a:rPr>
              <a:t>会 </a:t>
            </a:r>
            <a:r>
              <a:rPr lang="en-US" altLang="zh-CN" dirty="0" err="1" smtClean="0">
                <a:latin typeface="+mn-ea"/>
              </a:rPr>
              <a:t>PaaS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使用情况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唯品会现状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9533" y="1214438"/>
            <a:ext cx="8229600" cy="50947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一个</a:t>
            </a:r>
            <a:r>
              <a:rPr lang="zh-CN" altLang="en-US" dirty="0" smtClean="0">
                <a:latin typeface="+mn-ea"/>
              </a:rPr>
              <a:t>应用对应一</a:t>
            </a:r>
            <a:r>
              <a:rPr lang="zh-CN" altLang="en-US" dirty="0">
                <a:latin typeface="+mn-ea"/>
              </a:rPr>
              <a:t>个</a:t>
            </a:r>
            <a:r>
              <a:rPr lang="zh-CN" altLang="en-US" dirty="0" smtClean="0">
                <a:latin typeface="+mn-ea"/>
              </a:rPr>
              <a:t>域， 有 </a:t>
            </a:r>
            <a:r>
              <a:rPr lang="en-US" altLang="zh-CN" dirty="0" smtClean="0">
                <a:latin typeface="+mn-ea"/>
              </a:rPr>
              <a:t>1000+ </a:t>
            </a:r>
            <a:r>
              <a:rPr lang="zh-CN" altLang="en-US" dirty="0" smtClean="0">
                <a:latin typeface="+mn-ea"/>
              </a:rPr>
              <a:t>个域，各个域间依赖复杂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部署发布困难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无统一持续集成和部署流程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多</a:t>
            </a:r>
            <a:r>
              <a:rPr lang="zh-CN" altLang="en-US" dirty="0">
                <a:latin typeface="+mn-ea"/>
              </a:rPr>
              <a:t>套测试</a:t>
            </a:r>
            <a:r>
              <a:rPr lang="zh-CN" altLang="en-US" dirty="0" smtClean="0">
                <a:latin typeface="+mn-ea"/>
              </a:rPr>
              <a:t>环境部署升级以及管理复杂</a:t>
            </a:r>
            <a:endParaRPr lang="en-US" altLang="zh-CN" dirty="0" smtClean="0">
              <a:latin typeface="+mn-ea"/>
            </a:endParaRPr>
          </a:p>
          <a:p>
            <a:pPr marL="342900" lvl="2" indent="-342900"/>
            <a:r>
              <a:rPr lang="zh-CN" altLang="en-US" sz="2800" dirty="0" smtClean="0">
                <a:latin typeface="+mn-ea"/>
              </a:rPr>
              <a:t>目前支持 </a:t>
            </a:r>
            <a:r>
              <a:rPr lang="en-US" altLang="zh-CN" sz="2800" dirty="0" smtClean="0">
                <a:latin typeface="+mn-ea"/>
              </a:rPr>
              <a:t>VIP </a:t>
            </a:r>
            <a:r>
              <a:rPr lang="zh-CN" altLang="en-US" sz="2800" dirty="0" smtClean="0">
                <a:latin typeface="+mn-ea"/>
              </a:rPr>
              <a:t>电</a:t>
            </a:r>
            <a:r>
              <a:rPr lang="zh-CN" altLang="en-US" sz="2800" dirty="0">
                <a:latin typeface="+mn-ea"/>
              </a:rPr>
              <a:t>商业务的有物理</a:t>
            </a:r>
            <a:r>
              <a:rPr lang="zh-CN" altLang="en-US" sz="2800" dirty="0" smtClean="0">
                <a:latin typeface="+mn-ea"/>
              </a:rPr>
              <a:t>机 </a:t>
            </a:r>
            <a:r>
              <a:rPr lang="en-US" altLang="zh-CN" sz="2800" dirty="0" smtClean="0">
                <a:latin typeface="+mn-ea"/>
              </a:rPr>
              <a:t>1w+</a:t>
            </a:r>
            <a:r>
              <a:rPr lang="zh-CN" altLang="en-US" sz="2800" dirty="0" smtClean="0">
                <a:latin typeface="+mn-ea"/>
              </a:rPr>
              <a:t>， 物理</a:t>
            </a:r>
            <a:r>
              <a:rPr lang="zh-CN" altLang="en-US" sz="2800" dirty="0">
                <a:latin typeface="+mn-ea"/>
              </a:rPr>
              <a:t>机模式下，资源无法共享，导致物理机的利用率大部分都比较低，</a:t>
            </a:r>
            <a:r>
              <a:rPr lang="zh-CN" altLang="en-US" sz="2800" dirty="0" smtClean="0">
                <a:latin typeface="+mn-ea"/>
              </a:rPr>
              <a:t>即使在</a:t>
            </a:r>
            <a:r>
              <a:rPr lang="en-US" altLang="zh-CN" sz="2800" dirty="0" smtClean="0">
                <a:latin typeface="+mn-ea"/>
              </a:rPr>
              <a:t>7</a:t>
            </a:r>
            <a:r>
              <a:rPr lang="zh-CN" altLang="en-US" sz="2800" dirty="0">
                <a:latin typeface="+mn-ea"/>
              </a:rPr>
              <a:t>周年大促的高峰时段，</a:t>
            </a:r>
            <a:r>
              <a:rPr lang="en-US" altLang="zh-CN" sz="2800" dirty="0">
                <a:latin typeface="+mn-ea"/>
              </a:rPr>
              <a:t>60~80</a:t>
            </a:r>
            <a:r>
              <a:rPr lang="en-US" altLang="zh-CN" sz="2800" dirty="0" smtClean="0">
                <a:latin typeface="+mn-ea"/>
              </a:rPr>
              <a:t>% </a:t>
            </a:r>
            <a:r>
              <a:rPr lang="zh-CN" altLang="en-US" sz="2800" dirty="0" smtClean="0">
                <a:latin typeface="+mn-ea"/>
              </a:rPr>
              <a:t>的</a:t>
            </a:r>
            <a:r>
              <a:rPr lang="zh-CN" altLang="en-US" sz="2800" dirty="0">
                <a:latin typeface="+mn-ea"/>
              </a:rPr>
              <a:t>物理机利用率也都</a:t>
            </a:r>
            <a:r>
              <a:rPr lang="zh-CN" altLang="en-US" sz="2800" dirty="0" smtClean="0">
                <a:latin typeface="+mn-ea"/>
              </a:rPr>
              <a:t>低于 </a:t>
            </a:r>
            <a:r>
              <a:rPr lang="en-US" altLang="zh-CN" sz="2800" dirty="0" smtClean="0">
                <a:latin typeface="+mn-ea"/>
              </a:rPr>
              <a:t>10%</a:t>
            </a:r>
            <a:endParaRPr lang="zh-CN" altLang="en-US" sz="2800" dirty="0">
              <a:latin typeface="+mn-ea"/>
            </a:endParaRPr>
          </a:p>
          <a:p>
            <a:pPr marL="342900" lvl="2" indent="-342900"/>
            <a:endParaRPr lang="zh-CN" altLang="en-US" sz="1500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7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99533" y="1502458"/>
            <a:ext cx="8229600" cy="509476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</a:rPr>
              <a:t>构建</a:t>
            </a:r>
            <a:r>
              <a:rPr lang="zh-CN" altLang="en-US" dirty="0" smtClean="0">
                <a:latin typeface="+mn-ea"/>
              </a:rPr>
              <a:t> </a:t>
            </a:r>
            <a:endParaRPr lang="en-US" altLang="zh-CN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部署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测试集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空间管理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镜像管理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功能</a:t>
            </a:r>
            <a:r>
              <a:rPr lang="zh-CN" altLang="en-US" dirty="0">
                <a:latin typeface="+mn-ea"/>
                <a:ea typeface="+mn-ea"/>
              </a:rPr>
              <a:t>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807"/>
          <a:stretch/>
        </p:blipFill>
        <p:spPr bwMode="auto">
          <a:xfrm>
            <a:off x="2483855" y="1196845"/>
            <a:ext cx="718026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28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" y="908825"/>
            <a:ext cx="3392236" cy="317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线形标注 1(带边框和强调线) 5"/>
          <p:cNvSpPr/>
          <p:nvPr/>
        </p:nvSpPr>
        <p:spPr bwMode="auto">
          <a:xfrm>
            <a:off x="5532065" y="1988901"/>
            <a:ext cx="3136219" cy="2520174"/>
          </a:xfrm>
          <a:prstGeom prst="accentBorderCallout1">
            <a:avLst>
              <a:gd name="adj1" fmla="val 18750"/>
              <a:gd name="adj2" fmla="val -8333"/>
              <a:gd name="adj3" fmla="val 37716"/>
              <a:gd name="adj4" fmla="val -46860"/>
            </a:avLst>
          </a:prstGeom>
          <a:solidFill>
            <a:srgbClr val="31B4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K8s 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虚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IP 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的概念符合</a:t>
            </a:r>
            <a:r>
              <a:rPr lang="zh-CN" altLang="en-US" sz="1600" b="1" dirty="0">
                <a:latin typeface="+mn-ea"/>
                <a:ea typeface="+mn-ea"/>
              </a:rPr>
              <a:t>唯品</a:t>
            </a:r>
            <a:r>
              <a:rPr lang="zh-CN" altLang="en-US" sz="1600" b="1" dirty="0" smtClean="0">
                <a:latin typeface="+mn-ea"/>
                <a:ea typeface="+mn-ea"/>
              </a:rPr>
              <a:t>会应用模型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 smtClean="0">
                <a:latin typeface="+mn-ea"/>
                <a:ea typeface="+mn-ea"/>
              </a:rPr>
              <a:t>K8s </a:t>
            </a:r>
            <a:r>
              <a:rPr lang="zh-CN" altLang="en-US" sz="1600" b="1" dirty="0" smtClean="0">
                <a:latin typeface="+mn-ea"/>
                <a:ea typeface="+mn-ea"/>
              </a:rPr>
              <a:t>功能完善开发工作量相对少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600" b="1" dirty="0" smtClean="0">
                <a:latin typeface="+mn-ea"/>
                <a:ea typeface="+mn-ea"/>
              </a:rPr>
              <a:t>K8s </a:t>
            </a:r>
            <a:r>
              <a:rPr lang="zh-CN" altLang="en-US" sz="1600" b="1" dirty="0" smtClean="0">
                <a:latin typeface="+mn-ea"/>
                <a:ea typeface="+mn-ea"/>
              </a:rPr>
              <a:t>社区活跃</a:t>
            </a:r>
            <a:endParaRPr lang="en-US" altLang="zh-CN" sz="1600" b="1" dirty="0">
              <a:latin typeface="+mn-ea"/>
              <a:ea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团队已有成员参与 </a:t>
            </a:r>
            <a:r>
              <a:rPr lang="en-US" altLang="zh-CN" sz="1600" b="1" dirty="0" smtClean="0">
                <a:latin typeface="+mn-ea"/>
                <a:ea typeface="+mn-ea"/>
              </a:rPr>
              <a:t>k8s </a:t>
            </a:r>
            <a:r>
              <a:rPr lang="zh-CN" altLang="en-US" sz="1600" b="1" dirty="0" smtClean="0">
                <a:latin typeface="+mn-ea"/>
                <a:ea typeface="+mn-ea"/>
              </a:rPr>
              <a:t>社区提交代码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600" b="1" dirty="0">
              <a:latin typeface="+mn-ea"/>
              <a:ea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600" b="1" dirty="0" smtClean="0">
              <a:latin typeface="+mn-ea"/>
              <a:ea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endParaRPr lang="en-US" altLang="zh-CN" sz="1600" b="1" dirty="0" smtClean="0">
              <a:latin typeface="+mn-ea"/>
              <a:ea typeface="+mn-ea"/>
            </a:endParaRPr>
          </a:p>
          <a:p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40" y="4005040"/>
            <a:ext cx="3530793" cy="259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选型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7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架构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15759" y="1196845"/>
            <a:ext cx="6264435" cy="43203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Dashboard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 rot="5400000">
            <a:off x="-988389" y="3549011"/>
            <a:ext cx="3888272" cy="192012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Security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 rot="5400000">
            <a:off x="5602284" y="3550795"/>
            <a:ext cx="3888276" cy="188443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ImageMangement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 rot="5400000">
            <a:off x="5892093" y="3549011"/>
            <a:ext cx="3888267" cy="192012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b="1" dirty="0" err="1" smtClean="0">
                <a:latin typeface="+mn-ea"/>
                <a:ea typeface="+mn-ea"/>
              </a:rPr>
              <a:t>ResourceQuota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118506" y="4653085"/>
            <a:ext cx="6261689" cy="41129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Log(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  <a:ea typeface="+mn-ea"/>
              </a:rPr>
              <a:t>fluentd+kafka+ELK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115760" y="2708950"/>
            <a:ext cx="6264435" cy="79205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b="1" dirty="0" smtClean="0">
                <a:solidFill>
                  <a:schemeClr val="bg1"/>
                </a:solidFill>
                <a:latin typeface="+mn-ea"/>
                <a:ea typeface="+mn-ea"/>
              </a:rPr>
              <a:t>Cloud Framework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547790" y="3068975"/>
            <a:ext cx="1440100" cy="324022"/>
          </a:xfrm>
          <a:prstGeom prst="roundRect">
            <a:avLst/>
          </a:prstGeom>
          <a:solidFill>
            <a:srgbClr val="D50080"/>
          </a:solidFill>
          <a:ln w="9525" cap="flat" cmpd="sng" algn="ctr">
            <a:solidFill>
              <a:srgbClr val="D50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K8s  provider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3203905" y="3068975"/>
            <a:ext cx="1440100" cy="342024"/>
          </a:xfrm>
          <a:prstGeom prst="roundRect">
            <a:avLst/>
          </a:prstGeom>
          <a:solidFill>
            <a:srgbClr val="D50080"/>
          </a:solidFill>
          <a:ln w="9525" cap="flat" cmpd="sng" algn="ctr">
            <a:solidFill>
              <a:srgbClr val="D50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200" dirty="0" smtClean="0">
                <a:latin typeface="+mn-ea"/>
                <a:ea typeface="+mn-ea"/>
              </a:rPr>
              <a:t>Swarm Provider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932024" y="3068975"/>
            <a:ext cx="1512106" cy="32402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1000" dirty="0" smtClean="0">
                <a:latin typeface="+mn-ea"/>
                <a:ea typeface="+mn-ea"/>
              </a:rPr>
              <a:t>Any cloud provider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" name="直接箭头连接符 3"/>
          <p:cNvCxnSpPr>
            <a:stCxn id="5" idx="2"/>
          </p:cNvCxnSpPr>
          <p:nvPr/>
        </p:nvCxnSpPr>
        <p:spPr bwMode="auto">
          <a:xfrm flipH="1">
            <a:off x="4214189" y="1628875"/>
            <a:ext cx="33788" cy="72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1115760" y="5177859"/>
            <a:ext cx="6264435" cy="411291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Message(GNATS)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115760" y="4149050"/>
            <a:ext cx="6261689" cy="41129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Monitor(Prometheus)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115760" y="3645015"/>
            <a:ext cx="6261689" cy="41129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Service 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  <a:ea typeface="+mn-ea"/>
              </a:rPr>
              <a:t>Discorvery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  <a:ea typeface="+mn-ea"/>
              </a:rPr>
              <a:t>skydns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115760" y="2204915"/>
            <a:ext cx="6261689" cy="41129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API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Server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115760" y="1721618"/>
            <a:ext cx="6261689" cy="41129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Service Gateway(</a:t>
            </a:r>
            <a:r>
              <a:rPr lang="en-US" altLang="zh-CN" b="1" dirty="0" err="1" smtClean="0">
                <a:solidFill>
                  <a:schemeClr val="bg1"/>
                </a:solidFill>
                <a:latin typeface="+mn-ea"/>
                <a:ea typeface="+mn-ea"/>
              </a:rPr>
              <a:t>nginx+tomcat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98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唯品会构建部署</a:t>
            </a:r>
            <a:r>
              <a:rPr lang="zh-CN" altLang="en-US" dirty="0">
                <a:latin typeface="+mn-ea"/>
                <a:ea typeface="+mn-ea"/>
              </a:rPr>
              <a:t>测试</a:t>
            </a:r>
            <a:r>
              <a:rPr lang="zh-CN" altLang="en-US" dirty="0" smtClean="0">
                <a:latin typeface="+mn-ea"/>
                <a:ea typeface="+mn-ea"/>
              </a:rPr>
              <a:t>流程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148040" y="2852960"/>
            <a:ext cx="1766086" cy="821001"/>
          </a:xfrm>
          <a:prstGeom prst="roundRect">
            <a:avLst/>
          </a:prstGeom>
          <a:noFill/>
          <a:ln w="31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Deploy and Run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AutoShape 2" descr="https://encrypted-tbn0.gstatic.com/images?q=tbn:ANd9GcRF3agJO42Tj4FzRl4STAmOUnM441mk4EM8OIqexvT5paeZRViW"/>
          <p:cNvSpPr>
            <a:spLocks noChangeAspect="1" noChangeArrowheads="1"/>
          </p:cNvSpPr>
          <p:nvPr/>
        </p:nvSpPr>
        <p:spPr bwMode="auto">
          <a:xfrm>
            <a:off x="138290" y="-144463"/>
            <a:ext cx="2709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4" name="Picture 4" descr="http://kubernetes.io/images/fl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71" y="4905877"/>
            <a:ext cx="1696941" cy="70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data:image/png;base64,iVBORw0KGgoAAAANSUhEUgAAAPYAAADNCAMAAAC8cX2UAAABvFBMVEX///9NnNeR1eIqt/8AAACNv+TF3ecWrMUquf8RYIwKSXEru/8RYpArvf8JRm1Pod4NVH4rdcAPWYQMT3gAbIoNUnyb2eXJ4uyW3Ol62/+Sxuzw+fuz4utOj8z2/P0PcsDo9vkVe8sbhden3ejS7vMgjeHd8vbD6O9JlMwZgtSw4eoLQWAMR2kmqOoCCg++5u5Bl9YJNU6ZrLQllOoGJDUILEEfib8EGCOFlp131f8AAA4nrffZ2dkjmNS81N4AYIEzS09kocM9fKtreH0hm+dEZGohe6J3rrmFtdgDEht7p8eGxdFqkKzCwsIQAAAxXX5MhaNpvOdjkpuAj5WozOMiXJchQFdETFApU3I3b5lVX2MAl7I7Z34ceqoAhL+qv8iop6dUdY6Vk5LHx8cjDwBvxfAjNEBPdHsPDwAzMzMgICBwa2VEfLFQVVQBGCsrOzgeLzwURXlAUmBOcXhDe5V3r+AuLShsx9ghJiiKhoIeLS9lX1gbM0VKRUAAHzwACiIAKlFshpgnIx0AFjcpJSIxVWg2JxhXorctg50AKzYAQlIEWnIic7EAXWgAISgkh5gAQlZIwNNvna9EWGpZDSS8AAAf8UlEQVR4nO2di0Ma17bGBbcJQ5CZMCJeNYgKig7BoCI2GIyoUaMRq42C0eujrdE82zTmVU160uupPb29vaf9h+9ae8/wmBeg+Djn8hljVMT57bX22mutvYfU1FRVVVVVVVVVVVVVVVVVVVVVVVVVVVVVVVVVVVVVZ6GRkZGvH2xubm5vb79HPX36FD/Ap9vw1c0HD74GjchqAXm9F33JFdDIw//Man1oHeRYd3CcKySFIi8+ETPNv3lz+PRHGKTNTRyYlotGKUcj6/U2Rddk1efLdq0WdbP2JupOVkNU8OE/7wyt//zTTz9/Ik8O6RCMXDRTCRoR6muLyKaja/I7Vf0dySGKoltw253Onz7+TJ5eNFVRtUjFsIGryCOuDUmcyIkuu+AUnaKdE99fNFVRjUSKYQ8MTBThrs+EANsOb054Fznn9kVTFdUIMce22To6GLYxe3065HK7RBnbzkmbF01VVGbYtnggEGiXsW1xQ+76kCgIglvGdnIfv75oqqLyEhMPjgd6BtoH2ieu4WPaDbnrw4LbBX9kbMfPlz+We4mR94Kt2wOBjkBgIACz2xbvAHr9h9YTiGeiC9zciW+OF5d/CTfCBs54R09PoKeno6e9PXDNFm9vn+jQDW62WuKwu+zU3ojuuP0vkMeRm7oo8dq2duCFP+3tbe0d8Xgc/6WPfROwwd5uQRAFWMY4ctFMJYjc0UOZmJhoA942/APqAbUHJvRnN8MGQ7vcbkTn5i+aqQTpY0MO1tNGedvbetp7Ah0daHH9Bdx2J+zASY3gaHP34UUzlSB9bHTzHmBtZ39RB4+DC+hjzzBsDmc4oF/+3NQYu9Y2geGsB6g7AsA9QVNwvQdeWx/MYcO7dPlzUxPsWluAzmlwcPDwiWsGj8phy+hc5PLnpmbYbOWGhRvWbZPUFLCjWWx8+7h50Uwl6BvdBUzmttXCyhWvNa/B6jMR2clZkvbxwUUzlaD5m/X5jQXWaMgrrHOfmWODezuc9O3TJUvJvS3YN3uwia0zRQ9IaDST4UZHRwXBxXGcw4GNpXXWOqG6eQfbKmj6erXYkNRzksOOhTZ9Fx3ksqTk2z8e/j3bAjv437WjtbW1169fLywsjI2Nffnlt6AvQPDhSxR8cWEBvv96be3o1c7Ouyd5DbSZaFSKSKH0aIrjMmx87qQllwvSlBCTSC5LSv5jvJY1wobgMtfBuGkuJEmRaGxQ0xZ892Fn5wiUG5YxOhRf4ojAaKwdHe2QMDwyFhuMoiLRaCwSjaAkeFIpFLo0uelhPNcDU3UIsUV4TR4U2hZcX3eMpkNAMDgYixWOCXDZRZwKDocj4kDBrHC5HFGHi0mAFM3lujzYJtFa1SJUN05x8uLUhlEhyOgWRbtdhJxEtDvxzSk6AdsuOPHNJWCWdmmw/268NiN2XD/pzB8XeL9JOCQTscayCxER22fACQF8BisR+iYInCjuXjSuImNsauCBHuPOSe6Rd4iDlhs0AxUl2joTBFyoc9jg4qJdtxK5iOj+jWHejeXFREdbW7xIl5BiYw6G9gWThyi2nWFj3ckSNBHmt/O5zhU8/aT31TOWkbVttjhUV1hgUmybWWfYNkQYKLK7JYlW2Ng/s3M5bPB6l/Sj9gIOd5rnyLn3XAyw0dZYbHS0t0ECCp/qd0+Yrq0T7Am7XYAnUGw2z+FtJocN9o5oC7Dn75rrmrc+nzf2/JBu/QQldQ9YGzsn6OZYYdcbJqEytkixhUhImecuu5DDRjePaMrtbTJdV1fXvHPedfjfdbABD2Z1B+0QsjaZrbatYyAwYBDd6jME9wAooIwNMxv7CmIsD9vOfdTUnWSrGbDrpsk5J+s62DZsCnZgZ5QZu20iHp/ARsqAgbXruRhk7RQbeKMipXeCrd0hhq3siQxuqn77Nqmjal4756WNaLBpCA+AscHH8S8Eb2sz7BIidjqGWx84pSk2W74gqglSlIZ4ZnG745Ma+7/+apa5yfmWpN+sa60NGkBbdwTgrYf2C9vaauMBI+56aVBwydhuV4xiUxd3ATbrJ7FyW43dQu7Xydh/6QT5M9Rn3ZBmg6mNHaNAAPERGz3AyN71kSi2ReV1K4YLNkR1xI4wbHnPU1N3PpB9HDR3vnnrG621KXegB5nR3jDJ29s6rpm0E+oPENslY4choONiBjm6KxplLVN5KwhqlufbeeibpFnBnj7fUlzHySl2bYCpg05uky4hYocj2AaXl+sws7bdBV4/GKFbYFlrJy1J10eSjefbO1nsuvON5QbWBu6JnkBgoKMDVm/DSa1gEwksypwcqiw0O7U2YEt0X4CWKIgdtFh4PigpiNvf5WGfq7UP1/N6QAVujIv3QCAAJVixoxo2iu1yKthOmrpgih6TwPndkJbikDhdiA3iLT9vMuyZPCc/h8aLd2TkAWubHUagVOY47AHduQPF87W8XpjSMjSHxm3NEMViTk7LEnRywe4ISy6nLBgJwOZl2WkWvnk7i33/bEPag833z1deRI9+W3uNfaEv5Q7ZwuvXR0c74XlsicUiIWyGYZsQ+4OqrqB2GGw2xKaODGFMAGxgtSOqg4QcLo72WlyCEJJIJpVOLy8fDNLeDEZyBbt560zT0wckRpbXAJl2wmh78D/y9cW339JBWDv67l22Y3R7MCKlOYfsEDdr89sr2Ga4SURqbQFRBeJwQ20NqC5BJJFIdHBwBp4jHBuMDpIINtTA7BzncL3BYyKKsZtfnenUfuCqt9XevDM0tM6lpShriH34sHOUG4m8Yfjii2+pJ+AoHO2QnbzeWVQKuTg6DDAIN4ngFt1uAWE5gYQkYI2h20Sxx4YtNmpwRyjswL4TbThx2HLIpSt1cgPijM5vPgjVy30T2WK1tbRr6uA4UZIijOnJDnZHYRi+/bbAF7BvrPSMcSDkdnE4SlycIIYkChsmUWRlqETkgBNnNrw5pBlOZGsZfAiBtWvInOLjIzUj28/D383EbpPPTyueqH6tPmsmdwdz3VI2DOucEImyPvGHo6PXr2nP/AuKzqSMxJdjC2s71IdlWCHscFGTAqiLQKousEAOKTmkqgLb8oUPEtr3cI5N7ubtr1e37tc1U03PrZEfK+vzI59KOFloU1rH2C5mriBFcYLOgxss0JnwJZ3/78jtF2BbcRAmMizTyArz2YHrGDaRILyJuH6xfMXpiERxLbcLItRnjii2kt6vMey51fvNuSUc/rlFKrolXOyIne4Y5DkC9sqFUITGJjfYFiI0mHjQYRftGMpFl4ATmHMzbDfW4fZsthKNuARalAouGXtbwc4xK+RblTz4UBw7btwuzDXLIziZ6RqFx2hdWFWLmKHAv0MzDpzQYFSoQomCTLEHJWy32d0wUvDJ0zxsHTXf36wcdovhWTOKBX8ZN1Fyqo8BEra+UZCEhbEtjM0zcN8QfsKwxRBx2V3Z9oojJgmY02Cy6nTcHkfsLWPsncpRGx26kg0dpyVICdg07+bcEK8EzD2JA5jzsNkUdtlDhBNzm/qOsIhdRjvGNMhkEPv9nBF03YuKBjVjbFucnk6A91KwcedDEEQWsBCbZiyIPQPY6MsMW7E2fHQQejTNLpcl/zs6ekwbiDrQzVtks5LUxtsB7PQscPf0KMY33q2nfXEXTlKRYTMDuyBnodhu5vQheipNweYIq03lT35/dPzbX9pQBrq/RXYrW4a2fB4y2A5ghsYzOD31OMlt8QFzayvYdleIrlkKdkz+RMGW26YCK0kpthN+iPxx9Wq4gLdu+v79uS3MAj5vVhTaczwa1sW22erpyVl66qqHnpe2TRjOcSi56NwWGTZHfdktdxkotmxtCcfDybqIgihS27O9ExGxc6lp8/TWMssQ955uP6hsquJZGG04/lW3ZRgfGFD6R3jaDLdAbIGBCYOqE7HzrM0hHe0gApqbOrmYw2bWxjaqSDcI3QIbBfLyu5ytX5FDoD2LasTzJ0Bfvfq7Fjs+EI+zthkepKQHCwH42kTHwID+XRFQclFsUY0N1hYKrC1vitA2Kn6HtlZpO0Iga3ktht8bjn1nwFyTWKDQgJ3R5CvxeHwCHHxgAO8HwCO07W0B2ioH4weMnFzBRieWCPNdBjeoWJuzR8LMyTELF10SfsdNt4zgQ56Hv3p09VHD6J+VbK+0+K4k+oG54dFVqt9TGmz0ZIxnA9TadC8AjxB3tE9MxHWTG2ptukqz5SmC1ma7vODkYbCpyNapSEzBxu0CwHYKMjZkMlns+3/ghSF4VyWIRzYWGkZBDQ3Hj2ToP34lab3sFOIXVU87427DE+MT9dcMj0vL2KzIKMSeycPOOjl+OxJxOLGbjmm5KOWw59i1Ifjo6z///HMBit4/N04IvZGDVfQ7+ev+nMHNXQGFu71dAZ8I9PTocivYboF2/h2ALQp03baLdN3mcG1G7EFmbai54ENEohOermbuUC5Tmctd4SOUPAb9J7F0gwoZoJ9swep4X//mLozlSI1dcRk7zs5X6oc0TnHyLLbcL8bk1Mkxa4uILcdxrLkkeVcUI4GUxW7eUl8p6p//vHpcdqMlcax+mj/ezdGK1gCbuXnHgGJq+eyGwQImY7vdbG5HwzknF0R6XAW+kYctUOxByeV2snOYglvKtdFe62Jfffs2Ua6tNab+h1LRTr8wqDzR3oEOxcU7zA6r4FkVZW5j1wSx3VnsmINNbCdzcjazaakJFbpTwP6SHRe9LPaRHjaAv+3rK4va+0/1UxxMZzuzt+uNci8brmPo5R2mh6UpNm0foLVF2drubEgjsrWdsrXp8NjdUHfirZ4C53AJISnyIrfr96s+9tV/NvrLom5VP8FRXsMmrDR8tUf+bXQ21xrd06XBFt3sLsbojEPMYothZm2RhTSniA1ECHWcIxYSJaVb++7VlnJB9383wL76trGcpdxnVf34o7yeTfNW+uAgGo2ERteHhu5oR6D4JogSyfFuH3bkDLDZeR3cHcDM24HWdTrF6KCDdcyxhxxmvH9tzbFeIV7M2NhCA+r4WDMt0dzWcoJalxr7j/xivrl5/wboWSaTlvA47eDyKO6AKD5gdjo8z9p0bguiXbE2YNvpek0zbyeeP8XTp4MhxbxkB3jnpptlYLyQOoaclWbBvdpYjpPXvFVbW926sdzI6VmKLB/M0F0gKcRlhuhGmPnmVxZbsXYMW4jY9Id1WQjTvR/smsu8a2DffF5ZDPreUGhxdnbql19+OYZspaHQ6m/LsXaLGvvqjrqa389hZw5k/GeZVHr511//8Y/ffvut4R7u/NxkO1/aTS+Gjd0VuuMHvgwrFD1dDLwkEpM3Gdby/FmtMcoctPD84FQTyAp/Zil7zupvy0tWNSHtV+2vDcrUaVduBJL38n3uH/8DDhBJr6/fuWmT57/K2nYarFwOSL1h/opShNo3vPMKzWvESzV9TKF53PUls01Tj6earCjkR9Mf02Stsbx8pTHr3Y8e0Sf4/b72NzODP8vs77OJNqbgZtbXFfzfwP4x9P+wBBGQTX/EB2xckxQDR2fYBGa8WnfWNzWFtliC5DEhXMyaL2p+61traznUfhbSHmGAPP7lGAb2t4ZpnQuhxqZfb55WJlrQcuvGddR/r9OvrCvh74DO/mg6A8avv0kcnGLg2/j1V2uyfc1x69gvw1EdsjDxGUIyPM89brJq1Ogry9pvkfn4l9kmJpgzow33xrQXEGTYzWMys4WXr+UWI6dGT+aC3wE5gOgPnLeJne0OhV9t/W3O3J81oiMctCjY6UH8tUGipbY2lje3rY8afrHmj17TE/TbsTptZFsG6GNq1qDCzHQjC35PgQ6n6D8s+/tjc1t/Ffhzc9309NjYGLV4EVM35JkasWcybIZPabF7y8N+O6vymKbHIT4ICAsqX2/ez7xuUF2HClz29GfR6DMLAMtlU/78hbCwkIuF9xbGpjXDm4NGU9/L/y1Bdp6FX9Z6eWNXeSHN36h+hlnyN56CH+ebvHmaLSNDvA614up0jqde3d/XB6kbUyUdNPEY0237M+iCIYapTX85n7qrxm5sbC0Lu6VP4y5NH4aXnvGWIbwmag7sSjPvNoLOGpyC39OLic11ciiEJxkKooaGsnZfKEBvloe40NSAe3DEsDO7Guze7rKM7evq1GAvPvEPCzyA3yu0y9BBUI+3wOAPRymGeoJkw/960JI/csGh7AJ4vDA2Nj2N014eHs1kCpIk+0eSaLHLKsBqfH0abKuVLHkSO0kAD97LkmPsTmeMjY0C7DRvucdcV5kgzTnfvhfU/fmgangbNO7NjJ0iFkPs1jI7in4tdtMiueLxLEWCPF4leCT8oTZKfmeObbn+MJjDOKbnehYWsiBmP5w3wDgLLDqP5WeWeZn/nQa7s9xGqo61m8hzzxVPYjWa5At+PT+vb66cvmehVmO/e6bTgz05wqOMvp9RfJxfnlRjd7b6yqPu6tSEcmvTFOn3XEFwksKzgNnfnH6eNOXmHdlpEFQiwz1I54oMVkniY7vy0/BkUevkZRq7q1drbWvTJElcAXmuDL8hUgZ8jik5n0jdMru24HKOkC/4cGrqDJGHlE+SWfUFl5mjYVdJB9tqndnzXKHgnsTw6jd4O2qKy2QyZNiz+swEhB+sEKX2mcM5Y2uylcbe3jKxa7q0Tk7dfJVxI7knsdG/NL76fHV1BYLdkmTstLz5GncK6gxJKQFtV3O5jX1lbw1p0zTKvUjGFW6GzvRkHAbhuWDkunwqdUbmJk/k36Dn4o19ZW8F+nSxrU0/FHAr+P1kA4L8xhshyOvyJQ/OBJtfns8oJbe6iKDWLntTpEV/ckNJAn6uAfes4KT3ePrffMxYeC06T8r1cl7nWTSPSRI5ZQi+1KG2dpZvbYOYRv383YaGO8EmvcezMU5epDPZs+6yggfleTlvSaWXU8VWuCCRRzM4OTs1NYu9tAJjl5mammJjXCNLV1TgnmGI5vJ831h6TshtCPIQ5blUWore/ny4Oj9XDnUSG0ybmw7zdOBglw1mMA2riSP04uXj2QLyTl/Z2DXaGizLPXuXkGEVuGeFbOQF+Y2N4aXx8dXV1fHx4Y0EfIH0b5ktcTrUZK9mM2n2qAxRIobsU5bM7Zd5KUvZORqqWz+mIXbT1C5c1VKiYI573pENvSDvoY/yLK34l1ylcn+m2E9ranaMfwLGJqz5Gp/8uJud5Z3+E2DrLtwIbV3cjWQsmRiYYzjhyaEnnhDtnM+b/P2ejZ3SDJ58QLFHamreGyZ/fHZia0ZDSVtaT3KSxaeXnoKlF2lCDkEnmEZHHN+Q7Qm5epjm7PryjIfhcUvREhJxXqz5eu/JU7zop4YLQDBG9AsB3hJhXZbGzvJ6DLL0JnfTYiyTXVh4SzKNvc+V8f4N5sx7eoubIlzwdeo39VXDiArZ02XE6KFBQgyrfF56idyd3SextlcvT7vLqWpOPpk5wNs9dlfGl4b7oTbb6zcAh1i/odRvz3QXZfziM+5vc3xQuTX3KaePhh5usiLy0R+Au7ytbUUt2jxt9kDHRXFVzqRo6x/o0e839MEh1svBbniPLHPJwrXdEkxy0vJ4/xVP3S3eRe/zGDlMG1Ir2Rne+KjNj/hPs9YTZKbU2i2aWH5k6FbI/uzhw+8lSYqC18PF65An5ley9Vv/OETrwUg6nUql0iHcGDkc72dLw1e3IC59JJ9JxKCKx/VNqTaD9JxpNKVKioN3mxq7T3RflNenxp56ZuhW7Bpot7D9uhMsv6pDDpn7eH79lujHtR20xJZ25XtsIC1GIQDW68/JbI39w6x1durxS0LSyZzReV6ydvae8HYwf2Gi1rRYPK9mffHrD/FGqNWlfBYWzclSwecFS3tWdWYtC54/mA8rcy1IWNBuappdhBRqOcMcfii1M2stu42Wxe5UYRexdh54+/WHkXmK3p/IpSwez55e/aaRCTbYd34526FJ57a9kHySveYa2YVU7QS1tiyfqo04K5aUbLANAbS584BeBwb5jY1EYniVDEbNljhFXxlx06mcW7iSZKpgmw7QpxYXF2li3nmyqY3YqpW7KVpicnk9p4duZ/Zl0X76/np7u1OvflNL382hLCOfj3KLCT+o2f1hu/rWk7SKc/IWxrSml6VR5xmcOnz7dfs3u9JD+bOHZHe8qMG/smjAeT5FyHd5wV2voZJTr++k1C2qJaxp0qwgKtCtfO7v5yMP8z//qK3fdMD3b93KQ4fqiszvZfKjOx/TMbai1vJOHxaoS4W9KJXeK8hC2sn31wvV/v0LqN8MkpqsPFe+qtvHEYRlfB/y/3mSKWjVmRq7sfVEKRqVt0WdnxqmyDq6wVx65mHHjRuy4W7duCG7/8MX82RvKeEp5u1sEehf+WZ+J6Nax/lBzSZIjrrTf5p7uFtUS9jLIpt8BUJH/+i6pfmJW+xoixMPYI1vXFGv2ipqjP+ErGnrl6Te4QWF+mT5eFZqLzco9gz033o5vMx+40b7Q+cLWroOb2hyFvY5pLAfwLl3MjqNaH7wpfHM7jtR8ZWTaumeJeMl2puWF8tFHnvr1jNHhL5+w97q+FI/rO1XEgl83+jvXxrfw7u959MZ/SzVxNiYqpzudQpU1WfT5HiJnaFMOs1lSgj8WMMkU8uqlzxFfUMOUpmgboWKP7f8xHhmt3ad8kYZdVCbIomlSNFtOz6JR4E335eSzFrklngwmcxgNYZKpTLJoHmnPKjd3sxSnyZVkdWlKkfurvj7jfsa2WuiJyhHzPu9uvjZ8rvIQ5f1DqHJ2N3dvtNie/2FzzlL+j2J559MjyDw7OVWntf8dFb7nJYhYrJ6dftO/wokXtUaNoknOfo/m3XEnm2GWeNz78y2dw/MjN11amPX4PHTQoVXPBS88ERD9oJ4C8+NfL1Hno+Y9T1PSZ00NjbkZ5W547GwDmuaoq0C3OzaJRIE68J+WIYDbOWlXjYNOoCnxo4Z56WN3ZXB9qr2CcDN++Wmwcbw6i4hnyIRCV+OHHKPN6vjG3W3gsrrfmyfzSEGKMX0DhPLxu6qwMxGqY+xNL3M7n5gZpXo7x9G9bN+mOerW7zjEBufLU+l3bK9vITtXVwojGxt7e3uqtRdvZptoXcFux/qdhhtfO6+IR8z/HKZhxh4WLsz2ixe9aDvCpsqBcYu85CpmdRdFjV3gRKefYvc+OQhg1wog5sP4h0T2+/Xzbd30yaLV6fPV7lbuLUHUF8S4w5JXieMJ/1bpZ8+Y1nOk5pts+wOovg7QxeHeFa5Fw3z+tSLmNU6iZsfBtXifu4aU8/946XmauC8KIiHr0x+IhjWO6UiU7eePj/LU4v2aAPUoGQlYWDxfAP2e/ojpRl8aJtiw+r33iQSzphM7F5/Re7VV+Rt8Wt2fZusdwF8Q7dHkMhZMP0EHrAaKuHQIWQ5m+DiuOYbY0Mubrh2gbEr/cJ4Ld3a39I0i+34cV3yfWV+B+n27sbLkMHJrSyPhXdlXxXns+Fe24FJOLP2Vig/y8Pu0jvB0zS7CFVHGLcp1ehKxxdSC7q9u3H4yaBfwErurbzt3U3DTuUBMW6WNvb5KpSo5Mmr3iKRwZtmH3+gnaG8TR8W2LDjS7es6Paux5MYJy9S2d3dbE6L+7uvljYwy5H/X7f3L4xcwtTWkIyfwUs/+vqMzrJkN59WxrOpGtNXY5B+HCjHVPHk1gohL0KpTCaTTGYy6dDyJzwKcUXZ3s2Qw6eHxHArP2ZKfeI9L1N5tUlLHjmg/3BXaQeF997tgZRPX2a3OdEZ6Onclb29lb1VGKW8PVHqGsEhoxjADxGTaGbt7DsLW9fo7Xer0a2zU1OPH0++vPsB9OTD3buTjxfxbOCkbi6r7pUaebZFiRHGbSR6C9CZ/Qcb3lYzbgW+UPSLdwu3tfU1bQYdXCYfDNdrUF/LGf63IkbHb4sOxt0StrUTxkfQ0NSTVrN5fYodrxJUgr31uScxpTPH9uwbcGMf1tTU1tNt/ZSgLqN4Xox7kYSHi214GUAPYiwzoS77Zq8TyOtvPBF409Q78s7oyFqWW21vnk8ekLCZf58PdQ3eTXFCgz8mAK57ciur6QJunh5snTQsuGTq8/m//7z+kwY262Oif3IrN79ZascMHUyFCfnBHPpkp4hPppa+kxrcOoU5zcqw+uRWnhJ10/v7yDxDyN1FU/cGtZ5yj68s+fp07gkskZweICPh1eGNK5oDaXIukxge34WH/DBrFsgYdUXbCkXl7TqpwTGjsU49lnd3lyCJv5LN4q8kNvqHx1fwWx8eTxVlxv2P8/6/z1q6G09scRl9MpxN4uHtSfazuz8sFrdz5XspJcnra+3sPLHFGTom8YuLj++CXsLbJKTwi7OzSkpbBBoqrsqX16WAn9zPC+E1OXwJ6uztOncHl+Xr8rdWgrx8NXZWaKPrhGrpbj3FDD8pdGNni+8CoWswpHd3dp98OTsJdGerv8t7lnVmafL3YXA7L+pOoPaezf+XUq66us+JvLGv1+9vuXhLy+ryQfrSe7r1rBTo7lb/GTSFTyOvz+fvboXI3mg9C/rGzr5uf+W2riuoFljQ/H1o80pzwxN2dndBdnIJqWsgunq7WrrAKK2Np0zgVMi93d3+rq7LaOqcvL4uXzeuabq7KGXxwnsvQnvB0pdrSusJrOLz93XSnB2NXr7d8eeAt7MPJnQXvF2WJauIwOIQf7pxXetrpbNd4SkFGR7f2trb2+33+31dXl/LpZzS+vK24LV6gR8me28vGJ5O98a8OS//S479zMDwB4j7/DBo4NgtPvDtS7NKlymI8OCmIDAfrLzdfmDDYWhkolOhs7O3ta+1D5waHoS8YGLURV/7qeQFs3sphw/fwXVhvnYDIr73wUD4cQr70MDg07AgtHj/NSZziZLhIbWBv7vAovDR14WcPm8+6b8RsiIK9+9ky6qqqqqqqqqqqqqqqqqqqqqqqqqqqv4/6f8A7HiBQFzLzPEAAAAASUVORK5CYII="/>
          <p:cNvSpPr>
            <a:spLocks noChangeAspect="1" noChangeArrowheads="1"/>
          </p:cNvSpPr>
          <p:nvPr/>
        </p:nvSpPr>
        <p:spPr bwMode="auto">
          <a:xfrm>
            <a:off x="273756" y="7939"/>
            <a:ext cx="2709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 bwMode="auto">
          <a:xfrm>
            <a:off x="899745" y="2843833"/>
            <a:ext cx="1680380" cy="977439"/>
          </a:xfrm>
          <a:prstGeom prst="roundRect">
            <a:avLst/>
          </a:prstGeom>
          <a:noFill/>
          <a:ln w="31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Build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AutoShape 8" descr="http://www.unixstickers.com/image/cache/data/stickers/jenkins/Jenkins.sh-600x600.png"/>
          <p:cNvSpPr>
            <a:spLocks noChangeAspect="1" noChangeArrowheads="1"/>
          </p:cNvSpPr>
          <p:nvPr/>
        </p:nvSpPr>
        <p:spPr bwMode="auto">
          <a:xfrm>
            <a:off x="409223" y="160339"/>
            <a:ext cx="2709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10" descr="http://www.unixstickers.com/image/cache/data/stickers/jenkins/Jenkins.sh-600x600.png"/>
          <p:cNvSpPr>
            <a:spLocks noChangeAspect="1" noChangeArrowheads="1"/>
          </p:cNvSpPr>
          <p:nvPr/>
        </p:nvSpPr>
        <p:spPr bwMode="auto">
          <a:xfrm>
            <a:off x="544690" y="312739"/>
            <a:ext cx="2709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AutoShape 12" descr="http://www.unixstickers.com/image/cache/data/stickers/jenkins/Jenkins.sh-600x600.png"/>
          <p:cNvSpPr>
            <a:spLocks noChangeAspect="1" noChangeArrowheads="1"/>
          </p:cNvSpPr>
          <p:nvPr/>
        </p:nvSpPr>
        <p:spPr bwMode="auto">
          <a:xfrm>
            <a:off x="680156" y="465139"/>
            <a:ext cx="2709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9" y="3239861"/>
            <a:ext cx="449871" cy="5061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93" y="3239860"/>
            <a:ext cx="449871" cy="5061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25" y="3203859"/>
            <a:ext cx="449871" cy="506105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 bwMode="auto">
          <a:xfrm>
            <a:off x="3115899" y="2852960"/>
            <a:ext cx="1600111" cy="866131"/>
          </a:xfrm>
          <a:prstGeom prst="roundRect">
            <a:avLst/>
          </a:prstGeom>
          <a:noFill/>
          <a:ln w="31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 smtClean="0">
                <a:latin typeface="+mn-ea"/>
                <a:ea typeface="+mn-ea"/>
              </a:rPr>
              <a:t>Package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 smtClean="0">
                <a:latin typeface="+mn-ea"/>
                <a:ea typeface="+mn-ea"/>
              </a:rPr>
              <a:t>Bake Image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V="1">
            <a:off x="4716010" y="3284989"/>
            <a:ext cx="38560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" name="TextBox 5120"/>
          <p:cNvSpPr txBox="1"/>
          <p:nvPr/>
        </p:nvSpPr>
        <p:spPr>
          <a:xfrm>
            <a:off x="827740" y="5579843"/>
            <a:ext cx="214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n-ea"/>
                <a:ea typeface="+mn-ea"/>
              </a:rPr>
              <a:t>K8s cluster(build)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5123" name="直接箭头连接符 5122"/>
          <p:cNvCxnSpPr/>
          <p:nvPr/>
        </p:nvCxnSpPr>
        <p:spPr bwMode="auto">
          <a:xfrm>
            <a:off x="1907815" y="3861030"/>
            <a:ext cx="0" cy="93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>
            <a:stCxn id="9" idx="2"/>
          </p:cNvCxnSpPr>
          <p:nvPr/>
        </p:nvCxnSpPr>
        <p:spPr bwMode="auto">
          <a:xfrm>
            <a:off x="6031083" y="3673961"/>
            <a:ext cx="0" cy="1123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1187764" y="4109190"/>
            <a:ext cx="2143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+mn-ea"/>
                <a:ea typeface="+mn-ea"/>
              </a:rPr>
              <a:t>j</a:t>
            </a:r>
            <a:r>
              <a:rPr lang="en-US" altLang="zh-CN" sz="1200" dirty="0" err="1" smtClean="0">
                <a:latin typeface="+mn-ea"/>
                <a:ea typeface="+mn-ea"/>
              </a:rPr>
              <a:t>enkins</a:t>
            </a:r>
            <a:r>
              <a:rPr lang="en-US" altLang="zh-CN" sz="1200" dirty="0" smtClean="0">
                <a:latin typeface="+mn-ea"/>
                <a:ea typeface="+mn-ea"/>
              </a:rPr>
              <a:t> k8s plugin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45660" y="4086352"/>
            <a:ext cx="2143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K8s client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5135" name="图片 5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0" y="1340855"/>
            <a:ext cx="865320" cy="954015"/>
          </a:xfrm>
          <a:prstGeom prst="rect">
            <a:avLst/>
          </a:prstGeom>
        </p:spPr>
      </p:pic>
      <p:cxnSp>
        <p:nvCxnSpPr>
          <p:cNvPr id="5141" name="直接箭头连接符 5140"/>
          <p:cNvCxnSpPr/>
          <p:nvPr/>
        </p:nvCxnSpPr>
        <p:spPr bwMode="auto">
          <a:xfrm flipH="1" flipV="1">
            <a:off x="4067964" y="2237683"/>
            <a:ext cx="1" cy="606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/>
          <p:cNvSpPr txBox="1"/>
          <p:nvPr/>
        </p:nvSpPr>
        <p:spPr>
          <a:xfrm>
            <a:off x="4156891" y="2457099"/>
            <a:ext cx="2143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Upload  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611725" y="4797094"/>
            <a:ext cx="3295309" cy="1135493"/>
          </a:xfrm>
          <a:prstGeom prst="roundRect">
            <a:avLst/>
          </a:prstGeom>
          <a:noFill/>
          <a:ln w="31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95962" y="1502813"/>
            <a:ext cx="259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+mn-ea"/>
                <a:ea typeface="+mn-ea"/>
              </a:rPr>
              <a:t>v</a:t>
            </a:r>
            <a:r>
              <a:rPr lang="en-US" altLang="zh-CN" dirty="0" err="1" smtClean="0">
                <a:latin typeface="+mn-ea"/>
                <a:ea typeface="+mn-ea"/>
              </a:rPr>
              <a:t>ip</a:t>
            </a:r>
            <a:r>
              <a:rPr lang="en-US" altLang="zh-CN" dirty="0" smtClean="0">
                <a:latin typeface="+mn-ea"/>
                <a:ea typeface="+mn-ea"/>
              </a:rPr>
              <a:t> registry and cider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2723872" y="1340855"/>
            <a:ext cx="4080283" cy="936065"/>
          </a:xfrm>
          <a:prstGeom prst="roundRect">
            <a:avLst/>
          </a:prstGeom>
          <a:noFill/>
          <a:ln w="31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7380195" y="2819026"/>
            <a:ext cx="1584110" cy="825989"/>
          </a:xfrm>
          <a:prstGeom prst="roundRect">
            <a:avLst/>
          </a:prstGeom>
          <a:noFill/>
          <a:ln w="31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Test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VTP)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6948165" y="3284989"/>
            <a:ext cx="38560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>
            <a:endCxn id="23" idx="1"/>
          </p:cNvCxnSpPr>
          <p:nvPr/>
        </p:nvCxnSpPr>
        <p:spPr bwMode="auto">
          <a:xfrm>
            <a:off x="2627865" y="3284992"/>
            <a:ext cx="488034" cy="1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stCxn id="34" idx="2"/>
          </p:cNvCxnSpPr>
          <p:nvPr/>
        </p:nvCxnSpPr>
        <p:spPr bwMode="auto">
          <a:xfrm flipH="1">
            <a:off x="3853210" y="3645015"/>
            <a:ext cx="4319040" cy="1675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7109096" y="4005040"/>
            <a:ext cx="2143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+mn-ea"/>
                <a:ea typeface="+mn-ea"/>
              </a:rPr>
              <a:t>j</a:t>
            </a:r>
            <a:r>
              <a:rPr lang="en-US" altLang="zh-CN" sz="1200" dirty="0" err="1" smtClean="0">
                <a:latin typeface="+mn-ea"/>
                <a:ea typeface="+mn-ea"/>
              </a:rPr>
              <a:t>enkins</a:t>
            </a:r>
            <a:r>
              <a:rPr lang="en-US" altLang="zh-CN" sz="1200" dirty="0" smtClean="0">
                <a:latin typeface="+mn-ea"/>
                <a:ea typeface="+mn-ea"/>
              </a:rPr>
              <a:t> k8s plugin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37" name="Picture 4" descr="http://kubernetes.io/images/fl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302" y="4905878"/>
            <a:ext cx="1696941" cy="70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308971" y="5579844"/>
            <a:ext cx="27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n-ea"/>
                <a:ea typeface="+mn-ea"/>
              </a:rPr>
              <a:t>K8s cluster(deploy)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5092956" y="4797095"/>
            <a:ext cx="3295309" cy="1135493"/>
          </a:xfrm>
          <a:prstGeom prst="roundRect">
            <a:avLst/>
          </a:prstGeom>
          <a:noFill/>
          <a:ln w="31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050" name="Picture 2" descr="http://jbcdn2.b0.upaiyun.com/2016/02/2027c50856ddfe647e45b4ac2e86c9f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" y="3126147"/>
            <a:ext cx="456294" cy="45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接箭头连接符 40"/>
          <p:cNvCxnSpPr>
            <a:stCxn id="2050" idx="3"/>
          </p:cNvCxnSpPr>
          <p:nvPr/>
        </p:nvCxnSpPr>
        <p:spPr bwMode="auto">
          <a:xfrm>
            <a:off x="501903" y="3354294"/>
            <a:ext cx="351416" cy="2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>
            <a:stCxn id="34" idx="0"/>
          </p:cNvCxnSpPr>
          <p:nvPr/>
        </p:nvCxnSpPr>
        <p:spPr bwMode="auto">
          <a:xfrm flipH="1" flipV="1">
            <a:off x="6036583" y="2325110"/>
            <a:ext cx="2135667" cy="493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2D050"/>
            </a:solidFill>
            <a:prstDash val="sysDot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7072969" y="2348925"/>
            <a:ext cx="2143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Label package and image  </a:t>
            </a:r>
            <a:endParaRPr lang="zh-CN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736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定制 </a:t>
            </a:r>
            <a:r>
              <a:rPr lang="en-US" altLang="zh-CN" dirty="0" smtClean="0">
                <a:latin typeface="+mn-ea"/>
                <a:ea typeface="+mn-ea"/>
              </a:rPr>
              <a:t>– </a:t>
            </a:r>
            <a:r>
              <a:rPr lang="en-US" altLang="zh-CN" dirty="0" err="1" smtClean="0">
                <a:latin typeface="+mn-ea"/>
                <a:ea typeface="+mn-ea"/>
              </a:rPr>
              <a:t>Docker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网络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724" y="5446854"/>
            <a:ext cx="7704536" cy="923330"/>
          </a:xfrm>
          <a:prstGeom prst="rect">
            <a:avLst/>
          </a:prstGeom>
          <a:noFill/>
          <a:ln>
            <a:solidFill>
              <a:srgbClr val="92D05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  <a:ea typeface="+mn-ea"/>
              </a:rPr>
              <a:t>创建 </a:t>
            </a:r>
            <a:r>
              <a:rPr lang="en-US" altLang="zh-CN" dirty="0" err="1" smtClean="0">
                <a:latin typeface="+mn-ea"/>
                <a:ea typeface="+mn-ea"/>
              </a:rPr>
              <a:t>veth</a:t>
            </a:r>
            <a:r>
              <a:rPr lang="en-US" altLang="zh-CN" dirty="0" smtClean="0">
                <a:latin typeface="+mn-ea"/>
                <a:ea typeface="+mn-ea"/>
              </a:rPr>
              <a:t> pair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  <a:ea typeface="+mn-ea"/>
              </a:rPr>
              <a:t>从 </a:t>
            </a:r>
            <a:r>
              <a:rPr lang="en-US" altLang="zh-CN" dirty="0" smtClean="0">
                <a:latin typeface="+mn-ea"/>
                <a:ea typeface="+mn-ea"/>
              </a:rPr>
              <a:t>IPAM controller </a:t>
            </a:r>
            <a:r>
              <a:rPr lang="zh-CN" altLang="en-US" dirty="0" smtClean="0">
                <a:latin typeface="+mn-ea"/>
                <a:ea typeface="+mn-ea"/>
              </a:rPr>
              <a:t>拿到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IP/Tag </a:t>
            </a:r>
            <a:r>
              <a:rPr lang="zh-CN" altLang="en-US" dirty="0" smtClean="0">
                <a:latin typeface="+mn-ea"/>
                <a:ea typeface="+mn-ea"/>
              </a:rPr>
              <a:t>设置到容器中</a:t>
            </a:r>
            <a:endParaRPr lang="en-US" altLang="zh-CN" dirty="0" smtClean="0">
              <a:latin typeface="+mn-ea"/>
              <a:ea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  <a:ea typeface="+mn-ea"/>
              </a:rPr>
              <a:t>在 </a:t>
            </a:r>
            <a:r>
              <a:rPr lang="en-US" altLang="zh-CN" dirty="0" smtClean="0">
                <a:latin typeface="+mn-ea"/>
                <a:ea typeface="+mn-ea"/>
              </a:rPr>
              <a:t>stop </a:t>
            </a:r>
            <a:r>
              <a:rPr lang="zh-CN" altLang="en-US" dirty="0" smtClean="0">
                <a:latin typeface="+mn-ea"/>
                <a:ea typeface="+mn-ea"/>
              </a:rPr>
              <a:t>容器将容器 </a:t>
            </a:r>
            <a:r>
              <a:rPr lang="en-US" altLang="zh-CN" dirty="0" smtClean="0">
                <a:latin typeface="+mn-ea"/>
                <a:ea typeface="+mn-ea"/>
              </a:rPr>
              <a:t>IP </a:t>
            </a:r>
            <a:r>
              <a:rPr lang="zh-CN" altLang="en-US" dirty="0" smtClean="0">
                <a:latin typeface="+mn-ea"/>
                <a:ea typeface="+mn-ea"/>
              </a:rPr>
              <a:t>保留至 </a:t>
            </a:r>
            <a:r>
              <a:rPr lang="en-US" altLang="zh-CN" dirty="0" err="1" smtClean="0">
                <a:latin typeface="+mn-ea"/>
                <a:ea typeface="+mn-ea"/>
              </a:rPr>
              <a:t>config.json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以保证重启容器 </a:t>
            </a:r>
            <a:r>
              <a:rPr lang="en-US" altLang="zh-CN" dirty="0" smtClean="0">
                <a:latin typeface="+mn-ea"/>
                <a:ea typeface="+mn-ea"/>
              </a:rPr>
              <a:t>IP </a:t>
            </a:r>
            <a:r>
              <a:rPr lang="zh-CN" altLang="en-US" dirty="0" smtClean="0">
                <a:latin typeface="+mn-ea"/>
                <a:ea typeface="+mn-ea"/>
              </a:rPr>
              <a:t>不变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026" name="Picture 2" descr="https://documents.lucidchart.com/documents/322c7d3e-d49b-45f5-b608-a1298507706d/pages/0_0?a=2639&amp;x=259&amp;y=311&amp;w=2222&amp;h=1518&amp;store=1&amp;accept=image%2F*&amp;auth=LCA%209577c15ec1c859d0a4459243a8d45505fedfc0c7-ts%3D14649467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" y="937938"/>
            <a:ext cx="8625060" cy="45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91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539721" y="260782"/>
            <a:ext cx="512035" cy="648045"/>
          </a:xfrm>
          <a:prstGeom prst="roundRect">
            <a:avLst/>
          </a:prstGeom>
          <a:solidFill>
            <a:srgbClr val="D5008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91547" y="260783"/>
            <a:ext cx="7784725" cy="646331"/>
          </a:xfr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唯品会 </a:t>
            </a:r>
            <a:r>
              <a:rPr lang="en-US" altLang="zh-CN" dirty="0" err="1" smtClean="0">
                <a:latin typeface="+mn-ea"/>
                <a:ea typeface="+mn-ea"/>
              </a:rPr>
              <a:t>PaaS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定制 </a:t>
            </a:r>
            <a:r>
              <a:rPr lang="en-US" altLang="zh-CN" dirty="0" smtClean="0">
                <a:latin typeface="+mn-ea"/>
                <a:ea typeface="+mn-ea"/>
              </a:rPr>
              <a:t>- </a:t>
            </a:r>
            <a:r>
              <a:rPr lang="en-US" altLang="zh-CN" dirty="0" err="1" smtClean="0">
                <a:latin typeface="+mn-ea"/>
                <a:ea typeface="+mn-ea"/>
              </a:rPr>
              <a:t>Kubernetes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99533" y="1052835"/>
            <a:ext cx="8229600" cy="5094762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Jenkins Kubernetes Plugin</a:t>
            </a: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jenkins</a:t>
            </a:r>
            <a:r>
              <a:rPr lang="en-US" altLang="zh-CN" dirty="0" smtClean="0">
                <a:latin typeface="+mn-ea"/>
              </a:rPr>
              <a:t> slave </a:t>
            </a:r>
            <a:r>
              <a:rPr lang="zh-CN" altLang="en-US" dirty="0" smtClean="0">
                <a:latin typeface="+mn-ea"/>
              </a:rPr>
              <a:t>容器调度策略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r>
              <a:rPr lang="zh-CN" altLang="en-US" dirty="0" smtClean="0">
                <a:latin typeface="+mn-ea"/>
              </a:rPr>
              <a:t>不同环境对外域名负载均衡 </a:t>
            </a:r>
            <a:r>
              <a:rPr lang="en-US" altLang="zh-CN" dirty="0" smtClean="0">
                <a:latin typeface="+mn-ea"/>
              </a:rPr>
              <a:t>– </a:t>
            </a:r>
            <a:r>
              <a:rPr lang="en-US" altLang="zh-CN" dirty="0" err="1" smtClean="0">
                <a:latin typeface="+mn-ea"/>
              </a:rPr>
              <a:t>gorouter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1026" name="Picture 2" descr="https://documents.lucidchart.com/documents/0ad6687c-364a-4ac9-bfe7-07959b64a3f6/pages/0_0?a=3046&amp;x=148&amp;y=392&amp;w=704&amp;h=616&amp;store=1&amp;accept=image%2F*&amp;auth=LCA%204af380e087097dd6ad241764c616ebbc4c91e1b4-ts%3D1464940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56" y="2492935"/>
            <a:ext cx="6112423" cy="385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4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9866</TotalTime>
  <Pages>0</Pages>
  <Words>692</Words>
  <Characters>0</Characters>
  <Application>Microsoft Office PowerPoint</Application>
  <DocSecurity>0</DocSecurity>
  <PresentationFormat>全屏显示(4:3)</PresentationFormat>
  <Lines>0</Lines>
  <Paragraphs>145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  基于容器的CI以及CD</vt:lpstr>
      <vt:lpstr>Agenda</vt:lpstr>
      <vt:lpstr>唯品会现状</vt:lpstr>
      <vt:lpstr>唯品会 PaaS 功能点</vt:lpstr>
      <vt:lpstr>唯品会 PaaS 选型</vt:lpstr>
      <vt:lpstr>唯品会 PaaS 架构</vt:lpstr>
      <vt:lpstr>唯品会构建部署测试流程</vt:lpstr>
      <vt:lpstr>唯品会 PaaS 定制 – Docker 网络</vt:lpstr>
      <vt:lpstr>唯品会 PaaS 定制 - Kubernetes</vt:lpstr>
      <vt:lpstr>唯品会 PaaS 定制 - Kubernetes</vt:lpstr>
      <vt:lpstr>唯品会 PaaS 定制 - Kubernetes</vt:lpstr>
      <vt:lpstr>唯品会 PaaS 定制 – Registry</vt:lpstr>
      <vt:lpstr>唯品会 PaaS 定制 – 监控</vt:lpstr>
      <vt:lpstr>唯品会 PaaS 定制 – Log &amp; Alert</vt:lpstr>
      <vt:lpstr>碰到的问题</vt:lpstr>
      <vt:lpstr>碰到的问题</vt:lpstr>
      <vt:lpstr>唯品会 PaaS 使用情况</vt:lpstr>
      <vt:lpstr>唯品会 PaaS 使用情况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蔡宏淋</dc:creator>
  <cp:lastModifiedBy>卢丹</cp:lastModifiedBy>
  <cp:revision>936</cp:revision>
  <dcterms:created xsi:type="dcterms:W3CDTF">2013-05-18T01:16:00Z</dcterms:created>
  <dcterms:modified xsi:type="dcterms:W3CDTF">2016-06-03T10:10:15Z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2052-9.1.0.4984</vt:lpwstr>
  </property>
</Properties>
</file>