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2" r:id="rId6"/>
    <p:sldId id="271" r:id="rId7"/>
    <p:sldId id="263" r:id="rId8"/>
    <p:sldId id="264" r:id="rId9"/>
    <p:sldId id="260" r:id="rId10"/>
    <p:sldId id="269" r:id="rId11"/>
    <p:sldId id="265" r:id="rId12"/>
    <p:sldId id="266" r:id="rId13"/>
    <p:sldId id="270" r:id="rId14"/>
    <p:sldId id="268" r:id="rId15"/>
    <p:sldId id="257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70000" autoAdjust="0"/>
  </p:normalViewPr>
  <p:slideViewPr>
    <p:cSldViewPr>
      <p:cViewPr varScale="1">
        <p:scale>
          <a:sx n="76" d="100"/>
          <a:sy n="76" d="100"/>
        </p:scale>
        <p:origin x="-19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2DCF681-1EC9-4FD4-9485-5BA5F864B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37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1E35A-07A3-46B9-BA7C-3BD82777E1F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这套体系的核心就是是我们的私有构建环境。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这套体系稳定运行了超过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年，为项目的发展立下了汗马功劳。但是在最近的一年里面，我们遇到了一些新的挑战。为了保持持续交付能力（代码的健康程度），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运行必须在第二天工作开始之前完成，这个时间窗口在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小时左右。随着业务的发展，开发团队的规模也在不断扩大，同时每日提交的代码变更数量也在不断地提升。这也意味着更多的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测试用例，更长的总运行时间。为了保证在固定的时间窗口完成这些测试，需要更多的测试机器。之前的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环境，需要专门的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桌面运行，但能够提供出来运行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的资源是有限的，并且我们也希望控制需要“专门”用来运行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机器，因为专门的环境意味着需要有专门的人去维护。这套系统中的弊端逐渐暴露出来，最主要的是运行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的环境，也就是我们的私有构建环境，不够稳定。这个问题之前也存在，由于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环境数量不多，我们的配置管理员还能勉强应付。随着最近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数量的快速增长，我们的私有构建环境的弊端越来越明显，这迫使我们去思考如何优化这套环境。</a:t>
            </a: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CF681-1EC9-4FD4-9485-5BA5F864B7A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14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痛点：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。一台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一套环境，资源利用率低，而且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有限；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。不易复制，搭建环境麻烦，尤其在我们公司的环境下；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。脏环境的问题，无法保证每次运行的环境完全一致；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。出现问题后的解决问题的手段非常有限，且低效；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CF681-1EC9-4FD4-9485-5BA5F864B7A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18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痛点：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。一台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一套环境，资源利用率低，而且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有限；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。不易复制，搭建环境麻烦，尤其在我们公司的环境下；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。脏环境的问题，无法保证每次运行的环境完全一致；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。出现问题后的解决问题的手段非常有限，且低效；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CF681-1EC9-4FD4-9485-5BA5F864B7A4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18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对于上面提到的痛点，或多或少有所改善，但并未达到期望的效果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（逐条对比分析）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CF681-1EC9-4FD4-9485-5BA5F864B7A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67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CF681-1EC9-4FD4-9485-5BA5F864B7A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67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General</a:t>
            </a:r>
            <a:endParaRPr lang="en-US" altLang="en-US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A9D5AF-8D6B-48D5-AE1B-631E286C4C5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General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49873-41D6-44F4-B641-F3D9A78899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77786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General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49473-EDE1-494E-98CD-E085B1C3B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87166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General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390E64D-CEE6-402B-A195-2FF76CC0D9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08006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General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7215914-0137-4B05-8FBB-3035A9CE3A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82191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altLang="en-US" smtClean="0"/>
              <a:t>General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7A343-E3D7-4254-85FC-D271C208C0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42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General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F4F2A-816A-4856-BA81-BB88AEC451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77872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General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B39BA-38C8-45A2-A563-F6351CA5CD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53638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General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368D7-EE26-47E9-9E41-4F16A13784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96107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General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D939E-1E81-4BD9-916E-1C79F46825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3305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General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9C412-60B3-4125-AEED-1208F24E2D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56990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General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8C2DB-F7CE-40C7-8F1F-4A6CCDDCF7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04987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General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B207F-F783-4BB5-820D-07407FCB2F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75440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altLang="en-US" smtClean="0"/>
              <a:t>General</a:t>
            </a:r>
            <a:endParaRPr lang="en-US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61A5EE99-FE8D-4A9E-8B33-FF949197AD8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18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cap="small" dirty="0" smtClean="0"/>
              <a:t>Docker</a:t>
            </a:r>
            <a:r>
              <a:rPr lang="zh-CN" altLang="en-US" sz="3600" dirty="0" smtClean="0"/>
              <a:t>在自动化测试环境的实践</a:t>
            </a:r>
            <a:endParaRPr lang="en-US" altLang="en-US" sz="36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21111" y="3013267"/>
            <a:ext cx="4513289" cy="82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400" kern="0" dirty="0" smtClean="0">
                <a:solidFill>
                  <a:schemeClr val="tx1"/>
                </a:solidFill>
              </a:rPr>
              <a:t>既私有构建环境的演变</a:t>
            </a:r>
            <a:endParaRPr lang="en-US" altLang="en-US" sz="2400" kern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z="1000" dirty="0" smtClean="0"/>
              <a:t>General</a:t>
            </a:r>
            <a:endParaRPr lang="en-US" altLang="en-US" sz="105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自动化测试环境（私有构建环境）的演变（一）</a:t>
            </a:r>
            <a:endParaRPr lang="en-US" altLang="en-US" sz="2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zh-CN" altLang="en-US" dirty="0" smtClean="0"/>
              <a:t>该套环境的突出问题</a:t>
            </a:r>
            <a:endParaRPr lang="en-US" altLang="zh-CN" dirty="0" smtClean="0"/>
          </a:p>
          <a:p>
            <a:pPr lvl="1"/>
            <a:r>
              <a:rPr lang="zh-CN" altLang="en-US" dirty="0"/>
              <a:t>资源利用率</a:t>
            </a:r>
            <a:r>
              <a:rPr lang="zh-CN" altLang="en-US" dirty="0" smtClean="0"/>
              <a:t>低</a:t>
            </a:r>
            <a:endParaRPr lang="en-US" altLang="zh-CN" dirty="0" smtClean="0"/>
          </a:p>
          <a:p>
            <a:pPr lvl="1"/>
            <a:r>
              <a:rPr lang="zh-CN" altLang="en-US" dirty="0"/>
              <a:t>不易复</a:t>
            </a:r>
            <a:r>
              <a:rPr lang="zh-CN" altLang="en-US" dirty="0" smtClean="0"/>
              <a:t>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“脏”环境问题</a:t>
            </a:r>
            <a:endParaRPr lang="en-US" altLang="zh-CN" dirty="0" smtClean="0"/>
          </a:p>
          <a:p>
            <a:pPr lvl="1"/>
            <a:r>
              <a:rPr lang="zh-CN" altLang="en-US" dirty="0"/>
              <a:t>出现问题</a:t>
            </a:r>
            <a:r>
              <a:rPr lang="zh-CN" altLang="en-US" dirty="0" smtClean="0"/>
              <a:t>后解决问题的手段欠缺，且低效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 smtClean="0"/>
              <a:t>最后导致维护人员的工作负荷超标。。。</a:t>
            </a:r>
            <a:endParaRPr lang="en-US" altLang="zh-CN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00603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432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自动化测试环境（私有构建环境）的演变（二）</a:t>
            </a:r>
            <a:endParaRPr lang="en-US" altLang="en-US" sz="28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88431"/>
            <a:ext cx="7467600" cy="472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966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自动化测试环境（私有构建环境）的演变（三）</a:t>
            </a:r>
            <a:endParaRPr lang="en-US" altLang="en-US" sz="28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33600"/>
            <a:ext cx="7467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General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240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67334"/>
              </p:ext>
            </p:extLst>
          </p:nvPr>
        </p:nvGraphicFramePr>
        <p:xfrm>
          <a:off x="762000" y="1870074"/>
          <a:ext cx="7620000" cy="392112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580478"/>
                <a:gridCol w="1548287"/>
                <a:gridCol w="1821514"/>
                <a:gridCol w="1669721"/>
              </a:tblGrid>
              <a:tr h="64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VM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</a:rPr>
                        <a:t>DOCKER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481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资源利用率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481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可复制性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481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“脏”环境问题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481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解决问题的手段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805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性能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59" y="2609260"/>
            <a:ext cx="591140" cy="591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9" y="2514600"/>
            <a:ext cx="565461" cy="562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90800"/>
            <a:ext cx="547393" cy="5473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59" y="3276600"/>
            <a:ext cx="591140" cy="5911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9" y="3276600"/>
            <a:ext cx="565461" cy="562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76600"/>
            <a:ext cx="547393" cy="5473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59" y="3962400"/>
            <a:ext cx="591140" cy="5911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9" y="3962400"/>
            <a:ext cx="565461" cy="5629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962400"/>
            <a:ext cx="547393" cy="547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59" y="4609492"/>
            <a:ext cx="591140" cy="5911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9" y="4601714"/>
            <a:ext cx="565461" cy="5629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572000"/>
            <a:ext cx="547393" cy="5473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59" y="5215795"/>
            <a:ext cx="591140" cy="5911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9" y="5208017"/>
            <a:ext cx="565461" cy="56294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243807"/>
            <a:ext cx="547393" cy="5473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682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展望</a:t>
            </a:r>
            <a:endParaRPr lang="en-US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+mn-ea"/>
                <a:cs typeface="+mn-cs"/>
              </a:rPr>
              <a:t>基于</a:t>
            </a:r>
            <a:r>
              <a:rPr lang="en-US" altLang="zh-CN" dirty="0" smtClean="0">
                <a:solidFill>
                  <a:schemeClr val="tx1"/>
                </a:solidFill>
                <a:ea typeface="+mn-ea"/>
                <a:cs typeface="+mn-cs"/>
              </a:rPr>
              <a:t>Docker</a:t>
            </a:r>
            <a:r>
              <a:rPr lang="zh-CN" altLang="en-US" dirty="0" smtClean="0">
                <a:solidFill>
                  <a:schemeClr val="tx1"/>
                </a:solidFill>
                <a:ea typeface="+mn-ea"/>
                <a:cs typeface="+mn-cs"/>
              </a:rPr>
              <a:t>的私有构建系统与本地开发</a:t>
            </a:r>
            <a:r>
              <a:rPr lang="en-US" altLang="zh-CN" dirty="0" smtClean="0">
                <a:solidFill>
                  <a:schemeClr val="tx1"/>
                </a:solidFill>
                <a:ea typeface="+mn-ea"/>
                <a:cs typeface="+mn-cs"/>
              </a:rPr>
              <a:t>IDE</a:t>
            </a:r>
            <a:r>
              <a:rPr lang="zh-CN" altLang="en-US" dirty="0" smtClean="0">
                <a:solidFill>
                  <a:schemeClr val="tx1"/>
                </a:solidFill>
                <a:ea typeface="+mn-ea"/>
                <a:cs typeface="+mn-cs"/>
              </a:rPr>
              <a:t>集成。</a:t>
            </a:r>
            <a:endParaRPr lang="en-US" altLang="zh-CN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lvl="1"/>
            <a:r>
              <a:rPr lang="zh-CN" altLang="en-US" sz="1600" dirty="0" smtClean="0"/>
              <a:t>统一开发和测试环境</a:t>
            </a:r>
            <a:endParaRPr lang="en-US" altLang="zh-CN" sz="1600" dirty="0" smtClean="0"/>
          </a:p>
          <a:p>
            <a:r>
              <a:rPr lang="zh-CN" altLang="en-US" dirty="0" smtClean="0"/>
              <a:t>系统模块化，微服务化</a:t>
            </a:r>
            <a:endParaRPr lang="en-US" altLang="zh-CN" dirty="0" smtClean="0"/>
          </a:p>
          <a:p>
            <a:pPr lvl="1"/>
            <a:r>
              <a:rPr lang="zh-CN" altLang="en-US" sz="1600" dirty="0"/>
              <a:t>随着项目的发展</a:t>
            </a:r>
            <a:r>
              <a:rPr lang="zh-CN" altLang="en-US" sz="1600" dirty="0" smtClean="0"/>
              <a:t>，回归测试的数量只会不断增长，单纯增加测试的资源并非长久方案。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选择性</a:t>
            </a:r>
            <a:r>
              <a:rPr lang="zh-CN" altLang="en-US" sz="1600" dirty="0" smtClean="0"/>
              <a:t>的运行测试套件</a:t>
            </a:r>
            <a:endParaRPr lang="en-US" altLang="zh-CN" sz="16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493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89" y="1959894"/>
            <a:ext cx="1533525" cy="2981325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62400" y="3276600"/>
            <a:ext cx="2362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zh-CN" altLang="en-US" kern="0" dirty="0"/>
              <a:t>任何</a:t>
            </a:r>
            <a:r>
              <a:rPr lang="zh-CN" altLang="en-US" kern="0" dirty="0" smtClean="0"/>
              <a:t>问题</a:t>
            </a:r>
            <a:r>
              <a:rPr lang="en-US" altLang="zh-CN" kern="0" dirty="0" smtClean="0"/>
              <a:t>?</a:t>
            </a:r>
            <a:endParaRPr lang="en-US" altLang="en-US" kern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</a:t>
            </a:r>
            <a:endParaRPr lang="en-US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健全的自动化测试是敏捷项目成功的保障，一个经过若干年开发的应用会积累大量自动化测试用例。为了保证这些测试能够稳定地运行，并且对敏捷团队的开发活动有效及时的反馈，往往花费团队大量的硬件以及人力资源。本次分享介绍了本人所在项目，为了达到以上目的而采取的一系列尝试。</a:t>
            </a:r>
            <a:endParaRPr lang="en-US" altLang="zh-CN" dirty="0" smtClean="0"/>
          </a:p>
          <a:p>
            <a:r>
              <a:rPr lang="zh-CN" altLang="en-US" dirty="0"/>
              <a:t>基于项目团队</a:t>
            </a:r>
            <a:r>
              <a:rPr lang="zh-CN" altLang="en-US" dirty="0" smtClean="0"/>
              <a:t>的特点，我们统一了开发和测试环境，使其相对独立而且容易复制，我们称之为私有构建环境。因此对于自动化测试不断尝试的过程，同时也是私有构建环境演变的过程。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</a:t>
            </a:r>
            <a:endParaRPr lang="en-US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公司及项目介绍</a:t>
            </a:r>
            <a:endParaRPr lang="en-US" altLang="zh-CN" dirty="0" smtClean="0"/>
          </a:p>
          <a:p>
            <a:r>
              <a:rPr lang="zh-CN" altLang="en-US" dirty="0" smtClean="0"/>
              <a:t>关于私有构建环境</a:t>
            </a:r>
            <a:endParaRPr lang="en-US" altLang="zh-CN" dirty="0" smtClean="0"/>
          </a:p>
          <a:p>
            <a:r>
              <a:rPr lang="zh-CN" altLang="en-US" dirty="0" smtClean="0"/>
              <a:t>持续集成体系</a:t>
            </a:r>
            <a:endParaRPr lang="en-US" altLang="zh-CN" dirty="0" smtClean="0"/>
          </a:p>
          <a:p>
            <a:r>
              <a:rPr lang="zh-CN" altLang="en-US" dirty="0" smtClean="0"/>
              <a:t>自动化测试环境的演变</a:t>
            </a:r>
            <a:endParaRPr lang="en-US" altLang="zh-CN" dirty="0" smtClean="0"/>
          </a:p>
          <a:p>
            <a:r>
              <a:rPr lang="zh-CN" altLang="en-US" dirty="0"/>
              <a:t>展</a:t>
            </a:r>
            <a:r>
              <a:rPr lang="zh-CN" altLang="en-US" dirty="0" smtClean="0"/>
              <a:t>望</a:t>
            </a:r>
            <a:endParaRPr lang="en-US" altLang="zh-CN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02727" y="4872335"/>
            <a:ext cx="40236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 w="0"/>
                <a:solidFill>
                  <a:schemeClr val="accent5">
                    <a:lumMod val="90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Agenda</a:t>
            </a:r>
            <a:endParaRPr lang="en-US" sz="5400" b="1" cap="all" spc="0" dirty="0">
              <a:ln w="0"/>
              <a:solidFill>
                <a:schemeClr val="accent5">
                  <a:lumMod val="90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</a:t>
            </a:r>
            <a:endParaRPr lang="en-US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</a:t>
            </a:r>
            <a:r>
              <a:rPr lang="zh-CN" altLang="en-US" dirty="0" smtClean="0"/>
              <a:t>司及项目介绍</a:t>
            </a:r>
            <a:endParaRPr lang="en-US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/>
              <a:t>公司</a:t>
            </a:r>
            <a:r>
              <a:rPr lang="zh-CN" sz="1800" dirty="0" smtClean="0">
                <a:solidFill>
                  <a:schemeClr val="tx1"/>
                </a:solidFill>
              </a:rPr>
              <a:t>是</a:t>
            </a:r>
            <a:r>
              <a:rPr lang="zh-CN" sz="1800" dirty="0">
                <a:solidFill>
                  <a:schemeClr val="tx1"/>
                </a:solidFill>
              </a:rPr>
              <a:t>全球主要金融服务提供商之</a:t>
            </a:r>
            <a:r>
              <a:rPr lang="zh-CN" sz="1800" dirty="0" smtClean="0">
                <a:solidFill>
                  <a:schemeClr val="tx1"/>
                </a:solidFill>
              </a:rPr>
              <a:t>一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1"/>
            <a:r>
              <a:rPr lang="zh-CN" sz="1600" dirty="0" smtClean="0">
                <a:solidFill>
                  <a:schemeClr val="tx1"/>
                </a:solidFill>
              </a:rPr>
              <a:t>有超过</a:t>
            </a:r>
            <a:r>
              <a:rPr lang="en-US" sz="1600" dirty="0" smtClean="0">
                <a:solidFill>
                  <a:schemeClr val="tx1"/>
                </a:solidFill>
              </a:rPr>
              <a:t>200</a:t>
            </a:r>
            <a:r>
              <a:rPr lang="zh-CN" sz="1600" dirty="0" smtClean="0">
                <a:solidFill>
                  <a:schemeClr val="tx1"/>
                </a:solidFill>
              </a:rPr>
              <a:t>年历史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r>
              <a:rPr lang="zh-CN" sz="1600" dirty="0" smtClean="0">
                <a:solidFill>
                  <a:schemeClr val="tx1"/>
                </a:solidFill>
              </a:rPr>
              <a:t>为</a:t>
            </a:r>
            <a:r>
              <a:rPr lang="zh-CN" sz="1600" dirty="0">
                <a:solidFill>
                  <a:schemeClr val="tx1"/>
                </a:solidFill>
              </a:rPr>
              <a:t>全世界金融机构总资产将近</a:t>
            </a:r>
            <a:r>
              <a:rPr lang="en-US" sz="1600" dirty="0">
                <a:solidFill>
                  <a:schemeClr val="tx1"/>
                </a:solidFill>
              </a:rPr>
              <a:t>30%</a:t>
            </a:r>
            <a:r>
              <a:rPr lang="zh-CN" sz="1600" dirty="0">
                <a:solidFill>
                  <a:schemeClr val="tx1"/>
                </a:solidFill>
              </a:rPr>
              <a:t>的份额（将近</a:t>
            </a:r>
            <a:r>
              <a:rPr lang="en-US" sz="1600" dirty="0">
                <a:solidFill>
                  <a:schemeClr val="tx1"/>
                </a:solidFill>
              </a:rPr>
              <a:t>28</a:t>
            </a:r>
            <a:r>
              <a:rPr lang="zh-CN" sz="1600" dirty="0">
                <a:solidFill>
                  <a:schemeClr val="tx1"/>
                </a:solidFill>
              </a:rPr>
              <a:t>万亿美金）提供托管和会计服</a:t>
            </a:r>
            <a:r>
              <a:rPr lang="zh-CN" sz="1600" dirty="0" smtClean="0">
                <a:solidFill>
                  <a:schemeClr val="tx1"/>
                </a:solidFill>
              </a:rPr>
              <a:t>务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1600" dirty="0"/>
              <a:t>银行</a:t>
            </a:r>
            <a:r>
              <a:rPr lang="zh-CN" altLang="en-US" sz="1600" dirty="0" smtClean="0"/>
              <a:t>业的</a:t>
            </a:r>
            <a:r>
              <a:rPr lang="en-US" altLang="zh-CN" sz="1600" dirty="0" smtClean="0"/>
              <a:t>IT</a:t>
            </a:r>
            <a:r>
              <a:rPr lang="zh-CN" altLang="en-US" sz="1600" dirty="0" smtClean="0"/>
              <a:t>公司，</a:t>
            </a:r>
            <a:r>
              <a:rPr lang="en-US" altLang="zh-CN" sz="1600" dirty="0" smtClean="0"/>
              <a:t>IT</a:t>
            </a:r>
            <a:r>
              <a:rPr lang="zh-CN" altLang="en-US" sz="1600" dirty="0" smtClean="0"/>
              <a:t>界的银行</a:t>
            </a:r>
            <a:endParaRPr lang="en-US" altLang="zh-CN" sz="1600" dirty="0" smtClean="0"/>
          </a:p>
          <a:p>
            <a:pPr lvl="1"/>
            <a:r>
              <a:rPr lang="zh-CN" altLang="en-US" sz="1600" dirty="0">
                <a:solidFill>
                  <a:schemeClr val="tx1"/>
                </a:solidFill>
              </a:rPr>
              <a:t>风控要求非常高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关于</a:t>
            </a:r>
            <a:r>
              <a:rPr 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项目</a:t>
            </a:r>
            <a:endParaRPr lang="en-US" altLang="zh-CN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CN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</a:t>
            </a:r>
            <a:r>
              <a:rPr lang="zh-CN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个另类投资（主要指对冲基金和私募基金）的会计处理和净值计算系</a:t>
            </a:r>
            <a:r>
              <a:rPr lang="zh-CN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统</a:t>
            </a:r>
            <a:endParaRPr lang="en-US" altLang="zh-CN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CN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</a:t>
            </a:r>
            <a:r>
              <a:rPr lang="zh-CN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Client/ Server</a:t>
            </a:r>
            <a:r>
              <a:rPr lang="zh-CN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的架构，基础开发语言是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，前台使用了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AWT/ Swing</a:t>
            </a:r>
            <a:r>
              <a:rPr lang="zh-CN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的框</a:t>
            </a:r>
            <a:r>
              <a:rPr lang="zh-CN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架</a:t>
            </a:r>
            <a:endParaRPr lang="en-US" altLang="zh-CN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CN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</a:t>
            </a:r>
            <a:r>
              <a:rPr lang="zh-CN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个应用有超过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  <a:r>
              <a:rPr lang="zh-CN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年的历史，目前整个代码库中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代码有超过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140</a:t>
            </a:r>
            <a:r>
              <a:rPr lang="zh-CN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万行，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代码接近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</a:t>
            </a:r>
            <a:r>
              <a:rPr lang="zh-CN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万行</a:t>
            </a:r>
            <a:r>
              <a:rPr lang="zh-CN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CN" sz="1600" dirty="0">
                <a:solidFill>
                  <a:schemeClr val="tx1"/>
                </a:solidFill>
                <a:latin typeface="+mn-lt"/>
              </a:rPr>
              <a:t>当前有将近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100</a:t>
            </a:r>
            <a:r>
              <a:rPr lang="zh-CN" sz="1600" dirty="0">
                <a:solidFill>
                  <a:schemeClr val="tx1"/>
                </a:solidFill>
                <a:latin typeface="+mn-lt"/>
              </a:rPr>
              <a:t>名开发人员在全球四地（美国、印度、爱尔兰、中国）工作。日均代码提交在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400</a:t>
            </a:r>
            <a:r>
              <a:rPr lang="zh-CN" sz="1600" dirty="0">
                <a:solidFill>
                  <a:schemeClr val="tx1"/>
                </a:solidFill>
                <a:latin typeface="+mn-lt"/>
              </a:rPr>
              <a:t>次左右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47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关于</a:t>
            </a:r>
            <a:r>
              <a:rPr 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项目</a:t>
            </a:r>
            <a:endParaRPr lang="en-US" altLang="zh-CN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CN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扫</a:t>
            </a:r>
            <a:r>
              <a:rPr lang="zh-CN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描出来的单元测试覆盖率超过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</a:t>
            </a:r>
            <a:r>
              <a:rPr lang="zh-CN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，总技术债在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400+</a:t>
            </a:r>
            <a:r>
              <a:rPr lang="zh-CN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人天左</a:t>
            </a:r>
            <a:r>
              <a:rPr lang="zh-CN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右</a:t>
            </a:r>
            <a:endParaRPr lang="en-US" altLang="zh-CN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600" dirty="0"/>
              <a:t>基</a:t>
            </a:r>
            <a:r>
              <a:rPr lang="zh-CN" altLang="en-US" sz="1600" dirty="0" smtClean="0"/>
              <a:t>于</a:t>
            </a:r>
            <a:r>
              <a:rPr lang="en-US" altLang="zh-CN" sz="1600" dirty="0" err="1" smtClean="0"/>
              <a:t>Jemmy</a:t>
            </a:r>
            <a:r>
              <a:rPr lang="zh-CN" altLang="en-US" sz="1600" dirty="0" smtClean="0"/>
              <a:t>的自动化测试用例，</a:t>
            </a:r>
            <a:r>
              <a:rPr lang="en-US" altLang="zh-CN" sz="1600" dirty="0" smtClean="0"/>
              <a:t>40+</a:t>
            </a:r>
            <a:r>
              <a:rPr lang="zh-CN" altLang="en-US" sz="1600" dirty="0" smtClean="0"/>
              <a:t>的测试工程师在编写测试用例，目前数量</a:t>
            </a:r>
            <a:r>
              <a:rPr lang="en-US" altLang="zh-CN" sz="1600" dirty="0" smtClean="0"/>
              <a:t>9000+</a:t>
            </a:r>
          </a:p>
          <a:p>
            <a:pPr lvl="1"/>
            <a:r>
              <a:rPr lang="en-US" altLang="zh-CN" sz="1600" dirty="0" smtClean="0"/>
              <a:t>20+ PC</a:t>
            </a:r>
            <a:r>
              <a:rPr lang="zh-CN" altLang="en-US" sz="1600" dirty="0" smtClean="0"/>
              <a:t>每天晚上运行自动化回归测试，最长的测试套件单次运行时间超过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小时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0" y="3648076"/>
            <a:ext cx="4076700" cy="21431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" descr="D:\BaiduYunDownload\2016-02-02 00302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408" y="3562259"/>
            <a:ext cx="3733800" cy="2076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451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3276600" cy="2362200"/>
          </a:xfrm>
        </p:spPr>
        <p:txBody>
          <a:bodyPr/>
          <a:lstStyle/>
          <a:p>
            <a:r>
              <a:rPr lang="zh-CN" altLang="en-US" dirty="0" smtClean="0"/>
              <a:t>大规模的项目</a:t>
            </a:r>
            <a:endParaRPr lang="en-US" altLang="zh-CN" dirty="0" smtClean="0"/>
          </a:p>
          <a:p>
            <a:r>
              <a:rPr lang="zh-CN" altLang="en-US" dirty="0"/>
              <a:t>大规模的团</a:t>
            </a:r>
            <a:r>
              <a:rPr lang="zh-CN" altLang="en-US" dirty="0" smtClean="0"/>
              <a:t>队</a:t>
            </a:r>
            <a:endParaRPr lang="en-US" altLang="zh-CN" dirty="0"/>
          </a:p>
          <a:p>
            <a:r>
              <a:rPr lang="zh-CN" altLang="en-US" dirty="0"/>
              <a:t>大量的代码修</a:t>
            </a:r>
            <a:r>
              <a:rPr lang="zh-CN" altLang="en-US" dirty="0" smtClean="0"/>
              <a:t>改</a:t>
            </a:r>
            <a:endParaRPr lang="en-US" altLang="zh-CN" dirty="0" smtClean="0"/>
          </a:p>
          <a:p>
            <a:r>
              <a:rPr lang="zh-CN" altLang="en-US" dirty="0"/>
              <a:t>对臭虫（</a:t>
            </a:r>
            <a:r>
              <a:rPr lang="en-US" altLang="zh-CN" dirty="0"/>
              <a:t>Bug</a:t>
            </a:r>
            <a:r>
              <a:rPr lang="zh-CN" altLang="en-US" dirty="0" smtClean="0"/>
              <a:t>）的零容忍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6000" y="4419600"/>
            <a:ext cx="4114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kern="0" dirty="0" smtClean="0"/>
              <a:t>需要大量的自动化回归测试用例</a:t>
            </a:r>
            <a:endParaRPr lang="en-US" altLang="zh-CN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kern="0" dirty="0"/>
              <a:t>需要</a:t>
            </a:r>
            <a:r>
              <a:rPr lang="zh-CN" altLang="en-US" kern="0" dirty="0" smtClean="0"/>
              <a:t>高效的开发流程和环境</a:t>
            </a:r>
            <a:endParaRPr lang="en-US" altLang="zh-CN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kern="0" dirty="0"/>
              <a:t>需要</a:t>
            </a:r>
            <a:r>
              <a:rPr lang="zh-CN" altLang="en-US" kern="0" dirty="0" smtClean="0"/>
              <a:t>完</a:t>
            </a:r>
            <a:r>
              <a:rPr lang="zh-CN" altLang="en-US" kern="0" dirty="0"/>
              <a:t>善的持续集成体</a:t>
            </a:r>
            <a:r>
              <a:rPr lang="zh-CN" altLang="en-US" kern="0" dirty="0" smtClean="0"/>
              <a:t>系</a:t>
            </a:r>
            <a:endParaRPr lang="en-US" altLang="zh-CN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06255"/>
            <a:ext cx="1847850" cy="24669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022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关于私有构建</a:t>
            </a:r>
            <a:endParaRPr lang="en-US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 smtClean="0"/>
              <a:t>私有构建（</a:t>
            </a:r>
            <a:r>
              <a:rPr lang="en-US" altLang="zh-CN" sz="1800" dirty="0" smtClean="0"/>
              <a:t>Private Build)</a:t>
            </a:r>
            <a:r>
              <a:rPr lang="zh-CN" altLang="en-US" sz="1800" dirty="0" smtClean="0"/>
              <a:t>，沙盒（</a:t>
            </a:r>
            <a:r>
              <a:rPr lang="en-US" altLang="zh-CN" sz="1800" dirty="0" smtClean="0"/>
              <a:t>sandbox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sz="1600" dirty="0" smtClean="0">
                <a:solidFill>
                  <a:schemeClr val="tx1"/>
                </a:solidFill>
                <a:ea typeface="+mn-ea"/>
                <a:cs typeface="+mn-cs"/>
              </a:rPr>
              <a:t>开</a:t>
            </a:r>
            <a:r>
              <a:rPr lang="zh-CN" sz="1600" dirty="0">
                <a:solidFill>
                  <a:schemeClr val="tx1"/>
                </a:solidFill>
                <a:ea typeface="+mn-ea"/>
                <a:cs typeface="+mn-cs"/>
              </a:rPr>
              <a:t>发者不依赖外部共享资源（数据库、</a:t>
            </a:r>
            <a:r>
              <a:rPr lang="en-US" sz="1600" dirty="0">
                <a:solidFill>
                  <a:schemeClr val="tx1"/>
                </a:solidFill>
                <a:ea typeface="+mn-ea"/>
                <a:cs typeface="+mn-cs"/>
              </a:rPr>
              <a:t>MQ</a:t>
            </a:r>
            <a:r>
              <a:rPr lang="zh-CN" sz="1600" dirty="0">
                <a:solidFill>
                  <a:schemeClr val="tx1"/>
                </a:solidFill>
                <a:ea typeface="+mn-ea"/>
                <a:cs typeface="+mn-cs"/>
              </a:rPr>
              <a:t>、文件服务器等等），在本地环境以统一、</a:t>
            </a:r>
            <a:r>
              <a:rPr lang="zh-CN" sz="1600" dirty="0" smtClean="0">
                <a:solidFill>
                  <a:schemeClr val="tx1"/>
                </a:solidFill>
                <a:ea typeface="+mn-ea"/>
                <a:cs typeface="+mn-cs"/>
              </a:rPr>
              <a:t>简便</a:t>
            </a:r>
            <a:r>
              <a:rPr lang="zh-CN" sz="1600" dirty="0">
                <a:solidFill>
                  <a:schemeClr val="tx1"/>
                </a:solidFill>
                <a:ea typeface="+mn-ea"/>
                <a:cs typeface="+mn-cs"/>
              </a:rPr>
              <a:t>的方式完成软件应用的构建、运行和测试的全部工</a:t>
            </a:r>
            <a:r>
              <a:rPr lang="zh-CN" sz="1600" dirty="0" smtClean="0">
                <a:solidFill>
                  <a:schemeClr val="tx1"/>
                </a:solidFill>
                <a:ea typeface="+mn-ea"/>
                <a:cs typeface="+mn-cs"/>
              </a:rPr>
              <a:t>作</a:t>
            </a:r>
            <a:endParaRPr lang="en-US" altLang="zh-CN" sz="16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r>
              <a:rPr lang="zh-CN" altLang="en-US" sz="1800" dirty="0" smtClean="0"/>
              <a:t>私有构建的特点及优势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独立性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标准化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快速分发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复制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包含于一个完整的持</a:t>
            </a:r>
            <a:r>
              <a:rPr lang="zh-CN" altLang="en-US" sz="1600" dirty="0" smtClean="0"/>
              <a:t>续</a:t>
            </a:r>
            <a:r>
              <a:rPr lang="zh-CN" altLang="en-US" sz="1600" dirty="0"/>
              <a:t>集成</a:t>
            </a:r>
            <a:r>
              <a:rPr lang="zh-CN" altLang="en-US" sz="1600" dirty="0" smtClean="0"/>
              <a:t>体</a:t>
            </a:r>
            <a:r>
              <a:rPr lang="zh-CN" altLang="en-US" sz="1600" dirty="0"/>
              <a:t>系中</a:t>
            </a:r>
            <a:endParaRPr lang="en-US" altLang="zh-CN" sz="1600" dirty="0" smtClean="0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67000"/>
            <a:ext cx="31527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79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 descr="C:\Users\Li\Desktop\ISS DEV Process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974" y="1676400"/>
            <a:ext cx="6880368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229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 smtClean="0"/>
              <a:t>持续集成体系</a:t>
            </a:r>
            <a:endParaRPr lang="en-US" altLang="en-US" kern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705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自动化测试环境（私有构建环境）的演变（一）</a:t>
            </a:r>
            <a:endParaRPr lang="en-US" altLang="en-US" sz="2800" dirty="0"/>
          </a:p>
        </p:txBody>
      </p:sp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73023"/>
            <a:ext cx="6562725" cy="471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General</a:t>
            </a:r>
            <a:endParaRPr lang="en-US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2983</TotalTime>
  <Words>1762</Words>
  <Application>Microsoft Office PowerPoint</Application>
  <PresentationFormat>On-screen Show (4:3)</PresentationFormat>
  <Paragraphs>124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Presentation</vt:lpstr>
      <vt:lpstr>Docker在自动化测试环境的实践</vt:lpstr>
      <vt:lpstr>前言</vt:lpstr>
      <vt:lpstr>目录</vt:lpstr>
      <vt:lpstr>公司及项目介绍</vt:lpstr>
      <vt:lpstr>项目介绍</vt:lpstr>
      <vt:lpstr>项目介绍</vt:lpstr>
      <vt:lpstr>关于私有构建</vt:lpstr>
      <vt:lpstr>PowerPoint Presentation</vt:lpstr>
      <vt:lpstr>自动化测试环境（私有构建环境）的演变（一）</vt:lpstr>
      <vt:lpstr>自动化测试环境（私有构建环境）的演变（一）</vt:lpstr>
      <vt:lpstr>自动化测试环境（私有构建环境）的演变（二）</vt:lpstr>
      <vt:lpstr>自动化测试环境（私有构建环境）的演变（三）</vt:lpstr>
      <vt:lpstr>小结</vt:lpstr>
      <vt:lpstr>展望</vt:lpstr>
      <vt:lpstr>PowerPoint Presentation</vt:lpstr>
    </vt:vector>
  </TitlesOfParts>
  <Company>State Street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Docker在自动化测试环境的实践</dc:title>
  <dc:creator>Zhu, Jianbo</dc:creator>
  <cp:lastModifiedBy>Zhu, Jianbo</cp:lastModifiedBy>
  <cp:revision>63</cp:revision>
  <dcterms:created xsi:type="dcterms:W3CDTF">2016-05-24T08:58:39Z</dcterms:created>
  <dcterms:modified xsi:type="dcterms:W3CDTF">2016-06-01T08:01:02Z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TC060874521033</vt:lpwstr>
  </property>
</Properties>
</file>