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0" r:id="rId23"/>
    <p:sldId id="281" r:id="rId24"/>
  </p:sldIdLst>
  <p:sldSz cx="6858000" cy="5143500"/>
  <p:notesSz cx="6858000" cy="9144000"/>
  <p:defaultTextStyle>
    <a:defPPr marL="0" marR="0" indent="0" algn="l" defTabSz="642915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18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7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321457" algn="l" defTabSz="45718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7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642915" algn="l" defTabSz="45718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7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964372" algn="l" defTabSz="45718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7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285829" algn="l" defTabSz="45718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7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1607287" algn="l" defTabSz="45718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7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1928744" algn="l" defTabSz="45718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7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2250201" algn="l" defTabSz="45718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7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2571659" algn="l" defTabSz="45718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7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个性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个性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81040"/>
  </p:normalViewPr>
  <p:slideViewPr>
    <p:cSldViewPr snapToGrid="0" snapToObjects="1">
      <p:cViewPr varScale="1">
        <p:scale>
          <a:sx n="109" d="100"/>
          <a:sy n="109" d="100"/>
        </p:scale>
        <p:origin x="560" y="176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503036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914367" latinLnBrk="0">
      <a:defRPr sz="1100">
        <a:latin typeface="+mn-lt"/>
        <a:ea typeface="+mn-ea"/>
        <a:cs typeface="+mn-cs"/>
        <a:sym typeface="Calibri"/>
      </a:defRPr>
    </a:lvl1pPr>
    <a:lvl2pPr indent="160729" defTabSz="914367" latinLnBrk="0">
      <a:defRPr sz="1100">
        <a:latin typeface="+mn-lt"/>
        <a:ea typeface="+mn-ea"/>
        <a:cs typeface="+mn-cs"/>
        <a:sym typeface="Calibri"/>
      </a:defRPr>
    </a:lvl2pPr>
    <a:lvl3pPr indent="321457" defTabSz="914367" latinLnBrk="0">
      <a:defRPr sz="1100">
        <a:latin typeface="+mn-lt"/>
        <a:ea typeface="+mn-ea"/>
        <a:cs typeface="+mn-cs"/>
        <a:sym typeface="Calibri"/>
      </a:defRPr>
    </a:lvl3pPr>
    <a:lvl4pPr indent="482186" defTabSz="914367" latinLnBrk="0">
      <a:defRPr sz="1100">
        <a:latin typeface="+mn-lt"/>
        <a:ea typeface="+mn-ea"/>
        <a:cs typeface="+mn-cs"/>
        <a:sym typeface="Calibri"/>
      </a:defRPr>
    </a:lvl4pPr>
    <a:lvl5pPr indent="642915" defTabSz="914367" latinLnBrk="0">
      <a:defRPr sz="1100">
        <a:latin typeface="+mn-lt"/>
        <a:ea typeface="+mn-ea"/>
        <a:cs typeface="+mn-cs"/>
        <a:sym typeface="Calibri"/>
      </a:defRPr>
    </a:lvl5pPr>
    <a:lvl6pPr indent="803643" defTabSz="914367" latinLnBrk="0">
      <a:defRPr sz="1100">
        <a:latin typeface="+mn-lt"/>
        <a:ea typeface="+mn-ea"/>
        <a:cs typeface="+mn-cs"/>
        <a:sym typeface="Calibri"/>
      </a:defRPr>
    </a:lvl6pPr>
    <a:lvl7pPr indent="964372" defTabSz="914367" latinLnBrk="0">
      <a:defRPr sz="1100">
        <a:latin typeface="+mn-lt"/>
        <a:ea typeface="+mn-ea"/>
        <a:cs typeface="+mn-cs"/>
        <a:sym typeface="Calibri"/>
      </a:defRPr>
    </a:lvl7pPr>
    <a:lvl8pPr indent="1125101" defTabSz="914367" latinLnBrk="0">
      <a:defRPr sz="1100">
        <a:latin typeface="+mn-lt"/>
        <a:ea typeface="+mn-ea"/>
        <a:cs typeface="+mn-cs"/>
        <a:sym typeface="Calibri"/>
      </a:defRPr>
    </a:lvl8pPr>
    <a:lvl9pPr indent="1285829" defTabSz="914367" latinLnBrk="0">
      <a:defRPr sz="11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5594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私有</a:t>
            </a:r>
            <a:r>
              <a:rPr kumimoji="1" lang="en-US" altLang="zh-CN"/>
              <a:t>Gitlab</a:t>
            </a:r>
            <a:r>
              <a:rPr kumimoji="1" lang="zh-CN" altLang="en-US"/>
              <a:t> 做版本控制，基于环境的分支模型</a:t>
            </a:r>
          </a:p>
        </p:txBody>
      </p:sp>
    </p:spTree>
    <p:extLst>
      <p:ext uri="{BB962C8B-B14F-4D97-AF65-F5344CB8AC3E}">
        <p14:creationId xmlns:p14="http://schemas.microsoft.com/office/powerpoint/2010/main" val="867851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使用</a:t>
            </a:r>
            <a:r>
              <a:rPr kumimoji="1" lang="en-US" altLang="zh-CN"/>
              <a:t>remote</a:t>
            </a:r>
            <a:r>
              <a:rPr kumimoji="1" lang="zh-CN" altLang="en-US"/>
              <a:t> </a:t>
            </a:r>
            <a:r>
              <a:rPr kumimoji="1" lang="en-US" altLang="zh-CN"/>
              <a:t>API</a:t>
            </a:r>
            <a:r>
              <a:rPr kumimoji="1" lang="zh-CN" altLang="en-US"/>
              <a:t> 操作容器  做好</a:t>
            </a:r>
            <a:r>
              <a:rPr kumimoji="1" lang="en-US" altLang="zh-CN"/>
              <a:t>docker</a:t>
            </a:r>
            <a:r>
              <a:rPr kumimoji="1" lang="zh-CN" altLang="en-US"/>
              <a:t> </a:t>
            </a:r>
            <a:r>
              <a:rPr kumimoji="1" lang="en-US" altLang="zh-CN"/>
              <a:t>remote</a:t>
            </a:r>
            <a:r>
              <a:rPr kumimoji="1" lang="zh-CN" altLang="en-US"/>
              <a:t> </a:t>
            </a:r>
            <a:r>
              <a:rPr kumimoji="1" lang="en-US" altLang="zh-CN"/>
              <a:t>api</a:t>
            </a:r>
            <a:r>
              <a:rPr kumimoji="1" lang="zh-CN" altLang="en-US"/>
              <a:t>端口的访问控制  避免安全隐患</a:t>
            </a:r>
          </a:p>
          <a:p>
            <a:r>
              <a:rPr kumimoji="1" lang="en-US" altLang="zh-CN"/>
              <a:t>jenkins</a:t>
            </a:r>
            <a:r>
              <a:rPr kumimoji="1" lang="zh-CN" altLang="en-US"/>
              <a:t> 触发可以包括定时触发</a:t>
            </a:r>
            <a:r>
              <a:rPr kumimoji="1" lang="en-US" altLang="zh-CN"/>
              <a:t>/Gitlab</a:t>
            </a:r>
            <a:r>
              <a:rPr kumimoji="1" lang="zh-CN" altLang="en-US"/>
              <a:t> </a:t>
            </a:r>
            <a:r>
              <a:rPr kumimoji="1" lang="en-US" altLang="zh-CN"/>
              <a:t>webhook(push</a:t>
            </a:r>
            <a:r>
              <a:rPr kumimoji="1" lang="zh-CN" altLang="en-US"/>
              <a:t> </a:t>
            </a:r>
            <a:r>
              <a:rPr kumimoji="1" lang="en-US" altLang="zh-CN"/>
              <a:t>tag</a:t>
            </a:r>
            <a:r>
              <a:rPr kumimoji="1" lang="zh-CN" altLang="en-US"/>
              <a:t> </a:t>
            </a:r>
            <a:r>
              <a:rPr kumimoji="1" lang="en-US" altLang="zh-CN"/>
              <a:t>merge_request)</a:t>
            </a:r>
            <a:r>
              <a:rPr kumimoji="1" lang="zh-CN" altLang="en-US"/>
              <a:t>等动作。</a:t>
            </a:r>
          </a:p>
          <a:p>
            <a:r>
              <a:rPr kumimoji="1" lang="en-US" altLang="zh-CN"/>
              <a:t>build</a:t>
            </a:r>
            <a:r>
              <a:rPr kumimoji="1" lang="zh-CN" altLang="en-US"/>
              <a:t>使用脚本控制，主要根据环境做一些配置的修改，</a:t>
            </a:r>
            <a:r>
              <a:rPr kumimoji="1" lang="zh-CN" altLang="en-US" baseline="0"/>
              <a:t> </a:t>
            </a:r>
            <a:r>
              <a:rPr kumimoji="1" lang="en-US" altLang="zh-CN" baseline="0"/>
              <a:t>ship</a:t>
            </a:r>
            <a:r>
              <a:rPr kumimoji="1" lang="zh-CN" altLang="en-US" baseline="0"/>
              <a:t>通过</a:t>
            </a:r>
            <a:r>
              <a:rPr kumimoji="1" lang="en-US" altLang="zh-CN" baseline="0"/>
              <a:t>private</a:t>
            </a:r>
            <a:r>
              <a:rPr kumimoji="1" lang="zh-CN" altLang="en-US" baseline="0"/>
              <a:t> </a:t>
            </a:r>
            <a:r>
              <a:rPr kumimoji="1" lang="en-US" altLang="zh-CN" baseline="0"/>
              <a:t>registry,</a:t>
            </a:r>
            <a:r>
              <a:rPr kumimoji="1" lang="zh-CN" altLang="en-US" baseline="0"/>
              <a:t> </a:t>
            </a:r>
            <a:r>
              <a:rPr kumimoji="1" lang="en-US" altLang="zh-CN" baseline="0"/>
              <a:t>run</a:t>
            </a:r>
            <a:r>
              <a:rPr kumimoji="1" lang="zh-CN" altLang="en-US" baseline="0"/>
              <a:t> 使用 </a:t>
            </a:r>
            <a:r>
              <a:rPr kumimoji="1" lang="en-US" altLang="zh-CN" baseline="0"/>
              <a:t>docker-compose</a:t>
            </a:r>
            <a:r>
              <a:rPr kumimoji="1" lang="zh-CN" altLang="en-US" baseline="0"/>
              <a:t> 操作</a:t>
            </a:r>
            <a:r>
              <a:rPr kumimoji="1" lang="en-US" altLang="zh-CN" baseline="0"/>
              <a:t>Remote</a:t>
            </a:r>
            <a:r>
              <a:rPr kumimoji="1" lang="zh-CN" altLang="en-US" baseline="0"/>
              <a:t> </a:t>
            </a:r>
            <a:r>
              <a:rPr kumimoji="1" lang="en-US" altLang="zh-CN" baseline="0"/>
              <a:t>API</a:t>
            </a:r>
            <a:r>
              <a:rPr kumimoji="1" lang="zh-CN" altLang="en-US" baseline="0"/>
              <a:t>来实现。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135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应用配置通过环境变量的方式注入，在</a:t>
            </a:r>
            <a:r>
              <a:rPr kumimoji="1" lang="en-US" altLang="zh-CN"/>
              <a:t>docker-compose.yml</a:t>
            </a:r>
            <a:r>
              <a:rPr kumimoji="1" lang="zh-CN" altLang="en-US"/>
              <a:t>中定义需要调整的配置</a:t>
            </a:r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641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5" name="Shape 3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defRPr sz="1200"/>
            </a:pPr>
            <a:r>
              <a:t>volume  文件  ELK</a:t>
            </a:r>
          </a:p>
          <a:p>
            <a:pPr defTabSz="914400">
              <a:defRPr sz="1200"/>
            </a:pPr>
            <a:r>
              <a:t>docker log driver</a:t>
            </a:r>
          </a:p>
          <a:p>
            <a:pPr defTabSz="914400">
              <a:defRPr sz="1200"/>
            </a:pPr>
            <a:r>
              <a:t>docker-gen env label</a:t>
            </a:r>
          </a:p>
        </p:txBody>
      </p:sp>
    </p:spTree>
    <p:extLst>
      <p:ext uri="{BB962C8B-B14F-4D97-AF65-F5344CB8AC3E}">
        <p14:creationId xmlns:p14="http://schemas.microsoft.com/office/powerpoint/2010/main" val="1862385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9" name="Shape 30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defRPr sz="1200"/>
            </a:pPr>
            <a:r>
              <a:rPr lang="zh-CN" altLang="en-US"/>
              <a:t>收集    存储   可视化</a:t>
            </a:r>
          </a:p>
          <a:p>
            <a:pPr defTabSz="914400">
              <a:defRPr sz="1200"/>
            </a:pPr>
            <a:r>
              <a:t>cadvisor+prometheus</a:t>
            </a:r>
          </a:p>
          <a:p>
            <a:pPr defTabSz="914400">
              <a:defRPr sz="1200"/>
            </a:pPr>
            <a:r>
              <a:t>zabbix</a:t>
            </a:r>
          </a:p>
          <a:p>
            <a:pPr defTabSz="914400">
              <a:defRPr sz="1200"/>
            </a:pPr>
            <a:r>
              <a:t>ELK</a:t>
            </a:r>
          </a:p>
        </p:txBody>
      </p:sp>
    </p:spTree>
    <p:extLst>
      <p:ext uri="{BB962C8B-B14F-4D97-AF65-F5344CB8AC3E}">
        <p14:creationId xmlns:p14="http://schemas.microsoft.com/office/powerpoint/2010/main" val="1530573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245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5" name="Shape 22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defRPr sz="1200"/>
            </a:pPr>
            <a:r>
              <a:t>操作系统的选择  Ubuntu 16.04 LTS 5年</a:t>
            </a:r>
          </a:p>
          <a:p>
            <a:pPr defTabSz="914400">
              <a:defRPr sz="1200"/>
            </a:pPr>
            <a:endParaRPr/>
          </a:p>
          <a:p>
            <a:pPr defTabSz="914400">
              <a:defRPr sz="1200"/>
            </a:pPr>
            <a:r>
              <a:t>没有太多的选择性，和公司技术栈绑定，根据需求可少量采用异构系统</a:t>
            </a:r>
          </a:p>
        </p:txBody>
      </p:sp>
    </p:spTree>
    <p:extLst>
      <p:ext uri="{BB962C8B-B14F-4D97-AF65-F5344CB8AC3E}">
        <p14:creationId xmlns:p14="http://schemas.microsoft.com/office/powerpoint/2010/main" val="453842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0" name="Shape 2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defRPr sz="1200"/>
            </a:lvl1pPr>
          </a:lstStyle>
          <a:p>
            <a:r>
              <a:t>发布周期 2个月，比最新版低一个大版本</a:t>
            </a:r>
          </a:p>
        </p:txBody>
      </p:sp>
    </p:spTree>
    <p:extLst>
      <p:ext uri="{BB962C8B-B14F-4D97-AF65-F5344CB8AC3E}">
        <p14:creationId xmlns:p14="http://schemas.microsoft.com/office/powerpoint/2010/main" val="2018214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5" name="Shape 23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defRPr sz="1200"/>
            </a:pPr>
            <a:r>
              <a:t>减少外部依赖，做更多的定制</a:t>
            </a:r>
          </a:p>
          <a:p>
            <a:pPr defTabSz="914400">
              <a:defRPr sz="1200"/>
            </a:pPr>
            <a:endParaRPr/>
          </a:p>
          <a:p>
            <a:pPr defTabSz="914400">
              <a:defRPr sz="1200"/>
            </a:pPr>
            <a:r>
              <a:t>fat container 有备无患    服务管理  supervisor</a:t>
            </a:r>
            <a:r>
              <a:rPr lang="zh-CN" altLang="en-US"/>
              <a:t>  线上</a:t>
            </a:r>
            <a:r>
              <a:rPr lang="en-US" altLang="zh-CN"/>
              <a:t>debug</a:t>
            </a:r>
            <a:endParaRPr/>
          </a:p>
          <a:p>
            <a:pPr defTabSz="914400">
              <a:defRPr sz="1200"/>
            </a:pPr>
            <a:endParaRPr/>
          </a:p>
          <a:p>
            <a:pPr defTabSz="914400">
              <a:defRPr sz="1200"/>
            </a:pPr>
            <a:r>
              <a:t>分层更新     镜像大小不需过于在意</a:t>
            </a:r>
          </a:p>
        </p:txBody>
      </p:sp>
    </p:spTree>
    <p:extLst>
      <p:ext uri="{BB962C8B-B14F-4D97-AF65-F5344CB8AC3E}">
        <p14:creationId xmlns:p14="http://schemas.microsoft.com/office/powerpoint/2010/main" val="634140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" name="Shape 2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defRPr sz="1200"/>
            </a:pPr>
            <a:r>
              <a:t>no init, no systems 自己处理环境问题</a:t>
            </a:r>
          </a:p>
          <a:p>
            <a:pPr defTabSz="914400">
              <a:defRPr sz="1200"/>
            </a:pPr>
            <a:r>
              <a:t>LANG=zh_CN.UTF-8</a:t>
            </a:r>
          </a:p>
          <a:p>
            <a:pPr defTabSz="914400">
              <a:defRPr sz="1200"/>
            </a:pPr>
            <a:r>
              <a:t>ln -sf /usr/share/zoneinfo/Asia/Shanghai /etc/localtime</a:t>
            </a:r>
          </a:p>
          <a:p>
            <a:pPr defTabSz="914400">
              <a:defRPr sz="1200"/>
            </a:pPr>
            <a:r>
              <a:t>JAVA_OPTS -Dfile.encoding=UTF-8 -Duser.timezone=Asia/Shanghai</a:t>
            </a:r>
            <a:endParaRPr lang="zh-CN" altLang="en-US"/>
          </a:p>
          <a:p>
            <a:pPr defTabSz="914400">
              <a:defRPr sz="1200"/>
            </a:pPr>
            <a:r>
              <a:rPr lang="en-US" altLang="zh-CN"/>
              <a:t>base</a:t>
            </a:r>
            <a:r>
              <a:rPr lang="zh-CN" altLang="en-US"/>
              <a:t> </a:t>
            </a:r>
            <a:r>
              <a:rPr lang="en-US" altLang="zh-CN"/>
              <a:t>image</a:t>
            </a:r>
            <a:r>
              <a:rPr lang="zh-CN" altLang="en-US"/>
              <a:t> 包含基本优化参数</a:t>
            </a:r>
            <a:r>
              <a:rPr lang="en-US" altLang="zh-CN"/>
              <a:t>/</a:t>
            </a:r>
            <a:r>
              <a:rPr lang="zh-CN" altLang="en-US"/>
              <a:t>调试工具等</a:t>
            </a:r>
          </a:p>
          <a:p>
            <a:pPr defTabSz="914400">
              <a:defRPr sz="1200"/>
            </a:pPr>
            <a:r>
              <a:rPr lang="en-US" altLang="zh-CN"/>
              <a:t>mvn</a:t>
            </a:r>
            <a:r>
              <a:rPr lang="zh-CN" altLang="en-US"/>
              <a:t> 镜像加入</a:t>
            </a:r>
            <a:r>
              <a:rPr lang="en-US" altLang="zh-CN"/>
              <a:t>mvn</a:t>
            </a:r>
            <a:r>
              <a:rPr lang="zh-CN" altLang="en-US"/>
              <a:t>工具，定制私库配置</a:t>
            </a:r>
          </a:p>
          <a:p>
            <a:pPr defTabSz="914400">
              <a:defRPr sz="1200"/>
            </a:pPr>
            <a:r>
              <a:rPr lang="en-US" altLang="zh-CN"/>
              <a:t>mvn-onbuild</a:t>
            </a:r>
            <a:r>
              <a:rPr lang="zh-CN" altLang="en-US"/>
              <a:t> 把打包时的依赖提前打入镜像，同时定义打包流程</a:t>
            </a:r>
          </a:p>
          <a:p>
            <a:pPr defTabSz="914400">
              <a:defRPr sz="1200"/>
            </a:pPr>
            <a:r>
              <a:rPr lang="en-US" altLang="zh-CN"/>
              <a:t>project</a:t>
            </a:r>
            <a:r>
              <a:rPr lang="zh-CN" altLang="en-US"/>
              <a:t> 配置项目启动相关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5640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9" name="Shape 2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defRPr sz="1200"/>
            </a:pPr>
            <a:r>
              <a:t>Github 项目截图需要更新</a:t>
            </a:r>
          </a:p>
          <a:p>
            <a:pPr defTabSz="914400">
              <a:defRPr sz="1200"/>
            </a:pPr>
            <a:endParaRPr/>
          </a:p>
          <a:p>
            <a:pPr defTabSz="914400">
              <a:defRPr sz="1200"/>
            </a:pPr>
            <a:r>
              <a:t>优势  日志处理  UI  和 webhook</a:t>
            </a:r>
          </a:p>
          <a:p>
            <a:pPr defTabSz="914400">
              <a:defRPr sz="1200"/>
            </a:pPr>
            <a:endParaRPr/>
          </a:p>
          <a:p>
            <a:pPr defTabSz="914400">
              <a:defRPr sz="1200"/>
            </a:pPr>
            <a:r>
              <a:t>Role Based Access Control 通过项目组织权限，</a:t>
            </a:r>
          </a:p>
          <a:p>
            <a:pPr defTabSz="914400">
              <a:defRPr sz="1200"/>
            </a:pPr>
            <a:r>
              <a:t>通过GUI可以轻松的浏览和搜索镜像仓库，能够方便的管理项目和权限。</a:t>
            </a:r>
          </a:p>
          <a:p>
            <a:pPr defTabSz="914400">
              <a:defRPr sz="1200"/>
            </a:pPr>
            <a:r>
              <a:t>支持 接入企业AD/LDAP </a:t>
            </a:r>
          </a:p>
          <a:p>
            <a:pPr defTabSz="914400">
              <a:defRPr sz="1200"/>
            </a:pPr>
            <a:r>
              <a:t>所有操作都会被追踪记录用于审计</a:t>
            </a:r>
          </a:p>
          <a:p>
            <a:pPr defTabSz="914400">
              <a:defRPr sz="1200"/>
            </a:pPr>
            <a:r>
              <a:t>Internationalization</a:t>
            </a:r>
          </a:p>
          <a:p>
            <a:pPr defTabSz="914400">
              <a:defRPr sz="1200"/>
            </a:pPr>
            <a:r>
              <a:t>提供 RESTful API</a:t>
            </a:r>
          </a:p>
          <a:p>
            <a:pPr defTabSz="914400">
              <a:defRPr sz="1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229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分层镜像</a:t>
            </a:r>
          </a:p>
        </p:txBody>
      </p:sp>
    </p:spTree>
    <p:extLst>
      <p:ext uri="{BB962C8B-B14F-4D97-AF65-F5344CB8AC3E}">
        <p14:creationId xmlns:p14="http://schemas.microsoft.com/office/powerpoint/2010/main" val="523998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9540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41772"/>
            <a:ext cx="58293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5/30/16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78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5/30/16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85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73844"/>
            <a:ext cx="1478756" cy="4358879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73844"/>
            <a:ext cx="4350544" cy="4358879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5/30/16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94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5/30/16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13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5"/>
            <a:ext cx="5915025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5/30/16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607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5/30/16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57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73845"/>
            <a:ext cx="5915025" cy="99417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5/30/16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00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5/30/16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06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5/30/16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35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0"/>
            <a:ext cx="3471863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5/30/16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52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40570"/>
            <a:ext cx="3471863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5/30/16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30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73845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5/30/16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91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phusion/baseimage-docker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hyperlink" Target="https://github.com/vmware/harbor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ctrTitle"/>
          </p:nvPr>
        </p:nvSpPr>
        <p:spPr>
          <a:xfrm>
            <a:off x="539240" y="422032"/>
            <a:ext cx="5883521" cy="1838494"/>
          </a:xfrm>
          <a:prstGeom prst="rect">
            <a:avLst/>
          </a:prstGeom>
        </p:spPr>
        <p:txBody>
          <a:bodyPr>
            <a:normAutofit/>
          </a:bodyPr>
          <a:lstStyle>
            <a:lvl1pPr defTabSz="715264">
              <a:defRPr sz="462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sz="3600" dirty="0" err="1"/>
              <a:t>麻袋理财基于Docker</a:t>
            </a:r>
            <a:r>
              <a:rPr sz="3600" dirty="0" err="1" smtClean="0"/>
              <a:t>的</a:t>
            </a:r>
            <a:r>
              <a:rPr lang="zh-CN" altLang="en-US" sz="3600" dirty="0"/>
              <a:t/>
            </a:r>
            <a:br>
              <a:rPr lang="zh-CN" altLang="en-US" sz="3600" dirty="0"/>
            </a:br>
            <a:r>
              <a:rPr sz="3600" dirty="0" err="1" smtClean="0"/>
              <a:t>容器</a:t>
            </a:r>
            <a:r>
              <a:rPr lang="zh-CN" altLang="en-US" sz="3600" dirty="0"/>
              <a:t>化</a:t>
            </a:r>
            <a:r>
              <a:rPr sz="3600" dirty="0" err="1" smtClean="0"/>
              <a:t>实践</a:t>
            </a:r>
            <a:endParaRPr sz="3600" dirty="0"/>
          </a:p>
        </p:txBody>
      </p:sp>
      <p:sp>
        <p:nvSpPr>
          <p:cNvPr id="122" name="Shape 122"/>
          <p:cNvSpPr>
            <a:spLocks noGrp="1"/>
          </p:cNvSpPr>
          <p:nvPr>
            <p:ph type="subTitle" idx="1"/>
          </p:nvPr>
        </p:nvSpPr>
        <p:spPr>
          <a:xfrm>
            <a:off x="1942877" y="2986325"/>
            <a:ext cx="2972247" cy="2936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sz="1800" b="1" dirty="0" err="1"/>
              <a:t>褚夫元@麻袋理财</a:t>
            </a:r>
            <a:endParaRPr sz="1800" b="1" dirty="0"/>
          </a:p>
        </p:txBody>
      </p:sp>
      <p:pic>
        <p:nvPicPr>
          <p:cNvPr id="123" name="IMG_0876.jpeg"/>
          <p:cNvPicPr>
            <a:picLocks noChangeAspect="1"/>
          </p:cNvPicPr>
          <p:nvPr/>
        </p:nvPicPr>
        <p:blipFill rotWithShape="1">
          <a:blip r:embed="rId2">
            <a:extLst/>
          </a:blip>
          <a:srcRect l="6106" t="23982" r="6945" b="12125"/>
          <a:stretch/>
        </p:blipFill>
        <p:spPr>
          <a:xfrm>
            <a:off x="4951695" y="2986326"/>
            <a:ext cx="1476242" cy="1081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sz="2400" dirty="0"/>
              <a:t>Docker</a:t>
            </a:r>
            <a:r>
              <a:rPr dirty="0"/>
              <a:t> Image</a:t>
            </a:r>
          </a:p>
        </p:txBody>
      </p:sp>
      <p:sp>
        <p:nvSpPr>
          <p:cNvPr id="233" name="Shape 23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157112" indent="-157112" defTabSz="630914">
              <a:spcBef>
                <a:spcPts val="686"/>
              </a:spcBef>
              <a:defRPr sz="3128"/>
            </a:pPr>
            <a:r>
              <a:rPr lang="en-US" sz="1875" dirty="0"/>
              <a:t>L</a:t>
            </a:r>
            <a:r>
              <a:rPr sz="1875" dirty="0"/>
              <a:t>ess dependency</a:t>
            </a:r>
            <a:r>
              <a:rPr lang="en-US" sz="1875" dirty="0"/>
              <a:t>, </a:t>
            </a:r>
            <a:r>
              <a:rPr sz="1875" dirty="0"/>
              <a:t>more customiz</a:t>
            </a:r>
            <a:r>
              <a:rPr lang="en-US" sz="1875" dirty="0"/>
              <a:t>ation</a:t>
            </a:r>
            <a:endParaRPr sz="1875" dirty="0"/>
          </a:p>
          <a:p>
            <a:pPr marL="157112" indent="-157112" defTabSz="630914">
              <a:spcBef>
                <a:spcPts val="686"/>
              </a:spcBef>
              <a:defRPr sz="3128"/>
            </a:pPr>
            <a:r>
              <a:rPr sz="1875" dirty="0" err="1"/>
              <a:t>phusion</a:t>
            </a:r>
            <a:r>
              <a:rPr sz="1875" dirty="0"/>
              <a:t>/</a:t>
            </a:r>
            <a:r>
              <a:rPr sz="1875" dirty="0" err="1"/>
              <a:t>baseimage</a:t>
            </a:r>
            <a:endParaRPr sz="1875" dirty="0"/>
          </a:p>
          <a:p>
            <a:pPr marL="525535" lvl="1" indent="-257175" defTabSz="630914">
              <a:spcBef>
                <a:spcPts val="686"/>
              </a:spcBef>
              <a:buFont typeface="Wingdings" panose="05000000000000000000" pitchFamily="2" charset="2"/>
              <a:buChar char="Ø"/>
              <a:defRPr sz="3128"/>
            </a:pPr>
            <a:r>
              <a:rPr sz="1875" dirty="0"/>
              <a:t>  </a:t>
            </a:r>
            <a:r>
              <a:rPr sz="1875" dirty="0" err="1"/>
              <a:t>runit</a:t>
            </a:r>
            <a:r>
              <a:rPr lang="en-US" sz="1875" dirty="0"/>
              <a:t> </a:t>
            </a:r>
            <a:r>
              <a:rPr sz="1875" dirty="0"/>
              <a:t>-</a:t>
            </a:r>
            <a:r>
              <a:rPr lang="en-US" sz="1875" dirty="0"/>
              <a:t> </a:t>
            </a:r>
            <a:r>
              <a:rPr sz="1875" dirty="0"/>
              <a:t>service </a:t>
            </a:r>
            <a:r>
              <a:rPr sz="1875" dirty="0"/>
              <a:t>management</a:t>
            </a:r>
          </a:p>
          <a:p>
            <a:pPr marL="525535" lvl="1" indent="-257175" defTabSz="630914">
              <a:spcBef>
                <a:spcPts val="686"/>
              </a:spcBef>
              <a:buFont typeface="Wingdings" panose="05000000000000000000" pitchFamily="2" charset="2"/>
              <a:buChar char="Ø"/>
              <a:defRPr sz="3128"/>
            </a:pPr>
            <a:r>
              <a:rPr sz="1875" dirty="0"/>
              <a:t>  syslog</a:t>
            </a:r>
          </a:p>
          <a:p>
            <a:pPr marL="525535" lvl="1" indent="-257175" defTabSz="630914">
              <a:spcBef>
                <a:spcPts val="686"/>
              </a:spcBef>
              <a:buFont typeface="Wingdings" panose="05000000000000000000" pitchFamily="2" charset="2"/>
              <a:buChar char="Ø"/>
              <a:defRPr sz="3128"/>
            </a:pPr>
            <a:r>
              <a:rPr sz="1875" dirty="0"/>
              <a:t>  </a:t>
            </a:r>
            <a:r>
              <a:rPr sz="1875" dirty="0" err="1"/>
              <a:t>cron</a:t>
            </a:r>
            <a:endParaRPr sz="1875" dirty="0"/>
          </a:p>
          <a:p>
            <a:pPr marL="525535" lvl="1" indent="-257175" defTabSz="630914">
              <a:spcBef>
                <a:spcPts val="686"/>
              </a:spcBef>
              <a:buFont typeface="Wingdings" panose="05000000000000000000" pitchFamily="2" charset="2"/>
              <a:buChar char="Ø"/>
              <a:defRPr sz="3128"/>
            </a:pPr>
            <a:r>
              <a:rPr sz="1875" dirty="0"/>
              <a:t>  </a:t>
            </a:r>
            <a:r>
              <a:rPr sz="1875" dirty="0" err="1"/>
              <a:t>ssh</a:t>
            </a:r>
            <a:endParaRPr sz="1875" dirty="0"/>
          </a:p>
          <a:p>
            <a:pPr marL="157112" indent="-157112" defTabSz="630914">
              <a:spcBef>
                <a:spcPts val="686"/>
              </a:spcBef>
              <a:defRPr sz="3128"/>
            </a:pPr>
            <a:r>
              <a:rPr sz="1875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https://github.com/phusion/baseimage-docker</a:t>
            </a:r>
          </a:p>
          <a:p>
            <a:pPr marL="157112" indent="-157112" defTabSz="630914">
              <a:spcBef>
                <a:spcPts val="686"/>
              </a:spcBef>
              <a:defRPr sz="3128"/>
            </a:pPr>
            <a:r>
              <a:rPr lang="en-US" sz="1875" dirty="0"/>
              <a:t>F</a:t>
            </a:r>
            <a:r>
              <a:rPr sz="1875" dirty="0"/>
              <a:t>at </a:t>
            </a:r>
            <a:r>
              <a:rPr sz="1875" dirty="0"/>
              <a:t>container  vs  </a:t>
            </a:r>
            <a:r>
              <a:rPr lang="en-US" sz="1875" dirty="0"/>
              <a:t>T</a:t>
            </a:r>
            <a:r>
              <a:rPr sz="1875" dirty="0"/>
              <a:t>hin </a:t>
            </a:r>
            <a:r>
              <a:rPr sz="1875" dirty="0"/>
              <a:t>container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sz="2400" dirty="0" err="1"/>
              <a:t>Dockerfile</a:t>
            </a:r>
            <a:endParaRPr sz="2400" dirty="0"/>
          </a:p>
        </p:txBody>
      </p:sp>
      <p:sp>
        <p:nvSpPr>
          <p:cNvPr id="238" name="Shape 238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624056">
              <a:spcBef>
                <a:spcPts val="633"/>
              </a:spcBef>
              <a:buNone/>
              <a:defRPr sz="3458"/>
            </a:pPr>
            <a:r>
              <a:rPr sz="1800" dirty="0"/>
              <a:t>Union </a:t>
            </a:r>
            <a:r>
              <a:rPr sz="1800" dirty="0" err="1"/>
              <a:t>Filesystem</a:t>
            </a:r>
            <a:endParaRPr sz="1800" dirty="0"/>
          </a:p>
          <a:p>
            <a:pPr marL="385763" indent="-385763" defTabSz="624056">
              <a:spcBef>
                <a:spcPts val="633"/>
              </a:spcBef>
              <a:buFont typeface="+mj-lt"/>
              <a:buAutoNum type="arabicPeriod"/>
              <a:defRPr sz="3458"/>
            </a:pPr>
            <a:r>
              <a:rPr sz="1800" dirty="0"/>
              <a:t>JDK </a:t>
            </a:r>
            <a:r>
              <a:rPr sz="1800" dirty="0" err="1"/>
              <a:t>baseimage</a:t>
            </a:r>
            <a:endParaRPr lang="en-US" sz="1800" dirty="0"/>
          </a:p>
          <a:p>
            <a:pPr marL="257175" lvl="1" indent="0" defTabSz="624056">
              <a:spcBef>
                <a:spcPts val="633"/>
              </a:spcBef>
              <a:buNone/>
              <a:defRPr sz="3458"/>
            </a:pPr>
            <a:r>
              <a:rPr sz="1050" dirty="0"/>
              <a:t>JAVA_OPTS </a:t>
            </a:r>
            <a:r>
              <a:rPr sz="1050" dirty="0"/>
              <a:t>-</a:t>
            </a:r>
            <a:r>
              <a:rPr sz="1050" dirty="0" err="1"/>
              <a:t>Dfile.encoding</a:t>
            </a:r>
            <a:r>
              <a:rPr sz="1050" dirty="0"/>
              <a:t>=UTF-8 -</a:t>
            </a:r>
            <a:r>
              <a:rPr sz="1050" dirty="0" err="1"/>
              <a:t>Duser.timezone</a:t>
            </a:r>
            <a:r>
              <a:rPr sz="1050" dirty="0"/>
              <a:t>=Asia/Shanghai</a:t>
            </a:r>
          </a:p>
          <a:p>
            <a:pPr marL="385763" indent="-385763" defTabSz="624056">
              <a:spcBef>
                <a:spcPts val="633"/>
              </a:spcBef>
              <a:buFont typeface="+mj-lt"/>
              <a:buAutoNum type="arabicPeriod"/>
              <a:defRPr sz="3458"/>
            </a:pPr>
            <a:r>
              <a:rPr sz="1800" dirty="0" err="1"/>
              <a:t>mvn</a:t>
            </a:r>
            <a:r>
              <a:rPr sz="1800" dirty="0"/>
              <a:t>  </a:t>
            </a:r>
            <a:r>
              <a:rPr sz="1800" dirty="0"/>
              <a:t>- build </a:t>
            </a:r>
            <a:r>
              <a:rPr sz="1800" dirty="0"/>
              <a:t>tools</a:t>
            </a:r>
            <a:endParaRPr lang="en-US" sz="1800" dirty="0"/>
          </a:p>
          <a:p>
            <a:pPr marL="257175" lvl="1" indent="0" defTabSz="624056">
              <a:spcBef>
                <a:spcPts val="633"/>
              </a:spcBef>
              <a:buNone/>
              <a:defRPr sz="3458"/>
            </a:pPr>
            <a:r>
              <a:rPr sz="1050" dirty="0"/>
              <a:t>private </a:t>
            </a:r>
            <a:r>
              <a:rPr sz="1050" dirty="0"/>
              <a:t>maven repository</a:t>
            </a:r>
          </a:p>
          <a:p>
            <a:pPr marL="385763" indent="-385763" defTabSz="624056">
              <a:spcBef>
                <a:spcPts val="633"/>
              </a:spcBef>
              <a:buFont typeface="+mj-lt"/>
              <a:buAutoNum type="arabicPeriod"/>
              <a:defRPr sz="3458"/>
            </a:pPr>
            <a:r>
              <a:rPr sz="1800" dirty="0" err="1"/>
              <a:t>mvn-onbuild</a:t>
            </a:r>
            <a:r>
              <a:rPr sz="1800" dirty="0"/>
              <a:t>  </a:t>
            </a:r>
            <a:r>
              <a:rPr sz="1800" dirty="0"/>
              <a:t>- dependency </a:t>
            </a:r>
          </a:p>
          <a:p>
            <a:pPr marL="385763" indent="-385763" defTabSz="624056">
              <a:spcBef>
                <a:spcPts val="633"/>
              </a:spcBef>
              <a:buFont typeface="+mj-lt"/>
              <a:buAutoNum type="arabicPeriod"/>
              <a:defRPr sz="3458"/>
            </a:pPr>
            <a:r>
              <a:rPr sz="1800" dirty="0"/>
              <a:t>project  </a:t>
            </a:r>
            <a:r>
              <a:rPr sz="1800" dirty="0"/>
              <a:t>- bootstrap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16731" y="642938"/>
            <a:ext cx="1641269" cy="573272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Shape 2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Registry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</a:t>
            </a:r>
            <a:r>
              <a:rPr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Harbor</a:t>
            </a:r>
            <a:endParaRPr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image7.png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471488" y="1791712"/>
            <a:ext cx="2914650" cy="220420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1500" dirty="0">
                <a:latin typeface="Calibri" panose="020F0502020204030204" pitchFamily="34" charset="0"/>
                <a:ea typeface="微软雅黑" panose="020B0503020204020204" pitchFamily="34" charset="-122"/>
              </a:rPr>
              <a:t>通过</a:t>
            </a:r>
            <a:r>
              <a:rPr lang="en-US" altLang="zh-CN" sz="1500" dirty="0">
                <a:latin typeface="Calibri" panose="020F0502020204030204" pitchFamily="34" charset="0"/>
                <a:ea typeface="微软雅黑" panose="020B0503020204020204" pitchFamily="34" charset="-122"/>
              </a:rPr>
              <a:t>GUI</a:t>
            </a:r>
            <a:r>
              <a:rPr lang="zh-CN" altLang="en-US" sz="1500" dirty="0">
                <a:latin typeface="Calibri" panose="020F0502020204030204" pitchFamily="34" charset="0"/>
                <a:ea typeface="微软雅黑" panose="020B0503020204020204" pitchFamily="34" charset="-122"/>
              </a:rPr>
              <a:t>可以轻松的浏览和搜索镜像仓库，能够方便的管理项目和权限。</a:t>
            </a:r>
          </a:p>
          <a:p>
            <a:r>
              <a:rPr lang="zh-CN" altLang="en-US" sz="1500" dirty="0">
                <a:latin typeface="Calibri" panose="020F0502020204030204" pitchFamily="34" charset="0"/>
                <a:ea typeface="微软雅黑" panose="020B0503020204020204" pitchFamily="34" charset="-122"/>
              </a:rPr>
              <a:t>通过项目组织权限</a:t>
            </a:r>
          </a:p>
          <a:p>
            <a:r>
              <a:rPr lang="zh-CN" altLang="en-US" sz="1500" dirty="0">
                <a:latin typeface="Calibri" panose="020F0502020204030204" pitchFamily="34" charset="0"/>
                <a:ea typeface="微软雅黑" panose="020B0503020204020204" pitchFamily="34" charset="-122"/>
              </a:rPr>
              <a:t>支</a:t>
            </a:r>
            <a:r>
              <a:rPr lang="zh-CN" altLang="en-US" sz="1500" dirty="0">
                <a:latin typeface="Calibri" panose="020F0502020204030204" pitchFamily="34" charset="0"/>
                <a:ea typeface="微软雅黑" panose="020B0503020204020204" pitchFamily="34" charset="-122"/>
              </a:rPr>
              <a:t>持接</a:t>
            </a:r>
            <a:r>
              <a:rPr lang="zh-CN" altLang="en-US" sz="1500" dirty="0">
                <a:latin typeface="Calibri" panose="020F0502020204030204" pitchFamily="34" charset="0"/>
                <a:ea typeface="微软雅黑" panose="020B0503020204020204" pitchFamily="34" charset="-122"/>
              </a:rPr>
              <a:t>入企业</a:t>
            </a:r>
            <a:r>
              <a:rPr lang="en-US" altLang="zh-CN" sz="1500" dirty="0">
                <a:latin typeface="Calibri" panose="020F0502020204030204" pitchFamily="34" charset="0"/>
                <a:ea typeface="微软雅黑" panose="020B0503020204020204" pitchFamily="34" charset="-122"/>
              </a:rPr>
              <a:t>AD/LDAP </a:t>
            </a:r>
          </a:p>
          <a:p>
            <a:r>
              <a:rPr lang="zh-CN" altLang="en-US" sz="1500" dirty="0">
                <a:latin typeface="Calibri" panose="020F0502020204030204" pitchFamily="34" charset="0"/>
                <a:ea typeface="微软雅黑" panose="020B0503020204020204" pitchFamily="34" charset="-122"/>
              </a:rPr>
              <a:t>所有操作都会被追踪记录用于审计</a:t>
            </a:r>
          </a:p>
          <a:p>
            <a:r>
              <a:rPr lang="zh-CN" altLang="en-US" sz="1500" dirty="0">
                <a:latin typeface="Calibri" panose="020F0502020204030204" pitchFamily="34" charset="0"/>
                <a:ea typeface="微软雅黑" panose="020B0503020204020204" pitchFamily="34" charset="-122"/>
              </a:rPr>
              <a:t>提供 </a:t>
            </a:r>
            <a:r>
              <a:rPr lang="en-US" altLang="zh-CN" sz="1500" dirty="0">
                <a:latin typeface="Calibri" panose="020F0502020204030204" pitchFamily="34" charset="0"/>
                <a:ea typeface="微软雅黑" panose="020B0503020204020204" pitchFamily="34" charset="-122"/>
              </a:rPr>
              <a:t>RESTful </a:t>
            </a:r>
            <a:r>
              <a:rPr lang="en-US" altLang="zh-CN" sz="1500" dirty="0">
                <a:latin typeface="Calibri" panose="020F0502020204030204" pitchFamily="34" charset="0"/>
                <a:ea typeface="微软雅黑" panose="020B0503020204020204" pitchFamily="34" charset="-122"/>
              </a:rPr>
              <a:t>API</a:t>
            </a:r>
            <a:endParaRPr lang="en-US" altLang="zh-CN" sz="1500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1846037" y="4107399"/>
            <a:ext cx="3165928" cy="259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716" tIns="25716" rIns="25716" bIns="25716">
            <a:spAutoFit/>
          </a:bodyPr>
          <a:lstStyle>
            <a:lvl1pPr marL="310242" indent="-310242" defTabSz="1300480">
              <a:lnSpc>
                <a:spcPct val="90000"/>
              </a:lnSpc>
              <a:spcBef>
                <a:spcPts val="1400"/>
              </a:spcBef>
              <a:buSzPct val="100000"/>
              <a:buFont typeface="Arial"/>
              <a:buChar char="•"/>
              <a:defRPr sz="38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YaHei"/>
                <a:ea typeface="Microsoft YaHei"/>
                <a:cs typeface="Microsoft YaHei"/>
                <a:sym typeface="Microsoft YaHei"/>
                <a:hlinkClick r:id="rId5"/>
              </a:defRPr>
            </a:lvl1pPr>
          </a:lstStyle>
          <a:p>
            <a:pPr algn="ctr">
              <a:defRPr u="none">
                <a:solidFill>
                  <a:srgbClr val="000000"/>
                </a:solidFill>
                <a:uFillTx/>
              </a:defRPr>
            </a:pPr>
            <a:r>
              <a:rPr sz="1500" dirty="0">
                <a:latin typeface="+mn-lt"/>
              </a:rPr>
              <a:t>https://github.com/vmware/harbor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 b="1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sz="2400" dirty="0" err="1"/>
              <a:t>Docker存储</a:t>
            </a:r>
            <a:endParaRPr sz="2400" dirty="0"/>
          </a:p>
        </p:txBody>
      </p:sp>
      <p:pic>
        <p:nvPicPr>
          <p:cNvPr id="255" name="pasted-image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92930" y="1369556"/>
            <a:ext cx="4135798" cy="1915967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hape 256"/>
          <p:cNvSpPr/>
          <p:nvPr/>
        </p:nvSpPr>
        <p:spPr>
          <a:xfrm>
            <a:off x="428252" y="1684357"/>
            <a:ext cx="1949890" cy="421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716" tIns="25716" rIns="25716" bIns="25716">
            <a:spAutoFit/>
          </a:bodyPr>
          <a:lstStyle>
            <a:lvl1pPr>
              <a:defRPr sz="3400"/>
            </a:lvl1pPr>
          </a:lstStyle>
          <a:p>
            <a:r>
              <a:rPr sz="2400" dirty="0"/>
              <a:t>COW overhead</a:t>
            </a:r>
          </a:p>
        </p:txBody>
      </p:sp>
      <p:sp>
        <p:nvSpPr>
          <p:cNvPr id="257" name="Shape 257"/>
          <p:cNvSpPr/>
          <p:nvPr/>
        </p:nvSpPr>
        <p:spPr>
          <a:xfrm>
            <a:off x="428251" y="2200264"/>
            <a:ext cx="2017079" cy="1021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5716" tIns="25716" rIns="25716" bIns="25716">
            <a:spAutoFit/>
          </a:bodyPr>
          <a:lstStyle>
            <a:lvl1pPr>
              <a:defRPr sz="3400"/>
            </a:lvl1pPr>
          </a:lstStyle>
          <a:p>
            <a:r>
              <a:rPr sz="2100" dirty="0"/>
              <a:t>Data volumes are not controlled by the storage driver</a:t>
            </a:r>
          </a:p>
        </p:txBody>
      </p:sp>
      <p:sp>
        <p:nvSpPr>
          <p:cNvPr id="258" name="Shape 258"/>
          <p:cNvSpPr/>
          <p:nvPr/>
        </p:nvSpPr>
        <p:spPr>
          <a:xfrm>
            <a:off x="428252" y="3206497"/>
            <a:ext cx="3198630" cy="421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716" tIns="25716" rIns="25716" bIns="25716">
            <a:spAutoFit/>
          </a:bodyPr>
          <a:lstStyle>
            <a:lvl1pPr>
              <a:defRPr sz="3400"/>
            </a:lvl1pPr>
          </a:lstStyle>
          <a:p>
            <a:r>
              <a:rPr sz="2400" dirty="0"/>
              <a:t>Promotes smaller images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/>
          </p:cNvSpPr>
          <p:nvPr>
            <p:ph type="title"/>
          </p:nvPr>
        </p:nvSpPr>
        <p:spPr>
          <a:xfrm>
            <a:off x="471489" y="867062"/>
            <a:ext cx="5915026" cy="55922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b="1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sz="2400" dirty="0" err="1"/>
              <a:t>Docker存储</a:t>
            </a:r>
            <a:endParaRPr sz="2400" dirty="0"/>
          </a:p>
        </p:txBody>
      </p:sp>
      <p:sp>
        <p:nvSpPr>
          <p:cNvPr id="261" name="Shape 261"/>
          <p:cNvSpPr>
            <a:spLocks noGrp="1"/>
          </p:cNvSpPr>
          <p:nvPr>
            <p:ph idx="1"/>
          </p:nvPr>
        </p:nvSpPr>
        <p:spPr>
          <a:xfrm>
            <a:off x="673341" y="1525263"/>
            <a:ext cx="5915026" cy="1835721"/>
          </a:xfrm>
          <a:prstGeom prst="rect">
            <a:avLst/>
          </a:prstGeom>
        </p:spPr>
        <p:txBody>
          <a:bodyPr>
            <a:noAutofit/>
          </a:bodyPr>
          <a:lstStyle/>
          <a:p>
            <a:pPr marL="107975" indent="-107975" defTabSz="452612">
              <a:spcBef>
                <a:spcPts val="475"/>
              </a:spcBef>
              <a:defRPr sz="2508"/>
            </a:pPr>
            <a:r>
              <a:rPr sz="1650" b="1" dirty="0"/>
              <a:t>Device </a:t>
            </a:r>
            <a:r>
              <a:rPr sz="1650" b="1" dirty="0"/>
              <a:t>mapper</a:t>
            </a:r>
          </a:p>
          <a:p>
            <a:pPr lvl="1" defTabSz="452612">
              <a:spcBef>
                <a:spcPts val="475"/>
              </a:spcBef>
              <a:buClr>
                <a:srgbClr val="000000"/>
              </a:buClr>
              <a:buFont typeface="Wingdings" panose="05000000000000000000" pitchFamily="2" charset="2"/>
              <a:buChar char="Ø"/>
              <a:defRPr sz="2508"/>
            </a:pPr>
            <a:r>
              <a:rPr lang="en-US" sz="1425" dirty="0"/>
              <a:t> B</a:t>
            </a:r>
            <a:r>
              <a:rPr sz="1425" dirty="0"/>
              <a:t>lock-level </a:t>
            </a:r>
            <a:r>
              <a:rPr sz="1425" dirty="0"/>
              <a:t>copy-on-write system - all blocks are 64KB</a:t>
            </a:r>
          </a:p>
          <a:p>
            <a:pPr lvl="1" defTabSz="452612">
              <a:spcBef>
                <a:spcPts val="475"/>
              </a:spcBef>
              <a:buClr>
                <a:srgbClr val="000000"/>
              </a:buClr>
              <a:buFont typeface="Wingdings" panose="05000000000000000000" pitchFamily="2" charset="2"/>
              <a:buChar char="Ø"/>
              <a:defRPr sz="2508"/>
            </a:pPr>
            <a:r>
              <a:rPr lang="en-US" sz="1425" dirty="0"/>
              <a:t> T</a:t>
            </a:r>
            <a:r>
              <a:rPr sz="1425" dirty="0"/>
              <a:t>hin </a:t>
            </a:r>
            <a:r>
              <a:rPr sz="1425" dirty="0"/>
              <a:t>provisioning - *data 100G metadata 2G default</a:t>
            </a:r>
          </a:p>
          <a:p>
            <a:pPr lvl="1" defTabSz="452612">
              <a:spcBef>
                <a:spcPts val="475"/>
              </a:spcBef>
              <a:buClr>
                <a:srgbClr val="000000"/>
              </a:buClr>
              <a:buFont typeface="Wingdings" panose="05000000000000000000" pitchFamily="2" charset="2"/>
              <a:buChar char="Ø"/>
              <a:defRPr sz="2508"/>
            </a:pPr>
            <a:r>
              <a:rPr lang="en-US" sz="1425" dirty="0"/>
              <a:t> L</a:t>
            </a:r>
            <a:r>
              <a:rPr sz="1425" dirty="0"/>
              <a:t>oop </a:t>
            </a:r>
            <a:r>
              <a:rPr sz="1425" dirty="0" err="1"/>
              <a:t>lvm</a:t>
            </a:r>
            <a:r>
              <a:rPr sz="1425" dirty="0"/>
              <a:t> by default. direct </a:t>
            </a:r>
            <a:r>
              <a:rPr sz="1425" dirty="0" err="1"/>
              <a:t>lvm</a:t>
            </a:r>
            <a:r>
              <a:rPr sz="1425" dirty="0"/>
              <a:t> for production.</a:t>
            </a:r>
          </a:p>
          <a:p>
            <a:pPr lvl="1" defTabSz="452612">
              <a:spcBef>
                <a:spcPts val="475"/>
              </a:spcBef>
              <a:buClr>
                <a:srgbClr val="000000"/>
              </a:buClr>
              <a:buFont typeface="Wingdings" panose="05000000000000000000" pitchFamily="2" charset="2"/>
              <a:buChar char="Ø"/>
              <a:defRPr sz="2508"/>
            </a:pPr>
            <a:r>
              <a:rPr lang="en-US" sz="1425" dirty="0"/>
              <a:t> N</a:t>
            </a:r>
            <a:r>
              <a:rPr sz="1425" dirty="0"/>
              <a:t>ot </a:t>
            </a:r>
            <a:r>
              <a:rPr sz="1425" dirty="0"/>
              <a:t>the most memory efficient Docker storage </a:t>
            </a:r>
            <a:r>
              <a:rPr sz="1425" dirty="0"/>
              <a:t>driver</a:t>
            </a:r>
            <a:endParaRPr sz="1425" dirty="0"/>
          </a:p>
          <a:p>
            <a:pPr marL="107975" indent="-107975" defTabSz="452612">
              <a:spcBef>
                <a:spcPts val="475"/>
              </a:spcBef>
              <a:defRPr sz="2508"/>
            </a:pPr>
            <a:r>
              <a:rPr sz="1650" b="1" dirty="0"/>
              <a:t>AUFS</a:t>
            </a:r>
          </a:p>
          <a:p>
            <a:pPr lvl="1" defTabSz="452612">
              <a:spcBef>
                <a:spcPts val="475"/>
              </a:spcBef>
              <a:buClr>
                <a:srgbClr val="000000"/>
              </a:buClr>
              <a:buFont typeface="Wingdings" panose="05000000000000000000" pitchFamily="2" charset="2"/>
              <a:buChar char="Ø"/>
              <a:defRPr sz="2508"/>
            </a:pPr>
            <a:r>
              <a:rPr lang="en-US" sz="1425" dirty="0"/>
              <a:t> </a:t>
            </a:r>
            <a:r>
              <a:rPr sz="1425" dirty="0"/>
              <a:t>Each </a:t>
            </a:r>
            <a:r>
              <a:rPr sz="1425" dirty="0"/>
              <a:t>layer as </a:t>
            </a:r>
            <a:r>
              <a:rPr sz="1425" dirty="0"/>
              <a:t>a </a:t>
            </a:r>
            <a:r>
              <a:rPr sz="1425" dirty="0"/>
              <a:t>regular directory</a:t>
            </a:r>
          </a:p>
          <a:p>
            <a:pPr lvl="1" defTabSz="452612">
              <a:spcBef>
                <a:spcPts val="475"/>
              </a:spcBef>
              <a:buClr>
                <a:srgbClr val="000000"/>
              </a:buClr>
              <a:buFont typeface="Wingdings" panose="05000000000000000000" pitchFamily="2" charset="2"/>
              <a:buChar char="Ø"/>
              <a:defRPr sz="2508"/>
            </a:pPr>
            <a:r>
              <a:rPr lang="en-US" sz="1425" dirty="0"/>
              <a:t> W</a:t>
            </a:r>
            <a:r>
              <a:rPr sz="1425" dirty="0"/>
              <a:t>orks </a:t>
            </a:r>
            <a:r>
              <a:rPr sz="1425" dirty="0"/>
              <a:t>at the file level</a:t>
            </a:r>
          </a:p>
          <a:p>
            <a:pPr lvl="1" defTabSz="452612">
              <a:spcBef>
                <a:spcPts val="475"/>
              </a:spcBef>
              <a:buClr>
                <a:srgbClr val="000000"/>
              </a:buClr>
              <a:buFont typeface="Wingdings" panose="05000000000000000000" pitchFamily="2" charset="2"/>
              <a:buChar char="Ø"/>
              <a:defRPr sz="2508"/>
            </a:pPr>
            <a:r>
              <a:rPr lang="en-US" sz="1425" dirty="0"/>
              <a:t> </a:t>
            </a:r>
            <a:r>
              <a:rPr sz="1425" dirty="0"/>
              <a:t>Any </a:t>
            </a:r>
            <a:r>
              <a:rPr sz="1425" dirty="0"/>
              <a:t>changes to this </a:t>
            </a:r>
            <a:r>
              <a:rPr sz="1425" dirty="0" err="1"/>
              <a:t>mountpoint</a:t>
            </a:r>
            <a:r>
              <a:rPr sz="1425" dirty="0"/>
              <a:t> goes into the topmost layer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Docker存储</a:t>
            </a:r>
          </a:p>
        </p:txBody>
      </p:sp>
      <p:pic>
        <p:nvPicPr>
          <p:cNvPr id="264" name="pasted-image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6376" y="1396668"/>
            <a:ext cx="5825247" cy="25422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 b="1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sz="2400" dirty="0"/>
              <a:t>CI/CD</a:t>
            </a:r>
            <a:r>
              <a:rPr lang="en-US" sz="2400" dirty="0"/>
              <a:t> - SCM</a:t>
            </a:r>
            <a:endParaRPr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3203" indent="-133203" defTabSz="534905">
              <a:spcBef>
                <a:spcPts val="580"/>
              </a:spcBef>
              <a:buSzPct val="100000"/>
              <a:defRPr sz="265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1650" dirty="0">
                <a:latin typeface="Calibri" panose="020F0502020204030204" pitchFamily="34" charset="0"/>
              </a:rPr>
              <a:t>SCM: </a:t>
            </a:r>
            <a:r>
              <a:rPr lang="en-US" altLang="zh-CN" sz="1650" dirty="0" err="1">
                <a:latin typeface="Calibri" panose="020F0502020204030204" pitchFamily="34" charset="0"/>
              </a:rPr>
              <a:t>gitlab</a:t>
            </a:r>
            <a:endParaRPr lang="en-US" altLang="zh-CN" sz="1650" dirty="0">
              <a:latin typeface="Calibri" panose="020F0502020204030204" pitchFamily="34" charset="0"/>
            </a:endParaRPr>
          </a:p>
          <a:p>
            <a:pPr marL="133203" indent="-133203" defTabSz="534905">
              <a:spcBef>
                <a:spcPts val="580"/>
              </a:spcBef>
              <a:buSzPct val="100000"/>
              <a:defRPr sz="265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1650" dirty="0">
                <a:latin typeface="Calibri" panose="020F0502020204030204" pitchFamily="34" charset="0"/>
              </a:rPr>
              <a:t>Environment-Based  Branches</a:t>
            </a:r>
          </a:p>
          <a:p>
            <a:pPr marL="188053" lvl="8" indent="0" defTabSz="534905">
              <a:spcBef>
                <a:spcPts val="264"/>
              </a:spcBef>
              <a:buSzPct val="100000"/>
              <a:buNone/>
              <a:defRPr sz="265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1650" b="1" dirty="0">
                <a:latin typeface="Calibri" panose="020F0502020204030204" pitchFamily="34" charset="0"/>
              </a:rPr>
              <a:t>dev</a:t>
            </a:r>
            <a:r>
              <a:rPr lang="en-US" altLang="zh-CN" sz="1650" dirty="0">
                <a:latin typeface="Calibri" panose="020F0502020204030204" pitchFamily="34" charset="0"/>
              </a:rPr>
              <a:t> --&gt; SIT  Build &amp; Unit Test &amp; Integration Test</a:t>
            </a:r>
          </a:p>
          <a:p>
            <a:pPr marL="188053" lvl="5" indent="0" defTabSz="534905">
              <a:spcBef>
                <a:spcPts val="264"/>
              </a:spcBef>
              <a:buSzPct val="100000"/>
              <a:buNone/>
              <a:defRPr sz="265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1500" dirty="0">
                <a:latin typeface="Calibri" panose="020F0502020204030204" pitchFamily="34" charset="0"/>
              </a:rPr>
              <a:t>    </a:t>
            </a:r>
            <a:r>
              <a:rPr lang="en-US" altLang="zh-CN" sz="1500" dirty="0">
                <a:latin typeface="Calibri" panose="020F0502020204030204" pitchFamily="34" charset="0"/>
              </a:rPr>
              <a:t>|  </a:t>
            </a:r>
            <a:r>
              <a:rPr lang="en-US" altLang="zh-CN" sz="1500" dirty="0">
                <a:latin typeface="Calibri" panose="020F0502020204030204" pitchFamily="34" charset="0"/>
              </a:rPr>
              <a:t>merge request</a:t>
            </a:r>
          </a:p>
          <a:p>
            <a:pPr marL="188053" lvl="5" indent="0" defTabSz="534905">
              <a:spcBef>
                <a:spcPts val="264"/>
              </a:spcBef>
              <a:buSzPct val="100000"/>
              <a:buNone/>
              <a:defRPr sz="265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1500" dirty="0">
                <a:latin typeface="Calibri" panose="020F0502020204030204" pitchFamily="34" charset="0"/>
              </a:rPr>
              <a:t>    V</a:t>
            </a:r>
          </a:p>
          <a:p>
            <a:pPr marL="188053" lvl="5" indent="0" defTabSz="534905">
              <a:spcBef>
                <a:spcPts val="264"/>
              </a:spcBef>
              <a:buSzPct val="100000"/>
              <a:buNone/>
              <a:defRPr sz="265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1650" b="1" dirty="0" err="1">
                <a:latin typeface="Calibri" panose="020F0502020204030204" pitchFamily="34" charset="0"/>
              </a:rPr>
              <a:t>uat</a:t>
            </a:r>
            <a:r>
              <a:rPr lang="en-US" altLang="zh-CN" sz="1650" dirty="0">
                <a:latin typeface="Calibri" panose="020F0502020204030204" pitchFamily="34" charset="0"/>
              </a:rPr>
              <a:t> --&gt; UAT  Build &amp; Deploy</a:t>
            </a:r>
          </a:p>
          <a:p>
            <a:pPr marL="188053" lvl="6" indent="0" defTabSz="534905">
              <a:spcBef>
                <a:spcPts val="264"/>
              </a:spcBef>
              <a:buSzPct val="100000"/>
              <a:buNone/>
              <a:defRPr sz="265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1500" dirty="0">
                <a:latin typeface="Calibri" panose="020F0502020204030204" pitchFamily="34" charset="0"/>
              </a:rPr>
              <a:t>    </a:t>
            </a:r>
            <a:r>
              <a:rPr lang="en-US" altLang="zh-CN" sz="1500" dirty="0">
                <a:latin typeface="Calibri" panose="020F0502020204030204" pitchFamily="34" charset="0"/>
              </a:rPr>
              <a:t>|  </a:t>
            </a:r>
            <a:r>
              <a:rPr lang="en-US" altLang="zh-CN" sz="1500" dirty="0">
                <a:latin typeface="Calibri" panose="020F0502020204030204" pitchFamily="34" charset="0"/>
              </a:rPr>
              <a:t>merge request</a:t>
            </a:r>
          </a:p>
          <a:p>
            <a:pPr marL="188053" lvl="6" indent="0" defTabSz="534905">
              <a:spcBef>
                <a:spcPts val="264"/>
              </a:spcBef>
              <a:buSzPct val="100000"/>
              <a:buNone/>
              <a:defRPr sz="265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1500" dirty="0">
                <a:latin typeface="Calibri" panose="020F0502020204030204" pitchFamily="34" charset="0"/>
              </a:rPr>
              <a:t>    V</a:t>
            </a:r>
          </a:p>
          <a:p>
            <a:pPr marL="188053" lvl="5" indent="0" defTabSz="534905">
              <a:spcBef>
                <a:spcPts val="264"/>
              </a:spcBef>
              <a:buSzPct val="100000"/>
              <a:buNone/>
              <a:defRPr sz="265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1650" b="1" dirty="0">
                <a:latin typeface="Calibri" panose="020F0502020204030204" pitchFamily="34" charset="0"/>
              </a:rPr>
              <a:t>master(tags</a:t>
            </a:r>
            <a:r>
              <a:rPr lang="en-US" altLang="zh-CN" sz="1650" dirty="0">
                <a:latin typeface="Calibri" panose="020F0502020204030204" pitchFamily="34" charset="0"/>
              </a:rPr>
              <a:t>) --&gt; </a:t>
            </a:r>
            <a:r>
              <a:rPr lang="en-US" altLang="zh-CN" sz="1650" dirty="0" err="1">
                <a:latin typeface="Calibri" panose="020F0502020204030204" pitchFamily="34" charset="0"/>
              </a:rPr>
              <a:t>pre_prod</a:t>
            </a:r>
            <a:r>
              <a:rPr lang="en-US" altLang="zh-CN" sz="1650" dirty="0">
                <a:latin typeface="Calibri" panose="020F0502020204030204" pitchFamily="34" charset="0"/>
              </a:rPr>
              <a:t> &amp;&amp; prod  Build &amp; Deploy</a:t>
            </a:r>
          </a:p>
          <a:p>
            <a:pPr marL="133203" indent="-133203" defTabSz="534905">
              <a:spcBef>
                <a:spcPts val="264"/>
              </a:spcBef>
              <a:buSzPct val="100000"/>
              <a:defRPr sz="265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1650" dirty="0">
                <a:latin typeface="Calibri" panose="020F0502020204030204" pitchFamily="34" charset="0"/>
              </a:rPr>
              <a:t>Separate </a:t>
            </a:r>
            <a:r>
              <a:rPr lang="en-US" altLang="zh-CN" sz="1650" dirty="0">
                <a:latin typeface="Calibri" panose="020F0502020204030204" pitchFamily="34" charset="0"/>
              </a:rPr>
              <a:t>configurations from code base.</a:t>
            </a:r>
          </a:p>
          <a:p>
            <a:pPr marL="133203" indent="-133203" defTabSz="534905">
              <a:spcBef>
                <a:spcPts val="264"/>
              </a:spcBef>
              <a:buSzPct val="100000"/>
              <a:defRPr sz="265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1650" dirty="0">
                <a:latin typeface="Calibri" panose="020F0502020204030204" pitchFamily="34" charset="0"/>
              </a:rPr>
              <a:t>Automation </a:t>
            </a:r>
            <a:r>
              <a:rPr lang="en-US" altLang="zh-CN" sz="1650" dirty="0">
                <a:latin typeface="Calibri" panose="020F0502020204030204" pitchFamily="34" charset="0"/>
              </a:rPr>
              <a:t>by Jenkins</a:t>
            </a:r>
            <a:endParaRPr lang="en-US" altLang="zh-CN" sz="1650" dirty="0">
              <a:latin typeface="Calibri" panose="020F0502020204030204" pitchFamily="34" charset="0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621979" y="1503948"/>
            <a:ext cx="6236021" cy="1908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716" tIns="25716" rIns="25716" bIns="25716">
            <a:noAutofit/>
          </a:bodyPr>
          <a:lstStyle/>
          <a:p>
            <a:pPr marL="133203" indent="-133203" defTabSz="534905">
              <a:lnSpc>
                <a:spcPct val="90000"/>
              </a:lnSpc>
              <a:spcBef>
                <a:spcPts val="580"/>
              </a:spcBef>
              <a:buSzPct val="100000"/>
              <a:buFont typeface="Arial"/>
              <a:buChar char="•"/>
              <a:defRPr sz="2651">
                <a:latin typeface="微软雅黑"/>
                <a:ea typeface="微软雅黑"/>
                <a:cs typeface="微软雅黑"/>
                <a:sym typeface="微软雅黑"/>
              </a:defRPr>
            </a:pPr>
            <a:endParaRPr sz="165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648626" y="1544531"/>
            <a:ext cx="5820215" cy="40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5716" tIns="25716" rIns="25716" bIns="25716">
            <a:spAutoFit/>
          </a:bodyPr>
          <a:lstStyle/>
          <a:p>
            <a:pPr marL="411867" lvl="1" indent="-170774" defTabSz="685775">
              <a:lnSpc>
                <a:spcPct val="90000"/>
              </a:lnSpc>
              <a:spcBef>
                <a:spcPts val="369"/>
              </a:spcBef>
              <a:buSzPct val="100000"/>
              <a:buFont typeface="Arial"/>
              <a:buChar char="•"/>
              <a:defRPr sz="3400">
                <a:latin typeface="微软雅黑"/>
                <a:ea typeface="微软雅黑"/>
                <a:cs typeface="微软雅黑"/>
                <a:sym typeface="微软雅黑"/>
              </a:defRPr>
            </a:pPr>
            <a:endParaRPr sz="2550" dirty="0"/>
          </a:p>
        </p:txBody>
      </p:sp>
      <p:sp>
        <p:nvSpPr>
          <p:cNvPr id="270" name="Shape 2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dirty="0" smtClean="0"/>
              <a:t>CI/CD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sz="2550" dirty="0"/>
              <a:t>Jenkins</a:t>
            </a:r>
            <a:endParaRPr sz="255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54692" indent="-170774" defTabSz="685775">
              <a:spcBef>
                <a:spcPts val="369"/>
              </a:spcBef>
              <a:buSzPct val="100000"/>
              <a:defRPr sz="3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1800" dirty="0">
                <a:latin typeface="Calibri" panose="020F0502020204030204" pitchFamily="34" charset="0"/>
              </a:rPr>
              <a:t>Docker Remote API</a:t>
            </a:r>
          </a:p>
          <a:p>
            <a:pPr marL="154692" indent="-170774" defTabSz="685775">
              <a:spcBef>
                <a:spcPts val="369"/>
              </a:spcBef>
              <a:buSzPct val="100000"/>
              <a:defRPr sz="3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1800" dirty="0">
                <a:latin typeface="Calibri" panose="020F0502020204030204" pitchFamily="34" charset="0"/>
              </a:rPr>
              <a:t>Trigger</a:t>
            </a:r>
          </a:p>
          <a:p>
            <a:pPr marL="498268" lvl="8" indent="-257175" defTabSz="685775">
              <a:spcBef>
                <a:spcPts val="369"/>
              </a:spcBef>
              <a:buSzPct val="100000"/>
              <a:buFont typeface="Wingdings" panose="05000000000000000000" pitchFamily="2" charset="2"/>
              <a:buChar char="Ø"/>
              <a:defRPr sz="3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1800" dirty="0">
                <a:latin typeface="Calibri" panose="020F0502020204030204" pitchFamily="34" charset="0"/>
              </a:rPr>
              <a:t> Period </a:t>
            </a:r>
            <a:r>
              <a:rPr lang="en-US" altLang="zh-CN" sz="1800" dirty="0">
                <a:latin typeface="Calibri" panose="020F0502020204030204" pitchFamily="34" charset="0"/>
              </a:rPr>
              <a:t>Pull SCM</a:t>
            </a:r>
          </a:p>
          <a:p>
            <a:pPr marL="498268" lvl="8" indent="-257175" defTabSz="685775">
              <a:spcBef>
                <a:spcPts val="369"/>
              </a:spcBef>
              <a:buSzPct val="100000"/>
              <a:buFont typeface="Wingdings" panose="05000000000000000000" pitchFamily="2" charset="2"/>
              <a:buChar char="Ø"/>
              <a:defRPr sz="3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1800" dirty="0">
                <a:latin typeface="Calibri" panose="020F0502020204030204" pitchFamily="34" charset="0"/>
              </a:rPr>
              <a:t> </a:t>
            </a:r>
            <a:r>
              <a:rPr lang="en-US" altLang="zh-CN" sz="1800" dirty="0" err="1">
                <a:latin typeface="Calibri" panose="020F0502020204030204" pitchFamily="34" charset="0"/>
              </a:rPr>
              <a:t>Gitlab</a:t>
            </a:r>
            <a:r>
              <a:rPr lang="en-US" altLang="zh-CN" sz="1800" dirty="0">
                <a:latin typeface="Calibri" panose="020F0502020204030204" pitchFamily="34" charset="0"/>
              </a:rPr>
              <a:t>  </a:t>
            </a:r>
            <a:r>
              <a:rPr lang="en-US" altLang="zh-CN" sz="1800" dirty="0">
                <a:latin typeface="Calibri" panose="020F0502020204030204" pitchFamily="34" charset="0"/>
              </a:rPr>
              <a:t>Web hook  push &amp; tag</a:t>
            </a:r>
          </a:p>
          <a:p>
            <a:pPr marL="498268" lvl="8" indent="-257175" defTabSz="685775">
              <a:spcBef>
                <a:spcPts val="369"/>
              </a:spcBef>
              <a:buSzPct val="100000"/>
              <a:buFont typeface="Wingdings" panose="05000000000000000000" pitchFamily="2" charset="2"/>
              <a:buChar char="Ø"/>
              <a:defRPr sz="3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1800" dirty="0">
                <a:latin typeface="Calibri" panose="020F0502020204030204" pitchFamily="34" charset="0"/>
              </a:rPr>
              <a:t> Trigger </a:t>
            </a:r>
            <a:r>
              <a:rPr lang="en-US" altLang="zh-CN" sz="1800" dirty="0">
                <a:latin typeface="Calibri" panose="020F0502020204030204" pitchFamily="34" charset="0"/>
              </a:rPr>
              <a:t>builds on QA project with </a:t>
            </a:r>
            <a:r>
              <a:rPr lang="en-US" altLang="zh-CN" sz="1800" dirty="0">
                <a:latin typeface="Calibri" panose="020F0502020204030204" pitchFamily="34" charset="0"/>
              </a:rPr>
              <a:t>parameters</a:t>
            </a:r>
            <a:endParaRPr lang="en-US" altLang="zh-CN" sz="1800" dirty="0">
              <a:latin typeface="Calibri" panose="020F0502020204030204" pitchFamily="34" charset="0"/>
            </a:endParaRPr>
          </a:p>
          <a:p>
            <a:pPr marL="154692" indent="-170774" defTabSz="685775">
              <a:spcBef>
                <a:spcPts val="369"/>
              </a:spcBef>
              <a:buSzPct val="100000"/>
              <a:defRPr sz="3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1800" dirty="0">
                <a:latin typeface="Calibri" panose="020F0502020204030204" pitchFamily="34" charset="0"/>
              </a:rPr>
              <a:t>Build  —&gt;  Ship  —&gt; Run</a:t>
            </a:r>
          </a:p>
          <a:p>
            <a:pPr marL="154692" indent="-170774" defTabSz="685775">
              <a:spcBef>
                <a:spcPts val="369"/>
              </a:spcBef>
              <a:buSzPct val="100000"/>
              <a:defRPr sz="3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1800" dirty="0">
                <a:latin typeface="Calibri" panose="020F0502020204030204" pitchFamily="34" charset="0"/>
              </a:rPr>
              <a:t>bash/python script —&gt; private registry  —&gt; </a:t>
            </a:r>
            <a:r>
              <a:rPr lang="en-US" altLang="zh-CN" sz="1800" dirty="0" err="1">
                <a:latin typeface="Calibri" panose="020F0502020204030204" pitchFamily="34" charset="0"/>
              </a:rPr>
              <a:t>docker</a:t>
            </a:r>
            <a:r>
              <a:rPr lang="en-US" altLang="zh-CN" sz="1800" dirty="0">
                <a:latin typeface="Calibri" panose="020F0502020204030204" pitchFamily="34" charset="0"/>
              </a:rPr>
              <a:t>-compose</a:t>
            </a:r>
            <a:endParaRPr lang="en-US" altLang="zh-CN" sz="18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658344">
              <a:defRPr sz="5952" b="1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sz="2400" dirty="0" err="1"/>
              <a:t>Docker</a:t>
            </a:r>
            <a:r>
              <a:rPr sz="2400" dirty="0" err="1"/>
              <a:t>编排</a:t>
            </a:r>
            <a:r>
              <a:rPr lang="en-US" sz="2400" dirty="0"/>
              <a:t> - </a:t>
            </a:r>
            <a:r>
              <a:rPr sz="2400" dirty="0"/>
              <a:t>Docker </a:t>
            </a:r>
            <a:r>
              <a:rPr sz="2400" dirty="0"/>
              <a:t>Compose</a:t>
            </a:r>
          </a:p>
        </p:txBody>
      </p:sp>
      <p:sp>
        <p:nvSpPr>
          <p:cNvPr id="273" name="Shape 27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153576" indent="-153576" defTabSz="624056">
              <a:spcBef>
                <a:spcPts val="633"/>
              </a:spcBef>
              <a:defRPr sz="2548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1650" dirty="0">
                <a:latin typeface="Calibri" panose="020F0502020204030204" pitchFamily="34" charset="0"/>
              </a:rPr>
              <a:t>Application</a:t>
            </a:r>
            <a:r>
              <a:rPr lang="zh-CN" altLang="en-US" sz="1650" dirty="0">
                <a:latin typeface="Calibri" panose="020F0502020204030204" pitchFamily="34" charset="0"/>
              </a:rPr>
              <a:t> </a:t>
            </a:r>
            <a:r>
              <a:rPr lang="en-US" altLang="zh-CN" sz="1650" dirty="0">
                <a:latin typeface="Calibri" panose="020F0502020204030204" pitchFamily="34" charset="0"/>
              </a:rPr>
              <a:t>Configuration</a:t>
            </a:r>
            <a:endParaRPr sz="1650" dirty="0">
              <a:latin typeface="Calibri" panose="020F0502020204030204" pitchFamily="34" charset="0"/>
            </a:endParaRPr>
          </a:p>
          <a:p>
            <a:pPr marL="365658" lvl="1" indent="-146263" defTabSz="624056">
              <a:spcBef>
                <a:spcPts val="316"/>
              </a:spcBef>
              <a:defRPr sz="2184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1650" dirty="0">
                <a:latin typeface="Calibri" panose="020F0502020204030204" pitchFamily="34" charset="0"/>
              </a:rPr>
              <a:t>Environment</a:t>
            </a:r>
            <a:r>
              <a:rPr lang="zh-CN" altLang="en-US" sz="1650" dirty="0">
                <a:latin typeface="Calibri" panose="020F0502020204030204" pitchFamily="34" charset="0"/>
              </a:rPr>
              <a:t> </a:t>
            </a:r>
            <a:r>
              <a:rPr lang="en-US" altLang="zh-CN" sz="1650" dirty="0">
                <a:latin typeface="Calibri" panose="020F0502020204030204" pitchFamily="34" charset="0"/>
              </a:rPr>
              <a:t>variables</a:t>
            </a:r>
            <a:r>
              <a:rPr lang="zh-CN" altLang="en-US" sz="1650" dirty="0">
                <a:latin typeface="Calibri" panose="020F0502020204030204" pitchFamily="34" charset="0"/>
              </a:rPr>
              <a:t> </a:t>
            </a:r>
            <a:r>
              <a:rPr lang="en-US" altLang="zh-CN" sz="1650" dirty="0">
                <a:latin typeface="Calibri" panose="020F0502020204030204" pitchFamily="34" charset="0"/>
              </a:rPr>
              <a:t>priority:</a:t>
            </a:r>
            <a:r>
              <a:rPr lang="zh-CN" altLang="en-US" sz="1650" dirty="0">
                <a:latin typeface="Calibri" panose="020F0502020204030204" pitchFamily="34" charset="0"/>
              </a:rPr>
              <a:t> </a:t>
            </a:r>
            <a:r>
              <a:rPr lang="en-US" altLang="zh-CN" sz="1650" b="1" dirty="0" err="1">
                <a:latin typeface="Calibri" panose="020F0502020204030204" pitchFamily="34" charset="0"/>
              </a:rPr>
              <a:t>docker-compose.yml</a:t>
            </a:r>
            <a:endParaRPr lang="zh-CN" altLang="en-US" sz="1650" b="1" dirty="0">
              <a:latin typeface="Calibri" panose="020F0502020204030204" pitchFamily="34" charset="0"/>
            </a:endParaRPr>
          </a:p>
          <a:p>
            <a:pPr marL="365658" lvl="1" indent="-146263" defTabSz="624056">
              <a:spcBef>
                <a:spcPts val="316"/>
              </a:spcBef>
              <a:defRPr sz="2184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1650" dirty="0">
                <a:latin typeface="Calibri" panose="020F0502020204030204" pitchFamily="34" charset="0"/>
              </a:rPr>
              <a:t>Compose</a:t>
            </a:r>
            <a:r>
              <a:rPr lang="zh-CN" altLang="en-US" sz="1650" dirty="0">
                <a:latin typeface="Calibri" panose="020F0502020204030204" pitchFamily="34" charset="0"/>
              </a:rPr>
              <a:t> </a:t>
            </a:r>
            <a:r>
              <a:rPr lang="en-US" altLang="zh-CN" sz="1650" dirty="0">
                <a:latin typeface="Calibri" panose="020F0502020204030204" pitchFamily="34" charset="0"/>
              </a:rPr>
              <a:t>file override:</a:t>
            </a:r>
            <a:r>
              <a:rPr lang="zh-CN" altLang="en-US" sz="1650" dirty="0">
                <a:latin typeface="Calibri" panose="020F0502020204030204" pitchFamily="34" charset="0"/>
              </a:rPr>
              <a:t> </a:t>
            </a:r>
            <a:endParaRPr lang="zh-CN" altLang="en-US" sz="1650" dirty="0">
              <a:latin typeface="Calibri" panose="020F0502020204030204" pitchFamily="34" charset="0"/>
            </a:endParaRPr>
          </a:p>
          <a:p>
            <a:pPr marL="219395" lvl="1" indent="0" defTabSz="624056">
              <a:lnSpc>
                <a:spcPct val="100000"/>
              </a:lnSpc>
              <a:spcBef>
                <a:spcPts val="106"/>
              </a:spcBef>
              <a:buNone/>
              <a:defRPr sz="2184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1650" dirty="0">
                <a:latin typeface="Calibri" panose="020F0502020204030204" pitchFamily="34" charset="0"/>
              </a:rPr>
              <a:t>      </a:t>
            </a:r>
            <a:r>
              <a:rPr sz="1050" dirty="0" err="1">
                <a:latin typeface="Calibri" panose="020F0502020204030204" pitchFamily="34" charset="0"/>
              </a:rPr>
              <a:t>docker</a:t>
            </a:r>
            <a:r>
              <a:rPr sz="1050" dirty="0">
                <a:latin typeface="Calibri" panose="020F0502020204030204" pitchFamily="34" charset="0"/>
              </a:rPr>
              <a:t>-compose -f </a:t>
            </a:r>
            <a:r>
              <a:rPr sz="1050" dirty="0" err="1">
                <a:latin typeface="Calibri" panose="020F0502020204030204" pitchFamily="34" charset="0"/>
              </a:rPr>
              <a:t>docker-compose.yml</a:t>
            </a:r>
            <a:r>
              <a:rPr sz="1050" dirty="0">
                <a:latin typeface="Calibri" panose="020F0502020204030204" pitchFamily="34" charset="0"/>
              </a:rPr>
              <a:t> -f </a:t>
            </a:r>
            <a:r>
              <a:rPr sz="1050" dirty="0" err="1">
                <a:latin typeface="Calibri" panose="020F0502020204030204" pitchFamily="34" charset="0"/>
              </a:rPr>
              <a:t>docker-compose.sit.yml</a:t>
            </a:r>
            <a:r>
              <a:rPr sz="1050" dirty="0">
                <a:latin typeface="Calibri" panose="020F0502020204030204" pitchFamily="34" charset="0"/>
              </a:rPr>
              <a:t> -f </a:t>
            </a:r>
            <a:r>
              <a:rPr sz="1050" dirty="0" err="1">
                <a:latin typeface="Calibri" panose="020F0502020204030204" pitchFamily="34" charset="0"/>
              </a:rPr>
              <a:t>docker-compose.sit.project.yml</a:t>
            </a:r>
            <a:r>
              <a:rPr sz="1050" dirty="0">
                <a:latin typeface="Calibri" panose="020F0502020204030204" pitchFamily="34" charset="0"/>
              </a:rPr>
              <a:t> up –d</a:t>
            </a:r>
            <a:endParaRPr lang="zh-CN" altLang="en-US" sz="1050" dirty="0">
              <a:latin typeface="Calibri" panose="020F0502020204030204" pitchFamily="34" charset="0"/>
            </a:endParaRPr>
          </a:p>
          <a:p>
            <a:pPr marL="219395" lvl="1" indent="0" defTabSz="624056">
              <a:lnSpc>
                <a:spcPct val="100000"/>
              </a:lnSpc>
              <a:spcBef>
                <a:spcPts val="106"/>
              </a:spcBef>
              <a:buNone/>
              <a:defRPr sz="2184">
                <a:latin typeface="微软雅黑"/>
                <a:ea typeface="微软雅黑"/>
                <a:cs typeface="微软雅黑"/>
                <a:sym typeface="微软雅黑"/>
              </a:defRPr>
            </a:pPr>
            <a:endParaRPr sz="1050" dirty="0">
              <a:latin typeface="Calibri" panose="020F0502020204030204" pitchFamily="34" charset="0"/>
            </a:endParaRPr>
          </a:p>
          <a:p>
            <a:pPr marL="365658" lvl="1" indent="-146263" defTabSz="624056">
              <a:spcBef>
                <a:spcPts val="316"/>
              </a:spcBef>
              <a:defRPr sz="2184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sz="1650" dirty="0">
                <a:latin typeface="Calibri" panose="020F0502020204030204" pitchFamily="34" charset="0"/>
              </a:rPr>
              <a:t>L</a:t>
            </a:r>
            <a:r>
              <a:rPr sz="1650" dirty="0">
                <a:latin typeface="Calibri" panose="020F0502020204030204" pitchFamily="34" charset="0"/>
              </a:rPr>
              <a:t>og </a:t>
            </a:r>
            <a:r>
              <a:rPr sz="1650" dirty="0">
                <a:latin typeface="Calibri" panose="020F0502020204030204" pitchFamily="34" charset="0"/>
              </a:rPr>
              <a:t>driver/Volume/Network</a:t>
            </a:r>
            <a:r>
              <a:rPr lang="en-US" altLang="zh-CN" sz="1650" dirty="0">
                <a:latin typeface="Calibri" panose="020F0502020204030204" pitchFamily="34" charset="0"/>
              </a:rPr>
              <a:t>:</a:t>
            </a:r>
            <a:r>
              <a:rPr lang="zh-CN" altLang="en-US" sz="1650" dirty="0">
                <a:latin typeface="Calibri" panose="020F0502020204030204" pitchFamily="34" charset="0"/>
              </a:rPr>
              <a:t> </a:t>
            </a:r>
            <a:r>
              <a:rPr sz="1650" b="1" dirty="0" err="1">
                <a:latin typeface="Calibri" panose="020F0502020204030204" pitchFamily="34" charset="0"/>
              </a:rPr>
              <a:t>docker-compose.yml</a:t>
            </a:r>
            <a:endParaRPr lang="zh-CN" altLang="en-US" sz="1650" b="1" dirty="0">
              <a:latin typeface="Calibri" panose="020F0502020204030204" pitchFamily="34" charset="0"/>
            </a:endParaRPr>
          </a:p>
          <a:p>
            <a:pPr marL="365658" lvl="1" indent="-146263" defTabSz="624056">
              <a:spcBef>
                <a:spcPts val="316"/>
              </a:spcBef>
              <a:defRPr sz="2184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1650" dirty="0" err="1">
                <a:latin typeface="Calibri" panose="020F0502020204030204" pitchFamily="34" charset="0"/>
              </a:rPr>
              <a:t>Env</a:t>
            </a:r>
            <a:r>
              <a:rPr lang="zh-CN" altLang="en-US" sz="1650" dirty="0">
                <a:latin typeface="Calibri" panose="020F0502020204030204" pitchFamily="34" charset="0"/>
              </a:rPr>
              <a:t> </a:t>
            </a:r>
            <a:r>
              <a:rPr lang="en-US" altLang="zh-CN" sz="1650" dirty="0">
                <a:latin typeface="Calibri" panose="020F0502020204030204" pitchFamily="34" charset="0"/>
              </a:rPr>
              <a:t>specified</a:t>
            </a:r>
            <a:r>
              <a:rPr lang="en-US" altLang="zh-CN" sz="1650" dirty="0">
                <a:latin typeface="Calibri" panose="020F0502020204030204" pitchFamily="34" charset="0"/>
              </a:rPr>
              <a:t>:</a:t>
            </a:r>
            <a:r>
              <a:rPr lang="zh-CN" altLang="en-US" sz="1650" dirty="0">
                <a:latin typeface="Calibri" panose="020F0502020204030204" pitchFamily="34" charset="0"/>
              </a:rPr>
              <a:t> </a:t>
            </a:r>
            <a:r>
              <a:rPr sz="1650" b="1" dirty="0" err="1">
                <a:latin typeface="Calibri" panose="020F0502020204030204" pitchFamily="34" charset="0"/>
              </a:rPr>
              <a:t>docker-compose.sit.yml</a:t>
            </a:r>
            <a:endParaRPr lang="zh-CN" altLang="en-US" sz="1650" b="1" dirty="0">
              <a:latin typeface="Calibri" panose="020F0502020204030204" pitchFamily="34" charset="0"/>
            </a:endParaRPr>
          </a:p>
          <a:p>
            <a:pPr marL="365658" lvl="1" indent="-146263" defTabSz="624056">
              <a:spcBef>
                <a:spcPts val="316"/>
              </a:spcBef>
              <a:defRPr sz="2184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1650" dirty="0">
                <a:latin typeface="Calibri" panose="020F0502020204030204" pitchFamily="34" charset="0"/>
              </a:rPr>
              <a:t>Project</a:t>
            </a:r>
            <a:r>
              <a:rPr lang="zh-CN" altLang="en-US" sz="1650" dirty="0">
                <a:latin typeface="Calibri" panose="020F0502020204030204" pitchFamily="34" charset="0"/>
              </a:rPr>
              <a:t> </a:t>
            </a:r>
            <a:r>
              <a:rPr lang="en-US" altLang="zh-CN" sz="1650" dirty="0">
                <a:latin typeface="Calibri" panose="020F0502020204030204" pitchFamily="34" charset="0"/>
              </a:rPr>
              <a:t>specified</a:t>
            </a:r>
            <a:r>
              <a:rPr lang="en-US" altLang="zh-CN" sz="1650" dirty="0">
                <a:latin typeface="Calibri" panose="020F0502020204030204" pitchFamily="34" charset="0"/>
              </a:rPr>
              <a:t>:</a:t>
            </a:r>
            <a:r>
              <a:rPr lang="zh-CN" altLang="en-US" sz="1650" dirty="0">
                <a:latin typeface="Calibri" panose="020F0502020204030204" pitchFamily="34" charset="0"/>
              </a:rPr>
              <a:t> </a:t>
            </a:r>
            <a:r>
              <a:rPr sz="1650" b="1" dirty="0" err="1">
                <a:latin typeface="Calibri" panose="020F0502020204030204" pitchFamily="34" charset="0"/>
              </a:rPr>
              <a:t>docker-compose.sit.project.yml</a:t>
            </a:r>
            <a:endParaRPr sz="1650" b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534905">
              <a:defRPr sz="4835" b="1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sz="2400" dirty="0" err="1"/>
              <a:t>Docker</a:t>
            </a:r>
            <a:r>
              <a:rPr sz="2400" dirty="0" err="1"/>
              <a:t>集群管理</a:t>
            </a:r>
            <a:r>
              <a:rPr lang="en-US" sz="2400" dirty="0"/>
              <a:t> - </a:t>
            </a:r>
            <a:r>
              <a:rPr sz="2400" dirty="0" err="1"/>
              <a:t>Swarm</a:t>
            </a:r>
            <a:r>
              <a:rPr sz="2400" dirty="0" err="1"/>
              <a:t>＋</a:t>
            </a:r>
            <a:r>
              <a:rPr sz="2400" dirty="0" err="1"/>
              <a:t>Shipyard</a:t>
            </a:r>
            <a:endParaRPr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916073" y="1704111"/>
            <a:ext cx="5025854" cy="2050405"/>
            <a:chOff x="897089" y="1414897"/>
            <a:chExt cx="6701138" cy="2733873"/>
          </a:xfrm>
        </p:grpSpPr>
        <p:sp>
          <p:nvSpPr>
            <p:cNvPr id="275" name="Shape 275"/>
            <p:cNvSpPr/>
            <p:nvPr/>
          </p:nvSpPr>
          <p:spPr>
            <a:xfrm>
              <a:off x="3794428" y="2907126"/>
              <a:ext cx="3803799" cy="1192267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chemeClr val="accent1"/>
              </a:solidFill>
              <a:prstDash val="sysDot"/>
              <a:miter lim="400000"/>
            </a:ln>
          </p:spPr>
          <p:txBody>
            <a:bodyPr lIns="25716" tIns="25716" rIns="25716" bIns="25716" anchor="ctr"/>
            <a:lstStyle/>
            <a:p>
              <a:endParaRPr sz="1275"/>
            </a:p>
          </p:txBody>
        </p:sp>
        <p:sp>
          <p:nvSpPr>
            <p:cNvPr id="276" name="Shape 276"/>
            <p:cNvSpPr/>
            <p:nvPr/>
          </p:nvSpPr>
          <p:spPr>
            <a:xfrm>
              <a:off x="4071938" y="1414897"/>
              <a:ext cx="3248776" cy="945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1"/>
              </a:solidFill>
              <a:miter/>
            </a:ln>
          </p:spPr>
          <p:txBody>
            <a:bodyPr lIns="25716" tIns="25716" rIns="25716" bIns="25716" anchor="ctr"/>
            <a:lstStyle/>
            <a:p>
              <a:endParaRPr sz="1275"/>
            </a:p>
          </p:txBody>
        </p:sp>
        <p:grpSp>
          <p:nvGrpSpPr>
            <p:cNvPr id="281" name="Group 281"/>
            <p:cNvGrpSpPr/>
            <p:nvPr/>
          </p:nvGrpSpPr>
          <p:grpSpPr>
            <a:xfrm>
              <a:off x="3985449" y="3141445"/>
              <a:ext cx="3421759" cy="519587"/>
              <a:chOff x="0" y="0"/>
              <a:chExt cx="4866499" cy="985289"/>
            </a:xfrm>
          </p:grpSpPr>
          <p:sp>
            <p:nvSpPr>
              <p:cNvPr id="278" name="Shape 278"/>
              <p:cNvSpPr/>
              <p:nvPr/>
            </p:nvSpPr>
            <p:spPr>
              <a:xfrm>
                <a:off x="3511832" y="0"/>
                <a:ext cx="1354667" cy="985289"/>
              </a:xfrm>
              <a:prstGeom prst="roundRect">
                <a:avLst>
                  <a:gd name="adj" fmla="val 20623"/>
                </a:avLst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575" tIns="36575" rIns="36575" bIns="36575" numCol="1" anchor="ctr">
                <a:noAutofit/>
              </a:bodyPr>
              <a:lstStyle/>
              <a:p>
                <a:pPr algn="ctr"/>
                <a:r>
                  <a:rPr sz="1275"/>
                  <a:t>manager</a:t>
                </a:r>
              </a:p>
              <a:p>
                <a:pPr algn="ctr"/>
                <a:r>
                  <a:rPr sz="1275"/>
                  <a:t>(replica)</a:t>
                </a:r>
              </a:p>
            </p:txBody>
          </p:sp>
          <p:sp>
            <p:nvSpPr>
              <p:cNvPr id="279" name="Shape 279"/>
              <p:cNvSpPr/>
              <p:nvPr/>
            </p:nvSpPr>
            <p:spPr>
              <a:xfrm>
                <a:off x="1755915" y="0"/>
                <a:ext cx="1451792" cy="985289"/>
              </a:xfrm>
              <a:prstGeom prst="roundRect">
                <a:avLst>
                  <a:gd name="adj" fmla="val 20623"/>
                </a:avLst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575" tIns="36575" rIns="36575" bIns="36575" numCol="1" anchor="ctr">
                <a:noAutofit/>
              </a:bodyPr>
              <a:lstStyle/>
              <a:p>
                <a:pPr algn="ctr"/>
                <a:r>
                  <a:rPr sz="1275" dirty="0"/>
                  <a:t>manager</a:t>
                </a:r>
              </a:p>
              <a:p>
                <a:pPr algn="ctr"/>
                <a:r>
                  <a:rPr sz="1275" dirty="0"/>
                  <a:t>(primary)</a:t>
                </a:r>
              </a:p>
            </p:txBody>
          </p:sp>
          <p:sp>
            <p:nvSpPr>
              <p:cNvPr id="280" name="Shape 280"/>
              <p:cNvSpPr/>
              <p:nvPr/>
            </p:nvSpPr>
            <p:spPr>
              <a:xfrm>
                <a:off x="0" y="0"/>
                <a:ext cx="1354667" cy="985289"/>
              </a:xfrm>
              <a:prstGeom prst="roundRect">
                <a:avLst>
                  <a:gd name="adj" fmla="val 20623"/>
                </a:avLst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575" tIns="36575" rIns="36575" bIns="36575" numCol="1" anchor="ctr">
                <a:noAutofit/>
              </a:bodyPr>
              <a:lstStyle/>
              <a:p>
                <a:pPr algn="ctr"/>
                <a:r>
                  <a:rPr sz="1275" dirty="0"/>
                  <a:t>manager</a:t>
                </a:r>
              </a:p>
              <a:p>
                <a:pPr algn="ctr"/>
                <a:r>
                  <a:rPr sz="1275" dirty="0"/>
                  <a:t>(replica)</a:t>
                </a:r>
              </a:p>
            </p:txBody>
          </p:sp>
        </p:grpSp>
        <p:grpSp>
          <p:nvGrpSpPr>
            <p:cNvPr id="285" name="Group 285"/>
            <p:cNvGrpSpPr/>
            <p:nvPr/>
          </p:nvGrpSpPr>
          <p:grpSpPr>
            <a:xfrm>
              <a:off x="4283714" y="1766822"/>
              <a:ext cx="2825224" cy="363640"/>
              <a:chOff x="0" y="0"/>
              <a:chExt cx="4018094" cy="689566"/>
            </a:xfrm>
          </p:grpSpPr>
          <p:sp>
            <p:nvSpPr>
              <p:cNvPr id="282" name="Shape 282"/>
              <p:cNvSpPr/>
              <p:nvPr/>
            </p:nvSpPr>
            <p:spPr>
              <a:xfrm>
                <a:off x="0" y="0"/>
                <a:ext cx="1234589" cy="689567"/>
              </a:xfrm>
              <a:prstGeom prst="roundRect">
                <a:avLst>
                  <a:gd name="adj" fmla="val 26856"/>
                </a:avLst>
              </a:prstGeom>
              <a:gradFill flip="none" rotWithShape="1">
                <a:gsLst>
                  <a:gs pos="0">
                    <a:schemeClr val="accent1">
                      <a:hueOff val="198858"/>
                      <a:satOff val="-2084"/>
                      <a:lumOff val="20614"/>
                    </a:schemeClr>
                  </a:gs>
                  <a:gs pos="50000">
                    <a:srgbClr val="A1C1E5"/>
                  </a:gs>
                  <a:gs pos="100000">
                    <a:schemeClr val="accent1">
                      <a:hueOff val="173799"/>
                      <a:satOff val="1446"/>
                      <a:lumOff val="13545"/>
                    </a:schemeClr>
                  </a:gs>
                </a:gsLst>
                <a:lin ang="5400000" scaled="0"/>
              </a:gradFill>
              <a:ln w="3175" cap="flat">
                <a:solidFill>
                  <a:schemeClr val="accent1"/>
                </a:solidFill>
                <a:prstDash val="solid"/>
                <a:miter lim="8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575" tIns="36575" rIns="36575" bIns="36575" numCol="1" anchor="ctr">
                <a:noAutofit/>
              </a:bodyPr>
              <a:lstStyle>
                <a:lvl1pPr algn="ctr"/>
              </a:lstStyle>
              <a:p>
                <a:r>
                  <a:rPr sz="1275"/>
                  <a:t>consul</a:t>
                </a:r>
              </a:p>
            </p:txBody>
          </p:sp>
          <p:sp>
            <p:nvSpPr>
              <p:cNvPr id="283" name="Shape 283"/>
              <p:cNvSpPr/>
              <p:nvPr/>
            </p:nvSpPr>
            <p:spPr>
              <a:xfrm>
                <a:off x="2783506" y="0"/>
                <a:ext cx="1234589" cy="689567"/>
              </a:xfrm>
              <a:prstGeom prst="roundRect">
                <a:avLst>
                  <a:gd name="adj" fmla="val 26856"/>
                </a:avLst>
              </a:prstGeom>
              <a:gradFill flip="none" rotWithShape="1">
                <a:gsLst>
                  <a:gs pos="0">
                    <a:schemeClr val="accent1">
                      <a:hueOff val="198858"/>
                      <a:satOff val="-2084"/>
                      <a:lumOff val="20614"/>
                    </a:schemeClr>
                  </a:gs>
                  <a:gs pos="50000">
                    <a:srgbClr val="A1C1E5"/>
                  </a:gs>
                  <a:gs pos="100000">
                    <a:schemeClr val="accent1">
                      <a:hueOff val="173799"/>
                      <a:satOff val="1446"/>
                      <a:lumOff val="13545"/>
                    </a:schemeClr>
                  </a:gs>
                </a:gsLst>
                <a:lin ang="5400000" scaled="0"/>
              </a:gradFill>
              <a:ln w="3175" cap="flat">
                <a:solidFill>
                  <a:schemeClr val="accent1"/>
                </a:solidFill>
                <a:prstDash val="solid"/>
                <a:miter lim="8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575" tIns="36575" rIns="36575" bIns="36575" numCol="1" anchor="ctr">
                <a:noAutofit/>
              </a:bodyPr>
              <a:lstStyle>
                <a:lvl1pPr algn="ctr"/>
              </a:lstStyle>
              <a:p>
                <a:r>
                  <a:rPr sz="1275"/>
                  <a:t>consul</a:t>
                </a:r>
              </a:p>
            </p:txBody>
          </p:sp>
          <p:sp>
            <p:nvSpPr>
              <p:cNvPr id="284" name="Shape 284"/>
              <p:cNvSpPr/>
              <p:nvPr/>
            </p:nvSpPr>
            <p:spPr>
              <a:xfrm>
                <a:off x="1391753" y="0"/>
                <a:ext cx="1234589" cy="689567"/>
              </a:xfrm>
              <a:prstGeom prst="roundRect">
                <a:avLst>
                  <a:gd name="adj" fmla="val 26856"/>
                </a:avLst>
              </a:prstGeom>
              <a:gradFill flip="none" rotWithShape="1">
                <a:gsLst>
                  <a:gs pos="0">
                    <a:schemeClr val="accent1">
                      <a:hueOff val="198858"/>
                      <a:satOff val="-2084"/>
                      <a:lumOff val="20614"/>
                    </a:schemeClr>
                  </a:gs>
                  <a:gs pos="50000">
                    <a:srgbClr val="A1C1E5"/>
                  </a:gs>
                  <a:gs pos="100000">
                    <a:schemeClr val="accent1">
                      <a:hueOff val="173799"/>
                      <a:satOff val="1446"/>
                      <a:lumOff val="13545"/>
                    </a:schemeClr>
                  </a:gs>
                </a:gsLst>
                <a:lin ang="5400000" scaled="0"/>
              </a:gradFill>
              <a:ln w="3175" cap="flat">
                <a:solidFill>
                  <a:schemeClr val="accent1"/>
                </a:solidFill>
                <a:prstDash val="solid"/>
                <a:miter lim="8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575" tIns="36575" rIns="36575" bIns="36575" numCol="1" anchor="ctr">
                <a:noAutofit/>
              </a:bodyPr>
              <a:lstStyle>
                <a:lvl1pPr algn="ctr"/>
              </a:lstStyle>
              <a:p>
                <a:r>
                  <a:rPr sz="1275"/>
                  <a:t>consul</a:t>
                </a:r>
              </a:p>
            </p:txBody>
          </p:sp>
        </p:grpSp>
        <p:sp>
          <p:nvSpPr>
            <p:cNvPr id="286" name="Shape 286"/>
            <p:cNvSpPr/>
            <p:nvPr/>
          </p:nvSpPr>
          <p:spPr>
            <a:xfrm>
              <a:off x="4123554" y="1457154"/>
              <a:ext cx="1612403" cy="33085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716" tIns="25716" rIns="25716" bIns="25716">
              <a:spAutoFit/>
            </a:bodyPr>
            <a:lstStyle/>
            <a:p>
              <a:r>
                <a:rPr sz="1275"/>
                <a:t>Service Discovery</a:t>
              </a:r>
            </a:p>
          </p:txBody>
        </p:sp>
        <p:sp>
          <p:nvSpPr>
            <p:cNvPr id="287" name="Shape 287"/>
            <p:cNvSpPr/>
            <p:nvPr/>
          </p:nvSpPr>
          <p:spPr>
            <a:xfrm rot="5326533">
              <a:off x="5266996" y="2440735"/>
              <a:ext cx="858663" cy="469550"/>
            </a:xfrm>
            <a:prstGeom prst="leftRightArrow">
              <a:avLst>
                <a:gd name="adj1" fmla="val 40562"/>
                <a:gd name="adj2" fmla="val 93961"/>
              </a:avLst>
            </a:prstGeom>
            <a:solidFill>
              <a:srgbClr val="FFFFFF"/>
            </a:solidFill>
            <a:ln w="12700">
              <a:solidFill>
                <a:schemeClr val="accent1"/>
              </a:solidFill>
              <a:miter/>
            </a:ln>
          </p:spPr>
          <p:txBody>
            <a:bodyPr lIns="25716" tIns="25716" rIns="25716" bIns="25716" anchor="ctr"/>
            <a:lstStyle/>
            <a:p>
              <a:endParaRPr sz="1275"/>
            </a:p>
          </p:txBody>
        </p:sp>
        <p:sp>
          <p:nvSpPr>
            <p:cNvPr id="288" name="Shape 288"/>
            <p:cNvSpPr/>
            <p:nvPr/>
          </p:nvSpPr>
          <p:spPr>
            <a:xfrm rot="3506268">
              <a:off x="6240871" y="2452490"/>
              <a:ext cx="1037732" cy="469550"/>
            </a:xfrm>
            <a:prstGeom prst="leftRightArrow">
              <a:avLst>
                <a:gd name="adj1" fmla="val 40562"/>
                <a:gd name="adj2" fmla="val 93961"/>
              </a:avLst>
            </a:prstGeom>
            <a:solidFill>
              <a:srgbClr val="FFFFFF"/>
            </a:solidFill>
            <a:ln w="12700">
              <a:solidFill>
                <a:schemeClr val="accent1"/>
              </a:solidFill>
              <a:miter/>
            </a:ln>
          </p:spPr>
          <p:txBody>
            <a:bodyPr lIns="25716" tIns="25716" rIns="25716" bIns="25716" anchor="ctr"/>
            <a:lstStyle/>
            <a:p>
              <a:endParaRPr sz="1275"/>
            </a:p>
          </p:txBody>
        </p:sp>
        <p:sp>
          <p:nvSpPr>
            <p:cNvPr id="289" name="Shape 289"/>
            <p:cNvSpPr/>
            <p:nvPr/>
          </p:nvSpPr>
          <p:spPr>
            <a:xfrm rot="17805650" flipH="1">
              <a:off x="4154058" y="2440735"/>
              <a:ext cx="1037732" cy="469550"/>
            </a:xfrm>
            <a:prstGeom prst="leftRightArrow">
              <a:avLst>
                <a:gd name="adj1" fmla="val 40562"/>
                <a:gd name="adj2" fmla="val 93961"/>
              </a:avLst>
            </a:prstGeom>
            <a:solidFill>
              <a:srgbClr val="FFFFFF"/>
            </a:solidFill>
            <a:ln w="12700">
              <a:solidFill>
                <a:schemeClr val="accent1"/>
              </a:solidFill>
              <a:miter/>
            </a:ln>
          </p:spPr>
          <p:txBody>
            <a:bodyPr lIns="25716" tIns="25716" rIns="25716" bIns="25716" anchor="ctr"/>
            <a:lstStyle/>
            <a:p>
              <a:endParaRPr sz="1275"/>
            </a:p>
          </p:txBody>
        </p:sp>
        <p:sp>
          <p:nvSpPr>
            <p:cNvPr id="290" name="Shape 290"/>
            <p:cNvSpPr/>
            <p:nvPr/>
          </p:nvSpPr>
          <p:spPr>
            <a:xfrm>
              <a:off x="897089" y="1446139"/>
              <a:ext cx="2545313" cy="74679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1"/>
              </a:solidFill>
              <a:miter/>
            </a:ln>
          </p:spPr>
          <p:txBody>
            <a:bodyPr lIns="25716" tIns="25716" rIns="25716" bIns="25716" anchor="ctr"/>
            <a:lstStyle/>
            <a:p>
              <a:endParaRPr sz="1275"/>
            </a:p>
          </p:txBody>
        </p:sp>
        <p:sp>
          <p:nvSpPr>
            <p:cNvPr id="291" name="Shape 291"/>
            <p:cNvSpPr/>
            <p:nvPr/>
          </p:nvSpPr>
          <p:spPr>
            <a:xfrm>
              <a:off x="1478089" y="1678648"/>
              <a:ext cx="1307310" cy="308833"/>
            </a:xfrm>
            <a:prstGeom prst="roundRect">
              <a:avLst>
                <a:gd name="adj" fmla="val 34293"/>
              </a:avLst>
            </a:prstGeom>
            <a:solidFill>
              <a:srgbClr val="FFFFFF"/>
            </a:solidFill>
            <a:ln w="12700">
              <a:solidFill>
                <a:schemeClr val="accent1"/>
              </a:solidFill>
              <a:miter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25716" tIns="25716" rIns="25716" bIns="25716" anchor="ctr"/>
            <a:lstStyle/>
            <a:p>
              <a:r>
                <a:rPr sz="1275"/>
                <a:t>swarm agent</a:t>
              </a:r>
            </a:p>
          </p:txBody>
        </p:sp>
        <p:sp>
          <p:nvSpPr>
            <p:cNvPr id="292" name="Shape 292"/>
            <p:cNvSpPr/>
            <p:nvPr/>
          </p:nvSpPr>
          <p:spPr>
            <a:xfrm>
              <a:off x="2929598" y="1730667"/>
              <a:ext cx="1226000" cy="277754"/>
            </a:xfrm>
            <a:prstGeom prst="rightArrow">
              <a:avLst>
                <a:gd name="adj1" fmla="val 32155"/>
                <a:gd name="adj2" fmla="val 122702"/>
              </a:avLst>
            </a:prstGeom>
            <a:solidFill>
              <a:srgbClr val="FFFFFF"/>
            </a:solidFill>
            <a:ln w="12700">
              <a:solidFill>
                <a:schemeClr val="accent1"/>
              </a:solidFill>
              <a:miter/>
            </a:ln>
          </p:spPr>
          <p:txBody>
            <a:bodyPr lIns="25716" tIns="25716" rIns="25716" bIns="25716" anchor="ctr"/>
            <a:lstStyle/>
            <a:p>
              <a:endParaRPr sz="1275"/>
            </a:p>
          </p:txBody>
        </p:sp>
        <p:sp>
          <p:nvSpPr>
            <p:cNvPr id="293" name="Shape 293"/>
            <p:cNvSpPr/>
            <p:nvPr/>
          </p:nvSpPr>
          <p:spPr>
            <a:xfrm>
              <a:off x="2972043" y="1526690"/>
              <a:ext cx="998988" cy="33085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716" tIns="25716" rIns="25716" bIns="25716">
              <a:spAutoFit/>
            </a:bodyPr>
            <a:lstStyle/>
            <a:p>
              <a:r>
                <a:rPr sz="1275"/>
                <a:t>heart beat</a:t>
              </a:r>
            </a:p>
          </p:txBody>
        </p:sp>
        <p:sp>
          <p:nvSpPr>
            <p:cNvPr id="294" name="Shape 294"/>
            <p:cNvSpPr/>
            <p:nvPr/>
          </p:nvSpPr>
          <p:spPr>
            <a:xfrm>
              <a:off x="1032093" y="1526690"/>
              <a:ext cx="479615" cy="33085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716" tIns="25716" rIns="25716" bIns="25716">
              <a:spAutoFit/>
            </a:bodyPr>
            <a:lstStyle/>
            <a:p>
              <a:r>
                <a:rPr sz="1275"/>
                <a:t>Host</a:t>
              </a:r>
            </a:p>
          </p:txBody>
        </p:sp>
        <p:sp>
          <p:nvSpPr>
            <p:cNvPr id="295" name="Shape 295"/>
            <p:cNvSpPr/>
            <p:nvPr/>
          </p:nvSpPr>
          <p:spPr>
            <a:xfrm>
              <a:off x="915640" y="2943575"/>
              <a:ext cx="2582418" cy="119226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1"/>
              </a:solidFill>
              <a:miter/>
            </a:ln>
          </p:spPr>
          <p:txBody>
            <a:bodyPr lIns="25716" tIns="25716" rIns="25716" bIns="25716" anchor="ctr"/>
            <a:lstStyle/>
            <a:p>
              <a:endParaRPr sz="1275"/>
            </a:p>
          </p:txBody>
        </p:sp>
        <p:sp>
          <p:nvSpPr>
            <p:cNvPr id="296" name="Shape 296"/>
            <p:cNvSpPr/>
            <p:nvPr/>
          </p:nvSpPr>
          <p:spPr>
            <a:xfrm>
              <a:off x="1543074" y="3230581"/>
              <a:ext cx="1194202" cy="281778"/>
            </a:xfrm>
            <a:prstGeom prst="roundRect">
              <a:avLst>
                <a:gd name="adj" fmla="val 34293"/>
              </a:avLst>
            </a:prstGeom>
            <a:solidFill>
              <a:srgbClr val="FFFFFF"/>
            </a:solidFill>
            <a:ln w="12700">
              <a:solidFill>
                <a:schemeClr val="accent1"/>
              </a:solidFill>
              <a:miter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25716" tIns="25716" rIns="25716" bIns="25716" anchor="ctr"/>
            <a:lstStyle/>
            <a:p>
              <a:pPr algn="ctr"/>
              <a:r>
                <a:rPr sz="1275" dirty="0"/>
                <a:t>Shipyard</a:t>
              </a:r>
            </a:p>
          </p:txBody>
        </p:sp>
        <p:sp>
          <p:nvSpPr>
            <p:cNvPr id="297" name="Shape 297"/>
            <p:cNvSpPr/>
            <p:nvPr/>
          </p:nvSpPr>
          <p:spPr>
            <a:xfrm>
              <a:off x="1050646" y="2971466"/>
              <a:ext cx="479615" cy="33085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716" tIns="25716" rIns="25716" bIns="25716">
              <a:spAutoFit/>
            </a:bodyPr>
            <a:lstStyle/>
            <a:p>
              <a:r>
                <a:rPr sz="1275"/>
                <a:t>Host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4361497" y="3817914"/>
              <a:ext cx="1353787" cy="33085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716" tIns="25716" rIns="25716" bIns="25716">
              <a:spAutoFit/>
            </a:bodyPr>
            <a:lstStyle/>
            <a:p>
              <a:r>
                <a:rPr sz="1275"/>
                <a:t>Swarm Cluster</a:t>
              </a:r>
            </a:p>
          </p:txBody>
        </p:sp>
        <p:sp>
          <p:nvSpPr>
            <p:cNvPr id="299" name="Shape 299"/>
            <p:cNvSpPr/>
            <p:nvPr/>
          </p:nvSpPr>
          <p:spPr>
            <a:xfrm rot="10800000">
              <a:off x="2778222" y="3249327"/>
              <a:ext cx="1144884" cy="352163"/>
            </a:xfrm>
            <a:prstGeom prst="leftRightArrow">
              <a:avLst>
                <a:gd name="adj1" fmla="val 40562"/>
                <a:gd name="adj2" fmla="val 93961"/>
              </a:avLst>
            </a:prstGeom>
            <a:solidFill>
              <a:srgbClr val="FFFFFF"/>
            </a:solidFill>
            <a:ln w="12700">
              <a:solidFill>
                <a:schemeClr val="accent1"/>
              </a:solidFill>
              <a:miter/>
            </a:ln>
          </p:spPr>
          <p:txBody>
            <a:bodyPr lIns="25716" tIns="25716" rIns="25716" bIns="25716" anchor="ctr"/>
            <a:lstStyle/>
            <a:p>
              <a:endParaRPr sz="1275"/>
            </a:p>
          </p:txBody>
        </p:sp>
        <p:sp>
          <p:nvSpPr>
            <p:cNvPr id="300" name="Shape 300"/>
            <p:cNvSpPr/>
            <p:nvPr/>
          </p:nvSpPr>
          <p:spPr>
            <a:xfrm>
              <a:off x="1543074" y="3777752"/>
              <a:ext cx="1194202" cy="281778"/>
            </a:xfrm>
            <a:prstGeom prst="roundRect">
              <a:avLst>
                <a:gd name="adj" fmla="val 34293"/>
              </a:avLst>
            </a:prstGeom>
            <a:solidFill>
              <a:srgbClr val="FFFFFF"/>
            </a:solidFill>
            <a:ln w="12700">
              <a:solidFill>
                <a:schemeClr val="accent1"/>
              </a:solidFill>
              <a:miter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25716" tIns="25716" rIns="25716" bIns="25716" anchor="ctr"/>
            <a:lstStyle/>
            <a:p>
              <a:pPr algn="ctr"/>
              <a:r>
                <a:rPr sz="1275" dirty="0" err="1"/>
                <a:t>rethinkdb</a:t>
              </a:r>
              <a:endParaRPr sz="1275" dirty="0"/>
            </a:p>
          </p:txBody>
        </p:sp>
        <p:sp>
          <p:nvSpPr>
            <p:cNvPr id="301" name="Shape 301"/>
            <p:cNvSpPr/>
            <p:nvPr/>
          </p:nvSpPr>
          <p:spPr>
            <a:xfrm flipV="1">
              <a:off x="2074072" y="3452412"/>
              <a:ext cx="1" cy="363640"/>
            </a:xfrm>
            <a:prstGeom prst="line">
              <a:avLst/>
            </a:prstGeom>
            <a:ln w="38100">
              <a:solidFill>
                <a:schemeClr val="accent1"/>
              </a:solidFill>
              <a:miter/>
              <a:headEnd type="triangle"/>
              <a:tailEnd type="triangle"/>
            </a:ln>
          </p:spPr>
          <p:txBody>
            <a:bodyPr lIns="25716" tIns="25716" rIns="25716" bIns="25716"/>
            <a:lstStyle/>
            <a:p>
              <a:endParaRPr sz="1275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dirty="0" err="1"/>
              <a:t>背景</a:t>
            </a:r>
            <a:r>
              <a:rPr dirty="0"/>
              <a:t>(</a:t>
            </a:r>
            <a:r>
              <a:rPr sz="2400" dirty="0" err="1"/>
              <a:t>互联网金融</a:t>
            </a:r>
            <a:r>
              <a:rPr dirty="0"/>
              <a:t>）</a:t>
            </a:r>
          </a:p>
        </p:txBody>
      </p:sp>
      <p:pic>
        <p:nvPicPr>
          <p:cNvPr id="4" name="Content Placeholder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78" y="1822257"/>
            <a:ext cx="5152644" cy="21168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sz="2400" dirty="0" err="1"/>
              <a:t>Docker</a:t>
            </a:r>
            <a:r>
              <a:rPr sz="2400" dirty="0" err="1"/>
              <a:t>日志</a:t>
            </a:r>
            <a:r>
              <a:rPr lang="zh-CN" altLang="en-US" sz="2400" dirty="0"/>
              <a:t> </a:t>
            </a:r>
            <a:r>
              <a:rPr lang="en-US" altLang="zh-CN" sz="2400" dirty="0"/>
              <a:t>- ELK</a:t>
            </a:r>
            <a:endParaRPr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976168" y="1602929"/>
            <a:ext cx="2857935" cy="305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716" tIns="25716" rIns="25716" bIns="25716" numCol="1" spcCol="26788" rtlCol="0" anchor="t">
            <a:spAutoFit/>
          </a:bodyPr>
          <a:lstStyle/>
          <a:p>
            <a:r>
              <a:rPr lang="zh-CN" altLang="en-US" sz="1650" dirty="0">
                <a:latin typeface="Microsoft YaHei" charset="0"/>
                <a:ea typeface="Microsoft YaHei" charset="0"/>
                <a:cs typeface="Microsoft YaHei" charset="0"/>
              </a:rPr>
              <a:t>需求</a:t>
            </a:r>
            <a:r>
              <a:rPr lang="zh-CN" altLang="en-US" sz="1650" dirty="0"/>
              <a:t>：    ➤ 检索     ➤排错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363351" y="1481200"/>
            <a:ext cx="1930774" cy="6405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716" tIns="25716" rIns="25716" bIns="25716" numCol="1" spcCol="26788" rtlCol="0" anchor="t">
            <a:spAutoFit/>
          </a:bodyPr>
          <a:lstStyle/>
          <a:p>
            <a:r>
              <a:rPr lang="en-US" altLang="zh-CN" sz="1275" dirty="0"/>
              <a:t>volumes: </a:t>
            </a:r>
            <a:endParaRPr lang="zh-CN" altLang="en-US" sz="1275" dirty="0"/>
          </a:p>
          <a:p>
            <a:r>
              <a:rPr lang="zh-CN" altLang="en-US" sz="1275" dirty="0"/>
              <a:t>    </a:t>
            </a:r>
            <a:r>
              <a:rPr lang="en-US" altLang="zh-CN" sz="1275" dirty="0"/>
              <a:t>- /data/logs:/app/logs </a:t>
            </a:r>
            <a:endParaRPr lang="zh-CN" altLang="en-US" sz="1275" dirty="0"/>
          </a:p>
          <a:p>
            <a:r>
              <a:rPr lang="zh-CN" altLang="en-US" sz="1275" dirty="0"/>
              <a:t>    </a:t>
            </a:r>
            <a:r>
              <a:rPr lang="en-US" altLang="zh-CN" sz="1275" dirty="0"/>
              <a:t>- /data/files:/app/files</a:t>
            </a:r>
            <a:endParaRPr lang="zh-CN" altLang="en-US" sz="1275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323954"/>
              </p:ext>
            </p:extLst>
          </p:nvPr>
        </p:nvGraphicFramePr>
        <p:xfrm>
          <a:off x="1143000" y="2183112"/>
          <a:ext cx="4572000" cy="1397149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86000"/>
                <a:gridCol w="2286000"/>
              </a:tblGrid>
              <a:tr h="3923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/>
                        <a:t>stdout/stderr</a:t>
                      </a:r>
                      <a:endParaRPr lang="zh-CN" altLang="en-US" sz="1300"/>
                    </a:p>
                  </a:txBody>
                  <a:tcPr marL="48221" marR="48221" marT="18083" marB="180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/>
                        <a:t>logfile</a:t>
                      </a:r>
                      <a:endParaRPr lang="zh-CN" altLang="en-US" sz="1300"/>
                    </a:p>
                  </a:txBody>
                  <a:tcPr marL="48221" marR="48221" marT="18083" marB="18083" anchor="ctr"/>
                </a:tc>
              </a:tr>
              <a:tr h="10048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/>
                        <a:t>log</a:t>
                      </a:r>
                      <a:r>
                        <a:rPr lang="zh-CN" altLang="en-US" sz="1300"/>
                        <a:t> </a:t>
                      </a:r>
                      <a:r>
                        <a:rPr lang="en-US" altLang="zh-CN" sz="1300"/>
                        <a:t>driver(syslog)</a:t>
                      </a:r>
                      <a:r>
                        <a:rPr lang="zh-CN" altLang="en-US" sz="1300"/>
                        <a:t>通过</a:t>
                      </a:r>
                      <a:r>
                        <a:rPr lang="en-US" altLang="zh-CN" sz="1300"/>
                        <a:t>tcp</a:t>
                      </a:r>
                      <a:r>
                        <a:rPr lang="zh-CN" altLang="en-US" sz="1300"/>
                        <a:t>协议转发到</a:t>
                      </a:r>
                      <a:r>
                        <a:rPr lang="en-US" altLang="zh-CN" sz="1300"/>
                        <a:t>Logstash</a:t>
                      </a:r>
                      <a:endParaRPr lang="zh-CN" altLang="en-US" sz="1300"/>
                    </a:p>
                  </a:txBody>
                  <a:tcPr marL="48221" marR="48221" marT="18083" marB="180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err="1"/>
                        <a:t>filebeat</a:t>
                      </a:r>
                      <a:r>
                        <a:rPr lang="en-US" altLang="zh-CN" sz="1300" dirty="0"/>
                        <a:t>/</a:t>
                      </a:r>
                      <a:r>
                        <a:rPr lang="en-US" altLang="zh-CN" sz="1300" dirty="0" err="1"/>
                        <a:t>logstash</a:t>
                      </a:r>
                      <a:endParaRPr lang="zh-CN" altLang="en-US" sz="1300" dirty="0"/>
                    </a:p>
                    <a:p>
                      <a:pPr algn="ctr"/>
                      <a:r>
                        <a:rPr lang="en-US" altLang="zh-CN" sz="1300" dirty="0" err="1"/>
                        <a:t>docker</a:t>
                      </a:r>
                      <a:r>
                        <a:rPr lang="en-US" altLang="zh-CN" sz="1300" dirty="0"/>
                        <a:t>-gen</a:t>
                      </a:r>
                      <a:r>
                        <a:rPr lang="zh-CN" altLang="en-US" sz="1300" dirty="0"/>
                        <a:t> 根据</a:t>
                      </a:r>
                      <a:r>
                        <a:rPr lang="en-US" altLang="zh-CN" sz="1300" dirty="0"/>
                        <a:t>label</a:t>
                      </a:r>
                      <a:r>
                        <a:rPr lang="zh-CN" altLang="en-US" sz="1300" dirty="0"/>
                        <a:t>发现配置文件动态更新模板文件</a:t>
                      </a:r>
                    </a:p>
                  </a:txBody>
                  <a:tcPr marL="48221" marR="48221" marT="18083" marB="18083" anchor="ctr"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sz="2400" dirty="0" err="1"/>
              <a:t>Docker监控</a:t>
            </a:r>
            <a:endParaRPr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3116680" y="1054476"/>
            <a:ext cx="2985430" cy="305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716" tIns="25716" rIns="25716" bIns="25716" numCol="1" spcCol="26788" rtlCol="0" anchor="t">
            <a:spAutoFit/>
          </a:bodyPr>
          <a:lstStyle/>
          <a:p>
            <a:r>
              <a:rPr lang="en-US" altLang="zh-CN" sz="1650" b="1" dirty="0" err="1"/>
              <a:t>cAdvisor</a:t>
            </a:r>
            <a:r>
              <a:rPr lang="zh-CN" altLang="en-US" sz="1650" b="1" dirty="0"/>
              <a:t> </a:t>
            </a:r>
            <a:r>
              <a:rPr lang="en-US" altLang="zh-CN" sz="1650" b="1" dirty="0"/>
              <a:t>+</a:t>
            </a:r>
            <a:r>
              <a:rPr lang="zh-CN" altLang="en-US" sz="1650" b="1" dirty="0"/>
              <a:t> </a:t>
            </a:r>
            <a:r>
              <a:rPr lang="en-US" altLang="zh-CN" sz="1650" b="1" dirty="0"/>
              <a:t>Prometheus</a:t>
            </a:r>
            <a:r>
              <a:rPr lang="zh-CN" altLang="en-US" sz="1650" b="1" dirty="0"/>
              <a:t> </a:t>
            </a:r>
            <a:r>
              <a:rPr lang="en-US" altLang="zh-CN" sz="1650" b="1" dirty="0"/>
              <a:t>+</a:t>
            </a:r>
            <a:r>
              <a:rPr lang="zh-CN" altLang="en-US" sz="1650" b="1" dirty="0"/>
              <a:t> </a:t>
            </a:r>
            <a:r>
              <a:rPr lang="en-US" altLang="zh-CN" sz="1650" b="1" dirty="0" err="1"/>
              <a:t>Grafana</a:t>
            </a:r>
            <a:endParaRPr lang="en-US" altLang="zh-CN" sz="1650" b="1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754324"/>
              </p:ext>
            </p:extLst>
          </p:nvPr>
        </p:nvGraphicFramePr>
        <p:xfrm>
          <a:off x="674736" y="1665351"/>
          <a:ext cx="5508530" cy="18128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107973"/>
                <a:gridCol w="1564380"/>
                <a:gridCol w="1836177"/>
              </a:tblGrid>
              <a:tr h="396462">
                <a:tc>
                  <a:txBody>
                    <a:bodyPr/>
                    <a:lstStyle/>
                    <a:p>
                      <a:pPr marL="0" marR="0" indent="0" algn="ctr" defTabSz="650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 err="1"/>
                        <a:t>cAdvisor</a:t>
                      </a:r>
                      <a:endParaRPr lang="en-US" altLang="zh-CN" sz="1300" dirty="0">
                        <a:effectLst/>
                      </a:endParaRPr>
                    </a:p>
                  </a:txBody>
                  <a:tcPr marL="48221" marR="48221" marT="18083" marB="18083" anchor="ctr"/>
                </a:tc>
                <a:tc>
                  <a:txBody>
                    <a:bodyPr/>
                    <a:lstStyle/>
                    <a:p>
                      <a:pPr marL="0" marR="0" indent="0" algn="ctr" defTabSz="650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/>
                        <a:t>Prometheus</a:t>
                      </a:r>
                      <a:endParaRPr lang="zh-CN" altLang="en-US" sz="1300"/>
                    </a:p>
                  </a:txBody>
                  <a:tcPr marL="48221" marR="48221" marT="18083" marB="180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/>
                        <a:t>Grafana</a:t>
                      </a:r>
                      <a:endParaRPr lang="zh-CN" altLang="en-US" sz="1300"/>
                    </a:p>
                  </a:txBody>
                  <a:tcPr marL="48221" marR="48221" marT="18083" marB="18083" anchor="ctr"/>
                </a:tc>
              </a:tr>
              <a:tr h="1416338">
                <a:tc>
                  <a:txBody>
                    <a:bodyPr/>
                    <a:lstStyle/>
                    <a:p>
                      <a:pPr marL="0" marR="0" indent="0" algn="l" defTabSz="650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u="none" strike="noStrike" cap="none" spc="0" baseline="0">
                          <a:ln>
                            <a:noFill/>
                          </a:ln>
                          <a:effectLst/>
                          <a:uFillTx/>
                          <a:sym typeface="Calibri"/>
                        </a:rPr>
                        <a:t>1.</a:t>
                      </a:r>
                      <a:r>
                        <a:rPr lang="zh-CN" altLang="en-US" sz="1300" u="none" strike="noStrike" cap="none" spc="0" baseline="0">
                          <a:ln>
                            <a:noFill/>
                          </a:ln>
                          <a:effectLst/>
                          <a:uFillTx/>
                          <a:sym typeface="Calibri"/>
                        </a:rPr>
                        <a:t> </a:t>
                      </a:r>
                      <a:r>
                        <a:rPr lang="en-US" altLang="zh-CN" sz="1300" u="none" strike="noStrike" cap="none" spc="0" baseline="0">
                          <a:ln>
                            <a:noFill/>
                          </a:ln>
                          <a:effectLst/>
                          <a:uFillTx/>
                          <a:sym typeface="Calibri"/>
                        </a:rPr>
                        <a:t>Containerized.</a:t>
                      </a:r>
                      <a:endParaRPr lang="zh-CN" altLang="en-US" sz="1300" u="none" strike="noStrike" cap="none" spc="0" baseline="0">
                        <a:ln>
                          <a:noFill/>
                        </a:ln>
                        <a:effectLst/>
                        <a:uFillTx/>
                        <a:sym typeface="Calibri"/>
                      </a:endParaRPr>
                    </a:p>
                    <a:p>
                      <a:pPr marL="0" marR="0" indent="0" algn="l" defTabSz="650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>
                          <a:effectLst/>
                        </a:rPr>
                        <a:t>2.</a:t>
                      </a:r>
                      <a:r>
                        <a:rPr lang="zh-CN" altLang="en-US" sz="1300">
                          <a:effectLst/>
                        </a:rPr>
                        <a:t> </a:t>
                      </a:r>
                      <a:r>
                        <a:rPr lang="en-US" altLang="zh-CN" sz="1300">
                          <a:effectLst/>
                        </a:rPr>
                        <a:t>Containers&amp;hosts</a:t>
                      </a:r>
                      <a:endParaRPr lang="zh-CN" altLang="en-US" sz="1300">
                        <a:effectLst/>
                      </a:endParaRPr>
                    </a:p>
                    <a:p>
                      <a:pPr marL="0" marR="0" indent="0" algn="ctr" defTabSz="650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>
                          <a:effectLst/>
                        </a:rPr>
                        <a:t>Samples</a:t>
                      </a:r>
                      <a:r>
                        <a:rPr lang="zh-CN" altLang="en-US" sz="1300" baseline="0">
                          <a:effectLst/>
                        </a:rPr>
                        <a:t> </a:t>
                      </a:r>
                      <a:r>
                        <a:rPr lang="en-US" altLang="zh-CN" sz="1300" baseline="0">
                          <a:effectLst/>
                        </a:rPr>
                        <a:t>per</a:t>
                      </a:r>
                      <a:r>
                        <a:rPr lang="zh-CN" altLang="en-US" sz="1300" baseline="0">
                          <a:effectLst/>
                        </a:rPr>
                        <a:t> </a:t>
                      </a:r>
                      <a:r>
                        <a:rPr lang="en-US" altLang="zh-CN" sz="1300" baseline="0">
                          <a:effectLst/>
                        </a:rPr>
                        <a:t>sec</a:t>
                      </a:r>
                      <a:endParaRPr lang="en-US" altLang="zh-CN" sz="1300">
                        <a:effectLst/>
                      </a:endParaRPr>
                    </a:p>
                  </a:txBody>
                  <a:tcPr marL="48221" marR="48221" marT="18083" marB="18083"/>
                </a:tc>
                <a:tc>
                  <a:txBody>
                    <a:bodyPr/>
                    <a:lstStyle/>
                    <a:p>
                      <a:pPr marL="514350" indent="-514350" algn="l">
                        <a:buAutoNum type="arabicPeriod"/>
                      </a:pPr>
                      <a:r>
                        <a:rPr lang="en-US" altLang="zh-CN" sz="1300" dirty="0"/>
                        <a:t>Pull</a:t>
                      </a:r>
                      <a:r>
                        <a:rPr lang="zh-CN" altLang="en-US" sz="1300" dirty="0"/>
                        <a:t> </a:t>
                      </a:r>
                      <a:r>
                        <a:rPr lang="en-US" altLang="zh-CN" sz="1300" dirty="0"/>
                        <a:t>based</a:t>
                      </a:r>
                      <a:endParaRPr lang="zh-CN" altLang="en-US" sz="1300" dirty="0"/>
                    </a:p>
                    <a:p>
                      <a:pPr marL="514350" indent="-514350" algn="l">
                        <a:buAutoNum type="arabicPeriod"/>
                      </a:pPr>
                      <a:r>
                        <a:rPr lang="en-US" altLang="zh-CN" sz="1300" dirty="0"/>
                        <a:t>Service</a:t>
                      </a:r>
                      <a:r>
                        <a:rPr lang="zh-CN" altLang="en-US" sz="1300" baseline="0" dirty="0"/>
                        <a:t> </a:t>
                      </a:r>
                      <a:r>
                        <a:rPr lang="en-US" altLang="zh-CN" sz="1300" baseline="0" dirty="0"/>
                        <a:t>Discovery</a:t>
                      </a:r>
                      <a:r>
                        <a:rPr lang="zh-CN" altLang="en-US" sz="1300" baseline="0" dirty="0"/>
                        <a:t> </a:t>
                      </a:r>
                      <a:r>
                        <a:rPr lang="en-US" altLang="zh-CN" sz="1300" baseline="0" dirty="0"/>
                        <a:t>target</a:t>
                      </a:r>
                      <a:endParaRPr lang="zh-CN" altLang="en-US" sz="1300" baseline="0" dirty="0"/>
                    </a:p>
                    <a:p>
                      <a:pPr marL="514350" indent="-514350" algn="l">
                        <a:buAutoNum type="arabicPeriod"/>
                      </a:pPr>
                      <a:r>
                        <a:rPr lang="en-US" altLang="zh-CN" sz="1300" baseline="0" dirty="0"/>
                        <a:t>Alert</a:t>
                      </a:r>
                      <a:endParaRPr lang="zh-CN" altLang="en-US" sz="1300" dirty="0"/>
                    </a:p>
                  </a:txBody>
                  <a:tcPr marL="48221" marR="48221" marT="18083" marB="18083"/>
                </a:tc>
                <a:tc>
                  <a:txBody>
                    <a:bodyPr/>
                    <a:lstStyle/>
                    <a:p>
                      <a:pPr marL="0" marR="0" indent="0" algn="l" defTabSz="650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Calibri"/>
                        </a:rPr>
                        <a:t>1.</a:t>
                      </a:r>
                      <a:r>
                        <a:rPr lang="zh-CN" altLang="en-US" sz="1300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Calibri"/>
                        </a:rPr>
                        <a:t> </a:t>
                      </a:r>
                      <a:r>
                        <a:rPr lang="en-US" altLang="zh-CN" sz="1300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Calibri"/>
                        </a:rPr>
                        <a:t>Integrates with most monitoring systems.</a:t>
                      </a:r>
                      <a:endParaRPr lang="zh-CN" altLang="en-US" sz="1300" u="none" strike="noStrike" cap="none" spc="0" baseline="0" dirty="0">
                        <a:ln>
                          <a:noFill/>
                        </a:ln>
                        <a:effectLst/>
                        <a:uFillTx/>
                        <a:sym typeface="Calibri"/>
                      </a:endParaRPr>
                    </a:p>
                    <a:p>
                      <a:pPr marL="0" marR="0" indent="0" algn="l" defTabSz="650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Calibri"/>
                        </a:rPr>
                        <a:t>2.</a:t>
                      </a:r>
                      <a:r>
                        <a:rPr lang="zh-CN" altLang="en-US" sz="1300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Calibri"/>
                        </a:rPr>
                        <a:t> </a:t>
                      </a:r>
                      <a:r>
                        <a:rPr lang="en-US" altLang="zh-CN" sz="1300" u="none" strike="noStrike" cap="none" spc="0" baseline="0" dirty="0" err="1">
                          <a:ln>
                            <a:noFill/>
                          </a:ln>
                          <a:effectLst/>
                          <a:uFillTx/>
                          <a:sym typeface="Calibri"/>
                        </a:rPr>
                        <a:t>Templatized</a:t>
                      </a:r>
                      <a:r>
                        <a:rPr lang="en-US" altLang="zh-CN" sz="1300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Calibri"/>
                        </a:rPr>
                        <a:t> metrics dashboards, dynamic graphs.</a:t>
                      </a:r>
                      <a:endParaRPr lang="en-US" altLang="zh-CN" sz="13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8221" marR="48221" marT="18083" marB="18083"/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sz="2400" dirty="0" err="1"/>
              <a:t>部署架构图</a:t>
            </a:r>
            <a:endParaRPr dirty="0"/>
          </a:p>
        </p:txBody>
      </p:sp>
      <p:grpSp>
        <p:nvGrpSpPr>
          <p:cNvPr id="399" name="Group 399"/>
          <p:cNvGrpSpPr/>
          <p:nvPr/>
        </p:nvGrpSpPr>
        <p:grpSpPr>
          <a:xfrm>
            <a:off x="1018732" y="1806860"/>
            <a:ext cx="4787925" cy="2296468"/>
            <a:chOff x="0" y="0"/>
            <a:chExt cx="9141166" cy="5491619"/>
          </a:xfrm>
        </p:grpSpPr>
        <p:sp>
          <p:nvSpPr>
            <p:cNvPr id="318" name="Shape 318"/>
            <p:cNvSpPr/>
            <p:nvPr/>
          </p:nvSpPr>
          <p:spPr>
            <a:xfrm>
              <a:off x="0" y="238"/>
              <a:ext cx="2525351" cy="1912917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1">
                    <a:hueOff val="198858"/>
                    <a:satOff val="-2084"/>
                    <a:lumOff val="20614"/>
                  </a:schemeClr>
                </a:gs>
                <a:gs pos="50000">
                  <a:srgbClr val="A1C1E5"/>
                </a:gs>
                <a:gs pos="100000">
                  <a:schemeClr val="accent1">
                    <a:hueOff val="173799"/>
                    <a:satOff val="1446"/>
                    <a:lumOff val="13545"/>
                  </a:schemeClr>
                </a:gs>
              </a:gsLst>
              <a:lin ang="5400000" scaled="0"/>
            </a:gradFill>
            <a:ln w="31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6575" tIns="36575" rIns="36575" bIns="36575" numCol="1" anchor="ctr">
              <a:noAutofit/>
            </a:bodyPr>
            <a:lstStyle/>
            <a:p>
              <a:pPr algn="ctr"/>
              <a:endParaRPr sz="975"/>
            </a:p>
          </p:txBody>
        </p:sp>
        <p:sp>
          <p:nvSpPr>
            <p:cNvPr id="319" name="Shape 319"/>
            <p:cNvSpPr/>
            <p:nvPr/>
          </p:nvSpPr>
          <p:spPr>
            <a:xfrm>
              <a:off x="612435" y="2049250"/>
              <a:ext cx="1300481" cy="5354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575" tIns="36575" rIns="36575" bIns="36575" numCol="1" anchor="t">
              <a:spAutoFit/>
            </a:bodyPr>
            <a:lstStyle>
              <a:lvl1pPr>
                <a:defRPr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rPr sz="975"/>
                <a:t>Node 01</a:t>
              </a:r>
            </a:p>
          </p:txBody>
        </p:sp>
        <p:grpSp>
          <p:nvGrpSpPr>
            <p:cNvPr id="322" name="Group 322"/>
            <p:cNvGrpSpPr/>
            <p:nvPr/>
          </p:nvGrpSpPr>
          <p:grpSpPr>
            <a:xfrm>
              <a:off x="203200" y="202253"/>
              <a:ext cx="2118952" cy="397431"/>
              <a:chOff x="0" y="-32376"/>
              <a:chExt cx="2118951" cy="397430"/>
            </a:xfrm>
          </p:grpSpPr>
          <p:sp>
            <p:nvSpPr>
              <p:cNvPr id="320" name="Shape 320"/>
              <p:cNvSpPr/>
              <p:nvPr/>
            </p:nvSpPr>
            <p:spPr>
              <a:xfrm>
                <a:off x="0" y="0"/>
                <a:ext cx="2118951" cy="33268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12700" cap="flat">
                <a:solidFill>
                  <a:srgbClr val="BA8C00"/>
                </a:solidFill>
                <a:prstDash val="solid"/>
                <a:miter lim="800000"/>
              </a:ln>
              <a:effectLst/>
            </p:spPr>
            <p:txBody>
              <a:bodyPr wrap="square" lIns="36575" tIns="36575" rIns="36575" bIns="36575" numCol="1" anchor="ctr">
                <a:noAutofit/>
              </a:bodyPr>
              <a:lstStyle/>
              <a:p>
                <a:pPr algn="ctr">
                  <a:defRPr sz="160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  <a:endParaRPr sz="600"/>
              </a:p>
            </p:txBody>
          </p:sp>
          <p:sp>
            <p:nvSpPr>
              <p:cNvPr id="321" name="Shape 321"/>
              <p:cNvSpPr/>
              <p:nvPr/>
            </p:nvSpPr>
            <p:spPr>
              <a:xfrm>
                <a:off x="16240" y="-32376"/>
                <a:ext cx="2086472" cy="3974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575" tIns="36575" rIns="36575" bIns="36575" numCol="1" anchor="ctr">
                <a:spAutoFit/>
              </a:bodyPr>
              <a:lstStyle>
                <a:lvl1pPr algn="ctr">
                  <a:defRPr sz="160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r>
                  <a:rPr sz="600"/>
                  <a:t>Swarm Manager (Slave)</a:t>
                </a:r>
              </a:p>
            </p:txBody>
          </p:sp>
        </p:grpSp>
        <p:grpSp>
          <p:nvGrpSpPr>
            <p:cNvPr id="325" name="Group 325"/>
            <p:cNvGrpSpPr/>
            <p:nvPr/>
          </p:nvGrpSpPr>
          <p:grpSpPr>
            <a:xfrm>
              <a:off x="203200" y="591521"/>
              <a:ext cx="2118952" cy="397431"/>
              <a:chOff x="0" y="-32376"/>
              <a:chExt cx="2118951" cy="397430"/>
            </a:xfrm>
          </p:grpSpPr>
          <p:sp>
            <p:nvSpPr>
              <p:cNvPr id="323" name="Shape 323"/>
              <p:cNvSpPr/>
              <p:nvPr/>
            </p:nvSpPr>
            <p:spPr>
              <a:xfrm>
                <a:off x="0" y="0"/>
                <a:ext cx="2118951" cy="33268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12700" cap="flat">
                <a:solidFill>
                  <a:srgbClr val="527E34"/>
                </a:solidFill>
                <a:prstDash val="solid"/>
                <a:miter lim="800000"/>
              </a:ln>
              <a:effectLst/>
            </p:spPr>
            <p:txBody>
              <a:bodyPr wrap="square" lIns="36575" tIns="36575" rIns="36575" bIns="36575" numCol="1" anchor="ctr">
                <a:noAutofit/>
              </a:bodyPr>
              <a:lstStyle/>
              <a:p>
                <a:pPr algn="ctr">
                  <a:defRPr sz="160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  <a:endParaRPr sz="600"/>
              </a:p>
            </p:txBody>
          </p:sp>
          <p:sp>
            <p:nvSpPr>
              <p:cNvPr id="324" name="Shape 324"/>
              <p:cNvSpPr/>
              <p:nvPr/>
            </p:nvSpPr>
            <p:spPr>
              <a:xfrm>
                <a:off x="16240" y="-32376"/>
                <a:ext cx="2086472" cy="3974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575" tIns="36575" rIns="36575" bIns="36575" numCol="1" anchor="ctr">
                <a:spAutoFit/>
              </a:bodyPr>
              <a:lstStyle>
                <a:lvl1pPr algn="ctr">
                  <a:defRPr sz="160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r>
                  <a:rPr sz="600"/>
                  <a:t>ZooKeeper</a:t>
                </a:r>
              </a:p>
            </p:txBody>
          </p:sp>
        </p:grpSp>
        <p:grpSp>
          <p:nvGrpSpPr>
            <p:cNvPr id="328" name="Group 328"/>
            <p:cNvGrpSpPr/>
            <p:nvPr/>
          </p:nvGrpSpPr>
          <p:grpSpPr>
            <a:xfrm>
              <a:off x="203200" y="980789"/>
              <a:ext cx="2118952" cy="397431"/>
              <a:chOff x="0" y="-32376"/>
              <a:chExt cx="2118951" cy="397430"/>
            </a:xfrm>
          </p:grpSpPr>
          <p:sp>
            <p:nvSpPr>
              <p:cNvPr id="326" name="Shape 326"/>
              <p:cNvSpPr/>
              <p:nvPr/>
            </p:nvSpPr>
            <p:spPr>
              <a:xfrm>
                <a:off x="0" y="0"/>
                <a:ext cx="2118951" cy="33268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2700" cap="flat">
                <a:solidFill>
                  <a:srgbClr val="AD5B24"/>
                </a:solidFill>
                <a:prstDash val="solid"/>
                <a:miter lim="800000"/>
              </a:ln>
              <a:effectLst/>
            </p:spPr>
            <p:txBody>
              <a:bodyPr wrap="square" lIns="36575" tIns="36575" rIns="36575" bIns="36575" numCol="1" anchor="ctr">
                <a:noAutofit/>
              </a:bodyPr>
              <a:lstStyle/>
              <a:p>
                <a:pPr algn="ctr">
                  <a:defRPr sz="160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  <a:endParaRPr sz="600"/>
              </a:p>
            </p:txBody>
          </p:sp>
          <p:sp>
            <p:nvSpPr>
              <p:cNvPr id="327" name="Shape 327"/>
              <p:cNvSpPr/>
              <p:nvPr/>
            </p:nvSpPr>
            <p:spPr>
              <a:xfrm>
                <a:off x="16240" y="-32376"/>
                <a:ext cx="2086472" cy="3974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575" tIns="36575" rIns="36575" bIns="36575" numCol="1" anchor="ctr">
                <a:spAutoFit/>
              </a:bodyPr>
              <a:lstStyle>
                <a:lvl1pPr algn="ctr">
                  <a:defRPr sz="160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r>
                  <a:rPr sz="600"/>
                  <a:t>Redis</a:t>
                </a:r>
              </a:p>
            </p:txBody>
          </p:sp>
        </p:grpSp>
        <p:grpSp>
          <p:nvGrpSpPr>
            <p:cNvPr id="331" name="Group 331"/>
            <p:cNvGrpSpPr/>
            <p:nvPr/>
          </p:nvGrpSpPr>
          <p:grpSpPr>
            <a:xfrm>
              <a:off x="203200" y="1370057"/>
              <a:ext cx="2118952" cy="397431"/>
              <a:chOff x="0" y="-32376"/>
              <a:chExt cx="2118951" cy="397430"/>
            </a:xfrm>
          </p:grpSpPr>
          <p:sp>
            <p:nvSpPr>
              <p:cNvPr id="329" name="Shape 329"/>
              <p:cNvSpPr/>
              <p:nvPr/>
            </p:nvSpPr>
            <p:spPr>
              <a:xfrm>
                <a:off x="0" y="0"/>
                <a:ext cx="2118951" cy="33268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accent2">
                      <a:hueOff val="-368864"/>
                      <a:lumOff val="24249"/>
                    </a:schemeClr>
                  </a:gs>
                  <a:gs pos="50000">
                    <a:srgbClr val="F5B093"/>
                  </a:gs>
                  <a:gs pos="100000">
                    <a:schemeClr val="accent2">
                      <a:hueOff val="-353522"/>
                      <a:satOff val="5390"/>
                      <a:lumOff val="17469"/>
                    </a:schemeClr>
                  </a:gs>
                </a:gsLst>
                <a:lin ang="5400000" scaled="0"/>
              </a:gradFill>
              <a:ln w="3175" cap="flat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txBody>
              <a:bodyPr wrap="square" lIns="36575" tIns="36575" rIns="36575" bIns="36575" numCol="1" anchor="ctr">
                <a:noAutofit/>
              </a:bodyPr>
              <a:lstStyle/>
              <a:p>
                <a:pPr algn="ctr">
                  <a:defRPr sz="1600"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  <a:endParaRPr sz="600"/>
              </a:p>
            </p:txBody>
          </p:sp>
          <p:sp>
            <p:nvSpPr>
              <p:cNvPr id="330" name="Shape 330"/>
              <p:cNvSpPr/>
              <p:nvPr/>
            </p:nvSpPr>
            <p:spPr>
              <a:xfrm>
                <a:off x="16240" y="-32376"/>
                <a:ext cx="2086472" cy="3974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575" tIns="36575" rIns="36575" bIns="36575" numCol="1" anchor="ctr">
                <a:spAutoFit/>
              </a:bodyPr>
              <a:lstStyle>
                <a:lvl1pPr algn="ctr">
                  <a:defRPr sz="1600"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r>
                  <a:rPr sz="600"/>
                  <a:t>cAdvisor</a:t>
                </a:r>
              </a:p>
            </p:txBody>
          </p:sp>
        </p:grpSp>
        <p:sp>
          <p:nvSpPr>
            <p:cNvPr id="332" name="Shape 332"/>
            <p:cNvSpPr/>
            <p:nvPr/>
          </p:nvSpPr>
          <p:spPr>
            <a:xfrm>
              <a:off x="3307907" y="119"/>
              <a:ext cx="2525351" cy="1912916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1">
                    <a:hueOff val="198858"/>
                    <a:satOff val="-2084"/>
                    <a:lumOff val="20614"/>
                  </a:schemeClr>
                </a:gs>
                <a:gs pos="50000">
                  <a:srgbClr val="A1C1E5"/>
                </a:gs>
                <a:gs pos="100000">
                  <a:schemeClr val="accent1">
                    <a:hueOff val="173799"/>
                    <a:satOff val="1446"/>
                    <a:lumOff val="13545"/>
                  </a:schemeClr>
                </a:gs>
              </a:gsLst>
              <a:lin ang="5400000" scaled="0"/>
            </a:gradFill>
            <a:ln w="31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6575" tIns="36575" rIns="36575" bIns="36575" numCol="1" anchor="ctr">
              <a:noAutofit/>
            </a:bodyPr>
            <a:lstStyle/>
            <a:p>
              <a:pPr algn="ctr"/>
              <a:endParaRPr sz="975"/>
            </a:p>
          </p:txBody>
        </p:sp>
        <p:sp>
          <p:nvSpPr>
            <p:cNvPr id="333" name="Shape 333"/>
            <p:cNvSpPr/>
            <p:nvPr/>
          </p:nvSpPr>
          <p:spPr>
            <a:xfrm>
              <a:off x="3920342" y="2049128"/>
              <a:ext cx="1300481" cy="5354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575" tIns="36575" rIns="36575" bIns="36575" numCol="1" anchor="t">
              <a:spAutoFit/>
            </a:bodyPr>
            <a:lstStyle>
              <a:lvl1pPr>
                <a:defRPr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rPr sz="975"/>
                <a:t>Node 02</a:t>
              </a:r>
            </a:p>
          </p:txBody>
        </p:sp>
        <p:grpSp>
          <p:nvGrpSpPr>
            <p:cNvPr id="336" name="Group 336"/>
            <p:cNvGrpSpPr/>
            <p:nvPr/>
          </p:nvGrpSpPr>
          <p:grpSpPr>
            <a:xfrm>
              <a:off x="3511107" y="202133"/>
              <a:ext cx="2118952" cy="397431"/>
              <a:chOff x="0" y="-32376"/>
              <a:chExt cx="2118951" cy="397430"/>
            </a:xfrm>
          </p:grpSpPr>
          <p:sp>
            <p:nvSpPr>
              <p:cNvPr id="334" name="Shape 334"/>
              <p:cNvSpPr/>
              <p:nvPr/>
            </p:nvSpPr>
            <p:spPr>
              <a:xfrm>
                <a:off x="0" y="0"/>
                <a:ext cx="2118951" cy="33268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12700" cap="flat">
                <a:solidFill>
                  <a:srgbClr val="BA8C00"/>
                </a:solidFill>
                <a:prstDash val="solid"/>
                <a:miter lim="800000"/>
              </a:ln>
              <a:effectLst/>
            </p:spPr>
            <p:txBody>
              <a:bodyPr wrap="square" lIns="36575" tIns="36575" rIns="36575" bIns="36575" numCol="1" anchor="ctr">
                <a:noAutofit/>
              </a:bodyPr>
              <a:lstStyle/>
              <a:p>
                <a:pPr algn="ctr">
                  <a:defRPr sz="160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  <a:endParaRPr sz="600"/>
              </a:p>
            </p:txBody>
          </p:sp>
          <p:sp>
            <p:nvSpPr>
              <p:cNvPr id="335" name="Shape 335"/>
              <p:cNvSpPr/>
              <p:nvPr/>
            </p:nvSpPr>
            <p:spPr>
              <a:xfrm>
                <a:off x="16240" y="-32376"/>
                <a:ext cx="2086472" cy="3974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575" tIns="36575" rIns="36575" bIns="36575" numCol="1" anchor="ctr">
                <a:spAutoFit/>
              </a:bodyPr>
              <a:lstStyle>
                <a:lvl1pPr algn="ctr">
                  <a:defRPr sz="160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r>
                  <a:rPr sz="600"/>
                  <a:t>Swarm Manager (Slave)</a:t>
                </a:r>
              </a:p>
            </p:txBody>
          </p:sp>
        </p:grpSp>
        <p:grpSp>
          <p:nvGrpSpPr>
            <p:cNvPr id="339" name="Group 339"/>
            <p:cNvGrpSpPr/>
            <p:nvPr/>
          </p:nvGrpSpPr>
          <p:grpSpPr>
            <a:xfrm>
              <a:off x="3511107" y="591401"/>
              <a:ext cx="2118952" cy="397431"/>
              <a:chOff x="0" y="-32376"/>
              <a:chExt cx="2118951" cy="397430"/>
            </a:xfrm>
          </p:grpSpPr>
          <p:sp>
            <p:nvSpPr>
              <p:cNvPr id="337" name="Shape 337"/>
              <p:cNvSpPr/>
              <p:nvPr/>
            </p:nvSpPr>
            <p:spPr>
              <a:xfrm>
                <a:off x="0" y="0"/>
                <a:ext cx="2118951" cy="33268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12700" cap="flat">
                <a:solidFill>
                  <a:srgbClr val="527E34"/>
                </a:solidFill>
                <a:prstDash val="solid"/>
                <a:miter lim="800000"/>
              </a:ln>
              <a:effectLst/>
            </p:spPr>
            <p:txBody>
              <a:bodyPr wrap="square" lIns="36575" tIns="36575" rIns="36575" bIns="36575" numCol="1" anchor="ctr">
                <a:noAutofit/>
              </a:bodyPr>
              <a:lstStyle/>
              <a:p>
                <a:pPr algn="ctr">
                  <a:defRPr sz="160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  <a:endParaRPr sz="600"/>
              </a:p>
            </p:txBody>
          </p:sp>
          <p:sp>
            <p:nvSpPr>
              <p:cNvPr id="338" name="Shape 338"/>
              <p:cNvSpPr/>
              <p:nvPr/>
            </p:nvSpPr>
            <p:spPr>
              <a:xfrm>
                <a:off x="16240" y="-32376"/>
                <a:ext cx="2086472" cy="3974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575" tIns="36575" rIns="36575" bIns="36575" numCol="1" anchor="ctr">
                <a:spAutoFit/>
              </a:bodyPr>
              <a:lstStyle>
                <a:lvl1pPr algn="ctr">
                  <a:defRPr sz="160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r>
                  <a:rPr sz="600"/>
                  <a:t>ZooKeeper</a:t>
                </a:r>
              </a:p>
            </p:txBody>
          </p:sp>
        </p:grpSp>
        <p:grpSp>
          <p:nvGrpSpPr>
            <p:cNvPr id="342" name="Group 342"/>
            <p:cNvGrpSpPr/>
            <p:nvPr/>
          </p:nvGrpSpPr>
          <p:grpSpPr>
            <a:xfrm>
              <a:off x="3511107" y="980670"/>
              <a:ext cx="2118952" cy="397431"/>
              <a:chOff x="0" y="-32376"/>
              <a:chExt cx="2118951" cy="397430"/>
            </a:xfrm>
          </p:grpSpPr>
          <p:sp>
            <p:nvSpPr>
              <p:cNvPr id="340" name="Shape 340"/>
              <p:cNvSpPr/>
              <p:nvPr/>
            </p:nvSpPr>
            <p:spPr>
              <a:xfrm>
                <a:off x="0" y="0"/>
                <a:ext cx="2118951" cy="33268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accent2">
                      <a:hueOff val="-368864"/>
                      <a:lumOff val="24249"/>
                    </a:schemeClr>
                  </a:gs>
                  <a:gs pos="50000">
                    <a:srgbClr val="F5B093"/>
                  </a:gs>
                  <a:gs pos="100000">
                    <a:schemeClr val="accent2">
                      <a:hueOff val="-353522"/>
                      <a:satOff val="5390"/>
                      <a:lumOff val="17469"/>
                    </a:schemeClr>
                  </a:gs>
                </a:gsLst>
                <a:lin ang="5400000" scaled="0"/>
              </a:gradFill>
              <a:ln w="3175" cap="flat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txBody>
              <a:bodyPr wrap="square" lIns="36575" tIns="36575" rIns="36575" bIns="36575" numCol="1" anchor="ctr">
                <a:noAutofit/>
              </a:bodyPr>
              <a:lstStyle/>
              <a:p>
                <a:pPr algn="ctr">
                  <a:defRPr sz="1600"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  <a:endParaRPr sz="600"/>
              </a:p>
            </p:txBody>
          </p:sp>
          <p:sp>
            <p:nvSpPr>
              <p:cNvPr id="341" name="Shape 341"/>
              <p:cNvSpPr/>
              <p:nvPr/>
            </p:nvSpPr>
            <p:spPr>
              <a:xfrm>
                <a:off x="16240" y="-32376"/>
                <a:ext cx="2086472" cy="3974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575" tIns="36575" rIns="36575" bIns="36575" numCol="1" anchor="ctr">
                <a:spAutoFit/>
              </a:bodyPr>
              <a:lstStyle>
                <a:lvl1pPr algn="ctr">
                  <a:defRPr sz="1600"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r>
                  <a:rPr sz="600"/>
                  <a:t>cAdvisor</a:t>
                </a:r>
              </a:p>
            </p:txBody>
          </p:sp>
        </p:grpSp>
        <p:grpSp>
          <p:nvGrpSpPr>
            <p:cNvPr id="345" name="Group 345"/>
            <p:cNvGrpSpPr/>
            <p:nvPr/>
          </p:nvGrpSpPr>
          <p:grpSpPr>
            <a:xfrm>
              <a:off x="3511107" y="1369938"/>
              <a:ext cx="2118952" cy="397431"/>
              <a:chOff x="0" y="-32376"/>
              <a:chExt cx="2118951" cy="397430"/>
            </a:xfrm>
          </p:grpSpPr>
          <p:sp>
            <p:nvSpPr>
              <p:cNvPr id="343" name="Shape 343"/>
              <p:cNvSpPr/>
              <p:nvPr/>
            </p:nvSpPr>
            <p:spPr>
              <a:xfrm>
                <a:off x="0" y="0"/>
                <a:ext cx="2118951" cy="33268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accent3">
                      <a:lumOff val="17344"/>
                    </a:schemeClr>
                  </a:gs>
                  <a:gs pos="50000">
                    <a:srgbClr val="C7C7C7"/>
                  </a:gs>
                  <a:gs pos="100000">
                    <a:schemeClr val="accent3">
                      <a:lumOff val="10616"/>
                    </a:schemeClr>
                  </a:gs>
                </a:gsLst>
                <a:lin ang="5400000" scaled="0"/>
              </a:gradFill>
              <a:ln w="3175" cap="flat">
                <a:solidFill>
                  <a:schemeClr val="accent3"/>
                </a:solidFill>
                <a:prstDash val="solid"/>
                <a:miter lim="800000"/>
              </a:ln>
              <a:effectLst/>
            </p:spPr>
            <p:txBody>
              <a:bodyPr wrap="square" lIns="36575" tIns="36575" rIns="36575" bIns="36575" numCol="1" anchor="ctr">
                <a:noAutofit/>
              </a:bodyPr>
              <a:lstStyle/>
              <a:p>
                <a:pPr algn="ctr">
                  <a:defRPr sz="1600"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  <a:endParaRPr sz="600"/>
              </a:p>
            </p:txBody>
          </p:sp>
          <p:sp>
            <p:nvSpPr>
              <p:cNvPr id="344" name="Shape 344"/>
              <p:cNvSpPr/>
              <p:nvPr/>
            </p:nvSpPr>
            <p:spPr>
              <a:xfrm>
                <a:off x="16240" y="-32376"/>
                <a:ext cx="2086472" cy="3974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575" tIns="36575" rIns="36575" bIns="36575" numCol="1" anchor="ctr">
                <a:spAutoFit/>
              </a:bodyPr>
              <a:lstStyle>
                <a:lvl1pPr algn="ctr">
                  <a:defRPr sz="1600"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r>
                  <a:rPr sz="600"/>
                  <a:t>Dubbo Manager</a:t>
                </a:r>
              </a:p>
            </p:txBody>
          </p:sp>
        </p:grpSp>
        <p:sp>
          <p:nvSpPr>
            <p:cNvPr id="346" name="Shape 346"/>
            <p:cNvSpPr/>
            <p:nvPr/>
          </p:nvSpPr>
          <p:spPr>
            <a:xfrm>
              <a:off x="6615814" y="0"/>
              <a:ext cx="2525352" cy="1912916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1">
                    <a:hueOff val="198858"/>
                    <a:satOff val="-2084"/>
                    <a:lumOff val="20614"/>
                  </a:schemeClr>
                </a:gs>
                <a:gs pos="50000">
                  <a:srgbClr val="A1C1E5"/>
                </a:gs>
                <a:gs pos="100000">
                  <a:schemeClr val="accent1">
                    <a:hueOff val="173799"/>
                    <a:satOff val="1446"/>
                    <a:lumOff val="13545"/>
                  </a:schemeClr>
                </a:gs>
              </a:gsLst>
              <a:lin ang="5400000" scaled="0"/>
            </a:gradFill>
            <a:ln w="31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6575" tIns="36575" rIns="36575" bIns="36575" numCol="1" anchor="ctr">
              <a:noAutofit/>
            </a:bodyPr>
            <a:lstStyle/>
            <a:p>
              <a:pPr algn="ctr"/>
              <a:endParaRPr sz="975"/>
            </a:p>
          </p:txBody>
        </p:sp>
        <p:sp>
          <p:nvSpPr>
            <p:cNvPr id="347" name="Shape 347"/>
            <p:cNvSpPr/>
            <p:nvPr/>
          </p:nvSpPr>
          <p:spPr>
            <a:xfrm>
              <a:off x="7228250" y="2049011"/>
              <a:ext cx="1300481" cy="5354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575" tIns="36575" rIns="36575" bIns="36575" numCol="1" anchor="t">
              <a:spAutoFit/>
            </a:bodyPr>
            <a:lstStyle>
              <a:lvl1pPr>
                <a:defRPr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rPr sz="975"/>
                <a:t>Node 03</a:t>
              </a:r>
            </a:p>
          </p:txBody>
        </p:sp>
        <p:grpSp>
          <p:nvGrpSpPr>
            <p:cNvPr id="350" name="Group 350"/>
            <p:cNvGrpSpPr/>
            <p:nvPr/>
          </p:nvGrpSpPr>
          <p:grpSpPr>
            <a:xfrm>
              <a:off x="6819014" y="202016"/>
              <a:ext cx="2118953" cy="397431"/>
              <a:chOff x="0" y="-32374"/>
              <a:chExt cx="2118951" cy="397430"/>
            </a:xfrm>
          </p:grpSpPr>
          <p:sp>
            <p:nvSpPr>
              <p:cNvPr id="348" name="Shape 348"/>
              <p:cNvSpPr/>
              <p:nvPr/>
            </p:nvSpPr>
            <p:spPr>
              <a:xfrm>
                <a:off x="0" y="0"/>
                <a:ext cx="2118951" cy="33268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12700" cap="flat">
                <a:solidFill>
                  <a:srgbClr val="BA8C00"/>
                </a:solidFill>
                <a:prstDash val="solid"/>
                <a:miter lim="800000"/>
              </a:ln>
              <a:effectLst/>
            </p:spPr>
            <p:txBody>
              <a:bodyPr wrap="square" lIns="36575" tIns="36575" rIns="36575" bIns="36575" numCol="1" anchor="ctr">
                <a:noAutofit/>
              </a:bodyPr>
              <a:lstStyle/>
              <a:p>
                <a:pPr algn="ctr">
                  <a:defRPr sz="140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  <a:endParaRPr sz="600"/>
              </a:p>
            </p:txBody>
          </p:sp>
          <p:sp>
            <p:nvSpPr>
              <p:cNvPr id="349" name="Shape 349"/>
              <p:cNvSpPr/>
              <p:nvPr/>
            </p:nvSpPr>
            <p:spPr>
              <a:xfrm>
                <a:off x="16240" y="-32374"/>
                <a:ext cx="2086472" cy="3974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575" tIns="36575" rIns="36575" bIns="36575" numCol="1" anchor="ctr">
                <a:spAutoFit/>
              </a:bodyPr>
              <a:lstStyle>
                <a:lvl1pPr algn="ctr">
                  <a:defRPr sz="140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r>
                  <a:rPr sz="600"/>
                  <a:t>Swarm Manager (Master)</a:t>
                </a:r>
              </a:p>
            </p:txBody>
          </p:sp>
        </p:grpSp>
        <p:grpSp>
          <p:nvGrpSpPr>
            <p:cNvPr id="353" name="Group 353"/>
            <p:cNvGrpSpPr/>
            <p:nvPr/>
          </p:nvGrpSpPr>
          <p:grpSpPr>
            <a:xfrm>
              <a:off x="6819014" y="591282"/>
              <a:ext cx="2118953" cy="397431"/>
              <a:chOff x="0" y="-32376"/>
              <a:chExt cx="2118951" cy="397430"/>
            </a:xfrm>
          </p:grpSpPr>
          <p:sp>
            <p:nvSpPr>
              <p:cNvPr id="351" name="Shape 351"/>
              <p:cNvSpPr/>
              <p:nvPr/>
            </p:nvSpPr>
            <p:spPr>
              <a:xfrm>
                <a:off x="0" y="0"/>
                <a:ext cx="2118951" cy="33268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12700" cap="flat">
                <a:solidFill>
                  <a:srgbClr val="527E34"/>
                </a:solidFill>
                <a:prstDash val="solid"/>
                <a:miter lim="800000"/>
              </a:ln>
              <a:effectLst/>
            </p:spPr>
            <p:txBody>
              <a:bodyPr wrap="square" lIns="36575" tIns="36575" rIns="36575" bIns="36575" numCol="1" anchor="ctr">
                <a:noAutofit/>
              </a:bodyPr>
              <a:lstStyle/>
              <a:p>
                <a:pPr algn="ctr">
                  <a:defRPr sz="160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  <a:endParaRPr sz="600"/>
              </a:p>
            </p:txBody>
          </p:sp>
          <p:sp>
            <p:nvSpPr>
              <p:cNvPr id="352" name="Shape 352"/>
              <p:cNvSpPr/>
              <p:nvPr/>
            </p:nvSpPr>
            <p:spPr>
              <a:xfrm>
                <a:off x="16240" y="-32376"/>
                <a:ext cx="2086472" cy="3974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575" tIns="36575" rIns="36575" bIns="36575" numCol="1" anchor="ctr">
                <a:spAutoFit/>
              </a:bodyPr>
              <a:lstStyle>
                <a:lvl1pPr algn="ctr">
                  <a:defRPr sz="160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r>
                  <a:rPr sz="600"/>
                  <a:t>ZooKeeper</a:t>
                </a:r>
              </a:p>
            </p:txBody>
          </p:sp>
        </p:grpSp>
        <p:grpSp>
          <p:nvGrpSpPr>
            <p:cNvPr id="356" name="Group 356"/>
            <p:cNvGrpSpPr/>
            <p:nvPr/>
          </p:nvGrpSpPr>
          <p:grpSpPr>
            <a:xfrm>
              <a:off x="6819014" y="980550"/>
              <a:ext cx="2118953" cy="397431"/>
              <a:chOff x="0" y="-32376"/>
              <a:chExt cx="2118951" cy="397430"/>
            </a:xfrm>
          </p:grpSpPr>
          <p:sp>
            <p:nvSpPr>
              <p:cNvPr id="354" name="Shape 354"/>
              <p:cNvSpPr/>
              <p:nvPr/>
            </p:nvSpPr>
            <p:spPr>
              <a:xfrm>
                <a:off x="0" y="0"/>
                <a:ext cx="2118951" cy="33268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accent2">
                      <a:hueOff val="-368864"/>
                      <a:lumOff val="24249"/>
                    </a:schemeClr>
                  </a:gs>
                  <a:gs pos="50000">
                    <a:srgbClr val="F5B093"/>
                  </a:gs>
                  <a:gs pos="100000">
                    <a:schemeClr val="accent2">
                      <a:hueOff val="-353522"/>
                      <a:satOff val="5390"/>
                      <a:lumOff val="17469"/>
                    </a:schemeClr>
                  </a:gs>
                </a:gsLst>
                <a:lin ang="5400000" scaled="0"/>
              </a:gradFill>
              <a:ln w="3175" cap="flat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txBody>
              <a:bodyPr wrap="square" lIns="36575" tIns="36575" rIns="36575" bIns="36575" numCol="1" anchor="ctr">
                <a:noAutofit/>
              </a:bodyPr>
              <a:lstStyle/>
              <a:p>
                <a:pPr algn="ctr">
                  <a:defRPr sz="1600"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  <a:endParaRPr sz="600"/>
              </a:p>
            </p:txBody>
          </p:sp>
          <p:sp>
            <p:nvSpPr>
              <p:cNvPr id="355" name="Shape 355"/>
              <p:cNvSpPr/>
              <p:nvPr/>
            </p:nvSpPr>
            <p:spPr>
              <a:xfrm>
                <a:off x="16240" y="-32376"/>
                <a:ext cx="2086472" cy="3974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575" tIns="36575" rIns="36575" bIns="36575" numCol="1" anchor="ctr">
                <a:spAutoFit/>
              </a:bodyPr>
              <a:lstStyle>
                <a:lvl1pPr algn="ctr">
                  <a:defRPr sz="1600"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r>
                  <a:rPr sz="600"/>
                  <a:t>cAdvisor</a:t>
                </a:r>
              </a:p>
            </p:txBody>
          </p:sp>
        </p:grpSp>
        <p:sp>
          <p:nvSpPr>
            <p:cNvPr id="357" name="Shape 357"/>
            <p:cNvSpPr/>
            <p:nvPr/>
          </p:nvSpPr>
          <p:spPr>
            <a:xfrm>
              <a:off x="0" y="2907177"/>
              <a:ext cx="2525351" cy="1912916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1">
                    <a:hueOff val="198858"/>
                    <a:satOff val="-2084"/>
                    <a:lumOff val="20614"/>
                  </a:schemeClr>
                </a:gs>
                <a:gs pos="50000">
                  <a:srgbClr val="A1C1E5"/>
                </a:gs>
                <a:gs pos="100000">
                  <a:schemeClr val="accent1">
                    <a:hueOff val="173799"/>
                    <a:satOff val="1446"/>
                    <a:lumOff val="13545"/>
                  </a:schemeClr>
                </a:gs>
              </a:gsLst>
              <a:lin ang="5400000" scaled="0"/>
            </a:gradFill>
            <a:ln w="31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6575" tIns="36575" rIns="36575" bIns="36575" numCol="1" anchor="ctr">
              <a:noAutofit/>
            </a:bodyPr>
            <a:lstStyle/>
            <a:p>
              <a:pPr algn="ctr"/>
              <a:endParaRPr sz="975"/>
            </a:p>
          </p:txBody>
        </p:sp>
        <p:sp>
          <p:nvSpPr>
            <p:cNvPr id="358" name="Shape 358"/>
            <p:cNvSpPr/>
            <p:nvPr/>
          </p:nvSpPr>
          <p:spPr>
            <a:xfrm>
              <a:off x="612435" y="4956188"/>
              <a:ext cx="1300481" cy="5354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575" tIns="36575" rIns="36575" bIns="36575" numCol="1" anchor="t">
              <a:spAutoFit/>
            </a:bodyPr>
            <a:lstStyle>
              <a:lvl1pPr>
                <a:defRPr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rPr sz="975"/>
                <a:t>Node 04</a:t>
              </a:r>
            </a:p>
          </p:txBody>
        </p:sp>
        <p:grpSp>
          <p:nvGrpSpPr>
            <p:cNvPr id="361" name="Group 361"/>
            <p:cNvGrpSpPr/>
            <p:nvPr/>
          </p:nvGrpSpPr>
          <p:grpSpPr>
            <a:xfrm>
              <a:off x="203200" y="3109192"/>
              <a:ext cx="2118952" cy="397431"/>
              <a:chOff x="0" y="-32376"/>
              <a:chExt cx="2118951" cy="397430"/>
            </a:xfrm>
          </p:grpSpPr>
          <p:sp>
            <p:nvSpPr>
              <p:cNvPr id="359" name="Shape 359"/>
              <p:cNvSpPr/>
              <p:nvPr/>
            </p:nvSpPr>
            <p:spPr>
              <a:xfrm>
                <a:off x="0" y="0"/>
                <a:ext cx="2118951" cy="33268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12700" cap="flat">
                <a:solidFill>
                  <a:srgbClr val="BA8C00"/>
                </a:solidFill>
                <a:prstDash val="solid"/>
                <a:miter lim="800000"/>
              </a:ln>
              <a:effectLst/>
            </p:spPr>
            <p:txBody>
              <a:bodyPr wrap="square" lIns="36575" tIns="36575" rIns="36575" bIns="36575" numCol="1" anchor="ctr">
                <a:noAutofit/>
              </a:bodyPr>
              <a:lstStyle/>
              <a:p>
                <a:pPr algn="ctr">
                  <a:defRPr sz="140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  <a:endParaRPr sz="600"/>
              </a:p>
            </p:txBody>
          </p:sp>
          <p:sp>
            <p:nvSpPr>
              <p:cNvPr id="360" name="Shape 360"/>
              <p:cNvSpPr/>
              <p:nvPr/>
            </p:nvSpPr>
            <p:spPr>
              <a:xfrm>
                <a:off x="16240" y="-32376"/>
                <a:ext cx="2086472" cy="3974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575" tIns="36575" rIns="36575" bIns="36575" numCol="1" anchor="ctr">
                <a:spAutoFit/>
              </a:bodyPr>
              <a:lstStyle>
                <a:lvl1pPr algn="ctr">
                  <a:defRPr sz="140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r>
                  <a:rPr sz="600"/>
                  <a:t>Swarm agent</a:t>
                </a:r>
              </a:p>
            </p:txBody>
          </p:sp>
        </p:grpSp>
        <p:grpSp>
          <p:nvGrpSpPr>
            <p:cNvPr id="364" name="Group 364"/>
            <p:cNvGrpSpPr/>
            <p:nvPr/>
          </p:nvGrpSpPr>
          <p:grpSpPr>
            <a:xfrm>
              <a:off x="203200" y="3498460"/>
              <a:ext cx="2118952" cy="397431"/>
              <a:chOff x="0" y="-32376"/>
              <a:chExt cx="2118951" cy="397430"/>
            </a:xfrm>
          </p:grpSpPr>
          <p:sp>
            <p:nvSpPr>
              <p:cNvPr id="362" name="Shape 362"/>
              <p:cNvSpPr/>
              <p:nvPr/>
            </p:nvSpPr>
            <p:spPr>
              <a:xfrm>
                <a:off x="0" y="0"/>
                <a:ext cx="2118951" cy="33268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36575" tIns="36575" rIns="36575" bIns="36575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975"/>
              </a:p>
            </p:txBody>
          </p:sp>
          <p:sp>
            <p:nvSpPr>
              <p:cNvPr id="363" name="Shape 363"/>
              <p:cNvSpPr/>
              <p:nvPr/>
            </p:nvSpPr>
            <p:spPr>
              <a:xfrm>
                <a:off x="16240" y="-32376"/>
                <a:ext cx="2086472" cy="3974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575" tIns="36575" rIns="36575" bIns="36575" numCol="1" anchor="ctr">
                <a:spAutoFit/>
              </a:bodyPr>
              <a:lstStyle>
                <a:lvl1pPr algn="ctr">
                  <a:defRPr sz="160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r>
                  <a:rPr sz="600"/>
                  <a:t>API Gateway</a:t>
                </a:r>
              </a:p>
            </p:txBody>
          </p:sp>
        </p:grpSp>
        <p:grpSp>
          <p:nvGrpSpPr>
            <p:cNvPr id="367" name="Group 367"/>
            <p:cNvGrpSpPr/>
            <p:nvPr/>
          </p:nvGrpSpPr>
          <p:grpSpPr>
            <a:xfrm>
              <a:off x="203200" y="4295113"/>
              <a:ext cx="2118952" cy="397431"/>
              <a:chOff x="0" y="-32376"/>
              <a:chExt cx="2118951" cy="397430"/>
            </a:xfrm>
          </p:grpSpPr>
          <p:sp>
            <p:nvSpPr>
              <p:cNvPr id="365" name="Shape 365"/>
              <p:cNvSpPr/>
              <p:nvPr/>
            </p:nvSpPr>
            <p:spPr>
              <a:xfrm>
                <a:off x="0" y="0"/>
                <a:ext cx="2118951" cy="33268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accent2">
                      <a:hueOff val="-368864"/>
                      <a:lumOff val="24249"/>
                    </a:schemeClr>
                  </a:gs>
                  <a:gs pos="50000">
                    <a:srgbClr val="F5B093"/>
                  </a:gs>
                  <a:gs pos="100000">
                    <a:schemeClr val="accent2">
                      <a:hueOff val="-353522"/>
                      <a:satOff val="5390"/>
                      <a:lumOff val="17469"/>
                    </a:schemeClr>
                  </a:gs>
                </a:gsLst>
                <a:lin ang="5400000" scaled="0"/>
              </a:gradFill>
              <a:ln w="3175" cap="flat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txBody>
              <a:bodyPr wrap="square" lIns="36575" tIns="36575" rIns="36575" bIns="36575" numCol="1" anchor="ctr">
                <a:noAutofit/>
              </a:bodyPr>
              <a:lstStyle/>
              <a:p>
                <a:pPr algn="ctr">
                  <a:defRPr sz="1600"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  <a:endParaRPr sz="600"/>
              </a:p>
            </p:txBody>
          </p:sp>
          <p:sp>
            <p:nvSpPr>
              <p:cNvPr id="366" name="Shape 366"/>
              <p:cNvSpPr/>
              <p:nvPr/>
            </p:nvSpPr>
            <p:spPr>
              <a:xfrm>
                <a:off x="16240" y="-32376"/>
                <a:ext cx="2086472" cy="3974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575" tIns="36575" rIns="36575" bIns="36575" numCol="1" anchor="ctr">
                <a:spAutoFit/>
              </a:bodyPr>
              <a:lstStyle>
                <a:lvl1pPr algn="ctr">
                  <a:defRPr sz="1600"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r>
                  <a:rPr sz="600"/>
                  <a:t>cAdvisor</a:t>
                </a:r>
              </a:p>
            </p:txBody>
          </p:sp>
        </p:grpSp>
        <p:grpSp>
          <p:nvGrpSpPr>
            <p:cNvPr id="370" name="Group 370"/>
            <p:cNvGrpSpPr/>
            <p:nvPr/>
          </p:nvGrpSpPr>
          <p:grpSpPr>
            <a:xfrm>
              <a:off x="203200" y="3905844"/>
              <a:ext cx="2118952" cy="397431"/>
              <a:chOff x="0" y="-32376"/>
              <a:chExt cx="2118951" cy="397430"/>
            </a:xfrm>
          </p:grpSpPr>
          <p:sp>
            <p:nvSpPr>
              <p:cNvPr id="368" name="Shape 368"/>
              <p:cNvSpPr/>
              <p:nvPr/>
            </p:nvSpPr>
            <p:spPr>
              <a:xfrm>
                <a:off x="0" y="0"/>
                <a:ext cx="2118951" cy="33268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36575" tIns="36575" rIns="36575" bIns="36575" numCol="1" anchor="ctr">
                <a:noAutofit/>
              </a:bodyPr>
              <a:lstStyle/>
              <a:p>
                <a:pPr algn="ctr">
                  <a:defRPr sz="160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  <a:endParaRPr sz="600"/>
              </a:p>
            </p:txBody>
          </p:sp>
          <p:sp>
            <p:nvSpPr>
              <p:cNvPr id="369" name="Shape 369"/>
              <p:cNvSpPr/>
              <p:nvPr/>
            </p:nvSpPr>
            <p:spPr>
              <a:xfrm>
                <a:off x="16240" y="-32376"/>
                <a:ext cx="2086472" cy="3974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575" tIns="36575" rIns="36575" bIns="36575" numCol="1" anchor="ctr">
                <a:spAutoFit/>
              </a:bodyPr>
              <a:lstStyle>
                <a:lvl1pPr algn="ctr">
                  <a:defRPr sz="160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r>
                  <a:rPr sz="600"/>
                  <a:t>Scheduler Service</a:t>
                </a:r>
              </a:p>
            </p:txBody>
          </p:sp>
        </p:grpSp>
        <p:sp>
          <p:nvSpPr>
            <p:cNvPr id="371" name="Shape 371"/>
            <p:cNvSpPr/>
            <p:nvPr/>
          </p:nvSpPr>
          <p:spPr>
            <a:xfrm>
              <a:off x="3307907" y="2907058"/>
              <a:ext cx="2525351" cy="1912916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1">
                    <a:hueOff val="198858"/>
                    <a:satOff val="-2084"/>
                    <a:lumOff val="20614"/>
                  </a:schemeClr>
                </a:gs>
                <a:gs pos="50000">
                  <a:srgbClr val="A1C1E5"/>
                </a:gs>
                <a:gs pos="100000">
                  <a:schemeClr val="accent1">
                    <a:hueOff val="173799"/>
                    <a:satOff val="1446"/>
                    <a:lumOff val="13545"/>
                  </a:schemeClr>
                </a:gs>
              </a:gsLst>
              <a:lin ang="5400000" scaled="0"/>
            </a:gradFill>
            <a:ln w="31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6575" tIns="36575" rIns="36575" bIns="36575" numCol="1" anchor="ctr">
              <a:noAutofit/>
            </a:bodyPr>
            <a:lstStyle/>
            <a:p>
              <a:pPr algn="ctr"/>
              <a:endParaRPr sz="975"/>
            </a:p>
          </p:txBody>
        </p:sp>
        <p:sp>
          <p:nvSpPr>
            <p:cNvPr id="372" name="Shape 372"/>
            <p:cNvSpPr/>
            <p:nvPr/>
          </p:nvSpPr>
          <p:spPr>
            <a:xfrm>
              <a:off x="3920342" y="4956068"/>
              <a:ext cx="1300481" cy="5354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575" tIns="36575" rIns="36575" bIns="36575" numCol="1" anchor="t">
              <a:spAutoFit/>
            </a:bodyPr>
            <a:lstStyle>
              <a:lvl1pPr>
                <a:defRPr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rPr sz="975"/>
                <a:t>Node 05</a:t>
              </a:r>
            </a:p>
          </p:txBody>
        </p:sp>
        <p:grpSp>
          <p:nvGrpSpPr>
            <p:cNvPr id="375" name="Group 375"/>
            <p:cNvGrpSpPr/>
            <p:nvPr/>
          </p:nvGrpSpPr>
          <p:grpSpPr>
            <a:xfrm>
              <a:off x="3511107" y="3109074"/>
              <a:ext cx="2118952" cy="397433"/>
              <a:chOff x="0" y="-32374"/>
              <a:chExt cx="2118951" cy="397431"/>
            </a:xfrm>
          </p:grpSpPr>
          <p:sp>
            <p:nvSpPr>
              <p:cNvPr id="373" name="Shape 373"/>
              <p:cNvSpPr/>
              <p:nvPr/>
            </p:nvSpPr>
            <p:spPr>
              <a:xfrm>
                <a:off x="0" y="0"/>
                <a:ext cx="2118951" cy="33268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12700" cap="flat">
                <a:solidFill>
                  <a:srgbClr val="BA8C00"/>
                </a:solidFill>
                <a:prstDash val="solid"/>
                <a:miter lim="800000"/>
              </a:ln>
              <a:effectLst/>
            </p:spPr>
            <p:txBody>
              <a:bodyPr wrap="square" lIns="36575" tIns="36575" rIns="36575" bIns="36575" numCol="1" anchor="ctr">
                <a:noAutofit/>
              </a:bodyPr>
              <a:lstStyle/>
              <a:p>
                <a:pPr algn="ctr">
                  <a:defRPr sz="140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  <a:endParaRPr sz="600"/>
              </a:p>
            </p:txBody>
          </p:sp>
          <p:sp>
            <p:nvSpPr>
              <p:cNvPr id="374" name="Shape 374"/>
              <p:cNvSpPr/>
              <p:nvPr/>
            </p:nvSpPr>
            <p:spPr>
              <a:xfrm>
                <a:off x="16240" y="-32374"/>
                <a:ext cx="2086472" cy="3974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575" tIns="36575" rIns="36575" bIns="36575" numCol="1" anchor="ctr">
                <a:spAutoFit/>
              </a:bodyPr>
              <a:lstStyle>
                <a:lvl1pPr algn="ctr">
                  <a:defRPr sz="140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r>
                  <a:rPr sz="600"/>
                  <a:t>Swarm agent</a:t>
                </a:r>
              </a:p>
            </p:txBody>
          </p:sp>
        </p:grpSp>
        <p:grpSp>
          <p:nvGrpSpPr>
            <p:cNvPr id="378" name="Group 378"/>
            <p:cNvGrpSpPr/>
            <p:nvPr/>
          </p:nvGrpSpPr>
          <p:grpSpPr>
            <a:xfrm>
              <a:off x="3511107" y="3498340"/>
              <a:ext cx="2118952" cy="397431"/>
              <a:chOff x="0" y="-32376"/>
              <a:chExt cx="2118951" cy="397430"/>
            </a:xfrm>
          </p:grpSpPr>
          <p:sp>
            <p:nvSpPr>
              <p:cNvPr id="376" name="Shape 376"/>
              <p:cNvSpPr/>
              <p:nvPr/>
            </p:nvSpPr>
            <p:spPr>
              <a:xfrm>
                <a:off x="0" y="0"/>
                <a:ext cx="2118951" cy="33268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36575" tIns="36575" rIns="36575" bIns="36575" numCol="1" anchor="ctr">
                <a:noAutofit/>
              </a:bodyPr>
              <a:lstStyle/>
              <a:p>
                <a:pPr algn="ctr">
                  <a:defRPr sz="160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  <a:endParaRPr sz="600"/>
              </a:p>
            </p:txBody>
          </p:sp>
          <p:sp>
            <p:nvSpPr>
              <p:cNvPr id="377" name="Shape 377"/>
              <p:cNvSpPr/>
              <p:nvPr/>
            </p:nvSpPr>
            <p:spPr>
              <a:xfrm>
                <a:off x="16240" y="-32376"/>
                <a:ext cx="2086472" cy="3974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575" tIns="36575" rIns="36575" bIns="36575" numCol="1" anchor="ctr">
                <a:spAutoFit/>
              </a:bodyPr>
              <a:lstStyle/>
              <a:p>
                <a:pPr algn="ctr">
                  <a:defRPr sz="160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  <a:r>
                  <a:rPr sz="600"/>
                  <a:t>Worker #1…</a:t>
                </a:r>
              </a:p>
            </p:txBody>
          </p:sp>
        </p:grpSp>
        <p:grpSp>
          <p:nvGrpSpPr>
            <p:cNvPr id="381" name="Group 381"/>
            <p:cNvGrpSpPr/>
            <p:nvPr/>
          </p:nvGrpSpPr>
          <p:grpSpPr>
            <a:xfrm>
              <a:off x="3511107" y="4294993"/>
              <a:ext cx="2118952" cy="397431"/>
              <a:chOff x="0" y="-32376"/>
              <a:chExt cx="2118951" cy="397430"/>
            </a:xfrm>
          </p:grpSpPr>
          <p:sp>
            <p:nvSpPr>
              <p:cNvPr id="379" name="Shape 379"/>
              <p:cNvSpPr/>
              <p:nvPr/>
            </p:nvSpPr>
            <p:spPr>
              <a:xfrm>
                <a:off x="0" y="0"/>
                <a:ext cx="2118951" cy="33268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accent2">
                      <a:hueOff val="-368864"/>
                      <a:lumOff val="24249"/>
                    </a:schemeClr>
                  </a:gs>
                  <a:gs pos="50000">
                    <a:srgbClr val="F5B093"/>
                  </a:gs>
                  <a:gs pos="100000">
                    <a:schemeClr val="accent2">
                      <a:hueOff val="-353522"/>
                      <a:satOff val="5390"/>
                      <a:lumOff val="17469"/>
                    </a:schemeClr>
                  </a:gs>
                </a:gsLst>
                <a:lin ang="5400000" scaled="0"/>
              </a:gradFill>
              <a:ln w="3175" cap="flat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txBody>
              <a:bodyPr wrap="square" lIns="36575" tIns="36575" rIns="36575" bIns="36575" numCol="1" anchor="ctr">
                <a:noAutofit/>
              </a:bodyPr>
              <a:lstStyle/>
              <a:p>
                <a:pPr algn="ctr">
                  <a:defRPr sz="1600"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  <a:endParaRPr sz="600"/>
              </a:p>
            </p:txBody>
          </p:sp>
          <p:sp>
            <p:nvSpPr>
              <p:cNvPr id="380" name="Shape 380"/>
              <p:cNvSpPr/>
              <p:nvPr/>
            </p:nvSpPr>
            <p:spPr>
              <a:xfrm>
                <a:off x="16240" y="-32376"/>
                <a:ext cx="2086472" cy="3974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575" tIns="36575" rIns="36575" bIns="36575" numCol="1" anchor="ctr">
                <a:spAutoFit/>
              </a:bodyPr>
              <a:lstStyle>
                <a:lvl1pPr algn="ctr">
                  <a:defRPr sz="1600"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r>
                  <a:rPr sz="600"/>
                  <a:t>cAdvisor</a:t>
                </a:r>
              </a:p>
            </p:txBody>
          </p:sp>
        </p:grpSp>
        <p:grpSp>
          <p:nvGrpSpPr>
            <p:cNvPr id="384" name="Group 384"/>
            <p:cNvGrpSpPr/>
            <p:nvPr/>
          </p:nvGrpSpPr>
          <p:grpSpPr>
            <a:xfrm>
              <a:off x="3511107" y="3905725"/>
              <a:ext cx="2118952" cy="397431"/>
              <a:chOff x="0" y="-32376"/>
              <a:chExt cx="2118951" cy="397430"/>
            </a:xfrm>
          </p:grpSpPr>
          <p:sp>
            <p:nvSpPr>
              <p:cNvPr id="382" name="Shape 382"/>
              <p:cNvSpPr/>
              <p:nvPr/>
            </p:nvSpPr>
            <p:spPr>
              <a:xfrm>
                <a:off x="0" y="0"/>
                <a:ext cx="2118951" cy="33268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36575" tIns="36575" rIns="36575" bIns="36575" numCol="1" anchor="ctr">
                <a:noAutofit/>
              </a:bodyPr>
              <a:lstStyle/>
              <a:p>
                <a:pPr algn="ctr">
                  <a:defRPr sz="160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  <a:endParaRPr sz="600"/>
              </a:p>
            </p:txBody>
          </p:sp>
          <p:sp>
            <p:nvSpPr>
              <p:cNvPr id="383" name="Shape 383"/>
              <p:cNvSpPr/>
              <p:nvPr/>
            </p:nvSpPr>
            <p:spPr>
              <a:xfrm>
                <a:off x="16240" y="-32376"/>
                <a:ext cx="2086472" cy="3974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575" tIns="36575" rIns="36575" bIns="36575" numCol="1" anchor="ctr">
                <a:spAutoFit/>
              </a:bodyPr>
              <a:lstStyle>
                <a:lvl1pPr algn="ctr">
                  <a:defRPr sz="160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r>
                  <a:rPr sz="600"/>
                  <a:t>Data Processing Service</a:t>
                </a:r>
              </a:p>
            </p:txBody>
          </p:sp>
        </p:grpSp>
        <p:sp>
          <p:nvSpPr>
            <p:cNvPr id="385" name="Shape 385"/>
            <p:cNvSpPr/>
            <p:nvPr/>
          </p:nvSpPr>
          <p:spPr>
            <a:xfrm>
              <a:off x="6615814" y="2906938"/>
              <a:ext cx="2525352" cy="1912917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1">
                    <a:hueOff val="198858"/>
                    <a:satOff val="-2084"/>
                    <a:lumOff val="20614"/>
                  </a:schemeClr>
                </a:gs>
                <a:gs pos="50000">
                  <a:srgbClr val="A1C1E5"/>
                </a:gs>
                <a:gs pos="100000">
                  <a:schemeClr val="accent1">
                    <a:hueOff val="173799"/>
                    <a:satOff val="1446"/>
                    <a:lumOff val="13545"/>
                  </a:schemeClr>
                </a:gs>
              </a:gsLst>
              <a:lin ang="5400000" scaled="0"/>
            </a:gradFill>
            <a:ln w="31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6575" tIns="36575" rIns="36575" bIns="36575" numCol="1" anchor="ctr">
              <a:noAutofit/>
            </a:bodyPr>
            <a:lstStyle/>
            <a:p>
              <a:pPr algn="ctr"/>
              <a:endParaRPr sz="975"/>
            </a:p>
          </p:txBody>
        </p:sp>
        <p:sp>
          <p:nvSpPr>
            <p:cNvPr id="386" name="Shape 386"/>
            <p:cNvSpPr/>
            <p:nvPr/>
          </p:nvSpPr>
          <p:spPr>
            <a:xfrm>
              <a:off x="7228250" y="4955949"/>
              <a:ext cx="1300481" cy="5354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575" tIns="36575" rIns="36575" bIns="36575" numCol="1" anchor="t">
              <a:spAutoFit/>
            </a:bodyPr>
            <a:lstStyle>
              <a:lvl1pPr>
                <a:defRPr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rPr sz="975"/>
                <a:t>Node 06</a:t>
              </a:r>
            </a:p>
          </p:txBody>
        </p:sp>
        <p:grpSp>
          <p:nvGrpSpPr>
            <p:cNvPr id="389" name="Group 389"/>
            <p:cNvGrpSpPr/>
            <p:nvPr/>
          </p:nvGrpSpPr>
          <p:grpSpPr>
            <a:xfrm>
              <a:off x="6819014" y="3108953"/>
              <a:ext cx="2118953" cy="397431"/>
              <a:chOff x="0" y="-32376"/>
              <a:chExt cx="2118951" cy="397430"/>
            </a:xfrm>
          </p:grpSpPr>
          <p:sp>
            <p:nvSpPr>
              <p:cNvPr id="387" name="Shape 387"/>
              <p:cNvSpPr/>
              <p:nvPr/>
            </p:nvSpPr>
            <p:spPr>
              <a:xfrm>
                <a:off x="0" y="0"/>
                <a:ext cx="2118951" cy="33268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12700" cap="flat">
                <a:solidFill>
                  <a:srgbClr val="BA8C00"/>
                </a:solidFill>
                <a:prstDash val="solid"/>
                <a:miter lim="800000"/>
              </a:ln>
              <a:effectLst/>
            </p:spPr>
            <p:txBody>
              <a:bodyPr wrap="square" lIns="36575" tIns="36575" rIns="36575" bIns="36575" numCol="1" anchor="ctr">
                <a:noAutofit/>
              </a:bodyPr>
              <a:lstStyle/>
              <a:p>
                <a:pPr algn="ctr">
                  <a:defRPr sz="140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  <a:endParaRPr sz="600"/>
              </a:p>
            </p:txBody>
          </p:sp>
          <p:sp>
            <p:nvSpPr>
              <p:cNvPr id="388" name="Shape 388"/>
              <p:cNvSpPr/>
              <p:nvPr/>
            </p:nvSpPr>
            <p:spPr>
              <a:xfrm>
                <a:off x="16240" y="-32376"/>
                <a:ext cx="2086472" cy="3974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575" tIns="36575" rIns="36575" bIns="36575" numCol="1" anchor="ctr">
                <a:spAutoFit/>
              </a:bodyPr>
              <a:lstStyle>
                <a:lvl1pPr algn="ctr">
                  <a:defRPr sz="140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r>
                  <a:rPr sz="600"/>
                  <a:t>Swarm agent</a:t>
                </a:r>
              </a:p>
            </p:txBody>
          </p:sp>
        </p:grpSp>
        <p:grpSp>
          <p:nvGrpSpPr>
            <p:cNvPr id="392" name="Group 392"/>
            <p:cNvGrpSpPr/>
            <p:nvPr/>
          </p:nvGrpSpPr>
          <p:grpSpPr>
            <a:xfrm>
              <a:off x="6819014" y="3498221"/>
              <a:ext cx="2118953" cy="397431"/>
              <a:chOff x="0" y="-32376"/>
              <a:chExt cx="2118951" cy="397430"/>
            </a:xfrm>
          </p:grpSpPr>
          <p:sp>
            <p:nvSpPr>
              <p:cNvPr id="390" name="Shape 390"/>
              <p:cNvSpPr/>
              <p:nvPr/>
            </p:nvSpPr>
            <p:spPr>
              <a:xfrm>
                <a:off x="0" y="0"/>
                <a:ext cx="2118951" cy="33268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36575" tIns="36575" rIns="36575" bIns="36575" numCol="1" anchor="ctr">
                <a:noAutofit/>
              </a:bodyPr>
              <a:lstStyle/>
              <a:p>
                <a:pPr algn="ctr">
                  <a:defRPr sz="160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  <a:endParaRPr sz="600"/>
              </a:p>
            </p:txBody>
          </p:sp>
          <p:sp>
            <p:nvSpPr>
              <p:cNvPr id="391" name="Shape 391"/>
              <p:cNvSpPr/>
              <p:nvPr/>
            </p:nvSpPr>
            <p:spPr>
              <a:xfrm>
                <a:off x="16240" y="-32376"/>
                <a:ext cx="2086472" cy="3974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575" tIns="36575" rIns="36575" bIns="36575" numCol="1" anchor="ctr">
                <a:spAutoFit/>
              </a:bodyPr>
              <a:lstStyle>
                <a:lvl1pPr algn="ctr">
                  <a:defRPr sz="160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r>
                  <a:rPr sz="600"/>
                  <a:t>Worker #n</a:t>
                </a:r>
              </a:p>
            </p:txBody>
          </p:sp>
        </p:grpSp>
        <p:grpSp>
          <p:nvGrpSpPr>
            <p:cNvPr id="395" name="Group 395"/>
            <p:cNvGrpSpPr/>
            <p:nvPr/>
          </p:nvGrpSpPr>
          <p:grpSpPr>
            <a:xfrm>
              <a:off x="6819014" y="4294873"/>
              <a:ext cx="2118953" cy="397431"/>
              <a:chOff x="0" y="-32376"/>
              <a:chExt cx="2118951" cy="397430"/>
            </a:xfrm>
          </p:grpSpPr>
          <p:sp>
            <p:nvSpPr>
              <p:cNvPr id="393" name="Shape 393"/>
              <p:cNvSpPr/>
              <p:nvPr/>
            </p:nvSpPr>
            <p:spPr>
              <a:xfrm>
                <a:off x="0" y="0"/>
                <a:ext cx="2118951" cy="33268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accent2">
                      <a:hueOff val="-368864"/>
                      <a:lumOff val="24249"/>
                    </a:schemeClr>
                  </a:gs>
                  <a:gs pos="50000">
                    <a:srgbClr val="F5B093"/>
                  </a:gs>
                  <a:gs pos="100000">
                    <a:schemeClr val="accent2">
                      <a:hueOff val="-353522"/>
                      <a:satOff val="5390"/>
                      <a:lumOff val="17469"/>
                    </a:schemeClr>
                  </a:gs>
                </a:gsLst>
                <a:lin ang="5400000" scaled="0"/>
              </a:gradFill>
              <a:ln w="3175" cap="flat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txBody>
              <a:bodyPr wrap="square" lIns="36575" tIns="36575" rIns="36575" bIns="36575" numCol="1" anchor="ctr">
                <a:noAutofit/>
              </a:bodyPr>
              <a:lstStyle/>
              <a:p>
                <a:pPr algn="ctr">
                  <a:defRPr sz="1600"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  <a:endParaRPr sz="600"/>
              </a:p>
            </p:txBody>
          </p:sp>
          <p:sp>
            <p:nvSpPr>
              <p:cNvPr id="394" name="Shape 394"/>
              <p:cNvSpPr/>
              <p:nvPr/>
            </p:nvSpPr>
            <p:spPr>
              <a:xfrm>
                <a:off x="16240" y="-32376"/>
                <a:ext cx="2086472" cy="3974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575" tIns="36575" rIns="36575" bIns="36575" numCol="1" anchor="ctr">
                <a:spAutoFit/>
              </a:bodyPr>
              <a:lstStyle>
                <a:lvl1pPr algn="ctr">
                  <a:defRPr sz="1600"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r>
                  <a:rPr sz="600"/>
                  <a:t>cAdvisor</a:t>
                </a:r>
              </a:p>
            </p:txBody>
          </p:sp>
        </p:grpSp>
        <p:grpSp>
          <p:nvGrpSpPr>
            <p:cNvPr id="398" name="Group 398"/>
            <p:cNvGrpSpPr/>
            <p:nvPr/>
          </p:nvGrpSpPr>
          <p:grpSpPr>
            <a:xfrm>
              <a:off x="6819014" y="3905605"/>
              <a:ext cx="2118953" cy="397431"/>
              <a:chOff x="0" y="-32376"/>
              <a:chExt cx="2118951" cy="397430"/>
            </a:xfrm>
          </p:grpSpPr>
          <p:sp>
            <p:nvSpPr>
              <p:cNvPr id="396" name="Shape 396"/>
              <p:cNvSpPr/>
              <p:nvPr/>
            </p:nvSpPr>
            <p:spPr>
              <a:xfrm>
                <a:off x="0" y="0"/>
                <a:ext cx="2118951" cy="33268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36575" tIns="36575" rIns="36575" bIns="36575" numCol="1" anchor="ctr">
                <a:noAutofit/>
              </a:bodyPr>
              <a:lstStyle/>
              <a:p>
                <a:pPr algn="ctr">
                  <a:defRPr sz="160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  <a:endParaRPr sz="600"/>
              </a:p>
            </p:txBody>
          </p:sp>
          <p:sp>
            <p:nvSpPr>
              <p:cNvPr id="397" name="Shape 397"/>
              <p:cNvSpPr/>
              <p:nvPr/>
            </p:nvSpPr>
            <p:spPr>
              <a:xfrm>
                <a:off x="16240" y="-32376"/>
                <a:ext cx="2086472" cy="3974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575" tIns="36575" rIns="36575" bIns="36575" numCol="1" anchor="ctr">
                <a:spAutoFit/>
              </a:bodyPr>
              <a:lstStyle>
                <a:lvl1pPr algn="ctr">
                  <a:defRPr sz="160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r>
                  <a:rPr sz="600"/>
                  <a:t>Worker #n+1</a:t>
                </a:r>
              </a:p>
            </p:txBody>
          </p:sp>
        </p:grpSp>
      </p:grpSp>
      <p:grpSp>
        <p:nvGrpSpPr>
          <p:cNvPr id="402" name="Group 402"/>
          <p:cNvGrpSpPr/>
          <p:nvPr/>
        </p:nvGrpSpPr>
        <p:grpSpPr>
          <a:xfrm>
            <a:off x="5785442" y="1284334"/>
            <a:ext cx="976868" cy="325955"/>
            <a:chOff x="0" y="-1"/>
            <a:chExt cx="1852429" cy="824142"/>
          </a:xfrm>
        </p:grpSpPr>
        <p:sp>
          <p:nvSpPr>
            <p:cNvPr id="400" name="Shape 400"/>
            <p:cNvSpPr/>
            <p:nvPr/>
          </p:nvSpPr>
          <p:spPr>
            <a:xfrm>
              <a:off x="0" y="-1"/>
              <a:ext cx="1852429" cy="824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2" y="0"/>
                  </a:moveTo>
                  <a:lnTo>
                    <a:pt x="21600" y="0"/>
                  </a:lnTo>
                  <a:lnTo>
                    <a:pt x="21600" y="18000"/>
                  </a:lnTo>
                  <a:cubicBezTo>
                    <a:pt x="21600" y="19988"/>
                    <a:pt x="20883" y="21600"/>
                    <a:pt x="19998" y="21600"/>
                  </a:cubicBezTo>
                  <a:lnTo>
                    <a:pt x="0" y="21600"/>
                  </a:lnTo>
                  <a:lnTo>
                    <a:pt x="0" y="3600"/>
                  </a:lnTo>
                  <a:cubicBezTo>
                    <a:pt x="0" y="1612"/>
                    <a:pt x="717" y="0"/>
                    <a:pt x="1602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36575" tIns="36575" rIns="36575" bIns="36575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75"/>
            </a:p>
          </p:txBody>
        </p:sp>
        <p:sp>
          <p:nvSpPr>
            <p:cNvPr id="401" name="Shape 401"/>
            <p:cNvSpPr/>
            <p:nvPr/>
          </p:nvSpPr>
          <p:spPr>
            <a:xfrm>
              <a:off x="40230" y="70645"/>
              <a:ext cx="1771967" cy="682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575" tIns="36575" rIns="36575" bIns="36575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sz="1275"/>
                <a:t>Prometheus</a:t>
              </a:r>
            </a:p>
          </p:txBody>
        </p:sp>
      </p:grpSp>
      <p:grpSp>
        <p:nvGrpSpPr>
          <p:cNvPr id="405" name="Group 405"/>
          <p:cNvGrpSpPr/>
          <p:nvPr/>
        </p:nvGrpSpPr>
        <p:grpSpPr>
          <a:xfrm>
            <a:off x="4486108" y="1284334"/>
            <a:ext cx="976868" cy="325955"/>
            <a:chOff x="0" y="-1"/>
            <a:chExt cx="1852429" cy="824142"/>
          </a:xfrm>
        </p:grpSpPr>
        <p:sp>
          <p:nvSpPr>
            <p:cNvPr id="403" name="Shape 403"/>
            <p:cNvSpPr/>
            <p:nvPr/>
          </p:nvSpPr>
          <p:spPr>
            <a:xfrm>
              <a:off x="0" y="-1"/>
              <a:ext cx="1852429" cy="824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2" y="0"/>
                  </a:moveTo>
                  <a:lnTo>
                    <a:pt x="21600" y="0"/>
                  </a:lnTo>
                  <a:lnTo>
                    <a:pt x="21600" y="18000"/>
                  </a:lnTo>
                  <a:cubicBezTo>
                    <a:pt x="21600" y="19988"/>
                    <a:pt x="20883" y="21600"/>
                    <a:pt x="19998" y="21600"/>
                  </a:cubicBezTo>
                  <a:lnTo>
                    <a:pt x="0" y="21600"/>
                  </a:lnTo>
                  <a:lnTo>
                    <a:pt x="0" y="3600"/>
                  </a:lnTo>
                  <a:cubicBezTo>
                    <a:pt x="0" y="1612"/>
                    <a:pt x="717" y="0"/>
                    <a:pt x="1602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36575" tIns="36575" rIns="36575" bIns="36575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75"/>
            </a:p>
          </p:txBody>
        </p:sp>
        <p:sp>
          <p:nvSpPr>
            <p:cNvPr id="404" name="Shape 404"/>
            <p:cNvSpPr/>
            <p:nvPr/>
          </p:nvSpPr>
          <p:spPr>
            <a:xfrm>
              <a:off x="40230" y="70645"/>
              <a:ext cx="1771967" cy="682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575" tIns="36575" rIns="36575" bIns="36575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sz="1275"/>
                <a:t>ELK</a:t>
              </a:r>
            </a:p>
          </p:txBody>
        </p:sp>
      </p:grpSp>
      <p:grpSp>
        <p:nvGrpSpPr>
          <p:cNvPr id="408" name="Group 408"/>
          <p:cNvGrpSpPr/>
          <p:nvPr/>
        </p:nvGrpSpPr>
        <p:grpSpPr>
          <a:xfrm>
            <a:off x="3186776" y="1284334"/>
            <a:ext cx="976868" cy="325955"/>
            <a:chOff x="0" y="-1"/>
            <a:chExt cx="1852429" cy="824142"/>
          </a:xfrm>
        </p:grpSpPr>
        <p:sp>
          <p:nvSpPr>
            <p:cNvPr id="406" name="Shape 406"/>
            <p:cNvSpPr/>
            <p:nvPr/>
          </p:nvSpPr>
          <p:spPr>
            <a:xfrm>
              <a:off x="0" y="-1"/>
              <a:ext cx="1852429" cy="824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2" y="0"/>
                  </a:moveTo>
                  <a:lnTo>
                    <a:pt x="21600" y="0"/>
                  </a:lnTo>
                  <a:lnTo>
                    <a:pt x="21600" y="18000"/>
                  </a:lnTo>
                  <a:cubicBezTo>
                    <a:pt x="21600" y="19988"/>
                    <a:pt x="20883" y="21600"/>
                    <a:pt x="19998" y="21600"/>
                  </a:cubicBezTo>
                  <a:lnTo>
                    <a:pt x="0" y="21600"/>
                  </a:lnTo>
                  <a:lnTo>
                    <a:pt x="0" y="3600"/>
                  </a:lnTo>
                  <a:cubicBezTo>
                    <a:pt x="0" y="1612"/>
                    <a:pt x="717" y="0"/>
                    <a:pt x="1602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36575" tIns="36575" rIns="36575" bIns="36575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75"/>
            </a:p>
          </p:txBody>
        </p:sp>
        <p:sp>
          <p:nvSpPr>
            <p:cNvPr id="407" name="Shape 407"/>
            <p:cNvSpPr/>
            <p:nvPr/>
          </p:nvSpPr>
          <p:spPr>
            <a:xfrm>
              <a:off x="40230" y="70645"/>
              <a:ext cx="1771967" cy="682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575" tIns="36575" rIns="36575" bIns="36575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sz="1275"/>
                <a:t>Shipyard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product - engin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6908" y="2234595"/>
            <a:ext cx="2794462" cy="1319607"/>
          </a:xfrm>
          <a:prstGeom prst="rect">
            <a:avLst/>
          </a:prstGeom>
          <a:ln w="12700">
            <a:miter lim="400000"/>
          </a:ln>
        </p:spPr>
      </p:pic>
      <p:sp>
        <p:nvSpPr>
          <p:cNvPr id="413" name="Shape 413"/>
          <p:cNvSpPr/>
          <p:nvPr/>
        </p:nvSpPr>
        <p:spPr>
          <a:xfrm>
            <a:off x="1689783" y="2088732"/>
            <a:ext cx="104356" cy="78267"/>
          </a:xfrm>
          <a:prstGeom prst="ellipse">
            <a:avLst/>
          </a:prstGeom>
          <a:solidFill>
            <a:srgbClr val="CFF0FF"/>
          </a:solidFill>
          <a:ln w="12700">
            <a:solidFill>
              <a:srgbClr val="D5F1F7"/>
            </a:solidFill>
            <a:miter/>
          </a:ln>
        </p:spPr>
        <p:txBody>
          <a:bodyPr lIns="25716" tIns="25716" rIns="25716" bIns="25716" anchor="ctr"/>
          <a:lstStyle/>
          <a:p>
            <a:endParaRPr sz="1275"/>
          </a:p>
        </p:txBody>
      </p:sp>
      <p:sp>
        <p:nvSpPr>
          <p:cNvPr id="414" name="Shape 414"/>
          <p:cNvSpPr/>
          <p:nvPr/>
        </p:nvSpPr>
        <p:spPr>
          <a:xfrm>
            <a:off x="1865524" y="1966297"/>
            <a:ext cx="166490" cy="124868"/>
          </a:xfrm>
          <a:prstGeom prst="ellipse">
            <a:avLst/>
          </a:prstGeom>
          <a:solidFill>
            <a:srgbClr val="CFF0FF"/>
          </a:solidFill>
          <a:ln w="12700">
            <a:solidFill>
              <a:srgbClr val="D5F1F7"/>
            </a:solidFill>
            <a:miter/>
          </a:ln>
        </p:spPr>
        <p:txBody>
          <a:bodyPr lIns="25716" tIns="25716" rIns="25716" bIns="25716" anchor="ctr"/>
          <a:lstStyle/>
          <a:p>
            <a:endParaRPr sz="1275"/>
          </a:p>
        </p:txBody>
      </p:sp>
      <p:sp>
        <p:nvSpPr>
          <p:cNvPr id="415" name="Shape 415"/>
          <p:cNvSpPr/>
          <p:nvPr/>
        </p:nvSpPr>
        <p:spPr>
          <a:xfrm>
            <a:off x="1831546" y="2178664"/>
            <a:ext cx="104356" cy="78267"/>
          </a:xfrm>
          <a:prstGeom prst="ellipse">
            <a:avLst/>
          </a:prstGeom>
          <a:solidFill>
            <a:srgbClr val="CFF0FF"/>
          </a:solidFill>
          <a:ln w="12700">
            <a:solidFill>
              <a:srgbClr val="D5F1F7"/>
            </a:solidFill>
            <a:miter/>
          </a:ln>
        </p:spPr>
        <p:txBody>
          <a:bodyPr lIns="25716" tIns="25716" rIns="25716" bIns="25716" anchor="ctr"/>
          <a:lstStyle/>
          <a:p>
            <a:endParaRPr sz="1275"/>
          </a:p>
        </p:txBody>
      </p:sp>
      <p:sp>
        <p:nvSpPr>
          <p:cNvPr id="416" name="Shape 416"/>
          <p:cNvSpPr/>
          <p:nvPr/>
        </p:nvSpPr>
        <p:spPr>
          <a:xfrm>
            <a:off x="1093688" y="1430141"/>
            <a:ext cx="1296547" cy="448656"/>
          </a:xfrm>
          <a:prstGeom prst="ellipse">
            <a:avLst/>
          </a:prstGeom>
          <a:solidFill>
            <a:srgbClr val="CFF0FF"/>
          </a:solidFill>
          <a:ln w="12700">
            <a:solidFill>
              <a:srgbClr val="CFF0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716" tIns="25716" rIns="25716" bIns="25716" anchor="ctr"/>
          <a:lstStyle>
            <a:lvl1pPr algn="ctr">
              <a:defRPr sz="2800"/>
            </a:lvl1pPr>
          </a:lstStyle>
          <a:p>
            <a:r>
              <a:rPr sz="2100" b="1" dirty="0"/>
              <a:t>We are hiring</a:t>
            </a:r>
          </a:p>
        </p:txBody>
      </p:sp>
      <p:pic>
        <p:nvPicPr>
          <p:cNvPr id="410" name="IMG_0806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84604" y="2057628"/>
            <a:ext cx="1567966" cy="1563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1" name="IMG_0807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04289" y="2069633"/>
            <a:ext cx="1543883" cy="1539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3027880" y="1522560"/>
            <a:ext cx="2601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i="1" u="sng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麻袋极客帮</a:t>
            </a:r>
            <a:r>
              <a:rPr lang="zh-CN" altLang="en-US" sz="1800" i="1" u="sng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b="1" i="1" u="sng" dirty="0" err="1">
                <a:solidFill>
                  <a:schemeClr val="accent5"/>
                </a:solidFill>
                <a:ea typeface="微软雅黑" panose="020B0503020204020204" pitchFamily="34" charset="-122"/>
              </a:rPr>
              <a:t>mdgeek</a:t>
            </a:r>
            <a:endParaRPr lang="zh-CN" altLang="en-US" sz="1275" b="1" i="1" u="sng" dirty="0">
              <a:solidFill>
                <a:schemeClr val="accent5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sz="2400" dirty="0" err="1"/>
              <a:t>征信</a:t>
            </a:r>
            <a:endParaRPr sz="2400" dirty="0"/>
          </a:p>
        </p:txBody>
      </p:sp>
      <p:sp>
        <p:nvSpPr>
          <p:cNvPr id="129" name="Shape 129"/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168764" indent="-168764">
              <a:defRPr sz="28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sz="1650" dirty="0" err="1"/>
              <a:t>借款人借款之前会进行资格审核</a:t>
            </a:r>
            <a:endParaRPr sz="1650" dirty="0"/>
          </a:p>
          <a:p>
            <a:pPr marL="241093" lvl="1" indent="0">
              <a:spcBef>
                <a:spcPts val="369"/>
              </a:spcBef>
              <a:buNone/>
              <a:defRPr sz="2400">
                <a:solidFill>
                  <a:srgbClr val="C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1650" dirty="0"/>
              <a:t>&gt;</a:t>
            </a:r>
            <a:r>
              <a:rPr lang="zh-CN" altLang="en-US" sz="1650" dirty="0"/>
              <a:t> </a:t>
            </a:r>
            <a:r>
              <a:rPr sz="1650" dirty="0" err="1"/>
              <a:t>还款意愿</a:t>
            </a:r>
            <a:r>
              <a:rPr sz="1650" dirty="0"/>
              <a:t> (</a:t>
            </a:r>
            <a:r>
              <a:rPr sz="1650" dirty="0" err="1"/>
              <a:t>征信的目的</a:t>
            </a:r>
            <a:r>
              <a:rPr sz="1650" dirty="0"/>
              <a:t>)</a:t>
            </a:r>
          </a:p>
          <a:p>
            <a:pPr marL="241093" lvl="1" indent="0">
              <a:spcBef>
                <a:spcPts val="369"/>
              </a:spcBef>
              <a:buNone/>
              <a:defRPr sz="24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1650" dirty="0"/>
              <a:t>&gt;</a:t>
            </a:r>
            <a:r>
              <a:rPr lang="zh-CN" altLang="en-US" sz="1650" dirty="0"/>
              <a:t> </a:t>
            </a:r>
            <a:r>
              <a:rPr sz="1650" dirty="0" err="1"/>
              <a:t>还款能力</a:t>
            </a:r>
            <a:endParaRPr sz="1650" dirty="0"/>
          </a:p>
          <a:p>
            <a:pPr marL="168764" indent="-168764">
              <a:defRPr sz="28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sz="1650" dirty="0" err="1"/>
              <a:t>我们通过两种方式来做征信</a:t>
            </a:r>
            <a:endParaRPr sz="1650" dirty="0"/>
          </a:p>
          <a:p>
            <a:pPr marL="241093" lvl="1" indent="0">
              <a:spcBef>
                <a:spcPts val="369"/>
              </a:spcBef>
              <a:buNone/>
              <a:defRPr sz="34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1650" dirty="0"/>
              <a:t>&gt;</a:t>
            </a:r>
            <a:r>
              <a:rPr lang="zh-CN" altLang="en-US" sz="1650" dirty="0"/>
              <a:t> </a:t>
            </a:r>
            <a:r>
              <a:rPr sz="1650" dirty="0" err="1"/>
              <a:t>查询内部数据</a:t>
            </a:r>
            <a:endParaRPr sz="1650" dirty="0"/>
          </a:p>
          <a:p>
            <a:pPr marL="241093" lvl="1" indent="0">
              <a:spcBef>
                <a:spcPts val="369"/>
              </a:spcBef>
              <a:buNone/>
              <a:defRPr sz="34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1650" dirty="0"/>
              <a:t>&gt;</a:t>
            </a:r>
            <a:r>
              <a:rPr lang="zh-CN" altLang="en-US" sz="1650" dirty="0"/>
              <a:t> </a:t>
            </a:r>
            <a:r>
              <a:rPr sz="1650" dirty="0" err="1"/>
              <a:t>查询外部数据</a:t>
            </a:r>
            <a:endParaRPr sz="165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63598" indent="-163598" defTabSz="685775">
              <a:spcBef>
                <a:spcPts val="738"/>
              </a:spcBef>
              <a:buSzPct val="100000"/>
              <a:defRPr sz="38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1650" dirty="0"/>
              <a:t>接口名称</a:t>
            </a:r>
          </a:p>
          <a:p>
            <a:pPr marL="411867" lvl="1" indent="-170774" defTabSz="685775">
              <a:spcBef>
                <a:spcPts val="369"/>
              </a:spcBef>
              <a:buSzPct val="100000"/>
              <a:defRPr sz="34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1650" dirty="0"/>
              <a:t>身份验证</a:t>
            </a:r>
          </a:p>
          <a:p>
            <a:pPr marL="411867" lvl="1" indent="-170774" defTabSz="685775">
              <a:spcBef>
                <a:spcPts val="369"/>
              </a:spcBef>
              <a:buSzPct val="100000"/>
              <a:defRPr sz="34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1650" dirty="0"/>
              <a:t>进件规则</a:t>
            </a:r>
          </a:p>
          <a:p>
            <a:pPr marL="411867" lvl="1" indent="-170774" defTabSz="685775">
              <a:spcBef>
                <a:spcPts val="369"/>
              </a:spcBef>
              <a:buSzPct val="100000"/>
              <a:defRPr sz="34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1650" dirty="0"/>
              <a:t>黑名单查询</a:t>
            </a:r>
          </a:p>
          <a:p>
            <a:pPr marL="411867" lvl="1" indent="-170774" defTabSz="685775">
              <a:spcBef>
                <a:spcPts val="369"/>
              </a:spcBef>
              <a:buSzPct val="100000"/>
              <a:defRPr sz="34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1650" dirty="0"/>
              <a:t>灰名单查询</a:t>
            </a:r>
          </a:p>
          <a:p>
            <a:pPr marL="411867" lvl="1" indent="-170774" defTabSz="685775">
              <a:spcBef>
                <a:spcPts val="369"/>
              </a:spcBef>
              <a:buSzPct val="100000"/>
              <a:defRPr sz="34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1650" dirty="0"/>
              <a:t>反欺诈规</a:t>
            </a:r>
            <a:r>
              <a:rPr lang="zh-CN" altLang="en-US" sz="1650" dirty="0"/>
              <a:t>则</a:t>
            </a:r>
            <a:endParaRPr lang="en-US" altLang="zh-CN" sz="1650" dirty="0"/>
          </a:p>
          <a:p>
            <a:pPr marL="411867" lvl="1" indent="-170774" defTabSz="685775">
              <a:spcBef>
                <a:spcPts val="369"/>
              </a:spcBef>
              <a:buSzPct val="100000"/>
              <a:defRPr sz="34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1650" dirty="0"/>
              <a:t>…</a:t>
            </a:r>
          </a:p>
        </p:txBody>
      </p:sp>
      <p:sp>
        <p:nvSpPr>
          <p:cNvPr id="130" name="Shape 130"/>
          <p:cNvSpPr/>
          <p:nvPr/>
        </p:nvSpPr>
        <p:spPr>
          <a:xfrm>
            <a:off x="3833516" y="1646690"/>
            <a:ext cx="2914651" cy="1565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716" tIns="25716" rIns="25716" bIns="25716">
            <a:normAutofit/>
          </a:bodyPr>
          <a:lstStyle/>
          <a:p>
            <a:pPr marL="163598" indent="-163598" defTabSz="685775">
              <a:lnSpc>
                <a:spcPct val="90000"/>
              </a:lnSpc>
              <a:spcBef>
                <a:spcPts val="738"/>
              </a:spcBef>
              <a:buSzPct val="100000"/>
              <a:buFont typeface="Arial"/>
              <a:buChar char="•"/>
              <a:defRPr sz="3800"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sz="165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defTabSz="582909">
              <a:defRPr sz="5270" b="1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sz="2400" dirty="0" err="1"/>
              <a:t>改造之前</a:t>
            </a:r>
            <a:r>
              <a:rPr sz="2400" dirty="0"/>
              <a:t>－ </a:t>
            </a:r>
            <a:r>
              <a:rPr lang="en-US" sz="2400" dirty="0"/>
              <a:t>Monolithic </a:t>
            </a:r>
            <a:r>
              <a:rPr sz="2400" dirty="0"/>
              <a:t>Application</a:t>
            </a:r>
            <a:endParaRPr sz="2400" dirty="0"/>
          </a:p>
        </p:txBody>
      </p:sp>
      <p:sp>
        <p:nvSpPr>
          <p:cNvPr id="133" name="Shape 133"/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170774" indent="-170774">
              <a:defRPr sz="3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sz="1350" dirty="0" err="1"/>
              <a:t>提供统一API供内部服务访问</a:t>
            </a:r>
            <a:endParaRPr sz="1350" dirty="0"/>
          </a:p>
          <a:p>
            <a:pPr marL="170774" indent="-170774">
              <a:defRPr sz="3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sz="1350" dirty="0" err="1"/>
              <a:t>根据业务规则调用不同第三方API</a:t>
            </a:r>
            <a:endParaRPr sz="1350" dirty="0"/>
          </a:p>
          <a:p>
            <a:pPr marL="170774" indent="-170774">
              <a:defRPr sz="3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sz="1350" dirty="0" err="1"/>
              <a:t>使用HttpClient访问第三方API</a:t>
            </a:r>
            <a:endParaRPr sz="1350" dirty="0"/>
          </a:p>
        </p:txBody>
      </p:sp>
      <p:grpSp>
        <p:nvGrpSpPr>
          <p:cNvPr id="12" name="Group 136"/>
          <p:cNvGrpSpPr/>
          <p:nvPr/>
        </p:nvGrpSpPr>
        <p:grpSpPr>
          <a:xfrm>
            <a:off x="3562276" y="1699431"/>
            <a:ext cx="2914652" cy="1835722"/>
            <a:chOff x="0" y="0"/>
            <a:chExt cx="5527041" cy="4641428"/>
          </a:xfrm>
        </p:grpSpPr>
        <p:sp>
          <p:nvSpPr>
            <p:cNvPr id="13" name="Shape 134"/>
            <p:cNvSpPr/>
            <p:nvPr/>
          </p:nvSpPr>
          <p:spPr>
            <a:xfrm>
              <a:off x="0" y="0"/>
              <a:ext cx="5527041" cy="4641428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1">
                    <a:hueOff val="198858"/>
                    <a:satOff val="-2084"/>
                    <a:lumOff val="20614"/>
                  </a:schemeClr>
                </a:gs>
                <a:gs pos="50000">
                  <a:srgbClr val="A1C1E5"/>
                </a:gs>
                <a:gs pos="100000">
                  <a:schemeClr val="accent1">
                    <a:hueOff val="173799"/>
                    <a:satOff val="1446"/>
                    <a:lumOff val="13545"/>
                  </a:schemeClr>
                </a:gs>
              </a:gsLst>
              <a:lin ang="5400000" scaled="0"/>
            </a:gradFill>
            <a:ln w="31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6575" tIns="36575" rIns="36575" bIns="36575" numCol="1" anchor="ctr">
              <a:noAutofit/>
            </a:bodyPr>
            <a:lstStyle/>
            <a:p>
              <a:pPr algn="ctr" defTabSz="685775">
                <a:lnSpc>
                  <a:spcPct val="90000"/>
                </a:lnSpc>
                <a:spcBef>
                  <a:spcPts val="738"/>
                </a:spcBef>
                <a:defRPr sz="5600"/>
              </a:pPr>
              <a:endParaRPr sz="4200"/>
            </a:p>
          </p:txBody>
        </p:sp>
        <p:sp>
          <p:nvSpPr>
            <p:cNvPr id="14" name="Shape 135"/>
            <p:cNvSpPr/>
            <p:nvPr/>
          </p:nvSpPr>
          <p:spPr>
            <a:xfrm>
              <a:off x="226575" y="935623"/>
              <a:ext cx="5073890" cy="27701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575" tIns="36575" rIns="36575" bIns="36575" numCol="1" anchor="ctr">
              <a:normAutofit fontScale="62500" lnSpcReduction="20000"/>
            </a:bodyPr>
            <a:lstStyle/>
            <a:p>
              <a:pPr marL="168764" indent="-168764" algn="ctr" defTabSz="685775">
                <a:lnSpc>
                  <a:spcPct val="90000"/>
                </a:lnSpc>
                <a:spcBef>
                  <a:spcPts val="738"/>
                </a:spcBef>
                <a:buSzPct val="100000"/>
                <a:buFont typeface="Arial"/>
                <a:buChar char="•"/>
                <a:defRPr sz="5600"/>
              </a:pPr>
              <a:r>
                <a:rPr sz="4200" dirty="0"/>
                <a:t>Spring MVC</a:t>
              </a:r>
              <a:endParaRPr sz="2025" dirty="0"/>
            </a:p>
            <a:p>
              <a:pPr marL="168764" indent="-168764" algn="ctr" defTabSz="685775">
                <a:lnSpc>
                  <a:spcPct val="90000"/>
                </a:lnSpc>
                <a:spcBef>
                  <a:spcPts val="738"/>
                </a:spcBef>
                <a:buSzPct val="100000"/>
                <a:buFont typeface="Arial"/>
                <a:buChar char="•"/>
                <a:defRPr sz="5600"/>
              </a:pPr>
              <a:r>
                <a:rPr sz="4200" dirty="0"/>
                <a:t>Hibernate</a:t>
              </a:r>
              <a:endParaRPr sz="2025" dirty="0"/>
            </a:p>
            <a:p>
              <a:pPr marL="168764" indent="-168764" algn="ctr" defTabSz="685775">
                <a:lnSpc>
                  <a:spcPct val="90000"/>
                </a:lnSpc>
                <a:spcBef>
                  <a:spcPts val="738"/>
                </a:spcBef>
                <a:buSzPct val="100000"/>
                <a:buFont typeface="Arial"/>
                <a:buChar char="•"/>
                <a:defRPr sz="5600"/>
              </a:pPr>
              <a:r>
                <a:rPr sz="4200" dirty="0" err="1"/>
                <a:t>HttpClient</a:t>
              </a:r>
              <a:endParaRPr sz="4200" dirty="0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sz="2400" dirty="0" err="1"/>
              <a:t>架构－服务拆分</a:t>
            </a:r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b="1" dirty="0">
                <a:latin typeface="Calibri" panose="020F0502020204030204" pitchFamily="34" charset="0"/>
                <a:ea typeface="微软雅黑"/>
                <a:cs typeface="微软雅黑"/>
              </a:rPr>
              <a:t>原则</a:t>
            </a:r>
            <a:r>
              <a:rPr lang="en-US" altLang="zh-CN" sz="1800" dirty="0">
                <a:latin typeface="Calibri" panose="020F0502020204030204" pitchFamily="34" charset="0"/>
                <a:ea typeface="微软雅黑"/>
                <a:cs typeface="微软雅黑"/>
              </a:rPr>
              <a:t>(The Twelve-Factor App)</a:t>
            </a:r>
          </a:p>
          <a:p>
            <a:pPr lvl="1"/>
            <a:r>
              <a:rPr lang="zh-CN" altLang="en-US" b="1" dirty="0">
                <a:latin typeface="Calibri" panose="020F0502020204030204" pitchFamily="34" charset="0"/>
                <a:ea typeface="微软雅黑"/>
                <a:cs typeface="微软雅黑"/>
              </a:rPr>
              <a:t>单一职责</a:t>
            </a:r>
            <a:r>
              <a:rPr lang="zh-CN" altLang="en-US" dirty="0">
                <a:latin typeface="Calibri" panose="020F0502020204030204" pitchFamily="34" charset="0"/>
                <a:ea typeface="微软雅黑"/>
                <a:cs typeface="微软雅黑"/>
              </a:rPr>
              <a:t>：每一个模块（服务）只做一件事</a:t>
            </a:r>
            <a:r>
              <a:rPr lang="zh-CN" altLang="en-US" dirty="0" smtClean="0">
                <a:latin typeface="Calibri" panose="020F0502020204030204" pitchFamily="34" charset="0"/>
                <a:ea typeface="微软雅黑"/>
                <a:cs typeface="微软雅黑"/>
              </a:rPr>
              <a:t>情</a:t>
            </a:r>
            <a:endParaRPr lang="en-US" altLang="zh-CN" dirty="0" smtClean="0">
              <a:latin typeface="Calibri" panose="020F0502020204030204" pitchFamily="34" charset="0"/>
              <a:ea typeface="微软雅黑"/>
              <a:cs typeface="微软雅黑"/>
            </a:endParaRPr>
          </a:p>
          <a:p>
            <a:pPr lvl="1"/>
            <a:endParaRPr lang="zh-CN" altLang="en-US" dirty="0">
              <a:latin typeface="Calibri" panose="020F0502020204030204" pitchFamily="34" charset="0"/>
              <a:ea typeface="微软雅黑"/>
              <a:cs typeface="微软雅黑"/>
            </a:endParaRPr>
          </a:p>
          <a:p>
            <a:pPr lvl="1"/>
            <a:r>
              <a:rPr lang="zh-CN" altLang="en-US" b="1" dirty="0">
                <a:latin typeface="Calibri" panose="020F0502020204030204" pitchFamily="34" charset="0"/>
                <a:ea typeface="微软雅黑"/>
                <a:cs typeface="微软雅黑"/>
              </a:rPr>
              <a:t>项目粒度</a:t>
            </a:r>
            <a:r>
              <a:rPr lang="zh-CN" altLang="en-US" dirty="0">
                <a:latin typeface="Calibri" panose="020F0502020204030204" pitchFamily="34" charset="0"/>
                <a:ea typeface="微软雅黑"/>
                <a:cs typeface="微软雅黑"/>
              </a:rPr>
              <a:t>：每一个可以单独进程跑的项目拆分为一个单独的项</a:t>
            </a:r>
            <a:r>
              <a:rPr lang="zh-CN" altLang="en-US" dirty="0" smtClean="0">
                <a:latin typeface="Calibri" panose="020F0502020204030204" pitchFamily="34" charset="0"/>
                <a:ea typeface="微软雅黑"/>
                <a:cs typeface="微软雅黑"/>
              </a:rPr>
              <a:t>目</a:t>
            </a:r>
            <a:endParaRPr lang="en-US" altLang="zh-CN" dirty="0" smtClean="0">
              <a:latin typeface="Calibri" panose="020F0502020204030204" pitchFamily="34" charset="0"/>
              <a:ea typeface="微软雅黑"/>
              <a:cs typeface="微软雅黑"/>
            </a:endParaRPr>
          </a:p>
          <a:p>
            <a:pPr lvl="1"/>
            <a:endParaRPr lang="zh-CN" altLang="en-US" dirty="0">
              <a:latin typeface="Calibri" panose="020F0502020204030204" pitchFamily="34" charset="0"/>
              <a:ea typeface="微软雅黑"/>
              <a:cs typeface="微软雅黑"/>
            </a:endParaRPr>
          </a:p>
          <a:p>
            <a:pPr lvl="1"/>
            <a:r>
              <a:rPr lang="zh-CN" altLang="en-US" b="1" dirty="0">
                <a:latin typeface="Calibri" panose="020F0502020204030204" pitchFamily="34" charset="0"/>
                <a:ea typeface="微软雅黑"/>
                <a:cs typeface="微软雅黑"/>
              </a:rPr>
              <a:t>代码与配置分离</a:t>
            </a:r>
            <a:r>
              <a:rPr lang="zh-CN" altLang="en-US" dirty="0">
                <a:latin typeface="Calibri" panose="020F0502020204030204" pitchFamily="34" charset="0"/>
                <a:ea typeface="微软雅黑"/>
                <a:cs typeface="微软雅黑"/>
              </a:rPr>
              <a:t>：</a:t>
            </a:r>
            <a:r>
              <a:rPr lang="en-US" altLang="zh-CN" dirty="0">
                <a:latin typeface="Calibri" panose="020F0502020204030204" pitchFamily="34" charset="0"/>
                <a:ea typeface="微软雅黑"/>
                <a:cs typeface="微软雅黑"/>
              </a:rPr>
              <a:t>Build -&gt; Release -&gt; Run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955" y="3621394"/>
            <a:ext cx="2276090" cy="719572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555478">
              <a:defRPr sz="5022" b="1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sz="2400" dirty="0" err="1"/>
              <a:t>改造结果－模块化／服务化／Docker化</a:t>
            </a:r>
            <a:endParaRPr sz="2400" dirty="0"/>
          </a:p>
        </p:txBody>
      </p:sp>
      <p:sp>
        <p:nvSpPr>
          <p:cNvPr id="142" name="Shape 142"/>
          <p:cNvSpPr>
            <a:spLocks noGrp="1"/>
          </p:cNvSpPr>
          <p:nvPr>
            <p:ph sz="half" idx="1"/>
          </p:nvPr>
        </p:nvSpPr>
        <p:spPr>
          <a:xfrm>
            <a:off x="471488" y="1669852"/>
            <a:ext cx="2914650" cy="244762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1650" dirty="0"/>
              <a:t>API Gateway</a:t>
            </a:r>
          </a:p>
          <a:p>
            <a:pPr marL="411867" lvl="1" indent="-170774">
              <a:spcBef>
                <a:spcPts val="369"/>
              </a:spcBef>
              <a:defRPr sz="3400"/>
            </a:pPr>
            <a:r>
              <a:rPr sz="1650" dirty="0"/>
              <a:t>Service API</a:t>
            </a:r>
          </a:p>
          <a:p>
            <a:pPr marL="411867" lvl="1" indent="-170774">
              <a:spcBef>
                <a:spcPts val="369"/>
              </a:spcBef>
              <a:defRPr sz="3400"/>
            </a:pPr>
            <a:r>
              <a:rPr sz="1650" dirty="0"/>
              <a:t>Admin API</a:t>
            </a:r>
          </a:p>
          <a:p>
            <a:r>
              <a:rPr sz="1650" dirty="0"/>
              <a:t>Schedule Service</a:t>
            </a:r>
          </a:p>
          <a:p>
            <a:r>
              <a:rPr sz="1650" dirty="0"/>
              <a:t>Worker</a:t>
            </a:r>
          </a:p>
          <a:p>
            <a:r>
              <a:rPr sz="1650" dirty="0" err="1"/>
              <a:t>Dubbo</a:t>
            </a:r>
            <a:r>
              <a:rPr sz="1650" dirty="0"/>
              <a:t> (</a:t>
            </a:r>
            <a:r>
              <a:rPr sz="1650" dirty="0" err="1"/>
              <a:t>ZooKeeper</a:t>
            </a:r>
            <a:r>
              <a:rPr sz="1650" dirty="0"/>
              <a:t>)</a:t>
            </a:r>
          </a:p>
          <a:p>
            <a:r>
              <a:rPr sz="1650" dirty="0" err="1"/>
              <a:t>Redis</a:t>
            </a:r>
            <a:endParaRPr sz="1650" dirty="0"/>
          </a:p>
        </p:txBody>
      </p:sp>
      <p:pic>
        <p:nvPicPr>
          <p:cNvPr id="143" name="image8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04971" y="1984902"/>
            <a:ext cx="4109193" cy="18175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sz="2400" dirty="0" err="1"/>
              <a:t>架构图</a:t>
            </a:r>
            <a:endParaRPr sz="2400" dirty="0"/>
          </a:p>
        </p:txBody>
      </p:sp>
      <p:grpSp>
        <p:nvGrpSpPr>
          <p:cNvPr id="150" name="Group 150"/>
          <p:cNvGrpSpPr/>
          <p:nvPr/>
        </p:nvGrpSpPr>
        <p:grpSpPr>
          <a:xfrm>
            <a:off x="2712339" y="1743541"/>
            <a:ext cx="1433324" cy="255152"/>
            <a:chOff x="0" y="0"/>
            <a:chExt cx="2718005" cy="645122"/>
          </a:xfrm>
        </p:grpSpPr>
        <p:grpSp>
          <p:nvGrpSpPr>
            <p:cNvPr id="148" name="Group 148"/>
            <p:cNvGrpSpPr/>
            <p:nvPr/>
          </p:nvGrpSpPr>
          <p:grpSpPr>
            <a:xfrm>
              <a:off x="0" y="0"/>
              <a:ext cx="2718005" cy="645122"/>
              <a:chOff x="0" y="0"/>
              <a:chExt cx="2718004" cy="645121"/>
            </a:xfrm>
          </p:grpSpPr>
          <p:sp>
            <p:nvSpPr>
              <p:cNvPr id="146" name="Shape 146"/>
              <p:cNvSpPr/>
              <p:nvPr/>
            </p:nvSpPr>
            <p:spPr>
              <a:xfrm>
                <a:off x="0" y="0"/>
                <a:ext cx="2718004" cy="645121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12700" cap="flat">
                <a:solidFill>
                  <a:srgbClr val="527E34"/>
                </a:solidFill>
                <a:prstDash val="solid"/>
                <a:miter lim="800000"/>
              </a:ln>
              <a:effectLst/>
            </p:spPr>
            <p:txBody>
              <a:bodyPr wrap="square" lIns="36575" tIns="36575" rIns="36575" bIns="36575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Verdana"/>
                    <a:ea typeface="Verdana"/>
                    <a:cs typeface="Verdana"/>
                    <a:sym typeface="Verdana"/>
                  </a:defRPr>
                </a:pPr>
                <a:endParaRPr sz="1275"/>
              </a:p>
            </p:txBody>
          </p:sp>
          <p:sp>
            <p:nvSpPr>
              <p:cNvPr id="147" name="Shape 147"/>
              <p:cNvSpPr/>
              <p:nvPr/>
            </p:nvSpPr>
            <p:spPr>
              <a:xfrm>
                <a:off x="31492" y="24912"/>
                <a:ext cx="2655020" cy="5952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575" tIns="36575" rIns="36575" bIns="36575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r>
                  <a:rPr sz="1050"/>
                  <a:t>API Gateway</a:t>
                </a:r>
              </a:p>
            </p:txBody>
          </p:sp>
        </p:grpSp>
        <p:pic>
          <p:nvPicPr>
            <p:cNvPr id="149" name="image9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827124" y="69271"/>
              <a:ext cx="890880" cy="5065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55" name="Group 155"/>
          <p:cNvGrpSpPr/>
          <p:nvPr/>
        </p:nvGrpSpPr>
        <p:grpSpPr>
          <a:xfrm>
            <a:off x="5577256" y="2289336"/>
            <a:ext cx="905258" cy="254605"/>
            <a:chOff x="0" y="0"/>
            <a:chExt cx="1716635" cy="643739"/>
          </a:xfrm>
        </p:grpSpPr>
        <p:grpSp>
          <p:nvGrpSpPr>
            <p:cNvPr id="153" name="Group 153"/>
            <p:cNvGrpSpPr/>
            <p:nvPr/>
          </p:nvGrpSpPr>
          <p:grpSpPr>
            <a:xfrm>
              <a:off x="0" y="0"/>
              <a:ext cx="1716635" cy="643739"/>
              <a:chOff x="0" y="0"/>
              <a:chExt cx="1716634" cy="643738"/>
            </a:xfrm>
          </p:grpSpPr>
          <p:sp>
            <p:nvSpPr>
              <p:cNvPr id="151" name="Shape 151"/>
              <p:cNvSpPr/>
              <p:nvPr/>
            </p:nvSpPr>
            <p:spPr>
              <a:xfrm>
                <a:off x="0" y="0"/>
                <a:ext cx="1716634" cy="643738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accent4">
                      <a:hueOff val="-406799"/>
                      <a:lumOff val="30382"/>
                    </a:schemeClr>
                  </a:gs>
                  <a:gs pos="50000">
                    <a:srgbClr val="FFD58D"/>
                  </a:gs>
                  <a:gs pos="100000">
                    <a:schemeClr val="accent4">
                      <a:hueOff val="-362075"/>
                      <a:lumOff val="23565"/>
                    </a:schemeClr>
                  </a:gs>
                </a:gsLst>
                <a:lin ang="5400000" scaled="0"/>
              </a:gradFill>
              <a:ln w="3175" cap="flat">
                <a:solidFill>
                  <a:schemeClr val="accent4"/>
                </a:solidFill>
                <a:prstDash val="solid"/>
                <a:miter lim="800000"/>
              </a:ln>
              <a:effectLst/>
            </p:spPr>
            <p:txBody>
              <a:bodyPr wrap="square" lIns="36575" tIns="36575" rIns="36575" bIns="36575" numCol="1" anchor="ctr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 sz="1050"/>
              </a:p>
            </p:txBody>
          </p:sp>
          <p:sp>
            <p:nvSpPr>
              <p:cNvPr id="152" name="Shape 152"/>
              <p:cNvSpPr/>
              <p:nvPr/>
            </p:nvSpPr>
            <p:spPr>
              <a:xfrm>
                <a:off x="31425" y="24219"/>
                <a:ext cx="1653785" cy="5952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575" tIns="36575" rIns="36575" bIns="36575" numCol="1" anchor="ctr">
                <a:spAutoFit/>
              </a:bodyPr>
              <a:lstStyle>
                <a:lvl1pPr>
                  <a:defRPr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r>
                  <a:rPr sz="1050"/>
                  <a:t>Redis</a:t>
                </a:r>
              </a:p>
            </p:txBody>
          </p:sp>
        </p:grpSp>
        <p:pic>
          <p:nvPicPr>
            <p:cNvPr id="154" name="image9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25754" y="68580"/>
              <a:ext cx="890880" cy="5065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5" name="Group 165"/>
          <p:cNvGrpSpPr/>
          <p:nvPr/>
        </p:nvGrpSpPr>
        <p:grpSpPr>
          <a:xfrm>
            <a:off x="4347391" y="2289336"/>
            <a:ext cx="966980" cy="254605"/>
            <a:chOff x="0" y="0"/>
            <a:chExt cx="1833678" cy="643739"/>
          </a:xfrm>
        </p:grpSpPr>
        <p:grpSp>
          <p:nvGrpSpPr>
            <p:cNvPr id="163" name="Group 163"/>
            <p:cNvGrpSpPr/>
            <p:nvPr/>
          </p:nvGrpSpPr>
          <p:grpSpPr>
            <a:xfrm>
              <a:off x="0" y="0"/>
              <a:ext cx="1833678" cy="643739"/>
              <a:chOff x="0" y="0"/>
              <a:chExt cx="1833677" cy="643738"/>
            </a:xfrm>
          </p:grpSpPr>
          <p:sp>
            <p:nvSpPr>
              <p:cNvPr id="161" name="Shape 161"/>
              <p:cNvSpPr/>
              <p:nvPr/>
            </p:nvSpPr>
            <p:spPr>
              <a:xfrm>
                <a:off x="0" y="0"/>
                <a:ext cx="1833677" cy="643738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accent4">
                      <a:hueOff val="-406799"/>
                      <a:lumOff val="30382"/>
                    </a:schemeClr>
                  </a:gs>
                  <a:gs pos="50000">
                    <a:srgbClr val="FFD58D"/>
                  </a:gs>
                  <a:gs pos="100000">
                    <a:schemeClr val="accent4">
                      <a:hueOff val="-362075"/>
                      <a:lumOff val="23565"/>
                    </a:schemeClr>
                  </a:gs>
                </a:gsLst>
                <a:lin ang="5400000" scaled="0"/>
              </a:gradFill>
              <a:ln w="3175" cap="flat">
                <a:solidFill>
                  <a:schemeClr val="accent4"/>
                </a:solidFill>
                <a:prstDash val="solid"/>
                <a:miter lim="800000"/>
              </a:ln>
              <a:effectLst/>
            </p:spPr>
            <p:txBody>
              <a:bodyPr wrap="square" lIns="36575" tIns="36575" rIns="36575" bIns="36575" numCol="1" anchor="ctr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 sz="1050"/>
              </a:p>
            </p:txBody>
          </p:sp>
          <p:sp>
            <p:nvSpPr>
              <p:cNvPr id="162" name="Shape 162"/>
              <p:cNvSpPr/>
              <p:nvPr/>
            </p:nvSpPr>
            <p:spPr>
              <a:xfrm>
                <a:off x="31425" y="24219"/>
                <a:ext cx="1770828" cy="5952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575" tIns="36575" rIns="36575" bIns="36575" numCol="1" anchor="ctr">
                <a:spAutoFit/>
              </a:bodyPr>
              <a:lstStyle>
                <a:lvl1pPr>
                  <a:defRPr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r>
                  <a:rPr sz="1050"/>
                  <a:t>Dubbo</a:t>
                </a:r>
              </a:p>
            </p:txBody>
          </p:sp>
        </p:grpSp>
        <p:pic>
          <p:nvPicPr>
            <p:cNvPr id="164" name="image9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42797" y="68580"/>
              <a:ext cx="890880" cy="5065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70" name="Group 170"/>
          <p:cNvGrpSpPr/>
          <p:nvPr/>
        </p:nvGrpSpPr>
        <p:grpSpPr>
          <a:xfrm>
            <a:off x="4836308" y="1962415"/>
            <a:ext cx="1219012" cy="254605"/>
            <a:chOff x="0" y="0"/>
            <a:chExt cx="2311605" cy="643739"/>
          </a:xfrm>
        </p:grpSpPr>
        <p:grpSp>
          <p:nvGrpSpPr>
            <p:cNvPr id="168" name="Group 168"/>
            <p:cNvGrpSpPr/>
            <p:nvPr/>
          </p:nvGrpSpPr>
          <p:grpSpPr>
            <a:xfrm>
              <a:off x="0" y="0"/>
              <a:ext cx="2311605" cy="643739"/>
              <a:chOff x="0" y="0"/>
              <a:chExt cx="2311604" cy="643738"/>
            </a:xfrm>
          </p:grpSpPr>
          <p:sp>
            <p:nvSpPr>
              <p:cNvPr id="166" name="Shape 166"/>
              <p:cNvSpPr/>
              <p:nvPr/>
            </p:nvSpPr>
            <p:spPr>
              <a:xfrm>
                <a:off x="0" y="0"/>
                <a:ext cx="2311604" cy="643738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accent4">
                      <a:hueOff val="-406799"/>
                      <a:lumOff val="30382"/>
                    </a:schemeClr>
                  </a:gs>
                  <a:gs pos="50000">
                    <a:srgbClr val="FFD58D"/>
                  </a:gs>
                  <a:gs pos="100000">
                    <a:schemeClr val="accent4">
                      <a:hueOff val="-362075"/>
                      <a:lumOff val="23565"/>
                    </a:schemeClr>
                  </a:gs>
                </a:gsLst>
                <a:lin ang="5400000" scaled="0"/>
              </a:gradFill>
              <a:ln w="3175" cap="flat">
                <a:solidFill>
                  <a:schemeClr val="accent4"/>
                </a:solidFill>
                <a:prstDash val="solid"/>
                <a:miter lim="800000"/>
              </a:ln>
              <a:effectLst/>
            </p:spPr>
            <p:txBody>
              <a:bodyPr wrap="square" lIns="36575" tIns="36575" rIns="36575" bIns="36575" numCol="1" anchor="ctr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 sz="1050"/>
              </a:p>
            </p:txBody>
          </p:sp>
          <p:sp>
            <p:nvSpPr>
              <p:cNvPr id="167" name="Shape 167"/>
              <p:cNvSpPr/>
              <p:nvPr/>
            </p:nvSpPr>
            <p:spPr>
              <a:xfrm>
                <a:off x="31425" y="24219"/>
                <a:ext cx="2248755" cy="5952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575" tIns="36575" rIns="36575" bIns="36575" numCol="1" anchor="ctr">
                <a:spAutoFit/>
              </a:bodyPr>
              <a:lstStyle>
                <a:lvl1pPr>
                  <a:defRPr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r>
                  <a:rPr sz="1050"/>
                  <a:t>ZooKeeper</a:t>
                </a:r>
              </a:p>
            </p:txBody>
          </p:sp>
        </p:grpSp>
        <p:pic>
          <p:nvPicPr>
            <p:cNvPr id="169" name="image9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420724" y="68580"/>
              <a:ext cx="890880" cy="5065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75" name="Group 175"/>
          <p:cNvGrpSpPr/>
          <p:nvPr/>
        </p:nvGrpSpPr>
        <p:grpSpPr>
          <a:xfrm>
            <a:off x="522923" y="2218123"/>
            <a:ext cx="1649351" cy="397030"/>
            <a:chOff x="0" y="-180053"/>
            <a:chExt cx="3127656" cy="1003848"/>
          </a:xfrm>
        </p:grpSpPr>
        <p:grpSp>
          <p:nvGrpSpPr>
            <p:cNvPr id="173" name="Group 173"/>
            <p:cNvGrpSpPr/>
            <p:nvPr/>
          </p:nvGrpSpPr>
          <p:grpSpPr>
            <a:xfrm>
              <a:off x="0" y="-180053"/>
              <a:ext cx="3127656" cy="1003848"/>
              <a:chOff x="0" y="-180052"/>
              <a:chExt cx="3127655" cy="1003846"/>
            </a:xfrm>
          </p:grpSpPr>
          <p:sp>
            <p:nvSpPr>
              <p:cNvPr id="171" name="Shape 171"/>
              <p:cNvSpPr/>
              <p:nvPr/>
            </p:nvSpPr>
            <p:spPr>
              <a:xfrm>
                <a:off x="0" y="0"/>
                <a:ext cx="3127655" cy="643738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12700" cap="flat">
                <a:solidFill>
                  <a:srgbClr val="527E34"/>
                </a:solidFill>
                <a:prstDash val="solid"/>
                <a:miter lim="800000"/>
              </a:ln>
              <a:effectLst/>
            </p:spPr>
            <p:txBody>
              <a:bodyPr wrap="square" lIns="36575" tIns="36575" rIns="36575" bIns="36575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Verdana"/>
                    <a:ea typeface="Verdana"/>
                    <a:cs typeface="Verdana"/>
                    <a:sym typeface="Verdana"/>
                  </a:defRPr>
                </a:pPr>
                <a:endParaRPr sz="1050"/>
              </a:p>
            </p:txBody>
          </p:sp>
          <p:sp>
            <p:nvSpPr>
              <p:cNvPr id="172" name="Shape 172"/>
              <p:cNvSpPr/>
              <p:nvPr/>
            </p:nvSpPr>
            <p:spPr>
              <a:xfrm>
                <a:off x="31425" y="-180052"/>
                <a:ext cx="3064806" cy="10038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575" tIns="36575" rIns="36575" bIns="36575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r>
                  <a:rPr sz="1050" dirty="0"/>
                  <a:t>Data Processing Service</a:t>
                </a:r>
              </a:p>
            </p:txBody>
          </p:sp>
        </p:grpSp>
        <p:pic>
          <p:nvPicPr>
            <p:cNvPr id="174" name="image9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236775" y="68580"/>
              <a:ext cx="890880" cy="5065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80" name="Group 180"/>
          <p:cNvGrpSpPr/>
          <p:nvPr/>
        </p:nvGrpSpPr>
        <p:grpSpPr>
          <a:xfrm>
            <a:off x="522923" y="3119428"/>
            <a:ext cx="1049276" cy="255152"/>
            <a:chOff x="0" y="0"/>
            <a:chExt cx="1989736" cy="645122"/>
          </a:xfrm>
        </p:grpSpPr>
        <p:grpSp>
          <p:nvGrpSpPr>
            <p:cNvPr id="178" name="Group 178"/>
            <p:cNvGrpSpPr/>
            <p:nvPr/>
          </p:nvGrpSpPr>
          <p:grpSpPr>
            <a:xfrm>
              <a:off x="0" y="0"/>
              <a:ext cx="1989736" cy="645122"/>
              <a:chOff x="0" y="0"/>
              <a:chExt cx="1989735" cy="645121"/>
            </a:xfrm>
          </p:grpSpPr>
          <p:sp>
            <p:nvSpPr>
              <p:cNvPr id="176" name="Shape 176"/>
              <p:cNvSpPr/>
              <p:nvPr/>
            </p:nvSpPr>
            <p:spPr>
              <a:xfrm>
                <a:off x="0" y="0"/>
                <a:ext cx="1989735" cy="645121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12700" cap="flat">
                <a:solidFill>
                  <a:srgbClr val="527E34"/>
                </a:solidFill>
                <a:prstDash val="solid"/>
                <a:miter lim="800000"/>
              </a:ln>
              <a:effectLst/>
            </p:spPr>
            <p:txBody>
              <a:bodyPr wrap="square" lIns="36575" tIns="36575" rIns="36575" bIns="36575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Verdana"/>
                    <a:ea typeface="Verdana"/>
                    <a:cs typeface="Verdana"/>
                    <a:sym typeface="Verdana"/>
                  </a:defRPr>
                </a:pPr>
                <a:endParaRPr sz="1050"/>
              </a:p>
            </p:txBody>
          </p:sp>
          <p:sp>
            <p:nvSpPr>
              <p:cNvPr id="177" name="Shape 177"/>
              <p:cNvSpPr/>
              <p:nvPr/>
            </p:nvSpPr>
            <p:spPr>
              <a:xfrm>
                <a:off x="31492" y="24912"/>
                <a:ext cx="1926752" cy="5952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575" tIns="36575" rIns="36575" bIns="36575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r>
                  <a:rPr sz="1050"/>
                  <a:t>Worker</a:t>
                </a:r>
              </a:p>
            </p:txBody>
          </p:sp>
        </p:grpSp>
        <p:pic>
          <p:nvPicPr>
            <p:cNvPr id="179" name="image9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98855" y="69271"/>
              <a:ext cx="890880" cy="5065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0" name="Group 200"/>
          <p:cNvGrpSpPr/>
          <p:nvPr/>
        </p:nvGrpSpPr>
        <p:grpSpPr>
          <a:xfrm>
            <a:off x="5433238" y="3119428"/>
            <a:ext cx="1049276" cy="255152"/>
            <a:chOff x="0" y="0"/>
            <a:chExt cx="1989736" cy="645122"/>
          </a:xfrm>
        </p:grpSpPr>
        <p:grpSp>
          <p:nvGrpSpPr>
            <p:cNvPr id="198" name="Group 198"/>
            <p:cNvGrpSpPr/>
            <p:nvPr/>
          </p:nvGrpSpPr>
          <p:grpSpPr>
            <a:xfrm>
              <a:off x="0" y="0"/>
              <a:ext cx="1989736" cy="645122"/>
              <a:chOff x="0" y="0"/>
              <a:chExt cx="1989735" cy="645121"/>
            </a:xfrm>
          </p:grpSpPr>
          <p:sp>
            <p:nvSpPr>
              <p:cNvPr id="196" name="Shape 196"/>
              <p:cNvSpPr/>
              <p:nvPr/>
            </p:nvSpPr>
            <p:spPr>
              <a:xfrm>
                <a:off x="0" y="0"/>
                <a:ext cx="1989735" cy="645121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12700" cap="flat">
                <a:solidFill>
                  <a:srgbClr val="527E34"/>
                </a:solidFill>
                <a:prstDash val="solid"/>
                <a:miter lim="800000"/>
              </a:ln>
              <a:effectLst/>
            </p:spPr>
            <p:txBody>
              <a:bodyPr wrap="square" lIns="36575" tIns="36575" rIns="36575" bIns="36575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Verdana"/>
                    <a:ea typeface="Verdana"/>
                    <a:cs typeface="Verdana"/>
                    <a:sym typeface="Verdana"/>
                  </a:defRPr>
                </a:pPr>
                <a:endParaRPr sz="1050"/>
              </a:p>
            </p:txBody>
          </p:sp>
          <p:sp>
            <p:nvSpPr>
              <p:cNvPr id="197" name="Shape 197"/>
              <p:cNvSpPr/>
              <p:nvPr/>
            </p:nvSpPr>
            <p:spPr>
              <a:xfrm>
                <a:off x="31492" y="24912"/>
                <a:ext cx="1926752" cy="5952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575" tIns="36575" rIns="36575" bIns="36575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r>
                  <a:rPr sz="1050"/>
                  <a:t>Worker</a:t>
                </a:r>
              </a:p>
            </p:txBody>
          </p:sp>
        </p:grpSp>
        <p:pic>
          <p:nvPicPr>
            <p:cNvPr id="199" name="image9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98855" y="69271"/>
              <a:ext cx="890880" cy="5065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4" name="Shape 214"/>
          <p:cNvSpPr/>
          <p:nvPr/>
        </p:nvSpPr>
        <p:spPr>
          <a:xfrm>
            <a:off x="1047452" y="2581150"/>
            <a:ext cx="300038" cy="5354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10091"/>
                </a:lnTo>
                <a:lnTo>
                  <a:pt x="21600" y="10091"/>
                </a:lnTo>
                <a:lnTo>
                  <a:pt x="21600" y="0"/>
                </a:lnTo>
              </a:path>
            </a:pathLst>
          </a:custGeom>
          <a:ln w="12700">
            <a:solidFill>
              <a:schemeClr val="accent1"/>
            </a:solidFill>
            <a:miter/>
            <a:tailEnd type="triangle"/>
          </a:ln>
        </p:spPr>
        <p:txBody>
          <a:bodyPr lIns="48218" tIns="24110" rIns="48218" bIns="24110"/>
          <a:lstStyle/>
          <a:p>
            <a:endParaRPr sz="1275"/>
          </a:p>
        </p:txBody>
      </p:sp>
      <p:sp>
        <p:nvSpPr>
          <p:cNvPr id="215" name="Shape 215"/>
          <p:cNvSpPr/>
          <p:nvPr/>
        </p:nvSpPr>
        <p:spPr>
          <a:xfrm>
            <a:off x="1347490" y="2581150"/>
            <a:ext cx="927572" cy="5354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10091"/>
                </a:lnTo>
                <a:lnTo>
                  <a:pt x="0" y="10091"/>
                </a:lnTo>
                <a:lnTo>
                  <a:pt x="0" y="0"/>
                </a:lnTo>
              </a:path>
            </a:pathLst>
          </a:custGeom>
          <a:ln w="12700">
            <a:solidFill>
              <a:schemeClr val="accent1"/>
            </a:solidFill>
            <a:miter/>
            <a:tailEnd type="triangle"/>
          </a:ln>
        </p:spPr>
        <p:txBody>
          <a:bodyPr lIns="48218" tIns="24110" rIns="48218" bIns="24110"/>
          <a:lstStyle/>
          <a:p>
            <a:endParaRPr sz="1275"/>
          </a:p>
        </p:txBody>
      </p:sp>
      <p:sp>
        <p:nvSpPr>
          <p:cNvPr id="216" name="Shape 216"/>
          <p:cNvSpPr/>
          <p:nvPr/>
        </p:nvSpPr>
        <p:spPr>
          <a:xfrm>
            <a:off x="2175272" y="2416397"/>
            <a:ext cx="798984" cy="830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6753" y="21600"/>
                </a:lnTo>
                <a:lnTo>
                  <a:pt x="6753" y="0"/>
                </a:lnTo>
                <a:lnTo>
                  <a:pt x="0" y="0"/>
                </a:lnTo>
              </a:path>
            </a:pathLst>
          </a:custGeom>
          <a:ln w="12700">
            <a:solidFill>
              <a:schemeClr val="accent1"/>
            </a:solidFill>
            <a:miter/>
            <a:tailEnd type="triangle"/>
          </a:ln>
        </p:spPr>
        <p:txBody>
          <a:bodyPr lIns="48218" tIns="24110" rIns="48218" bIns="24110"/>
          <a:lstStyle/>
          <a:p>
            <a:endParaRPr sz="1275"/>
          </a:p>
        </p:txBody>
      </p:sp>
      <p:sp>
        <p:nvSpPr>
          <p:cNvPr id="217" name="Shape 217"/>
          <p:cNvSpPr/>
          <p:nvPr/>
        </p:nvSpPr>
        <p:spPr>
          <a:xfrm>
            <a:off x="2175272" y="2416397"/>
            <a:ext cx="2026593" cy="830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9201" y="21600"/>
                </a:lnTo>
                <a:lnTo>
                  <a:pt x="9201" y="0"/>
                </a:lnTo>
                <a:lnTo>
                  <a:pt x="0" y="0"/>
                </a:lnTo>
              </a:path>
            </a:pathLst>
          </a:custGeom>
          <a:ln w="12700">
            <a:solidFill>
              <a:schemeClr val="accent1"/>
            </a:solidFill>
            <a:miter/>
            <a:tailEnd type="triangle"/>
          </a:ln>
        </p:spPr>
        <p:txBody>
          <a:bodyPr lIns="48218" tIns="24110" rIns="48218" bIns="24110"/>
          <a:lstStyle/>
          <a:p>
            <a:endParaRPr sz="1275"/>
          </a:p>
        </p:txBody>
      </p:sp>
      <p:sp>
        <p:nvSpPr>
          <p:cNvPr id="218" name="Shape 218"/>
          <p:cNvSpPr/>
          <p:nvPr/>
        </p:nvSpPr>
        <p:spPr>
          <a:xfrm>
            <a:off x="2175272" y="2416397"/>
            <a:ext cx="3254202" cy="830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9806" y="21600"/>
                </a:lnTo>
                <a:lnTo>
                  <a:pt x="9806" y="0"/>
                </a:lnTo>
                <a:lnTo>
                  <a:pt x="0" y="0"/>
                </a:lnTo>
              </a:path>
            </a:pathLst>
          </a:custGeom>
          <a:ln w="12700">
            <a:solidFill>
              <a:schemeClr val="accent1"/>
            </a:solidFill>
            <a:miter/>
            <a:tailEnd type="triangle"/>
          </a:ln>
        </p:spPr>
        <p:txBody>
          <a:bodyPr lIns="48218" tIns="24110" rIns="48218" bIns="24110"/>
          <a:lstStyle/>
          <a:p>
            <a:endParaRPr sz="1275"/>
          </a:p>
        </p:txBody>
      </p:sp>
      <p:sp>
        <p:nvSpPr>
          <p:cNvPr id="206" name="Shape 206"/>
          <p:cNvSpPr/>
          <p:nvPr/>
        </p:nvSpPr>
        <p:spPr>
          <a:xfrm>
            <a:off x="911257" y="3460066"/>
            <a:ext cx="272606" cy="4127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250"/>
                </a:moveTo>
                <a:lnTo>
                  <a:pt x="5400" y="1625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50"/>
                </a:lnTo>
                <a:lnTo>
                  <a:pt x="21600" y="1625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25716" tIns="25716" rIns="25716" bIns="25716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275"/>
          </a:p>
        </p:txBody>
      </p:sp>
      <p:sp>
        <p:nvSpPr>
          <p:cNvPr id="207" name="Shape 207"/>
          <p:cNvSpPr/>
          <p:nvPr/>
        </p:nvSpPr>
        <p:spPr>
          <a:xfrm>
            <a:off x="2138836" y="3460066"/>
            <a:ext cx="272606" cy="4127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250"/>
                </a:moveTo>
                <a:lnTo>
                  <a:pt x="5400" y="1625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50"/>
                </a:lnTo>
                <a:lnTo>
                  <a:pt x="21600" y="1625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25716" tIns="25716" rIns="25716" bIns="25716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275"/>
          </a:p>
        </p:txBody>
      </p:sp>
      <p:sp>
        <p:nvSpPr>
          <p:cNvPr id="208" name="Shape 208"/>
          <p:cNvSpPr/>
          <p:nvPr/>
        </p:nvSpPr>
        <p:spPr>
          <a:xfrm>
            <a:off x="3366414" y="3460066"/>
            <a:ext cx="272606" cy="4127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250"/>
                </a:moveTo>
                <a:lnTo>
                  <a:pt x="5400" y="1625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50"/>
                </a:lnTo>
                <a:lnTo>
                  <a:pt x="21600" y="1625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25716" tIns="25716" rIns="25716" bIns="25716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275"/>
          </a:p>
        </p:txBody>
      </p:sp>
      <p:sp>
        <p:nvSpPr>
          <p:cNvPr id="209" name="Shape 209"/>
          <p:cNvSpPr/>
          <p:nvPr/>
        </p:nvSpPr>
        <p:spPr>
          <a:xfrm>
            <a:off x="4593994" y="3460066"/>
            <a:ext cx="272606" cy="4127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250"/>
                </a:moveTo>
                <a:lnTo>
                  <a:pt x="5400" y="1625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50"/>
                </a:lnTo>
                <a:lnTo>
                  <a:pt x="21600" y="1625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25716" tIns="25716" rIns="25716" bIns="25716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275"/>
          </a:p>
        </p:txBody>
      </p:sp>
      <p:sp>
        <p:nvSpPr>
          <p:cNvPr id="210" name="Shape 210"/>
          <p:cNvSpPr/>
          <p:nvPr/>
        </p:nvSpPr>
        <p:spPr>
          <a:xfrm>
            <a:off x="5821572" y="3460066"/>
            <a:ext cx="272606" cy="4127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250"/>
                </a:moveTo>
                <a:lnTo>
                  <a:pt x="5400" y="1625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50"/>
                </a:lnTo>
                <a:lnTo>
                  <a:pt x="21600" y="1625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25716" tIns="25716" rIns="25716" bIns="25716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275"/>
          </a:p>
        </p:txBody>
      </p:sp>
      <p:sp>
        <p:nvSpPr>
          <p:cNvPr id="211" name="Shape 211"/>
          <p:cNvSpPr/>
          <p:nvPr/>
        </p:nvSpPr>
        <p:spPr>
          <a:xfrm>
            <a:off x="3429001" y="1164511"/>
            <a:ext cx="1" cy="579032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25716" tIns="25716" rIns="25716" bIns="25716"/>
          <a:lstStyle/>
          <a:p>
            <a:endParaRPr sz="1275"/>
          </a:p>
        </p:txBody>
      </p:sp>
      <p:sp>
        <p:nvSpPr>
          <p:cNvPr id="219" name="Shape 219"/>
          <p:cNvSpPr/>
          <p:nvPr/>
        </p:nvSpPr>
        <p:spPr>
          <a:xfrm>
            <a:off x="3259560" y="2000999"/>
            <a:ext cx="168772" cy="2858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10781"/>
                </a:lnTo>
                <a:lnTo>
                  <a:pt x="0" y="10781"/>
                </a:lnTo>
                <a:lnTo>
                  <a:pt x="0" y="21600"/>
                </a:lnTo>
              </a:path>
            </a:pathLst>
          </a:cu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8218" tIns="24110" rIns="48218" bIns="24110"/>
          <a:lstStyle/>
          <a:p>
            <a:endParaRPr sz="1275"/>
          </a:p>
        </p:txBody>
      </p:sp>
      <p:sp>
        <p:nvSpPr>
          <p:cNvPr id="220" name="Shape 220"/>
          <p:cNvSpPr/>
          <p:nvPr/>
        </p:nvSpPr>
        <p:spPr>
          <a:xfrm>
            <a:off x="3259559" y="2545989"/>
            <a:ext cx="243111" cy="5706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0800"/>
                </a:lnTo>
                <a:lnTo>
                  <a:pt x="21600" y="10800"/>
                </a:lnTo>
                <a:lnTo>
                  <a:pt x="21600" y="21600"/>
                </a:lnTo>
              </a:path>
            </a:pathLst>
          </a:custGeom>
          <a:ln w="12700">
            <a:solidFill>
              <a:schemeClr val="accent1"/>
            </a:solidFill>
            <a:miter/>
            <a:tailEnd type="triangle"/>
          </a:ln>
        </p:spPr>
        <p:txBody>
          <a:bodyPr lIns="48218" tIns="24110" rIns="48218" bIns="24110"/>
          <a:lstStyle/>
          <a:p>
            <a:endParaRPr sz="1275"/>
          </a:p>
        </p:txBody>
      </p:sp>
      <p:grpSp>
        <p:nvGrpSpPr>
          <p:cNvPr id="160" name="Group 160"/>
          <p:cNvGrpSpPr/>
          <p:nvPr/>
        </p:nvGrpSpPr>
        <p:grpSpPr>
          <a:xfrm>
            <a:off x="2435158" y="2289336"/>
            <a:ext cx="1649351" cy="254605"/>
            <a:chOff x="0" y="0"/>
            <a:chExt cx="3127656" cy="643739"/>
          </a:xfrm>
        </p:grpSpPr>
        <p:grpSp>
          <p:nvGrpSpPr>
            <p:cNvPr id="158" name="Group 158"/>
            <p:cNvGrpSpPr/>
            <p:nvPr/>
          </p:nvGrpSpPr>
          <p:grpSpPr>
            <a:xfrm>
              <a:off x="0" y="0"/>
              <a:ext cx="3127656" cy="643739"/>
              <a:chOff x="0" y="0"/>
              <a:chExt cx="3127655" cy="643738"/>
            </a:xfrm>
          </p:grpSpPr>
          <p:sp>
            <p:nvSpPr>
              <p:cNvPr id="156" name="Shape 156"/>
              <p:cNvSpPr/>
              <p:nvPr/>
            </p:nvSpPr>
            <p:spPr>
              <a:xfrm>
                <a:off x="0" y="0"/>
                <a:ext cx="3127655" cy="643738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12700" cap="flat">
                <a:solidFill>
                  <a:srgbClr val="527E34"/>
                </a:solidFill>
                <a:prstDash val="solid"/>
                <a:miter lim="800000"/>
              </a:ln>
              <a:effectLst/>
            </p:spPr>
            <p:txBody>
              <a:bodyPr wrap="square" lIns="36575" tIns="36575" rIns="36575" bIns="36575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Verdana"/>
                    <a:ea typeface="Verdana"/>
                    <a:cs typeface="Verdana"/>
                    <a:sym typeface="Verdana"/>
                  </a:defRPr>
                </a:pPr>
                <a:endParaRPr sz="1275"/>
              </a:p>
            </p:txBody>
          </p:sp>
          <p:sp>
            <p:nvSpPr>
              <p:cNvPr id="157" name="Shape 157"/>
              <p:cNvSpPr/>
              <p:nvPr/>
            </p:nvSpPr>
            <p:spPr>
              <a:xfrm>
                <a:off x="31425" y="24219"/>
                <a:ext cx="3064806" cy="5952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575" tIns="36575" rIns="36575" bIns="36575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r>
                  <a:rPr sz="1050"/>
                  <a:t>Schedule Service</a:t>
                </a:r>
              </a:p>
            </p:txBody>
          </p:sp>
        </p:grpSp>
        <p:pic>
          <p:nvPicPr>
            <p:cNvPr id="159" name="image9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236775" y="68580"/>
              <a:ext cx="890880" cy="5065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90" name="Group 190"/>
          <p:cNvGrpSpPr/>
          <p:nvPr/>
        </p:nvGrpSpPr>
        <p:grpSpPr>
          <a:xfrm>
            <a:off x="2978080" y="3119428"/>
            <a:ext cx="1049276" cy="255152"/>
            <a:chOff x="0" y="0"/>
            <a:chExt cx="1989736" cy="645122"/>
          </a:xfrm>
        </p:grpSpPr>
        <p:grpSp>
          <p:nvGrpSpPr>
            <p:cNvPr id="188" name="Group 188"/>
            <p:cNvGrpSpPr/>
            <p:nvPr/>
          </p:nvGrpSpPr>
          <p:grpSpPr>
            <a:xfrm>
              <a:off x="0" y="0"/>
              <a:ext cx="1989736" cy="645122"/>
              <a:chOff x="0" y="0"/>
              <a:chExt cx="1989735" cy="645121"/>
            </a:xfrm>
          </p:grpSpPr>
          <p:sp>
            <p:nvSpPr>
              <p:cNvPr id="186" name="Shape 186"/>
              <p:cNvSpPr/>
              <p:nvPr/>
            </p:nvSpPr>
            <p:spPr>
              <a:xfrm>
                <a:off x="0" y="0"/>
                <a:ext cx="1989735" cy="645121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12700" cap="flat">
                <a:solidFill>
                  <a:srgbClr val="527E34"/>
                </a:solidFill>
                <a:prstDash val="solid"/>
                <a:miter lim="800000"/>
              </a:ln>
              <a:effectLst/>
            </p:spPr>
            <p:txBody>
              <a:bodyPr wrap="square" lIns="36575" tIns="36575" rIns="36575" bIns="36575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Verdana"/>
                    <a:ea typeface="Verdana"/>
                    <a:cs typeface="Verdana"/>
                    <a:sym typeface="Verdana"/>
                  </a:defRPr>
                </a:pPr>
                <a:endParaRPr sz="1050"/>
              </a:p>
            </p:txBody>
          </p:sp>
          <p:sp>
            <p:nvSpPr>
              <p:cNvPr id="187" name="Shape 187"/>
              <p:cNvSpPr/>
              <p:nvPr/>
            </p:nvSpPr>
            <p:spPr>
              <a:xfrm>
                <a:off x="31492" y="24912"/>
                <a:ext cx="1926752" cy="5952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575" tIns="36575" rIns="36575" bIns="36575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r>
                  <a:rPr sz="1050"/>
                  <a:t>Worker</a:t>
                </a:r>
              </a:p>
            </p:txBody>
          </p:sp>
        </p:grpSp>
        <p:pic>
          <p:nvPicPr>
            <p:cNvPr id="189" name="image9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98855" y="69271"/>
              <a:ext cx="890880" cy="5065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95" name="Group 195"/>
          <p:cNvGrpSpPr/>
          <p:nvPr/>
        </p:nvGrpSpPr>
        <p:grpSpPr>
          <a:xfrm>
            <a:off x="4205659" y="3119428"/>
            <a:ext cx="1049276" cy="255152"/>
            <a:chOff x="0" y="0"/>
            <a:chExt cx="1989736" cy="645122"/>
          </a:xfrm>
        </p:grpSpPr>
        <p:grpSp>
          <p:nvGrpSpPr>
            <p:cNvPr id="193" name="Group 193"/>
            <p:cNvGrpSpPr/>
            <p:nvPr/>
          </p:nvGrpSpPr>
          <p:grpSpPr>
            <a:xfrm>
              <a:off x="0" y="0"/>
              <a:ext cx="1989736" cy="645122"/>
              <a:chOff x="0" y="0"/>
              <a:chExt cx="1989735" cy="645121"/>
            </a:xfrm>
          </p:grpSpPr>
          <p:sp>
            <p:nvSpPr>
              <p:cNvPr id="191" name="Shape 191"/>
              <p:cNvSpPr/>
              <p:nvPr/>
            </p:nvSpPr>
            <p:spPr>
              <a:xfrm>
                <a:off x="0" y="0"/>
                <a:ext cx="1989735" cy="645121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12700" cap="flat">
                <a:solidFill>
                  <a:srgbClr val="527E34"/>
                </a:solidFill>
                <a:prstDash val="solid"/>
                <a:miter lim="800000"/>
              </a:ln>
              <a:effectLst/>
            </p:spPr>
            <p:txBody>
              <a:bodyPr wrap="square" lIns="36575" tIns="36575" rIns="36575" bIns="36575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Verdana"/>
                    <a:ea typeface="Verdana"/>
                    <a:cs typeface="Verdana"/>
                    <a:sym typeface="Verdana"/>
                  </a:defRPr>
                </a:pPr>
                <a:endParaRPr sz="1050"/>
              </a:p>
            </p:txBody>
          </p:sp>
          <p:sp>
            <p:nvSpPr>
              <p:cNvPr id="192" name="Shape 192"/>
              <p:cNvSpPr/>
              <p:nvPr/>
            </p:nvSpPr>
            <p:spPr>
              <a:xfrm>
                <a:off x="31492" y="24912"/>
                <a:ext cx="1926752" cy="5952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575" tIns="36575" rIns="36575" bIns="36575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r>
                  <a:rPr sz="1050"/>
                  <a:t>Worker</a:t>
                </a:r>
              </a:p>
            </p:txBody>
          </p:sp>
        </p:grpSp>
        <p:pic>
          <p:nvPicPr>
            <p:cNvPr id="194" name="image9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98855" y="69271"/>
              <a:ext cx="890880" cy="5065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85" name="Group 185"/>
          <p:cNvGrpSpPr/>
          <p:nvPr/>
        </p:nvGrpSpPr>
        <p:grpSpPr>
          <a:xfrm>
            <a:off x="1750502" y="3119428"/>
            <a:ext cx="1049276" cy="255152"/>
            <a:chOff x="0" y="0"/>
            <a:chExt cx="1989736" cy="645122"/>
          </a:xfrm>
        </p:grpSpPr>
        <p:grpSp>
          <p:nvGrpSpPr>
            <p:cNvPr id="183" name="Group 183"/>
            <p:cNvGrpSpPr/>
            <p:nvPr/>
          </p:nvGrpSpPr>
          <p:grpSpPr>
            <a:xfrm>
              <a:off x="0" y="0"/>
              <a:ext cx="1989736" cy="645122"/>
              <a:chOff x="0" y="0"/>
              <a:chExt cx="1989735" cy="645121"/>
            </a:xfrm>
          </p:grpSpPr>
          <p:sp>
            <p:nvSpPr>
              <p:cNvPr id="181" name="Shape 181"/>
              <p:cNvSpPr/>
              <p:nvPr/>
            </p:nvSpPr>
            <p:spPr>
              <a:xfrm>
                <a:off x="0" y="0"/>
                <a:ext cx="1989735" cy="645121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12700" cap="flat">
                <a:solidFill>
                  <a:srgbClr val="527E34"/>
                </a:solidFill>
                <a:prstDash val="solid"/>
                <a:miter lim="800000"/>
              </a:ln>
              <a:effectLst/>
            </p:spPr>
            <p:txBody>
              <a:bodyPr wrap="square" lIns="36575" tIns="36575" rIns="36575" bIns="36575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Verdana"/>
                    <a:ea typeface="Verdana"/>
                    <a:cs typeface="Verdana"/>
                    <a:sym typeface="Verdana"/>
                  </a:defRPr>
                </a:pPr>
                <a:endParaRPr sz="1050"/>
              </a:p>
            </p:txBody>
          </p:sp>
          <p:sp>
            <p:nvSpPr>
              <p:cNvPr id="182" name="Shape 182"/>
              <p:cNvSpPr/>
              <p:nvPr/>
            </p:nvSpPr>
            <p:spPr>
              <a:xfrm>
                <a:off x="31492" y="24912"/>
                <a:ext cx="1926752" cy="5952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575" tIns="36575" rIns="36575" bIns="36575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r>
                  <a:rPr sz="1050"/>
                  <a:t>Worker</a:t>
                </a:r>
              </a:p>
            </p:txBody>
          </p:sp>
        </p:grpSp>
        <p:pic>
          <p:nvPicPr>
            <p:cNvPr id="184" name="image9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98855" y="69271"/>
              <a:ext cx="890880" cy="5065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 b="1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sz="2400" dirty="0" err="1"/>
              <a:t>Docker实践－Host</a:t>
            </a:r>
            <a:r>
              <a:rPr sz="2400" dirty="0"/>
              <a:t> </a:t>
            </a:r>
            <a:r>
              <a:rPr sz="2400" dirty="0" err="1"/>
              <a:t>Linux版本</a:t>
            </a:r>
            <a:endParaRPr sz="2400" dirty="0"/>
          </a:p>
        </p:txBody>
      </p:sp>
      <p:sp>
        <p:nvSpPr>
          <p:cNvPr id="223" name="Shape 22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170774" indent="-170774">
              <a:defRPr sz="3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sz="1800" dirty="0">
                <a:latin typeface="Calibri" panose="020F0502020204030204" pitchFamily="34" charset="0"/>
              </a:rPr>
              <a:t>Host Linux</a:t>
            </a:r>
          </a:p>
          <a:p>
            <a:pPr marL="980454" lvl="6" indent="-257175">
              <a:buFont typeface="Wingdings" panose="05000000000000000000" pitchFamily="2" charset="2"/>
              <a:buChar char="Ø"/>
              <a:defRPr sz="3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sz="1800" dirty="0">
                <a:latin typeface="Calibri" panose="020F0502020204030204" pitchFamily="34" charset="0"/>
              </a:rPr>
              <a:t> Ubuntu</a:t>
            </a:r>
            <a:r>
              <a:rPr sz="1800" dirty="0">
                <a:latin typeface="Calibri" panose="020F0502020204030204" pitchFamily="34" charset="0"/>
              </a:rPr>
              <a:t>: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sz="1800" b="1" dirty="0">
                <a:latin typeface="Calibri" panose="020F0502020204030204" pitchFamily="34" charset="0"/>
              </a:rPr>
              <a:t>14.04.4 </a:t>
            </a:r>
            <a:r>
              <a:rPr sz="1800" b="1" dirty="0">
                <a:latin typeface="Calibri" panose="020F0502020204030204" pitchFamily="34" charset="0"/>
              </a:rPr>
              <a:t>LTS</a:t>
            </a:r>
            <a:r>
              <a:rPr sz="1800" dirty="0">
                <a:latin typeface="Calibri" panose="020F0502020204030204" pitchFamily="34" charset="0"/>
              </a:rPr>
              <a:t>  Kernel </a:t>
            </a:r>
            <a:r>
              <a:rPr sz="1800" dirty="0">
                <a:latin typeface="Calibri" panose="020F0502020204030204" pitchFamily="34" charset="0"/>
              </a:rPr>
              <a:t>4.2</a:t>
            </a:r>
            <a:endParaRPr sz="1800" dirty="0">
              <a:latin typeface="Calibri" panose="020F0502020204030204" pitchFamily="34" charset="0"/>
            </a:endParaRPr>
          </a:p>
          <a:p>
            <a:pPr marL="980454" lvl="6" indent="-257175">
              <a:buClr>
                <a:srgbClr val="000000"/>
              </a:buClr>
              <a:buFont typeface="Wingdings" panose="05000000000000000000" pitchFamily="2" charset="2"/>
              <a:buChar char="Ø"/>
              <a:defRPr sz="3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sz="1800" dirty="0">
                <a:latin typeface="Calibri" panose="020F0502020204030204" pitchFamily="34" charset="0"/>
              </a:rPr>
              <a:t> CentOS</a:t>
            </a:r>
            <a:r>
              <a:rPr sz="1800" dirty="0">
                <a:latin typeface="Calibri" panose="020F0502020204030204" pitchFamily="34" charset="0"/>
              </a:rPr>
              <a:t>: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sz="1800" b="1" dirty="0">
                <a:latin typeface="Calibri" panose="020F0502020204030204" pitchFamily="34" charset="0"/>
              </a:rPr>
              <a:t>7.2.1511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sz="1800" dirty="0">
                <a:latin typeface="Calibri" panose="020F0502020204030204" pitchFamily="34" charset="0"/>
              </a:rPr>
              <a:t>Kernel 3.10</a:t>
            </a:r>
            <a:endParaRPr lang="en-US" sz="1800" dirty="0">
              <a:latin typeface="Calibri" panose="020F0502020204030204" pitchFamily="34" charset="0"/>
            </a:endParaRPr>
          </a:p>
          <a:p>
            <a:pPr marL="0" lvl="3" indent="0">
              <a:buClr>
                <a:srgbClr val="000000"/>
              </a:buClr>
              <a:buNone/>
              <a:defRPr sz="3400">
                <a:latin typeface="微软雅黑"/>
                <a:ea typeface="微软雅黑"/>
                <a:cs typeface="微软雅黑"/>
                <a:sym typeface="微软雅黑"/>
              </a:defRPr>
            </a:pPr>
            <a:endParaRPr lang="en-US" sz="1800" dirty="0">
              <a:latin typeface="Calibri" panose="020F0502020204030204" pitchFamily="34" charset="0"/>
            </a:endParaRPr>
          </a:p>
          <a:p>
            <a:pPr marL="0" lvl="3" indent="0">
              <a:buClr>
                <a:srgbClr val="000000"/>
              </a:buClr>
              <a:buNone/>
              <a:defRPr sz="3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sz="1800" dirty="0">
                <a:latin typeface="Calibri" panose="020F0502020204030204" pitchFamily="34" charset="0"/>
              </a:rPr>
              <a:t>Docker </a:t>
            </a:r>
            <a:r>
              <a:rPr sz="1800" dirty="0">
                <a:latin typeface="Calibri" panose="020F0502020204030204" pitchFamily="34" charset="0"/>
              </a:rPr>
              <a:t>minimum </a:t>
            </a:r>
            <a:r>
              <a:rPr sz="1800" dirty="0">
                <a:latin typeface="Calibri" panose="020F0502020204030204" pitchFamily="34" charset="0"/>
              </a:rPr>
              <a:t>requirement</a:t>
            </a:r>
            <a:r>
              <a:rPr lang="en-US" sz="1800" dirty="0">
                <a:latin typeface="Calibri" panose="020F0502020204030204" pitchFamily="34" charset="0"/>
              </a:rPr>
              <a:t>: Kernel</a:t>
            </a:r>
            <a:r>
              <a:rPr sz="1800" dirty="0">
                <a:latin typeface="Calibri" panose="020F0502020204030204" pitchFamily="34" charset="0"/>
              </a:rPr>
              <a:t>  3.10</a:t>
            </a:r>
            <a:endParaRPr lang="en-US" sz="1800" dirty="0">
              <a:latin typeface="Calibri" panose="020F0502020204030204" pitchFamily="34" charset="0"/>
            </a:endParaRPr>
          </a:p>
          <a:p>
            <a:pPr marL="0" lvl="3" indent="0">
              <a:buClr>
                <a:srgbClr val="000000"/>
              </a:buClr>
              <a:buNone/>
              <a:defRPr sz="3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sz="1800" dirty="0">
                <a:latin typeface="Calibri" panose="020F0502020204030204" pitchFamily="34" charset="0"/>
              </a:rPr>
              <a:t>Docker 1.9</a:t>
            </a:r>
            <a:r>
              <a:rPr lang="en-US" sz="1800" dirty="0">
                <a:latin typeface="Calibri" panose="020F0502020204030204" pitchFamily="34" charset="0"/>
              </a:rPr>
              <a:t>: Kernel </a:t>
            </a:r>
            <a:r>
              <a:rPr sz="1800" dirty="0">
                <a:latin typeface="Calibri" panose="020F0502020204030204" pitchFamily="34" charset="0"/>
              </a:rPr>
              <a:t>3.16</a:t>
            </a:r>
            <a:r>
              <a:rPr lang="en-US" sz="1800" dirty="0">
                <a:latin typeface="Calibri" panose="020F0502020204030204" pitchFamily="34" charset="0"/>
              </a:rPr>
              <a:t> for</a:t>
            </a:r>
            <a:r>
              <a:rPr sz="1800" dirty="0">
                <a:latin typeface="Calibri" panose="020F0502020204030204" pitchFamily="34" charset="0"/>
              </a:rPr>
              <a:t> overlay network</a:t>
            </a:r>
            <a:endParaRPr sz="18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sz="2400" dirty="0" err="1"/>
              <a:t>Docker</a:t>
            </a:r>
            <a:r>
              <a:rPr dirty="0" err="1"/>
              <a:t>实践－</a:t>
            </a:r>
            <a:r>
              <a:rPr sz="2400" dirty="0" err="1"/>
              <a:t>Docker版本</a:t>
            </a:r>
            <a:endParaRPr sz="2400" dirty="0"/>
          </a:p>
        </p:txBody>
      </p:sp>
      <p:sp>
        <p:nvSpPr>
          <p:cNvPr id="228" name="Shape 228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170774" indent="-170774">
              <a:defRPr sz="3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sz="1800" dirty="0">
                <a:latin typeface="Calibri" panose="020F0502020204030204" pitchFamily="34" charset="0"/>
              </a:rPr>
              <a:t>Docker</a:t>
            </a:r>
            <a:r>
              <a:rPr lang="en-US" sz="1800" dirty="0">
                <a:latin typeface="Calibri" panose="020F0502020204030204" pitchFamily="34" charset="0"/>
              </a:rPr>
              <a:t>: </a:t>
            </a:r>
            <a:r>
              <a:rPr sz="1800" dirty="0" err="1">
                <a:latin typeface="Calibri" panose="020F0502020204030204" pitchFamily="34" charset="0"/>
              </a:rPr>
              <a:t>版本</a:t>
            </a:r>
            <a:r>
              <a:rPr sz="1800" dirty="0">
                <a:latin typeface="Calibri" panose="020F0502020204030204" pitchFamily="34" charset="0"/>
              </a:rPr>
              <a:t> 1.10</a:t>
            </a:r>
            <a:endParaRPr lang="zh-CN" altLang="en-US" sz="1800" dirty="0">
              <a:latin typeface="Calibri" panose="020F0502020204030204" pitchFamily="34" charset="0"/>
            </a:endParaRPr>
          </a:p>
          <a:p>
            <a:pPr marL="583993" lvl="1" indent="-342900">
              <a:lnSpc>
                <a:spcPct val="120000"/>
              </a:lnSpc>
              <a:spcBef>
                <a:spcPts val="369"/>
              </a:spcBef>
              <a:buFont typeface="Wingdings" panose="05000000000000000000" pitchFamily="2" charset="2"/>
              <a:buChar char="Ø"/>
              <a:defRPr sz="3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sz="1500" dirty="0">
                <a:latin typeface="Calibri" panose="020F0502020204030204" pitchFamily="34" charset="0"/>
              </a:rPr>
              <a:t>U</a:t>
            </a:r>
            <a:r>
              <a:rPr sz="1500" dirty="0">
                <a:latin typeface="Calibri" panose="020F0502020204030204" pitchFamily="34" charset="0"/>
              </a:rPr>
              <a:t>pdating </a:t>
            </a:r>
            <a:r>
              <a:rPr sz="1500" dirty="0">
                <a:latin typeface="Calibri" panose="020F0502020204030204" pitchFamily="34" charset="0"/>
              </a:rPr>
              <a:t>resource constraints on running </a:t>
            </a:r>
            <a:r>
              <a:rPr sz="1500" dirty="0">
                <a:latin typeface="Calibri" panose="020F0502020204030204" pitchFamily="34" charset="0"/>
              </a:rPr>
              <a:t>containers</a:t>
            </a:r>
            <a:endParaRPr lang="en-US" sz="1500" dirty="0">
              <a:latin typeface="Calibri" panose="020F0502020204030204" pitchFamily="34" charset="0"/>
            </a:endParaRPr>
          </a:p>
          <a:p>
            <a:pPr marL="583993" lvl="1" indent="-342900">
              <a:lnSpc>
                <a:spcPct val="120000"/>
              </a:lnSpc>
              <a:spcBef>
                <a:spcPts val="369"/>
              </a:spcBef>
              <a:buFont typeface="Wingdings" panose="05000000000000000000" pitchFamily="2" charset="2"/>
              <a:buChar char="Ø"/>
              <a:defRPr sz="3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sz="1500" dirty="0">
                <a:latin typeface="Calibri" panose="020F0502020204030204" pitchFamily="34" charset="0"/>
              </a:rPr>
              <a:t>C</a:t>
            </a:r>
            <a:r>
              <a:rPr sz="1500" dirty="0">
                <a:latin typeface="Calibri" panose="020F0502020204030204" pitchFamily="34" charset="0"/>
              </a:rPr>
              <a:t>ontent-addressable storage</a:t>
            </a:r>
            <a:endParaRPr lang="en-US" sz="1500" dirty="0">
              <a:latin typeface="Calibri" panose="020F0502020204030204" pitchFamily="34" charset="0"/>
            </a:endParaRPr>
          </a:p>
          <a:p>
            <a:pPr marL="583993" lvl="1" indent="-342900">
              <a:lnSpc>
                <a:spcPct val="120000"/>
              </a:lnSpc>
              <a:spcBef>
                <a:spcPts val="369"/>
              </a:spcBef>
              <a:buFont typeface="Wingdings" panose="05000000000000000000" pitchFamily="2" charset="2"/>
              <a:buChar char="Ø"/>
              <a:defRPr sz="3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sz="1500" dirty="0">
                <a:latin typeface="Calibri" panose="020F0502020204030204" pitchFamily="34" charset="0"/>
              </a:rPr>
              <a:t>A</a:t>
            </a:r>
            <a:r>
              <a:rPr sz="1500" dirty="0">
                <a:latin typeface="Calibri" panose="020F0502020204030204" pitchFamily="34" charset="0"/>
              </a:rPr>
              <a:t>llow </a:t>
            </a:r>
            <a:r>
              <a:rPr sz="1500" dirty="0">
                <a:latin typeface="Calibri" panose="020F0502020204030204" pitchFamily="34" charset="0"/>
              </a:rPr>
              <a:t>to set daemon configuration in a file </a:t>
            </a:r>
            <a:endParaRPr lang="en-US" sz="1500" dirty="0">
              <a:latin typeface="Calibri" panose="020F0502020204030204" pitchFamily="34" charset="0"/>
            </a:endParaRPr>
          </a:p>
          <a:p>
            <a:pPr marL="583993" lvl="1" indent="-342900">
              <a:lnSpc>
                <a:spcPct val="120000"/>
              </a:lnSpc>
              <a:spcBef>
                <a:spcPts val="369"/>
              </a:spcBef>
              <a:buFont typeface="Wingdings" panose="05000000000000000000" pitchFamily="2" charset="2"/>
              <a:buChar char="Ø"/>
              <a:defRPr sz="3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1500" dirty="0">
                <a:latin typeface="Calibri" panose="020F0502020204030204" pitchFamily="34" charset="0"/>
              </a:rPr>
              <a:t>Configuration</a:t>
            </a:r>
            <a:r>
              <a:rPr lang="zh-CN" altLang="en-US" sz="1500" dirty="0">
                <a:latin typeface="Calibri" panose="020F0502020204030204" pitchFamily="34" charset="0"/>
              </a:rPr>
              <a:t> </a:t>
            </a:r>
            <a:r>
              <a:rPr sz="1500" dirty="0">
                <a:latin typeface="Calibri" panose="020F0502020204030204" pitchFamily="34" charset="0"/>
              </a:rPr>
              <a:t>hot-reload</a:t>
            </a:r>
            <a:endParaRPr lang="en-US" sz="1500" dirty="0">
              <a:latin typeface="Calibri" panose="020F0502020204030204" pitchFamily="34" charset="0"/>
            </a:endParaRPr>
          </a:p>
          <a:p>
            <a:pPr marL="583993" lvl="1" indent="-342900">
              <a:lnSpc>
                <a:spcPct val="120000"/>
              </a:lnSpc>
              <a:spcBef>
                <a:spcPts val="369"/>
              </a:spcBef>
              <a:buFont typeface="Wingdings" panose="05000000000000000000" pitchFamily="2" charset="2"/>
              <a:buChar char="Ø"/>
              <a:defRPr sz="3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sz="1500" dirty="0">
                <a:latin typeface="Calibri" panose="020F0502020204030204" pitchFamily="34" charset="0"/>
              </a:rPr>
              <a:t>S</a:t>
            </a:r>
            <a:r>
              <a:rPr sz="1500" dirty="0">
                <a:latin typeface="Calibri" panose="020F0502020204030204" pitchFamily="34" charset="0"/>
              </a:rPr>
              <a:t>upport </a:t>
            </a:r>
            <a:r>
              <a:rPr sz="1500" dirty="0">
                <a:latin typeface="Calibri" panose="020F0502020204030204" pitchFamily="34" charset="0"/>
              </a:rPr>
              <a:t>custom IP addresses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cker Practice by Madailicai v2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ctr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t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9360</TotalTime>
  <Words>956</Words>
  <Application>Microsoft Macintosh PowerPoint</Application>
  <PresentationFormat>自定义</PresentationFormat>
  <Paragraphs>249</Paragraphs>
  <Slides>23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Calibri</vt:lpstr>
      <vt:lpstr>Calibri Light</vt:lpstr>
      <vt:lpstr>Microsoft YaHei</vt:lpstr>
      <vt:lpstr>Verdana</vt:lpstr>
      <vt:lpstr>Wingdings</vt:lpstr>
      <vt:lpstr>宋体</vt:lpstr>
      <vt:lpstr>微软雅黑</vt:lpstr>
      <vt:lpstr>Arial</vt:lpstr>
      <vt:lpstr>Docker Practice by Madailicai v2</vt:lpstr>
      <vt:lpstr>麻袋理财基于Docker的 容器化实践</vt:lpstr>
      <vt:lpstr>背景(互联网金融）</vt:lpstr>
      <vt:lpstr>征信</vt:lpstr>
      <vt:lpstr>改造之前－ Monolithic Application</vt:lpstr>
      <vt:lpstr>架构－服务拆分</vt:lpstr>
      <vt:lpstr>改造结果－模块化／服务化／Docker化</vt:lpstr>
      <vt:lpstr>架构图</vt:lpstr>
      <vt:lpstr>Docker实践－Host Linux版本</vt:lpstr>
      <vt:lpstr>Docker实践－Docker版本</vt:lpstr>
      <vt:lpstr>Docker Image</vt:lpstr>
      <vt:lpstr>Dockerfile</vt:lpstr>
      <vt:lpstr>Docker Registry - Harbor</vt:lpstr>
      <vt:lpstr>Docker存储</vt:lpstr>
      <vt:lpstr>Docker存储</vt:lpstr>
      <vt:lpstr>Docker存储</vt:lpstr>
      <vt:lpstr>CI/CD - SCM</vt:lpstr>
      <vt:lpstr>CI/CD - Jenkins</vt:lpstr>
      <vt:lpstr>Docker编排 - Docker Compose</vt:lpstr>
      <vt:lpstr>Docker集群管理 - Swarm＋Shipyard</vt:lpstr>
      <vt:lpstr>Docker日志 - ELK</vt:lpstr>
      <vt:lpstr>Docker监控</vt:lpstr>
      <vt:lpstr>部署架构图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麻袋理财基于Docker的  容器应用实践</dc:title>
  <cp:lastModifiedBy>褚夫元</cp:lastModifiedBy>
  <cp:revision>53</cp:revision>
  <dcterms:modified xsi:type="dcterms:W3CDTF">2016-06-01T13:06:28Z</dcterms:modified>
</cp:coreProperties>
</file>