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3" r:id="rId2"/>
  </p:sldMasterIdLst>
  <p:notesMasterIdLst>
    <p:notesMasterId r:id="rId79"/>
  </p:notesMasterIdLst>
  <p:sldIdLst>
    <p:sldId id="323" r:id="rId3"/>
    <p:sldId id="481" r:id="rId4"/>
    <p:sldId id="487" r:id="rId5"/>
    <p:sldId id="511" r:id="rId6"/>
    <p:sldId id="517" r:id="rId7"/>
    <p:sldId id="512" r:id="rId8"/>
    <p:sldId id="513" r:id="rId9"/>
    <p:sldId id="514" r:id="rId10"/>
    <p:sldId id="515" r:id="rId11"/>
    <p:sldId id="484" r:id="rId12"/>
    <p:sldId id="519" r:id="rId13"/>
    <p:sldId id="520" r:id="rId14"/>
    <p:sldId id="521" r:id="rId15"/>
    <p:sldId id="522" r:id="rId16"/>
    <p:sldId id="516" r:id="rId17"/>
    <p:sldId id="486" r:id="rId18"/>
    <p:sldId id="523" r:id="rId19"/>
    <p:sldId id="524" r:id="rId20"/>
    <p:sldId id="525" r:id="rId21"/>
    <p:sldId id="526" r:id="rId22"/>
    <p:sldId id="518" r:id="rId23"/>
    <p:sldId id="542" r:id="rId24"/>
    <p:sldId id="503" r:id="rId25"/>
    <p:sldId id="492" r:id="rId26"/>
    <p:sldId id="543" r:id="rId27"/>
    <p:sldId id="482" r:id="rId28"/>
    <p:sldId id="485" r:id="rId29"/>
    <p:sldId id="544" r:id="rId30"/>
    <p:sldId id="488" r:id="rId31"/>
    <p:sldId id="552" r:id="rId32"/>
    <p:sldId id="553" r:id="rId33"/>
    <p:sldId id="555" r:id="rId34"/>
    <p:sldId id="554" r:id="rId35"/>
    <p:sldId id="505" r:id="rId36"/>
    <p:sldId id="556" r:id="rId37"/>
    <p:sldId id="557" r:id="rId38"/>
    <p:sldId id="558" r:id="rId39"/>
    <p:sldId id="559" r:id="rId40"/>
    <p:sldId id="504" r:id="rId41"/>
    <p:sldId id="541" r:id="rId42"/>
    <p:sldId id="545" r:id="rId43"/>
    <p:sldId id="490" r:id="rId44"/>
    <p:sldId id="534" r:id="rId45"/>
    <p:sldId id="535" r:id="rId46"/>
    <p:sldId id="527" r:id="rId47"/>
    <p:sldId id="528" r:id="rId48"/>
    <p:sldId id="529" r:id="rId49"/>
    <p:sldId id="530" r:id="rId50"/>
    <p:sldId id="531" r:id="rId51"/>
    <p:sldId id="532" r:id="rId52"/>
    <p:sldId id="560" r:id="rId53"/>
    <p:sldId id="533" r:id="rId54"/>
    <p:sldId id="491" r:id="rId55"/>
    <p:sldId id="546" r:id="rId56"/>
    <p:sldId id="495" r:id="rId57"/>
    <p:sldId id="536" r:id="rId58"/>
    <p:sldId id="538" r:id="rId59"/>
    <p:sldId id="539" r:id="rId60"/>
    <p:sldId id="540" r:id="rId61"/>
    <p:sldId id="496" r:id="rId62"/>
    <p:sldId id="502" r:id="rId63"/>
    <p:sldId id="547" r:id="rId64"/>
    <p:sldId id="489" r:id="rId65"/>
    <p:sldId id="494" r:id="rId66"/>
    <p:sldId id="493" r:id="rId67"/>
    <p:sldId id="561" r:id="rId68"/>
    <p:sldId id="507" r:id="rId69"/>
    <p:sldId id="548" r:id="rId70"/>
    <p:sldId id="497" r:id="rId71"/>
    <p:sldId id="562" r:id="rId72"/>
    <p:sldId id="549" r:id="rId73"/>
    <p:sldId id="508" r:id="rId74"/>
    <p:sldId id="500" r:id="rId75"/>
    <p:sldId id="551" r:id="rId76"/>
    <p:sldId id="499" r:id="rId77"/>
    <p:sldId id="550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8E2"/>
    <a:srgbClr val="55B7D4"/>
    <a:srgbClr val="FFFFFF"/>
    <a:srgbClr val="CC99FF"/>
    <a:srgbClr val="8C5920"/>
    <a:srgbClr val="383838"/>
    <a:srgbClr val="58688C"/>
    <a:srgbClr val="937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7" autoAdjust="0"/>
    <p:restoredTop sz="87215" autoAdjust="0"/>
  </p:normalViewPr>
  <p:slideViewPr>
    <p:cSldViewPr snapToGrid="0">
      <p:cViewPr varScale="1">
        <p:scale>
          <a:sx n="63" d="100"/>
          <a:sy n="63" d="100"/>
        </p:scale>
        <p:origin x="16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232A5-0D34-453D-83F9-66D9674954CB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0B13-BEEB-403B-A051-86F6C5DB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70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三级及以上的域名解析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49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三级及以上的域名解析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70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三级及以上的域名解析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7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三级及以上的域名解析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4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三级及以上的域名解析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5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59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88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43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3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1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相关人员难找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和业务相关方的关系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38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0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22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3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51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工作方式：小步快跑，逐个项目迁移到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环境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>基础镜像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应用包</a:t>
            </a:r>
            <a:endParaRPr lang="en-US" altLang="zh-CN" sz="28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54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72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25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49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01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5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05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56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75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90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8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641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78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03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04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156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7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19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326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36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13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24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931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66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80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10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563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2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1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71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763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604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38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75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063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三星、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Verizon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Autodesk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滚动部署、蓝绿部署、金丝雀部署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56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三星、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Verizon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Autodesk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滚动部署、蓝绿部署、金丝雀部署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661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三星、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Verizon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Autodesk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滚动部署、蓝绿部署、金丝雀部署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34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三星、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Verizon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Autodesk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滚动部署、蓝绿部署、金丝雀部署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2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898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三星、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Verizon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Autodesk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滚动部署、蓝绿部署、金丝雀部署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84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203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486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768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660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117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1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588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9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4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606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540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817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450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657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6054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814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2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0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0B13-BEEB-403B-A051-86F6C5DB7F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9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0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16" y="6096927"/>
            <a:ext cx="1090046" cy="495784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969598" y="6538922"/>
            <a:ext cx="113364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75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http://www.pptv.com</a:t>
            </a:r>
            <a:endParaRPr lang="zh-CN" altLang="en-US" sz="675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7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五边形 7"/>
          <p:cNvSpPr/>
          <p:nvPr userDrawn="1"/>
        </p:nvSpPr>
        <p:spPr>
          <a:xfrm>
            <a:off x="253448" y="785311"/>
            <a:ext cx="8532863" cy="45719"/>
          </a:xfrm>
          <a:prstGeom prst="homePlate">
            <a:avLst/>
          </a:prstGeom>
          <a:solidFill>
            <a:srgbClr val="55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003" y="312106"/>
            <a:ext cx="279013" cy="3118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16" y="6096927"/>
            <a:ext cx="1090046" cy="495784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7969598" y="6538922"/>
            <a:ext cx="113364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75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http://www.pptv.com</a:t>
            </a:r>
            <a:endParaRPr lang="zh-CN" altLang="en-US" sz="675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0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5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1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3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0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D5CE-FF31-4E7A-9B34-01561041995C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33F4-09D3-48B9-8F00-A23C2C9BA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2"/>
          <p:cNvCxnSpPr/>
          <p:nvPr/>
        </p:nvCxnSpPr>
        <p:spPr>
          <a:xfrm>
            <a:off x="927100" y="3395868"/>
            <a:ext cx="8216900" cy="0"/>
          </a:xfrm>
          <a:prstGeom prst="line">
            <a:avLst/>
          </a:prstGeom>
          <a:ln w="28575" cmpd="sng">
            <a:gradFill flip="none" rotWithShape="1">
              <a:gsLst>
                <a:gs pos="41000">
                  <a:srgbClr val="00B0F0"/>
                </a:gs>
                <a:gs pos="100000">
                  <a:srgbClr val="00B0F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3547" y="2369238"/>
            <a:ext cx="80887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5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PPTV</a:t>
            </a:r>
            <a:r>
              <a:rPr lang="zh-CN" altLang="en-US" sz="4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容器实践</a:t>
            </a:r>
            <a:endParaRPr lang="en-US" altLang="zh-CN" sz="4500" b="1" dirty="0">
              <a:solidFill>
                <a:srgbClr val="00B0F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115372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846895" y="4186238"/>
            <a:ext cx="312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郭洪涛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88" y="5256954"/>
            <a:ext cx="2431693" cy="15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8743" y="1232817"/>
            <a:ext cx="8378825" cy="4762500"/>
            <a:chOff x="244475" y="1016000"/>
            <a:chExt cx="8378825" cy="4762500"/>
          </a:xfrm>
        </p:grpSpPr>
        <p:sp>
          <p:nvSpPr>
            <p:cNvPr id="60" name="圆角矩形 59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数据库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缓存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对象存储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Java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PHP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消息系统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协作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文件存储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463800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负载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均衡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045075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域名解析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云形 73"/>
            <p:cNvSpPr/>
            <p:nvPr/>
          </p:nvSpPr>
          <p:spPr>
            <a:xfrm>
              <a:off x="2260600" y="1168400"/>
              <a:ext cx="5359400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内容分发网络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/CDN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63525" y="5283200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数据层</a:t>
              </a:r>
              <a:endParaRPr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44475" y="4005303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计算层</a:t>
              </a:r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3525" y="2755384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接入层</a:t>
              </a:r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0828" y="292231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一次访问请求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6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8743" y="1232817"/>
            <a:ext cx="8378825" cy="4762500"/>
            <a:chOff x="244475" y="1016000"/>
            <a:chExt cx="8378825" cy="4762500"/>
          </a:xfrm>
        </p:grpSpPr>
        <p:sp>
          <p:nvSpPr>
            <p:cNvPr id="60" name="圆角矩形 59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数据库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缓存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对象存储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Java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PHP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消息系统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协作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文件存储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463800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负载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均衡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045075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域名解析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云形 73"/>
            <p:cNvSpPr/>
            <p:nvPr/>
          </p:nvSpPr>
          <p:spPr>
            <a:xfrm>
              <a:off x="2260600" y="1168400"/>
              <a:ext cx="5359400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内容分发网络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/CDN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63525" y="5283200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数据层</a:t>
              </a:r>
              <a:endParaRPr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44475" y="4005303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计算层</a:t>
              </a:r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3525" y="2755384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接入层</a:t>
              </a:r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0828" y="292231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一次访问请求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989056" y="1357460"/>
            <a:ext cx="5995447" cy="9049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8743" y="1232817"/>
            <a:ext cx="8378825" cy="4762500"/>
            <a:chOff x="244475" y="1016000"/>
            <a:chExt cx="8378825" cy="4762500"/>
          </a:xfrm>
        </p:grpSpPr>
        <p:sp>
          <p:nvSpPr>
            <p:cNvPr id="60" name="圆角矩形 59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数据库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缓存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对象存储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Java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PHP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消息系统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协作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文件存储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463800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负载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均衡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045075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域名解析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云形 73"/>
            <p:cNvSpPr/>
            <p:nvPr/>
          </p:nvSpPr>
          <p:spPr>
            <a:xfrm>
              <a:off x="2260600" y="1168400"/>
              <a:ext cx="5359400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内容分发网络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/CDN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63525" y="5283200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数据层</a:t>
              </a:r>
              <a:endParaRPr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44475" y="4005303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计算层</a:t>
              </a:r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3525" y="2755384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接入层</a:t>
              </a:r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0828" y="292231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一次访问请求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989056" y="2630082"/>
            <a:ext cx="5995447" cy="9049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8743" y="1232817"/>
            <a:ext cx="8378825" cy="4762500"/>
            <a:chOff x="244475" y="1016000"/>
            <a:chExt cx="8378825" cy="4762500"/>
          </a:xfrm>
        </p:grpSpPr>
        <p:sp>
          <p:nvSpPr>
            <p:cNvPr id="60" name="圆角矩形 59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数据库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缓存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对象存储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Java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PHP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消息系统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协作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文件存储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463800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负载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均衡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045075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域名解析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云形 73"/>
            <p:cNvSpPr/>
            <p:nvPr/>
          </p:nvSpPr>
          <p:spPr>
            <a:xfrm>
              <a:off x="2260600" y="1168400"/>
              <a:ext cx="5359400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内容分发网络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/CDN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63525" y="5283200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数据层</a:t>
              </a:r>
              <a:endParaRPr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44475" y="4005303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计算层</a:t>
              </a:r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3525" y="2755384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接入层</a:t>
              </a:r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0828" y="292231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一次访问请求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083326" y="3902695"/>
            <a:ext cx="5995447" cy="9049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8743" y="1232817"/>
            <a:ext cx="8378825" cy="4762500"/>
            <a:chOff x="244475" y="1016000"/>
            <a:chExt cx="8378825" cy="4762500"/>
          </a:xfrm>
        </p:grpSpPr>
        <p:sp>
          <p:nvSpPr>
            <p:cNvPr id="60" name="圆角矩形 59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数据库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缓存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对象存储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Java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PHP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消息系统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协作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文件存储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463800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负载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均衡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045075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域名解析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云形 73"/>
            <p:cNvSpPr/>
            <p:nvPr/>
          </p:nvSpPr>
          <p:spPr>
            <a:xfrm>
              <a:off x="2260600" y="1168400"/>
              <a:ext cx="5359400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内容分发网络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/CDN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63525" y="5283200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数据层</a:t>
              </a:r>
              <a:endParaRPr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44475" y="4005303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计算层</a:t>
              </a:r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3525" y="2755384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接入层</a:t>
              </a:r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0828" y="292231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一次访问请求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698710" y="5156464"/>
            <a:ext cx="6594992" cy="90497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8743" y="1232817"/>
            <a:ext cx="8378825" cy="4762500"/>
            <a:chOff x="244475" y="1016000"/>
            <a:chExt cx="8378825" cy="4762500"/>
          </a:xfrm>
        </p:grpSpPr>
        <p:sp>
          <p:nvSpPr>
            <p:cNvPr id="60" name="圆角矩形 59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数据库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缓存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对象存储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Java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PHP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消息系统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协作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文件存储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463800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负载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均衡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045075" y="2484437"/>
              <a:ext cx="2222500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域名解析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云形 73"/>
            <p:cNvSpPr/>
            <p:nvPr/>
          </p:nvSpPr>
          <p:spPr>
            <a:xfrm>
              <a:off x="2260600" y="1168400"/>
              <a:ext cx="5359400" cy="914400"/>
            </a:xfrm>
            <a:prstGeom prst="clou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内容分发网络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/CDN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63525" y="5283200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数据层</a:t>
              </a:r>
              <a:endParaRPr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44475" y="4005303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计算层</a:t>
              </a:r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3525" y="2755384"/>
              <a:ext cx="100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接入层</a:t>
              </a:r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0829" y="292231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一次访问请求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630837" y="2564091"/>
            <a:ext cx="6740165" cy="3619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232" y="1223394"/>
            <a:ext cx="8442325" cy="4762500"/>
            <a:chOff x="180975" y="1016000"/>
            <a:chExt cx="8442325" cy="4762500"/>
          </a:xfrm>
        </p:grpSpPr>
        <p:sp>
          <p:nvSpPr>
            <p:cNvPr id="26" name="圆角矩形 25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服务器自动化安装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硬件故障检测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资产管理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计算云管理系统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自动化部署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集中配置管理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负载均衡自动化管理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数据中心管理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637723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监控告警系统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925888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网络及系统安全监测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3525" y="5220385"/>
              <a:ext cx="118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基础运维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4475" y="4005303"/>
              <a:ext cx="11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应用运维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0975" y="2755384"/>
              <a:ext cx="139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安全与监控</a:t>
              </a:r>
              <a:endParaRPr lang="zh-CN" altLang="en-US" dirty="0"/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6374310" y="2691831"/>
            <a:ext cx="2020455" cy="78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权限及消息订阅系统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094553" y="1477395"/>
            <a:ext cx="6202508" cy="8255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实时日志收集与处理系统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3782" y="173139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日志处理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50828" y="292231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68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232" y="1223394"/>
            <a:ext cx="8442325" cy="4762500"/>
            <a:chOff x="180975" y="1016000"/>
            <a:chExt cx="8442325" cy="4762500"/>
          </a:xfrm>
        </p:grpSpPr>
        <p:sp>
          <p:nvSpPr>
            <p:cNvPr id="26" name="圆角矩形 25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服务器自动化安装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硬件故障检测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资产管理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计算云管理系统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自动化部署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集中配置管理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负载均衡自动化管理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数据中心管理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637723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监控告警系统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925888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网络及系统安全监测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3525" y="5220385"/>
              <a:ext cx="118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基础运维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4475" y="4005303"/>
              <a:ext cx="11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应用运维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0975" y="2755384"/>
              <a:ext cx="139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安全与监控</a:t>
              </a:r>
              <a:endParaRPr lang="zh-CN" altLang="en-US" dirty="0"/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6374310" y="2691831"/>
            <a:ext cx="2020455" cy="78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权限及消息订阅系统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094553" y="1477395"/>
            <a:ext cx="6202508" cy="8255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实时日志收集与处理系统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3782" y="173139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日志处理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50828" y="292231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运维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91093" y="1329179"/>
            <a:ext cx="6843860" cy="1140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232" y="1223394"/>
            <a:ext cx="8442325" cy="4762500"/>
            <a:chOff x="180975" y="1016000"/>
            <a:chExt cx="8442325" cy="4762500"/>
          </a:xfrm>
        </p:grpSpPr>
        <p:sp>
          <p:nvSpPr>
            <p:cNvPr id="26" name="圆角矩形 25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服务器自动化安装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硬件故障检测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资产管理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计算云管理系统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自动化部署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集中配置管理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负载均衡自动化管理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数据中心管理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637723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监控告警系统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925888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网络及系统安全监测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3525" y="5220385"/>
              <a:ext cx="118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基础运维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4475" y="4005303"/>
              <a:ext cx="11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应用运维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0975" y="2755384"/>
              <a:ext cx="139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安全与监控</a:t>
              </a:r>
              <a:endParaRPr lang="zh-CN" altLang="en-US" dirty="0"/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6374310" y="2691831"/>
            <a:ext cx="2020455" cy="78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权限及消息订阅系统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094553" y="1477395"/>
            <a:ext cx="6202508" cy="8255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实时日志收集与处理系统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3782" y="173139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日志处理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50828" y="292231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运维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91093" y="2535808"/>
            <a:ext cx="6843860" cy="1140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232" y="1223394"/>
            <a:ext cx="8442325" cy="4762500"/>
            <a:chOff x="180975" y="1016000"/>
            <a:chExt cx="8442325" cy="4762500"/>
          </a:xfrm>
        </p:grpSpPr>
        <p:sp>
          <p:nvSpPr>
            <p:cNvPr id="26" name="圆角矩形 25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服务器自动化安装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硬件故障检测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资产管理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计算云管理系统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自动化部署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集中配置管理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负载均衡自动化管理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数据中心管理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637723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监控告警系统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925888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网络及系统安全监测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3525" y="5220385"/>
              <a:ext cx="118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基础运维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4475" y="4005303"/>
              <a:ext cx="11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应用运维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0975" y="2755384"/>
              <a:ext cx="139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安全与监控</a:t>
              </a:r>
              <a:endParaRPr lang="zh-CN" altLang="en-US" dirty="0"/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6374310" y="2691831"/>
            <a:ext cx="2020455" cy="78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权限及消息订阅系统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094553" y="1477395"/>
            <a:ext cx="6202508" cy="8255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实时日志收集与处理系统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3782" y="173139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日志处理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50828" y="292231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运维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91093" y="3733017"/>
            <a:ext cx="6843860" cy="1140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6" y="875581"/>
            <a:ext cx="7213052" cy="51858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34346" y="1395170"/>
            <a:ext cx="1107996" cy="4355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/>
              <a:t>痛并快乐着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850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232" y="1223394"/>
            <a:ext cx="8442325" cy="4762500"/>
            <a:chOff x="180975" y="1016000"/>
            <a:chExt cx="8442325" cy="4762500"/>
          </a:xfrm>
        </p:grpSpPr>
        <p:sp>
          <p:nvSpPr>
            <p:cNvPr id="26" name="圆角矩形 25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服务器自动化安装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硬件故障检测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资产管理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计算云管理系统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自动化部署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集中配置管理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负载均衡自动化管理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数据中心管理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637723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监控告警系统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925888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网络及系统安全监测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3525" y="5220385"/>
              <a:ext cx="118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基础运维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4475" y="4005303"/>
              <a:ext cx="11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应用运维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0975" y="2755384"/>
              <a:ext cx="139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安全与监控</a:t>
              </a:r>
              <a:endParaRPr lang="zh-CN" altLang="en-US" dirty="0"/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6374310" y="2691831"/>
            <a:ext cx="2020455" cy="78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权限及消息订阅系统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094553" y="1477395"/>
            <a:ext cx="6202508" cy="8255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实时日志收集与处理系统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3782" y="173139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日志处理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50828" y="292231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运维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43958" y="5015061"/>
            <a:ext cx="6843860" cy="1140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232" y="1223394"/>
            <a:ext cx="8442325" cy="4762500"/>
            <a:chOff x="180975" y="1016000"/>
            <a:chExt cx="8442325" cy="4762500"/>
          </a:xfrm>
        </p:grpSpPr>
        <p:sp>
          <p:nvSpPr>
            <p:cNvPr id="26" name="圆角矩形 25"/>
            <p:cNvSpPr/>
            <p:nvPr/>
          </p:nvSpPr>
          <p:spPr>
            <a:xfrm>
              <a:off x="167640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服务器自动化安装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9150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硬件故障检测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999831" y="5080000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资产管理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447800" y="1016000"/>
              <a:ext cx="12700" cy="476250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9000" y="4800600"/>
              <a:ext cx="7670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6300" y="34925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1663700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计算云管理系统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359150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自动化部署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999831" y="37719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集中配置管理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683375" y="3784600"/>
              <a:ext cx="1409700" cy="762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负载均衡自动化管理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640512" y="5073651"/>
              <a:ext cx="1409700" cy="6985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数据中心管理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637723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监控告警系统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925888" y="2484437"/>
              <a:ext cx="2020455" cy="787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网络及系统安全监测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9000" y="2286000"/>
              <a:ext cx="77343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3525" y="5220385"/>
              <a:ext cx="118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基础运维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44475" y="4005303"/>
              <a:ext cx="11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应用运维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0975" y="2755384"/>
              <a:ext cx="139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安全与监控</a:t>
              </a:r>
              <a:endParaRPr lang="zh-CN" altLang="en-US" dirty="0"/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6374310" y="2691831"/>
            <a:ext cx="2020455" cy="78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权限及消息订阅系统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094553" y="1477395"/>
            <a:ext cx="6202508" cy="8255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实时日志收集与处理系统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23782" y="173139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日志处理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50829" y="292231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运维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34480" y="1357460"/>
            <a:ext cx="6740217" cy="4732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了解聚力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en-US" sz="2800" dirty="0" smtClean="0">
                <a:solidFill>
                  <a:srgbClr val="FF0000"/>
                </a:solidFill>
              </a:rPr>
              <a:t>期工作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目标与技术指标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选型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基础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持续集成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长</a:t>
            </a:r>
            <a:r>
              <a:rPr lang="zh-CN" altLang="en-US" sz="2800" dirty="0" smtClean="0"/>
              <a:t>时服务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服务发现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定时任务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结果和经验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下半年工作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49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0449" y="1270837"/>
            <a:ext cx="7484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测试开发环境全面转换到</a:t>
            </a:r>
            <a:r>
              <a:rPr lang="en-US" altLang="zh-CN" sz="4000" dirty="0" err="1" smtClean="0"/>
              <a:t>docker</a:t>
            </a:r>
            <a:endParaRPr lang="en-US" altLang="zh-CN" sz="4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4841" y="292231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一期工作：目标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6345" y="2743201"/>
            <a:ext cx="594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风险小</a:t>
            </a:r>
            <a:endParaRPr lang="en-US" altLang="zh-CN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16344" y="3432929"/>
            <a:ext cx="5948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为线上使用</a:t>
            </a:r>
            <a:r>
              <a:rPr lang="en-US" altLang="zh-CN" sz="2800" dirty="0" err="1"/>
              <a:t>docker</a:t>
            </a:r>
            <a:r>
              <a:rPr lang="zh-CN" altLang="en-US" sz="2800" dirty="0"/>
              <a:t>提供经验、踩坑、排除问题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5446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1" y="292231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一期工作：技术指标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2169" y="1545996"/>
            <a:ext cx="62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持续开发测试平台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3737" y="2028341"/>
            <a:ext cx="62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分布式、高可用、弹性扩展</a:t>
            </a:r>
            <a:endParaRPr lang="en-US" altLang="zh-CN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23737" y="2499685"/>
            <a:ext cx="62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多种工作负载支持</a:t>
            </a:r>
            <a:endParaRPr lang="en-US" altLang="zh-CN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25305" y="2982030"/>
            <a:ext cx="62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自动化生命周期管理</a:t>
            </a:r>
            <a:endParaRPr lang="en-US" altLang="zh-CN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23737" y="3489505"/>
            <a:ext cx="62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提高资源利用率</a:t>
            </a:r>
            <a:endParaRPr lang="en-US" altLang="zh-CN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5305" y="3971850"/>
            <a:ext cx="62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提高开发测试工作效率</a:t>
            </a:r>
            <a:endParaRPr lang="en-US" altLang="zh-CN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25304" y="4443194"/>
            <a:ext cx="739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与线上环境无缝</a:t>
            </a:r>
            <a:r>
              <a:rPr lang="zh-CN" altLang="en-US" sz="2800" dirty="0" smtClean="0"/>
              <a:t>衔接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1268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/>
      <p:bldP spid="17" grpId="0"/>
      <p:bldP spid="18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了解聚力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en-US" sz="2800" dirty="0" smtClean="0">
                <a:solidFill>
                  <a:srgbClr val="FF0000"/>
                </a:solidFill>
              </a:rPr>
              <a:t>期工作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技术指标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选型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基础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持续集成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长</a:t>
            </a:r>
            <a:r>
              <a:rPr lang="zh-CN" altLang="en-US" sz="2800" dirty="0" smtClean="0"/>
              <a:t>时服务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服务发现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定时任务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结果和经验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下半年工作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0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1658" y="790530"/>
            <a:ext cx="840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Why</a:t>
            </a:r>
            <a:r>
              <a:rPr lang="zh-CN" altLang="en-US" sz="3200" dirty="0" smtClean="0"/>
              <a:t>容器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3" y="2625699"/>
            <a:ext cx="3219433" cy="2311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16" y="2654962"/>
            <a:ext cx="3343719" cy="22827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983" y="1636534"/>
            <a:ext cx="794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资源占用少：解决开发测试环境资源紧张的问题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40551" y="2118879"/>
            <a:ext cx="7455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效率：计算效率、内存访问效率、启动速度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42120" y="5005054"/>
            <a:ext cx="677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100-1000:10-100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94268" y="339365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选型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43688" y="5506246"/>
            <a:ext cx="677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趋势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38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0705" y="1423447"/>
            <a:ext cx="560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Mesos</a:t>
            </a:r>
            <a:r>
              <a:rPr lang="en-US" altLang="zh-CN" sz="2800" dirty="0" smtClean="0"/>
              <a:t> VS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Kubernetes VS Swarm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3104" y="2037762"/>
            <a:ext cx="685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K8S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Swarm</a:t>
            </a:r>
            <a:r>
              <a:rPr lang="zh-CN" altLang="en-US" sz="2800" dirty="0" smtClean="0"/>
              <a:t>还不成熟</a:t>
            </a:r>
            <a:endParaRPr lang="en-US" altLang="zh-CN" sz="28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64672" y="2548380"/>
            <a:ext cx="6852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的两级调度，可以集成其他的框架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5071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了解聚力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en-US" sz="2800" dirty="0" smtClean="0">
                <a:solidFill>
                  <a:srgbClr val="FF0000"/>
                </a:solidFill>
              </a:rPr>
              <a:t>期工作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技术指标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选型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Mesos</a:t>
            </a:r>
            <a:r>
              <a:rPr lang="zh-CN" altLang="en-US" sz="2800" dirty="0" smtClean="0">
                <a:solidFill>
                  <a:srgbClr val="FF0000"/>
                </a:solidFill>
              </a:rPr>
              <a:t>基础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持续集成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长</a:t>
            </a:r>
            <a:r>
              <a:rPr lang="zh-CN" altLang="en-US" sz="2800" dirty="0" smtClean="0"/>
              <a:t>时服务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服务发现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定时任务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结果和经验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下半年工作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85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6" y="806581"/>
            <a:ext cx="8448009" cy="566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了解聚力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一</a:t>
            </a:r>
            <a:r>
              <a:rPr lang="zh-CN" altLang="en-US" sz="2800" dirty="0" smtClean="0"/>
              <a:t>期工作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技术指标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选型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基础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持续集成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长</a:t>
            </a:r>
            <a:r>
              <a:rPr lang="zh-CN" altLang="en-US" sz="2800" dirty="0" smtClean="0"/>
              <a:t>时服务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服务发现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定时任务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结果和经验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下半年工作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71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6" y="806581"/>
            <a:ext cx="8448009" cy="566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7996" y="5062194"/>
            <a:ext cx="8448009" cy="782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6" y="806581"/>
            <a:ext cx="8448009" cy="566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55043" y="2139885"/>
            <a:ext cx="5005633" cy="2875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6" y="806581"/>
            <a:ext cx="8448009" cy="566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7996" y="883669"/>
            <a:ext cx="8448009" cy="11455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6" y="806581"/>
            <a:ext cx="8448009" cy="566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7996" y="2073898"/>
            <a:ext cx="1659913" cy="2922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08590" y="2075468"/>
            <a:ext cx="1659913" cy="2922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0" y="895545"/>
            <a:ext cx="8804275" cy="57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2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0" y="895545"/>
            <a:ext cx="8804275" cy="57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3148553" y="1338605"/>
            <a:ext cx="1960775" cy="497735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0" y="895545"/>
            <a:ext cx="8804275" cy="57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5897181" y="815983"/>
            <a:ext cx="2609792" cy="60225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0" y="895545"/>
            <a:ext cx="8804275" cy="57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814987" y="1957502"/>
            <a:ext cx="1782523" cy="37395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1" y="292231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0" y="895545"/>
            <a:ext cx="8804275" cy="57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5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1" y="292231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Mesos</a:t>
            </a:r>
            <a:endParaRPr lang="zh-CN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0" y="806581"/>
            <a:ext cx="8448009" cy="583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197365" y="2582944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Zookeeper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1854" y="622164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Jenkins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44773" y="623732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Marathon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3364" y="625303"/>
            <a:ext cx="113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Chronos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02634" y="3612038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Consul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13647" y="4667302"/>
            <a:ext cx="14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DNS+Nginx</a:t>
            </a:r>
            <a:r>
              <a:rPr lang="en-US" altLang="zh-CN" dirty="0" smtClean="0">
                <a:solidFill>
                  <a:srgbClr val="FF0000"/>
                </a:solidFill>
              </a:rPr>
              <a:t>/Marathon LB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6909" y="3641889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GlusterFS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95023" y="1431928"/>
            <a:ext cx="5763" cy="4568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0" name="组合 72"/>
          <p:cNvGrpSpPr>
            <a:grpSpLocks/>
          </p:cNvGrpSpPr>
          <p:nvPr/>
        </p:nvGrpSpPr>
        <p:grpSpPr bwMode="auto">
          <a:xfrm>
            <a:off x="454648" y="1447671"/>
            <a:ext cx="8138266" cy="1000255"/>
            <a:chOff x="23418" y="590401"/>
            <a:chExt cx="8968182" cy="1000277"/>
          </a:xfrm>
        </p:grpSpPr>
        <p:sp>
          <p:nvSpPr>
            <p:cNvPr id="11" name="文本框 10"/>
            <p:cNvSpPr txBox="1"/>
            <p:nvPr/>
          </p:nvSpPr>
          <p:spPr>
            <a:xfrm>
              <a:off x="62496" y="911068"/>
              <a:ext cx="798286" cy="2539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产品线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23418" y="1539877"/>
              <a:ext cx="8968182" cy="50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637976" y="817548"/>
              <a:ext cx="674718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网站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2694" y="817548"/>
              <a:ext cx="820773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客户端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37976" y="1103305"/>
              <a:ext cx="673130" cy="2952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移动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312694" y="1104892"/>
              <a:ext cx="820773" cy="293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OTT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文本框 18"/>
            <p:cNvSpPr txBox="1">
              <a:spLocks noChangeArrowheads="1"/>
            </p:cNvSpPr>
            <p:nvPr/>
          </p:nvSpPr>
          <p:spPr bwMode="auto">
            <a:xfrm>
              <a:off x="1540328" y="590401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 smtClean="0">
                  <a:solidFill>
                    <a:prstClr val="black"/>
                  </a:solidFill>
                </a:rPr>
                <a:t>前端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2" name="文本框 19"/>
            <p:cNvSpPr txBox="1">
              <a:spLocks noChangeArrowheads="1"/>
            </p:cNvSpPr>
            <p:nvPr/>
          </p:nvSpPr>
          <p:spPr bwMode="auto">
            <a:xfrm>
              <a:off x="357777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>
                  <a:solidFill>
                    <a:prstClr val="black"/>
                  </a:solidFill>
                </a:rPr>
                <a:t>视频</a:t>
              </a:r>
              <a:r>
                <a:rPr lang="zh-CN" altLang="en-US" sz="750" dirty="0" smtClean="0">
                  <a:solidFill>
                    <a:prstClr val="black"/>
                  </a:solidFill>
                </a:rPr>
                <a:t>业务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39902" y="817548"/>
              <a:ext cx="679480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点播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9382" y="817548"/>
              <a:ext cx="843775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PP</a:t>
              </a:r>
              <a:r>
                <a:rPr kumimoji="1" lang="zh-CN" altLang="en-US" sz="1400" dirty="0">
                  <a:solidFill>
                    <a:prstClr val="black"/>
                  </a:solidFill>
                </a:rPr>
                <a:t>云</a:t>
              </a:r>
            </a:p>
          </p:txBody>
        </p:sp>
        <p:sp>
          <p:nvSpPr>
            <p:cNvPr id="25" name="文本框 22"/>
            <p:cNvSpPr txBox="1">
              <a:spLocks noChangeArrowheads="1"/>
            </p:cNvSpPr>
            <p:nvPr/>
          </p:nvSpPr>
          <p:spPr bwMode="auto">
            <a:xfrm>
              <a:off x="543560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>
                  <a:solidFill>
                    <a:prstClr val="black"/>
                  </a:solidFill>
                </a:rPr>
                <a:t>营收业务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2121" y="817548"/>
              <a:ext cx="676305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广告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178426" y="817548"/>
              <a:ext cx="674718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会员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502121" y="1103305"/>
              <a:ext cx="676305" cy="29369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游戏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178426" y="1101717"/>
              <a:ext cx="674718" cy="295282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硬件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39902" y="1116005"/>
              <a:ext cx="677892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直播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9382" y="1116005"/>
              <a:ext cx="843775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第三方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520905" y="5445128"/>
            <a:ext cx="6511767" cy="555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prstClr val="black"/>
                </a:solidFill>
              </a:rPr>
              <a:t>Virtualization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IDC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（</a:t>
            </a:r>
            <a:r>
              <a:rPr kumimoji="1" lang="en-US" altLang="zh-CN" sz="1200" dirty="0">
                <a:solidFill>
                  <a:prstClr val="black"/>
                </a:solidFill>
              </a:rPr>
              <a:t> 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CloudStack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Zabbix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Puppet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ControlTier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LVS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Racktable</a:t>
            </a:r>
            <a:r>
              <a:rPr kumimoji="1" lang="zh-CN" altLang="en-US" sz="1200" dirty="0" smtClean="0">
                <a:solidFill>
                  <a:prstClr val="black"/>
                </a:solidFill>
              </a:rPr>
              <a:t>）</a:t>
            </a:r>
            <a:endParaRPr kumimoji="1" lang="en-US" altLang="zh-CN" sz="1200" dirty="0">
              <a:solidFill>
                <a:prstClr val="black"/>
              </a:solidFill>
            </a:endParaRPr>
          </a:p>
        </p:txBody>
      </p:sp>
      <p:grpSp>
        <p:nvGrpSpPr>
          <p:cNvPr id="35" name="组合 70"/>
          <p:cNvGrpSpPr>
            <a:grpSpLocks/>
          </p:cNvGrpSpPr>
          <p:nvPr/>
        </p:nvGrpSpPr>
        <p:grpSpPr bwMode="auto">
          <a:xfrm>
            <a:off x="412546" y="2589214"/>
            <a:ext cx="8184369" cy="709612"/>
            <a:chOff x="-26762" y="1731187"/>
            <a:chExt cx="9018362" cy="710412"/>
          </a:xfrm>
        </p:grpSpPr>
        <p:sp>
          <p:nvSpPr>
            <p:cNvPr id="36" name="文本框 35"/>
            <p:cNvSpPr txBox="1"/>
            <p:nvPr/>
          </p:nvSpPr>
          <p:spPr>
            <a:xfrm>
              <a:off x="-26762" y="1862251"/>
              <a:ext cx="918028" cy="2542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业务</a:t>
              </a: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60639" y="1732776"/>
              <a:ext cx="817542" cy="50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媒资系统</a:t>
              </a:r>
              <a:r>
                <a:rPr kumimoji="1" lang="en-US" altLang="zh-CN" sz="1050" dirty="0" err="1">
                  <a:solidFill>
                    <a:prstClr val="black"/>
                  </a:solidFill>
                </a:rPr>
                <a:t>Epg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78181" y="1732776"/>
              <a:ext cx="801668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内容管理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 err="1">
                  <a:solidFill>
                    <a:prstClr val="black"/>
                  </a:solidFill>
                </a:rPr>
                <a:t>Cms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849" y="1731187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广告系统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Ads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81517" y="1732775"/>
              <a:ext cx="897582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评论系统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Comment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80010" y="1732775"/>
              <a:ext cx="1596984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00" dirty="0" smtClean="0">
                  <a:solidFill>
                    <a:prstClr val="black"/>
                  </a:solidFill>
                </a:rPr>
                <a:t>。。。。。。</a:t>
              </a:r>
              <a:endParaRPr kumimoji="1" lang="zh-CN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016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用户系统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Passport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8024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搜索引擎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Search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81915" y="1732776"/>
              <a:ext cx="796905" cy="511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推荐引擎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Rec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18040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支付系统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Payment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62137" y="2406635"/>
              <a:ext cx="8929463" cy="349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71"/>
          <p:cNvGrpSpPr>
            <a:grpSpLocks/>
          </p:cNvGrpSpPr>
          <p:nvPr/>
        </p:nvGrpSpPr>
        <p:grpSpPr bwMode="auto">
          <a:xfrm>
            <a:off x="421005" y="3427414"/>
            <a:ext cx="8182928" cy="1911351"/>
            <a:chOff x="-15766" y="2570646"/>
            <a:chExt cx="9016158" cy="1910433"/>
          </a:xfrm>
        </p:grpSpPr>
        <p:grpSp>
          <p:nvGrpSpPr>
            <p:cNvPr id="49" name="组合 69"/>
            <p:cNvGrpSpPr>
              <a:grpSpLocks/>
            </p:cNvGrpSpPr>
            <p:nvPr/>
          </p:nvGrpSpPr>
          <p:grpSpPr bwMode="auto">
            <a:xfrm>
              <a:off x="1508092" y="2570646"/>
              <a:ext cx="7170068" cy="1723198"/>
              <a:chOff x="1508092" y="2570646"/>
              <a:chExt cx="7170068" cy="172319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08092" y="2570646"/>
                <a:ext cx="3739801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>
                    <a:solidFill>
                      <a:prstClr val="white"/>
                    </a:solidFill>
                  </a:rPr>
                  <a:t>Cloud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云平台</a:t>
                </a:r>
                <a:endParaRPr kumimoji="1" lang="en-US" altLang="zh-CN" sz="1350" dirty="0">
                  <a:solidFill>
                    <a:prstClr val="white"/>
                  </a:solidFill>
                </a:endParaRPr>
              </a:p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435200" y="2570646"/>
                <a:ext cx="3242960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 err="1">
                    <a:solidFill>
                      <a:prstClr val="white"/>
                    </a:solidFill>
                  </a:rPr>
                  <a:t>BigData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大数据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46230" y="3109039"/>
                <a:ext cx="539701" cy="29354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P2P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392279" y="3107454"/>
                <a:ext cx="549224" cy="2951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CDN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164621" y="3410519"/>
                <a:ext cx="2528333" cy="6061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Tracker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Dispatcher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OMS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Encoder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Preload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Streaming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FlashP2P</a:t>
                </a:r>
                <a:r>
                  <a:rPr kumimoji="1" lang="zh-CN" altLang="en-US" sz="1200" dirty="0" smtClean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VMS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930454" y="3191256"/>
                <a:ext cx="2300073" cy="8060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Hadoop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err="1" smtClean="0">
                    <a:solidFill>
                      <a:prstClr val="black"/>
                    </a:solidFill>
                  </a:rPr>
                  <a:t>HBase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Mahout(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人群分析）、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 Storm\Pike(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实时分析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 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Spark\Shark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62015" y="4411263"/>
              <a:ext cx="8938377" cy="698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-15766" y="3272422"/>
              <a:ext cx="918028" cy="253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支撑系统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0079" y="5456288"/>
            <a:ext cx="83311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050" dirty="0" smtClean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底层</a:t>
            </a:r>
            <a:r>
              <a:rPr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平台</a:t>
            </a:r>
            <a:endParaRPr kumimoji="1" lang="zh-CN" altLang="en-US" sz="1050" dirty="0">
              <a:solidFill>
                <a:prstClr val="black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829" y="292231"/>
            <a:ext cx="224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7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1" y="292231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Mesos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6581"/>
            <a:ext cx="8814062" cy="60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了解聚力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en-US" sz="2800" dirty="0" smtClean="0">
                <a:solidFill>
                  <a:srgbClr val="FF0000"/>
                </a:solidFill>
              </a:rPr>
              <a:t>期工作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技术指标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选型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基础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持续集成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长</a:t>
            </a:r>
            <a:r>
              <a:rPr lang="zh-CN" altLang="en-US" sz="2800" dirty="0" smtClean="0"/>
              <a:t>时服务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服务发现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定时任务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结果和经验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下半年</a:t>
            </a:r>
            <a:r>
              <a:rPr lang="zh-CN" altLang="en-US" sz="2800" dirty="0" smtClean="0"/>
              <a:t>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18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7151" y="677614"/>
            <a:ext cx="2183974" cy="10946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14540" y="2704375"/>
            <a:ext cx="2080282" cy="10946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09567" y="794356"/>
            <a:ext cx="707010" cy="534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50073" y="2019843"/>
            <a:ext cx="2121028" cy="534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24725" y="2830548"/>
            <a:ext cx="952105" cy="534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91124" y="1821876"/>
            <a:ext cx="794899" cy="534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27802" y="2736282"/>
            <a:ext cx="952112" cy="534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95023" y="1431928"/>
            <a:ext cx="5763" cy="4568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0" name="组合 72"/>
          <p:cNvGrpSpPr>
            <a:grpSpLocks/>
          </p:cNvGrpSpPr>
          <p:nvPr/>
        </p:nvGrpSpPr>
        <p:grpSpPr bwMode="auto">
          <a:xfrm>
            <a:off x="454648" y="1447671"/>
            <a:ext cx="8138266" cy="1000255"/>
            <a:chOff x="23418" y="590401"/>
            <a:chExt cx="8968182" cy="1000277"/>
          </a:xfrm>
        </p:grpSpPr>
        <p:sp>
          <p:nvSpPr>
            <p:cNvPr id="11" name="文本框 10"/>
            <p:cNvSpPr txBox="1"/>
            <p:nvPr/>
          </p:nvSpPr>
          <p:spPr>
            <a:xfrm>
              <a:off x="62496" y="911068"/>
              <a:ext cx="798286" cy="2539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产品线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23418" y="1539877"/>
              <a:ext cx="8968182" cy="50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637976" y="817548"/>
              <a:ext cx="674718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网站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2694" y="817548"/>
              <a:ext cx="820773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客户端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37976" y="1103305"/>
              <a:ext cx="673130" cy="2952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移动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312694" y="1104892"/>
              <a:ext cx="820773" cy="293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OTT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文本框 18"/>
            <p:cNvSpPr txBox="1">
              <a:spLocks noChangeArrowheads="1"/>
            </p:cNvSpPr>
            <p:nvPr/>
          </p:nvSpPr>
          <p:spPr bwMode="auto">
            <a:xfrm>
              <a:off x="1540328" y="590401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 smtClean="0">
                  <a:solidFill>
                    <a:prstClr val="black"/>
                  </a:solidFill>
                </a:rPr>
                <a:t>前端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2" name="文本框 19"/>
            <p:cNvSpPr txBox="1">
              <a:spLocks noChangeArrowheads="1"/>
            </p:cNvSpPr>
            <p:nvPr/>
          </p:nvSpPr>
          <p:spPr bwMode="auto">
            <a:xfrm>
              <a:off x="357777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>
                  <a:solidFill>
                    <a:prstClr val="black"/>
                  </a:solidFill>
                </a:rPr>
                <a:t>视频</a:t>
              </a:r>
              <a:r>
                <a:rPr lang="zh-CN" altLang="en-US" sz="750" dirty="0" smtClean="0">
                  <a:solidFill>
                    <a:prstClr val="black"/>
                  </a:solidFill>
                </a:rPr>
                <a:t>业务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39902" y="817548"/>
              <a:ext cx="679480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点播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9382" y="817548"/>
              <a:ext cx="843775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PP</a:t>
              </a:r>
              <a:r>
                <a:rPr kumimoji="1" lang="zh-CN" altLang="en-US" sz="1400" dirty="0">
                  <a:solidFill>
                    <a:prstClr val="black"/>
                  </a:solidFill>
                </a:rPr>
                <a:t>云</a:t>
              </a:r>
            </a:p>
          </p:txBody>
        </p:sp>
        <p:sp>
          <p:nvSpPr>
            <p:cNvPr id="25" name="文本框 22"/>
            <p:cNvSpPr txBox="1">
              <a:spLocks noChangeArrowheads="1"/>
            </p:cNvSpPr>
            <p:nvPr/>
          </p:nvSpPr>
          <p:spPr bwMode="auto">
            <a:xfrm>
              <a:off x="543560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>
                  <a:solidFill>
                    <a:prstClr val="black"/>
                  </a:solidFill>
                </a:rPr>
                <a:t>营收业务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2121" y="817548"/>
              <a:ext cx="676305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广告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178426" y="817548"/>
              <a:ext cx="674718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会员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502121" y="1103305"/>
              <a:ext cx="676305" cy="29369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游戏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178426" y="1101717"/>
              <a:ext cx="674718" cy="295282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硬件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39902" y="1116005"/>
              <a:ext cx="677892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直播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9382" y="1116005"/>
              <a:ext cx="843775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第三方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520905" y="5445128"/>
            <a:ext cx="6511767" cy="555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prstClr val="black"/>
                </a:solidFill>
              </a:rPr>
              <a:t>Virtualization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IDC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（</a:t>
            </a:r>
            <a:r>
              <a:rPr kumimoji="1" lang="en-US" altLang="zh-CN" sz="1200" dirty="0">
                <a:solidFill>
                  <a:prstClr val="black"/>
                </a:solidFill>
              </a:rPr>
              <a:t> 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CloudStack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Zabbix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Puppet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ControlTier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LVS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Racktable</a:t>
            </a:r>
            <a:r>
              <a:rPr kumimoji="1" lang="zh-CN" altLang="en-US" sz="1200" dirty="0" smtClean="0">
                <a:solidFill>
                  <a:prstClr val="black"/>
                </a:solidFill>
              </a:rPr>
              <a:t>）</a:t>
            </a:r>
            <a:endParaRPr kumimoji="1" lang="en-US" altLang="zh-CN" sz="1200" dirty="0">
              <a:solidFill>
                <a:prstClr val="black"/>
              </a:solidFill>
            </a:endParaRPr>
          </a:p>
        </p:txBody>
      </p:sp>
      <p:grpSp>
        <p:nvGrpSpPr>
          <p:cNvPr id="35" name="组合 70"/>
          <p:cNvGrpSpPr>
            <a:grpSpLocks/>
          </p:cNvGrpSpPr>
          <p:nvPr/>
        </p:nvGrpSpPr>
        <p:grpSpPr bwMode="auto">
          <a:xfrm>
            <a:off x="412546" y="2589214"/>
            <a:ext cx="8184369" cy="709612"/>
            <a:chOff x="-26762" y="1731187"/>
            <a:chExt cx="9018362" cy="710412"/>
          </a:xfrm>
        </p:grpSpPr>
        <p:sp>
          <p:nvSpPr>
            <p:cNvPr id="36" name="文本框 35"/>
            <p:cNvSpPr txBox="1"/>
            <p:nvPr/>
          </p:nvSpPr>
          <p:spPr>
            <a:xfrm>
              <a:off x="-26762" y="1862251"/>
              <a:ext cx="918028" cy="2542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业务</a:t>
              </a: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60639" y="1732776"/>
              <a:ext cx="817542" cy="50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媒资系统</a:t>
              </a:r>
              <a:r>
                <a:rPr kumimoji="1" lang="en-US" altLang="zh-CN" sz="1050" dirty="0" err="1">
                  <a:solidFill>
                    <a:prstClr val="black"/>
                  </a:solidFill>
                </a:rPr>
                <a:t>Epg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78181" y="1732776"/>
              <a:ext cx="801668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内容管理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 err="1">
                  <a:solidFill>
                    <a:prstClr val="black"/>
                  </a:solidFill>
                </a:rPr>
                <a:t>Cms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849" y="1731187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广告系统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Ads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81517" y="1732775"/>
              <a:ext cx="897582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评论系统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Comment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80010" y="1732775"/>
              <a:ext cx="1596984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00" dirty="0" smtClean="0">
                  <a:solidFill>
                    <a:prstClr val="black"/>
                  </a:solidFill>
                </a:rPr>
                <a:t>。。。。。。</a:t>
              </a:r>
              <a:endParaRPr kumimoji="1" lang="zh-CN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016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用户系统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Passport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8024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搜索引擎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Search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81915" y="1732776"/>
              <a:ext cx="796905" cy="511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推荐引擎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Rec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18040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支付系统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Payment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62137" y="2406635"/>
              <a:ext cx="8929463" cy="349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71"/>
          <p:cNvGrpSpPr>
            <a:grpSpLocks/>
          </p:cNvGrpSpPr>
          <p:nvPr/>
        </p:nvGrpSpPr>
        <p:grpSpPr bwMode="auto">
          <a:xfrm>
            <a:off x="421005" y="3427414"/>
            <a:ext cx="8182928" cy="1911351"/>
            <a:chOff x="-15766" y="2570646"/>
            <a:chExt cx="9016158" cy="1910433"/>
          </a:xfrm>
        </p:grpSpPr>
        <p:grpSp>
          <p:nvGrpSpPr>
            <p:cNvPr id="49" name="组合 69"/>
            <p:cNvGrpSpPr>
              <a:grpSpLocks/>
            </p:cNvGrpSpPr>
            <p:nvPr/>
          </p:nvGrpSpPr>
          <p:grpSpPr bwMode="auto">
            <a:xfrm>
              <a:off x="1508092" y="2570646"/>
              <a:ext cx="7170068" cy="1723198"/>
              <a:chOff x="1508092" y="2570646"/>
              <a:chExt cx="7170068" cy="172319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08092" y="2570646"/>
                <a:ext cx="3739801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>
                    <a:solidFill>
                      <a:prstClr val="white"/>
                    </a:solidFill>
                  </a:rPr>
                  <a:t>Cloud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云平台</a:t>
                </a:r>
                <a:endParaRPr kumimoji="1" lang="en-US" altLang="zh-CN" sz="1350" dirty="0">
                  <a:solidFill>
                    <a:prstClr val="white"/>
                  </a:solidFill>
                </a:endParaRPr>
              </a:p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435200" y="2570646"/>
                <a:ext cx="3242960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 err="1">
                    <a:solidFill>
                      <a:prstClr val="white"/>
                    </a:solidFill>
                  </a:rPr>
                  <a:t>BigData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大数据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46230" y="3109039"/>
                <a:ext cx="539701" cy="29354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P2P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392279" y="3107454"/>
                <a:ext cx="549224" cy="2951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CDN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164621" y="3410519"/>
                <a:ext cx="2528333" cy="6061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Tracker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Dispatcher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OMS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Encoder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Preload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Streaming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FlashP2P</a:t>
                </a:r>
                <a:r>
                  <a:rPr kumimoji="1" lang="zh-CN" altLang="en-US" sz="1200" dirty="0" smtClean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VMS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930454" y="3191256"/>
                <a:ext cx="2300073" cy="8060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Hadoop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err="1" smtClean="0">
                    <a:solidFill>
                      <a:prstClr val="black"/>
                    </a:solidFill>
                  </a:rPr>
                  <a:t>HBase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Mahout(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人群分析）、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 Storm\Pike(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实时分析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 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Spark\Shark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62015" y="4411263"/>
              <a:ext cx="8938377" cy="698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-15766" y="3272422"/>
              <a:ext cx="918028" cy="253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支撑系统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0079" y="5456288"/>
            <a:ext cx="83311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050" dirty="0" smtClean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底层</a:t>
            </a:r>
            <a:r>
              <a:rPr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平台</a:t>
            </a:r>
            <a:endParaRPr kumimoji="1" lang="zh-CN" altLang="en-US" sz="1050" dirty="0">
              <a:solidFill>
                <a:prstClr val="black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829" y="292231"/>
            <a:ext cx="165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085653" y="1321333"/>
            <a:ext cx="7841531" cy="114424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03974" y="3999472"/>
            <a:ext cx="980391" cy="534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61294" y="2057550"/>
            <a:ext cx="980391" cy="534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3" y="794356"/>
            <a:ext cx="8581246" cy="59528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16338" y="4904442"/>
            <a:ext cx="575038" cy="5348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0705" y="2780907"/>
            <a:ext cx="7132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100:1</a:t>
            </a:r>
            <a:endParaRPr lang="zh-CN" altLang="en-US" sz="9600" dirty="0"/>
          </a:p>
        </p:txBody>
      </p:sp>
      <p:sp>
        <p:nvSpPr>
          <p:cNvPr id="8" name="文本框 7"/>
          <p:cNvSpPr txBox="1"/>
          <p:nvPr/>
        </p:nvSpPr>
        <p:spPr>
          <a:xfrm>
            <a:off x="42420" y="235773"/>
            <a:ext cx="202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7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了解聚力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en-US" sz="2800" dirty="0" smtClean="0">
                <a:solidFill>
                  <a:srgbClr val="FF0000"/>
                </a:solidFill>
              </a:rPr>
              <a:t>期工作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技术指标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选型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基础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持续集成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长</a:t>
            </a:r>
            <a:r>
              <a:rPr lang="zh-CN" altLang="en-US" sz="2800" dirty="0" smtClean="0">
                <a:solidFill>
                  <a:srgbClr val="FF0000"/>
                </a:solidFill>
              </a:rPr>
              <a:t>时服务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服务发现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定时任务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结果和经验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下半年工作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61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975" y="282804"/>
            <a:ext cx="3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长时服务：</a:t>
            </a:r>
            <a:r>
              <a:rPr lang="en-US" altLang="zh-CN" dirty="0" smtClean="0"/>
              <a:t>Marathon VS Aurora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77433" y="2798090"/>
            <a:ext cx="2795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易用程度：</a:t>
            </a:r>
            <a:r>
              <a:rPr lang="en-US" altLang="zh-CN" sz="3200" dirty="0" smtClean="0"/>
              <a:t>Marathon</a:t>
            </a:r>
            <a:r>
              <a:rPr lang="zh-CN" altLang="en-US" sz="3200" dirty="0" smtClean="0"/>
              <a:t>完胜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14780" y="1007543"/>
            <a:ext cx="44918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Aurora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[+] </a:t>
            </a:r>
            <a:r>
              <a:rPr lang="zh-CN" altLang="en-US" dirty="0"/>
              <a:t>还能调度周期性任务</a:t>
            </a:r>
            <a:br>
              <a:rPr lang="zh-CN" altLang="en-US" dirty="0"/>
            </a:br>
            <a:r>
              <a:rPr lang="en-US" altLang="zh-CN" dirty="0"/>
              <a:t>[+] </a:t>
            </a:r>
            <a:r>
              <a:rPr lang="zh-CN" altLang="en-US" dirty="0"/>
              <a:t>细粒度、可扩展、基于文件的配置</a:t>
            </a:r>
            <a:br>
              <a:rPr lang="zh-CN" altLang="en-US" dirty="0"/>
            </a:br>
            <a:r>
              <a:rPr lang="en-US" altLang="zh-CN" dirty="0"/>
              <a:t>[+] </a:t>
            </a:r>
            <a:r>
              <a:rPr lang="zh-CN" altLang="en-US" dirty="0"/>
              <a:t>支持命名空间，所以多个环境可以共存</a:t>
            </a:r>
            <a:br>
              <a:rPr lang="zh-CN" altLang="en-US" dirty="0"/>
            </a:br>
            <a:r>
              <a:rPr lang="en-US" altLang="zh-CN" dirty="0"/>
              <a:t>[-] </a:t>
            </a:r>
            <a:r>
              <a:rPr lang="zh-CN" altLang="en-US" dirty="0"/>
              <a:t>只读的用户界面，没有官方 </a:t>
            </a:r>
            <a:r>
              <a:rPr lang="en-US" altLang="zh-CN" dirty="0"/>
              <a:t>API</a:t>
            </a:r>
            <a:br>
              <a:rPr lang="en-US" altLang="zh-CN" dirty="0"/>
            </a:br>
            <a:r>
              <a:rPr lang="en-US" altLang="zh-CN" dirty="0"/>
              <a:t>[~] </a:t>
            </a:r>
            <a:r>
              <a:rPr lang="zh-CN" altLang="en-US" dirty="0"/>
              <a:t>文件配置和命令行执行的模式很麻烦（好处是更容易扩充功能集）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Marathon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[+] </a:t>
            </a:r>
            <a:r>
              <a:rPr lang="zh-CN" altLang="en-US" dirty="0"/>
              <a:t>很容易安装和使用</a:t>
            </a:r>
            <a:br>
              <a:rPr lang="zh-CN" altLang="en-US" dirty="0"/>
            </a:br>
            <a:r>
              <a:rPr lang="en-US" altLang="zh-CN" dirty="0"/>
              <a:t>[+] </a:t>
            </a:r>
            <a:r>
              <a:rPr lang="zh-CN" altLang="en-US" dirty="0"/>
              <a:t>提供用户控制界面和扩展功能的 </a:t>
            </a:r>
            <a:r>
              <a:rPr lang="en-US" altLang="zh-CN" dirty="0"/>
              <a:t>API </a:t>
            </a:r>
            <a:r>
              <a:rPr lang="zh-CN" altLang="en-US" dirty="0"/>
              <a:t>（有些 </a:t>
            </a:r>
            <a:r>
              <a:rPr lang="en-US" altLang="zh-CN" dirty="0"/>
              <a:t>API </a:t>
            </a:r>
            <a:r>
              <a:rPr lang="zh-CN" altLang="en-US" dirty="0"/>
              <a:t>功能目前都没包含在用户界面中） </a:t>
            </a:r>
            <a:br>
              <a:rPr lang="zh-CN" altLang="en-US" dirty="0"/>
            </a:br>
            <a:r>
              <a:rPr lang="en-US" altLang="zh-CN" dirty="0"/>
              <a:t>[+] </a:t>
            </a:r>
            <a:r>
              <a:rPr lang="zh-CN" altLang="en-US" dirty="0"/>
              <a:t>监听 </a:t>
            </a:r>
            <a:r>
              <a:rPr lang="en-US" altLang="zh-CN" dirty="0"/>
              <a:t>API </a:t>
            </a:r>
            <a:r>
              <a:rPr lang="zh-CN" altLang="en-US" dirty="0"/>
              <a:t>调用的事件总线</a:t>
            </a:r>
            <a:br>
              <a:rPr lang="zh-CN" altLang="en-US" dirty="0"/>
            </a:br>
            <a:r>
              <a:rPr lang="en-US" altLang="zh-CN" dirty="0"/>
              <a:t>[-] </a:t>
            </a:r>
            <a:r>
              <a:rPr lang="zh-CN" altLang="en-US" dirty="0"/>
              <a:t>只能处理常驻任务</a:t>
            </a:r>
            <a:br>
              <a:rPr lang="zh-CN" altLang="en-US" dirty="0"/>
            </a:br>
            <a:r>
              <a:rPr lang="en-US" altLang="zh-CN" dirty="0"/>
              <a:t>[-] </a:t>
            </a:r>
            <a:r>
              <a:rPr lang="zh-CN" altLang="en-US" dirty="0"/>
              <a:t>部署</a:t>
            </a:r>
            <a:r>
              <a:rPr lang="en-US" altLang="zh-CN" dirty="0"/>
              <a:t>-</a:t>
            </a:r>
            <a:r>
              <a:rPr lang="zh-CN" altLang="en-US" dirty="0"/>
              <a:t>运行</a:t>
            </a:r>
            <a:r>
              <a:rPr lang="en-US" altLang="zh-CN" dirty="0"/>
              <a:t>-</a:t>
            </a:r>
            <a:r>
              <a:rPr lang="zh-CN" altLang="en-US" dirty="0"/>
              <a:t>清理三个步骤的区分不是很清晰，必须写在一行脚本里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975" y="282804"/>
            <a:ext cx="3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长时服务：</a:t>
            </a:r>
            <a:r>
              <a:rPr lang="en-US" altLang="zh-CN" dirty="0" smtClean="0"/>
              <a:t>Marathon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00" y="829000"/>
            <a:ext cx="9200000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975" y="282804"/>
            <a:ext cx="3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长时服务：</a:t>
            </a:r>
            <a:r>
              <a:rPr lang="en-US" altLang="zh-CN" dirty="0" smtClean="0"/>
              <a:t>Marathon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00" y="829000"/>
            <a:ext cx="9200000" cy="5200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952107" y="3101419"/>
            <a:ext cx="6636470" cy="21304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975" y="282804"/>
            <a:ext cx="3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长时服务：</a:t>
            </a:r>
            <a:r>
              <a:rPr lang="en-US" altLang="zh-CN" dirty="0" smtClean="0"/>
              <a:t>Marathon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00" y="829000"/>
            <a:ext cx="9200000" cy="5200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867264" y="810702"/>
            <a:ext cx="6636470" cy="21304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975" y="282804"/>
            <a:ext cx="3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长时服务：</a:t>
            </a:r>
            <a:r>
              <a:rPr lang="en-US" altLang="zh-CN" dirty="0" smtClean="0"/>
              <a:t>Marathon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00" y="829000"/>
            <a:ext cx="8945757" cy="5200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31975" y="5241303"/>
            <a:ext cx="8323868" cy="93908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95023" y="1431928"/>
            <a:ext cx="5763" cy="4568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0" name="组合 72"/>
          <p:cNvGrpSpPr>
            <a:grpSpLocks/>
          </p:cNvGrpSpPr>
          <p:nvPr/>
        </p:nvGrpSpPr>
        <p:grpSpPr bwMode="auto">
          <a:xfrm>
            <a:off x="454648" y="1447671"/>
            <a:ext cx="8138266" cy="1000255"/>
            <a:chOff x="23418" y="590401"/>
            <a:chExt cx="8968182" cy="1000277"/>
          </a:xfrm>
        </p:grpSpPr>
        <p:sp>
          <p:nvSpPr>
            <p:cNvPr id="11" name="文本框 10"/>
            <p:cNvSpPr txBox="1"/>
            <p:nvPr/>
          </p:nvSpPr>
          <p:spPr>
            <a:xfrm>
              <a:off x="62496" y="911068"/>
              <a:ext cx="798286" cy="2539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产品线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23418" y="1539877"/>
              <a:ext cx="8968182" cy="50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637976" y="817548"/>
              <a:ext cx="674718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网站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2694" y="817548"/>
              <a:ext cx="820773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客户端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37976" y="1103305"/>
              <a:ext cx="673130" cy="2952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移动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312694" y="1104892"/>
              <a:ext cx="820773" cy="293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OTT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文本框 18"/>
            <p:cNvSpPr txBox="1">
              <a:spLocks noChangeArrowheads="1"/>
            </p:cNvSpPr>
            <p:nvPr/>
          </p:nvSpPr>
          <p:spPr bwMode="auto">
            <a:xfrm>
              <a:off x="1540328" y="590401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 smtClean="0">
                  <a:solidFill>
                    <a:prstClr val="black"/>
                  </a:solidFill>
                </a:rPr>
                <a:t>前端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2" name="文本框 19"/>
            <p:cNvSpPr txBox="1">
              <a:spLocks noChangeArrowheads="1"/>
            </p:cNvSpPr>
            <p:nvPr/>
          </p:nvSpPr>
          <p:spPr bwMode="auto">
            <a:xfrm>
              <a:off x="357777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>
                  <a:solidFill>
                    <a:prstClr val="black"/>
                  </a:solidFill>
                </a:rPr>
                <a:t>视频</a:t>
              </a:r>
              <a:r>
                <a:rPr lang="zh-CN" altLang="en-US" sz="750" dirty="0" smtClean="0">
                  <a:solidFill>
                    <a:prstClr val="black"/>
                  </a:solidFill>
                </a:rPr>
                <a:t>业务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39902" y="817548"/>
              <a:ext cx="679480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点播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9382" y="817548"/>
              <a:ext cx="843775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PP</a:t>
              </a:r>
              <a:r>
                <a:rPr kumimoji="1" lang="zh-CN" altLang="en-US" sz="1400" dirty="0">
                  <a:solidFill>
                    <a:prstClr val="black"/>
                  </a:solidFill>
                </a:rPr>
                <a:t>云</a:t>
              </a:r>
            </a:p>
          </p:txBody>
        </p:sp>
        <p:sp>
          <p:nvSpPr>
            <p:cNvPr id="25" name="文本框 22"/>
            <p:cNvSpPr txBox="1">
              <a:spLocks noChangeArrowheads="1"/>
            </p:cNvSpPr>
            <p:nvPr/>
          </p:nvSpPr>
          <p:spPr bwMode="auto">
            <a:xfrm>
              <a:off x="543560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>
                  <a:solidFill>
                    <a:prstClr val="black"/>
                  </a:solidFill>
                </a:rPr>
                <a:t>营收业务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2121" y="817548"/>
              <a:ext cx="676305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广告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178426" y="817548"/>
              <a:ext cx="674718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会员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502121" y="1103305"/>
              <a:ext cx="676305" cy="29369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游戏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178426" y="1101717"/>
              <a:ext cx="674718" cy="295282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硬件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39902" y="1116005"/>
              <a:ext cx="677892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直播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9382" y="1116005"/>
              <a:ext cx="843775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第三方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520905" y="5445128"/>
            <a:ext cx="6511767" cy="555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prstClr val="black"/>
                </a:solidFill>
              </a:rPr>
              <a:t>Virtualization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IDC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（</a:t>
            </a:r>
            <a:r>
              <a:rPr kumimoji="1" lang="en-US" altLang="zh-CN" sz="1200" dirty="0">
                <a:solidFill>
                  <a:prstClr val="black"/>
                </a:solidFill>
              </a:rPr>
              <a:t> 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CloudStack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Zabbix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Puppet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ControlTier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LVS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Racktable</a:t>
            </a:r>
            <a:r>
              <a:rPr kumimoji="1" lang="zh-CN" altLang="en-US" sz="1200" dirty="0" smtClean="0">
                <a:solidFill>
                  <a:prstClr val="black"/>
                </a:solidFill>
              </a:rPr>
              <a:t>）</a:t>
            </a:r>
            <a:endParaRPr kumimoji="1" lang="en-US" altLang="zh-CN" sz="1200" dirty="0">
              <a:solidFill>
                <a:prstClr val="black"/>
              </a:solidFill>
            </a:endParaRPr>
          </a:p>
        </p:txBody>
      </p:sp>
      <p:grpSp>
        <p:nvGrpSpPr>
          <p:cNvPr id="35" name="组合 70"/>
          <p:cNvGrpSpPr>
            <a:grpSpLocks/>
          </p:cNvGrpSpPr>
          <p:nvPr/>
        </p:nvGrpSpPr>
        <p:grpSpPr bwMode="auto">
          <a:xfrm>
            <a:off x="412546" y="2589214"/>
            <a:ext cx="8184369" cy="709612"/>
            <a:chOff x="-26762" y="1731187"/>
            <a:chExt cx="9018362" cy="710412"/>
          </a:xfrm>
        </p:grpSpPr>
        <p:sp>
          <p:nvSpPr>
            <p:cNvPr id="36" name="文本框 35"/>
            <p:cNvSpPr txBox="1"/>
            <p:nvPr/>
          </p:nvSpPr>
          <p:spPr>
            <a:xfrm>
              <a:off x="-26762" y="1862251"/>
              <a:ext cx="918028" cy="2542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业务</a:t>
              </a: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60639" y="1732776"/>
              <a:ext cx="817542" cy="50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媒资系统</a:t>
              </a:r>
              <a:r>
                <a:rPr kumimoji="1" lang="en-US" altLang="zh-CN" sz="1050" dirty="0" err="1">
                  <a:solidFill>
                    <a:prstClr val="black"/>
                  </a:solidFill>
                </a:rPr>
                <a:t>Epg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78181" y="1732776"/>
              <a:ext cx="801668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内容管理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 err="1">
                  <a:solidFill>
                    <a:prstClr val="black"/>
                  </a:solidFill>
                </a:rPr>
                <a:t>Cms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849" y="1731187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广告系统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Ads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81517" y="1732775"/>
              <a:ext cx="897582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评论系统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Comment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80010" y="1732775"/>
              <a:ext cx="1596984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00" dirty="0" smtClean="0">
                  <a:solidFill>
                    <a:prstClr val="black"/>
                  </a:solidFill>
                </a:rPr>
                <a:t>。。。。。。</a:t>
              </a:r>
              <a:endParaRPr kumimoji="1" lang="zh-CN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016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用户系统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Passport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8024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搜索引擎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Search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81915" y="1732776"/>
              <a:ext cx="796905" cy="511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推荐引擎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Rec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18040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支付系统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Payment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62137" y="2406635"/>
              <a:ext cx="8929463" cy="349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71"/>
          <p:cNvGrpSpPr>
            <a:grpSpLocks/>
          </p:cNvGrpSpPr>
          <p:nvPr/>
        </p:nvGrpSpPr>
        <p:grpSpPr bwMode="auto">
          <a:xfrm>
            <a:off x="421005" y="3427414"/>
            <a:ext cx="8182928" cy="1911351"/>
            <a:chOff x="-15766" y="2570646"/>
            <a:chExt cx="9016158" cy="1910433"/>
          </a:xfrm>
        </p:grpSpPr>
        <p:grpSp>
          <p:nvGrpSpPr>
            <p:cNvPr id="49" name="组合 69"/>
            <p:cNvGrpSpPr>
              <a:grpSpLocks/>
            </p:cNvGrpSpPr>
            <p:nvPr/>
          </p:nvGrpSpPr>
          <p:grpSpPr bwMode="auto">
            <a:xfrm>
              <a:off x="1508092" y="2570646"/>
              <a:ext cx="7170068" cy="1723198"/>
              <a:chOff x="1508092" y="2570646"/>
              <a:chExt cx="7170068" cy="172319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08092" y="2570646"/>
                <a:ext cx="3739801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>
                    <a:solidFill>
                      <a:prstClr val="white"/>
                    </a:solidFill>
                  </a:rPr>
                  <a:t>Cloud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云平台</a:t>
                </a:r>
                <a:endParaRPr kumimoji="1" lang="en-US" altLang="zh-CN" sz="1350" dirty="0">
                  <a:solidFill>
                    <a:prstClr val="white"/>
                  </a:solidFill>
                </a:endParaRPr>
              </a:p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435200" y="2570646"/>
                <a:ext cx="3242960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 err="1">
                    <a:solidFill>
                      <a:prstClr val="white"/>
                    </a:solidFill>
                  </a:rPr>
                  <a:t>BigData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大数据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46230" y="3109039"/>
                <a:ext cx="539701" cy="29354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P2P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392279" y="3107454"/>
                <a:ext cx="549224" cy="2951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CDN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164621" y="3410519"/>
                <a:ext cx="2528333" cy="6061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Tracker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Dispatcher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OMS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Encoder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Preload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Streaming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FlashP2P</a:t>
                </a:r>
                <a:r>
                  <a:rPr kumimoji="1" lang="zh-CN" altLang="en-US" sz="1200" dirty="0" smtClean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VMS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930454" y="3191256"/>
                <a:ext cx="2300073" cy="8060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Hadoop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err="1" smtClean="0">
                    <a:solidFill>
                      <a:prstClr val="black"/>
                    </a:solidFill>
                  </a:rPr>
                  <a:t>HBase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Mahout(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人群分析）、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 Storm\Pike(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实时分析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 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Spark\Shark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62015" y="4411263"/>
              <a:ext cx="8938377" cy="698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-15766" y="3272422"/>
              <a:ext cx="918028" cy="253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支撑系统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0079" y="5456288"/>
            <a:ext cx="83311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050" dirty="0" smtClean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底层</a:t>
            </a:r>
            <a:r>
              <a:rPr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平台</a:t>
            </a:r>
            <a:endParaRPr kumimoji="1" lang="zh-CN" altLang="en-US" sz="1050" dirty="0">
              <a:solidFill>
                <a:prstClr val="black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829" y="292231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085653" y="2282863"/>
            <a:ext cx="7841531" cy="114424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975" y="282804"/>
            <a:ext cx="3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长时服务：</a:t>
            </a:r>
            <a:r>
              <a:rPr lang="en-US" altLang="zh-CN" dirty="0" smtClean="0"/>
              <a:t>Marathon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9367" y="1006997"/>
            <a:ext cx="760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零停机时间部署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91292" y="1566549"/>
            <a:ext cx="66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程序运行状态检查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93216" y="2043406"/>
            <a:ext cx="664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具备节点故障、应用故障弹性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95145" y="2544242"/>
            <a:ext cx="8113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事件总线，可以定制化管理应用程序变更的响应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97073" y="3032309"/>
            <a:ext cx="7772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采用插件结构、便于扩展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98998" y="3531003"/>
            <a:ext cx="71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应用分组，便于管理</a:t>
            </a:r>
            <a:endParaRPr lang="zh-CN" altLang="en-US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00566" y="4003921"/>
            <a:ext cx="401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资源约束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97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975" y="282804"/>
            <a:ext cx="3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长时服务：</a:t>
            </a:r>
            <a:r>
              <a:rPr lang="en-US" altLang="zh-CN" dirty="0" smtClean="0"/>
              <a:t>Marathon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067847"/>
            <a:ext cx="8851769" cy="55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了解聚力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en-US" sz="2800" dirty="0" smtClean="0">
                <a:solidFill>
                  <a:srgbClr val="FF0000"/>
                </a:solidFill>
              </a:rPr>
              <a:t>期工作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技术指标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选型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基础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持续集成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长</a:t>
            </a:r>
            <a:r>
              <a:rPr lang="zh-CN" altLang="en-US" sz="2800" dirty="0" smtClean="0"/>
              <a:t>时服务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服务发现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定时任务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结果和经验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二</a:t>
            </a:r>
            <a:r>
              <a:rPr lang="zh-CN" altLang="en-US" sz="2800" dirty="0" smtClean="0"/>
              <a:t>期工作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4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15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服务发现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669" y="904973"/>
            <a:ext cx="156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客户端发现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66" y="731275"/>
            <a:ext cx="6447934" cy="608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15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服务发现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669" y="904973"/>
            <a:ext cx="156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服务端发现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22" y="677614"/>
            <a:ext cx="7202078" cy="59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服务发现：</a:t>
            </a:r>
            <a:r>
              <a:rPr lang="en-US" altLang="zh-CN" dirty="0" smtClean="0"/>
              <a:t>Consul &amp; Marathon LB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612"/>
            <a:ext cx="9144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服务发现：</a:t>
            </a:r>
            <a:r>
              <a:rPr lang="en-US" altLang="zh-CN" dirty="0" smtClean="0"/>
              <a:t>Consul &amp; Marathon LB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266"/>
            <a:ext cx="8955464" cy="57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服务发现：</a:t>
            </a:r>
            <a:r>
              <a:rPr lang="en-US" altLang="zh-CN" dirty="0" smtClean="0"/>
              <a:t>Consul &amp; Marathon LB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00" y="829000"/>
            <a:ext cx="9200000" cy="520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395167" y="2809188"/>
            <a:ext cx="5539033" cy="3299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了解聚力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en-US" sz="2800" dirty="0" smtClean="0">
                <a:solidFill>
                  <a:srgbClr val="FF0000"/>
                </a:solidFill>
              </a:rPr>
              <a:t>期工作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技术指标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选型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基础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持续集成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长</a:t>
            </a:r>
            <a:r>
              <a:rPr lang="zh-CN" altLang="en-US" sz="2800" dirty="0" smtClean="0"/>
              <a:t>时服务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服务发现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定时任务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结果和经验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二</a:t>
            </a:r>
            <a:r>
              <a:rPr lang="zh-CN" altLang="en-US" sz="2800" dirty="0" smtClean="0"/>
              <a:t>期工作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63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定时</a:t>
            </a:r>
            <a:r>
              <a:rPr lang="zh-CN" altLang="en-US" dirty="0" smtClean="0"/>
              <a:t>任务：</a:t>
            </a:r>
            <a:r>
              <a:rPr lang="en-US" altLang="zh-CN" dirty="0" err="1" smtClean="0"/>
              <a:t>Chronos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89280" y="1198880"/>
            <a:ext cx="581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依赖管理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79120" y="1890918"/>
            <a:ext cx="581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Job</a:t>
            </a:r>
            <a:r>
              <a:rPr lang="zh-CN" altLang="en-US" sz="2800" dirty="0" smtClean="0"/>
              <a:t>配置</a:t>
            </a:r>
            <a:r>
              <a:rPr lang="en-US" altLang="zh-CN" sz="2800" dirty="0" smtClean="0"/>
              <a:t>GUI</a:t>
            </a:r>
            <a:endParaRPr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1895" y="2598298"/>
            <a:ext cx="581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容错</a:t>
            </a:r>
          </a:p>
        </p:txBody>
      </p:sp>
    </p:spTree>
    <p:extLst>
      <p:ext uri="{BB962C8B-B14F-4D97-AF65-F5344CB8AC3E}">
        <p14:creationId xmlns:p14="http://schemas.microsoft.com/office/powerpoint/2010/main" val="105376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95023" y="1431928"/>
            <a:ext cx="5763" cy="4568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0" name="组合 72"/>
          <p:cNvGrpSpPr>
            <a:grpSpLocks/>
          </p:cNvGrpSpPr>
          <p:nvPr/>
        </p:nvGrpSpPr>
        <p:grpSpPr bwMode="auto">
          <a:xfrm>
            <a:off x="454648" y="1447671"/>
            <a:ext cx="8138266" cy="1000255"/>
            <a:chOff x="23418" y="590401"/>
            <a:chExt cx="8968182" cy="1000277"/>
          </a:xfrm>
        </p:grpSpPr>
        <p:sp>
          <p:nvSpPr>
            <p:cNvPr id="11" name="文本框 10"/>
            <p:cNvSpPr txBox="1"/>
            <p:nvPr/>
          </p:nvSpPr>
          <p:spPr>
            <a:xfrm>
              <a:off x="62496" y="911068"/>
              <a:ext cx="798286" cy="2539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产品线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23418" y="1539877"/>
              <a:ext cx="8968182" cy="50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637976" y="817548"/>
              <a:ext cx="674718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网站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2694" y="817548"/>
              <a:ext cx="820773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客户端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37976" y="1103305"/>
              <a:ext cx="673130" cy="2952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移动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312694" y="1104892"/>
              <a:ext cx="820773" cy="293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OTT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文本框 18"/>
            <p:cNvSpPr txBox="1">
              <a:spLocks noChangeArrowheads="1"/>
            </p:cNvSpPr>
            <p:nvPr/>
          </p:nvSpPr>
          <p:spPr bwMode="auto">
            <a:xfrm>
              <a:off x="1540328" y="590401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 smtClean="0">
                  <a:solidFill>
                    <a:prstClr val="black"/>
                  </a:solidFill>
                </a:rPr>
                <a:t>前端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2" name="文本框 19"/>
            <p:cNvSpPr txBox="1">
              <a:spLocks noChangeArrowheads="1"/>
            </p:cNvSpPr>
            <p:nvPr/>
          </p:nvSpPr>
          <p:spPr bwMode="auto">
            <a:xfrm>
              <a:off x="357777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>
                  <a:solidFill>
                    <a:prstClr val="black"/>
                  </a:solidFill>
                </a:rPr>
                <a:t>视频</a:t>
              </a:r>
              <a:r>
                <a:rPr lang="zh-CN" altLang="en-US" sz="750" dirty="0" smtClean="0">
                  <a:solidFill>
                    <a:prstClr val="black"/>
                  </a:solidFill>
                </a:rPr>
                <a:t>业务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39902" y="817548"/>
              <a:ext cx="679480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点播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9382" y="817548"/>
              <a:ext cx="843775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PP</a:t>
              </a:r>
              <a:r>
                <a:rPr kumimoji="1" lang="zh-CN" altLang="en-US" sz="1400" dirty="0">
                  <a:solidFill>
                    <a:prstClr val="black"/>
                  </a:solidFill>
                </a:rPr>
                <a:t>云</a:t>
              </a:r>
            </a:p>
          </p:txBody>
        </p:sp>
        <p:sp>
          <p:nvSpPr>
            <p:cNvPr id="25" name="文本框 22"/>
            <p:cNvSpPr txBox="1">
              <a:spLocks noChangeArrowheads="1"/>
            </p:cNvSpPr>
            <p:nvPr/>
          </p:nvSpPr>
          <p:spPr bwMode="auto">
            <a:xfrm>
              <a:off x="543560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>
                  <a:solidFill>
                    <a:prstClr val="black"/>
                  </a:solidFill>
                </a:rPr>
                <a:t>营收业务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2121" y="817548"/>
              <a:ext cx="676305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广告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178426" y="817548"/>
              <a:ext cx="674718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会员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502121" y="1103305"/>
              <a:ext cx="676305" cy="29369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游戏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178426" y="1101717"/>
              <a:ext cx="674718" cy="295282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硬件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39902" y="1116005"/>
              <a:ext cx="677892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直播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9382" y="1116005"/>
              <a:ext cx="843775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第三方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520905" y="5445128"/>
            <a:ext cx="6511767" cy="555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prstClr val="black"/>
                </a:solidFill>
              </a:rPr>
              <a:t>Virtualization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IDC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（</a:t>
            </a:r>
            <a:r>
              <a:rPr kumimoji="1" lang="en-US" altLang="zh-CN" sz="1200" dirty="0">
                <a:solidFill>
                  <a:prstClr val="black"/>
                </a:solidFill>
              </a:rPr>
              <a:t> 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CloudStack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Zabbix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Puppet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ControlTier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LVS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Racktable</a:t>
            </a:r>
            <a:r>
              <a:rPr kumimoji="1" lang="zh-CN" altLang="en-US" sz="1200" dirty="0" smtClean="0">
                <a:solidFill>
                  <a:prstClr val="black"/>
                </a:solidFill>
              </a:rPr>
              <a:t>）</a:t>
            </a:r>
            <a:endParaRPr kumimoji="1" lang="en-US" altLang="zh-CN" sz="1200" dirty="0">
              <a:solidFill>
                <a:prstClr val="black"/>
              </a:solidFill>
            </a:endParaRPr>
          </a:p>
        </p:txBody>
      </p:sp>
      <p:grpSp>
        <p:nvGrpSpPr>
          <p:cNvPr id="35" name="组合 70"/>
          <p:cNvGrpSpPr>
            <a:grpSpLocks/>
          </p:cNvGrpSpPr>
          <p:nvPr/>
        </p:nvGrpSpPr>
        <p:grpSpPr bwMode="auto">
          <a:xfrm>
            <a:off x="412546" y="2589214"/>
            <a:ext cx="8184369" cy="709612"/>
            <a:chOff x="-26762" y="1731187"/>
            <a:chExt cx="9018362" cy="710412"/>
          </a:xfrm>
        </p:grpSpPr>
        <p:sp>
          <p:nvSpPr>
            <p:cNvPr id="36" name="文本框 35"/>
            <p:cNvSpPr txBox="1"/>
            <p:nvPr/>
          </p:nvSpPr>
          <p:spPr>
            <a:xfrm>
              <a:off x="-26762" y="1862251"/>
              <a:ext cx="918028" cy="2542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业务</a:t>
              </a: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60639" y="1732776"/>
              <a:ext cx="817542" cy="50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媒资系统</a:t>
              </a:r>
              <a:r>
                <a:rPr kumimoji="1" lang="en-US" altLang="zh-CN" sz="1050" dirty="0" err="1">
                  <a:solidFill>
                    <a:prstClr val="black"/>
                  </a:solidFill>
                </a:rPr>
                <a:t>Epg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78181" y="1732776"/>
              <a:ext cx="801668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内容管理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 err="1">
                  <a:solidFill>
                    <a:prstClr val="black"/>
                  </a:solidFill>
                </a:rPr>
                <a:t>Cms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849" y="1731187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广告系统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Ads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81517" y="1732775"/>
              <a:ext cx="897582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评论系统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Comment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80010" y="1732775"/>
              <a:ext cx="1596984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00" dirty="0" smtClean="0">
                  <a:solidFill>
                    <a:prstClr val="black"/>
                  </a:solidFill>
                </a:rPr>
                <a:t>。。。。。。</a:t>
              </a:r>
              <a:endParaRPr kumimoji="1" lang="zh-CN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016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用户系统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Passport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8024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搜索引擎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Search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81915" y="1732776"/>
              <a:ext cx="796905" cy="511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推荐引擎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Rec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18040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支付系统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Payment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62137" y="2406635"/>
              <a:ext cx="8929463" cy="349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71"/>
          <p:cNvGrpSpPr>
            <a:grpSpLocks/>
          </p:cNvGrpSpPr>
          <p:nvPr/>
        </p:nvGrpSpPr>
        <p:grpSpPr bwMode="auto">
          <a:xfrm>
            <a:off x="421005" y="3427414"/>
            <a:ext cx="8182928" cy="1911351"/>
            <a:chOff x="-15766" y="2570646"/>
            <a:chExt cx="9016158" cy="1910433"/>
          </a:xfrm>
        </p:grpSpPr>
        <p:grpSp>
          <p:nvGrpSpPr>
            <p:cNvPr id="49" name="组合 69"/>
            <p:cNvGrpSpPr>
              <a:grpSpLocks/>
            </p:cNvGrpSpPr>
            <p:nvPr/>
          </p:nvGrpSpPr>
          <p:grpSpPr bwMode="auto">
            <a:xfrm>
              <a:off x="1508092" y="2570646"/>
              <a:ext cx="7170068" cy="1723198"/>
              <a:chOff x="1508092" y="2570646"/>
              <a:chExt cx="7170068" cy="172319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08092" y="2570646"/>
                <a:ext cx="3739801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>
                    <a:solidFill>
                      <a:prstClr val="white"/>
                    </a:solidFill>
                  </a:rPr>
                  <a:t>Cloud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云平台</a:t>
                </a:r>
                <a:endParaRPr kumimoji="1" lang="en-US" altLang="zh-CN" sz="1350" dirty="0">
                  <a:solidFill>
                    <a:prstClr val="white"/>
                  </a:solidFill>
                </a:endParaRPr>
              </a:p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435200" y="2570646"/>
                <a:ext cx="3242960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 err="1">
                    <a:solidFill>
                      <a:prstClr val="white"/>
                    </a:solidFill>
                  </a:rPr>
                  <a:t>BigData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大数据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46230" y="3109039"/>
                <a:ext cx="539701" cy="29354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P2P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392279" y="3107454"/>
                <a:ext cx="549224" cy="2951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CDN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164621" y="3410519"/>
                <a:ext cx="2528333" cy="6061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Tracker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Dispatcher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OMS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Encoder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Preload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Streaming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FlashP2P</a:t>
                </a:r>
                <a:r>
                  <a:rPr kumimoji="1" lang="zh-CN" altLang="en-US" sz="1200" dirty="0" smtClean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VMS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930454" y="3191256"/>
                <a:ext cx="2300073" cy="8060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Hadoop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err="1" smtClean="0">
                    <a:solidFill>
                      <a:prstClr val="black"/>
                    </a:solidFill>
                  </a:rPr>
                  <a:t>HBase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Mahout(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人群分析）、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 Storm\Pike(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实时分析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 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Spark\Shark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62015" y="4411263"/>
              <a:ext cx="8938377" cy="698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-15766" y="3272422"/>
              <a:ext cx="918028" cy="253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支撑系统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0079" y="5456288"/>
            <a:ext cx="83311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050" dirty="0" smtClean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底层</a:t>
            </a:r>
            <a:r>
              <a:rPr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平台</a:t>
            </a:r>
            <a:endParaRPr kumimoji="1" lang="zh-CN" altLang="en-US" sz="1050" dirty="0">
              <a:solidFill>
                <a:prstClr val="black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829" y="292231"/>
            <a:ext cx="176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085653" y="3546057"/>
            <a:ext cx="7841531" cy="16164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定时</a:t>
            </a:r>
            <a:r>
              <a:rPr lang="zh-CN" altLang="en-US" dirty="0" smtClean="0"/>
              <a:t>任务：</a:t>
            </a:r>
            <a:r>
              <a:rPr lang="en-US" altLang="zh-CN" dirty="0" err="1" smtClean="0"/>
              <a:t>Chronos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2" y="910275"/>
            <a:ext cx="8978340" cy="582988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812438"/>
            <a:ext cx="6475625" cy="58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59106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了解聚力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en-US" sz="2800" dirty="0" smtClean="0">
                <a:solidFill>
                  <a:srgbClr val="FF0000"/>
                </a:solidFill>
              </a:rPr>
              <a:t>期工作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技术指标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选型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基础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持续集成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长</a:t>
            </a:r>
            <a:r>
              <a:rPr lang="zh-CN" altLang="en-US" sz="2800" dirty="0" smtClean="0"/>
              <a:t>时服务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服务发现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定时任务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结果和经验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下半年工作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96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975" y="282804"/>
            <a:ext cx="3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440" y="1171279"/>
            <a:ext cx="710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 err="1" smtClean="0"/>
              <a:t>Baremetal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120+ VS 30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7846" y="2194482"/>
            <a:ext cx="6438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 smtClean="0"/>
              <a:t>Mem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8+T VS 1T</a:t>
            </a:r>
            <a:endParaRPr lang="zh-CN" altLang="en-US" sz="4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8993" y="4463100"/>
            <a:ext cx="8741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 smtClean="0"/>
              <a:t>CPU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1600+cores VS 328 cores </a:t>
            </a:r>
            <a:endParaRPr lang="zh-CN" altLang="en-US" sz="4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8993" y="3328791"/>
            <a:ext cx="6438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 smtClean="0"/>
              <a:t>Disk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200+T VS 5T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272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经验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53126" y="1168924"/>
            <a:ext cx="6627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/>
              <a:t>质疑</a:t>
            </a:r>
            <a:endParaRPr lang="en-US" altLang="zh-CN" sz="9600" dirty="0" smtClean="0"/>
          </a:p>
          <a:p>
            <a:pPr algn="ctr"/>
            <a:r>
              <a:rPr lang="en-US" altLang="zh-CN" sz="9600" dirty="0" smtClean="0"/>
              <a:t>&amp;</a:t>
            </a:r>
          </a:p>
          <a:p>
            <a:pPr algn="ctr"/>
            <a:r>
              <a:rPr lang="zh-CN" altLang="en-US" sz="9600" dirty="0"/>
              <a:t>沟通</a:t>
            </a:r>
          </a:p>
        </p:txBody>
      </p:sp>
    </p:spTree>
    <p:extLst>
      <p:ext uri="{BB962C8B-B14F-4D97-AF65-F5344CB8AC3E}">
        <p14:creationId xmlns:p14="http://schemas.microsoft.com/office/powerpoint/2010/main" val="9951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3695" y="311085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7715" y="1263192"/>
            <a:ext cx="65516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了解聚力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一</a:t>
            </a:r>
            <a:r>
              <a:rPr lang="zh-CN" altLang="en-US" sz="2800" dirty="0" smtClean="0"/>
              <a:t>期工作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技术指标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选型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Mesos</a:t>
            </a:r>
            <a:r>
              <a:rPr lang="zh-CN" altLang="en-US" sz="2800" dirty="0" smtClean="0"/>
              <a:t>基础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持续集成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长</a:t>
            </a:r>
            <a:r>
              <a:rPr lang="zh-CN" altLang="en-US" sz="2800" dirty="0" smtClean="0"/>
              <a:t>时服务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服务发现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定时任务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结果和经验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下半年工作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下半年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69682" y="768874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权限管理</a:t>
            </a:r>
            <a:endParaRPr lang="en-US" altLang="zh-CN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69681" y="1100384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镜像管理</a:t>
            </a:r>
            <a:endParaRPr lang="en-US" altLang="zh-CN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69680" y="1442814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接入新框架</a:t>
            </a:r>
            <a:endParaRPr lang="en-US" altLang="zh-CN" sz="2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69679" y="1774324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监控</a:t>
            </a:r>
            <a:endParaRPr lang="en-US" altLang="zh-CN" sz="24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69679" y="2105834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与现有的发布系统对接</a:t>
            </a:r>
            <a:endParaRPr lang="en-US" altLang="zh-CN" sz="24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169678" y="2450157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与现有的资产管理系统对接</a:t>
            </a:r>
            <a:endParaRPr lang="en-US" altLang="zh-CN" sz="24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169677" y="2816548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复杂线上情况下的</a:t>
            </a:r>
            <a:r>
              <a:rPr lang="en-US" altLang="zh-CN" sz="2400" dirty="0" smtClean="0"/>
              <a:t>LB</a:t>
            </a:r>
            <a:r>
              <a:rPr lang="zh-CN" altLang="en-US" sz="2400" dirty="0" smtClean="0"/>
              <a:t>架构及配置</a:t>
            </a:r>
            <a:endParaRPr lang="en-US" altLang="zh-CN" sz="24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69676" y="3159003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网络</a:t>
            </a:r>
            <a:endParaRPr lang="en-US" altLang="zh-CN" sz="24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169675" y="3525394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存储</a:t>
            </a:r>
            <a:endParaRPr lang="en-US" altLang="zh-CN" sz="24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169674" y="3856904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编排及应用依赖管理</a:t>
            </a:r>
            <a:endParaRPr lang="en-US" altLang="zh-CN" sz="24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169673" y="4212172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解决</a:t>
            </a:r>
            <a:r>
              <a:rPr lang="en-US" altLang="zh-CN" sz="2400" dirty="0" smtClean="0"/>
              <a:t>DCOS</a:t>
            </a:r>
            <a:r>
              <a:rPr lang="zh-CN" altLang="en-US" sz="2400" dirty="0" smtClean="0"/>
              <a:t>运行中的稳定性问题</a:t>
            </a:r>
            <a:endParaRPr lang="en-US" altLang="zh-CN" sz="2400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169672" y="4578563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解决测试环境的一些特殊要求</a:t>
            </a:r>
            <a:endParaRPr lang="en-US" altLang="zh-CN" sz="2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169672" y="4944954"/>
            <a:ext cx="888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上线部分</a:t>
            </a:r>
            <a:r>
              <a:rPr lang="zh-CN" altLang="en-US" sz="2400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7205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/>
                <a:t>聚力</a:t>
              </a:r>
              <a:r>
                <a:rPr lang="en-US" altLang="zh-CN" sz="1350" b="1" dirty="0" smtClean="0"/>
                <a:t> </a:t>
              </a:r>
              <a:r>
                <a:rPr lang="en-US" altLang="zh-CN" sz="1350" b="1" dirty="0"/>
                <a:t>SUNING</a:t>
              </a:r>
              <a:endParaRPr lang="zh-CN" altLang="en-US" sz="135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5670" y="254524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下半年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25" name="TextBox 7"/>
          <p:cNvSpPr txBox="1"/>
          <p:nvPr/>
        </p:nvSpPr>
        <p:spPr>
          <a:xfrm>
            <a:off x="1363890" y="768874"/>
            <a:ext cx="60957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/>
              <a:t>Thanks &amp; QA</a:t>
            </a:r>
            <a:endParaRPr lang="en-US" altLang="zh-CN" sz="8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11" y="2148965"/>
            <a:ext cx="4448323" cy="44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95023" y="1431928"/>
            <a:ext cx="5763" cy="4568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0" name="组合 72"/>
          <p:cNvGrpSpPr>
            <a:grpSpLocks/>
          </p:cNvGrpSpPr>
          <p:nvPr/>
        </p:nvGrpSpPr>
        <p:grpSpPr bwMode="auto">
          <a:xfrm>
            <a:off x="454648" y="1447671"/>
            <a:ext cx="8138266" cy="1000255"/>
            <a:chOff x="23418" y="590401"/>
            <a:chExt cx="8968182" cy="1000277"/>
          </a:xfrm>
        </p:grpSpPr>
        <p:sp>
          <p:nvSpPr>
            <p:cNvPr id="11" name="文本框 10"/>
            <p:cNvSpPr txBox="1"/>
            <p:nvPr/>
          </p:nvSpPr>
          <p:spPr>
            <a:xfrm>
              <a:off x="62496" y="911068"/>
              <a:ext cx="798286" cy="2539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产品线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23418" y="1539877"/>
              <a:ext cx="8968182" cy="50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637976" y="817548"/>
              <a:ext cx="674718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网站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2694" y="817548"/>
              <a:ext cx="820773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客户端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37976" y="1103305"/>
              <a:ext cx="673130" cy="2952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移动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312694" y="1104892"/>
              <a:ext cx="820773" cy="293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OTT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文本框 18"/>
            <p:cNvSpPr txBox="1">
              <a:spLocks noChangeArrowheads="1"/>
            </p:cNvSpPr>
            <p:nvPr/>
          </p:nvSpPr>
          <p:spPr bwMode="auto">
            <a:xfrm>
              <a:off x="1540328" y="590401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 smtClean="0">
                  <a:solidFill>
                    <a:prstClr val="black"/>
                  </a:solidFill>
                </a:rPr>
                <a:t>前端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2" name="文本框 19"/>
            <p:cNvSpPr txBox="1">
              <a:spLocks noChangeArrowheads="1"/>
            </p:cNvSpPr>
            <p:nvPr/>
          </p:nvSpPr>
          <p:spPr bwMode="auto">
            <a:xfrm>
              <a:off x="357777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>
                  <a:solidFill>
                    <a:prstClr val="black"/>
                  </a:solidFill>
                </a:rPr>
                <a:t>视频</a:t>
              </a:r>
              <a:r>
                <a:rPr lang="zh-CN" altLang="en-US" sz="750" dirty="0" smtClean="0">
                  <a:solidFill>
                    <a:prstClr val="black"/>
                  </a:solidFill>
                </a:rPr>
                <a:t>业务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39902" y="817548"/>
              <a:ext cx="679480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点播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9382" y="817548"/>
              <a:ext cx="843775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PP</a:t>
              </a:r>
              <a:r>
                <a:rPr kumimoji="1" lang="zh-CN" altLang="en-US" sz="1400" dirty="0">
                  <a:solidFill>
                    <a:prstClr val="black"/>
                  </a:solidFill>
                </a:rPr>
                <a:t>云</a:t>
              </a:r>
            </a:p>
          </p:txBody>
        </p:sp>
        <p:sp>
          <p:nvSpPr>
            <p:cNvPr id="25" name="文本框 22"/>
            <p:cNvSpPr txBox="1">
              <a:spLocks noChangeArrowheads="1"/>
            </p:cNvSpPr>
            <p:nvPr/>
          </p:nvSpPr>
          <p:spPr bwMode="auto">
            <a:xfrm>
              <a:off x="543560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>
                  <a:solidFill>
                    <a:prstClr val="black"/>
                  </a:solidFill>
                </a:rPr>
                <a:t>营收业务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2121" y="817548"/>
              <a:ext cx="676305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广告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178426" y="817548"/>
              <a:ext cx="674718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会员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502121" y="1103305"/>
              <a:ext cx="676305" cy="29369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游戏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178426" y="1101717"/>
              <a:ext cx="674718" cy="295282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硬件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39902" y="1116005"/>
              <a:ext cx="677892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直播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9382" y="1116005"/>
              <a:ext cx="843775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第三方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520905" y="5445128"/>
            <a:ext cx="6511767" cy="555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prstClr val="black"/>
                </a:solidFill>
              </a:rPr>
              <a:t>Virtualization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IDC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（</a:t>
            </a:r>
            <a:r>
              <a:rPr kumimoji="1" lang="en-US" altLang="zh-CN" sz="1200" dirty="0">
                <a:solidFill>
                  <a:prstClr val="black"/>
                </a:solidFill>
              </a:rPr>
              <a:t> 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CloudStack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Zabbix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Puppet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ControlTier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LVS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Racktable</a:t>
            </a:r>
            <a:r>
              <a:rPr kumimoji="1" lang="zh-CN" altLang="en-US" sz="1200" dirty="0" smtClean="0">
                <a:solidFill>
                  <a:prstClr val="black"/>
                </a:solidFill>
              </a:rPr>
              <a:t>）</a:t>
            </a:r>
            <a:endParaRPr kumimoji="1" lang="en-US" altLang="zh-CN" sz="1200" dirty="0">
              <a:solidFill>
                <a:prstClr val="black"/>
              </a:solidFill>
            </a:endParaRPr>
          </a:p>
        </p:txBody>
      </p:sp>
      <p:grpSp>
        <p:nvGrpSpPr>
          <p:cNvPr id="35" name="组合 70"/>
          <p:cNvGrpSpPr>
            <a:grpSpLocks/>
          </p:cNvGrpSpPr>
          <p:nvPr/>
        </p:nvGrpSpPr>
        <p:grpSpPr bwMode="auto">
          <a:xfrm>
            <a:off x="412546" y="2589214"/>
            <a:ext cx="8184369" cy="709612"/>
            <a:chOff x="-26762" y="1731187"/>
            <a:chExt cx="9018362" cy="710412"/>
          </a:xfrm>
        </p:grpSpPr>
        <p:sp>
          <p:nvSpPr>
            <p:cNvPr id="36" name="文本框 35"/>
            <p:cNvSpPr txBox="1"/>
            <p:nvPr/>
          </p:nvSpPr>
          <p:spPr>
            <a:xfrm>
              <a:off x="-26762" y="1862251"/>
              <a:ext cx="918028" cy="2542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业务</a:t>
              </a: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60639" y="1732776"/>
              <a:ext cx="817542" cy="50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媒资系统</a:t>
              </a:r>
              <a:r>
                <a:rPr kumimoji="1" lang="en-US" altLang="zh-CN" sz="1050" dirty="0" err="1">
                  <a:solidFill>
                    <a:prstClr val="black"/>
                  </a:solidFill>
                </a:rPr>
                <a:t>Epg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78181" y="1732776"/>
              <a:ext cx="801668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内容管理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 err="1">
                  <a:solidFill>
                    <a:prstClr val="black"/>
                  </a:solidFill>
                </a:rPr>
                <a:t>Cms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849" y="1731187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广告系统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Ads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81517" y="1732775"/>
              <a:ext cx="897582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评论系统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Comment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80010" y="1732775"/>
              <a:ext cx="1596984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00" dirty="0" smtClean="0">
                  <a:solidFill>
                    <a:prstClr val="black"/>
                  </a:solidFill>
                </a:rPr>
                <a:t>。。。。。。</a:t>
              </a:r>
              <a:endParaRPr kumimoji="1" lang="zh-CN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016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用户系统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Passport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8024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搜索引擎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Search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81915" y="1732776"/>
              <a:ext cx="796905" cy="511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推荐引擎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Rec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18040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支付系统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Payment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62137" y="2406635"/>
              <a:ext cx="8929463" cy="349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71"/>
          <p:cNvGrpSpPr>
            <a:grpSpLocks/>
          </p:cNvGrpSpPr>
          <p:nvPr/>
        </p:nvGrpSpPr>
        <p:grpSpPr bwMode="auto">
          <a:xfrm>
            <a:off x="421005" y="3427414"/>
            <a:ext cx="8182928" cy="1911351"/>
            <a:chOff x="-15766" y="2570646"/>
            <a:chExt cx="9016158" cy="1910433"/>
          </a:xfrm>
        </p:grpSpPr>
        <p:grpSp>
          <p:nvGrpSpPr>
            <p:cNvPr id="49" name="组合 69"/>
            <p:cNvGrpSpPr>
              <a:grpSpLocks/>
            </p:cNvGrpSpPr>
            <p:nvPr/>
          </p:nvGrpSpPr>
          <p:grpSpPr bwMode="auto">
            <a:xfrm>
              <a:off x="1508092" y="2570646"/>
              <a:ext cx="7170068" cy="1723198"/>
              <a:chOff x="1508092" y="2570646"/>
              <a:chExt cx="7170068" cy="172319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08092" y="2570646"/>
                <a:ext cx="3739801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>
                    <a:solidFill>
                      <a:prstClr val="white"/>
                    </a:solidFill>
                  </a:rPr>
                  <a:t>Cloud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云平台</a:t>
                </a:r>
                <a:endParaRPr kumimoji="1" lang="en-US" altLang="zh-CN" sz="1350" dirty="0">
                  <a:solidFill>
                    <a:prstClr val="white"/>
                  </a:solidFill>
                </a:endParaRPr>
              </a:p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435200" y="2570646"/>
                <a:ext cx="3242960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 err="1">
                    <a:solidFill>
                      <a:prstClr val="white"/>
                    </a:solidFill>
                  </a:rPr>
                  <a:t>BigData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大数据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46230" y="3109039"/>
                <a:ext cx="539701" cy="29354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P2P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392279" y="3107454"/>
                <a:ext cx="549224" cy="2951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CDN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164621" y="3410519"/>
                <a:ext cx="2528333" cy="6061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Tracker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Dispatcher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OMS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Encoder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Preload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Streaming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FlashP2P</a:t>
                </a:r>
                <a:r>
                  <a:rPr kumimoji="1" lang="zh-CN" altLang="en-US" sz="1200" dirty="0" smtClean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VMS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930454" y="3191256"/>
                <a:ext cx="2300073" cy="8060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Hadoop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err="1" smtClean="0">
                    <a:solidFill>
                      <a:prstClr val="black"/>
                    </a:solidFill>
                  </a:rPr>
                  <a:t>HBase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Mahout(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人群分析）、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 Storm\Pike(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实时分析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 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Spark\Shark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62015" y="4411263"/>
              <a:ext cx="8938377" cy="698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-15766" y="3272422"/>
              <a:ext cx="918028" cy="253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支撑系统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0079" y="5456288"/>
            <a:ext cx="83311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050" dirty="0" smtClean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底层</a:t>
            </a:r>
            <a:r>
              <a:rPr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平台</a:t>
            </a:r>
            <a:endParaRPr kumimoji="1" lang="zh-CN" altLang="en-US" sz="1050" dirty="0">
              <a:solidFill>
                <a:prstClr val="black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829" y="292231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085653" y="5054346"/>
            <a:ext cx="7841531" cy="114424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63264"/>
            <a:ext cx="8235043" cy="514350"/>
            <a:chOff x="0" y="1346200"/>
            <a:chExt cx="10980057" cy="685800"/>
          </a:xfrm>
        </p:grpSpPr>
        <p:sp>
          <p:nvSpPr>
            <p:cNvPr id="13" name="矩形 12"/>
            <p:cNvSpPr/>
            <p:nvPr/>
          </p:nvSpPr>
          <p:spPr>
            <a:xfrm>
              <a:off x="0" y="1346200"/>
              <a:ext cx="9245600" cy="685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921500" y="1346200"/>
              <a:ext cx="3499759" cy="685800"/>
            </a:xfrm>
            <a:prstGeom prst="parallelogram">
              <a:avLst>
                <a:gd name="adj" fmla="val 56481"/>
              </a:avLst>
            </a:prstGeom>
            <a:solidFill>
              <a:srgbClr val="C9C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646310" y="1346200"/>
              <a:ext cx="3333747" cy="685800"/>
            </a:xfrm>
            <a:custGeom>
              <a:avLst/>
              <a:gdLst>
                <a:gd name="connsiteX0" fmla="*/ 387347 w 3333747"/>
                <a:gd name="connsiteY0" fmla="*/ 0 h 685800"/>
                <a:gd name="connsiteX1" fmla="*/ 3333747 w 3333747"/>
                <a:gd name="connsiteY1" fmla="*/ 0 h 685800"/>
                <a:gd name="connsiteX2" fmla="*/ 2946400 w 3333747"/>
                <a:gd name="connsiteY2" fmla="*/ 685800 h 685800"/>
                <a:gd name="connsiteX3" fmla="*/ 0 w 3333747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47" h="685800">
                  <a:moveTo>
                    <a:pt x="387347" y="0"/>
                  </a:moveTo>
                  <a:lnTo>
                    <a:pt x="3333747" y="0"/>
                  </a:lnTo>
                  <a:lnTo>
                    <a:pt x="29464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007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/>
                <a:t>聚</a:t>
              </a:r>
              <a:r>
                <a:rPr lang="zh-CN" altLang="en-US" sz="1350" b="1" dirty="0" smtClean="0"/>
                <a:t>力 </a:t>
              </a:r>
              <a:r>
                <a:rPr lang="en-US" altLang="zh-CN" sz="1350" b="1" dirty="0" smtClean="0"/>
                <a:t>SUNING</a:t>
              </a:r>
              <a:endParaRPr lang="zh-CN" altLang="en-US" sz="1350" b="1" dirty="0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195023" y="1431928"/>
            <a:ext cx="5763" cy="4568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0" name="组合 72"/>
          <p:cNvGrpSpPr>
            <a:grpSpLocks/>
          </p:cNvGrpSpPr>
          <p:nvPr/>
        </p:nvGrpSpPr>
        <p:grpSpPr bwMode="auto">
          <a:xfrm>
            <a:off x="454648" y="1447671"/>
            <a:ext cx="8138266" cy="1000255"/>
            <a:chOff x="23418" y="590401"/>
            <a:chExt cx="8968182" cy="1000277"/>
          </a:xfrm>
        </p:grpSpPr>
        <p:sp>
          <p:nvSpPr>
            <p:cNvPr id="11" name="文本框 10"/>
            <p:cNvSpPr txBox="1"/>
            <p:nvPr/>
          </p:nvSpPr>
          <p:spPr>
            <a:xfrm>
              <a:off x="62496" y="911068"/>
              <a:ext cx="798286" cy="2539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产品线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23418" y="1539877"/>
              <a:ext cx="8968182" cy="50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637976" y="817548"/>
              <a:ext cx="674718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网站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2694" y="817548"/>
              <a:ext cx="820773" cy="285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客户端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37976" y="1103305"/>
              <a:ext cx="673130" cy="2952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移动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312694" y="1104892"/>
              <a:ext cx="820773" cy="293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OTT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1" name="文本框 18"/>
            <p:cNvSpPr txBox="1">
              <a:spLocks noChangeArrowheads="1"/>
            </p:cNvSpPr>
            <p:nvPr/>
          </p:nvSpPr>
          <p:spPr bwMode="auto">
            <a:xfrm>
              <a:off x="1540328" y="590401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 smtClean="0">
                  <a:solidFill>
                    <a:prstClr val="black"/>
                  </a:solidFill>
                </a:rPr>
                <a:t>前端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2" name="文本框 19"/>
            <p:cNvSpPr txBox="1">
              <a:spLocks noChangeArrowheads="1"/>
            </p:cNvSpPr>
            <p:nvPr/>
          </p:nvSpPr>
          <p:spPr bwMode="auto">
            <a:xfrm>
              <a:off x="357777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 dirty="0">
                  <a:solidFill>
                    <a:prstClr val="black"/>
                  </a:solidFill>
                </a:rPr>
                <a:t>视频</a:t>
              </a:r>
              <a:r>
                <a:rPr lang="zh-CN" altLang="en-US" sz="750" dirty="0" smtClean="0">
                  <a:solidFill>
                    <a:prstClr val="black"/>
                  </a:solidFill>
                </a:rPr>
                <a:t>业务</a:t>
              </a:r>
              <a:endParaRPr lang="zh-CN" altLang="en-US" sz="750" dirty="0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39902" y="817548"/>
              <a:ext cx="679480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点播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9382" y="817548"/>
              <a:ext cx="843775" cy="2984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dirty="0">
                  <a:solidFill>
                    <a:prstClr val="black"/>
                  </a:solidFill>
                </a:rPr>
                <a:t>PP</a:t>
              </a:r>
              <a:r>
                <a:rPr kumimoji="1" lang="zh-CN" altLang="en-US" sz="1400" dirty="0">
                  <a:solidFill>
                    <a:prstClr val="black"/>
                  </a:solidFill>
                </a:rPr>
                <a:t>云</a:t>
              </a:r>
            </a:p>
          </p:txBody>
        </p:sp>
        <p:sp>
          <p:nvSpPr>
            <p:cNvPr id="25" name="文本框 22"/>
            <p:cNvSpPr txBox="1">
              <a:spLocks noChangeArrowheads="1"/>
            </p:cNvSpPr>
            <p:nvPr/>
          </p:nvSpPr>
          <p:spPr bwMode="auto">
            <a:xfrm>
              <a:off x="5435601" y="590777"/>
              <a:ext cx="1484085" cy="20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750">
                  <a:solidFill>
                    <a:prstClr val="black"/>
                  </a:solidFill>
                </a:rPr>
                <a:t>营收业务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2121" y="817548"/>
              <a:ext cx="676305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广告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178426" y="817548"/>
              <a:ext cx="674718" cy="285757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会员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502121" y="1103305"/>
              <a:ext cx="676305" cy="29369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>
                  <a:solidFill>
                    <a:prstClr val="black"/>
                  </a:solidFill>
                </a:rPr>
                <a:t>游戏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178426" y="1101717"/>
              <a:ext cx="674718" cy="295282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硬件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39902" y="1116005"/>
              <a:ext cx="677892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直播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9382" y="1116005"/>
              <a:ext cx="843775" cy="2809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dirty="0" smtClean="0">
                  <a:solidFill>
                    <a:prstClr val="black"/>
                  </a:solidFill>
                </a:rPr>
                <a:t>第三方</a:t>
              </a:r>
              <a:endParaRPr kumimoji="1" lang="zh-CN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520905" y="5445128"/>
            <a:ext cx="6511767" cy="555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prstClr val="black"/>
                </a:solidFill>
              </a:rPr>
              <a:t>Virtualization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IDC servers</a:t>
            </a:r>
            <a:r>
              <a:rPr kumimoji="1" lang="zh-CN" altLang="en-US" sz="1200" dirty="0">
                <a:solidFill>
                  <a:prstClr val="black"/>
                </a:solidFill>
              </a:rPr>
              <a:t>（</a:t>
            </a:r>
            <a:r>
              <a:rPr kumimoji="1" lang="en-US" altLang="zh-CN" sz="1200" dirty="0">
                <a:solidFill>
                  <a:prstClr val="black"/>
                </a:solidFill>
              </a:rPr>
              <a:t> 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CloudStack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Zabbix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Puppet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ControlTier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>
                <a:solidFill>
                  <a:prstClr val="black"/>
                </a:solidFill>
              </a:rPr>
              <a:t>LVS</a:t>
            </a:r>
            <a:r>
              <a:rPr kumimoji="1" lang="zh-CN" altLang="en-US" sz="1200" dirty="0">
                <a:solidFill>
                  <a:prstClr val="black"/>
                </a:solidFill>
              </a:rPr>
              <a:t>、</a:t>
            </a:r>
            <a:r>
              <a:rPr kumimoji="1" lang="en-US" altLang="zh-CN" sz="1200" dirty="0" err="1">
                <a:solidFill>
                  <a:prstClr val="black"/>
                </a:solidFill>
              </a:rPr>
              <a:t>Racktable</a:t>
            </a:r>
            <a:r>
              <a:rPr kumimoji="1" lang="zh-CN" altLang="en-US" sz="1200" dirty="0" smtClean="0">
                <a:solidFill>
                  <a:prstClr val="black"/>
                </a:solidFill>
              </a:rPr>
              <a:t>）</a:t>
            </a:r>
            <a:endParaRPr kumimoji="1" lang="en-US" altLang="zh-CN" sz="1200" dirty="0">
              <a:solidFill>
                <a:prstClr val="black"/>
              </a:solidFill>
            </a:endParaRPr>
          </a:p>
        </p:txBody>
      </p:sp>
      <p:grpSp>
        <p:nvGrpSpPr>
          <p:cNvPr id="35" name="组合 70"/>
          <p:cNvGrpSpPr>
            <a:grpSpLocks/>
          </p:cNvGrpSpPr>
          <p:nvPr/>
        </p:nvGrpSpPr>
        <p:grpSpPr bwMode="auto">
          <a:xfrm>
            <a:off x="412546" y="2589214"/>
            <a:ext cx="8184369" cy="709612"/>
            <a:chOff x="-26762" y="1731187"/>
            <a:chExt cx="9018362" cy="710412"/>
          </a:xfrm>
        </p:grpSpPr>
        <p:sp>
          <p:nvSpPr>
            <p:cNvPr id="36" name="文本框 35"/>
            <p:cNvSpPr txBox="1"/>
            <p:nvPr/>
          </p:nvSpPr>
          <p:spPr>
            <a:xfrm>
              <a:off x="-26762" y="1862251"/>
              <a:ext cx="918028" cy="2542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业务</a:t>
              </a: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60639" y="1732776"/>
              <a:ext cx="817542" cy="5085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媒资系统</a:t>
              </a:r>
              <a:r>
                <a:rPr kumimoji="1" lang="en-US" altLang="zh-CN" sz="1050" dirty="0" err="1">
                  <a:solidFill>
                    <a:prstClr val="black"/>
                  </a:solidFill>
                </a:rPr>
                <a:t>Epg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78181" y="1732776"/>
              <a:ext cx="801668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内容管理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 err="1">
                  <a:solidFill>
                    <a:prstClr val="black"/>
                  </a:solidFill>
                </a:rPr>
                <a:t>Cms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849" y="1731187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广告系统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Ads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381517" y="1732775"/>
              <a:ext cx="897582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评论系统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Comment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80010" y="1732775"/>
              <a:ext cx="1596984" cy="5101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900" dirty="0" smtClean="0">
                  <a:solidFill>
                    <a:prstClr val="black"/>
                  </a:solidFill>
                </a:rPr>
                <a:t>。。。。。。</a:t>
              </a:r>
              <a:endParaRPr kumimoji="1" lang="zh-CN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016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用户系统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Passport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8024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搜索引擎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Search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81915" y="1732776"/>
              <a:ext cx="796905" cy="5117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推荐引擎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Rec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180408" y="1734366"/>
              <a:ext cx="798492" cy="51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>
                  <a:solidFill>
                    <a:prstClr val="black"/>
                  </a:solidFill>
                </a:rPr>
                <a:t>支付系统</a:t>
              </a:r>
              <a:endParaRPr kumimoji="1" lang="en-US" altLang="zh-CN" sz="1050" dirty="0">
                <a:solidFill>
                  <a:prstClr val="black"/>
                </a:solidFill>
              </a:endParaRPr>
            </a:p>
            <a:p>
              <a:pPr algn="ctr"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050" dirty="0">
                  <a:solidFill>
                    <a:prstClr val="black"/>
                  </a:solidFill>
                </a:rPr>
                <a:t>Payment</a:t>
              </a:r>
              <a:endParaRPr kumimoji="1" lang="zh-CN" alt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V="1">
              <a:off x="62137" y="2406635"/>
              <a:ext cx="8929463" cy="349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71"/>
          <p:cNvGrpSpPr>
            <a:grpSpLocks/>
          </p:cNvGrpSpPr>
          <p:nvPr/>
        </p:nvGrpSpPr>
        <p:grpSpPr bwMode="auto">
          <a:xfrm>
            <a:off x="421005" y="3427414"/>
            <a:ext cx="8182928" cy="1911351"/>
            <a:chOff x="-15766" y="2570646"/>
            <a:chExt cx="9016158" cy="1910433"/>
          </a:xfrm>
        </p:grpSpPr>
        <p:grpSp>
          <p:nvGrpSpPr>
            <p:cNvPr id="49" name="组合 69"/>
            <p:cNvGrpSpPr>
              <a:grpSpLocks/>
            </p:cNvGrpSpPr>
            <p:nvPr/>
          </p:nvGrpSpPr>
          <p:grpSpPr bwMode="auto">
            <a:xfrm>
              <a:off x="1508092" y="2570646"/>
              <a:ext cx="7170068" cy="1723198"/>
              <a:chOff x="1508092" y="2570646"/>
              <a:chExt cx="7170068" cy="172319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08092" y="2570646"/>
                <a:ext cx="3739801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>
                    <a:solidFill>
                      <a:prstClr val="white"/>
                    </a:solidFill>
                  </a:rPr>
                  <a:t>Cloud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云平台</a:t>
                </a:r>
                <a:endParaRPr kumimoji="1" lang="en-US" altLang="zh-CN" sz="1350" dirty="0">
                  <a:solidFill>
                    <a:prstClr val="white"/>
                  </a:solidFill>
                </a:endParaRPr>
              </a:p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435200" y="2570646"/>
                <a:ext cx="3242960" cy="172319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350" dirty="0" err="1">
                    <a:solidFill>
                      <a:prstClr val="white"/>
                    </a:solidFill>
                  </a:rPr>
                  <a:t>BigData</a:t>
                </a:r>
                <a:r>
                  <a:rPr kumimoji="1" lang="zh-CN" altLang="en-US" sz="1350" dirty="0">
                    <a:solidFill>
                      <a:prstClr val="white"/>
                    </a:solidFill>
                  </a:rPr>
                  <a:t>大数据</a:t>
                </a: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46230" y="3109039"/>
                <a:ext cx="539701" cy="29354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P2P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392279" y="3107454"/>
                <a:ext cx="549224" cy="2951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CDN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164621" y="3410519"/>
                <a:ext cx="2528333" cy="6061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Tracker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Dispatcher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OMS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Encoder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Preload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Streaming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FlashP2P</a:t>
                </a:r>
                <a:r>
                  <a:rPr kumimoji="1" lang="zh-CN" altLang="en-US" sz="1200" dirty="0" smtClean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smtClean="0">
                    <a:solidFill>
                      <a:prstClr val="black"/>
                    </a:solidFill>
                  </a:rPr>
                  <a:t>VMS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930454" y="3191256"/>
                <a:ext cx="2300073" cy="8060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200" dirty="0">
                    <a:solidFill>
                      <a:prstClr val="black"/>
                    </a:solidFill>
                  </a:rPr>
                  <a:t>Hadoop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 err="1" smtClean="0">
                    <a:solidFill>
                      <a:prstClr val="black"/>
                    </a:solidFill>
                  </a:rPr>
                  <a:t>HBase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Mahout(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人群分析）、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 Storm\Pike(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实时分析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prstClr val="black"/>
                    </a:solidFill>
                  </a:rPr>
                  <a:t>、 </a:t>
                </a:r>
                <a:r>
                  <a:rPr kumimoji="1" lang="en-US" altLang="zh-CN" sz="1200" dirty="0">
                    <a:solidFill>
                      <a:prstClr val="black"/>
                    </a:solidFill>
                  </a:rPr>
                  <a:t>Spark\Shark</a:t>
                </a:r>
                <a:endParaRPr kumimoji="1" lang="zh-CN" altLang="en-US" sz="12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62015" y="4411263"/>
              <a:ext cx="8938377" cy="698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-15766" y="3272422"/>
              <a:ext cx="918028" cy="2537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050" dirty="0" smtClean="0">
                  <a:solidFill>
                    <a:prstClr val="black"/>
                  </a:solidFill>
                  <a:effectLst>
                    <a:glow rad="63500">
                      <a:srgbClr val="4F81BD">
                        <a:satMod val="175000"/>
                        <a:alpha val="40000"/>
                      </a:srgbClr>
                    </a:glow>
                  </a:effectLst>
                </a:rPr>
                <a:t>支撑系统</a:t>
              </a:r>
              <a:endParaRPr kumimoji="1"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0079" y="5456288"/>
            <a:ext cx="833110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050" dirty="0" smtClean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底层</a:t>
            </a:r>
            <a:r>
              <a:rPr lang="zh-CN" altLang="en-US" sz="1050" dirty="0">
                <a:solidFill>
                  <a:prstClr val="black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</a:rPr>
              <a:t>平台</a:t>
            </a:r>
            <a:endParaRPr kumimoji="1" lang="zh-CN" altLang="en-US" sz="1050" dirty="0">
              <a:solidFill>
                <a:prstClr val="black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829" y="292231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了解聚力</a:t>
            </a:r>
            <a:r>
              <a:rPr lang="en-US" altLang="zh-CN" dirty="0" smtClean="0"/>
              <a:t>-</a:t>
            </a:r>
            <a:r>
              <a:rPr lang="zh-CN" altLang="en-US" dirty="0"/>
              <a:t>业务</a:t>
            </a:r>
          </a:p>
        </p:txBody>
      </p:sp>
      <p:sp>
        <p:nvSpPr>
          <p:cNvPr id="3" name="矩形 2"/>
          <p:cNvSpPr/>
          <p:nvPr/>
        </p:nvSpPr>
        <p:spPr>
          <a:xfrm>
            <a:off x="1245677" y="2447926"/>
            <a:ext cx="7521251" cy="37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00179F6-7788-4789-A9B3-CEC2E2A1719C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18606</TotalTime>
  <Words>2376</Words>
  <Application>Microsoft Office PowerPoint</Application>
  <PresentationFormat>全屏显示(4:3)</PresentationFormat>
  <Paragraphs>856</Paragraphs>
  <Slides>76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3" baseType="lpstr">
      <vt:lpstr>华文细黑</vt:lpstr>
      <vt:lpstr>宋体</vt:lpstr>
      <vt:lpstr>Arial</vt:lpstr>
      <vt:lpstr>Calibri</vt:lpstr>
      <vt:lpstr>Calibri Light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LiXiaqiang</dc:creator>
  <cp:lastModifiedBy>郭洪涛</cp:lastModifiedBy>
  <cp:revision>626</cp:revision>
  <dcterms:created xsi:type="dcterms:W3CDTF">2014-04-22T05:59:31Z</dcterms:created>
  <dcterms:modified xsi:type="dcterms:W3CDTF">2016-06-03T05:54:11Z</dcterms:modified>
</cp:coreProperties>
</file>