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8" r:id="rId3"/>
    <p:sldId id="326" r:id="rId4"/>
    <p:sldId id="323" r:id="rId5"/>
    <p:sldId id="309" r:id="rId6"/>
    <p:sldId id="321" r:id="rId7"/>
    <p:sldId id="322" r:id="rId8"/>
    <p:sldId id="324" r:id="rId9"/>
    <p:sldId id="291" r:id="rId10"/>
    <p:sldId id="292" r:id="rId11"/>
    <p:sldId id="293" r:id="rId12"/>
    <p:sldId id="295" r:id="rId13"/>
    <p:sldId id="296" r:id="rId14"/>
    <p:sldId id="297" r:id="rId15"/>
    <p:sldId id="261" r:id="rId16"/>
    <p:sldId id="262" r:id="rId17"/>
    <p:sldId id="325" r:id="rId18"/>
    <p:sldId id="307" r:id="rId19"/>
    <p:sldId id="305" r:id="rId20"/>
    <p:sldId id="306" r:id="rId21"/>
    <p:sldId id="308" r:id="rId22"/>
    <p:sldId id="28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25547-BB29-41F3-AA70-3104AAE38FDA}" type="doc">
      <dgm:prSet loTypeId="urn:microsoft.com/office/officeart/2005/8/layout/cycle6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93274121-D61F-4C00-81E7-D653CA24234D}">
      <dgm:prSet phldrT="[文本]"/>
      <dgm:spPr/>
      <dgm:t>
        <a:bodyPr/>
        <a:lstStyle/>
        <a:p>
          <a:r>
            <a:rPr lang="zh-CN" altLang="en-US" dirty="0" smtClean="0"/>
            <a:t>横向可扩展</a:t>
          </a:r>
          <a:endParaRPr lang="zh-CN" altLang="en-US" dirty="0"/>
        </a:p>
      </dgm:t>
    </dgm:pt>
    <dgm:pt modelId="{774ED94E-09F2-469F-8317-F131DC11E7D6}" type="parTrans" cxnId="{FF9C1159-04D1-4538-9BC7-24CBB6013CCF}">
      <dgm:prSet/>
      <dgm:spPr/>
      <dgm:t>
        <a:bodyPr/>
        <a:lstStyle/>
        <a:p>
          <a:endParaRPr lang="zh-CN" altLang="en-US"/>
        </a:p>
      </dgm:t>
    </dgm:pt>
    <dgm:pt modelId="{8E9C41EA-51FF-4885-BA97-ACA3EE8428F1}" type="sibTrans" cxnId="{FF9C1159-04D1-4538-9BC7-24CBB6013CCF}">
      <dgm:prSet/>
      <dgm:spPr/>
      <dgm:t>
        <a:bodyPr/>
        <a:lstStyle/>
        <a:p>
          <a:endParaRPr lang="zh-CN" altLang="en-US"/>
        </a:p>
      </dgm:t>
    </dgm:pt>
    <dgm:pt modelId="{78612011-7AD1-4201-905F-C0F1C35A8A3B}">
      <dgm:prSet phldrT="[文本]"/>
      <dgm:spPr/>
      <dgm:t>
        <a:bodyPr/>
        <a:lstStyle/>
        <a:p>
          <a:r>
            <a:rPr lang="zh-CN" altLang="en-US" dirty="0" smtClean="0"/>
            <a:t>流量自动调度</a:t>
          </a:r>
          <a:endParaRPr lang="zh-CN" altLang="en-US" dirty="0"/>
        </a:p>
      </dgm:t>
    </dgm:pt>
    <dgm:pt modelId="{263D52E7-6C9C-4C8C-96FF-EFF7695466CF}" type="parTrans" cxnId="{52601F21-784B-4E53-8481-1D5EA45225A4}">
      <dgm:prSet/>
      <dgm:spPr/>
      <dgm:t>
        <a:bodyPr/>
        <a:lstStyle/>
        <a:p>
          <a:endParaRPr lang="zh-CN" altLang="en-US"/>
        </a:p>
      </dgm:t>
    </dgm:pt>
    <dgm:pt modelId="{827F5379-8026-447E-BFD5-D063435A52DC}" type="sibTrans" cxnId="{52601F21-784B-4E53-8481-1D5EA45225A4}">
      <dgm:prSet/>
      <dgm:spPr/>
      <dgm:t>
        <a:bodyPr/>
        <a:lstStyle/>
        <a:p>
          <a:endParaRPr lang="zh-CN" altLang="en-US"/>
        </a:p>
      </dgm:t>
    </dgm:pt>
    <dgm:pt modelId="{17AF89C5-F32F-4187-B7DA-9B8E400DE375}">
      <dgm:prSet phldrT="[文本]"/>
      <dgm:spPr/>
      <dgm:t>
        <a:bodyPr/>
        <a:lstStyle/>
        <a:p>
          <a:r>
            <a:rPr lang="zh-CN" altLang="en-US" dirty="0" smtClean="0"/>
            <a:t>全方位监控</a:t>
          </a:r>
          <a:endParaRPr lang="zh-CN" altLang="en-US" dirty="0"/>
        </a:p>
      </dgm:t>
    </dgm:pt>
    <dgm:pt modelId="{5BE9BC7B-0880-48C5-B19B-49E4E996450A}" type="parTrans" cxnId="{E6611376-4453-4F43-BAD6-94AD99F56C85}">
      <dgm:prSet/>
      <dgm:spPr/>
      <dgm:t>
        <a:bodyPr/>
        <a:lstStyle/>
        <a:p>
          <a:endParaRPr lang="zh-CN" altLang="en-US"/>
        </a:p>
      </dgm:t>
    </dgm:pt>
    <dgm:pt modelId="{361F7388-5A00-4019-A795-35FFBC278F2B}" type="sibTrans" cxnId="{E6611376-4453-4F43-BAD6-94AD99F56C85}">
      <dgm:prSet/>
      <dgm:spPr/>
      <dgm:t>
        <a:bodyPr/>
        <a:lstStyle/>
        <a:p>
          <a:endParaRPr lang="zh-CN" altLang="en-US"/>
        </a:p>
      </dgm:t>
    </dgm:pt>
    <dgm:pt modelId="{B12DC717-E2B3-44AF-959E-D5D46981A629}">
      <dgm:prSet phldrT="[文本]"/>
      <dgm:spPr/>
      <dgm:t>
        <a:bodyPr/>
        <a:lstStyle/>
        <a:p>
          <a:r>
            <a:rPr lang="zh-CN" altLang="en-US" dirty="0" smtClean="0"/>
            <a:t>服务降级</a:t>
          </a:r>
          <a:endParaRPr lang="zh-CN" altLang="en-US" dirty="0"/>
        </a:p>
      </dgm:t>
    </dgm:pt>
    <dgm:pt modelId="{C495A4C8-4DBF-4B3D-B439-6295F061628A}" type="parTrans" cxnId="{948CCB1D-23BD-4CF8-AD9C-19974DCC3874}">
      <dgm:prSet/>
      <dgm:spPr/>
      <dgm:t>
        <a:bodyPr/>
        <a:lstStyle/>
        <a:p>
          <a:endParaRPr lang="zh-CN" altLang="en-US"/>
        </a:p>
      </dgm:t>
    </dgm:pt>
    <dgm:pt modelId="{528D7FF6-1DC9-4528-9390-DE3EBF7F9326}" type="sibTrans" cxnId="{948CCB1D-23BD-4CF8-AD9C-19974DCC3874}">
      <dgm:prSet/>
      <dgm:spPr/>
      <dgm:t>
        <a:bodyPr/>
        <a:lstStyle/>
        <a:p>
          <a:endParaRPr lang="zh-CN" altLang="en-US"/>
        </a:p>
      </dgm:t>
    </dgm:pt>
    <dgm:pt modelId="{7ABAF6A2-9CB2-4EB0-9706-958DB1D37DD8}">
      <dgm:prSet phldrT="[文本]"/>
      <dgm:spPr/>
      <dgm:t>
        <a:bodyPr/>
        <a:lstStyle/>
        <a:p>
          <a:r>
            <a:rPr lang="zh-CN" altLang="en-US" dirty="0" smtClean="0"/>
            <a:t>解耦与隔离</a:t>
          </a:r>
          <a:endParaRPr lang="zh-CN" altLang="en-US" dirty="0"/>
        </a:p>
      </dgm:t>
    </dgm:pt>
    <dgm:pt modelId="{F71FF17B-CE77-4670-94D3-C43C79C57EE0}" type="parTrans" cxnId="{C580D17C-9900-4176-A254-2EED08F107EC}">
      <dgm:prSet/>
      <dgm:spPr/>
      <dgm:t>
        <a:bodyPr/>
        <a:lstStyle/>
        <a:p>
          <a:endParaRPr lang="zh-CN" altLang="en-US"/>
        </a:p>
      </dgm:t>
    </dgm:pt>
    <dgm:pt modelId="{7C8B01A5-946C-41D6-8763-DD0C8CF96C7C}" type="sibTrans" cxnId="{C580D17C-9900-4176-A254-2EED08F107EC}">
      <dgm:prSet/>
      <dgm:spPr/>
      <dgm:t>
        <a:bodyPr/>
        <a:lstStyle/>
        <a:p>
          <a:endParaRPr lang="zh-CN" altLang="en-US"/>
        </a:p>
      </dgm:t>
    </dgm:pt>
    <dgm:pt modelId="{D1A913AA-7228-40C8-B639-7A8B687C04C5}" type="pres">
      <dgm:prSet presAssocID="{55A25547-BB29-41F3-AA70-3104AAE38F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132371-9425-4680-AF3C-27E02CCD1612}" type="pres">
      <dgm:prSet presAssocID="{93274121-D61F-4C00-81E7-D653CA24234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26B24-B780-4DB6-8D91-DE40FE919ADC}" type="pres">
      <dgm:prSet presAssocID="{93274121-D61F-4C00-81E7-D653CA24234D}" presName="spNode" presStyleCnt="0"/>
      <dgm:spPr/>
    </dgm:pt>
    <dgm:pt modelId="{D9E2B6EC-F709-443E-8309-FF4136941C0B}" type="pres">
      <dgm:prSet presAssocID="{8E9C41EA-51FF-4885-BA97-ACA3EE8428F1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C9FC5639-BE26-4B17-A6B6-BA552B46B95B}" type="pres">
      <dgm:prSet presAssocID="{78612011-7AD1-4201-905F-C0F1C35A8A3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208B3-3344-4F12-B183-0A5D069097D7}" type="pres">
      <dgm:prSet presAssocID="{78612011-7AD1-4201-905F-C0F1C35A8A3B}" presName="spNode" presStyleCnt="0"/>
      <dgm:spPr/>
    </dgm:pt>
    <dgm:pt modelId="{A2258DF7-1D35-43F4-B73A-87CCB39587C7}" type="pres">
      <dgm:prSet presAssocID="{827F5379-8026-447E-BFD5-D063435A52DC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9266725-0D23-44C1-B79A-D8CE5A7702E1}" type="pres">
      <dgm:prSet presAssocID="{17AF89C5-F32F-4187-B7DA-9B8E400DE37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10A83-DDAD-4BB4-B8C7-E4F8EBDC1C07}" type="pres">
      <dgm:prSet presAssocID="{17AF89C5-F32F-4187-B7DA-9B8E400DE375}" presName="spNode" presStyleCnt="0"/>
      <dgm:spPr/>
    </dgm:pt>
    <dgm:pt modelId="{6C2C9B8F-AE1A-44D8-AF85-6CF5AD5823B2}" type="pres">
      <dgm:prSet presAssocID="{361F7388-5A00-4019-A795-35FFBC278F2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03320997-567E-4092-8B23-79BCA0CEAD44}" type="pres">
      <dgm:prSet presAssocID="{B12DC717-E2B3-44AF-959E-D5D46981A6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DB024-B3A0-41BB-9ACE-6F1AAB52958B}" type="pres">
      <dgm:prSet presAssocID="{B12DC717-E2B3-44AF-959E-D5D46981A629}" presName="spNode" presStyleCnt="0"/>
      <dgm:spPr/>
    </dgm:pt>
    <dgm:pt modelId="{22076B6B-FAAA-478A-B762-E1D5C2D1D8F0}" type="pres">
      <dgm:prSet presAssocID="{528D7FF6-1DC9-4528-9390-DE3EBF7F9326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9C0C0A1B-A156-4B74-9FF3-E37D77A65235}" type="pres">
      <dgm:prSet presAssocID="{7ABAF6A2-9CB2-4EB0-9706-958DB1D37D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607AE-9B03-424A-9604-0BF6C94CD5C3}" type="pres">
      <dgm:prSet presAssocID="{7ABAF6A2-9CB2-4EB0-9706-958DB1D37DD8}" presName="spNode" presStyleCnt="0"/>
      <dgm:spPr/>
    </dgm:pt>
    <dgm:pt modelId="{E32EA1BC-56AB-4710-9B26-BC832FF0E88B}" type="pres">
      <dgm:prSet presAssocID="{7C8B01A5-946C-41D6-8763-DD0C8CF96C7C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2601F21-784B-4E53-8481-1D5EA45225A4}" srcId="{55A25547-BB29-41F3-AA70-3104AAE38FDA}" destId="{78612011-7AD1-4201-905F-C0F1C35A8A3B}" srcOrd="1" destOrd="0" parTransId="{263D52E7-6C9C-4C8C-96FF-EFF7695466CF}" sibTransId="{827F5379-8026-447E-BFD5-D063435A52DC}"/>
    <dgm:cxn modelId="{83F22B7B-E7C5-4D76-819A-6EE2CD8D648B}" type="presOf" srcId="{78612011-7AD1-4201-905F-C0F1C35A8A3B}" destId="{C9FC5639-BE26-4B17-A6B6-BA552B46B95B}" srcOrd="0" destOrd="0" presId="urn:microsoft.com/office/officeart/2005/8/layout/cycle6"/>
    <dgm:cxn modelId="{1161C9C4-DC47-48C5-8A80-61AD6E223D34}" type="presOf" srcId="{827F5379-8026-447E-BFD5-D063435A52DC}" destId="{A2258DF7-1D35-43F4-B73A-87CCB39587C7}" srcOrd="0" destOrd="0" presId="urn:microsoft.com/office/officeart/2005/8/layout/cycle6"/>
    <dgm:cxn modelId="{E6611376-4453-4F43-BAD6-94AD99F56C85}" srcId="{55A25547-BB29-41F3-AA70-3104AAE38FDA}" destId="{17AF89C5-F32F-4187-B7DA-9B8E400DE375}" srcOrd="2" destOrd="0" parTransId="{5BE9BC7B-0880-48C5-B19B-49E4E996450A}" sibTransId="{361F7388-5A00-4019-A795-35FFBC278F2B}"/>
    <dgm:cxn modelId="{9CDDBAE0-88A4-41BC-9B16-18208ACB851D}" type="presOf" srcId="{93274121-D61F-4C00-81E7-D653CA24234D}" destId="{8F132371-9425-4680-AF3C-27E02CCD1612}" srcOrd="0" destOrd="0" presId="urn:microsoft.com/office/officeart/2005/8/layout/cycle6"/>
    <dgm:cxn modelId="{C0495C17-D12B-4EFC-8859-683375437474}" type="presOf" srcId="{17AF89C5-F32F-4187-B7DA-9B8E400DE375}" destId="{49266725-0D23-44C1-B79A-D8CE5A7702E1}" srcOrd="0" destOrd="0" presId="urn:microsoft.com/office/officeart/2005/8/layout/cycle6"/>
    <dgm:cxn modelId="{FF9C1159-04D1-4538-9BC7-24CBB6013CCF}" srcId="{55A25547-BB29-41F3-AA70-3104AAE38FDA}" destId="{93274121-D61F-4C00-81E7-D653CA24234D}" srcOrd="0" destOrd="0" parTransId="{774ED94E-09F2-469F-8317-F131DC11E7D6}" sibTransId="{8E9C41EA-51FF-4885-BA97-ACA3EE8428F1}"/>
    <dgm:cxn modelId="{F6CDD9DF-817F-410E-B1BB-AB9C3CE7282F}" type="presOf" srcId="{361F7388-5A00-4019-A795-35FFBC278F2B}" destId="{6C2C9B8F-AE1A-44D8-AF85-6CF5AD5823B2}" srcOrd="0" destOrd="0" presId="urn:microsoft.com/office/officeart/2005/8/layout/cycle6"/>
    <dgm:cxn modelId="{C580D17C-9900-4176-A254-2EED08F107EC}" srcId="{55A25547-BB29-41F3-AA70-3104AAE38FDA}" destId="{7ABAF6A2-9CB2-4EB0-9706-958DB1D37DD8}" srcOrd="4" destOrd="0" parTransId="{F71FF17B-CE77-4670-94D3-C43C79C57EE0}" sibTransId="{7C8B01A5-946C-41D6-8763-DD0C8CF96C7C}"/>
    <dgm:cxn modelId="{5F8ECE40-F2BB-4631-8C26-9382185D9E20}" type="presOf" srcId="{55A25547-BB29-41F3-AA70-3104AAE38FDA}" destId="{D1A913AA-7228-40C8-B639-7A8B687C04C5}" srcOrd="0" destOrd="0" presId="urn:microsoft.com/office/officeart/2005/8/layout/cycle6"/>
    <dgm:cxn modelId="{AC822C69-AE9A-4685-A759-5196F3837C62}" type="presOf" srcId="{528D7FF6-1DC9-4528-9390-DE3EBF7F9326}" destId="{22076B6B-FAAA-478A-B762-E1D5C2D1D8F0}" srcOrd="0" destOrd="0" presId="urn:microsoft.com/office/officeart/2005/8/layout/cycle6"/>
    <dgm:cxn modelId="{32968963-7C4A-4C4D-9DEB-3A8DD0F87E5C}" type="presOf" srcId="{8E9C41EA-51FF-4885-BA97-ACA3EE8428F1}" destId="{D9E2B6EC-F709-443E-8309-FF4136941C0B}" srcOrd="0" destOrd="0" presId="urn:microsoft.com/office/officeart/2005/8/layout/cycle6"/>
    <dgm:cxn modelId="{E986AD9B-19EF-433D-88DA-BC0AB3D9450C}" type="presOf" srcId="{7ABAF6A2-9CB2-4EB0-9706-958DB1D37DD8}" destId="{9C0C0A1B-A156-4B74-9FF3-E37D77A65235}" srcOrd="0" destOrd="0" presId="urn:microsoft.com/office/officeart/2005/8/layout/cycle6"/>
    <dgm:cxn modelId="{948CCB1D-23BD-4CF8-AD9C-19974DCC3874}" srcId="{55A25547-BB29-41F3-AA70-3104AAE38FDA}" destId="{B12DC717-E2B3-44AF-959E-D5D46981A629}" srcOrd="3" destOrd="0" parTransId="{C495A4C8-4DBF-4B3D-B439-6295F061628A}" sibTransId="{528D7FF6-1DC9-4528-9390-DE3EBF7F9326}"/>
    <dgm:cxn modelId="{9D746500-816D-4457-8D08-341207BB6946}" type="presOf" srcId="{7C8B01A5-946C-41D6-8763-DD0C8CF96C7C}" destId="{E32EA1BC-56AB-4710-9B26-BC832FF0E88B}" srcOrd="0" destOrd="0" presId="urn:microsoft.com/office/officeart/2005/8/layout/cycle6"/>
    <dgm:cxn modelId="{7CACE74A-C4A4-4848-90CF-5A78217AD94B}" type="presOf" srcId="{B12DC717-E2B3-44AF-959E-D5D46981A629}" destId="{03320997-567E-4092-8B23-79BCA0CEAD44}" srcOrd="0" destOrd="0" presId="urn:microsoft.com/office/officeart/2005/8/layout/cycle6"/>
    <dgm:cxn modelId="{E1A0F324-8C1F-4CCF-B87C-15B1B8E5B532}" type="presParOf" srcId="{D1A913AA-7228-40C8-B639-7A8B687C04C5}" destId="{8F132371-9425-4680-AF3C-27E02CCD1612}" srcOrd="0" destOrd="0" presId="urn:microsoft.com/office/officeart/2005/8/layout/cycle6"/>
    <dgm:cxn modelId="{6211EB4D-63A7-4934-9FAE-97B0E624F9CB}" type="presParOf" srcId="{D1A913AA-7228-40C8-B639-7A8B687C04C5}" destId="{56226B24-B780-4DB6-8D91-DE40FE919ADC}" srcOrd="1" destOrd="0" presId="urn:microsoft.com/office/officeart/2005/8/layout/cycle6"/>
    <dgm:cxn modelId="{40CAB3DC-311F-4429-AE42-D831E3E74B1A}" type="presParOf" srcId="{D1A913AA-7228-40C8-B639-7A8B687C04C5}" destId="{D9E2B6EC-F709-443E-8309-FF4136941C0B}" srcOrd="2" destOrd="0" presId="urn:microsoft.com/office/officeart/2005/8/layout/cycle6"/>
    <dgm:cxn modelId="{E97EE9C1-8CE5-427F-825C-99822A296FE2}" type="presParOf" srcId="{D1A913AA-7228-40C8-B639-7A8B687C04C5}" destId="{C9FC5639-BE26-4B17-A6B6-BA552B46B95B}" srcOrd="3" destOrd="0" presId="urn:microsoft.com/office/officeart/2005/8/layout/cycle6"/>
    <dgm:cxn modelId="{3840C6A0-EE98-44B1-84F5-21DC33E78243}" type="presParOf" srcId="{D1A913AA-7228-40C8-B639-7A8B687C04C5}" destId="{E2E208B3-3344-4F12-B183-0A5D069097D7}" srcOrd="4" destOrd="0" presId="urn:microsoft.com/office/officeart/2005/8/layout/cycle6"/>
    <dgm:cxn modelId="{8DE6CA1D-666B-4914-9640-9DDE55524F6D}" type="presParOf" srcId="{D1A913AA-7228-40C8-B639-7A8B687C04C5}" destId="{A2258DF7-1D35-43F4-B73A-87CCB39587C7}" srcOrd="5" destOrd="0" presId="urn:microsoft.com/office/officeart/2005/8/layout/cycle6"/>
    <dgm:cxn modelId="{6F13CA82-49A6-4B71-A7A4-506C7942A5A9}" type="presParOf" srcId="{D1A913AA-7228-40C8-B639-7A8B687C04C5}" destId="{49266725-0D23-44C1-B79A-D8CE5A7702E1}" srcOrd="6" destOrd="0" presId="urn:microsoft.com/office/officeart/2005/8/layout/cycle6"/>
    <dgm:cxn modelId="{D2B95DFF-0119-4E5D-B383-CF65167435FB}" type="presParOf" srcId="{D1A913AA-7228-40C8-B639-7A8B687C04C5}" destId="{06D10A83-DDAD-4BB4-B8C7-E4F8EBDC1C07}" srcOrd="7" destOrd="0" presId="urn:microsoft.com/office/officeart/2005/8/layout/cycle6"/>
    <dgm:cxn modelId="{86197CBB-B1FE-41C1-9211-7DEA6016DEB0}" type="presParOf" srcId="{D1A913AA-7228-40C8-B639-7A8B687C04C5}" destId="{6C2C9B8F-AE1A-44D8-AF85-6CF5AD5823B2}" srcOrd="8" destOrd="0" presId="urn:microsoft.com/office/officeart/2005/8/layout/cycle6"/>
    <dgm:cxn modelId="{BE0691E5-6A14-438A-A575-F0C8FA0D05FA}" type="presParOf" srcId="{D1A913AA-7228-40C8-B639-7A8B687C04C5}" destId="{03320997-567E-4092-8B23-79BCA0CEAD44}" srcOrd="9" destOrd="0" presId="urn:microsoft.com/office/officeart/2005/8/layout/cycle6"/>
    <dgm:cxn modelId="{C15F407C-D306-4FA9-B9B8-453B5EFB8DA6}" type="presParOf" srcId="{D1A913AA-7228-40C8-B639-7A8B687C04C5}" destId="{B0FDB024-B3A0-41BB-9ACE-6F1AAB52958B}" srcOrd="10" destOrd="0" presId="urn:microsoft.com/office/officeart/2005/8/layout/cycle6"/>
    <dgm:cxn modelId="{959153E9-5F25-41CE-92D7-24C7E41052FA}" type="presParOf" srcId="{D1A913AA-7228-40C8-B639-7A8B687C04C5}" destId="{22076B6B-FAAA-478A-B762-E1D5C2D1D8F0}" srcOrd="11" destOrd="0" presId="urn:microsoft.com/office/officeart/2005/8/layout/cycle6"/>
    <dgm:cxn modelId="{10804F2C-DCDA-4A25-BE29-ED9A43B63A6B}" type="presParOf" srcId="{D1A913AA-7228-40C8-B639-7A8B687C04C5}" destId="{9C0C0A1B-A156-4B74-9FF3-E37D77A65235}" srcOrd="12" destOrd="0" presId="urn:microsoft.com/office/officeart/2005/8/layout/cycle6"/>
    <dgm:cxn modelId="{3BFFD07B-60B5-4CB3-81E9-43BE8B99EC1F}" type="presParOf" srcId="{D1A913AA-7228-40C8-B639-7A8B687C04C5}" destId="{D86607AE-9B03-424A-9604-0BF6C94CD5C3}" srcOrd="13" destOrd="0" presId="urn:microsoft.com/office/officeart/2005/8/layout/cycle6"/>
    <dgm:cxn modelId="{0E4B723E-39F5-44EC-B270-956D8CFA5C05}" type="presParOf" srcId="{D1A913AA-7228-40C8-B639-7A8B687C04C5}" destId="{E32EA1BC-56AB-4710-9B26-BC832FF0E88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2371-9425-4680-AF3C-27E02CCD1612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横向可扩展</a:t>
          </a:r>
          <a:endParaRPr lang="zh-CN" altLang="en-US" sz="2000" kern="1200" dirty="0"/>
        </a:p>
      </dsp:txBody>
      <dsp:txXfrm>
        <a:off x="2422865" y="44730"/>
        <a:ext cx="1250268" cy="783022"/>
      </dsp:txXfrm>
    </dsp:sp>
    <dsp:sp modelId="{D9E2B6EC-F709-443E-8309-FF4136941C0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C5639-BE26-4B17-A6B6-BA552B46B95B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流量自动调度</a:t>
          </a:r>
          <a:endParaRPr lang="zh-CN" altLang="en-US" sz="2000" kern="1200" dirty="0"/>
        </a:p>
      </dsp:txBody>
      <dsp:txXfrm>
        <a:off x="4070661" y="1241923"/>
        <a:ext cx="1250268" cy="783022"/>
      </dsp:txXfrm>
    </dsp:sp>
    <dsp:sp modelId="{A2258DF7-1D35-43F4-B73A-87CCB39587C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6725-0D23-44C1-B79A-D8CE5A7702E1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全方位监控</a:t>
          </a:r>
          <a:endParaRPr lang="zh-CN" altLang="en-US" sz="2000" kern="1200" dirty="0"/>
        </a:p>
      </dsp:txBody>
      <dsp:txXfrm>
        <a:off x="3441259" y="3179023"/>
        <a:ext cx="1250268" cy="783022"/>
      </dsp:txXfrm>
    </dsp:sp>
    <dsp:sp modelId="{6C2C9B8F-AE1A-44D8-AF85-6CF5AD5823B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0997-567E-4092-8B23-79BCA0CEAD44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服务降级</a:t>
          </a:r>
          <a:endParaRPr lang="zh-CN" altLang="en-US" sz="2000" kern="1200" dirty="0"/>
        </a:p>
      </dsp:txBody>
      <dsp:txXfrm>
        <a:off x="1404472" y="3179023"/>
        <a:ext cx="1250268" cy="783022"/>
      </dsp:txXfrm>
    </dsp:sp>
    <dsp:sp modelId="{22076B6B-FAAA-478A-B762-E1D5C2D1D8F0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0A1B-A156-4B74-9FF3-E37D77A65235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解耦与隔离</a:t>
          </a:r>
          <a:endParaRPr lang="zh-CN" altLang="en-US" sz="2000" kern="1200" dirty="0"/>
        </a:p>
      </dsp:txBody>
      <dsp:txXfrm>
        <a:off x="775070" y="1241923"/>
        <a:ext cx="1250268" cy="783022"/>
      </dsp:txXfrm>
    </dsp:sp>
    <dsp:sp modelId="{E32EA1BC-56AB-4710-9B26-BC832FF0E88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8950-9A64-4305-93B3-493A029949E6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A0B4-86DE-4E39-9E38-4725F925A1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1A0B4-86DE-4E39-9E38-4725F925A1C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8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1A0B4-86DE-4E39-9E38-4725F925A1C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8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384682" y="5272874"/>
            <a:ext cx="6588688" cy="1585127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422"/>
              </a:spcBef>
              <a:buSzTx/>
              <a:buFontTx/>
              <a:buNone/>
              <a:defRPr sz="2700" b="1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594122" indent="-272664">
              <a:spcBef>
                <a:spcPts val="422"/>
              </a:spcBef>
              <a:buFontTx/>
              <a:defRPr sz="2700" b="1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897402" indent="-254487">
              <a:spcBef>
                <a:spcPts val="422"/>
              </a:spcBef>
              <a:buFontTx/>
              <a:defRPr sz="2700" b="1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269756" indent="-305384">
              <a:spcBef>
                <a:spcPts val="422"/>
              </a:spcBef>
              <a:buFontTx/>
              <a:defRPr sz="2700" b="1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1591213" indent="-305384">
              <a:spcBef>
                <a:spcPts val="422"/>
              </a:spcBef>
              <a:buFontTx/>
              <a:defRPr sz="2700" b="1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CC0014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CC0014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CC0014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CC0014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CC0014"/>
                </a:solidFill>
              </a:rP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2785807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1616223"/>
          </a:xfrm>
        </p:spPr>
        <p:txBody>
          <a:bodyPr/>
          <a:lstStyle/>
          <a:p>
            <a:pPr lvl="0" algn="ctr"/>
            <a:r>
              <a:rPr lang="zh-CN" altLang="en-US" sz="4200" b="1" dirty="0">
                <a:latin typeface="微软雅黑"/>
                <a:sym typeface="微软雅黑"/>
              </a:rPr>
              <a:t>移动电商弹性云架构设计</a:t>
            </a:r>
            <a:endParaRPr lang="zh-CN" altLang="en-US" sz="4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7056784" cy="122413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黄哲铿</a:t>
            </a:r>
            <a:endParaRPr lang="en-US" altLang="zh-CN" dirty="0" smtClean="0">
              <a:latin typeface="+mj-ea"/>
              <a:ea typeface="+mj-ea"/>
            </a:endParaRPr>
          </a:p>
          <a:p>
            <a:pPr algn="r"/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zh-CN" altLang="en-US" dirty="0" smtClean="0">
                <a:latin typeface="+mj-ea"/>
                <a:ea typeface="+mj-ea"/>
              </a:rPr>
              <a:t>技术管理之巅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r>
              <a:rPr lang="zh-CN" altLang="en-US" dirty="0" smtClean="0">
                <a:latin typeface="+mj-ea"/>
                <a:ea typeface="+mj-ea"/>
              </a:rPr>
              <a:t>作者</a:t>
            </a:r>
            <a:endParaRPr lang="en-US" altLang="zh-CN" dirty="0" smtClean="0">
              <a:latin typeface="+mj-ea"/>
              <a:ea typeface="+mj-ea"/>
            </a:endParaRPr>
          </a:p>
          <a:p>
            <a:pPr algn="r"/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药网 技术副总裁</a:t>
            </a:r>
            <a:endParaRPr lang="en-US" altLang="zh-CN" dirty="0">
              <a:latin typeface="+mj-ea"/>
            </a:endParaRPr>
          </a:p>
          <a:p>
            <a:pPr algn="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2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68" y="692696"/>
            <a:ext cx="3672477" cy="2664866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808" y="1268760"/>
            <a:ext cx="8229600" cy="525658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销毁、启动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重启、停止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几秒内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endParaRPr lang="en-US" altLang="zh-CN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更快地实现（</a:t>
            </a:r>
            <a:r>
              <a:rPr lang="en-US" altLang="zh-CN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5-10</a:t>
            </a:r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秒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创建、发布、启动等过程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避免很多在装机、发布过程中出现的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快速扩容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标准运行环境与业务容器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快速故障修复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直接销毁异常容器、重新创建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快速创建与启动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6138525"/>
            <a:ext cx="317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传统虚拟机大约须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容器的优点</a:t>
            </a:r>
            <a:endParaRPr lang="zh-CN" altLang="en-US" sz="2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1835696" y="63093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注：橙色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3" y="1412776"/>
            <a:ext cx="8524991" cy="403244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31985"/>
            <a:ext cx="8552185" cy="610933"/>
          </a:xfrm>
        </p:spPr>
        <p:txBody>
          <a:bodyPr>
            <a:normAutofit/>
          </a:bodyPr>
          <a:lstStyle/>
          <a:p>
            <a:pPr algn="l"/>
            <a:r>
              <a:rPr lang="zh-CN" altLang="zh-CN" sz="2600" dirty="0" smtClean="0">
                <a:solidFill>
                  <a:srgbClr val="C00000"/>
                </a:solidFill>
                <a:latin typeface="+mj-ea"/>
              </a:rPr>
              <a:t>容器</a:t>
            </a:r>
            <a:r>
              <a:rPr lang="zh-CN" altLang="en-US" sz="2600" dirty="0" smtClean="0">
                <a:solidFill>
                  <a:srgbClr val="C00000"/>
                </a:solidFill>
                <a:latin typeface="+mj-ea"/>
              </a:rPr>
              <a:t>运行</a:t>
            </a:r>
            <a:r>
              <a:rPr lang="zh-CN" altLang="zh-CN" sz="2600" dirty="0" smtClean="0">
                <a:solidFill>
                  <a:srgbClr val="C00000"/>
                </a:solidFill>
                <a:latin typeface="+mj-ea"/>
              </a:rPr>
              <a:t>环境示意</a:t>
            </a:r>
            <a:endParaRPr lang="zh-CN" altLang="en-US" sz="2600" dirty="0">
              <a:solidFill>
                <a:srgbClr val="C0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23528" y="31985"/>
            <a:ext cx="8552185" cy="753809"/>
          </a:xfrm>
        </p:spPr>
        <p:txBody>
          <a:bodyPr>
            <a:normAutofit/>
          </a:bodyPr>
          <a:lstStyle/>
          <a:p>
            <a:pPr algn="l"/>
            <a:r>
              <a:rPr lang="zh-CN" altLang="zh-CN" sz="2600" dirty="0" smtClean="0">
                <a:solidFill>
                  <a:srgbClr val="C00000"/>
                </a:solidFill>
                <a:latin typeface="+mj-ea"/>
              </a:rPr>
              <a:t>容器</a:t>
            </a:r>
            <a:r>
              <a:rPr lang="zh-CN" altLang="en-US" sz="2600" dirty="0" smtClean="0">
                <a:solidFill>
                  <a:srgbClr val="C00000"/>
                </a:solidFill>
                <a:latin typeface="+mj-ea"/>
              </a:rPr>
              <a:t>工作</a:t>
            </a:r>
            <a:r>
              <a:rPr lang="zh-CN" altLang="zh-CN" sz="2600" dirty="0" smtClean="0">
                <a:solidFill>
                  <a:srgbClr val="C00000"/>
                </a:solidFill>
                <a:latin typeface="+mj-ea"/>
              </a:rPr>
              <a:t>环境</a:t>
            </a:r>
            <a:endParaRPr lang="zh-CN" altLang="en-US" sz="26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4" y="1052736"/>
            <a:ext cx="8208912" cy="50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23528" y="31985"/>
            <a:ext cx="8552185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单台物理机结构</a:t>
            </a:r>
            <a:endParaRPr lang="zh-CN" altLang="en-US" sz="3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928802"/>
            <a:ext cx="700568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23528" y="31985"/>
            <a:ext cx="8552185" cy="68237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  <a:latin typeface="+mj-ea"/>
              </a:rPr>
              <a:t>容器的监控</a:t>
            </a:r>
            <a:endParaRPr lang="zh-CN" altLang="en-US" sz="3600" dirty="0">
              <a:solidFill>
                <a:srgbClr val="C00000"/>
              </a:solidFill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61379"/>
            <a:ext cx="5860926" cy="57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298" y="913917"/>
            <a:ext cx="8604448" cy="537321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407204" y="720805"/>
            <a:ext cx="5316924" cy="1"/>
          </a:xfrm>
          <a:prstGeom prst="line">
            <a:avLst/>
          </a:prstGeom>
          <a:ln w="50800">
            <a:solidFill>
              <a:srgbClr val="D00014"/>
            </a:solidFill>
          </a:ln>
        </p:spPr>
        <p:txBody>
          <a:bodyPr lIns="0" tIns="0" rIns="0" bIns="0"/>
          <a:lstStyle/>
          <a:p>
            <a:pPr defTabSz="32145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07204" y="103843"/>
            <a:ext cx="7144165" cy="635001"/>
          </a:xfrm>
        </p:spPr>
        <p:txBody>
          <a:bodyPr>
            <a:normAutofit/>
          </a:bodyPr>
          <a:lstStyle/>
          <a:p>
            <a:r>
              <a:rPr lang="zh-CN" altLang="en-US" sz="2500" b="0" dirty="0"/>
              <a:t>私有云整体架构</a:t>
            </a:r>
          </a:p>
        </p:txBody>
      </p:sp>
    </p:spTree>
    <p:extLst>
      <p:ext uri="{BB962C8B-B14F-4D97-AF65-F5344CB8AC3E}">
        <p14:creationId xmlns:p14="http://schemas.microsoft.com/office/powerpoint/2010/main" val="1325935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 idx="4294967295"/>
          </p:nvPr>
        </p:nvSpPr>
        <p:spPr>
          <a:xfrm>
            <a:off x="181025" y="0"/>
            <a:ext cx="3733891" cy="780053"/>
          </a:xfrm>
          <a:prstGeom prst="rect">
            <a:avLst/>
          </a:prstGeom>
        </p:spPr>
        <p:txBody>
          <a:bodyPr lIns="50798" tIns="50798" rIns="50798" bIns="50798">
            <a:normAutofit/>
          </a:bodyPr>
          <a:lstStyle>
            <a:lvl1pPr algn="l" defTabSz="461518">
              <a:defRPr sz="8216">
                <a:solidFill>
                  <a:srgbClr val="6C6963"/>
                </a:solidFill>
                <a:effectLst>
                  <a:outerShdw blurRad="20066" dist="20066" dir="15900000" rotWithShape="0">
                    <a:srgbClr val="595650">
                      <a:alpha val="33000"/>
                    </a:srgbClr>
                  </a:outerShdw>
                </a:effectLst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500" dirty="0" smtClean="0">
                <a:solidFill>
                  <a:srgbClr val="CC0014"/>
                </a:solidFill>
                <a:latin typeface="微软雅黑"/>
                <a:ea typeface="微软雅黑"/>
                <a:cs typeface="微软雅黑"/>
                <a:sym typeface="微软雅黑"/>
              </a:rPr>
              <a:t>私有云业务模块组成</a:t>
            </a:r>
            <a:endParaRPr lang="zh-CN" altLang="en-US" sz="2500" dirty="0">
              <a:solidFill>
                <a:srgbClr val="CC0014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0234" y="5608218"/>
            <a:ext cx="6291681" cy="684404"/>
          </a:xfrm>
          <a:prstGeom prst="roundRect">
            <a:avLst>
              <a:gd name="adj" fmla="val 19571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CMDB</a:t>
            </a:r>
          </a:p>
        </p:txBody>
      </p:sp>
      <p:sp>
        <p:nvSpPr>
          <p:cNvPr id="293" name="Shape 293"/>
          <p:cNvSpPr/>
          <p:nvPr/>
        </p:nvSpPr>
        <p:spPr>
          <a:xfrm>
            <a:off x="65009" y="4778342"/>
            <a:ext cx="3183171" cy="676098"/>
          </a:xfrm>
          <a:prstGeom prst="roundRect">
            <a:avLst>
              <a:gd name="adj" fmla="val 19812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配管工具</a:t>
            </a:r>
          </a:p>
        </p:txBody>
      </p:sp>
      <p:sp>
        <p:nvSpPr>
          <p:cNvPr id="294" name="Shape 294"/>
          <p:cNvSpPr/>
          <p:nvPr/>
        </p:nvSpPr>
        <p:spPr>
          <a:xfrm>
            <a:off x="54374" y="3862927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监控平台</a:t>
            </a:r>
          </a:p>
        </p:txBody>
      </p:sp>
      <p:sp>
        <p:nvSpPr>
          <p:cNvPr id="295" name="Shape 295"/>
          <p:cNvSpPr/>
          <p:nvPr/>
        </p:nvSpPr>
        <p:spPr>
          <a:xfrm>
            <a:off x="2157338" y="3850282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日志平台</a:t>
            </a:r>
          </a:p>
        </p:txBody>
      </p:sp>
      <p:sp>
        <p:nvSpPr>
          <p:cNvPr id="296" name="Shape 296"/>
          <p:cNvSpPr/>
          <p:nvPr/>
        </p:nvSpPr>
        <p:spPr>
          <a:xfrm>
            <a:off x="4290966" y="3850282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容量规划</a:t>
            </a:r>
          </a:p>
        </p:txBody>
      </p:sp>
      <p:sp>
        <p:nvSpPr>
          <p:cNvPr id="297" name="Shape 297"/>
          <p:cNvSpPr/>
          <p:nvPr/>
        </p:nvSpPr>
        <p:spPr>
          <a:xfrm>
            <a:off x="54374" y="3033172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发布平台</a:t>
            </a:r>
          </a:p>
        </p:txBody>
      </p:sp>
      <p:sp>
        <p:nvSpPr>
          <p:cNvPr id="298" name="Shape 298"/>
          <p:cNvSpPr/>
          <p:nvPr/>
        </p:nvSpPr>
        <p:spPr>
          <a:xfrm>
            <a:off x="43890" y="1365357"/>
            <a:ext cx="9008909" cy="684404"/>
          </a:xfrm>
          <a:prstGeom prst="roundRect">
            <a:avLst>
              <a:gd name="adj" fmla="val 19571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100" dirty="0" smtClean="0">
                <a:solidFill>
                  <a:schemeClr val="bg1"/>
                </a:solidFill>
                <a:latin typeface="+mj-ea"/>
                <a:ea typeface="+mj-ea"/>
              </a:rPr>
              <a:t>私有云管理平台</a:t>
            </a:r>
            <a:endParaRPr sz="3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290966" y="2203417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问题管理</a:t>
            </a:r>
          </a:p>
        </p:txBody>
      </p:sp>
      <p:sp>
        <p:nvSpPr>
          <p:cNvPr id="300" name="Shape 300"/>
          <p:cNvSpPr/>
          <p:nvPr/>
        </p:nvSpPr>
        <p:spPr>
          <a:xfrm>
            <a:off x="54373" y="2203417"/>
            <a:ext cx="1993597" cy="676098"/>
          </a:xfrm>
          <a:prstGeom prst="roundRect">
            <a:avLst>
              <a:gd name="adj" fmla="val 17997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资产管理</a:t>
            </a:r>
          </a:p>
        </p:txBody>
      </p:sp>
      <p:sp>
        <p:nvSpPr>
          <p:cNvPr id="301" name="Shape 301"/>
          <p:cNvSpPr/>
          <p:nvPr/>
        </p:nvSpPr>
        <p:spPr>
          <a:xfrm>
            <a:off x="4260302" y="3025925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流量控制</a:t>
            </a:r>
          </a:p>
        </p:txBody>
      </p:sp>
      <p:sp>
        <p:nvSpPr>
          <p:cNvPr id="302" name="Shape 302"/>
          <p:cNvSpPr/>
          <p:nvPr/>
        </p:nvSpPr>
        <p:spPr>
          <a:xfrm>
            <a:off x="2157338" y="3025925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配置中心</a:t>
            </a:r>
          </a:p>
        </p:txBody>
      </p:sp>
      <p:sp>
        <p:nvSpPr>
          <p:cNvPr id="304" name="Shape 304"/>
          <p:cNvSpPr/>
          <p:nvPr/>
        </p:nvSpPr>
        <p:spPr>
          <a:xfrm>
            <a:off x="3379763" y="4732049"/>
            <a:ext cx="2936812" cy="722512"/>
          </a:xfrm>
          <a:prstGeom prst="roundRect">
            <a:avLst>
              <a:gd name="adj" fmla="val 18539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latin typeface="+mj-ea"/>
                <a:ea typeface="+mj-ea"/>
              </a:rPr>
              <a:t>装机部署</a:t>
            </a:r>
          </a:p>
        </p:txBody>
      </p:sp>
      <p:sp>
        <p:nvSpPr>
          <p:cNvPr id="305" name="Shape 305"/>
          <p:cNvSpPr/>
          <p:nvPr/>
        </p:nvSpPr>
        <p:spPr>
          <a:xfrm>
            <a:off x="6448159" y="2203802"/>
            <a:ext cx="571990" cy="4080131"/>
          </a:xfrm>
          <a:prstGeom prst="roundRect">
            <a:avLst>
              <a:gd name="adj" fmla="val 23417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/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A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P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I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中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心</a:t>
            </a:r>
          </a:p>
        </p:txBody>
      </p:sp>
      <p:sp>
        <p:nvSpPr>
          <p:cNvPr id="306" name="Shape 306"/>
          <p:cNvSpPr/>
          <p:nvPr/>
        </p:nvSpPr>
        <p:spPr>
          <a:xfrm>
            <a:off x="2157338" y="2203417"/>
            <a:ext cx="2017473" cy="676098"/>
          </a:xfrm>
          <a:prstGeom prst="roundRect">
            <a:avLst>
              <a:gd name="adj" fmla="val 19815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>
            <a:lvl1pPr algn="ctr" defTabSz="584200">
              <a:defRPr sz="4400">
                <a:solidFill>
                  <a:srgbClr val="F2EBDB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 dirty="0">
                <a:latin typeface="+mj-ea"/>
                <a:ea typeface="+mj-ea"/>
              </a:rPr>
              <a:t>费用管理</a:t>
            </a:r>
          </a:p>
        </p:txBody>
      </p:sp>
      <p:sp>
        <p:nvSpPr>
          <p:cNvPr id="307" name="Shape 307"/>
          <p:cNvSpPr/>
          <p:nvPr/>
        </p:nvSpPr>
        <p:spPr>
          <a:xfrm>
            <a:off x="7932905" y="2203417"/>
            <a:ext cx="984230" cy="4080898"/>
          </a:xfrm>
          <a:prstGeom prst="roundRect">
            <a:avLst>
              <a:gd name="adj" fmla="val 13609"/>
            </a:avLst>
          </a:prstGeom>
          <a:solidFill>
            <a:srgbClr val="F4BE61">
              <a:alpha val="5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/>
          <a:p>
            <a:pPr algn="ctr" defTabSz="410751">
              <a:defRPr sz="1800"/>
            </a:pPr>
            <a:r>
              <a:rPr sz="3100">
                <a:solidFill>
                  <a:srgbClr val="6C6963"/>
                </a:solidFill>
                <a:latin typeface="+mj-ea"/>
                <a:ea typeface="+mj-ea"/>
                <a:cs typeface="Baskerville"/>
                <a:sym typeface="Baskerville"/>
              </a:rPr>
              <a:t>公</a:t>
            </a:r>
          </a:p>
          <a:p>
            <a:pPr algn="ctr" defTabSz="410751">
              <a:defRPr sz="1800"/>
            </a:pPr>
            <a:r>
              <a:rPr sz="3100">
                <a:solidFill>
                  <a:srgbClr val="6C6963"/>
                </a:solidFill>
                <a:latin typeface="+mj-ea"/>
                <a:ea typeface="+mj-ea"/>
                <a:cs typeface="Baskerville"/>
                <a:sym typeface="Baskerville"/>
              </a:rPr>
              <a:t>有</a:t>
            </a:r>
          </a:p>
          <a:p>
            <a:pPr algn="ctr" defTabSz="410751">
              <a:defRPr sz="1800"/>
            </a:pPr>
            <a:r>
              <a:rPr sz="3100">
                <a:solidFill>
                  <a:srgbClr val="6C6963"/>
                </a:solidFill>
                <a:latin typeface="+mj-ea"/>
                <a:ea typeface="+mj-ea"/>
                <a:cs typeface="Baskerville"/>
                <a:sym typeface="Baskerville"/>
              </a:rPr>
              <a:t>云</a:t>
            </a:r>
          </a:p>
        </p:txBody>
      </p:sp>
      <p:sp>
        <p:nvSpPr>
          <p:cNvPr id="308" name="Shape 308"/>
          <p:cNvSpPr/>
          <p:nvPr/>
        </p:nvSpPr>
        <p:spPr>
          <a:xfrm>
            <a:off x="7190533" y="2203418"/>
            <a:ext cx="571990" cy="4080899"/>
          </a:xfrm>
          <a:prstGeom prst="roundRect">
            <a:avLst>
              <a:gd name="adj" fmla="val 23417"/>
            </a:avLst>
          </a:prstGeom>
          <a:blipFill>
            <a:blip r:embed="rId4"/>
          </a:blipFill>
          <a:ln w="12700">
            <a:miter lim="400000"/>
          </a:ln>
          <a:effectLst>
            <a:outerShdw blurRad="63500" dist="127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8" tIns="50798" rIns="50798" bIns="50798" anchor="ctr"/>
          <a:lstStyle/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防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火</a:t>
            </a:r>
          </a:p>
          <a:p>
            <a:pPr algn="ctr" defTabSz="410751">
              <a:defRPr sz="1800"/>
            </a:pPr>
            <a:r>
              <a:rPr sz="3100">
                <a:solidFill>
                  <a:srgbClr val="F2EBDB"/>
                </a:solidFill>
                <a:latin typeface="+mj-ea"/>
                <a:ea typeface="+mj-ea"/>
                <a:cs typeface="Baskerville"/>
                <a:sym typeface="Baskerville"/>
              </a:rPr>
              <a:t>墙</a:t>
            </a:r>
          </a:p>
        </p:txBody>
      </p:sp>
    </p:spTree>
    <p:extLst>
      <p:ext uri="{BB962C8B-B14F-4D97-AF65-F5344CB8AC3E}">
        <p14:creationId xmlns:p14="http://schemas.microsoft.com/office/powerpoint/2010/main" val="3924691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462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移动电商架构设计</a:t>
            </a:r>
            <a:endParaRPr lang="en-US" altLang="zh-CN" sz="2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j-ea"/>
              </a:rPr>
              <a:t>APP</a:t>
            </a:r>
            <a:r>
              <a:rPr lang="zh-CN" altLang="en-US" sz="2600" dirty="0" smtClean="0">
                <a:latin typeface="+mj-ea"/>
              </a:rPr>
              <a:t>端混合架构</a:t>
            </a:r>
            <a:endParaRPr lang="en-US" altLang="zh-CN" sz="2600" dirty="0">
              <a:latin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j-ea"/>
              </a:rPr>
              <a:t>服务</a:t>
            </a:r>
            <a:r>
              <a:rPr lang="zh-CN" altLang="en-US" sz="2600" dirty="0" smtClean="0">
                <a:latin typeface="+mj-ea"/>
              </a:rPr>
              <a:t>端</a:t>
            </a:r>
            <a:r>
              <a:rPr lang="en-US" altLang="zh-CN" sz="2600" dirty="0" smtClean="0">
                <a:latin typeface="+mj-ea"/>
              </a:rPr>
              <a:t>SOA</a:t>
            </a:r>
            <a:r>
              <a:rPr lang="zh-CN" altLang="en-US" sz="2600" dirty="0" smtClean="0">
                <a:latin typeface="+mj-ea"/>
              </a:rPr>
              <a:t>架构</a:t>
            </a:r>
            <a:endParaRPr lang="en-US" altLang="zh-CN" sz="2600" dirty="0">
              <a:latin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弹性云的架构设计</a:t>
            </a:r>
            <a:endParaRPr lang="en-US" altLang="zh-CN" sz="2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基于容器的虚拟化</a:t>
            </a:r>
            <a:endParaRPr lang="en-US" altLang="zh-CN" sz="22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电商弹性云实践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应对电商大促的实践</a:t>
            </a:r>
            <a:endParaRPr lang="en-US" altLang="zh-CN" sz="26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19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弹性云应对电商大促</a:t>
            </a:r>
            <a:endParaRPr lang="zh-CN" altLang="en-US" sz="2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应对电商大促，系统必须具备的能力：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357290" y="2000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71670" y="2571744"/>
            <a:ext cx="714380" cy="4143404"/>
          </a:xfrm>
          <a:prstGeom prst="rect">
            <a:avLst/>
          </a:prstGeom>
          <a:solidFill>
            <a:srgbClr val="D2ECFE">
              <a:alpha val="30196"/>
            </a:srgbClr>
          </a:solidFill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峰值测算方法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36" y="128586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电商流量峰值与帕累托法则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-322297" y="4321975"/>
            <a:ext cx="378700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571604" y="6215082"/>
            <a:ext cx="728667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1636889" y="2901244"/>
            <a:ext cx="6965244" cy="3384785"/>
          </a:xfrm>
          <a:custGeom>
            <a:avLst/>
            <a:gdLst>
              <a:gd name="connsiteX0" fmla="*/ 0 w 6965244"/>
              <a:gd name="connsiteY0" fmla="*/ 3296356 h 3384785"/>
              <a:gd name="connsiteX1" fmla="*/ 451555 w 6965244"/>
              <a:gd name="connsiteY1" fmla="*/ 3160889 h 3384785"/>
              <a:gd name="connsiteX2" fmla="*/ 553155 w 6965244"/>
              <a:gd name="connsiteY2" fmla="*/ 2754489 h 3384785"/>
              <a:gd name="connsiteX3" fmla="*/ 620889 w 6965244"/>
              <a:gd name="connsiteY3" fmla="*/ 2009423 h 3384785"/>
              <a:gd name="connsiteX4" fmla="*/ 778933 w 6965244"/>
              <a:gd name="connsiteY4" fmla="*/ 146756 h 3384785"/>
              <a:gd name="connsiteX5" fmla="*/ 914400 w 6965244"/>
              <a:gd name="connsiteY5" fmla="*/ 1128889 h 3384785"/>
              <a:gd name="connsiteX6" fmla="*/ 1049867 w 6965244"/>
              <a:gd name="connsiteY6" fmla="*/ 3048000 h 3384785"/>
              <a:gd name="connsiteX7" fmla="*/ 1185333 w 6965244"/>
              <a:gd name="connsiteY7" fmla="*/ 3149600 h 3384785"/>
              <a:gd name="connsiteX8" fmla="*/ 1749778 w 6965244"/>
              <a:gd name="connsiteY8" fmla="*/ 3251200 h 3384785"/>
              <a:gd name="connsiteX9" fmla="*/ 2912533 w 6965244"/>
              <a:gd name="connsiteY9" fmla="*/ 3239912 h 3384785"/>
              <a:gd name="connsiteX10" fmla="*/ 4109155 w 6965244"/>
              <a:gd name="connsiteY10" fmla="*/ 3239912 h 3384785"/>
              <a:gd name="connsiteX11" fmla="*/ 5181600 w 6965244"/>
              <a:gd name="connsiteY11" fmla="*/ 3262489 h 3384785"/>
              <a:gd name="connsiteX12" fmla="*/ 6208889 w 6965244"/>
              <a:gd name="connsiteY12" fmla="*/ 3285067 h 3384785"/>
              <a:gd name="connsiteX13" fmla="*/ 6841067 w 6965244"/>
              <a:gd name="connsiteY13" fmla="*/ 3273778 h 3384785"/>
              <a:gd name="connsiteX14" fmla="*/ 6897511 w 6965244"/>
              <a:gd name="connsiteY14" fmla="*/ 3285067 h 3384785"/>
              <a:gd name="connsiteX15" fmla="*/ 6965244 w 6965244"/>
              <a:gd name="connsiteY15" fmla="*/ 3318934 h 3384785"/>
              <a:gd name="connsiteX16" fmla="*/ 0 w 6965244"/>
              <a:gd name="connsiteY16" fmla="*/ 3296356 h 33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65244" h="3384785">
                <a:moveTo>
                  <a:pt x="0" y="3296356"/>
                </a:moveTo>
                <a:cubicBezTo>
                  <a:pt x="179681" y="3273778"/>
                  <a:pt x="359362" y="3251200"/>
                  <a:pt x="451555" y="3160889"/>
                </a:cubicBezTo>
                <a:cubicBezTo>
                  <a:pt x="543748" y="3070578"/>
                  <a:pt x="524933" y="2946400"/>
                  <a:pt x="553155" y="2754489"/>
                </a:cubicBezTo>
                <a:cubicBezTo>
                  <a:pt x="581377" y="2562578"/>
                  <a:pt x="583259" y="2444045"/>
                  <a:pt x="620889" y="2009423"/>
                </a:cubicBezTo>
                <a:cubicBezTo>
                  <a:pt x="658519" y="1574801"/>
                  <a:pt x="730014" y="293512"/>
                  <a:pt x="778933" y="146756"/>
                </a:cubicBezTo>
                <a:cubicBezTo>
                  <a:pt x="827852" y="0"/>
                  <a:pt x="869244" y="645348"/>
                  <a:pt x="914400" y="1128889"/>
                </a:cubicBezTo>
                <a:cubicBezTo>
                  <a:pt x="959556" y="1612430"/>
                  <a:pt x="1004712" y="2711215"/>
                  <a:pt x="1049867" y="3048000"/>
                </a:cubicBezTo>
                <a:cubicBezTo>
                  <a:pt x="1095022" y="3384785"/>
                  <a:pt x="1068681" y="3115733"/>
                  <a:pt x="1185333" y="3149600"/>
                </a:cubicBezTo>
                <a:cubicBezTo>
                  <a:pt x="1301985" y="3183467"/>
                  <a:pt x="1461911" y="3236148"/>
                  <a:pt x="1749778" y="3251200"/>
                </a:cubicBezTo>
                <a:cubicBezTo>
                  <a:pt x="2037645" y="3266252"/>
                  <a:pt x="2912533" y="3239912"/>
                  <a:pt x="2912533" y="3239912"/>
                </a:cubicBezTo>
                <a:lnTo>
                  <a:pt x="4109155" y="3239912"/>
                </a:lnTo>
                <a:cubicBezTo>
                  <a:pt x="4487333" y="3243675"/>
                  <a:pt x="5181600" y="3262489"/>
                  <a:pt x="5181600" y="3262489"/>
                </a:cubicBezTo>
                <a:lnTo>
                  <a:pt x="6208889" y="3285067"/>
                </a:lnTo>
                <a:cubicBezTo>
                  <a:pt x="6485467" y="3286948"/>
                  <a:pt x="6726297" y="3273778"/>
                  <a:pt x="6841067" y="3273778"/>
                </a:cubicBezTo>
                <a:cubicBezTo>
                  <a:pt x="6955837" y="3273778"/>
                  <a:pt x="6876815" y="3277541"/>
                  <a:pt x="6897511" y="3285067"/>
                </a:cubicBezTo>
                <a:cubicBezTo>
                  <a:pt x="6918207" y="3292593"/>
                  <a:pt x="6965244" y="3318934"/>
                  <a:pt x="6965244" y="3318934"/>
                </a:cubicBezTo>
                <a:lnTo>
                  <a:pt x="0" y="3296356"/>
                </a:lnTo>
                <a:close/>
              </a:path>
            </a:pathLst>
          </a:cu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线形标注 1 18"/>
          <p:cNvSpPr/>
          <p:nvPr/>
        </p:nvSpPr>
        <p:spPr>
          <a:xfrm>
            <a:off x="3786182" y="2571744"/>
            <a:ext cx="4143404" cy="928694"/>
          </a:xfrm>
          <a:prstGeom prst="borderCallout1">
            <a:avLst>
              <a:gd name="adj1" fmla="val 51570"/>
              <a:gd name="adj2" fmla="val -187"/>
              <a:gd name="adj3" fmla="val 102775"/>
              <a:gd name="adj4" fmla="val -241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20%</a:t>
            </a:r>
            <a:r>
              <a:rPr lang="zh-CN" altLang="en-US" dirty="0" smtClean="0"/>
              <a:t>的时间内，产生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的订单量。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0424" y="2857496"/>
            <a:ext cx="73776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100,000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80,000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50,000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20,000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10,000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5,000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1,000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500</a:t>
            </a:r>
          </a:p>
          <a:p>
            <a:pPr algn="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100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6202940"/>
            <a:ext cx="736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   0:05   0:30  0:50   1   2   3   4   5   6   7  8   9  10 11  12  13   14  15  16  17  18  19  20   21  22   23   24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462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移动电商架构设计</a:t>
            </a:r>
            <a:endParaRPr lang="en-US" altLang="zh-CN" sz="2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j-ea"/>
              </a:rPr>
              <a:t>APP</a:t>
            </a:r>
            <a:r>
              <a:rPr lang="zh-CN" altLang="en-US" sz="2600" dirty="0" smtClean="0">
                <a:latin typeface="+mj-ea"/>
              </a:rPr>
              <a:t>端混合架构</a:t>
            </a:r>
            <a:endParaRPr lang="en-US" altLang="zh-CN" sz="2600" dirty="0">
              <a:latin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j-ea"/>
              </a:rPr>
              <a:t>服务</a:t>
            </a:r>
            <a:r>
              <a:rPr lang="zh-CN" altLang="en-US" sz="2600" dirty="0" smtClean="0">
                <a:latin typeface="+mj-ea"/>
              </a:rPr>
              <a:t>端</a:t>
            </a:r>
            <a:r>
              <a:rPr lang="en-US" altLang="zh-CN" sz="2600" dirty="0" smtClean="0">
                <a:latin typeface="+mj-ea"/>
              </a:rPr>
              <a:t>SOA</a:t>
            </a:r>
            <a:r>
              <a:rPr lang="zh-CN" altLang="en-US" sz="2600" dirty="0" smtClean="0">
                <a:latin typeface="+mj-ea"/>
              </a:rPr>
              <a:t>架构</a:t>
            </a:r>
            <a:endParaRPr lang="en-US" altLang="zh-CN" sz="2600" dirty="0">
              <a:latin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弹性云的架构设计</a:t>
            </a:r>
            <a:endParaRPr lang="en-US" altLang="zh-CN" sz="2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基于容器的虚拟化</a:t>
            </a:r>
            <a:endParaRPr lang="en-US" altLang="zh-CN" sz="22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电商弹性云实践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应对电商大促的实践</a:t>
            </a:r>
            <a:endParaRPr lang="en-US" altLang="zh-CN" sz="26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2295112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3231216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4221088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</a:rPr>
              <a:t>应对大促</a:t>
            </a: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峰值的“独孤九剑”</a:t>
            </a:r>
            <a:endParaRPr lang="zh-CN" altLang="en-US" sz="2600" dirty="0">
              <a:latin typeface="+mj-ea"/>
              <a:ea typeface="+mj-ea"/>
            </a:endParaRPr>
          </a:p>
        </p:txBody>
      </p:sp>
      <p:pic>
        <p:nvPicPr>
          <p:cNvPr id="6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496967" y="1359008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234" y="114298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第一式：大促系统预案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第二式：大促前</a:t>
            </a:r>
            <a:r>
              <a:rPr lang="en-US" altLang="zh-CN" sz="2400" dirty="0" smtClean="0">
                <a:latin typeface="+mj-ea"/>
                <a:ea typeface="+mj-ea"/>
              </a:rPr>
              <a:t>N</a:t>
            </a:r>
            <a:r>
              <a:rPr lang="zh-CN" altLang="en-US" sz="2400" dirty="0" smtClean="0">
                <a:latin typeface="+mj-ea"/>
                <a:ea typeface="+mj-ea"/>
              </a:rPr>
              <a:t>天，关闭程序发布窗口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第三式：压测，识别系统瓶颈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第四式：服务降级策略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</a:rPr>
              <a:t>第五式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带宽</a:t>
            </a:r>
            <a:r>
              <a:rPr lang="zh-CN" altLang="en-US" sz="2400" dirty="0">
                <a:latin typeface="+mj-ea"/>
                <a:ea typeface="+mj-ea"/>
              </a:rPr>
              <a:t>预估和报备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</a:rPr>
              <a:t>第六式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第三</a:t>
            </a:r>
            <a:r>
              <a:rPr lang="zh-CN" altLang="en-US" sz="2400" dirty="0">
                <a:latin typeface="+mj-ea"/>
                <a:ea typeface="+mj-ea"/>
              </a:rPr>
              <a:t>方接口调用</a:t>
            </a:r>
            <a:r>
              <a:rPr lang="zh-CN" altLang="en-US" sz="2400">
                <a:latin typeface="+mj-ea"/>
                <a:ea typeface="+mj-ea"/>
              </a:rPr>
              <a:t>量</a:t>
            </a:r>
            <a:r>
              <a:rPr lang="zh-CN" altLang="en-US" sz="2400" smtClean="0">
                <a:latin typeface="+mj-ea"/>
                <a:ea typeface="+mj-ea"/>
              </a:rPr>
              <a:t>预估和报</a:t>
            </a:r>
            <a:r>
              <a:rPr lang="zh-CN" altLang="en-US" sz="2400" dirty="0">
                <a:latin typeface="+mj-ea"/>
                <a:ea typeface="+mj-ea"/>
              </a:rPr>
              <a:t>备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</a:rPr>
              <a:t>第七式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提前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天开启混合云资源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</a:rPr>
              <a:t>第八式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备用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台机器，应对突发情况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</a:rPr>
              <a:t>第九式</a:t>
            </a:r>
            <a:r>
              <a:rPr lang="zh-CN" altLang="en-US" sz="2400" dirty="0">
                <a:latin typeface="+mj-ea"/>
              </a:rPr>
              <a:t>： </a:t>
            </a:r>
            <a:r>
              <a:rPr lang="en-US" altLang="zh-CN" sz="2400" dirty="0" smtClean="0">
                <a:latin typeface="+mj-ea"/>
                <a:ea typeface="+mj-ea"/>
              </a:rPr>
              <a:t>24</a:t>
            </a:r>
            <a:r>
              <a:rPr lang="zh-CN" altLang="en-US" sz="2400" dirty="0">
                <a:latin typeface="+mj-ea"/>
                <a:ea typeface="+mj-ea"/>
              </a:rPr>
              <a:t>小时轮值，现场支持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</a:rPr>
              <a:t>应对大促</a:t>
            </a: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峰值的“独孤九剑”</a:t>
            </a:r>
            <a:endParaRPr lang="zh-CN" altLang="en-US" sz="2600" dirty="0">
              <a:latin typeface="+mj-ea"/>
              <a:ea typeface="+mj-ea"/>
            </a:endParaRPr>
          </a:p>
        </p:txBody>
      </p:sp>
      <p:pic>
        <p:nvPicPr>
          <p:cNvPr id="6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2295112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3231216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4221088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496967" y="1359008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huangzhekeng\Desktop\7722341_20251558911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2" t="10538" r="23618" b="14799"/>
          <a:stretch/>
        </p:blipFill>
        <p:spPr bwMode="auto">
          <a:xfrm>
            <a:off x="505766" y="5175432"/>
            <a:ext cx="249810" cy="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5562" y="211017"/>
            <a:ext cx="8265583" cy="66528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如何愉快的交流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Picture 2" descr="D:\我的文件夹\2015书稿\封面\qrc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1730"/>
            <a:ext cx="3485501" cy="37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193334"/>
            <a:ext cx="2185203" cy="49243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zh-CN" altLang="en-US" sz="2600" dirty="0" smtClean="0"/>
              <a:t>我的公众号</a:t>
            </a:r>
            <a:r>
              <a:rPr lang="zh-CN" altLang="en-US" sz="2600" dirty="0"/>
              <a:t>：</a:t>
            </a:r>
          </a:p>
        </p:txBody>
      </p:sp>
      <p:pic>
        <p:nvPicPr>
          <p:cNvPr id="1026" name="Picture 2" descr="D:\我的文件夹\2015书稿\封面\封面4-立体图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8" t="10617" r="10739" b="18502"/>
          <a:stretch/>
        </p:blipFill>
        <p:spPr bwMode="auto">
          <a:xfrm>
            <a:off x="4620464" y="1124744"/>
            <a:ext cx="4142737" cy="54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827584" y="5301208"/>
            <a:ext cx="2185203" cy="49243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zh-CN" altLang="en-US" sz="2600" dirty="0" smtClean="0"/>
              <a:t>技术管理之巅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208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340768"/>
            <a:ext cx="547260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239997"/>
            <a:ext cx="2664296" cy="612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</a:t>
            </a:r>
            <a:r>
              <a:rPr lang="zh-CN" altLang="en-US" dirty="0"/>
              <a:t>框架</a:t>
            </a:r>
          </a:p>
        </p:txBody>
      </p:sp>
      <p:sp>
        <p:nvSpPr>
          <p:cNvPr id="6" name="矩形 5"/>
          <p:cNvSpPr/>
          <p:nvPr/>
        </p:nvSpPr>
        <p:spPr>
          <a:xfrm>
            <a:off x="4140843" y="2239997"/>
            <a:ext cx="2664296" cy="612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JSBridge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85560" y="1340768"/>
            <a:ext cx="1800200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</a:t>
            </a:r>
          </a:p>
          <a:p>
            <a:pPr algn="ctr"/>
            <a:r>
              <a:rPr lang="en-US" altLang="zh-CN" dirty="0" smtClean="0"/>
              <a:t>Activities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8764" y="1593666"/>
            <a:ext cx="87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 Layer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49156" y="3140968"/>
            <a:ext cx="7471316" cy="1656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8764" y="3140968"/>
            <a:ext cx="87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  Container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3797" y="5229200"/>
            <a:ext cx="87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31640" y="5060705"/>
            <a:ext cx="7488832" cy="67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/ iOS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04688" y="3212976"/>
            <a:ext cx="3902375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JSBridge</a:t>
            </a:r>
            <a:r>
              <a:rPr lang="en-US" altLang="zh-CN" sz="1400" dirty="0" smtClean="0"/>
              <a:t> (JAVA/</a:t>
            </a:r>
            <a:r>
              <a:rPr lang="en-US" altLang="zh-CN" sz="1400" dirty="0" err="1" smtClean="0"/>
              <a:t>Objetc</a:t>
            </a:r>
            <a:r>
              <a:rPr lang="en-US" altLang="zh-CN" sz="1400" dirty="0" smtClean="0"/>
              <a:t>-C)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481023" y="3933056"/>
            <a:ext cx="1039759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API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653282" y="3921897"/>
            <a:ext cx="1315408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 Channel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091656" y="3937190"/>
            <a:ext cx="1315408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HardWare</a:t>
            </a:r>
            <a:r>
              <a:rPr lang="en-US" altLang="zh-CN" sz="1400" dirty="0" smtClean="0"/>
              <a:t> API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564411" y="3218587"/>
            <a:ext cx="857875" cy="12828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Local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Router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6527553" y="3226280"/>
            <a:ext cx="1172429" cy="12828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Synchronize Service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7805391" y="3215121"/>
            <a:ext cx="943074" cy="12828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Source</a:t>
            </a:r>
          </a:p>
          <a:p>
            <a:pPr algn="ctr"/>
            <a:r>
              <a:rPr lang="en-US" altLang="zh-CN" sz="1400" dirty="0" smtClean="0"/>
              <a:t>Merge</a:t>
            </a:r>
          </a:p>
          <a:p>
            <a:pPr algn="ctr"/>
            <a:r>
              <a:rPr lang="en-US" altLang="zh-CN" sz="1400" dirty="0" smtClean="0"/>
              <a:t>Service</a:t>
            </a:r>
            <a:endParaRPr lang="zh-CN" altLang="en-US" sz="1400" dirty="0"/>
          </a:p>
        </p:txBody>
      </p:sp>
      <p:sp>
        <p:nvSpPr>
          <p:cNvPr id="2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718"/>
            <a:ext cx="5791200" cy="683994"/>
          </a:xfrm>
          <a:ln/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+mj-ea"/>
              </a:rPr>
              <a:t>电商</a:t>
            </a:r>
            <a:r>
              <a:rPr lang="en-US" altLang="zh-CN" sz="2600" dirty="0" smtClean="0">
                <a:latin typeface="+mj-ea"/>
              </a:rPr>
              <a:t>App</a:t>
            </a:r>
            <a:r>
              <a:rPr lang="zh-CN" altLang="en-US" sz="2600" dirty="0" smtClean="0"/>
              <a:t>混合应用框架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281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718"/>
            <a:ext cx="5791200" cy="683994"/>
          </a:xfrm>
          <a:ln/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+mj-ea"/>
              </a:rPr>
              <a:t>H5</a:t>
            </a:r>
            <a:r>
              <a:rPr lang="zh-CN" altLang="en-US" sz="2600" dirty="0" smtClean="0">
                <a:latin typeface="+mj-ea"/>
              </a:rPr>
              <a:t>本地</a:t>
            </a:r>
            <a:r>
              <a:rPr lang="zh-CN" altLang="en-US" sz="2600" dirty="0">
                <a:latin typeface="+mj-ea"/>
              </a:rPr>
              <a:t>包</a:t>
            </a:r>
            <a:r>
              <a:rPr lang="zh-CN" altLang="en-US" sz="2600" dirty="0" smtClean="0">
                <a:latin typeface="+mj-ea"/>
              </a:rPr>
              <a:t>缓存机制</a:t>
            </a:r>
            <a:endParaRPr lang="zh-CN" altLang="en-US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6" y="4769252"/>
            <a:ext cx="1029293" cy="800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0545" y="552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</a:t>
            </a:r>
            <a:endParaRPr lang="zh-CN" altLang="en-US" sz="12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064995" y="5169647"/>
            <a:ext cx="10503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089930" y="4757286"/>
            <a:ext cx="626891" cy="1044115"/>
            <a:chOff x="1712861" y="1736812"/>
            <a:chExt cx="2088233" cy="424847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9" t="13601" r="58312" b="19528"/>
            <a:stretch/>
          </p:blipFill>
          <p:spPr>
            <a:xfrm>
              <a:off x="1712861" y="1736812"/>
              <a:ext cx="2088233" cy="424847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" t="10500" r="1019" b="6552"/>
            <a:stretch/>
          </p:blipFill>
          <p:spPr>
            <a:xfrm>
              <a:off x="1928886" y="2420888"/>
              <a:ext cx="1724792" cy="2952329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562242" y="4499084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http://127.0.0.1/index.html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27312" y="5844515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r>
              <a:rPr lang="zh-CN" altLang="en-US" sz="1200" dirty="0" smtClean="0"/>
              <a:t>应用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本地</a:t>
            </a:r>
            <a:r>
              <a:rPr lang="en-US" altLang="zh-CN" sz="1200" dirty="0" smtClean="0"/>
              <a:t>H5</a:t>
            </a:r>
            <a:endParaRPr lang="zh-CN" altLang="en-US" sz="1200" dirty="0"/>
          </a:p>
        </p:txBody>
      </p:sp>
      <p:sp>
        <p:nvSpPr>
          <p:cNvPr id="16" name="流程图: 决策 15"/>
          <p:cNvSpPr/>
          <p:nvPr/>
        </p:nvSpPr>
        <p:spPr>
          <a:xfrm>
            <a:off x="3483496" y="4742786"/>
            <a:ext cx="1296144" cy="853722"/>
          </a:xfrm>
          <a:prstGeom prst="flowChartDecisio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是否有本地</a:t>
            </a:r>
            <a:r>
              <a:rPr lang="en-US" altLang="zh-CN" sz="1400" dirty="0" smtClean="0"/>
              <a:t>H5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53436" y="5169647"/>
            <a:ext cx="77090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0"/>
          </p:cNvCxnSpPr>
          <p:nvPr/>
        </p:nvCxnSpPr>
        <p:spPr>
          <a:xfrm flipV="1">
            <a:off x="4131568" y="3617124"/>
            <a:ext cx="0" cy="11256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31568" y="3617124"/>
            <a:ext cx="11521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50695" y="48926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112571" y="43272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6" t="886" r="30229" b="2642"/>
          <a:stretch/>
        </p:blipFill>
        <p:spPr>
          <a:xfrm>
            <a:off x="7407446" y="3200252"/>
            <a:ext cx="716636" cy="89579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047038" y="3308471"/>
            <a:ext cx="11079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从服务器获取</a:t>
            </a:r>
            <a:endParaRPr lang="zh-CN" altLang="en-US" sz="1200" dirty="0"/>
          </a:p>
        </p:txBody>
      </p:sp>
      <p:sp>
        <p:nvSpPr>
          <p:cNvPr id="31" name="云形 30"/>
          <p:cNvSpPr/>
          <p:nvPr/>
        </p:nvSpPr>
        <p:spPr>
          <a:xfrm>
            <a:off x="5408378" y="3221255"/>
            <a:ext cx="1080577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CDN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82997" y="3617124"/>
            <a:ext cx="792088" cy="73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6" idx="3"/>
          </p:cNvCxnSpPr>
          <p:nvPr/>
        </p:nvCxnSpPr>
        <p:spPr>
          <a:xfrm>
            <a:off x="4779640" y="5169647"/>
            <a:ext cx="12241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多文档 43"/>
          <p:cNvSpPr/>
          <p:nvPr/>
        </p:nvSpPr>
        <p:spPr>
          <a:xfrm>
            <a:off x="6051312" y="4720939"/>
            <a:ext cx="1207761" cy="84910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749232" y="51575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缓存本地</a:t>
            </a:r>
            <a:endParaRPr lang="zh-CN" altLang="en-US" sz="1200" dirty="0"/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8124082" y="3617124"/>
            <a:ext cx="3999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524056" y="3624447"/>
            <a:ext cx="0" cy="1545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404281" y="41229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服务器端</a:t>
            </a:r>
            <a:endParaRPr lang="zh-CN" altLang="en-US" sz="1200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7803975" y="2464996"/>
            <a:ext cx="0" cy="6480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2475383" y="2464996"/>
            <a:ext cx="53285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2475383" y="2464996"/>
            <a:ext cx="0" cy="18622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7375085" y="5169647"/>
            <a:ext cx="114897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585681" y="218799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主动更新通知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941484" y="51810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读取本地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156176" y="580526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本地</a:t>
            </a:r>
            <a:r>
              <a:rPr lang="en-US" altLang="zh-CN" sz="1200" dirty="0" smtClean="0"/>
              <a:t>H5</a:t>
            </a:r>
            <a:r>
              <a:rPr lang="zh-CN" altLang="en-US" sz="1200" dirty="0" smtClean="0"/>
              <a:t>页面包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73887" y="986035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H5</a:t>
            </a:r>
            <a:r>
              <a:rPr lang="zh-CN" altLang="en-US" dirty="0" smtClean="0"/>
              <a:t>页面框架包（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、图片），本地缓存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从本地加载</a:t>
            </a:r>
            <a:r>
              <a:rPr lang="en-US" altLang="zh-CN" dirty="0" smtClean="0"/>
              <a:t>H5</a:t>
            </a:r>
            <a:r>
              <a:rPr lang="zh-CN" altLang="en-US" dirty="0" smtClean="0"/>
              <a:t>框架，</a:t>
            </a:r>
            <a:r>
              <a:rPr lang="zh-CN" altLang="en-US" dirty="0"/>
              <a:t>从</a:t>
            </a:r>
            <a:r>
              <a:rPr lang="zh-CN" altLang="en-US" dirty="0" smtClean="0"/>
              <a:t>服务器端获取数据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页面加载速度快，用户体验好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 bwMode="auto">
          <a:xfrm>
            <a:off x="899592" y="3068960"/>
            <a:ext cx="7012627" cy="3363656"/>
          </a:xfrm>
          <a:prstGeom prst="rect">
            <a:avLst/>
          </a:prstGeom>
          <a:solidFill>
            <a:srgbClr val="E1F0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72388" tIns="36194" rIns="72388" bIns="36194" numCol="1" rtlCol="0" anchor="t" anchorCtr="0" compatLnSpc="1">
            <a:prstTxWarp prst="textNoShape">
              <a:avLst/>
            </a:prstTxWarp>
          </a:bodyPr>
          <a:lstStyle/>
          <a:p>
            <a:pPr defTabSz="723839" fontAlgn="base">
              <a:spcBef>
                <a:spcPct val="0"/>
              </a:spcBef>
              <a:spcAft>
                <a:spcPct val="0"/>
              </a:spcAft>
            </a:pPr>
            <a:endParaRPr lang="zh-CN" altLang="en-US" sz="1425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45712" y="4885207"/>
            <a:ext cx="68405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7"/>
          <p:cNvSpPr>
            <a:spLocks noChangeArrowheads="1"/>
          </p:cNvSpPr>
          <p:nvPr/>
        </p:nvSpPr>
        <p:spPr bwMode="auto">
          <a:xfrm>
            <a:off x="917612" y="2691152"/>
            <a:ext cx="2233561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Adapter </a:t>
            </a:r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：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登录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购物车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交易结算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01482" y="3133630"/>
            <a:ext cx="1054184" cy="31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8" name="圆角矩形 33"/>
          <p:cNvSpPr>
            <a:spLocks noChangeArrowheads="1"/>
          </p:cNvSpPr>
          <p:nvPr/>
        </p:nvSpPr>
        <p:spPr bwMode="auto">
          <a:xfrm>
            <a:off x="1702815" y="5952758"/>
            <a:ext cx="4944170" cy="3990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 altLang="zh-CN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/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995865" y="6009763"/>
            <a:ext cx="855070" cy="2850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 err="1"/>
              <a:t>msSQL</a:t>
            </a:r>
            <a:endParaRPr lang="zh-CN" altLang="en-US" sz="950" dirty="0"/>
          </a:p>
        </p:txBody>
      </p:sp>
      <p:sp>
        <p:nvSpPr>
          <p:cNvPr id="10" name="矩形 42"/>
          <p:cNvSpPr>
            <a:spLocks noChangeArrowheads="1"/>
          </p:cNvSpPr>
          <p:nvPr/>
        </p:nvSpPr>
        <p:spPr bwMode="auto">
          <a:xfrm>
            <a:off x="2855771" y="6009763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 err="1"/>
              <a:t>mysql</a:t>
            </a:r>
            <a:endParaRPr lang="zh-CN" altLang="en-US" sz="950" dirty="0"/>
          </a:p>
        </p:txBody>
      </p:sp>
      <p:sp>
        <p:nvSpPr>
          <p:cNvPr id="11" name="矩形 42"/>
          <p:cNvSpPr>
            <a:spLocks noChangeArrowheads="1"/>
          </p:cNvSpPr>
          <p:nvPr/>
        </p:nvSpPr>
        <p:spPr bwMode="auto">
          <a:xfrm>
            <a:off x="1753182" y="6000553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/>
              <a:t>Oracle</a:t>
            </a:r>
            <a:endParaRPr lang="zh-CN" altLang="en-US" sz="950" dirty="0"/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5021950" y="6009763"/>
            <a:ext cx="1539126" cy="2850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 err="1"/>
              <a:t>Hadoop</a:t>
            </a:r>
            <a:r>
              <a:rPr lang="en-US" altLang="zh-CN" sz="950" dirty="0"/>
              <a:t>/</a:t>
            </a:r>
            <a:r>
              <a:rPr lang="en-US" altLang="zh-CN" sz="950" dirty="0" err="1"/>
              <a:t>Hbase</a:t>
            </a:r>
            <a:r>
              <a:rPr lang="en-US" altLang="zh-CN" sz="950" dirty="0"/>
              <a:t>/</a:t>
            </a:r>
            <a:r>
              <a:rPr lang="en-US" altLang="zh-CN" sz="950" dirty="0" err="1"/>
              <a:t>MogoDB</a:t>
            </a:r>
            <a:endParaRPr lang="zh-CN" altLang="en-US" sz="950" dirty="0"/>
          </a:p>
        </p:txBody>
      </p:sp>
      <p:sp>
        <p:nvSpPr>
          <p:cNvPr id="13" name="圆角矩形 33"/>
          <p:cNvSpPr>
            <a:spLocks noChangeArrowheads="1"/>
          </p:cNvSpPr>
          <p:nvPr/>
        </p:nvSpPr>
        <p:spPr bwMode="auto">
          <a:xfrm>
            <a:off x="1715678" y="4363983"/>
            <a:ext cx="4959407" cy="3990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n-US" altLang="zh-CN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ym typeface="Arial" pitchFamily="34" charset="0"/>
            </a:endParaRPr>
          </a:p>
        </p:txBody>
      </p:sp>
      <p:sp>
        <p:nvSpPr>
          <p:cNvPr id="14" name="矩形 42"/>
          <p:cNvSpPr>
            <a:spLocks noChangeArrowheads="1"/>
          </p:cNvSpPr>
          <p:nvPr/>
        </p:nvSpPr>
        <p:spPr bwMode="auto">
          <a:xfrm>
            <a:off x="3938860" y="4421773"/>
            <a:ext cx="570047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用户</a:t>
            </a:r>
          </a:p>
        </p:txBody>
      </p:sp>
      <p:sp>
        <p:nvSpPr>
          <p:cNvPr id="15" name="矩形 42"/>
          <p:cNvSpPr>
            <a:spLocks noChangeArrowheads="1"/>
          </p:cNvSpPr>
          <p:nvPr/>
        </p:nvSpPr>
        <p:spPr bwMode="auto">
          <a:xfrm>
            <a:off x="1823050" y="4432554"/>
            <a:ext cx="576684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订单</a:t>
            </a:r>
          </a:p>
        </p:txBody>
      </p:sp>
      <p:sp>
        <p:nvSpPr>
          <p:cNvPr id="16" name="矩形 40"/>
          <p:cNvSpPr>
            <a:spLocks noChangeArrowheads="1"/>
          </p:cNvSpPr>
          <p:nvPr/>
        </p:nvSpPr>
        <p:spPr bwMode="auto">
          <a:xfrm>
            <a:off x="5877020" y="3622922"/>
            <a:ext cx="741061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价格</a:t>
            </a:r>
          </a:p>
        </p:txBody>
      </p:sp>
      <p:sp>
        <p:nvSpPr>
          <p:cNvPr id="17" name="圆角矩形 33"/>
          <p:cNvSpPr>
            <a:spLocks noChangeArrowheads="1"/>
          </p:cNvSpPr>
          <p:nvPr/>
        </p:nvSpPr>
        <p:spPr bwMode="auto">
          <a:xfrm>
            <a:off x="1715678" y="3508913"/>
            <a:ext cx="4998363" cy="4460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en-US" altLang="zh-CN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/>
          </a:p>
        </p:txBody>
      </p:sp>
      <p:sp>
        <p:nvSpPr>
          <p:cNvPr id="18" name="矩形 40"/>
          <p:cNvSpPr>
            <a:spLocks noChangeArrowheads="1"/>
          </p:cNvSpPr>
          <p:nvPr/>
        </p:nvSpPr>
        <p:spPr bwMode="auto">
          <a:xfrm>
            <a:off x="2228720" y="3555922"/>
            <a:ext cx="456037" cy="2950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支付</a:t>
            </a:r>
          </a:p>
        </p:txBody>
      </p:sp>
      <p:sp>
        <p:nvSpPr>
          <p:cNvPr id="19" name="矩形 42"/>
          <p:cNvSpPr>
            <a:spLocks noChangeArrowheads="1"/>
          </p:cNvSpPr>
          <p:nvPr/>
        </p:nvSpPr>
        <p:spPr bwMode="auto">
          <a:xfrm>
            <a:off x="3083790" y="3565917"/>
            <a:ext cx="741061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类目管理</a:t>
            </a:r>
          </a:p>
        </p:txBody>
      </p:sp>
      <p:sp>
        <p:nvSpPr>
          <p:cNvPr id="20" name="矩形 42"/>
          <p:cNvSpPr>
            <a:spLocks noChangeArrowheads="1"/>
          </p:cNvSpPr>
          <p:nvPr/>
        </p:nvSpPr>
        <p:spPr bwMode="auto">
          <a:xfrm>
            <a:off x="1766045" y="3556708"/>
            <a:ext cx="462675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交易</a:t>
            </a:r>
          </a:p>
        </p:txBody>
      </p:sp>
      <p:sp>
        <p:nvSpPr>
          <p:cNvPr id="21" name="圆角矩形 17"/>
          <p:cNvSpPr>
            <a:spLocks noChangeArrowheads="1"/>
          </p:cNvSpPr>
          <p:nvPr/>
        </p:nvSpPr>
        <p:spPr bwMode="auto">
          <a:xfrm>
            <a:off x="917612" y="2311814"/>
            <a:ext cx="1441814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 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网站前台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22" name="矩形 40"/>
          <p:cNvSpPr>
            <a:spLocks noChangeArrowheads="1"/>
          </p:cNvSpPr>
          <p:nvPr/>
        </p:nvSpPr>
        <p:spPr bwMode="auto">
          <a:xfrm>
            <a:off x="5991029" y="4420988"/>
            <a:ext cx="570047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积分</a:t>
            </a:r>
          </a:p>
        </p:txBody>
      </p:sp>
      <p:sp>
        <p:nvSpPr>
          <p:cNvPr id="23" name="矩形 40"/>
          <p:cNvSpPr>
            <a:spLocks noChangeArrowheads="1"/>
          </p:cNvSpPr>
          <p:nvPr/>
        </p:nvSpPr>
        <p:spPr bwMode="auto">
          <a:xfrm>
            <a:off x="3254804" y="4420987"/>
            <a:ext cx="570047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促销</a:t>
            </a:r>
          </a:p>
        </p:txBody>
      </p:sp>
      <p:sp>
        <p:nvSpPr>
          <p:cNvPr id="24" name="矩形 42"/>
          <p:cNvSpPr>
            <a:spLocks noChangeArrowheads="1"/>
          </p:cNvSpPr>
          <p:nvPr/>
        </p:nvSpPr>
        <p:spPr bwMode="auto">
          <a:xfrm>
            <a:off x="6847929" y="3939170"/>
            <a:ext cx="969080" cy="2288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服务治理</a:t>
            </a: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6847929" y="4224979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消息管理</a:t>
            </a:r>
          </a:p>
        </p:txBody>
      </p:sp>
      <p:sp>
        <p:nvSpPr>
          <p:cNvPr id="26" name="矩形 42"/>
          <p:cNvSpPr>
            <a:spLocks noChangeArrowheads="1"/>
          </p:cNvSpPr>
          <p:nvPr/>
        </p:nvSpPr>
        <p:spPr bwMode="auto">
          <a:xfrm>
            <a:off x="6847929" y="4567007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/>
              <a:t>Cache</a:t>
            </a:r>
            <a:endParaRPr lang="zh-CN" altLang="en-US" sz="950" dirty="0"/>
          </a:p>
        </p:txBody>
      </p:sp>
      <p:sp>
        <p:nvSpPr>
          <p:cNvPr id="27" name="矩形 42"/>
          <p:cNvSpPr>
            <a:spLocks noChangeArrowheads="1"/>
          </p:cNvSpPr>
          <p:nvPr/>
        </p:nvSpPr>
        <p:spPr bwMode="auto">
          <a:xfrm>
            <a:off x="6847929" y="4908250"/>
            <a:ext cx="969080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数据访问</a:t>
            </a:r>
          </a:p>
        </p:txBody>
      </p:sp>
      <p:sp>
        <p:nvSpPr>
          <p:cNvPr id="28" name="矩形 40"/>
          <p:cNvSpPr>
            <a:spLocks noChangeArrowheads="1"/>
          </p:cNvSpPr>
          <p:nvPr/>
        </p:nvSpPr>
        <p:spPr bwMode="auto">
          <a:xfrm>
            <a:off x="6048033" y="3575127"/>
            <a:ext cx="666007" cy="275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消息管理</a:t>
            </a: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5306973" y="4420987"/>
            <a:ext cx="570047" cy="2950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商品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608" y="4467998"/>
            <a:ext cx="883170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7" b="1" dirty="0">
                <a:solidFill>
                  <a:srgbClr val="0070C0"/>
                </a:solidFill>
              </a:rPr>
              <a:t>基础服务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7612" y="6066768"/>
            <a:ext cx="684056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7" b="1" dirty="0">
                <a:solidFill>
                  <a:srgbClr val="0070C0"/>
                </a:solidFill>
              </a:rPr>
              <a:t>数据源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606" y="3622923"/>
            <a:ext cx="962443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7" b="1" dirty="0">
                <a:solidFill>
                  <a:srgbClr val="0070C0"/>
                </a:solidFill>
              </a:rPr>
              <a:t>核心服务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04934" y="3101895"/>
            <a:ext cx="883170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7" dirty="0"/>
              <a:t>通用组件</a:t>
            </a:r>
          </a:p>
        </p:txBody>
      </p:sp>
      <p:sp>
        <p:nvSpPr>
          <p:cNvPr id="34" name="圆角矩形 33"/>
          <p:cNvSpPr>
            <a:spLocks noChangeArrowheads="1"/>
          </p:cNvSpPr>
          <p:nvPr/>
        </p:nvSpPr>
        <p:spPr bwMode="auto">
          <a:xfrm>
            <a:off x="1715678" y="5162048"/>
            <a:ext cx="4944170" cy="3990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en-US" altLang="zh-CN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ym typeface="Arial" pitchFamily="34" charset="0"/>
            </a:endParaRPr>
          </a:p>
          <a:p>
            <a:pPr algn="ctr" eaLnBrk="0" hangingPunct="0"/>
            <a:endParaRPr lang="zh-CN" altLang="en-US" sz="950" dirty="0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772682" y="5226409"/>
            <a:ext cx="627052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持久层</a:t>
            </a:r>
          </a:p>
        </p:txBody>
      </p:sp>
      <p:sp>
        <p:nvSpPr>
          <p:cNvPr id="36" name="矩形 42"/>
          <p:cNvSpPr>
            <a:spLocks noChangeArrowheads="1"/>
          </p:cNvSpPr>
          <p:nvPr/>
        </p:nvSpPr>
        <p:spPr bwMode="auto">
          <a:xfrm>
            <a:off x="2513743" y="5219053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事务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539828" y="5219053"/>
            <a:ext cx="1026084" cy="2776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连接池</a:t>
            </a:r>
          </a:p>
        </p:txBody>
      </p:sp>
      <p:sp>
        <p:nvSpPr>
          <p:cNvPr id="38" name="矩形 40"/>
          <p:cNvSpPr>
            <a:spLocks noChangeArrowheads="1"/>
          </p:cNvSpPr>
          <p:nvPr/>
        </p:nvSpPr>
        <p:spPr bwMode="auto">
          <a:xfrm>
            <a:off x="5591996" y="5219053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/>
              <a:t>NOSQL</a:t>
            </a:r>
            <a:r>
              <a:rPr lang="zh-CN" altLang="en-US" sz="950" dirty="0"/>
              <a:t>客户端</a:t>
            </a:r>
          </a:p>
        </p:txBody>
      </p:sp>
      <p:sp>
        <p:nvSpPr>
          <p:cNvPr id="39" name="矩形 40"/>
          <p:cNvSpPr>
            <a:spLocks noChangeArrowheads="1"/>
          </p:cNvSpPr>
          <p:nvPr/>
        </p:nvSpPr>
        <p:spPr bwMode="auto">
          <a:xfrm>
            <a:off x="2570748" y="4421773"/>
            <a:ext cx="570047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库存</a:t>
            </a:r>
          </a:p>
        </p:txBody>
      </p:sp>
      <p:sp>
        <p:nvSpPr>
          <p:cNvPr id="40" name="矩形 40"/>
          <p:cNvSpPr>
            <a:spLocks noChangeArrowheads="1"/>
          </p:cNvSpPr>
          <p:nvPr/>
        </p:nvSpPr>
        <p:spPr bwMode="auto">
          <a:xfrm>
            <a:off x="4622916" y="4420988"/>
            <a:ext cx="570047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价格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824851" y="3565917"/>
            <a:ext cx="741061" cy="275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商品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2507" y="5276058"/>
            <a:ext cx="883170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7" b="1" dirty="0">
                <a:solidFill>
                  <a:srgbClr val="0070C0"/>
                </a:solidFill>
              </a:rPr>
              <a:t>数据访问</a:t>
            </a:r>
          </a:p>
        </p:txBody>
      </p:sp>
      <p:sp>
        <p:nvSpPr>
          <p:cNvPr id="43" name="下箭头 42"/>
          <p:cNvSpPr/>
          <p:nvPr/>
        </p:nvSpPr>
        <p:spPr>
          <a:xfrm>
            <a:off x="3767846" y="4021955"/>
            <a:ext cx="855070" cy="34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44" name="TextBox 43"/>
          <p:cNvSpPr txBox="1"/>
          <p:nvPr/>
        </p:nvSpPr>
        <p:spPr>
          <a:xfrm>
            <a:off x="4679921" y="4097930"/>
            <a:ext cx="1016157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25" b="1" dirty="0" smtClean="0">
                <a:solidFill>
                  <a:srgbClr val="0070C0"/>
                </a:solidFill>
              </a:rPr>
              <a:t>基础</a:t>
            </a:r>
            <a:r>
              <a:rPr lang="en-US" altLang="zh-CN" sz="1425" b="1" dirty="0" smtClean="0">
                <a:solidFill>
                  <a:srgbClr val="0070C0"/>
                </a:solidFill>
              </a:rPr>
              <a:t>SOA</a:t>
            </a:r>
            <a:endParaRPr lang="zh-CN" altLang="en-US" sz="1425" b="1" dirty="0">
              <a:solidFill>
                <a:srgbClr val="0070C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17611" y="4021955"/>
            <a:ext cx="5796429" cy="68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下箭头 45"/>
          <p:cNvSpPr/>
          <p:nvPr/>
        </p:nvSpPr>
        <p:spPr>
          <a:xfrm>
            <a:off x="3767846" y="3109880"/>
            <a:ext cx="855070" cy="34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47" name="TextBox 46"/>
          <p:cNvSpPr txBox="1"/>
          <p:nvPr/>
        </p:nvSpPr>
        <p:spPr>
          <a:xfrm>
            <a:off x="4679920" y="3223889"/>
            <a:ext cx="991395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25" b="1" dirty="0" smtClean="0">
                <a:solidFill>
                  <a:srgbClr val="0070C0"/>
                </a:solidFill>
              </a:rPr>
              <a:t>核心</a:t>
            </a:r>
            <a:r>
              <a:rPr lang="en-US" altLang="zh-CN" sz="1425" b="1" dirty="0" smtClean="0">
                <a:solidFill>
                  <a:srgbClr val="0070C0"/>
                </a:solidFill>
              </a:rPr>
              <a:t>SOA</a:t>
            </a:r>
            <a:endParaRPr lang="zh-CN" altLang="en-US" sz="1425" b="1" dirty="0">
              <a:solidFill>
                <a:srgbClr val="0070C0"/>
              </a:solidFill>
            </a:endParaRPr>
          </a:p>
        </p:txBody>
      </p:sp>
      <p:sp>
        <p:nvSpPr>
          <p:cNvPr id="48" name="矩形 40"/>
          <p:cNvSpPr>
            <a:spLocks noChangeArrowheads="1"/>
          </p:cNvSpPr>
          <p:nvPr/>
        </p:nvSpPr>
        <p:spPr bwMode="auto">
          <a:xfrm>
            <a:off x="5306973" y="3565917"/>
            <a:ext cx="741061" cy="275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店铺装修</a:t>
            </a:r>
          </a:p>
        </p:txBody>
      </p:sp>
      <p:sp>
        <p:nvSpPr>
          <p:cNvPr id="49" name="矩形 40"/>
          <p:cNvSpPr>
            <a:spLocks noChangeArrowheads="1"/>
          </p:cNvSpPr>
          <p:nvPr/>
        </p:nvSpPr>
        <p:spPr bwMode="auto">
          <a:xfrm>
            <a:off x="4565912" y="3575127"/>
            <a:ext cx="734424" cy="275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用户管理</a:t>
            </a:r>
          </a:p>
        </p:txBody>
      </p:sp>
      <p:sp>
        <p:nvSpPr>
          <p:cNvPr id="50" name="矩形 40"/>
          <p:cNvSpPr>
            <a:spLocks noChangeArrowheads="1"/>
          </p:cNvSpPr>
          <p:nvPr/>
        </p:nvSpPr>
        <p:spPr bwMode="auto">
          <a:xfrm>
            <a:off x="4679921" y="5226409"/>
            <a:ext cx="798066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数据工具</a:t>
            </a:r>
          </a:p>
        </p:txBody>
      </p:sp>
      <p:sp>
        <p:nvSpPr>
          <p:cNvPr id="51" name="圆角矩形 34"/>
          <p:cNvSpPr>
            <a:spLocks noChangeArrowheads="1"/>
          </p:cNvSpPr>
          <p:nvPr/>
        </p:nvSpPr>
        <p:spPr bwMode="auto">
          <a:xfrm>
            <a:off x="3207727" y="2288220"/>
            <a:ext cx="342028" cy="68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>
                <a:solidFill>
                  <a:schemeClr val="tx1"/>
                </a:solidFill>
              </a:rPr>
              <a:t>IM</a:t>
            </a:r>
            <a:endParaRPr lang="zh-CN" altLang="en-US" sz="950" dirty="0">
              <a:solidFill>
                <a:schemeClr val="tx1"/>
              </a:solidFill>
            </a:endParaRPr>
          </a:p>
        </p:txBody>
      </p:sp>
      <p:sp>
        <p:nvSpPr>
          <p:cNvPr id="52" name="矩形 42"/>
          <p:cNvSpPr>
            <a:spLocks noChangeArrowheads="1"/>
          </p:cNvSpPr>
          <p:nvPr/>
        </p:nvSpPr>
        <p:spPr bwMode="auto">
          <a:xfrm>
            <a:off x="6847929" y="5536087"/>
            <a:ext cx="969080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安全监控</a:t>
            </a:r>
          </a:p>
        </p:txBody>
      </p:sp>
      <p:sp>
        <p:nvSpPr>
          <p:cNvPr id="53" name="矩形 42"/>
          <p:cNvSpPr>
            <a:spLocks noChangeArrowheads="1"/>
          </p:cNvSpPr>
          <p:nvPr/>
        </p:nvSpPr>
        <p:spPr bwMode="auto">
          <a:xfrm>
            <a:off x="6847929" y="3369909"/>
            <a:ext cx="969080" cy="2280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/>
              <a:t>BI</a:t>
            </a:r>
            <a:endParaRPr lang="zh-CN" altLang="en-US" sz="950" dirty="0"/>
          </a:p>
        </p:txBody>
      </p:sp>
      <p:sp>
        <p:nvSpPr>
          <p:cNvPr id="54" name="下箭头 53"/>
          <p:cNvSpPr/>
          <p:nvPr/>
        </p:nvSpPr>
        <p:spPr>
          <a:xfrm>
            <a:off x="3767846" y="4820020"/>
            <a:ext cx="855070" cy="34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55" name="下箭头 54"/>
          <p:cNvSpPr/>
          <p:nvPr/>
        </p:nvSpPr>
        <p:spPr>
          <a:xfrm>
            <a:off x="3767846" y="5618086"/>
            <a:ext cx="855070" cy="34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/>
          </a:p>
        </p:txBody>
      </p:sp>
      <p:sp>
        <p:nvSpPr>
          <p:cNvPr id="56" name="矩形 42"/>
          <p:cNvSpPr>
            <a:spLocks noChangeArrowheads="1"/>
          </p:cNvSpPr>
          <p:nvPr/>
        </p:nvSpPr>
        <p:spPr bwMode="auto">
          <a:xfrm>
            <a:off x="6847929" y="3597928"/>
            <a:ext cx="969080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ym typeface="Arial" pitchFamily="34" charset="0"/>
              </a:rPr>
              <a:t>搜索引擎</a:t>
            </a:r>
            <a:endParaRPr lang="zh-CN" altLang="en-US" sz="950" dirty="0"/>
          </a:p>
        </p:txBody>
      </p:sp>
      <p:sp>
        <p:nvSpPr>
          <p:cNvPr id="57" name="矩形 42"/>
          <p:cNvSpPr>
            <a:spLocks noChangeArrowheads="1"/>
          </p:cNvSpPr>
          <p:nvPr/>
        </p:nvSpPr>
        <p:spPr bwMode="auto">
          <a:xfrm>
            <a:off x="2684758" y="3565917"/>
            <a:ext cx="456037" cy="2850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促销</a:t>
            </a:r>
          </a:p>
        </p:txBody>
      </p:sp>
      <p:sp>
        <p:nvSpPr>
          <p:cNvPr id="58" name="矩形 42"/>
          <p:cNvSpPr>
            <a:spLocks noChangeArrowheads="1"/>
          </p:cNvSpPr>
          <p:nvPr/>
        </p:nvSpPr>
        <p:spPr bwMode="auto">
          <a:xfrm>
            <a:off x="6847929" y="5250278"/>
            <a:ext cx="969080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云计算</a:t>
            </a:r>
            <a:r>
              <a:rPr lang="en-US" altLang="zh-CN" sz="950" dirty="0"/>
              <a:t>/</a:t>
            </a:r>
            <a:r>
              <a:rPr lang="zh-CN" altLang="en-US" sz="950" dirty="0"/>
              <a:t>大数据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917612" y="5732095"/>
            <a:ext cx="57574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42"/>
          <p:cNvSpPr>
            <a:spLocks noChangeArrowheads="1"/>
          </p:cNvSpPr>
          <p:nvPr/>
        </p:nvSpPr>
        <p:spPr bwMode="auto">
          <a:xfrm>
            <a:off x="6847929" y="5877329"/>
            <a:ext cx="969080" cy="2858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/>
              <a:t>支付平台</a:t>
            </a:r>
          </a:p>
        </p:txBody>
      </p:sp>
      <p:sp>
        <p:nvSpPr>
          <p:cNvPr id="62" name="圆角矩形 34"/>
          <p:cNvSpPr>
            <a:spLocks noChangeArrowheads="1"/>
          </p:cNvSpPr>
          <p:nvPr/>
        </p:nvSpPr>
        <p:spPr bwMode="auto">
          <a:xfrm>
            <a:off x="3660154" y="2288220"/>
            <a:ext cx="513042" cy="3420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触</a:t>
            </a:r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屏版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3" name="圆角矩形 34"/>
          <p:cNvSpPr>
            <a:spLocks noChangeArrowheads="1"/>
          </p:cNvSpPr>
          <p:nvPr/>
        </p:nvSpPr>
        <p:spPr bwMode="auto">
          <a:xfrm>
            <a:off x="4225689" y="2288220"/>
            <a:ext cx="565534" cy="3420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微商</a:t>
            </a:r>
            <a:r>
              <a:rPr lang="en-US" altLang="zh-CN" sz="950" dirty="0" smtClean="0">
                <a:solidFill>
                  <a:schemeClr val="tx1"/>
                </a:solidFill>
                <a:sym typeface="Arial" pitchFamily="34" charset="0"/>
              </a:rPr>
              <a:t>APP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4" name="圆角矩形 17"/>
          <p:cNvSpPr>
            <a:spLocks noChangeArrowheads="1"/>
          </p:cNvSpPr>
          <p:nvPr/>
        </p:nvSpPr>
        <p:spPr bwMode="auto">
          <a:xfrm>
            <a:off x="3660154" y="2684094"/>
            <a:ext cx="1866264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Adapter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：登录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购物车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交易结算</a:t>
            </a:r>
          </a:p>
        </p:txBody>
      </p:sp>
      <p:sp>
        <p:nvSpPr>
          <p:cNvPr id="65" name="圆角矩形 34"/>
          <p:cNvSpPr>
            <a:spLocks noChangeArrowheads="1"/>
          </p:cNvSpPr>
          <p:nvPr/>
        </p:nvSpPr>
        <p:spPr bwMode="auto">
          <a:xfrm>
            <a:off x="7336128" y="2288220"/>
            <a:ext cx="576091" cy="68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 smtClean="0">
                <a:solidFill>
                  <a:schemeClr val="tx1"/>
                </a:solidFill>
              </a:rPr>
              <a:t>OA Portal</a:t>
            </a:r>
            <a:endParaRPr lang="zh-CN" altLang="en-US" sz="950" dirty="0">
              <a:solidFill>
                <a:schemeClr val="tx1"/>
              </a:solidFill>
            </a:endParaRPr>
          </a:p>
        </p:txBody>
      </p:sp>
      <p:sp>
        <p:nvSpPr>
          <p:cNvPr id="66" name="圆角矩形 17"/>
          <p:cNvSpPr>
            <a:spLocks noChangeArrowheads="1"/>
          </p:cNvSpPr>
          <p:nvPr/>
        </p:nvSpPr>
        <p:spPr bwMode="auto">
          <a:xfrm>
            <a:off x="2415979" y="2322822"/>
            <a:ext cx="735195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 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运营</a:t>
            </a:r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后台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7" name="圆角矩形 34"/>
          <p:cNvSpPr>
            <a:spLocks noChangeArrowheads="1"/>
          </p:cNvSpPr>
          <p:nvPr/>
        </p:nvSpPr>
        <p:spPr bwMode="auto">
          <a:xfrm>
            <a:off x="4847777" y="2288220"/>
            <a:ext cx="565534" cy="3420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商管</a:t>
            </a:r>
            <a:r>
              <a:rPr lang="en-US" altLang="zh-CN" sz="950" dirty="0" smtClean="0">
                <a:solidFill>
                  <a:schemeClr val="tx1"/>
                </a:solidFill>
                <a:sym typeface="Arial" pitchFamily="34" charset="0"/>
              </a:rPr>
              <a:t>APP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8" name="圆角矩形 17"/>
          <p:cNvSpPr>
            <a:spLocks noChangeArrowheads="1"/>
          </p:cNvSpPr>
          <p:nvPr/>
        </p:nvSpPr>
        <p:spPr bwMode="auto">
          <a:xfrm>
            <a:off x="5611548" y="2684094"/>
            <a:ext cx="1668027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Adapter </a:t>
            </a:r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：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登录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购物车</a:t>
            </a:r>
            <a:r>
              <a:rPr lang="en-US" altLang="zh-CN" sz="950" dirty="0">
                <a:solidFill>
                  <a:schemeClr val="tx1"/>
                </a:solidFill>
                <a:sym typeface="Arial" pitchFamily="34" charset="0"/>
              </a:rPr>
              <a:t>/</a:t>
            </a:r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交易结算</a:t>
            </a:r>
          </a:p>
        </p:txBody>
      </p:sp>
      <p:sp>
        <p:nvSpPr>
          <p:cNvPr id="69" name="圆角矩形 17"/>
          <p:cNvSpPr>
            <a:spLocks noChangeArrowheads="1"/>
          </p:cNvSpPr>
          <p:nvPr/>
        </p:nvSpPr>
        <p:spPr bwMode="auto">
          <a:xfrm>
            <a:off x="5611547" y="2277212"/>
            <a:ext cx="819727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 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r>
              <a:rPr lang="en-US" altLang="zh-CN" sz="950" dirty="0" smtClean="0">
                <a:solidFill>
                  <a:schemeClr val="tx1"/>
                </a:solidFill>
                <a:sym typeface="Arial" pitchFamily="34" charset="0"/>
              </a:rPr>
              <a:t>B2B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70" name="圆角矩形 17"/>
          <p:cNvSpPr>
            <a:spLocks noChangeArrowheads="1"/>
          </p:cNvSpPr>
          <p:nvPr/>
        </p:nvSpPr>
        <p:spPr bwMode="auto">
          <a:xfrm>
            <a:off x="6487826" y="2288220"/>
            <a:ext cx="735195" cy="3047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 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r>
              <a:rPr lang="zh-CN" altLang="en-US" sz="950" dirty="0">
                <a:solidFill>
                  <a:schemeClr val="tx1"/>
                </a:solidFill>
                <a:sym typeface="Arial" pitchFamily="34" charset="0"/>
              </a:rPr>
              <a:t>商家</a:t>
            </a:r>
            <a:r>
              <a:rPr lang="zh-CN" altLang="en-US" sz="950" dirty="0" smtClean="0">
                <a:solidFill>
                  <a:schemeClr val="tx1"/>
                </a:solidFill>
                <a:sym typeface="Arial" pitchFamily="34" charset="0"/>
              </a:rPr>
              <a:t>后台</a:t>
            </a:r>
            <a:endParaRPr lang="en-US" altLang="zh-CN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  <a:p>
            <a:pPr algn="ctr" eaLnBrk="0" hangingPunct="0"/>
            <a:endParaRPr lang="zh-CN" altLang="en-US" sz="950" dirty="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71" name="标题 1"/>
          <p:cNvSpPr>
            <a:spLocks noGrp="1"/>
          </p:cNvSpPr>
          <p:nvPr>
            <p:ph type="title"/>
          </p:nvPr>
        </p:nvSpPr>
        <p:spPr>
          <a:xfrm>
            <a:off x="395536" y="269590"/>
            <a:ext cx="6585402" cy="516549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电商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服务器端架构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6555" y="982733"/>
            <a:ext cx="439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业务模块独立封装、部署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核心业务模块，隔离保护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服务实现监控、负载平衡、降权、恢复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9590"/>
            <a:ext cx="6585402" cy="516549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移动电商整体架构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2055153" y="390993"/>
            <a:ext cx="296876" cy="546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954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lang="zh-CN" altLang="en-US" sz="1662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022718"/>
            <a:ext cx="4752528" cy="1661723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肘形连接符 6"/>
          <p:cNvCxnSpPr>
            <a:stCxn id="11" idx="1"/>
          </p:cNvCxnSpPr>
          <p:nvPr/>
        </p:nvCxnSpPr>
        <p:spPr>
          <a:xfrm rot="10800000" flipV="1">
            <a:off x="4099867" y="5811447"/>
            <a:ext cx="1141488" cy="311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arrow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1691680" y="5479103"/>
            <a:ext cx="5832648" cy="693926"/>
          </a:xfrm>
          <a:custGeom>
            <a:avLst/>
            <a:gdLst>
              <a:gd name="connsiteX0" fmla="*/ 0 w 6420792"/>
              <a:gd name="connsiteY0" fmla="*/ 373597 h 2241540"/>
              <a:gd name="connsiteX1" fmla="*/ 37359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373597 w 6420792"/>
              <a:gd name="connsiteY6" fmla="*/ 2241540 h 2241540"/>
              <a:gd name="connsiteX7" fmla="*/ 0 w 6420792"/>
              <a:gd name="connsiteY7" fmla="*/ 1867943 h 2241540"/>
              <a:gd name="connsiteX8" fmla="*/ 0 w 6420792"/>
              <a:gd name="connsiteY8" fmla="*/ 373597 h 2241540"/>
              <a:gd name="connsiteX0" fmla="*/ 269 w 6421061"/>
              <a:gd name="connsiteY0" fmla="*/ 373597 h 2241540"/>
              <a:gd name="connsiteX1" fmla="*/ 190986 w 6421061"/>
              <a:gd name="connsiteY1" fmla="*/ 0 h 2241540"/>
              <a:gd name="connsiteX2" fmla="*/ 6047464 w 6421061"/>
              <a:gd name="connsiteY2" fmla="*/ 0 h 2241540"/>
              <a:gd name="connsiteX3" fmla="*/ 6421061 w 6421061"/>
              <a:gd name="connsiteY3" fmla="*/ 373597 h 2241540"/>
              <a:gd name="connsiteX4" fmla="*/ 6421061 w 6421061"/>
              <a:gd name="connsiteY4" fmla="*/ 1867943 h 2241540"/>
              <a:gd name="connsiteX5" fmla="*/ 6047464 w 6421061"/>
              <a:gd name="connsiteY5" fmla="*/ 2241540 h 2241540"/>
              <a:gd name="connsiteX6" fmla="*/ 373866 w 6421061"/>
              <a:gd name="connsiteY6" fmla="*/ 2241540 h 2241540"/>
              <a:gd name="connsiteX7" fmla="*/ 269 w 6421061"/>
              <a:gd name="connsiteY7" fmla="*/ 1867943 h 2241540"/>
              <a:gd name="connsiteX8" fmla="*/ 269 w 6421061"/>
              <a:gd name="connsiteY8" fmla="*/ 373597 h 2241540"/>
              <a:gd name="connsiteX0" fmla="*/ 11430 w 6420792"/>
              <a:gd name="connsiteY0" fmla="*/ 430747 h 2241540"/>
              <a:gd name="connsiteX1" fmla="*/ 19071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373597 w 6420792"/>
              <a:gd name="connsiteY6" fmla="*/ 2241540 h 2241540"/>
              <a:gd name="connsiteX7" fmla="*/ 0 w 6420792"/>
              <a:gd name="connsiteY7" fmla="*/ 1867943 h 2241540"/>
              <a:gd name="connsiteX8" fmla="*/ 11430 w 6420792"/>
              <a:gd name="connsiteY8" fmla="*/ 430747 h 2241540"/>
              <a:gd name="connsiteX0" fmla="*/ 11430 w 6420792"/>
              <a:gd name="connsiteY0" fmla="*/ 430747 h 2241809"/>
              <a:gd name="connsiteX1" fmla="*/ 190717 w 6420792"/>
              <a:gd name="connsiteY1" fmla="*/ 0 h 2241809"/>
              <a:gd name="connsiteX2" fmla="*/ 6047195 w 6420792"/>
              <a:gd name="connsiteY2" fmla="*/ 0 h 2241809"/>
              <a:gd name="connsiteX3" fmla="*/ 6420792 w 6420792"/>
              <a:gd name="connsiteY3" fmla="*/ 373597 h 2241809"/>
              <a:gd name="connsiteX4" fmla="*/ 6420792 w 6420792"/>
              <a:gd name="connsiteY4" fmla="*/ 1867943 h 2241809"/>
              <a:gd name="connsiteX5" fmla="*/ 6047195 w 6420792"/>
              <a:gd name="connsiteY5" fmla="*/ 2241540 h 2241809"/>
              <a:gd name="connsiteX6" fmla="*/ 373597 w 6420792"/>
              <a:gd name="connsiteY6" fmla="*/ 2241540 h 2241809"/>
              <a:gd name="connsiteX7" fmla="*/ 0 w 6420792"/>
              <a:gd name="connsiteY7" fmla="*/ 2050823 h 2241809"/>
              <a:gd name="connsiteX8" fmla="*/ 11430 w 6420792"/>
              <a:gd name="connsiteY8" fmla="*/ 430747 h 2241809"/>
              <a:gd name="connsiteX0" fmla="*/ 11430 w 6420792"/>
              <a:gd name="connsiteY0" fmla="*/ 430747 h 2241540"/>
              <a:gd name="connsiteX1" fmla="*/ 19071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236437 w 6420792"/>
              <a:gd name="connsiteY6" fmla="*/ 2230110 h 2241540"/>
              <a:gd name="connsiteX7" fmla="*/ 0 w 6420792"/>
              <a:gd name="connsiteY7" fmla="*/ 2050823 h 2241540"/>
              <a:gd name="connsiteX8" fmla="*/ 11430 w 6420792"/>
              <a:gd name="connsiteY8" fmla="*/ 430747 h 2241540"/>
              <a:gd name="connsiteX0" fmla="*/ 11430 w 6426096"/>
              <a:gd name="connsiteY0" fmla="*/ 430747 h 2231276"/>
              <a:gd name="connsiteX1" fmla="*/ 190717 w 6426096"/>
              <a:gd name="connsiteY1" fmla="*/ 0 h 2231276"/>
              <a:gd name="connsiteX2" fmla="*/ 6047195 w 6426096"/>
              <a:gd name="connsiteY2" fmla="*/ 0 h 2231276"/>
              <a:gd name="connsiteX3" fmla="*/ 6420792 w 6426096"/>
              <a:gd name="connsiteY3" fmla="*/ 373597 h 2231276"/>
              <a:gd name="connsiteX4" fmla="*/ 6420792 w 6426096"/>
              <a:gd name="connsiteY4" fmla="*/ 1867943 h 2231276"/>
              <a:gd name="connsiteX5" fmla="*/ 6264365 w 6426096"/>
              <a:gd name="connsiteY5" fmla="*/ 2230110 h 2231276"/>
              <a:gd name="connsiteX6" fmla="*/ 236437 w 6426096"/>
              <a:gd name="connsiteY6" fmla="*/ 2230110 h 2231276"/>
              <a:gd name="connsiteX7" fmla="*/ 0 w 6426096"/>
              <a:gd name="connsiteY7" fmla="*/ 2050823 h 2231276"/>
              <a:gd name="connsiteX8" fmla="*/ 11430 w 6426096"/>
              <a:gd name="connsiteY8" fmla="*/ 430747 h 2231276"/>
              <a:gd name="connsiteX0" fmla="*/ 11430 w 6426096"/>
              <a:gd name="connsiteY0" fmla="*/ 431913 h 2232442"/>
              <a:gd name="connsiteX1" fmla="*/ 190717 w 6426096"/>
              <a:gd name="connsiteY1" fmla="*/ 1166 h 2232442"/>
              <a:gd name="connsiteX2" fmla="*/ 6047195 w 6426096"/>
              <a:gd name="connsiteY2" fmla="*/ 1166 h 2232442"/>
              <a:gd name="connsiteX3" fmla="*/ 6420792 w 6426096"/>
              <a:gd name="connsiteY3" fmla="*/ 180453 h 2232442"/>
              <a:gd name="connsiteX4" fmla="*/ 6420792 w 6426096"/>
              <a:gd name="connsiteY4" fmla="*/ 1869109 h 2232442"/>
              <a:gd name="connsiteX5" fmla="*/ 6264365 w 6426096"/>
              <a:gd name="connsiteY5" fmla="*/ 2231276 h 2232442"/>
              <a:gd name="connsiteX6" fmla="*/ 236437 w 6426096"/>
              <a:gd name="connsiteY6" fmla="*/ 2231276 h 2232442"/>
              <a:gd name="connsiteX7" fmla="*/ 0 w 6426096"/>
              <a:gd name="connsiteY7" fmla="*/ 2051989 h 2232442"/>
              <a:gd name="connsiteX8" fmla="*/ 11430 w 6426096"/>
              <a:gd name="connsiteY8" fmla="*/ 431913 h 22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6096" h="2232442">
                <a:moveTo>
                  <a:pt x="11430" y="431913"/>
                </a:moveTo>
                <a:cubicBezTo>
                  <a:pt x="11430" y="225581"/>
                  <a:pt x="-15615" y="1166"/>
                  <a:pt x="190717" y="1166"/>
                </a:cubicBezTo>
                <a:lnTo>
                  <a:pt x="6047195" y="1166"/>
                </a:lnTo>
                <a:cubicBezTo>
                  <a:pt x="6253527" y="1166"/>
                  <a:pt x="6420792" y="-25879"/>
                  <a:pt x="6420792" y="180453"/>
                </a:cubicBezTo>
                <a:lnTo>
                  <a:pt x="6420792" y="1869109"/>
                </a:lnTo>
                <a:cubicBezTo>
                  <a:pt x="6420792" y="2075441"/>
                  <a:pt x="6470697" y="2231276"/>
                  <a:pt x="6264365" y="2231276"/>
                </a:cubicBezTo>
                <a:lnTo>
                  <a:pt x="236437" y="2231276"/>
                </a:lnTo>
                <a:cubicBezTo>
                  <a:pt x="30105" y="2231276"/>
                  <a:pt x="0" y="2258321"/>
                  <a:pt x="0" y="2051989"/>
                </a:cubicBezTo>
                <a:lnTo>
                  <a:pt x="11430" y="431913"/>
                </a:lnTo>
                <a:close/>
              </a:path>
            </a:pathLst>
          </a:cu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85109" y="5622346"/>
            <a:ext cx="1046733" cy="41987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225131" y="5619895"/>
            <a:ext cx="914822" cy="398814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5241355" y="5612040"/>
            <a:ext cx="936104" cy="398814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206894" y="5604622"/>
            <a:ext cx="936104" cy="41987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321475" y="5619896"/>
            <a:ext cx="914821" cy="354393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5004050" y="1490968"/>
            <a:ext cx="1728191" cy="2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44083">
              <a:defRPr/>
            </a:pPr>
            <a:r>
              <a:rPr lang="en-US" altLang="zh-CN" sz="1292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HTTP+JSON</a:t>
            </a:r>
            <a:endParaRPr lang="zh-CN" altLang="en-US" sz="1292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39"/>
          <p:cNvSpPr txBox="1"/>
          <p:nvPr/>
        </p:nvSpPr>
        <p:spPr>
          <a:xfrm>
            <a:off x="4643784" y="5166591"/>
            <a:ext cx="72030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>
              <a:defRPr/>
            </a:pPr>
            <a:r>
              <a:rPr lang="en-US" altLang="zh-CN" sz="1477" b="1" kern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SOA </a:t>
            </a:r>
            <a:endParaRPr lang="zh-CN" altLang="en-US" sz="1477" b="1" kern="0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131841" y="2089187"/>
            <a:ext cx="936104" cy="1528785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203849" y="2488000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547664" y="1823311"/>
            <a:ext cx="532859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cxnSp>
        <p:nvCxnSpPr>
          <p:cNvPr id="19" name="肘形连接符 18"/>
          <p:cNvCxnSpPr>
            <a:stCxn id="23" idx="1"/>
          </p:cNvCxnSpPr>
          <p:nvPr/>
        </p:nvCxnSpPr>
        <p:spPr>
          <a:xfrm rot="10800000" flipV="1">
            <a:off x="3955851" y="4650105"/>
            <a:ext cx="1141488" cy="311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圆角矩形 7"/>
          <p:cNvSpPr/>
          <p:nvPr/>
        </p:nvSpPr>
        <p:spPr bwMode="auto">
          <a:xfrm>
            <a:off x="1763689" y="3817381"/>
            <a:ext cx="5483273" cy="1159208"/>
          </a:xfrm>
          <a:custGeom>
            <a:avLst/>
            <a:gdLst>
              <a:gd name="connsiteX0" fmla="*/ 0 w 6420792"/>
              <a:gd name="connsiteY0" fmla="*/ 373597 h 2241540"/>
              <a:gd name="connsiteX1" fmla="*/ 37359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373597 w 6420792"/>
              <a:gd name="connsiteY6" fmla="*/ 2241540 h 2241540"/>
              <a:gd name="connsiteX7" fmla="*/ 0 w 6420792"/>
              <a:gd name="connsiteY7" fmla="*/ 1867943 h 2241540"/>
              <a:gd name="connsiteX8" fmla="*/ 0 w 6420792"/>
              <a:gd name="connsiteY8" fmla="*/ 373597 h 2241540"/>
              <a:gd name="connsiteX0" fmla="*/ 269 w 6421061"/>
              <a:gd name="connsiteY0" fmla="*/ 373597 h 2241540"/>
              <a:gd name="connsiteX1" fmla="*/ 190986 w 6421061"/>
              <a:gd name="connsiteY1" fmla="*/ 0 h 2241540"/>
              <a:gd name="connsiteX2" fmla="*/ 6047464 w 6421061"/>
              <a:gd name="connsiteY2" fmla="*/ 0 h 2241540"/>
              <a:gd name="connsiteX3" fmla="*/ 6421061 w 6421061"/>
              <a:gd name="connsiteY3" fmla="*/ 373597 h 2241540"/>
              <a:gd name="connsiteX4" fmla="*/ 6421061 w 6421061"/>
              <a:gd name="connsiteY4" fmla="*/ 1867943 h 2241540"/>
              <a:gd name="connsiteX5" fmla="*/ 6047464 w 6421061"/>
              <a:gd name="connsiteY5" fmla="*/ 2241540 h 2241540"/>
              <a:gd name="connsiteX6" fmla="*/ 373866 w 6421061"/>
              <a:gd name="connsiteY6" fmla="*/ 2241540 h 2241540"/>
              <a:gd name="connsiteX7" fmla="*/ 269 w 6421061"/>
              <a:gd name="connsiteY7" fmla="*/ 1867943 h 2241540"/>
              <a:gd name="connsiteX8" fmla="*/ 269 w 6421061"/>
              <a:gd name="connsiteY8" fmla="*/ 373597 h 2241540"/>
              <a:gd name="connsiteX0" fmla="*/ 11430 w 6420792"/>
              <a:gd name="connsiteY0" fmla="*/ 430747 h 2241540"/>
              <a:gd name="connsiteX1" fmla="*/ 19071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373597 w 6420792"/>
              <a:gd name="connsiteY6" fmla="*/ 2241540 h 2241540"/>
              <a:gd name="connsiteX7" fmla="*/ 0 w 6420792"/>
              <a:gd name="connsiteY7" fmla="*/ 1867943 h 2241540"/>
              <a:gd name="connsiteX8" fmla="*/ 11430 w 6420792"/>
              <a:gd name="connsiteY8" fmla="*/ 430747 h 2241540"/>
              <a:gd name="connsiteX0" fmla="*/ 11430 w 6420792"/>
              <a:gd name="connsiteY0" fmla="*/ 430747 h 2241809"/>
              <a:gd name="connsiteX1" fmla="*/ 190717 w 6420792"/>
              <a:gd name="connsiteY1" fmla="*/ 0 h 2241809"/>
              <a:gd name="connsiteX2" fmla="*/ 6047195 w 6420792"/>
              <a:gd name="connsiteY2" fmla="*/ 0 h 2241809"/>
              <a:gd name="connsiteX3" fmla="*/ 6420792 w 6420792"/>
              <a:gd name="connsiteY3" fmla="*/ 373597 h 2241809"/>
              <a:gd name="connsiteX4" fmla="*/ 6420792 w 6420792"/>
              <a:gd name="connsiteY4" fmla="*/ 1867943 h 2241809"/>
              <a:gd name="connsiteX5" fmla="*/ 6047195 w 6420792"/>
              <a:gd name="connsiteY5" fmla="*/ 2241540 h 2241809"/>
              <a:gd name="connsiteX6" fmla="*/ 373597 w 6420792"/>
              <a:gd name="connsiteY6" fmla="*/ 2241540 h 2241809"/>
              <a:gd name="connsiteX7" fmla="*/ 0 w 6420792"/>
              <a:gd name="connsiteY7" fmla="*/ 2050823 h 2241809"/>
              <a:gd name="connsiteX8" fmla="*/ 11430 w 6420792"/>
              <a:gd name="connsiteY8" fmla="*/ 430747 h 2241809"/>
              <a:gd name="connsiteX0" fmla="*/ 11430 w 6420792"/>
              <a:gd name="connsiteY0" fmla="*/ 430747 h 2241540"/>
              <a:gd name="connsiteX1" fmla="*/ 190717 w 6420792"/>
              <a:gd name="connsiteY1" fmla="*/ 0 h 2241540"/>
              <a:gd name="connsiteX2" fmla="*/ 6047195 w 6420792"/>
              <a:gd name="connsiteY2" fmla="*/ 0 h 2241540"/>
              <a:gd name="connsiteX3" fmla="*/ 6420792 w 6420792"/>
              <a:gd name="connsiteY3" fmla="*/ 373597 h 2241540"/>
              <a:gd name="connsiteX4" fmla="*/ 6420792 w 6420792"/>
              <a:gd name="connsiteY4" fmla="*/ 1867943 h 2241540"/>
              <a:gd name="connsiteX5" fmla="*/ 6047195 w 6420792"/>
              <a:gd name="connsiteY5" fmla="*/ 2241540 h 2241540"/>
              <a:gd name="connsiteX6" fmla="*/ 236437 w 6420792"/>
              <a:gd name="connsiteY6" fmla="*/ 2230110 h 2241540"/>
              <a:gd name="connsiteX7" fmla="*/ 0 w 6420792"/>
              <a:gd name="connsiteY7" fmla="*/ 2050823 h 2241540"/>
              <a:gd name="connsiteX8" fmla="*/ 11430 w 6420792"/>
              <a:gd name="connsiteY8" fmla="*/ 430747 h 2241540"/>
              <a:gd name="connsiteX0" fmla="*/ 11430 w 6426096"/>
              <a:gd name="connsiteY0" fmla="*/ 430747 h 2231276"/>
              <a:gd name="connsiteX1" fmla="*/ 190717 w 6426096"/>
              <a:gd name="connsiteY1" fmla="*/ 0 h 2231276"/>
              <a:gd name="connsiteX2" fmla="*/ 6047195 w 6426096"/>
              <a:gd name="connsiteY2" fmla="*/ 0 h 2231276"/>
              <a:gd name="connsiteX3" fmla="*/ 6420792 w 6426096"/>
              <a:gd name="connsiteY3" fmla="*/ 373597 h 2231276"/>
              <a:gd name="connsiteX4" fmla="*/ 6420792 w 6426096"/>
              <a:gd name="connsiteY4" fmla="*/ 1867943 h 2231276"/>
              <a:gd name="connsiteX5" fmla="*/ 6264365 w 6426096"/>
              <a:gd name="connsiteY5" fmla="*/ 2230110 h 2231276"/>
              <a:gd name="connsiteX6" fmla="*/ 236437 w 6426096"/>
              <a:gd name="connsiteY6" fmla="*/ 2230110 h 2231276"/>
              <a:gd name="connsiteX7" fmla="*/ 0 w 6426096"/>
              <a:gd name="connsiteY7" fmla="*/ 2050823 h 2231276"/>
              <a:gd name="connsiteX8" fmla="*/ 11430 w 6426096"/>
              <a:gd name="connsiteY8" fmla="*/ 430747 h 2231276"/>
              <a:gd name="connsiteX0" fmla="*/ 11430 w 6426096"/>
              <a:gd name="connsiteY0" fmla="*/ 431913 h 2232442"/>
              <a:gd name="connsiteX1" fmla="*/ 190717 w 6426096"/>
              <a:gd name="connsiteY1" fmla="*/ 1166 h 2232442"/>
              <a:gd name="connsiteX2" fmla="*/ 6047195 w 6426096"/>
              <a:gd name="connsiteY2" fmla="*/ 1166 h 2232442"/>
              <a:gd name="connsiteX3" fmla="*/ 6420792 w 6426096"/>
              <a:gd name="connsiteY3" fmla="*/ 180453 h 2232442"/>
              <a:gd name="connsiteX4" fmla="*/ 6420792 w 6426096"/>
              <a:gd name="connsiteY4" fmla="*/ 1869109 h 2232442"/>
              <a:gd name="connsiteX5" fmla="*/ 6264365 w 6426096"/>
              <a:gd name="connsiteY5" fmla="*/ 2231276 h 2232442"/>
              <a:gd name="connsiteX6" fmla="*/ 236437 w 6426096"/>
              <a:gd name="connsiteY6" fmla="*/ 2231276 h 2232442"/>
              <a:gd name="connsiteX7" fmla="*/ 0 w 6426096"/>
              <a:gd name="connsiteY7" fmla="*/ 2051989 h 2232442"/>
              <a:gd name="connsiteX8" fmla="*/ 11430 w 6426096"/>
              <a:gd name="connsiteY8" fmla="*/ 431913 h 22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6096" h="2232442">
                <a:moveTo>
                  <a:pt x="11430" y="431913"/>
                </a:moveTo>
                <a:cubicBezTo>
                  <a:pt x="11430" y="225581"/>
                  <a:pt x="-15615" y="1166"/>
                  <a:pt x="190717" y="1166"/>
                </a:cubicBezTo>
                <a:lnTo>
                  <a:pt x="6047195" y="1166"/>
                </a:lnTo>
                <a:cubicBezTo>
                  <a:pt x="6253527" y="1166"/>
                  <a:pt x="6420792" y="-25879"/>
                  <a:pt x="6420792" y="180453"/>
                </a:cubicBezTo>
                <a:lnTo>
                  <a:pt x="6420792" y="1869109"/>
                </a:lnTo>
                <a:cubicBezTo>
                  <a:pt x="6420792" y="2075441"/>
                  <a:pt x="6470697" y="2231276"/>
                  <a:pt x="6264365" y="2231276"/>
                </a:cubicBezTo>
                <a:lnTo>
                  <a:pt x="236437" y="2231276"/>
                </a:lnTo>
                <a:cubicBezTo>
                  <a:pt x="30105" y="2231276"/>
                  <a:pt x="0" y="2258321"/>
                  <a:pt x="0" y="2051989"/>
                </a:cubicBezTo>
                <a:lnTo>
                  <a:pt x="11430" y="431913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/>
          </a:gra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835697" y="4461004"/>
            <a:ext cx="1046733" cy="41987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r>
              <a:rPr lang="en-US" altLang="zh-CN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987825" y="4487930"/>
            <a:ext cx="986829" cy="392952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  <a:endParaRPr lang="en-US" altLang="zh-CN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44083">
              <a:defRPr/>
            </a:pPr>
            <a:r>
              <a:rPr lang="en-US" altLang="zh-CN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097339" y="4450697"/>
            <a:ext cx="936104" cy="398814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44083">
              <a:defRPr/>
            </a:pPr>
            <a:r>
              <a:rPr lang="en-US" altLang="zh-CN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062878" y="4443280"/>
            <a:ext cx="936104" cy="41987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endParaRPr lang="en-US" altLang="zh-CN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44083">
              <a:defRPr/>
            </a:pPr>
            <a:r>
              <a:rPr lang="en-US" altLang="zh-CN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177460" y="4487930"/>
            <a:ext cx="914821" cy="354393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44083">
              <a:defRPr/>
            </a:pPr>
            <a:r>
              <a:rPr lang="en-US" altLang="zh-CN" sz="1108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108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331641" y="5213226"/>
            <a:ext cx="6336704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27" name="下箭头 26"/>
          <p:cNvSpPr/>
          <p:nvPr/>
        </p:nvSpPr>
        <p:spPr>
          <a:xfrm>
            <a:off x="4355977" y="5013820"/>
            <a:ext cx="288032" cy="33234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67744" y="3883848"/>
            <a:ext cx="4320480" cy="398814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44083">
              <a:defRPr/>
            </a:pPr>
            <a:r>
              <a:rPr lang="en-US" altLang="zh-CN" sz="166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Dispatcher</a:t>
            </a: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580112" y="5021675"/>
            <a:ext cx="288032" cy="33234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516217" y="5021675"/>
            <a:ext cx="288032" cy="33234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3419872" y="5021675"/>
            <a:ext cx="288032" cy="33234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267745" y="5021675"/>
            <a:ext cx="288032" cy="332345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03849" y="2820345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3203849" y="3152690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3203849" y="2155656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协议适配</a:t>
            </a:r>
          </a:p>
        </p:txBody>
      </p:sp>
      <p:sp>
        <p:nvSpPr>
          <p:cNvPr id="36" name="TextBox 160"/>
          <p:cNvSpPr txBox="1"/>
          <p:nvPr/>
        </p:nvSpPr>
        <p:spPr>
          <a:xfrm>
            <a:off x="251520" y="5612041"/>
            <a:ext cx="108012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zh-CN" altLang="en-US" sz="1846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服务层</a:t>
            </a:r>
          </a:p>
        </p:txBody>
      </p:sp>
      <p:sp>
        <p:nvSpPr>
          <p:cNvPr id="37" name="TextBox 161"/>
          <p:cNvSpPr txBox="1"/>
          <p:nvPr/>
        </p:nvSpPr>
        <p:spPr>
          <a:xfrm>
            <a:off x="179513" y="3086222"/>
            <a:ext cx="14401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zh-CN" altLang="en-US" sz="1846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无线平台层</a:t>
            </a:r>
          </a:p>
        </p:txBody>
      </p:sp>
      <p:sp>
        <p:nvSpPr>
          <p:cNvPr id="38" name="云形 37"/>
          <p:cNvSpPr/>
          <p:nvPr/>
        </p:nvSpPr>
        <p:spPr bwMode="auto">
          <a:xfrm>
            <a:off x="3491881" y="1025686"/>
            <a:ext cx="1476373" cy="631055"/>
          </a:xfrm>
          <a:prstGeom prst="cloud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44083">
              <a:defRPr/>
            </a:pPr>
            <a:r>
              <a:rPr lang="en-US" altLang="zh-CN" sz="1662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662" kern="0" dirty="0">
              <a:solidFill>
                <a:srgbClr val="1F497D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63"/>
          <p:cNvSpPr txBox="1"/>
          <p:nvPr/>
        </p:nvSpPr>
        <p:spPr>
          <a:xfrm>
            <a:off x="251520" y="1225092"/>
            <a:ext cx="122413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zh-CN" altLang="en-US" sz="1846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</a:p>
        </p:txBody>
      </p:sp>
      <p:sp>
        <p:nvSpPr>
          <p:cNvPr id="40" name="TextBox 164"/>
          <p:cNvSpPr txBox="1"/>
          <p:nvPr/>
        </p:nvSpPr>
        <p:spPr>
          <a:xfrm>
            <a:off x="6732240" y="2554471"/>
            <a:ext cx="230425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en-US" altLang="zh-CN" sz="1662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Interceptor chain</a:t>
            </a:r>
          </a:p>
          <a:p>
            <a:pPr defTabSz="844083">
              <a:defRPr/>
            </a:pPr>
            <a:r>
              <a:rPr lang="zh-CN" altLang="en-US" sz="1662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通用处理模块，插件化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3505728" y="1748534"/>
            <a:ext cx="332345" cy="216024"/>
          </a:xfrm>
          <a:prstGeom prst="straightConnector1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>
          <a:xfrm rot="16200000" flipV="1">
            <a:off x="4727094" y="1679296"/>
            <a:ext cx="265876" cy="288032"/>
          </a:xfrm>
          <a:prstGeom prst="straightConnector1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3" name="TextBox 167"/>
          <p:cNvSpPr txBox="1"/>
          <p:nvPr/>
        </p:nvSpPr>
        <p:spPr>
          <a:xfrm>
            <a:off x="5724128" y="2554470"/>
            <a:ext cx="1080120" cy="49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en-US" altLang="zh-CN" sz="1292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Outbound</a:t>
            </a:r>
          </a:p>
          <a:p>
            <a:pPr defTabSz="844083">
              <a:defRPr/>
            </a:pPr>
            <a:r>
              <a:rPr lang="en-US" altLang="zh-CN" sz="1292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chain</a:t>
            </a:r>
            <a:endParaRPr lang="zh-CN" altLang="en-US" sz="1292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68"/>
          <p:cNvSpPr txBox="1"/>
          <p:nvPr/>
        </p:nvSpPr>
        <p:spPr>
          <a:xfrm>
            <a:off x="2123728" y="2620939"/>
            <a:ext cx="936104" cy="49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en-US" altLang="zh-CN" sz="1292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Inbound</a:t>
            </a:r>
          </a:p>
          <a:p>
            <a:pPr defTabSz="844083">
              <a:defRPr/>
            </a:pPr>
            <a:r>
              <a:rPr lang="en-US" altLang="zh-CN" sz="1292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chain</a:t>
            </a:r>
            <a:endParaRPr lang="zh-CN" altLang="en-US" sz="1292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644009" y="2089187"/>
            <a:ext cx="936104" cy="1528785"/>
          </a:xfrm>
          <a:prstGeom prst="round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4716017" y="2488000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4716017" y="2820345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4716017" y="3152690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49" name="圆角矩形 48"/>
          <p:cNvSpPr/>
          <p:nvPr/>
        </p:nvSpPr>
        <p:spPr bwMode="auto">
          <a:xfrm>
            <a:off x="4716017" y="2155656"/>
            <a:ext cx="792088" cy="332345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844083">
              <a:defRPr/>
            </a:pPr>
            <a:r>
              <a:rPr lang="zh-CN" altLang="en-US" sz="923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协议适配</a:t>
            </a:r>
          </a:p>
        </p:txBody>
      </p:sp>
      <p:sp>
        <p:nvSpPr>
          <p:cNvPr id="50" name="TextBox 174"/>
          <p:cNvSpPr txBox="1"/>
          <p:nvPr/>
        </p:nvSpPr>
        <p:spPr>
          <a:xfrm>
            <a:off x="7308304" y="4169558"/>
            <a:ext cx="151216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lang="zh-CN" altLang="en-US" sz="1662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业务处理分发</a:t>
            </a:r>
          </a:p>
        </p:txBody>
      </p:sp>
    </p:spTree>
    <p:extLst>
      <p:ext uri="{BB962C8B-B14F-4D97-AF65-F5344CB8AC3E}">
        <p14:creationId xmlns:p14="http://schemas.microsoft.com/office/powerpoint/2010/main" val="24339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237182" y="293796"/>
            <a:ext cx="6390564" cy="476814"/>
          </a:xfrm>
        </p:spPr>
        <p:txBody>
          <a:bodyPr>
            <a:noAutofit/>
          </a:bodyPr>
          <a:lstStyle/>
          <a:p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开发团队的分工协作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20005" y="1863849"/>
            <a:ext cx="1306671" cy="46528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en-US" altLang="zh-CN" sz="1477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477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7456" y="2396033"/>
            <a:ext cx="3385726" cy="7850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zh-CN" altLang="en-US" sz="1292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服务器端规范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30317" y="1848350"/>
            <a:ext cx="2748841" cy="46528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sz="147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标准与规范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53403" y="1824379"/>
            <a:ext cx="3436067" cy="46528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7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端标准与规范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299464" y="2420957"/>
            <a:ext cx="2610550" cy="31998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zh-CN" altLang="en-US" sz="1292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客户端规范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27437" y="2711265"/>
            <a:ext cx="1150552" cy="3902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开发规范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758116" y="3207479"/>
            <a:ext cx="475087" cy="2073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插件规范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131838" y="3207872"/>
            <a:ext cx="552750" cy="2073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无线中间件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86774" y="2723130"/>
            <a:ext cx="1150552" cy="3902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356231" y="3207872"/>
            <a:ext cx="708255" cy="20733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服务器客户端数据交换规范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339467" y="3247720"/>
            <a:ext cx="1635222" cy="23921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endParaRPr lang="zh-CN" altLang="en-US" sz="1662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1376" y="3227017"/>
            <a:ext cx="1600578" cy="23637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endParaRPr lang="zh-CN" altLang="en-US" sz="166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69052" y="3490607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购物车逻辑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48846" y="3941894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详情页逻辑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69052" y="4447599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结算逻辑</a:t>
            </a:r>
            <a:endParaRPr lang="zh-CN" altLang="en-US" sz="1477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75786" y="4951131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477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477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sz="1477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85655" y="3526890"/>
            <a:ext cx="1336112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65449" y="3978282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85655" y="4483986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92389" y="4987518"/>
            <a:ext cx="1329378" cy="31281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>
              <a:defRPr/>
            </a:pPr>
            <a:r>
              <a:rPr lang="zh-CN" altLang="en-US" sz="1292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292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79408" y="3209237"/>
            <a:ext cx="567844" cy="203556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业务逻辑实现标准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477360" y="5855926"/>
            <a:ext cx="3603389" cy="31251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42498" indent="-84994" algn="ctr" latinLnBrk="1">
              <a:spcBef>
                <a:spcPct val="0"/>
              </a:spcBef>
            </a:pPr>
            <a:r>
              <a:rPr kumimoji="1" lang="en-US" altLang="zh-CN" sz="1477" dirty="0" smtClean="0">
                <a:solidFill>
                  <a:schemeClr val="tx1"/>
                </a:solidFill>
              </a:rPr>
              <a:t>Service</a:t>
            </a:r>
            <a:endParaRPr kumimoji="1" lang="zh-CN" altLang="en-US" sz="1477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236296" y="2420888"/>
            <a:ext cx="1199770" cy="319986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92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292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14101" y="3479662"/>
            <a:ext cx="1011511" cy="2501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330423" y="3923519"/>
            <a:ext cx="1011511" cy="2501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330423" y="4464338"/>
            <a:ext cx="1011511" cy="2501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结算页</a:t>
            </a:r>
            <a:r>
              <a:rPr lang="en-US" altLang="zh-CN" sz="1292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330425" y="4949772"/>
            <a:ext cx="1011511" cy="3883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92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用户中心</a:t>
            </a:r>
            <a:r>
              <a:rPr lang="en-US" altLang="zh-CN" sz="1292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292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255472" y="5877721"/>
            <a:ext cx="1180594" cy="312511"/>
          </a:xfrm>
          <a:prstGeom prst="roundRect">
            <a:avLst>
              <a:gd name="adj" fmla="val 2034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42498" indent="-84994" algn="ctr" latinLnBrk="1">
              <a:spcBef>
                <a:spcPct val="0"/>
              </a:spcBef>
            </a:pPr>
            <a:r>
              <a:rPr kumimoji="1" lang="en-US" altLang="zh-CN" sz="1477" dirty="0" err="1" smtClean="0">
                <a:solidFill>
                  <a:schemeClr val="tx1"/>
                </a:solidFill>
              </a:rPr>
              <a:t>UI&amp;Action</a:t>
            </a:r>
            <a:endParaRPr kumimoji="1" lang="en-US" altLang="zh-CN" sz="1477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299464" y="5880933"/>
            <a:ext cx="2610549" cy="31251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flatTx/>
          </a:bodyPr>
          <a:lstStyle/>
          <a:p>
            <a:pPr marL="42498" indent="-84994" algn="ctr" latinLnBrk="1">
              <a:spcBef>
                <a:spcPct val="0"/>
              </a:spcBef>
            </a:pPr>
            <a:r>
              <a:rPr kumimoji="1" lang="en-US" altLang="zh-CN" sz="1477" dirty="0">
                <a:solidFill>
                  <a:schemeClr val="tx1"/>
                </a:solidFill>
              </a:rPr>
              <a:t>hybrid </a:t>
            </a:r>
            <a:r>
              <a:rPr kumimoji="1" lang="en-US" altLang="zh-CN" sz="1477" dirty="0" smtClean="0">
                <a:solidFill>
                  <a:schemeClr val="tx1"/>
                </a:solidFill>
              </a:rPr>
              <a:t>app</a:t>
            </a:r>
            <a:r>
              <a:rPr kumimoji="1" lang="zh-CN" altLang="en-US" sz="1477" dirty="0" smtClean="0">
                <a:solidFill>
                  <a:schemeClr val="tx1"/>
                </a:solidFill>
              </a:rPr>
              <a:t>框架</a:t>
            </a:r>
            <a:endParaRPr kumimoji="1" lang="zh-CN" altLang="en-US" sz="1477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7361" y="3404020"/>
            <a:ext cx="8049316" cy="442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37182" y="10026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专属开发团队，负责整条业务线的横向打通，利于业务和技术积累，及敏捷性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0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462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移动电商架构设计</a:t>
            </a:r>
            <a:endParaRPr lang="en-US" altLang="zh-CN" sz="2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j-ea"/>
              </a:rPr>
              <a:t>APP</a:t>
            </a:r>
            <a:r>
              <a:rPr lang="zh-CN" altLang="en-US" sz="2600" dirty="0" smtClean="0">
                <a:latin typeface="+mj-ea"/>
              </a:rPr>
              <a:t>端混合架构</a:t>
            </a:r>
            <a:endParaRPr lang="en-US" altLang="zh-CN" sz="2600" dirty="0">
              <a:latin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j-ea"/>
              </a:rPr>
              <a:t>服务</a:t>
            </a:r>
            <a:r>
              <a:rPr lang="zh-CN" altLang="en-US" sz="2600" dirty="0" smtClean="0">
                <a:latin typeface="+mj-ea"/>
              </a:rPr>
              <a:t>端</a:t>
            </a:r>
            <a:r>
              <a:rPr lang="en-US" altLang="zh-CN" sz="2600" dirty="0" smtClean="0">
                <a:latin typeface="+mj-ea"/>
              </a:rPr>
              <a:t>SOA</a:t>
            </a:r>
            <a:r>
              <a:rPr lang="zh-CN" altLang="en-US" sz="2600" dirty="0" smtClean="0">
                <a:latin typeface="+mj-ea"/>
              </a:rPr>
              <a:t>架构</a:t>
            </a:r>
            <a:endParaRPr lang="en-US" altLang="zh-CN" sz="2600" dirty="0">
              <a:latin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弹性云的架构设计</a:t>
            </a:r>
            <a:endParaRPr lang="en-US" altLang="zh-CN" sz="26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基于容器的虚拟化</a:t>
            </a:r>
            <a:endParaRPr lang="en-US" altLang="zh-CN" sz="22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200" dirty="0" smtClean="0">
                <a:latin typeface="+mj-ea"/>
                <a:ea typeface="+mj-ea"/>
              </a:rPr>
              <a:t>电商弹性云实践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应对电商大促的实践</a:t>
            </a:r>
            <a:endParaRPr lang="en-US" altLang="zh-CN" sz="2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04514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+mj-ea"/>
                <a:ea typeface="+mj-ea"/>
              </a:rPr>
              <a:t>容器的优点</a:t>
            </a:r>
            <a:endParaRPr lang="zh-CN" altLang="en-US" sz="2600" dirty="0">
              <a:latin typeface="+mj-ea"/>
              <a:ea typeface="+mj-ea"/>
            </a:endParaRPr>
          </a:p>
        </p:txBody>
      </p:sp>
      <p:pic>
        <p:nvPicPr>
          <p:cNvPr id="4" name="Picture 2" descr="http://s4.51cto.com/wyfs02/M00/30/8C/wKiom1Oo3y7iWws7AACFliLyPUk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98" y="2034524"/>
            <a:ext cx="5220073" cy="48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285784" y="1200789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资源占用小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更高的物理服务器利用率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以一台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机为例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传统虚拟机：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</a:p>
          <a:p>
            <a:pPr lvl="4"/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1-[10..15]</a:t>
            </a:r>
          </a:p>
          <a:p>
            <a:pPr lvl="1"/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节约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磁盘空间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传输量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635</TotalTime>
  <Words>929</Words>
  <Application>Microsoft Office PowerPoint</Application>
  <PresentationFormat>全屏显示(4:3)</PresentationFormat>
  <Paragraphs>304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Baskerville</vt:lpstr>
      <vt:lpstr>黑体</vt:lpstr>
      <vt:lpstr>宋体</vt:lpstr>
      <vt:lpstr>微软雅黑</vt:lpstr>
      <vt:lpstr>Arial</vt:lpstr>
      <vt:lpstr>Arial Black</vt:lpstr>
      <vt:lpstr>Calibri</vt:lpstr>
      <vt:lpstr>Helvetica</vt:lpstr>
      <vt:lpstr>Wingdings</vt:lpstr>
      <vt:lpstr>基本</vt:lpstr>
      <vt:lpstr>移动电商弹性云架构设计</vt:lpstr>
      <vt:lpstr>目录</vt:lpstr>
      <vt:lpstr>电商App混合应用框架</vt:lpstr>
      <vt:lpstr>H5本地包缓存机制</vt:lpstr>
      <vt:lpstr>电商SOA服务器端架构</vt:lpstr>
      <vt:lpstr>移动电商整体架构</vt:lpstr>
      <vt:lpstr>开发团队的分工协作</vt:lpstr>
      <vt:lpstr>目录</vt:lpstr>
      <vt:lpstr>容器的优点</vt:lpstr>
      <vt:lpstr>容器的优点</vt:lpstr>
      <vt:lpstr>容器运行环境示意</vt:lpstr>
      <vt:lpstr>容器工作环境</vt:lpstr>
      <vt:lpstr>单台物理机结构</vt:lpstr>
      <vt:lpstr>容器的监控</vt:lpstr>
      <vt:lpstr>PowerPoint 演示文稿</vt:lpstr>
      <vt:lpstr>私有云业务模块组成</vt:lpstr>
      <vt:lpstr>目录</vt:lpstr>
      <vt:lpstr>弹性云应对电商大促</vt:lpstr>
      <vt:lpstr>峰值测算方法</vt:lpstr>
      <vt:lpstr>应对大促峰值的“独孤九剑”</vt:lpstr>
      <vt:lpstr>应对大促峰值的“独孤九剑”</vt:lpstr>
      <vt:lpstr>如何愉快的交流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大型电商云平台建设的实践</dc:title>
  <dc:creator>Huang Zhekeng(上海_技术部_基础平台_黄哲铿)</dc:creator>
  <cp:lastModifiedBy>zhefeng huang</cp:lastModifiedBy>
  <cp:revision>244</cp:revision>
  <dcterms:created xsi:type="dcterms:W3CDTF">2015-09-14T16:29:47Z</dcterms:created>
  <dcterms:modified xsi:type="dcterms:W3CDTF">2016-06-03T13:17:24Z</dcterms:modified>
</cp:coreProperties>
</file>