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2" r:id="rId4"/>
    <p:sldId id="293" r:id="rId5"/>
    <p:sldId id="316" r:id="rId6"/>
    <p:sldId id="317" r:id="rId7"/>
    <p:sldId id="294" r:id="rId8"/>
    <p:sldId id="296" r:id="rId9"/>
    <p:sldId id="313" r:id="rId10"/>
    <p:sldId id="299" r:id="rId11"/>
    <p:sldId id="322" r:id="rId12"/>
    <p:sldId id="304" r:id="rId13"/>
    <p:sldId id="306" r:id="rId14"/>
    <p:sldId id="323" r:id="rId15"/>
    <p:sldId id="327" r:id="rId16"/>
    <p:sldId id="310" r:id="rId17"/>
    <p:sldId id="279" r:id="rId18"/>
    <p:sldId id="284" r:id="rId19"/>
    <p:sldId id="307" r:id="rId20"/>
    <p:sldId id="302" r:id="rId21"/>
    <p:sldId id="281" r:id="rId22"/>
    <p:sldId id="290" r:id="rId23"/>
    <p:sldId id="283" r:id="rId24"/>
    <p:sldId id="285" r:id="rId25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75607" autoAdjust="0"/>
  </p:normalViewPr>
  <p:slideViewPr>
    <p:cSldViewPr>
      <p:cViewPr varScale="1">
        <p:scale>
          <a:sx n="94" d="100"/>
          <a:sy n="94" d="100"/>
        </p:scale>
        <p:origin x="1764" y="60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BCCA7-7258-4D18-92B4-3387191BE8D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20C9-86BA-44A1-B194-DA7460A12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1D8D9-4138-4888-9185-3BF3D8A344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8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3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4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9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8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20C9-86BA-44A1-B194-DA7460A12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597822"/>
            <a:ext cx="58293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204791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29155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jp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48" y="1275606"/>
            <a:ext cx="6264696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Container Networking Powered 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434971"/>
            <a:ext cx="5904656" cy="43292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Jianfeng Tan, </a:t>
            </a:r>
            <a:r>
              <a:rPr lang="en-US" dirty="0" err="1" smtClean="0"/>
              <a:t>Cunming</a:t>
            </a:r>
            <a:r>
              <a:rPr lang="en-US" dirty="0"/>
              <a:t> </a:t>
            </a:r>
            <a:r>
              <a:rPr lang="en-US" dirty="0" smtClean="0"/>
              <a:t>Liang, Heqing Zhu, Huawei Xie</a:t>
            </a:r>
          </a:p>
          <a:p>
            <a:endParaRPr lang="en-US" dirty="0"/>
          </a:p>
        </p:txBody>
      </p:sp>
      <p:pic>
        <p:nvPicPr>
          <p:cNvPr id="1028" name="Picture 4" descr="DPDK: Data Plane Development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64" y="2308482"/>
            <a:ext cx="2178844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7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47614"/>
            <a:ext cx="4382244" cy="3168352"/>
          </a:xfrm>
        </p:spPr>
        <p:txBody>
          <a:bodyPr>
            <a:normAutofit/>
          </a:bodyPr>
          <a:lstStyle/>
          <a:p>
            <a:r>
              <a:rPr lang="en-US" dirty="0" smtClean="0"/>
              <a:t>Requires: device mapping (</a:t>
            </a:r>
            <a:r>
              <a:rPr lang="en-US" dirty="0" err="1" smtClean="0"/>
              <a:t>vfio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High-performance:  </a:t>
            </a:r>
            <a:r>
              <a:rPr lang="en-US" altLang="zh-CN" dirty="0" smtClean="0"/>
              <a:t>small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line rate with 10 </a:t>
            </a:r>
            <a:r>
              <a:rPr lang="en-US" altLang="zh-CN" dirty="0" err="1" smtClean="0"/>
              <a:t>GbE</a:t>
            </a:r>
            <a:endParaRPr lang="en-US" dirty="0" smtClean="0"/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# of VFs is limited (64 or 128)</a:t>
            </a:r>
          </a:p>
          <a:p>
            <a:pPr lvl="1"/>
            <a:r>
              <a:rPr lang="en-US" dirty="0" smtClean="0"/>
              <a:t>Not flexible (by HW)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9140" y="1761660"/>
            <a:ext cx="1836204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797152" y="1863910"/>
            <a:ext cx="1674186" cy="545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Container</a:t>
            </a:r>
          </a:p>
        </p:txBody>
      </p: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4689140" y="2733768"/>
            <a:ext cx="1836204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7152" y="2998035"/>
            <a:ext cx="1242138" cy="4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Linux Kernel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47302" y="2490741"/>
            <a:ext cx="1349" cy="113282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PDK: Data Plane Development K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086" y="2166705"/>
            <a:ext cx="630244" cy="1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SR-IOV + DPDK in Container</a:t>
            </a:r>
          </a:p>
        </p:txBody>
      </p:sp>
      <p:grpSp>
        <p:nvGrpSpPr>
          <p:cNvPr id="11" name="Group 75"/>
          <p:cNvGrpSpPr/>
          <p:nvPr/>
        </p:nvGrpSpPr>
        <p:grpSpPr>
          <a:xfrm>
            <a:off x="5725284" y="3623561"/>
            <a:ext cx="674046" cy="428896"/>
            <a:chOff x="15066963" y="-590550"/>
            <a:chExt cx="4225925" cy="1885950"/>
          </a:xfrm>
        </p:grpSpPr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6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7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4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0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6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7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8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9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0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1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2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3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4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5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6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7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9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0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1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2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VM vs Container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229277" y="3606180"/>
            <a:ext cx="2047498" cy="2867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HOST</a:t>
            </a:r>
            <a:endParaRPr lang="zh-CN" alt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1229276" y="3236388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C0</a:t>
            </a:r>
          </a:p>
          <a:p>
            <a:pPr algn="ctr"/>
            <a:endParaRPr lang="zh-CN" alt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752843" y="3240503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C1</a:t>
            </a:r>
          </a:p>
          <a:p>
            <a:pPr algn="ctr"/>
            <a:endParaRPr lang="zh-CN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333610" y="326181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…</a:t>
            </a:r>
            <a:endParaRPr lang="zh-CN" altLang="en-US" sz="900" dirty="0"/>
          </a:p>
        </p:txBody>
      </p:sp>
      <p:grpSp>
        <p:nvGrpSpPr>
          <p:cNvPr id="8" name="Group 75"/>
          <p:cNvGrpSpPr/>
          <p:nvPr/>
        </p:nvGrpSpPr>
        <p:grpSpPr>
          <a:xfrm>
            <a:off x="1764198" y="3836007"/>
            <a:ext cx="369522" cy="164911"/>
            <a:chOff x="15066963" y="-590550"/>
            <a:chExt cx="4225925" cy="1885950"/>
          </a:xfrm>
        </p:grpSpPr>
        <p:sp>
          <p:nvSpPr>
            <p:cNvPr id="9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6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7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8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4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0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6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7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8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9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0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1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2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4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5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6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7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152868" y="2356184"/>
            <a:ext cx="1969400" cy="2695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HOST</a:t>
            </a:r>
          </a:p>
        </p:txBody>
      </p:sp>
      <p:grpSp>
        <p:nvGrpSpPr>
          <p:cNvPr id="59" name="Group 75"/>
          <p:cNvGrpSpPr/>
          <p:nvPr/>
        </p:nvGrpSpPr>
        <p:grpSpPr>
          <a:xfrm>
            <a:off x="2643324" y="2571752"/>
            <a:ext cx="369522" cy="164911"/>
            <a:chOff x="15066963" y="-590550"/>
            <a:chExt cx="4225925" cy="1885950"/>
          </a:xfrm>
        </p:grpSpPr>
        <p:sp>
          <p:nvSpPr>
            <p:cNvPr id="60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1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2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3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4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6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7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8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9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0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1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2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4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5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6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7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8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9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0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1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2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3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4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5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6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7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8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9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0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1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2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3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4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5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6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7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8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9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0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1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2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3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5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6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7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8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716264" y="3780242"/>
            <a:ext cx="2651740" cy="2270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HOST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16263" y="3193279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C0</a:t>
            </a:r>
          </a:p>
          <a:p>
            <a:pPr algn="ctr"/>
            <a:endParaRPr lang="zh-CN" alt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4234116" y="3193279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C1</a:t>
            </a:r>
          </a:p>
          <a:p>
            <a:pPr algn="ctr"/>
            <a:endParaRPr lang="zh-CN" alt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4869772" y="3193279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Cn</a:t>
            </a:r>
            <a:endParaRPr lang="en-US" altLang="zh-CN" sz="900" dirty="0"/>
          </a:p>
          <a:p>
            <a:pPr algn="ctr"/>
            <a:endParaRPr lang="zh-CN" altLang="en-US" sz="900" dirty="0"/>
          </a:p>
        </p:txBody>
      </p:sp>
      <p:grpSp>
        <p:nvGrpSpPr>
          <p:cNvPr id="113" name="Group 75"/>
          <p:cNvGrpSpPr/>
          <p:nvPr/>
        </p:nvGrpSpPr>
        <p:grpSpPr>
          <a:xfrm>
            <a:off x="5857011" y="3998025"/>
            <a:ext cx="369522" cy="164911"/>
            <a:chOff x="15066963" y="-590550"/>
            <a:chExt cx="4225925" cy="1885950"/>
          </a:xfrm>
        </p:grpSpPr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8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1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3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5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7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9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0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1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2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4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5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6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7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8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9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0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4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5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6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7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8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9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0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1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2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3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4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5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6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7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8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9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60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61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62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625172" y="3186854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…</a:t>
            </a:r>
            <a:endParaRPr lang="zh-CN" altLang="en-US" sz="900" dirty="0"/>
          </a:p>
        </p:txBody>
      </p:sp>
      <p:pic>
        <p:nvPicPr>
          <p:cNvPr id="164" name="Picture 163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36" y="3395501"/>
            <a:ext cx="354330" cy="97848"/>
          </a:xfrm>
          <a:prstGeom prst="rect">
            <a:avLst/>
          </a:prstGeom>
        </p:spPr>
      </p:pic>
      <p:sp>
        <p:nvSpPr>
          <p:cNvPr id="165" name="Oval 164"/>
          <p:cNvSpPr/>
          <p:nvPr/>
        </p:nvSpPr>
        <p:spPr>
          <a:xfrm>
            <a:off x="3203430" y="1665580"/>
            <a:ext cx="152964" cy="150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A</a:t>
            </a:r>
            <a:endParaRPr lang="zh-CN" altLang="en-US" sz="900" b="1" dirty="0"/>
          </a:p>
        </p:txBody>
      </p:sp>
      <p:sp>
        <p:nvSpPr>
          <p:cNvPr id="166" name="Oval 165"/>
          <p:cNvSpPr/>
          <p:nvPr/>
        </p:nvSpPr>
        <p:spPr>
          <a:xfrm>
            <a:off x="6368002" y="1640041"/>
            <a:ext cx="152964" cy="150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B</a:t>
            </a:r>
            <a:endParaRPr lang="zh-CN" altLang="en-US" sz="900" b="1" dirty="0"/>
          </a:p>
        </p:txBody>
      </p:sp>
      <p:sp>
        <p:nvSpPr>
          <p:cNvPr id="167" name="Oval 166"/>
          <p:cNvSpPr/>
          <p:nvPr/>
        </p:nvSpPr>
        <p:spPr>
          <a:xfrm>
            <a:off x="3186204" y="3127164"/>
            <a:ext cx="152964" cy="150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C</a:t>
            </a:r>
            <a:endParaRPr lang="zh-CN" altLang="en-US" sz="900" b="1" dirty="0"/>
          </a:p>
        </p:txBody>
      </p:sp>
      <p:sp>
        <p:nvSpPr>
          <p:cNvPr id="168" name="Oval 167"/>
          <p:cNvSpPr/>
          <p:nvPr/>
        </p:nvSpPr>
        <p:spPr>
          <a:xfrm>
            <a:off x="6384390" y="3140641"/>
            <a:ext cx="152964" cy="150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D</a:t>
            </a:r>
            <a:endParaRPr lang="zh-CN" altLang="en-US" sz="900" b="1" dirty="0"/>
          </a:p>
        </p:txBody>
      </p:sp>
      <p:pic>
        <p:nvPicPr>
          <p:cNvPr id="169" name="Picture 168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08" y="3408146"/>
            <a:ext cx="354330" cy="97848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>
          <a:xfrm>
            <a:off x="2718531" y="3257387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Cn</a:t>
            </a:r>
            <a:endParaRPr lang="en-US" altLang="zh-CN" sz="900" dirty="0"/>
          </a:p>
          <a:p>
            <a:pPr algn="ctr"/>
            <a:endParaRPr lang="zh-CN" altLang="en-US" sz="900" dirty="0"/>
          </a:p>
        </p:txBody>
      </p:sp>
      <p:pic>
        <p:nvPicPr>
          <p:cNvPr id="171" name="Picture 170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72" y="3431402"/>
            <a:ext cx="354330" cy="97848"/>
          </a:xfrm>
          <a:prstGeom prst="rect">
            <a:avLst/>
          </a:prstGeom>
        </p:spPr>
      </p:pic>
      <p:grpSp>
        <p:nvGrpSpPr>
          <p:cNvPr id="172" name="Group 75"/>
          <p:cNvGrpSpPr/>
          <p:nvPr/>
        </p:nvGrpSpPr>
        <p:grpSpPr>
          <a:xfrm>
            <a:off x="1250738" y="3817348"/>
            <a:ext cx="369522" cy="164911"/>
            <a:chOff x="15066963" y="-590550"/>
            <a:chExt cx="4225925" cy="1885950"/>
          </a:xfrm>
        </p:grpSpPr>
        <p:sp>
          <p:nvSpPr>
            <p:cNvPr id="173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4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5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6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7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8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9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0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1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2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3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4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5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6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7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8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9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0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1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2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3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4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5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6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7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8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6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7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8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9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0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1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2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3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4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5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6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7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8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9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0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1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grpSp>
        <p:nvGrpSpPr>
          <p:cNvPr id="222" name="Group 75"/>
          <p:cNvGrpSpPr/>
          <p:nvPr/>
        </p:nvGrpSpPr>
        <p:grpSpPr>
          <a:xfrm>
            <a:off x="2735639" y="3825421"/>
            <a:ext cx="369522" cy="164911"/>
            <a:chOff x="15066963" y="-590550"/>
            <a:chExt cx="4225925" cy="1885950"/>
          </a:xfrm>
        </p:grpSpPr>
        <p:sp>
          <p:nvSpPr>
            <p:cNvPr id="223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4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5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6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7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8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9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0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1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2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3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4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5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6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7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8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9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0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1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2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3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4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5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6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7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8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9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0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1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2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3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4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5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6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7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8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9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0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1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2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3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4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5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6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7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8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9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70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71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cxnSp>
        <p:nvCxnSpPr>
          <p:cNvPr id="272" name="Straight Arrow Connector 271"/>
          <p:cNvCxnSpPr>
            <a:stCxn id="164" idx="2"/>
          </p:cNvCxnSpPr>
          <p:nvPr/>
        </p:nvCxnSpPr>
        <p:spPr>
          <a:xfrm>
            <a:off x="1429300" y="3493350"/>
            <a:ext cx="1844" cy="33207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939471" y="3505994"/>
            <a:ext cx="6198" cy="33384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2924897" y="3504631"/>
            <a:ext cx="0" cy="33520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5822149" y="3200262"/>
            <a:ext cx="525270" cy="540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76" name="Rectangle 275"/>
          <p:cNvSpPr/>
          <p:nvPr/>
        </p:nvSpPr>
        <p:spPr>
          <a:xfrm>
            <a:off x="5811260" y="3298842"/>
            <a:ext cx="5469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vSwitch</a:t>
            </a:r>
            <a:endParaRPr lang="zh-CN" altLang="en-US" sz="900" dirty="0"/>
          </a:p>
        </p:txBody>
      </p:sp>
      <p:pic>
        <p:nvPicPr>
          <p:cNvPr id="277" name="Picture 276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23" y="3351772"/>
            <a:ext cx="354330" cy="97848"/>
          </a:xfrm>
          <a:prstGeom prst="rect">
            <a:avLst/>
          </a:prstGeom>
        </p:spPr>
      </p:pic>
      <p:pic>
        <p:nvPicPr>
          <p:cNvPr id="278" name="Picture 277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38" y="3362092"/>
            <a:ext cx="354330" cy="97848"/>
          </a:xfrm>
          <a:prstGeom prst="rect">
            <a:avLst/>
          </a:prstGeom>
        </p:spPr>
      </p:pic>
      <p:pic>
        <p:nvPicPr>
          <p:cNvPr id="279" name="Picture 278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2" y="3363323"/>
            <a:ext cx="354330" cy="97848"/>
          </a:xfrm>
          <a:prstGeom prst="rect">
            <a:avLst/>
          </a:prstGeom>
        </p:spPr>
      </p:pic>
      <p:pic>
        <p:nvPicPr>
          <p:cNvPr id="280" name="Picture 279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60" y="3583321"/>
            <a:ext cx="354330" cy="97848"/>
          </a:xfrm>
          <a:prstGeom prst="rect">
            <a:avLst/>
          </a:prstGeom>
        </p:spPr>
      </p:pic>
      <p:cxnSp>
        <p:nvCxnSpPr>
          <p:cNvPr id="281" name="Elbow Connector 280"/>
          <p:cNvCxnSpPr>
            <a:stCxn id="110" idx="2"/>
          </p:cNvCxnSpPr>
          <p:nvPr/>
        </p:nvCxnSpPr>
        <p:spPr>
          <a:xfrm rot="16200000" flipH="1">
            <a:off x="4735777" y="2630044"/>
            <a:ext cx="268728" cy="1904018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111" idx="2"/>
          </p:cNvCxnSpPr>
          <p:nvPr/>
        </p:nvCxnSpPr>
        <p:spPr>
          <a:xfrm rot="16200000" flipH="1">
            <a:off x="5036787" y="2846886"/>
            <a:ext cx="184559" cy="1386166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16200000" flipH="1">
            <a:off x="5392247" y="3116746"/>
            <a:ext cx="102146" cy="757661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75" idx="2"/>
            <a:endCxn id="129" idx="0"/>
          </p:cNvCxnSpPr>
          <p:nvPr/>
        </p:nvCxnSpPr>
        <p:spPr>
          <a:xfrm>
            <a:off x="6084784" y="3740482"/>
            <a:ext cx="5781" cy="27531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161174" y="1780317"/>
            <a:ext cx="525269" cy="5376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286" name="Group 75"/>
          <p:cNvGrpSpPr/>
          <p:nvPr/>
        </p:nvGrpSpPr>
        <p:grpSpPr>
          <a:xfrm>
            <a:off x="1247673" y="2607015"/>
            <a:ext cx="369522" cy="164911"/>
            <a:chOff x="15066963" y="-590550"/>
            <a:chExt cx="4225925" cy="1885950"/>
          </a:xfrm>
        </p:grpSpPr>
        <p:sp>
          <p:nvSpPr>
            <p:cNvPr id="287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89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0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1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2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3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5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6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7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8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9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0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1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2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3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5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6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8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9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0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1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2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3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4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5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6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7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8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9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0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1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2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3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4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5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6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7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8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9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0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1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2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3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4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5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cxnSp>
        <p:nvCxnSpPr>
          <p:cNvPr id="336" name="Straight Arrow Connector 335"/>
          <p:cNvCxnSpPr>
            <a:stCxn id="337" idx="2"/>
          </p:cNvCxnSpPr>
          <p:nvPr/>
        </p:nvCxnSpPr>
        <p:spPr>
          <a:xfrm flipH="1">
            <a:off x="1397909" y="2107778"/>
            <a:ext cx="22402" cy="50353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1192093" y="1853369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App0</a:t>
            </a:r>
          </a:p>
          <a:p>
            <a:pPr algn="ctr"/>
            <a:endParaRPr lang="zh-CN" altLang="en-US" sz="900" dirty="0"/>
          </a:p>
        </p:txBody>
      </p:sp>
      <p:pic>
        <p:nvPicPr>
          <p:cNvPr id="338" name="Picture 337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29" y="2021214"/>
            <a:ext cx="354330" cy="97848"/>
          </a:xfrm>
          <a:prstGeom prst="rect">
            <a:avLst/>
          </a:prstGeom>
        </p:spPr>
      </p:pic>
      <p:pic>
        <p:nvPicPr>
          <p:cNvPr id="33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71" y="2182132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" name="Rectangle 339"/>
          <p:cNvSpPr/>
          <p:nvPr/>
        </p:nvSpPr>
        <p:spPr>
          <a:xfrm>
            <a:off x="1741468" y="1773334"/>
            <a:ext cx="525269" cy="5492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1782643" y="1862894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App1</a:t>
            </a:r>
          </a:p>
          <a:p>
            <a:pPr algn="ctr"/>
            <a:endParaRPr lang="zh-CN" altLang="en-US" sz="900" dirty="0"/>
          </a:p>
        </p:txBody>
      </p:sp>
      <p:pic>
        <p:nvPicPr>
          <p:cNvPr id="342" name="Picture 341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9" y="2030739"/>
            <a:ext cx="354330" cy="97848"/>
          </a:xfrm>
          <a:prstGeom prst="rect">
            <a:avLst/>
          </a:prstGeom>
        </p:spPr>
      </p:pic>
      <p:pic>
        <p:nvPicPr>
          <p:cNvPr id="34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21" y="2191657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4" name="Straight Arrow Connector 343"/>
          <p:cNvCxnSpPr/>
          <p:nvPr/>
        </p:nvCxnSpPr>
        <p:spPr>
          <a:xfrm flipH="1">
            <a:off x="2829472" y="2308264"/>
            <a:ext cx="3806" cy="26348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3701937" y="2599081"/>
            <a:ext cx="2651741" cy="2600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HOST</a:t>
            </a:r>
          </a:p>
        </p:txBody>
      </p:sp>
      <p:grpSp>
        <p:nvGrpSpPr>
          <p:cNvPr id="346" name="Group 75"/>
          <p:cNvGrpSpPr/>
          <p:nvPr/>
        </p:nvGrpSpPr>
        <p:grpSpPr>
          <a:xfrm>
            <a:off x="5876144" y="2787776"/>
            <a:ext cx="369522" cy="164911"/>
            <a:chOff x="15066963" y="-590550"/>
            <a:chExt cx="4225925" cy="1885950"/>
          </a:xfrm>
        </p:grpSpPr>
        <p:sp>
          <p:nvSpPr>
            <p:cNvPr id="347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48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49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0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1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2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3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4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5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6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7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8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9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0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1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2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3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4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5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6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7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8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9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0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1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2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3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4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5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6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7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8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9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0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1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2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3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4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5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6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7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8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9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0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1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2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3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4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5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sp>
        <p:nvSpPr>
          <p:cNvPr id="396" name="Rectangle 395"/>
          <p:cNvSpPr/>
          <p:nvPr/>
        </p:nvSpPr>
        <p:spPr>
          <a:xfrm>
            <a:off x="3713857" y="1687719"/>
            <a:ext cx="525269" cy="5376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7" name="Rectangle 396"/>
          <p:cNvSpPr/>
          <p:nvPr/>
        </p:nvSpPr>
        <p:spPr>
          <a:xfrm>
            <a:off x="3744776" y="1760771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App0</a:t>
            </a:r>
          </a:p>
          <a:p>
            <a:pPr algn="ctr"/>
            <a:endParaRPr lang="zh-CN" altLang="en-US" sz="900" dirty="0"/>
          </a:p>
        </p:txBody>
      </p:sp>
      <p:pic>
        <p:nvPicPr>
          <p:cNvPr id="398" name="Picture 397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13" y="1928616"/>
            <a:ext cx="354330" cy="97848"/>
          </a:xfrm>
          <a:prstGeom prst="rect">
            <a:avLst/>
          </a:prstGeom>
        </p:spPr>
      </p:pic>
      <p:pic>
        <p:nvPicPr>
          <p:cNvPr id="39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54" y="2089534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" name="Rectangle 399"/>
          <p:cNvSpPr/>
          <p:nvPr/>
        </p:nvSpPr>
        <p:spPr>
          <a:xfrm>
            <a:off x="4294152" y="1680736"/>
            <a:ext cx="525269" cy="5492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1" name="Rectangle 400"/>
          <p:cNvSpPr/>
          <p:nvPr/>
        </p:nvSpPr>
        <p:spPr>
          <a:xfrm>
            <a:off x="4335326" y="1770296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App1</a:t>
            </a:r>
          </a:p>
          <a:p>
            <a:pPr algn="ctr"/>
            <a:endParaRPr lang="zh-CN" altLang="en-US" sz="900" dirty="0"/>
          </a:p>
        </p:txBody>
      </p:sp>
      <p:pic>
        <p:nvPicPr>
          <p:cNvPr id="402" name="Picture 401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63" y="1938141"/>
            <a:ext cx="354330" cy="97848"/>
          </a:xfrm>
          <a:prstGeom prst="rect">
            <a:avLst/>
          </a:prstGeom>
        </p:spPr>
      </p:pic>
      <p:pic>
        <p:nvPicPr>
          <p:cNvPr id="40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04" y="2099059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" name="Rectangle 403"/>
          <p:cNvSpPr/>
          <p:nvPr/>
        </p:nvSpPr>
        <p:spPr>
          <a:xfrm>
            <a:off x="5804206" y="1859808"/>
            <a:ext cx="525270" cy="657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5" name="Rectangle 404"/>
          <p:cNvSpPr/>
          <p:nvPr/>
        </p:nvSpPr>
        <p:spPr>
          <a:xfrm>
            <a:off x="5793318" y="1963407"/>
            <a:ext cx="5469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vSwitch</a:t>
            </a:r>
            <a:endParaRPr lang="zh-CN" altLang="en-US" sz="900" dirty="0"/>
          </a:p>
        </p:txBody>
      </p:sp>
      <p:pic>
        <p:nvPicPr>
          <p:cNvPr id="406" name="Picture 405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18" y="2247886"/>
            <a:ext cx="354330" cy="97848"/>
          </a:xfrm>
          <a:prstGeom prst="rect">
            <a:avLst/>
          </a:prstGeom>
        </p:spPr>
      </p:pic>
      <p:cxnSp>
        <p:nvCxnSpPr>
          <p:cNvPr id="407" name="Straight Arrow Connector 406"/>
          <p:cNvCxnSpPr>
            <a:stCxn id="404" idx="2"/>
          </p:cNvCxnSpPr>
          <p:nvPr/>
        </p:nvCxnSpPr>
        <p:spPr>
          <a:xfrm flipH="1">
            <a:off x="6062294" y="2516979"/>
            <a:ext cx="4549" cy="2885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297380" y="2174118"/>
            <a:ext cx="4379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VM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44624" y="3437604"/>
            <a:ext cx="88671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Container</a:t>
            </a:r>
          </a:p>
        </p:txBody>
      </p:sp>
      <p:cxnSp>
        <p:nvCxnSpPr>
          <p:cNvPr id="410" name="Straight Connector 409"/>
          <p:cNvCxnSpPr/>
          <p:nvPr/>
        </p:nvCxnSpPr>
        <p:spPr>
          <a:xfrm flipV="1">
            <a:off x="424896" y="3023514"/>
            <a:ext cx="5935504" cy="3429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1" name="Group 75"/>
          <p:cNvGrpSpPr/>
          <p:nvPr/>
        </p:nvGrpSpPr>
        <p:grpSpPr>
          <a:xfrm>
            <a:off x="1841738" y="2595585"/>
            <a:ext cx="369522" cy="164911"/>
            <a:chOff x="15066963" y="-590550"/>
            <a:chExt cx="4225925" cy="1885950"/>
          </a:xfrm>
        </p:grpSpPr>
        <p:sp>
          <p:nvSpPr>
            <p:cNvPr id="412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3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4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5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6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7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8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9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0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1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2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3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4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5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6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7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8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9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0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1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2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3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4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5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6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7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8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9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0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1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2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3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4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5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6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7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8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9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0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1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2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3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4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5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6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7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8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9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60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cxnSp>
        <p:nvCxnSpPr>
          <p:cNvPr id="461" name="Straight Arrow Connector 460"/>
          <p:cNvCxnSpPr/>
          <p:nvPr/>
        </p:nvCxnSpPr>
        <p:spPr>
          <a:xfrm flipH="1">
            <a:off x="2008371" y="2119064"/>
            <a:ext cx="1278" cy="47989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2584544" y="1766000"/>
            <a:ext cx="525269" cy="5492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63" name="Rectangle 462"/>
          <p:cNvSpPr/>
          <p:nvPr/>
        </p:nvSpPr>
        <p:spPr>
          <a:xfrm>
            <a:off x="2621821" y="1838706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App</a:t>
            </a:r>
            <a:r>
              <a:rPr lang="en-US" altLang="zh-CN" sz="900" i="1" dirty="0" err="1"/>
              <a:t>n</a:t>
            </a:r>
            <a:endParaRPr lang="en-US" altLang="zh-CN" sz="900" i="1" dirty="0"/>
          </a:p>
          <a:p>
            <a:pPr algn="ctr"/>
            <a:endParaRPr lang="zh-CN" altLang="en-US" sz="900" i="1" dirty="0"/>
          </a:p>
        </p:txBody>
      </p:sp>
      <p:pic>
        <p:nvPicPr>
          <p:cNvPr id="464" name="Picture 463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16" y="2006551"/>
            <a:ext cx="354330" cy="97848"/>
          </a:xfrm>
          <a:prstGeom prst="rect">
            <a:avLst/>
          </a:prstGeom>
        </p:spPr>
      </p:pic>
      <p:pic>
        <p:nvPicPr>
          <p:cNvPr id="46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82" y="2167468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TextBox 465"/>
          <p:cNvSpPr txBox="1"/>
          <p:nvPr/>
        </p:nvSpPr>
        <p:spPr>
          <a:xfrm>
            <a:off x="2330715" y="1863160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…</a:t>
            </a:r>
            <a:endParaRPr lang="zh-CN" altLang="en-US" sz="900" dirty="0"/>
          </a:p>
        </p:txBody>
      </p:sp>
      <p:sp>
        <p:nvSpPr>
          <p:cNvPr id="467" name="Rectangle 466"/>
          <p:cNvSpPr/>
          <p:nvPr/>
        </p:nvSpPr>
        <p:spPr>
          <a:xfrm>
            <a:off x="5045990" y="1669453"/>
            <a:ext cx="525269" cy="5492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68" name="Rectangle 467"/>
          <p:cNvSpPr/>
          <p:nvPr/>
        </p:nvSpPr>
        <p:spPr>
          <a:xfrm>
            <a:off x="5087165" y="1759013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Appn</a:t>
            </a:r>
            <a:endParaRPr lang="en-US" altLang="zh-CN" sz="900" dirty="0"/>
          </a:p>
          <a:p>
            <a:pPr algn="ctr"/>
            <a:endParaRPr lang="zh-CN" altLang="en-US" sz="900" dirty="0"/>
          </a:p>
        </p:txBody>
      </p:sp>
      <p:pic>
        <p:nvPicPr>
          <p:cNvPr id="469" name="Picture 468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01" y="1926857"/>
            <a:ext cx="354330" cy="97848"/>
          </a:xfrm>
          <a:prstGeom prst="rect">
            <a:avLst/>
          </a:prstGeom>
        </p:spPr>
      </p:pic>
      <p:pic>
        <p:nvPicPr>
          <p:cNvPr id="47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43" y="2087775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" name="TextBox 470"/>
          <p:cNvSpPr txBox="1"/>
          <p:nvPr/>
        </p:nvSpPr>
        <p:spPr>
          <a:xfrm>
            <a:off x="4806387" y="1796174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…</a:t>
            </a:r>
            <a:endParaRPr lang="zh-CN" altLang="en-US" sz="900" dirty="0"/>
          </a:p>
        </p:txBody>
      </p:sp>
      <p:cxnSp>
        <p:nvCxnSpPr>
          <p:cNvPr id="472" name="Elbow Connector 471"/>
          <p:cNvCxnSpPr>
            <a:stCxn id="396" idx="2"/>
          </p:cNvCxnSpPr>
          <p:nvPr/>
        </p:nvCxnSpPr>
        <p:spPr>
          <a:xfrm rot="16200000" flipH="1">
            <a:off x="4756267" y="1445572"/>
            <a:ext cx="267363" cy="1826918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3" name="Elbow Connector 472"/>
          <p:cNvCxnSpPr>
            <a:stCxn id="400" idx="2"/>
          </p:cNvCxnSpPr>
          <p:nvPr/>
        </p:nvCxnSpPr>
        <p:spPr>
          <a:xfrm rot="16200000" flipH="1">
            <a:off x="5090813" y="1695948"/>
            <a:ext cx="178566" cy="1246624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67" idx="2"/>
          </p:cNvCxnSpPr>
          <p:nvPr/>
        </p:nvCxnSpPr>
        <p:spPr>
          <a:xfrm rot="16200000" flipH="1">
            <a:off x="5503892" y="2023425"/>
            <a:ext cx="104251" cy="494785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flipV="1">
            <a:off x="390975" y="1359664"/>
            <a:ext cx="5969425" cy="59958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8" name="Rectangle 477"/>
          <p:cNvSpPr/>
          <p:nvPr/>
        </p:nvSpPr>
        <p:spPr>
          <a:xfrm>
            <a:off x="1577624" y="1059582"/>
            <a:ext cx="6802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 smtClean="0"/>
              <a:t>SR-IOV</a:t>
            </a:r>
            <a:endParaRPr lang="zh-CN" altLang="en-US" sz="1350" b="1" dirty="0"/>
          </a:p>
        </p:txBody>
      </p:sp>
      <p:sp>
        <p:nvSpPr>
          <p:cNvPr id="479" name="Rectangle 478"/>
          <p:cNvSpPr/>
          <p:nvPr/>
        </p:nvSpPr>
        <p:spPr>
          <a:xfrm>
            <a:off x="4582027" y="1059582"/>
            <a:ext cx="6783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VIRTIO</a:t>
            </a:r>
            <a:endParaRPr lang="zh-CN" altLang="en-US" sz="1350" b="1" dirty="0"/>
          </a:p>
        </p:txBody>
      </p:sp>
      <p:pic>
        <p:nvPicPr>
          <p:cNvPr id="1028" name="Picture 4" descr="C:\Users\tanjianf\AppData\Local\Microsoft\Windows\INetCache\IE\TVG7H773\1024px-Check-gree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08" y="1758836"/>
            <a:ext cx="274892" cy="2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4" descr="C:\Users\tanjianf\AppData\Local\Microsoft\Windows\INetCache\IE\TVG7H773\1024px-Check-gree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75" y="1694848"/>
            <a:ext cx="274892" cy="2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" name="Rectangle 482"/>
          <p:cNvSpPr/>
          <p:nvPr/>
        </p:nvSpPr>
        <p:spPr>
          <a:xfrm>
            <a:off x="3580833" y="3087701"/>
            <a:ext cx="3088527" cy="117083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containers with</a:t>
            </a:r>
            <a:br>
              <a:rPr lang="en-US" dirty="0"/>
            </a:br>
            <a:r>
              <a:rPr lang="en-US" dirty="0"/>
              <a:t>user space </a:t>
            </a:r>
            <a:r>
              <a:rPr lang="en-US" dirty="0" err="1"/>
              <a:t>vswitch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32706" y="1459966"/>
            <a:ext cx="3010753" cy="298399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5" name="TextBox 4"/>
          <p:cNvSpPr txBox="1"/>
          <p:nvPr/>
        </p:nvSpPr>
        <p:spPr>
          <a:xfrm>
            <a:off x="770822" y="1513971"/>
            <a:ext cx="18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Container/App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908721" y="1952535"/>
            <a:ext cx="2709043" cy="184335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1103445" y="3176869"/>
            <a:ext cx="2154867" cy="35550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1600" dirty="0" err="1" smtClean="0"/>
              <a:t>vhost</a:t>
            </a:r>
            <a:r>
              <a:rPr lang="en-US" sz="1600" dirty="0" smtClean="0"/>
              <a:t>-user adapter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60738" y="1459966"/>
            <a:ext cx="1720590" cy="298399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vSwitch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4244586" y="2719496"/>
            <a:ext cx="832303" cy="45638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1600" dirty="0" err="1"/>
              <a:t>vhost</a:t>
            </a:r>
            <a:r>
              <a:rPr lang="en-US" sz="16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720" y="1921197"/>
            <a:ext cx="13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DPDK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6102" y="2745655"/>
            <a:ext cx="2172210" cy="36198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1600" dirty="0"/>
              <a:t>Device Emulation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3262407" y="2705113"/>
            <a:ext cx="832303" cy="48514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1600" dirty="0" err="1"/>
              <a:t>virtio</a:t>
            </a:r>
            <a:endParaRPr lang="en-US" sz="1600" i="1" dirty="0"/>
          </a:p>
        </p:txBody>
      </p:sp>
      <p:cxnSp>
        <p:nvCxnSpPr>
          <p:cNvPr id="14" name="Elbow Connector 13"/>
          <p:cNvCxnSpPr>
            <a:stCxn id="7" idx="2"/>
            <a:endCxn id="15" idx="1"/>
          </p:cNvCxnSpPr>
          <p:nvPr/>
        </p:nvCxnSpPr>
        <p:spPr>
          <a:xfrm rot="16200000" flipH="1">
            <a:off x="3021625" y="2691625"/>
            <a:ext cx="587519" cy="226901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49889" y="3939837"/>
            <a:ext cx="1175774" cy="36010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675" b="1" dirty="0">
                <a:solidFill>
                  <a:srgbClr val="FD9208"/>
                </a:solidFill>
              </a:rPr>
              <a:t>Socket</a:t>
            </a:r>
          </a:p>
          <a:p>
            <a:pPr algn="ctr">
              <a:lnSpc>
                <a:spcPts val="675"/>
              </a:lnSpc>
            </a:pPr>
            <a:r>
              <a:rPr lang="en-US" sz="450" dirty="0"/>
              <a:t>/</a:t>
            </a:r>
            <a:r>
              <a:rPr lang="en-US" sz="450" dirty="0" err="1"/>
              <a:t>tmp</a:t>
            </a:r>
            <a:r>
              <a:rPr lang="en-US" sz="450" dirty="0"/>
              <a:t>/</a:t>
            </a:r>
            <a:r>
              <a:rPr lang="en-US" sz="450" dirty="0" err="1"/>
              <a:t>xx.socket</a:t>
            </a:r>
            <a:endParaRPr lang="en-US" sz="450" dirty="0"/>
          </a:p>
        </p:txBody>
      </p:sp>
      <p:cxnSp>
        <p:nvCxnSpPr>
          <p:cNvPr id="22" name="Straight Connector 21"/>
          <p:cNvCxnSpPr>
            <a:stCxn id="13" idx="0"/>
            <a:endCxn id="10" idx="2"/>
          </p:cNvCxnSpPr>
          <p:nvPr/>
        </p:nvCxnSpPr>
        <p:spPr>
          <a:xfrm>
            <a:off x="3921132" y="2947687"/>
            <a:ext cx="51141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03445" y="2290530"/>
            <a:ext cx="2154867" cy="38589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1600" dirty="0" err="1"/>
              <a:t>Virtio</a:t>
            </a:r>
            <a:r>
              <a:rPr lang="en-US" sz="1600" dirty="0"/>
              <a:t> PMD</a:t>
            </a:r>
          </a:p>
        </p:txBody>
      </p:sp>
      <p:pic>
        <p:nvPicPr>
          <p:cNvPr id="2050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10" y="1931288"/>
            <a:ext cx="921924" cy="5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 vSwit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68" y="1653260"/>
            <a:ext cx="626095" cy="4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64438" y="4028842"/>
            <a:ext cx="1204912" cy="4709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Performance Evaluation - throughput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9" y="1347614"/>
            <a:ext cx="3744416" cy="2582525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222902" y="1291860"/>
            <a:ext cx="1204912" cy="5112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998085" y="1746445"/>
            <a:ext cx="0" cy="17723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568486" y="1515112"/>
            <a:ext cx="596817" cy="205838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 err="1"/>
              <a:t>ixgbe</a:t>
            </a:r>
            <a:r>
              <a:rPr lang="en-US" sz="900" dirty="0"/>
              <a:t> kernel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261123" y="3515678"/>
            <a:ext cx="1204912" cy="4709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sp>
        <p:nvSpPr>
          <p:cNvPr id="93" name="Rectangle 92"/>
          <p:cNvSpPr/>
          <p:nvPr/>
        </p:nvSpPr>
        <p:spPr>
          <a:xfrm>
            <a:off x="5787892" y="4631501"/>
            <a:ext cx="596817" cy="1724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/>
              <a:t>NIC</a:t>
            </a:r>
            <a:endParaRPr lang="en-US" sz="900" i="1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5992497" y="4394495"/>
            <a:ext cx="668" cy="2370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172118" y="4399750"/>
            <a:ext cx="0" cy="2216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749460" y="4066363"/>
            <a:ext cx="629394" cy="189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/>
              <a:t>vhost</a:t>
            </a:r>
            <a:r>
              <a:rPr lang="en-US" altLang="zh-CN" sz="750" dirty="0"/>
              <a:t>  PMD</a:t>
            </a:r>
            <a:endParaRPr lang="zh-CN" altLang="en-US" sz="750" dirty="0"/>
          </a:p>
        </p:txBody>
      </p:sp>
      <p:sp>
        <p:nvSpPr>
          <p:cNvPr id="98" name="Rectangle 97"/>
          <p:cNvSpPr/>
          <p:nvPr/>
        </p:nvSpPr>
        <p:spPr>
          <a:xfrm>
            <a:off x="5746850" y="4264694"/>
            <a:ext cx="629394" cy="1564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/>
              <a:t>ixgbe</a:t>
            </a:r>
            <a:r>
              <a:rPr lang="en-US" altLang="zh-CN" sz="750" dirty="0"/>
              <a:t> PMD</a:t>
            </a:r>
            <a:endParaRPr lang="zh-CN" altLang="en-US" sz="750" dirty="0"/>
          </a:p>
        </p:txBody>
      </p:sp>
      <p:sp>
        <p:nvSpPr>
          <p:cNvPr id="99" name="Rectangle 98"/>
          <p:cNvSpPr/>
          <p:nvPr/>
        </p:nvSpPr>
        <p:spPr>
          <a:xfrm>
            <a:off x="5791535" y="3622507"/>
            <a:ext cx="593176" cy="23624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 err="1"/>
              <a:t>virtio</a:t>
            </a:r>
            <a:endParaRPr lang="en-US" sz="900" dirty="0"/>
          </a:p>
          <a:p>
            <a:pPr algn="ctr">
              <a:lnSpc>
                <a:spcPts val="675"/>
              </a:lnSpc>
            </a:pPr>
            <a:r>
              <a:rPr lang="en-US" sz="900" dirty="0"/>
              <a:t>PMD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993165" y="3853342"/>
            <a:ext cx="0" cy="1801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165304" y="3864628"/>
            <a:ext cx="0" cy="16787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82714" y="35989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Container</a:t>
            </a:r>
          </a:p>
          <a:p>
            <a:r>
              <a:rPr lang="en-US" altLang="zh-CN" sz="900" b="1" dirty="0"/>
              <a:t>Instance</a:t>
            </a:r>
            <a:endParaRPr lang="zh-CN" altLang="en-US" sz="900" b="1" dirty="0"/>
          </a:p>
        </p:txBody>
      </p:sp>
      <p:sp>
        <p:nvSpPr>
          <p:cNvPr id="107" name="Rectangle 106"/>
          <p:cNvSpPr/>
          <p:nvPr/>
        </p:nvSpPr>
        <p:spPr>
          <a:xfrm>
            <a:off x="5222902" y="2317586"/>
            <a:ext cx="1204912" cy="6484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sp>
        <p:nvSpPr>
          <p:cNvPr id="108" name="Rectangle 107"/>
          <p:cNvSpPr/>
          <p:nvPr/>
        </p:nvSpPr>
        <p:spPr>
          <a:xfrm>
            <a:off x="5762370" y="3087647"/>
            <a:ext cx="596817" cy="1724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/>
              <a:t>NIC</a:t>
            </a:r>
            <a:endParaRPr lang="en-US" sz="900" i="1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5966975" y="2850641"/>
            <a:ext cx="668" cy="2370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146596" y="2855896"/>
            <a:ext cx="0" cy="2216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729794" y="2686976"/>
            <a:ext cx="629394" cy="1564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/>
              <a:t>ixgbe</a:t>
            </a:r>
            <a:r>
              <a:rPr lang="en-US" altLang="zh-CN" sz="750" dirty="0"/>
              <a:t> PMD</a:t>
            </a:r>
            <a:endParaRPr lang="zh-CN" altLang="en-US" sz="7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157192" y="23867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Container</a:t>
            </a:r>
          </a:p>
          <a:p>
            <a:r>
              <a:rPr lang="en-US" altLang="zh-CN" sz="900" b="1" dirty="0"/>
              <a:t>Instance</a:t>
            </a:r>
            <a:endParaRPr lang="zh-CN" altLang="en-US" sz="900" b="1" dirty="0"/>
          </a:p>
        </p:txBody>
      </p:sp>
      <p:sp>
        <p:nvSpPr>
          <p:cNvPr id="119" name="Rectangle 118"/>
          <p:cNvSpPr/>
          <p:nvPr/>
        </p:nvSpPr>
        <p:spPr>
          <a:xfrm>
            <a:off x="5568487" y="1942468"/>
            <a:ext cx="596817" cy="1724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/>
              <a:t>NIC</a:t>
            </a:r>
            <a:endParaRPr lang="en-US" sz="900" i="1" dirty="0"/>
          </a:p>
        </p:txBody>
      </p:sp>
      <p:sp>
        <p:nvSpPr>
          <p:cNvPr id="120" name="Rectangle 119"/>
          <p:cNvSpPr/>
          <p:nvPr/>
        </p:nvSpPr>
        <p:spPr>
          <a:xfrm>
            <a:off x="5222902" y="893047"/>
            <a:ext cx="1204912" cy="396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5782061" y="1728819"/>
            <a:ext cx="0" cy="17723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575301" y="1008705"/>
            <a:ext cx="596817" cy="205838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 err="1" smtClean="0"/>
              <a:t>pcap</a:t>
            </a:r>
            <a:r>
              <a:rPr lang="en-US" sz="900" dirty="0" smtClean="0"/>
              <a:t> lib</a:t>
            </a:r>
            <a:endParaRPr lang="en-US" sz="900" dirty="0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5987500" y="1230334"/>
            <a:ext cx="3616" cy="261296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762370" y="1238421"/>
            <a:ext cx="4754" cy="251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 - </a:t>
            </a:r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native Linux, </a:t>
            </a:r>
            <a:r>
              <a:rPr lang="en-US" dirty="0" err="1" smtClean="0"/>
              <a:t>ms</a:t>
            </a:r>
            <a:r>
              <a:rPr lang="en-US" dirty="0" smtClean="0"/>
              <a:t> level</a:t>
            </a:r>
          </a:p>
          <a:p>
            <a:r>
              <a:rPr lang="en-US" dirty="0" smtClean="0"/>
              <a:t>For the other two, us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0432" y="4195377"/>
            <a:ext cx="1204912" cy="4709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5278896" y="1458395"/>
            <a:ext cx="1204912" cy="5112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54079" y="1912980"/>
            <a:ext cx="0" cy="17723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24480" y="1681647"/>
            <a:ext cx="596817" cy="205838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 err="1"/>
              <a:t>ixgbe</a:t>
            </a:r>
            <a:r>
              <a:rPr lang="en-US" sz="900" dirty="0"/>
              <a:t>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7117" y="3682213"/>
            <a:ext cx="1204912" cy="4709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5843886" y="4798036"/>
            <a:ext cx="596817" cy="1724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/>
              <a:t>NIC</a:t>
            </a:r>
            <a:endParaRPr lang="en-US" sz="900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48491" y="4561030"/>
            <a:ext cx="668" cy="2370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28112" y="4566285"/>
            <a:ext cx="0" cy="2216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05454" y="4232898"/>
            <a:ext cx="629394" cy="189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/>
              <a:t>vhost</a:t>
            </a:r>
            <a:r>
              <a:rPr lang="en-US" altLang="zh-CN" sz="750" dirty="0"/>
              <a:t>  PMD</a:t>
            </a:r>
            <a:endParaRPr lang="zh-CN" altLang="en-US" sz="750" dirty="0"/>
          </a:p>
        </p:txBody>
      </p:sp>
      <p:sp>
        <p:nvSpPr>
          <p:cNvPr id="14" name="Rectangle 13"/>
          <p:cNvSpPr/>
          <p:nvPr/>
        </p:nvSpPr>
        <p:spPr>
          <a:xfrm>
            <a:off x="5802844" y="4431229"/>
            <a:ext cx="629394" cy="1564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/>
              <a:t>ixgbe</a:t>
            </a:r>
            <a:r>
              <a:rPr lang="en-US" altLang="zh-CN" sz="750" dirty="0"/>
              <a:t> PMD</a:t>
            </a:r>
            <a:endParaRPr lang="zh-CN" altLang="en-US" sz="750" dirty="0"/>
          </a:p>
        </p:txBody>
      </p:sp>
      <p:sp>
        <p:nvSpPr>
          <p:cNvPr id="15" name="Rectangle 14"/>
          <p:cNvSpPr/>
          <p:nvPr/>
        </p:nvSpPr>
        <p:spPr>
          <a:xfrm>
            <a:off x="5847529" y="3789042"/>
            <a:ext cx="593176" cy="23624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 err="1"/>
              <a:t>virtio</a:t>
            </a:r>
            <a:endParaRPr lang="en-US" sz="900" dirty="0"/>
          </a:p>
          <a:p>
            <a:pPr algn="ctr">
              <a:lnSpc>
                <a:spcPts val="675"/>
              </a:lnSpc>
            </a:pPr>
            <a:r>
              <a:rPr lang="en-US" sz="900" dirty="0"/>
              <a:t>PMD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49159" y="4019877"/>
            <a:ext cx="0" cy="1801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21298" y="4031163"/>
            <a:ext cx="0" cy="16787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38708" y="376545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Container</a:t>
            </a:r>
          </a:p>
          <a:p>
            <a:r>
              <a:rPr lang="en-US" altLang="zh-CN" sz="900" b="1" dirty="0"/>
              <a:t>Instance</a:t>
            </a:r>
            <a:endParaRPr lang="zh-CN" altLang="en-US" sz="900" b="1" dirty="0"/>
          </a:p>
        </p:txBody>
      </p:sp>
      <p:sp>
        <p:nvSpPr>
          <p:cNvPr id="19" name="Rectangle 18"/>
          <p:cNvSpPr/>
          <p:nvPr/>
        </p:nvSpPr>
        <p:spPr>
          <a:xfrm>
            <a:off x="5278896" y="2484121"/>
            <a:ext cx="1204912" cy="6484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5818364" y="3254182"/>
            <a:ext cx="596817" cy="1724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/>
              <a:t>NIC</a:t>
            </a:r>
            <a:endParaRPr lang="en-US" sz="900" i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022969" y="3017176"/>
            <a:ext cx="668" cy="2370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02590" y="3022431"/>
            <a:ext cx="0" cy="2216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85788" y="2853511"/>
            <a:ext cx="629394" cy="1564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50" dirty="0" err="1"/>
              <a:t>ixgbe</a:t>
            </a:r>
            <a:r>
              <a:rPr lang="en-US" altLang="zh-CN" sz="750" dirty="0"/>
              <a:t> PMD</a:t>
            </a:r>
            <a:endParaRPr lang="zh-CN" altLang="en-US" sz="750" dirty="0"/>
          </a:p>
        </p:txBody>
      </p:sp>
      <p:sp>
        <p:nvSpPr>
          <p:cNvPr id="24" name="TextBox 23"/>
          <p:cNvSpPr txBox="1"/>
          <p:nvPr/>
        </p:nvSpPr>
        <p:spPr>
          <a:xfrm>
            <a:off x="5213186" y="25532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Container</a:t>
            </a:r>
          </a:p>
          <a:p>
            <a:r>
              <a:rPr lang="en-US" altLang="zh-CN" sz="900" b="1" dirty="0"/>
              <a:t>Instance</a:t>
            </a:r>
            <a:endParaRPr lang="zh-CN" altLang="en-US" sz="900" b="1" dirty="0"/>
          </a:p>
        </p:txBody>
      </p:sp>
      <p:sp>
        <p:nvSpPr>
          <p:cNvPr id="25" name="Rectangle 24"/>
          <p:cNvSpPr/>
          <p:nvPr/>
        </p:nvSpPr>
        <p:spPr>
          <a:xfrm>
            <a:off x="5624481" y="2109003"/>
            <a:ext cx="596817" cy="1724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/>
              <a:t>NIC</a:t>
            </a:r>
            <a:endParaRPr lang="en-US" sz="900" i="1" dirty="0"/>
          </a:p>
        </p:txBody>
      </p:sp>
      <p:sp>
        <p:nvSpPr>
          <p:cNvPr id="26" name="Rectangle 25"/>
          <p:cNvSpPr/>
          <p:nvPr/>
        </p:nvSpPr>
        <p:spPr>
          <a:xfrm>
            <a:off x="5278896" y="1059582"/>
            <a:ext cx="1204912" cy="396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  <a:p>
            <a:pPr algn="ctr">
              <a:lnSpc>
                <a:spcPts val="675"/>
              </a:lnSpc>
            </a:pPr>
            <a:endParaRPr lang="en-US" sz="9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838055" y="1895354"/>
            <a:ext cx="0" cy="17723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31295" y="1175240"/>
            <a:ext cx="596817" cy="205838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675"/>
              </a:lnSpc>
            </a:pPr>
            <a:r>
              <a:rPr lang="en-US" sz="900" dirty="0" err="1" smtClean="0"/>
              <a:t>pcap</a:t>
            </a:r>
            <a:r>
              <a:rPr lang="en-US" sz="900" dirty="0" smtClean="0"/>
              <a:t> lib</a:t>
            </a:r>
            <a:endParaRPr lang="en-US" sz="900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043494" y="1396869"/>
            <a:ext cx="3616" cy="261296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818364" y="1404956"/>
            <a:ext cx="4754" cy="251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about determinacy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 CPU 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/>
            <a:r>
              <a:rPr lang="en-US" dirty="0" smtClean="0"/>
              <a:t>Disable timer / task scheduler</a:t>
            </a:r>
          </a:p>
          <a:p>
            <a:pPr lvl="1"/>
            <a:r>
              <a:rPr lang="en-US" altLang="zh-CN" dirty="0" smtClean="0"/>
              <a:t>Core-thread affinity</a:t>
            </a:r>
            <a:endParaRPr lang="en-US" dirty="0" smtClean="0"/>
          </a:p>
          <a:p>
            <a:r>
              <a:rPr lang="en-US" dirty="0" smtClean="0"/>
              <a:t>Deterministic cache/memory 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Direct I/O (DDIO) </a:t>
            </a:r>
            <a:r>
              <a:rPr lang="en-US" altLang="zh-CN" dirty="0" smtClean="0"/>
              <a:t>technology</a:t>
            </a:r>
          </a:p>
          <a:p>
            <a:pPr lvl="1"/>
            <a:r>
              <a:rPr lang="en-US" dirty="0" smtClean="0"/>
              <a:t>Cache Allocation Technology (CAT)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 err="1" smtClean="0"/>
              <a:t>prefetch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DPDK-powered techniques</a:t>
            </a:r>
          </a:p>
          <a:p>
            <a:pPr lvl="1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Using SR-IOV + DPDK in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Containers</a:t>
            </a:r>
          </a:p>
          <a:p>
            <a:pPr lvl="1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Connect containers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with user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space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vswitch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1" dirty="0" smtClean="0"/>
              <a:t>User space network stack</a:t>
            </a:r>
          </a:p>
          <a:p>
            <a:r>
              <a:rPr lang="en-US" dirty="0" smtClean="0"/>
              <a:t>DPDK-powered VNFs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Type I: DPI, FW …</a:t>
            </a:r>
          </a:p>
          <a:p>
            <a:r>
              <a:rPr lang="en-US" dirty="0" smtClean="0"/>
              <a:t>Type II: Applications in need of TCP/UDP stack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space </a:t>
            </a:r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2941" y="2283718"/>
            <a:ext cx="3178227" cy="244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2702707" y="2509629"/>
            <a:ext cx="2156578" cy="351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Type II App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818211" y="2939954"/>
            <a:ext cx="2041073" cy="368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TCP/UDP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18212" y="3432097"/>
            <a:ext cx="709965" cy="355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ICMP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96914" y="4307890"/>
            <a:ext cx="2962371" cy="344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Interfaces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6957" y="3924054"/>
            <a:ext cx="2952329" cy="344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Driver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87720" y="3430529"/>
            <a:ext cx="571563" cy="364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9118" y="3434375"/>
            <a:ext cx="677661" cy="363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DHCP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874413" y="2507906"/>
            <a:ext cx="896640" cy="1304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Type I App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5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space network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TCP/UDP stacks</a:t>
            </a:r>
          </a:p>
          <a:p>
            <a:pPr lvl="1"/>
            <a:r>
              <a:rPr lang="en-US" dirty="0" smtClean="0"/>
              <a:t>From scratch: </a:t>
            </a:r>
            <a:r>
              <a:rPr lang="en-US" dirty="0" err="1" smtClean="0"/>
              <a:t>mTCP</a:t>
            </a:r>
            <a:r>
              <a:rPr lang="en-US" dirty="0" smtClean="0"/>
              <a:t>, </a:t>
            </a:r>
            <a:r>
              <a:rPr lang="en-US" dirty="0" err="1" smtClean="0"/>
              <a:t>LwIP</a:t>
            </a:r>
            <a:r>
              <a:rPr lang="en-US" dirty="0" smtClean="0"/>
              <a:t>, Light</a:t>
            </a:r>
          </a:p>
          <a:p>
            <a:pPr lvl="1"/>
            <a:r>
              <a:rPr lang="en-US" dirty="0" smtClean="0"/>
              <a:t>Ported: </a:t>
            </a:r>
            <a:r>
              <a:rPr lang="en-US" dirty="0" err="1" smtClean="0"/>
              <a:t>libuinet</a:t>
            </a:r>
            <a:r>
              <a:rPr lang="en-US" dirty="0" smtClean="0"/>
              <a:t>, NUSE (</a:t>
            </a:r>
            <a:r>
              <a:rPr lang="en-US" dirty="0" err="1" smtClean="0"/>
              <a:t>libos</a:t>
            </a:r>
            <a:r>
              <a:rPr lang="en-US" dirty="0" smtClean="0"/>
              <a:t>), Linux Kernel Library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choose a open source </a:t>
            </a:r>
            <a:r>
              <a:rPr lang="en-US" dirty="0" smtClean="0"/>
              <a:t>stack</a:t>
            </a:r>
            <a:r>
              <a:rPr lang="en-US" smtClean="0"/>
              <a:t>, consider</a:t>
            </a:r>
            <a:endParaRPr lang="en-US" dirty="0" smtClean="0"/>
          </a:p>
          <a:p>
            <a:pPr lvl="2"/>
            <a:r>
              <a:rPr lang="en-US" dirty="0" smtClean="0"/>
              <a:t>Integration effort</a:t>
            </a:r>
          </a:p>
          <a:p>
            <a:pPr lvl="2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Compatibility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8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DPDK-powered techniques</a:t>
            </a:r>
          </a:p>
          <a:p>
            <a:pPr lvl="1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Using SR-IOV + DPDK in Containers</a:t>
            </a:r>
          </a:p>
          <a:p>
            <a:pPr lvl="1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Connect containers with user space </a:t>
            </a:r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vswitch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DPDK-powered </a:t>
            </a:r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vSwitch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Virtio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 for container</a:t>
            </a:r>
          </a:p>
          <a:p>
            <a:pPr lvl="1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User space networking</a:t>
            </a:r>
          </a:p>
          <a:p>
            <a:r>
              <a:rPr lang="en-US" b="1" dirty="0" smtClean="0"/>
              <a:t>DPDK-powered VNFs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Background</a:t>
            </a:r>
            <a:endParaRPr lang="en-US" dirty="0" smtClean="0"/>
          </a:p>
          <a:p>
            <a:r>
              <a:rPr lang="en-US" dirty="0" smtClean="0"/>
              <a:t>DPDK-powered techniques</a:t>
            </a:r>
          </a:p>
          <a:p>
            <a:pPr lvl="1"/>
            <a:r>
              <a:rPr lang="en-US" dirty="0"/>
              <a:t>Using SR-IOV + DPDK in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/>
              <a:t>Connect containers </a:t>
            </a:r>
            <a:r>
              <a:rPr lang="en-US" dirty="0" smtClean="0"/>
              <a:t>with user </a:t>
            </a:r>
            <a:r>
              <a:rPr lang="en-US" dirty="0"/>
              <a:t>space </a:t>
            </a:r>
            <a:r>
              <a:rPr lang="en-US" dirty="0" err="1" smtClean="0"/>
              <a:t>vswitch</a:t>
            </a:r>
            <a:endParaRPr lang="en-US" dirty="0" smtClean="0"/>
          </a:p>
          <a:p>
            <a:pPr lvl="1"/>
            <a:r>
              <a:rPr lang="en-US" dirty="0" smtClean="0"/>
              <a:t>User space network stack</a:t>
            </a:r>
          </a:p>
          <a:p>
            <a:r>
              <a:rPr lang="en-US" dirty="0" smtClean="0"/>
              <a:t>DPDK-powered VNFs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0738" y="1423815"/>
            <a:ext cx="1458162" cy="1027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2690918" y="1435454"/>
            <a:ext cx="1458162" cy="1027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178750" y="1533151"/>
            <a:ext cx="432048" cy="27003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1934834" y="1533151"/>
            <a:ext cx="432048" cy="2700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5104" y="1423930"/>
            <a:ext cx="1458162" cy="1027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4527122" y="1533151"/>
            <a:ext cx="432048" cy="270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3206" y="1533151"/>
            <a:ext cx="432048" cy="2700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14" name="Cube 13"/>
          <p:cNvSpPr/>
          <p:nvPr/>
        </p:nvSpPr>
        <p:spPr>
          <a:xfrm>
            <a:off x="1057388" y="2613272"/>
            <a:ext cx="4860540" cy="326009"/>
          </a:xfrm>
          <a:prstGeom prst="cube">
            <a:avLst>
              <a:gd name="adj" fmla="val 784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Cube 14"/>
          <p:cNvSpPr/>
          <p:nvPr/>
        </p:nvSpPr>
        <p:spPr>
          <a:xfrm>
            <a:off x="1070738" y="3045320"/>
            <a:ext cx="4860540" cy="326009"/>
          </a:xfrm>
          <a:prstGeom prst="cube">
            <a:avLst>
              <a:gd name="adj" fmla="val 784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2852936" y="1939300"/>
            <a:ext cx="1188132" cy="2445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vSwitch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4527122" y="1937533"/>
            <a:ext cx="1188132" cy="2445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vSwitch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1178749" y="2174254"/>
            <a:ext cx="12421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Container Host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936" y="2185892"/>
            <a:ext cx="1296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Container Host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4365104" y="2187618"/>
            <a:ext cx="14581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Container Host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94774" y="1803181"/>
            <a:ext cx="0" cy="918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50858" y="1803181"/>
            <a:ext cx="0" cy="1404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68960" y="1790935"/>
            <a:ext cx="0" cy="918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25044" y="1790935"/>
            <a:ext cx="0" cy="1404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43146" y="1797058"/>
            <a:ext cx="0" cy="918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99230" y="1797058"/>
            <a:ext cx="0" cy="1404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65104" y="3530050"/>
            <a:ext cx="1458162" cy="32403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Gateway</a:t>
            </a:r>
          </a:p>
        </p:txBody>
      </p:sp>
      <p:sp>
        <p:nvSpPr>
          <p:cNvPr id="34" name="Cloud Callout 33"/>
          <p:cNvSpPr/>
          <p:nvPr/>
        </p:nvSpPr>
        <p:spPr>
          <a:xfrm>
            <a:off x="4473116" y="4047239"/>
            <a:ext cx="972108" cy="324037"/>
          </a:xfrm>
          <a:prstGeom prst="cloud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43146" y="3129136"/>
            <a:ext cx="0" cy="918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37746" y="2685533"/>
            <a:ext cx="0" cy="1404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90918" y="3530049"/>
            <a:ext cx="1458162" cy="32403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Middleboxes</a:t>
            </a:r>
            <a:endParaRPr lang="en-US" sz="1350" dirty="0"/>
          </a:p>
        </p:txBody>
      </p:sp>
      <p:sp>
        <p:nvSpPr>
          <p:cNvPr id="38" name="Rectangle 37"/>
          <p:cNvSpPr/>
          <p:nvPr/>
        </p:nvSpPr>
        <p:spPr>
          <a:xfrm>
            <a:off x="2474894" y="3604167"/>
            <a:ext cx="1458162" cy="32403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Middleboxes</a:t>
            </a:r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2291224" y="3692067"/>
            <a:ext cx="1458162" cy="32403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Middleboxes</a:t>
            </a:r>
            <a:endParaRPr lang="en-US" sz="135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52404" y="3152642"/>
            <a:ext cx="16558" cy="647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47002" y="2709039"/>
            <a:ext cx="0" cy="1091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66" y="1835614"/>
            <a:ext cx="270000" cy="317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16" y="1423814"/>
            <a:ext cx="270000" cy="3177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12" y="1393440"/>
            <a:ext cx="270000" cy="3177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40" y="1869918"/>
            <a:ext cx="270000" cy="3177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46" y="1400959"/>
            <a:ext cx="270000" cy="3177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2" y="1400959"/>
            <a:ext cx="270000" cy="3177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619443" y="3638120"/>
            <a:ext cx="531417" cy="2159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VNF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06081" y="3705586"/>
            <a:ext cx="531417" cy="2159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VNF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94774" y="3799865"/>
            <a:ext cx="531417" cy="21596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VNF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52" y="1430150"/>
            <a:ext cx="270000" cy="3177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74" y="1775545"/>
            <a:ext cx="270000" cy="3177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36" y="1426884"/>
            <a:ext cx="270000" cy="3177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4247191"/>
            <a:ext cx="270000" cy="3177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44428" y="4287892"/>
            <a:ext cx="1487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Powered by DPDK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Transform </a:t>
            </a:r>
            <a:r>
              <a:rPr lang="en-US" dirty="0" err="1" smtClean="0"/>
              <a:t>middleboxes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DPDK-powered VNFs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40234" y="2571750"/>
            <a:ext cx="174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Network 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29408" y="2953388"/>
            <a:ext cx="174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Network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7 3.45679E-6 L 0.0037 -0.361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1808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97531E-6 L 0.18033 -0.4172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5" y="-2086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4.93827E-6 L 0.27708 -0.4040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3" y="-20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Vortex from </a:t>
            </a:r>
            <a:r>
              <a:rPr lang="en-US" altLang="zh-CN" dirty="0" err="1" smtClean="0"/>
              <a:t>Ucloud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2" y="1275606"/>
            <a:ext cx="4048329" cy="332023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Scale-up </a:t>
            </a:r>
            <a:r>
              <a:rPr lang="en-US" altLang="zh-CN" dirty="0"/>
              <a:t>L4 </a:t>
            </a:r>
            <a:r>
              <a:rPr lang="en-US" altLang="zh-CN" dirty="0" smtClean="0"/>
              <a:t>LB</a:t>
            </a:r>
          </a:p>
          <a:p>
            <a:pPr lvl="1"/>
            <a:r>
              <a:rPr lang="en-US" altLang="zh-CN" dirty="0" smtClean="0"/>
              <a:t>PPS: 14M (64B line rates)</a:t>
            </a:r>
          </a:p>
          <a:p>
            <a:pPr lvl="1"/>
            <a:r>
              <a:rPr lang="en-US" dirty="0" smtClean="0"/>
              <a:t>CPS: 200K+</a:t>
            </a:r>
          </a:p>
          <a:p>
            <a:pPr lvl="1"/>
            <a:r>
              <a:rPr lang="en-US" dirty="0" smtClean="0"/>
              <a:t>CC: 30M+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/>
              <a:t>CPU:   Xeon </a:t>
            </a:r>
            <a:r>
              <a:rPr lang="en-US" dirty="0" smtClean="0"/>
              <a:t>E5-2670v2 (10 </a:t>
            </a:r>
            <a:r>
              <a:rPr lang="en-US" dirty="0"/>
              <a:t>core 2.5G) * 2</a:t>
            </a:r>
          </a:p>
          <a:p>
            <a:pPr lvl="1"/>
            <a:r>
              <a:rPr lang="en-US" dirty="0"/>
              <a:t>NIC:    </a:t>
            </a:r>
            <a:r>
              <a:rPr lang="en-US" dirty="0" smtClean="0"/>
              <a:t>82599ES 10GbE</a:t>
            </a:r>
          </a:p>
          <a:p>
            <a:r>
              <a:rPr lang="en-US" dirty="0" smtClean="0"/>
              <a:t>LKL</a:t>
            </a:r>
            <a:endParaRPr lang="en-US" dirty="0"/>
          </a:p>
        </p:txBody>
      </p:sp>
      <p:sp>
        <p:nvSpPr>
          <p:cNvPr id="24" name="AutoShape 14"/>
          <p:cNvSpPr>
            <a:spLocks/>
          </p:cNvSpPr>
          <p:nvPr/>
        </p:nvSpPr>
        <p:spPr bwMode="auto">
          <a:xfrm>
            <a:off x="4113441" y="4231050"/>
            <a:ext cx="2411903" cy="512452"/>
          </a:xfrm>
          <a:custGeom>
            <a:avLst/>
            <a:gdLst>
              <a:gd name="T0" fmla="*/ 3381603 w 21600"/>
              <a:gd name="T1" fmla="*/ 428244 h 21600"/>
              <a:gd name="T2" fmla="*/ 3381603 w 21600"/>
              <a:gd name="T3" fmla="*/ 428244 h 21600"/>
              <a:gd name="T4" fmla="*/ 3381603 w 21600"/>
              <a:gd name="T5" fmla="*/ 428244 h 21600"/>
              <a:gd name="T6" fmla="*/ 3381603 w 21600"/>
              <a:gd name="T7" fmla="*/ 428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08" y="21600"/>
                </a:moveTo>
                <a:lnTo>
                  <a:pt x="20292" y="21600"/>
                </a:lnTo>
                <a:cubicBezTo>
                  <a:pt x="20667" y="21600"/>
                  <a:pt x="20857" y="21600"/>
                  <a:pt x="21060" y="21094"/>
                </a:cubicBezTo>
                <a:cubicBezTo>
                  <a:pt x="21281" y="20458"/>
                  <a:pt x="21455" y="19081"/>
                  <a:pt x="21536" y="17334"/>
                </a:cubicBezTo>
                <a:cubicBezTo>
                  <a:pt x="21600" y="15737"/>
                  <a:pt x="21600" y="14233"/>
                  <a:pt x="21600" y="11226"/>
                </a:cubicBezTo>
                <a:lnTo>
                  <a:pt x="21600" y="10328"/>
                </a:lnTo>
                <a:cubicBezTo>
                  <a:pt x="21600" y="7367"/>
                  <a:pt x="21600" y="5863"/>
                  <a:pt x="21536" y="4266"/>
                </a:cubicBezTo>
                <a:cubicBezTo>
                  <a:pt x="21455" y="2519"/>
                  <a:pt x="21281" y="1142"/>
                  <a:pt x="21060" y="506"/>
                </a:cubicBezTo>
                <a:cubicBezTo>
                  <a:pt x="20857" y="0"/>
                  <a:pt x="20667" y="0"/>
                  <a:pt x="20286" y="0"/>
                </a:cubicBezTo>
                <a:lnTo>
                  <a:pt x="1308" y="0"/>
                </a:lnTo>
                <a:cubicBezTo>
                  <a:pt x="933" y="0"/>
                  <a:pt x="743" y="0"/>
                  <a:pt x="540" y="506"/>
                </a:cubicBezTo>
                <a:cubicBezTo>
                  <a:pt x="319" y="1142"/>
                  <a:pt x="145" y="2519"/>
                  <a:pt x="64" y="4266"/>
                </a:cubicBezTo>
                <a:cubicBezTo>
                  <a:pt x="0" y="5863"/>
                  <a:pt x="0" y="7367"/>
                  <a:pt x="0" y="10374"/>
                </a:cubicBezTo>
                <a:lnTo>
                  <a:pt x="0" y="11272"/>
                </a:lnTo>
                <a:cubicBezTo>
                  <a:pt x="0" y="14233"/>
                  <a:pt x="0" y="15737"/>
                  <a:pt x="64" y="17334"/>
                </a:cubicBezTo>
                <a:cubicBezTo>
                  <a:pt x="145" y="19081"/>
                  <a:pt x="319" y="20458"/>
                  <a:pt x="540" y="21094"/>
                </a:cubicBezTo>
                <a:cubicBezTo>
                  <a:pt x="743" y="21600"/>
                  <a:pt x="933" y="21600"/>
                  <a:pt x="1314" y="21600"/>
                </a:cubicBezTo>
                <a:close/>
              </a:path>
            </a:pathLst>
          </a:custGeom>
          <a:solidFill>
            <a:srgbClr val="A2B9E2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51434" tIns="51434" rIns="51434" bIns="51434" anchor="ctr"/>
          <a:lstStyle>
            <a:lvl1pPr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zh-CN" sz="1400" dirty="0">
                <a:ea typeface="宋体" panose="02010600030101010101" pitchFamily="2" charset="-122"/>
              </a:rPr>
              <a:t>ul arch</a:t>
            </a:r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>
            <a:off x="4106037" y="3668260"/>
            <a:ext cx="2411903" cy="512452"/>
          </a:xfrm>
          <a:custGeom>
            <a:avLst/>
            <a:gdLst>
              <a:gd name="T0" fmla="*/ 3381603 w 21600"/>
              <a:gd name="T1" fmla="*/ 428244 h 21600"/>
              <a:gd name="T2" fmla="*/ 3381603 w 21600"/>
              <a:gd name="T3" fmla="*/ 428244 h 21600"/>
              <a:gd name="T4" fmla="*/ 3381603 w 21600"/>
              <a:gd name="T5" fmla="*/ 428244 h 21600"/>
              <a:gd name="T6" fmla="*/ 3381603 w 21600"/>
              <a:gd name="T7" fmla="*/ 428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08" y="21600"/>
                </a:moveTo>
                <a:lnTo>
                  <a:pt x="20292" y="21600"/>
                </a:lnTo>
                <a:cubicBezTo>
                  <a:pt x="20667" y="21600"/>
                  <a:pt x="20857" y="21600"/>
                  <a:pt x="21060" y="21094"/>
                </a:cubicBezTo>
                <a:cubicBezTo>
                  <a:pt x="21281" y="20458"/>
                  <a:pt x="21455" y="19081"/>
                  <a:pt x="21536" y="17334"/>
                </a:cubicBezTo>
                <a:cubicBezTo>
                  <a:pt x="21600" y="15737"/>
                  <a:pt x="21600" y="14233"/>
                  <a:pt x="21600" y="11226"/>
                </a:cubicBezTo>
                <a:lnTo>
                  <a:pt x="21600" y="10328"/>
                </a:lnTo>
                <a:cubicBezTo>
                  <a:pt x="21600" y="7367"/>
                  <a:pt x="21600" y="5863"/>
                  <a:pt x="21536" y="4266"/>
                </a:cubicBezTo>
                <a:cubicBezTo>
                  <a:pt x="21455" y="2519"/>
                  <a:pt x="21281" y="1142"/>
                  <a:pt x="21060" y="506"/>
                </a:cubicBezTo>
                <a:cubicBezTo>
                  <a:pt x="20857" y="0"/>
                  <a:pt x="20667" y="0"/>
                  <a:pt x="20286" y="0"/>
                </a:cubicBezTo>
                <a:lnTo>
                  <a:pt x="1308" y="0"/>
                </a:lnTo>
                <a:cubicBezTo>
                  <a:pt x="933" y="0"/>
                  <a:pt x="743" y="0"/>
                  <a:pt x="540" y="506"/>
                </a:cubicBezTo>
                <a:cubicBezTo>
                  <a:pt x="319" y="1142"/>
                  <a:pt x="145" y="2519"/>
                  <a:pt x="64" y="4266"/>
                </a:cubicBezTo>
                <a:cubicBezTo>
                  <a:pt x="0" y="5863"/>
                  <a:pt x="0" y="7367"/>
                  <a:pt x="0" y="10374"/>
                </a:cubicBezTo>
                <a:lnTo>
                  <a:pt x="0" y="11272"/>
                </a:lnTo>
                <a:cubicBezTo>
                  <a:pt x="0" y="14233"/>
                  <a:pt x="0" y="15737"/>
                  <a:pt x="64" y="17334"/>
                </a:cubicBezTo>
                <a:cubicBezTo>
                  <a:pt x="145" y="19081"/>
                  <a:pt x="319" y="20458"/>
                  <a:pt x="540" y="21094"/>
                </a:cubicBezTo>
                <a:cubicBezTo>
                  <a:pt x="743" y="21600"/>
                  <a:pt x="933" y="21600"/>
                  <a:pt x="1314" y="21600"/>
                </a:cubicBezTo>
                <a:close/>
              </a:path>
            </a:pathLst>
          </a:custGeom>
          <a:solidFill>
            <a:srgbClr val="A2B9E2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51434" tIns="51434" rIns="51434" bIns="51434" anchor="ctr"/>
          <a:lstStyle>
            <a:lvl1pPr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zh-CN" sz="1400" dirty="0">
                <a:ea typeface="宋体" panose="02010600030101010101" pitchFamily="2" charset="-122"/>
              </a:rPr>
              <a:t>DPDK netdev</a:t>
            </a:r>
          </a:p>
        </p:txBody>
      </p:sp>
      <p:sp>
        <p:nvSpPr>
          <p:cNvPr id="26" name="AutoShape 16"/>
          <p:cNvSpPr>
            <a:spLocks/>
          </p:cNvSpPr>
          <p:nvPr/>
        </p:nvSpPr>
        <p:spPr bwMode="auto">
          <a:xfrm>
            <a:off x="4099874" y="3120908"/>
            <a:ext cx="2411903" cy="512452"/>
          </a:xfrm>
          <a:custGeom>
            <a:avLst/>
            <a:gdLst>
              <a:gd name="T0" fmla="*/ 3381603 w 21600"/>
              <a:gd name="T1" fmla="*/ 428244 h 21600"/>
              <a:gd name="T2" fmla="*/ 3381603 w 21600"/>
              <a:gd name="T3" fmla="*/ 428244 h 21600"/>
              <a:gd name="T4" fmla="*/ 3381603 w 21600"/>
              <a:gd name="T5" fmla="*/ 428244 h 21600"/>
              <a:gd name="T6" fmla="*/ 3381603 w 21600"/>
              <a:gd name="T7" fmla="*/ 428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08" y="21600"/>
                </a:moveTo>
                <a:lnTo>
                  <a:pt x="20292" y="21600"/>
                </a:lnTo>
                <a:cubicBezTo>
                  <a:pt x="20667" y="21600"/>
                  <a:pt x="20857" y="21600"/>
                  <a:pt x="21060" y="21094"/>
                </a:cubicBezTo>
                <a:cubicBezTo>
                  <a:pt x="21281" y="20458"/>
                  <a:pt x="21455" y="19081"/>
                  <a:pt x="21536" y="17334"/>
                </a:cubicBezTo>
                <a:cubicBezTo>
                  <a:pt x="21600" y="15737"/>
                  <a:pt x="21600" y="14233"/>
                  <a:pt x="21600" y="11226"/>
                </a:cubicBezTo>
                <a:lnTo>
                  <a:pt x="21600" y="10328"/>
                </a:lnTo>
                <a:cubicBezTo>
                  <a:pt x="21600" y="7367"/>
                  <a:pt x="21600" y="5863"/>
                  <a:pt x="21536" y="4266"/>
                </a:cubicBezTo>
                <a:cubicBezTo>
                  <a:pt x="21455" y="2519"/>
                  <a:pt x="21281" y="1142"/>
                  <a:pt x="21060" y="506"/>
                </a:cubicBezTo>
                <a:cubicBezTo>
                  <a:pt x="20857" y="0"/>
                  <a:pt x="20667" y="0"/>
                  <a:pt x="20286" y="0"/>
                </a:cubicBezTo>
                <a:lnTo>
                  <a:pt x="1308" y="0"/>
                </a:lnTo>
                <a:cubicBezTo>
                  <a:pt x="933" y="0"/>
                  <a:pt x="743" y="0"/>
                  <a:pt x="540" y="506"/>
                </a:cubicBezTo>
                <a:cubicBezTo>
                  <a:pt x="319" y="1142"/>
                  <a:pt x="145" y="2519"/>
                  <a:pt x="64" y="4266"/>
                </a:cubicBezTo>
                <a:cubicBezTo>
                  <a:pt x="0" y="5863"/>
                  <a:pt x="0" y="7367"/>
                  <a:pt x="0" y="10374"/>
                </a:cubicBezTo>
                <a:lnTo>
                  <a:pt x="0" y="11272"/>
                </a:lnTo>
                <a:cubicBezTo>
                  <a:pt x="0" y="14233"/>
                  <a:pt x="0" y="15737"/>
                  <a:pt x="64" y="17334"/>
                </a:cubicBezTo>
                <a:cubicBezTo>
                  <a:pt x="145" y="19081"/>
                  <a:pt x="319" y="20458"/>
                  <a:pt x="540" y="21094"/>
                </a:cubicBezTo>
                <a:cubicBezTo>
                  <a:pt x="743" y="21600"/>
                  <a:pt x="933" y="21600"/>
                  <a:pt x="1314" y="21600"/>
                </a:cubicBezTo>
                <a:close/>
              </a:path>
            </a:pathLst>
          </a:custGeom>
          <a:solidFill>
            <a:srgbClr val="B8D6A3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51434" tIns="51434" rIns="51434" bIns="51434" anchor="ctr"/>
          <a:lstStyle>
            <a:lvl1pPr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zh-CN" sz="1400" dirty="0">
                <a:ea typeface="宋体" panose="02010600030101010101" pitchFamily="2" charset="-122"/>
              </a:rPr>
              <a:t>TCP/IP </a:t>
            </a:r>
            <a:r>
              <a:rPr lang="zh-CN" altLang="zh-CN" sz="1400" dirty="0" smtClean="0">
                <a:ea typeface="宋体" panose="02010600030101010101" pitchFamily="2" charset="-122"/>
              </a:rPr>
              <a:t>Stack</a:t>
            </a:r>
            <a:endParaRPr lang="zh-CN" altLang="zh-CN" sz="1400" dirty="0">
              <a:ea typeface="宋体" panose="02010600030101010101" pitchFamily="2" charset="-122"/>
            </a:endParaRPr>
          </a:p>
        </p:txBody>
      </p:sp>
      <p:sp>
        <p:nvSpPr>
          <p:cNvPr id="27" name="AutoShape 17"/>
          <p:cNvSpPr>
            <a:spLocks/>
          </p:cNvSpPr>
          <p:nvPr/>
        </p:nvSpPr>
        <p:spPr bwMode="auto">
          <a:xfrm>
            <a:off x="4106037" y="2575547"/>
            <a:ext cx="2411903" cy="512452"/>
          </a:xfrm>
          <a:custGeom>
            <a:avLst/>
            <a:gdLst>
              <a:gd name="T0" fmla="*/ 3381603 w 21600"/>
              <a:gd name="T1" fmla="*/ 428244 h 21600"/>
              <a:gd name="T2" fmla="*/ 3381603 w 21600"/>
              <a:gd name="T3" fmla="*/ 428244 h 21600"/>
              <a:gd name="T4" fmla="*/ 3381603 w 21600"/>
              <a:gd name="T5" fmla="*/ 428244 h 21600"/>
              <a:gd name="T6" fmla="*/ 3381603 w 21600"/>
              <a:gd name="T7" fmla="*/ 428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08" y="21600"/>
                </a:moveTo>
                <a:lnTo>
                  <a:pt x="20292" y="21600"/>
                </a:lnTo>
                <a:cubicBezTo>
                  <a:pt x="20667" y="21600"/>
                  <a:pt x="20857" y="21600"/>
                  <a:pt x="21060" y="21094"/>
                </a:cubicBezTo>
                <a:cubicBezTo>
                  <a:pt x="21281" y="20458"/>
                  <a:pt x="21455" y="19081"/>
                  <a:pt x="21536" y="17334"/>
                </a:cubicBezTo>
                <a:cubicBezTo>
                  <a:pt x="21600" y="15737"/>
                  <a:pt x="21600" y="14233"/>
                  <a:pt x="21600" y="11226"/>
                </a:cubicBezTo>
                <a:lnTo>
                  <a:pt x="21600" y="10328"/>
                </a:lnTo>
                <a:cubicBezTo>
                  <a:pt x="21600" y="7367"/>
                  <a:pt x="21600" y="5863"/>
                  <a:pt x="21536" y="4266"/>
                </a:cubicBezTo>
                <a:cubicBezTo>
                  <a:pt x="21455" y="2519"/>
                  <a:pt x="21281" y="1142"/>
                  <a:pt x="21060" y="506"/>
                </a:cubicBezTo>
                <a:cubicBezTo>
                  <a:pt x="20857" y="0"/>
                  <a:pt x="20667" y="0"/>
                  <a:pt x="20286" y="0"/>
                </a:cubicBezTo>
                <a:lnTo>
                  <a:pt x="1308" y="0"/>
                </a:lnTo>
                <a:cubicBezTo>
                  <a:pt x="933" y="0"/>
                  <a:pt x="743" y="0"/>
                  <a:pt x="540" y="506"/>
                </a:cubicBezTo>
                <a:cubicBezTo>
                  <a:pt x="319" y="1142"/>
                  <a:pt x="145" y="2519"/>
                  <a:pt x="64" y="4266"/>
                </a:cubicBezTo>
                <a:cubicBezTo>
                  <a:pt x="0" y="5863"/>
                  <a:pt x="0" y="7367"/>
                  <a:pt x="0" y="10374"/>
                </a:cubicBezTo>
                <a:lnTo>
                  <a:pt x="0" y="11272"/>
                </a:lnTo>
                <a:cubicBezTo>
                  <a:pt x="0" y="14233"/>
                  <a:pt x="0" y="15737"/>
                  <a:pt x="64" y="17334"/>
                </a:cubicBezTo>
                <a:cubicBezTo>
                  <a:pt x="145" y="19081"/>
                  <a:pt x="319" y="20458"/>
                  <a:pt x="540" y="21094"/>
                </a:cubicBezTo>
                <a:cubicBezTo>
                  <a:pt x="743" y="21600"/>
                  <a:pt x="933" y="21600"/>
                  <a:pt x="1314" y="21600"/>
                </a:cubicBezTo>
                <a:close/>
              </a:path>
            </a:pathLst>
          </a:custGeom>
          <a:solidFill>
            <a:srgbClr val="B8D6A3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51434" tIns="51434" rIns="51434" bIns="51434" anchor="ctr"/>
          <a:lstStyle>
            <a:lvl1pPr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zh-CN" sz="1400" dirty="0"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28" name="AutoShape 18"/>
          <p:cNvSpPr>
            <a:spLocks/>
          </p:cNvSpPr>
          <p:nvPr/>
        </p:nvSpPr>
        <p:spPr bwMode="auto">
          <a:xfrm>
            <a:off x="4096115" y="2023296"/>
            <a:ext cx="1169327" cy="512452"/>
          </a:xfrm>
          <a:custGeom>
            <a:avLst/>
            <a:gdLst>
              <a:gd name="T0" fmla="*/ 1639453 w 21600"/>
              <a:gd name="T1" fmla="*/ 428244 h 21600"/>
              <a:gd name="T2" fmla="*/ 1639453 w 21600"/>
              <a:gd name="T3" fmla="*/ 428244 h 21600"/>
              <a:gd name="T4" fmla="*/ 1639453 w 21600"/>
              <a:gd name="T5" fmla="*/ 428244 h 21600"/>
              <a:gd name="T6" fmla="*/ 1639453 w 21600"/>
              <a:gd name="T7" fmla="*/ 428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8" y="21600"/>
                </a:moveTo>
                <a:lnTo>
                  <a:pt x="18902" y="21600"/>
                </a:lnTo>
                <a:cubicBezTo>
                  <a:pt x="19676" y="21600"/>
                  <a:pt x="20068" y="21600"/>
                  <a:pt x="20486" y="21094"/>
                </a:cubicBezTo>
                <a:cubicBezTo>
                  <a:pt x="20942" y="20458"/>
                  <a:pt x="21302" y="19081"/>
                  <a:pt x="21468" y="17334"/>
                </a:cubicBezTo>
                <a:cubicBezTo>
                  <a:pt x="21600" y="15737"/>
                  <a:pt x="21600" y="14233"/>
                  <a:pt x="21600" y="11226"/>
                </a:cubicBezTo>
                <a:lnTo>
                  <a:pt x="21600" y="10328"/>
                </a:lnTo>
                <a:cubicBezTo>
                  <a:pt x="21600" y="7367"/>
                  <a:pt x="21600" y="5863"/>
                  <a:pt x="21468" y="4266"/>
                </a:cubicBezTo>
                <a:cubicBezTo>
                  <a:pt x="21302" y="2519"/>
                  <a:pt x="20942" y="1142"/>
                  <a:pt x="20486" y="506"/>
                </a:cubicBezTo>
                <a:cubicBezTo>
                  <a:pt x="20068" y="0"/>
                  <a:pt x="19676" y="0"/>
                  <a:pt x="18890" y="0"/>
                </a:cubicBezTo>
                <a:lnTo>
                  <a:pt x="2698" y="0"/>
                </a:lnTo>
                <a:cubicBezTo>
                  <a:pt x="1924" y="0"/>
                  <a:pt x="1532" y="0"/>
                  <a:pt x="1114" y="506"/>
                </a:cubicBezTo>
                <a:cubicBezTo>
                  <a:pt x="658" y="1142"/>
                  <a:pt x="298" y="2519"/>
                  <a:pt x="132" y="4266"/>
                </a:cubicBezTo>
                <a:cubicBezTo>
                  <a:pt x="0" y="5863"/>
                  <a:pt x="0" y="7367"/>
                  <a:pt x="0" y="10374"/>
                </a:cubicBezTo>
                <a:lnTo>
                  <a:pt x="0" y="11272"/>
                </a:lnTo>
                <a:cubicBezTo>
                  <a:pt x="0" y="14233"/>
                  <a:pt x="0" y="15737"/>
                  <a:pt x="132" y="17334"/>
                </a:cubicBezTo>
                <a:cubicBezTo>
                  <a:pt x="298" y="19081"/>
                  <a:pt x="658" y="20458"/>
                  <a:pt x="1114" y="21094"/>
                </a:cubicBezTo>
                <a:cubicBezTo>
                  <a:pt x="1532" y="21600"/>
                  <a:pt x="1924" y="21600"/>
                  <a:pt x="2710" y="21600"/>
                </a:cubicBezTo>
                <a:close/>
              </a:path>
            </a:pathLst>
          </a:custGeom>
          <a:solidFill>
            <a:srgbClr val="B8D6A3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51434" tIns="51434" rIns="51434" bIns="51434" anchor="ctr"/>
          <a:lstStyle>
            <a:lvl1pPr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zh-CN" sz="1400" dirty="0">
                <a:ea typeface="宋体" panose="02010600030101010101" pitchFamily="2" charset="-122"/>
              </a:rPr>
              <a:t>System Call</a:t>
            </a:r>
          </a:p>
        </p:txBody>
      </p:sp>
      <p:sp>
        <p:nvSpPr>
          <p:cNvPr id="29" name="AutoShape 19"/>
          <p:cNvSpPr>
            <a:spLocks/>
          </p:cNvSpPr>
          <p:nvPr/>
        </p:nvSpPr>
        <p:spPr bwMode="auto">
          <a:xfrm>
            <a:off x="5282546" y="2019352"/>
            <a:ext cx="1239942" cy="512452"/>
          </a:xfrm>
          <a:custGeom>
            <a:avLst/>
            <a:gdLst>
              <a:gd name="T0" fmla="*/ 1738458 w 21600"/>
              <a:gd name="T1" fmla="*/ 428244 h 21600"/>
              <a:gd name="T2" fmla="*/ 1738458 w 21600"/>
              <a:gd name="T3" fmla="*/ 428244 h 21600"/>
              <a:gd name="T4" fmla="*/ 1738458 w 21600"/>
              <a:gd name="T5" fmla="*/ 428244 h 21600"/>
              <a:gd name="T6" fmla="*/ 1738458 w 21600"/>
              <a:gd name="T7" fmla="*/ 428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544" y="21600"/>
                </a:moveTo>
                <a:lnTo>
                  <a:pt x="19056" y="21600"/>
                </a:lnTo>
                <a:cubicBezTo>
                  <a:pt x="19785" y="21600"/>
                  <a:pt x="20156" y="21600"/>
                  <a:pt x="20549" y="21094"/>
                </a:cubicBezTo>
                <a:cubicBezTo>
                  <a:pt x="20980" y="20458"/>
                  <a:pt x="21319" y="19081"/>
                  <a:pt x="21475" y="17334"/>
                </a:cubicBezTo>
                <a:cubicBezTo>
                  <a:pt x="21600" y="15737"/>
                  <a:pt x="21600" y="14233"/>
                  <a:pt x="21600" y="11226"/>
                </a:cubicBezTo>
                <a:lnTo>
                  <a:pt x="21600" y="10328"/>
                </a:lnTo>
                <a:cubicBezTo>
                  <a:pt x="21600" y="7367"/>
                  <a:pt x="21600" y="5863"/>
                  <a:pt x="21475" y="4266"/>
                </a:cubicBezTo>
                <a:cubicBezTo>
                  <a:pt x="21319" y="2519"/>
                  <a:pt x="20980" y="1142"/>
                  <a:pt x="20549" y="506"/>
                </a:cubicBezTo>
                <a:cubicBezTo>
                  <a:pt x="20156" y="0"/>
                  <a:pt x="19785" y="0"/>
                  <a:pt x="19045" y="0"/>
                </a:cubicBezTo>
                <a:lnTo>
                  <a:pt x="2544" y="0"/>
                </a:lnTo>
                <a:cubicBezTo>
                  <a:pt x="1815" y="0"/>
                  <a:pt x="1444" y="0"/>
                  <a:pt x="1051" y="506"/>
                </a:cubicBezTo>
                <a:cubicBezTo>
                  <a:pt x="620" y="1142"/>
                  <a:pt x="281" y="2519"/>
                  <a:pt x="125" y="4266"/>
                </a:cubicBezTo>
                <a:cubicBezTo>
                  <a:pt x="0" y="5863"/>
                  <a:pt x="0" y="7367"/>
                  <a:pt x="0" y="10374"/>
                </a:cubicBezTo>
                <a:lnTo>
                  <a:pt x="0" y="11272"/>
                </a:lnTo>
                <a:cubicBezTo>
                  <a:pt x="0" y="14233"/>
                  <a:pt x="0" y="15737"/>
                  <a:pt x="125" y="17334"/>
                </a:cubicBezTo>
                <a:cubicBezTo>
                  <a:pt x="281" y="19081"/>
                  <a:pt x="620" y="20458"/>
                  <a:pt x="1051" y="21094"/>
                </a:cubicBezTo>
                <a:cubicBezTo>
                  <a:pt x="1444" y="21600"/>
                  <a:pt x="1815" y="21600"/>
                  <a:pt x="2555" y="21600"/>
                </a:cubicBezTo>
                <a:close/>
              </a:path>
            </a:pathLst>
          </a:custGeom>
          <a:solidFill>
            <a:srgbClr val="A2B9E2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51434" tIns="51434" rIns="51434" bIns="51434" anchor="ctr"/>
          <a:lstStyle>
            <a:lvl1pPr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zh-CN" sz="1400" dirty="0">
                <a:ea typeface="宋体" panose="02010600030101010101" pitchFamily="2" charset="-122"/>
              </a:rPr>
              <a:t>Socket Callback</a:t>
            </a:r>
          </a:p>
        </p:txBody>
      </p:sp>
      <p:sp>
        <p:nvSpPr>
          <p:cNvPr id="30" name="AutoShape 20"/>
          <p:cNvSpPr>
            <a:spLocks/>
          </p:cNvSpPr>
          <p:nvPr/>
        </p:nvSpPr>
        <p:spPr bwMode="auto">
          <a:xfrm>
            <a:off x="4106037" y="1462747"/>
            <a:ext cx="2411903" cy="512452"/>
          </a:xfrm>
          <a:custGeom>
            <a:avLst/>
            <a:gdLst>
              <a:gd name="T0" fmla="*/ 3381603 w 21600"/>
              <a:gd name="T1" fmla="*/ 428244 h 21600"/>
              <a:gd name="T2" fmla="*/ 3381603 w 21600"/>
              <a:gd name="T3" fmla="*/ 428244 h 21600"/>
              <a:gd name="T4" fmla="*/ 3381603 w 21600"/>
              <a:gd name="T5" fmla="*/ 428244 h 21600"/>
              <a:gd name="T6" fmla="*/ 3381603 w 21600"/>
              <a:gd name="T7" fmla="*/ 428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08" y="21600"/>
                </a:moveTo>
                <a:lnTo>
                  <a:pt x="20292" y="21600"/>
                </a:lnTo>
                <a:cubicBezTo>
                  <a:pt x="20667" y="21600"/>
                  <a:pt x="20857" y="21600"/>
                  <a:pt x="21060" y="21094"/>
                </a:cubicBezTo>
                <a:cubicBezTo>
                  <a:pt x="21281" y="20458"/>
                  <a:pt x="21455" y="19081"/>
                  <a:pt x="21536" y="17334"/>
                </a:cubicBezTo>
                <a:cubicBezTo>
                  <a:pt x="21600" y="15737"/>
                  <a:pt x="21600" y="14233"/>
                  <a:pt x="21600" y="11226"/>
                </a:cubicBezTo>
                <a:lnTo>
                  <a:pt x="21600" y="10328"/>
                </a:lnTo>
                <a:cubicBezTo>
                  <a:pt x="21600" y="7367"/>
                  <a:pt x="21600" y="5863"/>
                  <a:pt x="21536" y="4266"/>
                </a:cubicBezTo>
                <a:cubicBezTo>
                  <a:pt x="21455" y="2519"/>
                  <a:pt x="21281" y="1142"/>
                  <a:pt x="21060" y="506"/>
                </a:cubicBezTo>
                <a:cubicBezTo>
                  <a:pt x="20857" y="0"/>
                  <a:pt x="20667" y="0"/>
                  <a:pt x="20286" y="0"/>
                </a:cubicBezTo>
                <a:lnTo>
                  <a:pt x="1308" y="0"/>
                </a:lnTo>
                <a:cubicBezTo>
                  <a:pt x="933" y="0"/>
                  <a:pt x="743" y="0"/>
                  <a:pt x="540" y="506"/>
                </a:cubicBezTo>
                <a:cubicBezTo>
                  <a:pt x="319" y="1142"/>
                  <a:pt x="145" y="2519"/>
                  <a:pt x="64" y="4266"/>
                </a:cubicBezTo>
                <a:cubicBezTo>
                  <a:pt x="0" y="5863"/>
                  <a:pt x="0" y="7367"/>
                  <a:pt x="0" y="10374"/>
                </a:cubicBezTo>
                <a:lnTo>
                  <a:pt x="0" y="11272"/>
                </a:lnTo>
                <a:cubicBezTo>
                  <a:pt x="0" y="14233"/>
                  <a:pt x="0" y="15737"/>
                  <a:pt x="64" y="17334"/>
                </a:cubicBezTo>
                <a:cubicBezTo>
                  <a:pt x="145" y="19081"/>
                  <a:pt x="319" y="20458"/>
                  <a:pt x="540" y="21094"/>
                </a:cubicBezTo>
                <a:cubicBezTo>
                  <a:pt x="743" y="21600"/>
                  <a:pt x="933" y="21600"/>
                  <a:pt x="1314" y="21600"/>
                </a:cubicBezTo>
                <a:close/>
              </a:path>
            </a:pathLst>
          </a:custGeom>
          <a:solidFill>
            <a:srgbClr val="A2B9E2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51434" tIns="51434" rIns="51434" bIns="51434" anchor="ctr"/>
          <a:lstStyle>
            <a:lvl1pPr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zh-CN" sz="1400" dirty="0">
                <a:ea typeface="宋体" panose="02010600030101010101" pitchFamily="2" charset="-122"/>
              </a:rPr>
              <a:t>hijack by LD_PRELOAD</a:t>
            </a:r>
          </a:p>
        </p:txBody>
      </p:sp>
      <p:sp>
        <p:nvSpPr>
          <p:cNvPr id="31" name="AutoShape 21"/>
          <p:cNvSpPr>
            <a:spLocks/>
          </p:cNvSpPr>
          <p:nvPr/>
        </p:nvSpPr>
        <p:spPr bwMode="auto">
          <a:xfrm>
            <a:off x="4106037" y="915566"/>
            <a:ext cx="2411903" cy="512452"/>
          </a:xfrm>
          <a:custGeom>
            <a:avLst/>
            <a:gdLst>
              <a:gd name="T0" fmla="*/ 3381603 w 21600"/>
              <a:gd name="T1" fmla="*/ 428244 h 21600"/>
              <a:gd name="T2" fmla="*/ 3381603 w 21600"/>
              <a:gd name="T3" fmla="*/ 428244 h 21600"/>
              <a:gd name="T4" fmla="*/ 3381603 w 21600"/>
              <a:gd name="T5" fmla="*/ 428244 h 21600"/>
              <a:gd name="T6" fmla="*/ 3381603 w 21600"/>
              <a:gd name="T7" fmla="*/ 428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08" y="21600"/>
                </a:moveTo>
                <a:lnTo>
                  <a:pt x="20292" y="21600"/>
                </a:lnTo>
                <a:cubicBezTo>
                  <a:pt x="20667" y="21600"/>
                  <a:pt x="20857" y="21600"/>
                  <a:pt x="21060" y="21094"/>
                </a:cubicBezTo>
                <a:cubicBezTo>
                  <a:pt x="21281" y="20458"/>
                  <a:pt x="21455" y="19081"/>
                  <a:pt x="21536" y="17334"/>
                </a:cubicBezTo>
                <a:cubicBezTo>
                  <a:pt x="21600" y="15737"/>
                  <a:pt x="21600" y="14233"/>
                  <a:pt x="21600" y="11226"/>
                </a:cubicBezTo>
                <a:lnTo>
                  <a:pt x="21600" y="10328"/>
                </a:lnTo>
                <a:cubicBezTo>
                  <a:pt x="21600" y="7367"/>
                  <a:pt x="21600" y="5863"/>
                  <a:pt x="21536" y="4266"/>
                </a:cubicBezTo>
                <a:cubicBezTo>
                  <a:pt x="21455" y="2519"/>
                  <a:pt x="21281" y="1142"/>
                  <a:pt x="21060" y="506"/>
                </a:cubicBezTo>
                <a:cubicBezTo>
                  <a:pt x="20857" y="0"/>
                  <a:pt x="20667" y="0"/>
                  <a:pt x="20286" y="0"/>
                </a:cubicBezTo>
                <a:lnTo>
                  <a:pt x="1308" y="0"/>
                </a:lnTo>
                <a:cubicBezTo>
                  <a:pt x="933" y="0"/>
                  <a:pt x="743" y="0"/>
                  <a:pt x="540" y="506"/>
                </a:cubicBezTo>
                <a:cubicBezTo>
                  <a:pt x="319" y="1142"/>
                  <a:pt x="145" y="2519"/>
                  <a:pt x="64" y="4266"/>
                </a:cubicBezTo>
                <a:cubicBezTo>
                  <a:pt x="0" y="5863"/>
                  <a:pt x="0" y="7367"/>
                  <a:pt x="0" y="10374"/>
                </a:cubicBezTo>
                <a:lnTo>
                  <a:pt x="0" y="11272"/>
                </a:lnTo>
                <a:cubicBezTo>
                  <a:pt x="0" y="14233"/>
                  <a:pt x="0" y="15737"/>
                  <a:pt x="64" y="17334"/>
                </a:cubicBezTo>
                <a:cubicBezTo>
                  <a:pt x="145" y="19081"/>
                  <a:pt x="319" y="20458"/>
                  <a:pt x="540" y="21094"/>
                </a:cubicBezTo>
                <a:cubicBezTo>
                  <a:pt x="743" y="21600"/>
                  <a:pt x="933" y="21600"/>
                  <a:pt x="1314" y="21600"/>
                </a:cubicBezTo>
                <a:close/>
              </a:path>
            </a:pathLst>
          </a:custGeom>
          <a:solidFill>
            <a:srgbClr val="D2D2D2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51434" tIns="51434" rIns="51434" bIns="51434" anchor="ctr"/>
          <a:lstStyle>
            <a:lvl1pPr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eaLnBrk="0"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zh-CN" sz="1400" dirty="0">
                <a:ea typeface="宋体" panose="02010600030101010101" pitchFamily="2" charset="-122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4971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pkt</a:t>
            </a:r>
            <a:r>
              <a:rPr lang="en-US" dirty="0"/>
              <a:t>-gen -</a:t>
            </a:r>
            <a:r>
              <a:rPr lang="en-US" dirty="0" smtClean="0"/>
              <a:t> </a:t>
            </a:r>
            <a:r>
              <a:rPr lang="en-US" dirty="0" err="1" smtClean="0"/>
              <a:t>TRex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L4-7 traffic</a:t>
            </a:r>
          </a:p>
          <a:p>
            <a:pPr lvl="1"/>
            <a:r>
              <a:rPr lang="en-US" dirty="0" smtClean="0"/>
              <a:t>Latency/Jitter measurements</a:t>
            </a:r>
          </a:p>
          <a:p>
            <a:pPr lvl="1"/>
            <a:r>
              <a:rPr lang="en-US" dirty="0"/>
              <a:t>Flow ordering </a:t>
            </a:r>
            <a:r>
              <a:rPr lang="en-US" dirty="0" smtClean="0"/>
              <a:t>checks</a:t>
            </a:r>
          </a:p>
          <a:p>
            <a:pPr lvl="1"/>
            <a:r>
              <a:rPr lang="en-US" dirty="0"/>
              <a:t>NAT, PAT dynamic translation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/>
              <a:t>Cross flow support (</a:t>
            </a:r>
            <a:r>
              <a:rPr lang="en-US" dirty="0" err="1"/>
              <a:t>e.g</a:t>
            </a:r>
            <a:r>
              <a:rPr lang="en-US" dirty="0"/>
              <a:t> RTSP/SIP) using plugins</a:t>
            </a:r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200Gb/sec with one Cisco UCS (Intel XL710)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2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promising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Webserver: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In-memory DB: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Memory cashing system: </a:t>
            </a:r>
            <a:r>
              <a:rPr lang="en-US" dirty="0" err="1" smtClean="0"/>
              <a:t>memcached</a:t>
            </a:r>
            <a:endParaRPr lang="en-US" dirty="0" smtClean="0"/>
          </a:p>
          <a:p>
            <a:r>
              <a:rPr lang="en-US" dirty="0" smtClean="0"/>
              <a:t>Distributed FS: </a:t>
            </a:r>
            <a:r>
              <a:rPr lang="en-US" dirty="0" err="1" smtClean="0"/>
              <a:t>Ceph</a:t>
            </a:r>
            <a:endParaRPr lang="en-US" dirty="0" smtClean="0"/>
          </a:p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DPDK to power container networking</a:t>
            </a:r>
          </a:p>
          <a:p>
            <a:pPr lvl="1"/>
            <a:r>
              <a:rPr lang="en-US" dirty="0" smtClean="0"/>
              <a:t>SR-IOV (existing)</a:t>
            </a:r>
          </a:p>
          <a:p>
            <a:pPr lvl="1"/>
            <a:r>
              <a:rPr lang="en-US" dirty="0" err="1" smtClean="0"/>
              <a:t>Virtio</a:t>
            </a:r>
            <a:r>
              <a:rPr lang="en-US" dirty="0" smtClean="0"/>
              <a:t> (will be available in DPDK 16.07)</a:t>
            </a:r>
          </a:p>
          <a:p>
            <a:r>
              <a:rPr lang="en-US" dirty="0" smtClean="0"/>
              <a:t>Compared to traditional ways, we provide a way to achieve</a:t>
            </a:r>
            <a:endParaRPr lang="en-US" dirty="0"/>
          </a:p>
          <a:p>
            <a:pPr lvl="1"/>
            <a:r>
              <a:rPr lang="en-US" dirty="0" smtClean="0"/>
              <a:t>High throughput</a:t>
            </a:r>
          </a:p>
          <a:p>
            <a:pPr lvl="1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Deterministic networking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6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dirty="0" smtClean="0"/>
              <a:t>ontainer networking status quo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Multi-host </a:t>
            </a:r>
            <a:r>
              <a:rPr lang="en-US" altLang="zh-CN" dirty="0" smtClean="0"/>
              <a:t>networking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0690" y="1995686"/>
            <a:ext cx="2468590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3645024" y="2097936"/>
            <a:ext cx="999191" cy="545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Container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725145" y="2097936"/>
            <a:ext cx="1093134" cy="545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Virtualization</a:t>
            </a:r>
          </a:p>
          <a:p>
            <a:pPr algn="ctr"/>
            <a:r>
              <a:rPr lang="en-US" sz="1200" dirty="0"/>
              <a:t>Service</a:t>
            </a:r>
          </a:p>
        </p:txBody>
      </p: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480690" y="2967794"/>
            <a:ext cx="2468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56045" y="3232061"/>
            <a:ext cx="2162234" cy="542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Linux Kernel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49080" y="2697764"/>
            <a:ext cx="0" cy="486054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73216" y="2697764"/>
            <a:ext cx="0" cy="486054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11198" y="2697764"/>
            <a:ext cx="0" cy="486054"/>
          </a:xfrm>
          <a:prstGeom prst="straightConnector1">
            <a:avLst/>
          </a:prstGeom>
          <a:ln w="222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69160" y="3723878"/>
            <a:ext cx="0" cy="486054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4704" y="1995686"/>
            <a:ext cx="2468590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/>
        </p:nvSpPr>
        <p:spPr>
          <a:xfrm>
            <a:off x="989649" y="2097936"/>
            <a:ext cx="999191" cy="545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Container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060849" y="2097936"/>
            <a:ext cx="1041444" cy="545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Virtualization</a:t>
            </a:r>
          </a:p>
          <a:p>
            <a:pPr algn="ctr"/>
            <a:r>
              <a:rPr lang="en-US" sz="1200" dirty="0"/>
              <a:t>Service</a:t>
            </a:r>
          </a:p>
        </p:txBody>
      </p:sp>
      <p:cxnSp>
        <p:nvCxnSpPr>
          <p:cNvPr id="16" name="Straight Connector 15"/>
          <p:cNvCxnSpPr>
            <a:stCxn id="13" idx="1"/>
            <a:endCxn id="13" idx="3"/>
          </p:cNvCxnSpPr>
          <p:nvPr/>
        </p:nvCxnSpPr>
        <p:spPr>
          <a:xfrm>
            <a:off x="764704" y="2967794"/>
            <a:ext cx="2468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0059" y="3215733"/>
            <a:ext cx="2162234" cy="558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Linux Kernel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4784" y="2697764"/>
            <a:ext cx="0" cy="486054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8920" y="2715766"/>
            <a:ext cx="0" cy="678319"/>
          </a:xfrm>
          <a:prstGeom prst="straightConnector1">
            <a:avLst/>
          </a:prstGeom>
          <a:ln w="22225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53174" y="3723878"/>
            <a:ext cx="0" cy="486054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45196" y="3394085"/>
            <a:ext cx="587760" cy="25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31865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not ready for scenarios like…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0151"/>
            <a:ext cx="4022204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High-throughput networking functions like</a:t>
            </a:r>
          </a:p>
          <a:p>
            <a:pPr lvl="1"/>
            <a:r>
              <a:rPr lang="en-US" dirty="0"/>
              <a:t>LB, FW, IDS/IPS, DPI, VPN, </a:t>
            </a:r>
            <a:r>
              <a:rPr lang="en-US" dirty="0" err="1"/>
              <a:t>pktgen</a:t>
            </a:r>
            <a:r>
              <a:rPr lang="en-US" dirty="0"/>
              <a:t>, Proxy, </a:t>
            </a:r>
            <a:r>
              <a:rPr lang="en-US" dirty="0" err="1" smtClean="0"/>
              <a:t>AppFilter</a:t>
            </a:r>
            <a:endParaRPr lang="en-US" dirty="0" smtClean="0"/>
          </a:p>
          <a:p>
            <a:r>
              <a:rPr lang="en-US" dirty="0" smtClean="0"/>
              <a:t>Latency-sensitive and jitter-avoid applications</a:t>
            </a:r>
          </a:p>
          <a:p>
            <a:pPr lvl="1"/>
            <a:r>
              <a:rPr lang="en-US" dirty="0" smtClean="0"/>
              <a:t>Game applications</a:t>
            </a:r>
          </a:p>
          <a:p>
            <a:pPr lvl="1"/>
            <a:r>
              <a:rPr lang="en-US" dirty="0" smtClean="0"/>
              <a:t>E-commerce </a:t>
            </a:r>
            <a:r>
              <a:rPr lang="en-US" altLang="zh-CN" dirty="0" smtClean="0"/>
              <a:t>flash sales</a:t>
            </a:r>
            <a:endParaRPr lang="en-US" dirty="0"/>
          </a:p>
          <a:p>
            <a:pPr lvl="1"/>
            <a:r>
              <a:rPr lang="en-US" dirty="0" smtClean="0"/>
              <a:t>Stock exchange trading</a:t>
            </a:r>
          </a:p>
          <a:p>
            <a:pPr lvl="1"/>
            <a:r>
              <a:rPr lang="en-US" altLang="zh-CN" dirty="0" smtClean="0"/>
              <a:t>Video conference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4365104" y="1076769"/>
            <a:ext cx="2448272" cy="15841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Container-based VNFs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4221088" y="3147369"/>
            <a:ext cx="2448272" cy="15841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Real time </a:t>
            </a:r>
            <a:r>
              <a:rPr lang="en-US" altLang="zh-CN" dirty="0" smtClean="0"/>
              <a:t>network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4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Challenges of high </a:t>
            </a:r>
            <a:r>
              <a:rPr lang="en-US" altLang="zh-CN" dirty="0" err="1" smtClean="0"/>
              <a:t>perf</a:t>
            </a:r>
            <a:r>
              <a:rPr lang="en-US" altLang="zh-CN" dirty="0" smtClean="0"/>
              <a:t>.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FWD 1~2 </a:t>
            </a:r>
            <a:r>
              <a:rPr lang="en-US" altLang="zh-CN" dirty="0" err="1" smtClean="0"/>
              <a:t>Mpps</a:t>
            </a:r>
            <a:r>
              <a:rPr lang="en-US" altLang="zh-CN" dirty="0" smtClean="0"/>
              <a:t> per core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6053"/>
              </p:ext>
            </p:extLst>
          </p:nvPr>
        </p:nvGraphicFramePr>
        <p:xfrm>
          <a:off x="548680" y="1412320"/>
          <a:ext cx="3196952" cy="151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72"/>
                <a:gridCol w="1224136"/>
                <a:gridCol w="1296144"/>
              </a:tblGrid>
              <a:tr h="418869">
                <a:tc>
                  <a:txBody>
                    <a:bodyPr/>
                    <a:lstStyle/>
                    <a:p>
                      <a:r>
                        <a:rPr lang="en-US" dirty="0" smtClean="0"/>
                        <a:t>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budget</a:t>
                      </a:r>
                    </a:p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64B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budget</a:t>
                      </a:r>
                    </a:p>
                    <a:p>
                      <a:r>
                        <a:rPr lang="en-US" dirty="0" smtClean="0"/>
                        <a:t>for 1518B</a:t>
                      </a:r>
                      <a:endParaRPr lang="en-US" dirty="0"/>
                    </a:p>
                  </a:txBody>
                  <a:tcPr/>
                </a:tc>
              </a:tr>
              <a:tr h="338850">
                <a:tc>
                  <a:txBody>
                    <a:bodyPr/>
                    <a:lstStyle/>
                    <a:p>
                      <a:r>
                        <a:rPr lang="en-US" dirty="0" smtClean="0"/>
                        <a:t>10Gb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67.2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1,230 ns</a:t>
                      </a:r>
                      <a:endParaRPr lang="en-US" dirty="0"/>
                    </a:p>
                  </a:txBody>
                  <a:tcPr/>
                </a:tc>
              </a:tr>
              <a:tr h="338850">
                <a:tc>
                  <a:txBody>
                    <a:bodyPr/>
                    <a:lstStyle/>
                    <a:p>
                      <a:r>
                        <a:rPr lang="en-US" dirty="0" smtClean="0"/>
                        <a:t>40Gb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 ns</a:t>
                      </a:r>
                      <a:endParaRPr lang="en-US" dirty="0"/>
                    </a:p>
                  </a:txBody>
                  <a:tcPr/>
                </a:tc>
              </a:tr>
              <a:tr h="338850">
                <a:tc>
                  <a:txBody>
                    <a:bodyPr/>
                    <a:lstStyle/>
                    <a:p>
                      <a:r>
                        <a:rPr lang="en-US" dirty="0" smtClean="0"/>
                        <a:t>100Gb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45603" y="4423768"/>
            <a:ext cx="318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from </a:t>
            </a:r>
            <a:r>
              <a:rPr lang="en-US" sz="1400" dirty="0" smtClean="0">
                <a:hlinkClick r:id="rId3"/>
              </a:rPr>
              <a:t>LWN article</a:t>
            </a:r>
            <a:r>
              <a:rPr lang="en-US" sz="1400" dirty="0" smtClean="0"/>
              <a:t>, </a:t>
            </a:r>
            <a:r>
              <a:rPr lang="en-US" sz="1400" dirty="0"/>
              <a:t>3GHz </a:t>
            </a:r>
            <a:r>
              <a:rPr lang="en-US" sz="1400" dirty="0" smtClean="0"/>
              <a:t>CPU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46815"/>
              </p:ext>
            </p:extLst>
          </p:nvPr>
        </p:nvGraphicFramePr>
        <p:xfrm>
          <a:off x="3918927" y="1835256"/>
          <a:ext cx="2736304" cy="160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080120"/>
              </a:tblGrid>
              <a:tr h="174981">
                <a:tc>
                  <a:txBody>
                    <a:bodyPr/>
                    <a:lstStyle/>
                    <a:p>
                      <a:r>
                        <a:rPr lang="en-US" dirty="0" smtClean="0"/>
                        <a:t>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budget</a:t>
                      </a:r>
                    </a:p>
                  </a:txBody>
                  <a:tcPr/>
                </a:tc>
              </a:tr>
              <a:tr h="3354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</a:t>
                      </a:r>
                      <a:r>
                        <a:rPr lang="en-US" altLang="zh-CN" baseline="0" dirty="0" smtClean="0"/>
                        <a:t>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ns/42 ns</a:t>
                      </a:r>
                      <a:endParaRPr lang="en-US" dirty="0"/>
                    </a:p>
                  </a:txBody>
                  <a:tcPr/>
                </a:tc>
              </a:tr>
              <a:tr h="291048">
                <a:tc>
                  <a:txBody>
                    <a:bodyPr/>
                    <a:lstStyle/>
                    <a:p>
                      <a:r>
                        <a:rPr lang="en-US" dirty="0" smtClean="0"/>
                        <a:t>Atomic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8.25 ns</a:t>
                      </a:r>
                      <a:endParaRPr lang="en-US" dirty="0"/>
                    </a:p>
                  </a:txBody>
                  <a:tcPr/>
                </a:tc>
              </a:tr>
              <a:tr h="335410">
                <a:tc>
                  <a:txBody>
                    <a:bodyPr/>
                    <a:lstStyle/>
                    <a:p>
                      <a:r>
                        <a:rPr lang="en-US" dirty="0" smtClean="0"/>
                        <a:t>Spinlock lock/unlock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16+ ns</a:t>
                      </a:r>
                      <a:endParaRPr lang="en-US" dirty="0"/>
                    </a:p>
                  </a:txBody>
                  <a:tcPr/>
                </a:tc>
              </a:tr>
              <a:tr h="335410">
                <a:tc>
                  <a:txBody>
                    <a:bodyPr/>
                    <a:lstStyle/>
                    <a:p>
                      <a:r>
                        <a:rPr lang="en-US" dirty="0" smtClean="0"/>
                        <a:t>L3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~80 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241428" y="1874454"/>
            <a:ext cx="720080" cy="4045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348880" y="2428173"/>
            <a:ext cx="4456113" cy="2305050"/>
          </a:xfrm>
          <a:prstGeom prst="roundRect">
            <a:avLst>
              <a:gd name="adj" fmla="val 9632"/>
            </a:avLst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625" y="57151"/>
            <a:ext cx="4033208" cy="2305050"/>
          </a:xfrm>
          <a:prstGeom prst="roundRect">
            <a:avLst>
              <a:gd name="adj" fmla="val 9632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4349" y="70734"/>
            <a:ext cx="1800225" cy="16240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Open Source Software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3515" y="2466975"/>
            <a:ext cx="1800225" cy="16240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Customer Adoption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36" y="2492241"/>
            <a:ext cx="607187" cy="488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00" y="3755642"/>
            <a:ext cx="559184" cy="426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86" y="2675863"/>
            <a:ext cx="749608" cy="3775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49" y="3913934"/>
            <a:ext cx="820166" cy="2766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57" y="2660658"/>
            <a:ext cx="672633" cy="5066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30" y="3028257"/>
            <a:ext cx="523086" cy="2986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52" y="4253881"/>
            <a:ext cx="812444" cy="2296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68" y="4553289"/>
            <a:ext cx="947481" cy="1327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34" y="3907936"/>
            <a:ext cx="816700" cy="1441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82" y="3365164"/>
            <a:ext cx="498266" cy="3761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30" y="3798964"/>
            <a:ext cx="1133012" cy="1699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29" y="4408395"/>
            <a:ext cx="838538" cy="2533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23" y="4119072"/>
            <a:ext cx="1342890" cy="1659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65" y="4200883"/>
            <a:ext cx="830106" cy="282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282" y="3509391"/>
            <a:ext cx="726386" cy="1746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68" y="4546006"/>
            <a:ext cx="949965" cy="1726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8" y="3318758"/>
            <a:ext cx="869154" cy="2897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05" y="3476569"/>
            <a:ext cx="445474" cy="1746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89" y="3347343"/>
            <a:ext cx="899496" cy="3935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256379"/>
            <a:ext cx="3570032" cy="209502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149080" y="411510"/>
            <a:ext cx="2655913" cy="1804579"/>
            <a:chOff x="6287801" y="1206878"/>
            <a:chExt cx="4713179" cy="1995997"/>
          </a:xfrm>
        </p:grpSpPr>
        <p:sp>
          <p:nvSpPr>
            <p:cNvPr id="35" name="Rounded Rectangle 34"/>
            <p:cNvSpPr/>
            <p:nvPr/>
          </p:nvSpPr>
          <p:spPr>
            <a:xfrm>
              <a:off x="6337540" y="1206878"/>
              <a:ext cx="4663440" cy="199599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6287801" y="2198120"/>
              <a:ext cx="4713178" cy="67764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None/>
                <a:defRPr/>
              </a:pPr>
              <a:r>
                <a:rPr lang="en-GB" sz="1200" dirty="0" smtClean="0">
                  <a:solidFill>
                    <a:srgbClr val="7030A0"/>
                  </a:solidFill>
                </a:rPr>
                <a:t>The Data Plane Development Kit (DPDK) </a:t>
              </a:r>
              <a:r>
                <a:rPr lang="en-US" sz="1200" kern="0" dirty="0" smtClean="0">
                  <a:solidFill>
                    <a:srgbClr val="7030A0"/>
                  </a:solidFill>
                </a:rPr>
                <a:t>is a set of software libraries for accelerating packet processing workloads on COTS hardware platforms.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513" y="1294177"/>
              <a:ext cx="3256101" cy="755314"/>
            </a:xfrm>
            <a:prstGeom prst="rect">
              <a:avLst/>
            </a:prstGeom>
          </p:spPr>
        </p:pic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69" y="3192026"/>
            <a:ext cx="1080030" cy="1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 we solve it in BM - </a:t>
            </a:r>
            <a:r>
              <a:rPr lang="en-US" dirty="0" smtClean="0"/>
              <a:t>DPDK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affinity</a:t>
            </a:r>
          </a:p>
          <a:p>
            <a:r>
              <a:rPr lang="en-US" dirty="0" err="1" smtClean="0"/>
              <a:t>Hugepages</a:t>
            </a:r>
            <a:endParaRPr lang="en-US" dirty="0"/>
          </a:p>
          <a:p>
            <a:r>
              <a:rPr lang="en-US" b="1" dirty="0" smtClean="0"/>
              <a:t>UIO</a:t>
            </a:r>
          </a:p>
          <a:p>
            <a:r>
              <a:rPr lang="en-US" b="1" dirty="0" smtClean="0"/>
              <a:t>Polling</a:t>
            </a:r>
          </a:p>
          <a:p>
            <a:r>
              <a:rPr lang="en-US" dirty="0" smtClean="0"/>
              <a:t>Lockless</a:t>
            </a:r>
          </a:p>
          <a:p>
            <a:r>
              <a:rPr lang="en-US" b="1" dirty="0" smtClean="0"/>
              <a:t>Batching</a:t>
            </a:r>
          </a:p>
          <a:p>
            <a:r>
              <a:rPr lang="en-US" dirty="0" smtClean="0"/>
              <a:t>SSE/AVX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31078" y="1531411"/>
            <a:ext cx="2607804" cy="2443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High-throughput</a:t>
            </a:r>
          </a:p>
          <a:p>
            <a:r>
              <a:rPr lang="en-US" sz="2400" dirty="0"/>
              <a:t>Low-latency</a:t>
            </a:r>
          </a:p>
          <a:p>
            <a:r>
              <a:rPr lang="en-US" sz="2400" dirty="0" smtClean="0"/>
              <a:t>Deterministic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2726922" y="2085696"/>
            <a:ext cx="1026114" cy="972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681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1059582"/>
            <a:ext cx="6408712" cy="2088232"/>
          </a:xfrm>
        </p:spPr>
        <p:txBody>
          <a:bodyPr>
            <a:normAutofit/>
          </a:bodyPr>
          <a:lstStyle/>
          <a:p>
            <a:r>
              <a:rPr lang="en-US" dirty="0" smtClean="0"/>
              <a:t>Can we leverage DPDK to accelerate Container Networking?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VM vs Container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229277" y="3606180"/>
            <a:ext cx="2047498" cy="2867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HOST</a:t>
            </a:r>
            <a:endParaRPr lang="zh-CN" alt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1229276" y="3236388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C0</a:t>
            </a:r>
          </a:p>
          <a:p>
            <a:pPr algn="ctr"/>
            <a:endParaRPr lang="zh-CN" alt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752843" y="3240503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C1</a:t>
            </a:r>
          </a:p>
          <a:p>
            <a:pPr algn="ctr"/>
            <a:endParaRPr lang="zh-CN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333610" y="326181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…</a:t>
            </a:r>
            <a:endParaRPr lang="zh-CN" altLang="en-US" sz="900" dirty="0"/>
          </a:p>
        </p:txBody>
      </p:sp>
      <p:grpSp>
        <p:nvGrpSpPr>
          <p:cNvPr id="8" name="Group 75"/>
          <p:cNvGrpSpPr/>
          <p:nvPr/>
        </p:nvGrpSpPr>
        <p:grpSpPr>
          <a:xfrm>
            <a:off x="1764198" y="3836007"/>
            <a:ext cx="369522" cy="164911"/>
            <a:chOff x="15066963" y="-590550"/>
            <a:chExt cx="4225925" cy="1885950"/>
          </a:xfrm>
        </p:grpSpPr>
        <p:sp>
          <p:nvSpPr>
            <p:cNvPr id="9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6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7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8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4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0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6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7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8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9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0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1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2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4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5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6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57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152868" y="2356184"/>
            <a:ext cx="1969400" cy="2695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HOST</a:t>
            </a:r>
          </a:p>
        </p:txBody>
      </p:sp>
      <p:grpSp>
        <p:nvGrpSpPr>
          <p:cNvPr id="59" name="Group 75"/>
          <p:cNvGrpSpPr/>
          <p:nvPr/>
        </p:nvGrpSpPr>
        <p:grpSpPr>
          <a:xfrm>
            <a:off x="2643324" y="2571752"/>
            <a:ext cx="369522" cy="164911"/>
            <a:chOff x="15066963" y="-590550"/>
            <a:chExt cx="4225925" cy="1885950"/>
          </a:xfrm>
        </p:grpSpPr>
        <p:sp>
          <p:nvSpPr>
            <p:cNvPr id="60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1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2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3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4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6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7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8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69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0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1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2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4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5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6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7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8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79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0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1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2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3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4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5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6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7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8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89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0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1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2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3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4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5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6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7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8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99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0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1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2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3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5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6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7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08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803367" y="3780242"/>
            <a:ext cx="2651740" cy="2270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HOST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803366" y="3193279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C0</a:t>
            </a:r>
          </a:p>
          <a:p>
            <a:pPr algn="ctr"/>
            <a:endParaRPr lang="zh-CN" altLang="en-US" sz="900" dirty="0"/>
          </a:p>
        </p:txBody>
      </p:sp>
      <p:sp>
        <p:nvSpPr>
          <p:cNvPr id="111" name="Rectangle 110"/>
          <p:cNvSpPr/>
          <p:nvPr/>
        </p:nvSpPr>
        <p:spPr>
          <a:xfrm>
            <a:off x="4321219" y="3193279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C1</a:t>
            </a:r>
          </a:p>
          <a:p>
            <a:pPr algn="ctr"/>
            <a:endParaRPr lang="zh-CN" altLang="en-US" sz="900" dirty="0"/>
          </a:p>
        </p:txBody>
      </p:sp>
      <p:sp>
        <p:nvSpPr>
          <p:cNvPr id="112" name="Rectangle 111"/>
          <p:cNvSpPr/>
          <p:nvPr/>
        </p:nvSpPr>
        <p:spPr>
          <a:xfrm>
            <a:off x="4956875" y="3193279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Cn</a:t>
            </a:r>
            <a:endParaRPr lang="en-US" altLang="zh-CN" sz="900" dirty="0"/>
          </a:p>
          <a:p>
            <a:pPr algn="ctr"/>
            <a:endParaRPr lang="zh-CN" altLang="en-US" sz="900" dirty="0"/>
          </a:p>
        </p:txBody>
      </p:sp>
      <p:grpSp>
        <p:nvGrpSpPr>
          <p:cNvPr id="113" name="Group 75"/>
          <p:cNvGrpSpPr/>
          <p:nvPr/>
        </p:nvGrpSpPr>
        <p:grpSpPr>
          <a:xfrm>
            <a:off x="5944114" y="3998025"/>
            <a:ext cx="369522" cy="164911"/>
            <a:chOff x="15066963" y="-590550"/>
            <a:chExt cx="4225925" cy="1885950"/>
          </a:xfrm>
        </p:grpSpPr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8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1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3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5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7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29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0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1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2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4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5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6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7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8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39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0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4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5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6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7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8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49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0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1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2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3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4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5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6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7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8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59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60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61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62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712275" y="3186854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…</a:t>
            </a:r>
            <a:endParaRPr lang="zh-CN" altLang="en-US" sz="900" dirty="0"/>
          </a:p>
        </p:txBody>
      </p:sp>
      <p:pic>
        <p:nvPicPr>
          <p:cNvPr id="164" name="Picture 163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36" y="3395501"/>
            <a:ext cx="354330" cy="97848"/>
          </a:xfrm>
          <a:prstGeom prst="rect">
            <a:avLst/>
          </a:prstGeom>
        </p:spPr>
      </p:pic>
      <p:sp>
        <p:nvSpPr>
          <p:cNvPr id="165" name="Oval 164"/>
          <p:cNvSpPr/>
          <p:nvPr/>
        </p:nvSpPr>
        <p:spPr>
          <a:xfrm>
            <a:off x="3203430" y="1665580"/>
            <a:ext cx="152964" cy="150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A</a:t>
            </a:r>
            <a:endParaRPr lang="zh-CN" altLang="en-US" sz="900" b="1" dirty="0"/>
          </a:p>
        </p:txBody>
      </p:sp>
      <p:sp>
        <p:nvSpPr>
          <p:cNvPr id="166" name="Oval 165"/>
          <p:cNvSpPr/>
          <p:nvPr/>
        </p:nvSpPr>
        <p:spPr>
          <a:xfrm>
            <a:off x="6455105" y="1640041"/>
            <a:ext cx="152964" cy="150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B</a:t>
            </a:r>
            <a:endParaRPr lang="zh-CN" altLang="en-US" sz="900" b="1" dirty="0"/>
          </a:p>
        </p:txBody>
      </p:sp>
      <p:sp>
        <p:nvSpPr>
          <p:cNvPr id="167" name="Oval 166"/>
          <p:cNvSpPr/>
          <p:nvPr/>
        </p:nvSpPr>
        <p:spPr>
          <a:xfrm>
            <a:off x="3186204" y="3127164"/>
            <a:ext cx="152964" cy="150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C</a:t>
            </a:r>
            <a:endParaRPr lang="zh-CN" altLang="en-US" sz="900" b="1" dirty="0"/>
          </a:p>
        </p:txBody>
      </p:sp>
      <p:sp>
        <p:nvSpPr>
          <p:cNvPr id="168" name="Oval 167"/>
          <p:cNvSpPr/>
          <p:nvPr/>
        </p:nvSpPr>
        <p:spPr>
          <a:xfrm>
            <a:off x="6471493" y="3140641"/>
            <a:ext cx="152964" cy="150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D</a:t>
            </a:r>
            <a:endParaRPr lang="zh-CN" altLang="en-US" sz="900" b="1" dirty="0"/>
          </a:p>
        </p:txBody>
      </p:sp>
      <p:pic>
        <p:nvPicPr>
          <p:cNvPr id="169" name="Picture 168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08" y="3408146"/>
            <a:ext cx="354330" cy="97848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>
          <a:xfrm>
            <a:off x="2718531" y="3257387"/>
            <a:ext cx="403737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Cn</a:t>
            </a:r>
            <a:endParaRPr lang="en-US" altLang="zh-CN" sz="900" dirty="0"/>
          </a:p>
          <a:p>
            <a:pPr algn="ctr"/>
            <a:endParaRPr lang="zh-CN" altLang="en-US" sz="900" dirty="0"/>
          </a:p>
        </p:txBody>
      </p:sp>
      <p:pic>
        <p:nvPicPr>
          <p:cNvPr id="171" name="Picture 170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72" y="3431402"/>
            <a:ext cx="354330" cy="97848"/>
          </a:xfrm>
          <a:prstGeom prst="rect">
            <a:avLst/>
          </a:prstGeom>
        </p:spPr>
      </p:pic>
      <p:grpSp>
        <p:nvGrpSpPr>
          <p:cNvPr id="172" name="Group 75"/>
          <p:cNvGrpSpPr/>
          <p:nvPr/>
        </p:nvGrpSpPr>
        <p:grpSpPr>
          <a:xfrm>
            <a:off x="1250738" y="3817348"/>
            <a:ext cx="369522" cy="164911"/>
            <a:chOff x="15066963" y="-590550"/>
            <a:chExt cx="4225925" cy="1885950"/>
          </a:xfrm>
        </p:grpSpPr>
        <p:sp>
          <p:nvSpPr>
            <p:cNvPr id="173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4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5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6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7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8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79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0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1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2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3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4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5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6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7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8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89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0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1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2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3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4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5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6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7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8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6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7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8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09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0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1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2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3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4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5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6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7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8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19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0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1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grpSp>
        <p:nvGrpSpPr>
          <p:cNvPr id="222" name="Group 75"/>
          <p:cNvGrpSpPr/>
          <p:nvPr/>
        </p:nvGrpSpPr>
        <p:grpSpPr>
          <a:xfrm>
            <a:off x="2735639" y="3825421"/>
            <a:ext cx="369522" cy="164911"/>
            <a:chOff x="15066963" y="-590550"/>
            <a:chExt cx="4225925" cy="1885950"/>
          </a:xfrm>
        </p:grpSpPr>
        <p:sp>
          <p:nvSpPr>
            <p:cNvPr id="223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4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5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6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7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8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29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0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1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2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3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4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5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6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7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8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39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0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1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2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3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4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5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6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7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8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49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0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1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2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3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4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5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6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7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8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59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0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1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2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3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4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5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6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7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8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69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70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71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cxnSp>
        <p:nvCxnSpPr>
          <p:cNvPr id="272" name="Straight Arrow Connector 271"/>
          <p:cNvCxnSpPr>
            <a:stCxn id="164" idx="2"/>
          </p:cNvCxnSpPr>
          <p:nvPr/>
        </p:nvCxnSpPr>
        <p:spPr>
          <a:xfrm>
            <a:off x="1429300" y="3493350"/>
            <a:ext cx="1844" cy="33207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939471" y="3505994"/>
            <a:ext cx="6198" cy="33384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2924897" y="3504631"/>
            <a:ext cx="0" cy="33520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5909252" y="3200262"/>
            <a:ext cx="525270" cy="540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76" name="Rectangle 275"/>
          <p:cNvSpPr/>
          <p:nvPr/>
        </p:nvSpPr>
        <p:spPr>
          <a:xfrm>
            <a:off x="5898363" y="3298842"/>
            <a:ext cx="5469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vSwitch</a:t>
            </a:r>
            <a:endParaRPr lang="zh-CN" altLang="en-US" sz="900" dirty="0"/>
          </a:p>
        </p:txBody>
      </p:sp>
      <p:pic>
        <p:nvPicPr>
          <p:cNvPr id="277" name="Picture 276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26" y="3351772"/>
            <a:ext cx="354330" cy="97848"/>
          </a:xfrm>
          <a:prstGeom prst="rect">
            <a:avLst/>
          </a:prstGeom>
        </p:spPr>
      </p:pic>
      <p:pic>
        <p:nvPicPr>
          <p:cNvPr id="278" name="Picture 277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41" y="3362092"/>
            <a:ext cx="354330" cy="97848"/>
          </a:xfrm>
          <a:prstGeom prst="rect">
            <a:avLst/>
          </a:prstGeom>
        </p:spPr>
      </p:pic>
      <p:pic>
        <p:nvPicPr>
          <p:cNvPr id="279" name="Picture 278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25" y="3363323"/>
            <a:ext cx="354330" cy="97848"/>
          </a:xfrm>
          <a:prstGeom prst="rect">
            <a:avLst/>
          </a:prstGeom>
        </p:spPr>
      </p:pic>
      <p:pic>
        <p:nvPicPr>
          <p:cNvPr id="280" name="Picture 279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3" y="3583321"/>
            <a:ext cx="354330" cy="97848"/>
          </a:xfrm>
          <a:prstGeom prst="rect">
            <a:avLst/>
          </a:prstGeom>
        </p:spPr>
      </p:pic>
      <p:cxnSp>
        <p:nvCxnSpPr>
          <p:cNvPr id="281" name="Elbow Connector 280"/>
          <p:cNvCxnSpPr>
            <a:stCxn id="110" idx="2"/>
          </p:cNvCxnSpPr>
          <p:nvPr/>
        </p:nvCxnSpPr>
        <p:spPr>
          <a:xfrm rot="16200000" flipH="1">
            <a:off x="4822880" y="2630044"/>
            <a:ext cx="268728" cy="1904018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111" idx="2"/>
          </p:cNvCxnSpPr>
          <p:nvPr/>
        </p:nvCxnSpPr>
        <p:spPr>
          <a:xfrm rot="16200000" flipH="1">
            <a:off x="5123890" y="2846886"/>
            <a:ext cx="184559" cy="1386166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16200000" flipH="1">
            <a:off x="5479350" y="3116746"/>
            <a:ext cx="102146" cy="757661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75" idx="2"/>
            <a:endCxn id="129" idx="0"/>
          </p:cNvCxnSpPr>
          <p:nvPr/>
        </p:nvCxnSpPr>
        <p:spPr>
          <a:xfrm>
            <a:off x="6171887" y="3740482"/>
            <a:ext cx="5781" cy="27531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161174" y="1780317"/>
            <a:ext cx="525269" cy="5376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286" name="Group 75"/>
          <p:cNvGrpSpPr/>
          <p:nvPr/>
        </p:nvGrpSpPr>
        <p:grpSpPr>
          <a:xfrm>
            <a:off x="1247673" y="2607015"/>
            <a:ext cx="369522" cy="164911"/>
            <a:chOff x="15066963" y="-590550"/>
            <a:chExt cx="4225925" cy="1885950"/>
          </a:xfrm>
        </p:grpSpPr>
        <p:sp>
          <p:nvSpPr>
            <p:cNvPr id="287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89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0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1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2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3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5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6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7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8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299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0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1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2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3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5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6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8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09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0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1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2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3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4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5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6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7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8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19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0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1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2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3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4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5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6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7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8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29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0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1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2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3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4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35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cxnSp>
        <p:nvCxnSpPr>
          <p:cNvPr id="336" name="Straight Arrow Connector 335"/>
          <p:cNvCxnSpPr>
            <a:stCxn id="337" idx="2"/>
          </p:cNvCxnSpPr>
          <p:nvPr/>
        </p:nvCxnSpPr>
        <p:spPr>
          <a:xfrm flipH="1">
            <a:off x="1397909" y="2107778"/>
            <a:ext cx="22402" cy="50353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1192093" y="1853369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App0</a:t>
            </a:r>
          </a:p>
          <a:p>
            <a:pPr algn="ctr"/>
            <a:endParaRPr lang="zh-CN" altLang="en-US" sz="900" dirty="0"/>
          </a:p>
        </p:txBody>
      </p:sp>
      <p:pic>
        <p:nvPicPr>
          <p:cNvPr id="338" name="Picture 337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29" y="2021214"/>
            <a:ext cx="354330" cy="97848"/>
          </a:xfrm>
          <a:prstGeom prst="rect">
            <a:avLst/>
          </a:prstGeom>
        </p:spPr>
      </p:pic>
      <p:pic>
        <p:nvPicPr>
          <p:cNvPr id="33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71" y="2182132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" name="Rectangle 339"/>
          <p:cNvSpPr/>
          <p:nvPr/>
        </p:nvSpPr>
        <p:spPr>
          <a:xfrm>
            <a:off x="1741468" y="1773334"/>
            <a:ext cx="525269" cy="5492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1782643" y="1862894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App1</a:t>
            </a:r>
          </a:p>
          <a:p>
            <a:pPr algn="ctr"/>
            <a:endParaRPr lang="zh-CN" altLang="en-US" sz="900" dirty="0"/>
          </a:p>
        </p:txBody>
      </p:sp>
      <p:pic>
        <p:nvPicPr>
          <p:cNvPr id="342" name="Picture 341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9" y="2030739"/>
            <a:ext cx="354330" cy="97848"/>
          </a:xfrm>
          <a:prstGeom prst="rect">
            <a:avLst/>
          </a:prstGeom>
        </p:spPr>
      </p:pic>
      <p:pic>
        <p:nvPicPr>
          <p:cNvPr id="34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21" y="2191657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4" name="Straight Arrow Connector 343"/>
          <p:cNvCxnSpPr/>
          <p:nvPr/>
        </p:nvCxnSpPr>
        <p:spPr>
          <a:xfrm flipH="1">
            <a:off x="2829472" y="2308264"/>
            <a:ext cx="3806" cy="26348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3789040" y="2599081"/>
            <a:ext cx="2651741" cy="2600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HOST</a:t>
            </a:r>
          </a:p>
        </p:txBody>
      </p:sp>
      <p:grpSp>
        <p:nvGrpSpPr>
          <p:cNvPr id="346" name="Group 75"/>
          <p:cNvGrpSpPr/>
          <p:nvPr/>
        </p:nvGrpSpPr>
        <p:grpSpPr>
          <a:xfrm>
            <a:off x="5963247" y="2787776"/>
            <a:ext cx="369522" cy="164911"/>
            <a:chOff x="15066963" y="-590550"/>
            <a:chExt cx="4225925" cy="1885950"/>
          </a:xfrm>
        </p:grpSpPr>
        <p:sp>
          <p:nvSpPr>
            <p:cNvPr id="347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48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49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0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1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2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3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4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5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6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7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8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59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0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1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2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3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4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5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6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7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8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69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0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1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2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3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4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5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6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7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8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79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0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1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2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3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4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5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6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7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8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89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0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1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2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3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4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395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sp>
        <p:nvSpPr>
          <p:cNvPr id="396" name="Rectangle 395"/>
          <p:cNvSpPr/>
          <p:nvPr/>
        </p:nvSpPr>
        <p:spPr>
          <a:xfrm>
            <a:off x="3800960" y="1687719"/>
            <a:ext cx="525269" cy="5376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7" name="Rectangle 396"/>
          <p:cNvSpPr/>
          <p:nvPr/>
        </p:nvSpPr>
        <p:spPr>
          <a:xfrm>
            <a:off x="3831879" y="1760771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App0</a:t>
            </a:r>
          </a:p>
          <a:p>
            <a:pPr algn="ctr"/>
            <a:endParaRPr lang="zh-CN" altLang="en-US" sz="900" dirty="0"/>
          </a:p>
        </p:txBody>
      </p:sp>
      <p:pic>
        <p:nvPicPr>
          <p:cNvPr id="398" name="Picture 397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16" y="1928616"/>
            <a:ext cx="354330" cy="97848"/>
          </a:xfrm>
          <a:prstGeom prst="rect">
            <a:avLst/>
          </a:prstGeom>
        </p:spPr>
      </p:pic>
      <p:pic>
        <p:nvPicPr>
          <p:cNvPr id="39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057" y="2089534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" name="Rectangle 399"/>
          <p:cNvSpPr/>
          <p:nvPr/>
        </p:nvSpPr>
        <p:spPr>
          <a:xfrm>
            <a:off x="4381255" y="1680736"/>
            <a:ext cx="525269" cy="5492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1" name="Rectangle 400"/>
          <p:cNvSpPr/>
          <p:nvPr/>
        </p:nvSpPr>
        <p:spPr>
          <a:xfrm>
            <a:off x="4422429" y="1770296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App1</a:t>
            </a:r>
          </a:p>
          <a:p>
            <a:pPr algn="ctr"/>
            <a:endParaRPr lang="zh-CN" altLang="en-US" sz="900" dirty="0"/>
          </a:p>
        </p:txBody>
      </p:sp>
      <p:pic>
        <p:nvPicPr>
          <p:cNvPr id="402" name="Picture 401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466" y="1938141"/>
            <a:ext cx="354330" cy="97848"/>
          </a:xfrm>
          <a:prstGeom prst="rect">
            <a:avLst/>
          </a:prstGeom>
        </p:spPr>
      </p:pic>
      <p:pic>
        <p:nvPicPr>
          <p:cNvPr id="40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07" y="2099059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" name="Rectangle 403"/>
          <p:cNvSpPr/>
          <p:nvPr/>
        </p:nvSpPr>
        <p:spPr>
          <a:xfrm>
            <a:off x="5891309" y="1859808"/>
            <a:ext cx="525270" cy="657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5" name="Rectangle 404"/>
          <p:cNvSpPr/>
          <p:nvPr/>
        </p:nvSpPr>
        <p:spPr>
          <a:xfrm>
            <a:off x="5880421" y="1963407"/>
            <a:ext cx="5469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vSwitch</a:t>
            </a:r>
            <a:endParaRPr lang="zh-CN" altLang="en-US" sz="900" dirty="0"/>
          </a:p>
        </p:txBody>
      </p:sp>
      <p:pic>
        <p:nvPicPr>
          <p:cNvPr id="406" name="Picture 405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21" y="2247886"/>
            <a:ext cx="354330" cy="97848"/>
          </a:xfrm>
          <a:prstGeom prst="rect">
            <a:avLst/>
          </a:prstGeom>
        </p:spPr>
      </p:pic>
      <p:cxnSp>
        <p:nvCxnSpPr>
          <p:cNvPr id="407" name="Straight Arrow Connector 406"/>
          <p:cNvCxnSpPr>
            <a:stCxn id="404" idx="2"/>
          </p:cNvCxnSpPr>
          <p:nvPr/>
        </p:nvCxnSpPr>
        <p:spPr>
          <a:xfrm flipH="1">
            <a:off x="6149397" y="2516979"/>
            <a:ext cx="4549" cy="2885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297380" y="2174118"/>
            <a:ext cx="4379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VM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44624" y="3437604"/>
            <a:ext cx="88671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Container</a:t>
            </a:r>
          </a:p>
        </p:txBody>
      </p:sp>
      <p:cxnSp>
        <p:nvCxnSpPr>
          <p:cNvPr id="410" name="Straight Connector 409"/>
          <p:cNvCxnSpPr/>
          <p:nvPr/>
        </p:nvCxnSpPr>
        <p:spPr>
          <a:xfrm flipV="1">
            <a:off x="424896" y="3023514"/>
            <a:ext cx="5935504" cy="3429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1" name="Group 75"/>
          <p:cNvGrpSpPr/>
          <p:nvPr/>
        </p:nvGrpSpPr>
        <p:grpSpPr>
          <a:xfrm>
            <a:off x="1841738" y="2595585"/>
            <a:ext cx="369522" cy="164911"/>
            <a:chOff x="15066963" y="-590550"/>
            <a:chExt cx="4225925" cy="1885950"/>
          </a:xfrm>
        </p:grpSpPr>
        <p:sp>
          <p:nvSpPr>
            <p:cNvPr id="412" name="Freeform 108"/>
            <p:cNvSpPr>
              <a:spLocks/>
            </p:cNvSpPr>
            <p:nvPr/>
          </p:nvSpPr>
          <p:spPr bwMode="auto">
            <a:xfrm>
              <a:off x="15066963" y="-590550"/>
              <a:ext cx="4225925" cy="1885950"/>
            </a:xfrm>
            <a:custGeom>
              <a:avLst/>
              <a:gdLst>
                <a:gd name="T0" fmla="*/ 0 w 2662"/>
                <a:gd name="T1" fmla="*/ 0 h 1188"/>
                <a:gd name="T2" fmla="*/ 0 w 2662"/>
                <a:gd name="T3" fmla="*/ 973 h 1188"/>
                <a:gd name="T4" fmla="*/ 1462 w 2662"/>
                <a:gd name="T5" fmla="*/ 973 h 1188"/>
                <a:gd name="T6" fmla="*/ 1462 w 2662"/>
                <a:gd name="T7" fmla="*/ 1188 h 1188"/>
                <a:gd name="T8" fmla="*/ 2253 w 2662"/>
                <a:gd name="T9" fmla="*/ 1188 h 1188"/>
                <a:gd name="T10" fmla="*/ 2253 w 2662"/>
                <a:gd name="T11" fmla="*/ 973 h 1188"/>
                <a:gd name="T12" fmla="*/ 2662 w 2662"/>
                <a:gd name="T13" fmla="*/ 973 h 1188"/>
                <a:gd name="T14" fmla="*/ 2662 w 2662"/>
                <a:gd name="T15" fmla="*/ 0 h 1188"/>
                <a:gd name="T16" fmla="*/ 0 w 2662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2" h="1188">
                  <a:moveTo>
                    <a:pt x="0" y="0"/>
                  </a:moveTo>
                  <a:lnTo>
                    <a:pt x="0" y="973"/>
                  </a:lnTo>
                  <a:lnTo>
                    <a:pt x="1462" y="973"/>
                  </a:lnTo>
                  <a:lnTo>
                    <a:pt x="1462" y="1188"/>
                  </a:lnTo>
                  <a:lnTo>
                    <a:pt x="2253" y="1188"/>
                  </a:lnTo>
                  <a:lnTo>
                    <a:pt x="2253" y="973"/>
                  </a:lnTo>
                  <a:lnTo>
                    <a:pt x="2662" y="973"/>
                  </a:lnTo>
                  <a:lnTo>
                    <a:pt x="2662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D6DF27"/>
                </a:gs>
                <a:gs pos="95000">
                  <a:srgbClr val="8CC640"/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3" name="Rectangle 109"/>
            <p:cNvSpPr>
              <a:spLocks noChangeArrowheads="1"/>
            </p:cNvSpPr>
            <p:nvPr/>
          </p:nvSpPr>
          <p:spPr bwMode="auto">
            <a:xfrm>
              <a:off x="178006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4" name="Freeform 110"/>
            <p:cNvSpPr>
              <a:spLocks/>
            </p:cNvSpPr>
            <p:nvPr/>
          </p:nvSpPr>
          <p:spPr bwMode="auto">
            <a:xfrm>
              <a:off x="178006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5" name="Rectangle 111"/>
            <p:cNvSpPr>
              <a:spLocks noChangeArrowheads="1"/>
            </p:cNvSpPr>
            <p:nvPr/>
          </p:nvSpPr>
          <p:spPr bwMode="auto">
            <a:xfrm>
              <a:off x="179609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6" name="Freeform 112"/>
            <p:cNvSpPr>
              <a:spLocks/>
            </p:cNvSpPr>
            <p:nvPr/>
          </p:nvSpPr>
          <p:spPr bwMode="auto">
            <a:xfrm>
              <a:off x="179609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7" name="Rectangle 113"/>
            <p:cNvSpPr>
              <a:spLocks noChangeArrowheads="1"/>
            </p:cNvSpPr>
            <p:nvPr/>
          </p:nvSpPr>
          <p:spPr bwMode="auto">
            <a:xfrm>
              <a:off x="17473613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8" name="Freeform 114"/>
            <p:cNvSpPr>
              <a:spLocks/>
            </p:cNvSpPr>
            <p:nvPr/>
          </p:nvSpPr>
          <p:spPr bwMode="auto">
            <a:xfrm>
              <a:off x="17473613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19" name="Rectangle 115"/>
            <p:cNvSpPr>
              <a:spLocks noChangeArrowheads="1"/>
            </p:cNvSpPr>
            <p:nvPr/>
          </p:nvSpPr>
          <p:spPr bwMode="auto">
            <a:xfrm>
              <a:off x="17635538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0" name="Freeform 116"/>
            <p:cNvSpPr>
              <a:spLocks/>
            </p:cNvSpPr>
            <p:nvPr/>
          </p:nvSpPr>
          <p:spPr bwMode="auto">
            <a:xfrm>
              <a:off x="17635538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1" name="Rectangle 117"/>
            <p:cNvSpPr>
              <a:spLocks noChangeArrowheads="1"/>
            </p:cNvSpPr>
            <p:nvPr/>
          </p:nvSpPr>
          <p:spPr bwMode="auto">
            <a:xfrm>
              <a:off x="181260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2" name="Freeform 118"/>
            <p:cNvSpPr>
              <a:spLocks/>
            </p:cNvSpPr>
            <p:nvPr/>
          </p:nvSpPr>
          <p:spPr bwMode="auto">
            <a:xfrm>
              <a:off x="181260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3" name="Rectangle 119"/>
            <p:cNvSpPr>
              <a:spLocks noChangeArrowheads="1"/>
            </p:cNvSpPr>
            <p:nvPr/>
          </p:nvSpPr>
          <p:spPr bwMode="auto">
            <a:xfrm>
              <a:off x="18291175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4" name="Freeform 120"/>
            <p:cNvSpPr>
              <a:spLocks/>
            </p:cNvSpPr>
            <p:nvPr/>
          </p:nvSpPr>
          <p:spPr bwMode="auto">
            <a:xfrm>
              <a:off x="18291175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5" name="Rectangle 121"/>
            <p:cNvSpPr>
              <a:spLocks noChangeArrowheads="1"/>
            </p:cNvSpPr>
            <p:nvPr/>
          </p:nvSpPr>
          <p:spPr bwMode="auto">
            <a:xfrm>
              <a:off x="18453100" y="1146175"/>
              <a:ext cx="85725" cy="146050"/>
            </a:xfrm>
            <a:prstGeom prst="rect">
              <a:avLst/>
            </a:pr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6" name="Freeform 122"/>
            <p:cNvSpPr>
              <a:spLocks/>
            </p:cNvSpPr>
            <p:nvPr/>
          </p:nvSpPr>
          <p:spPr bwMode="auto">
            <a:xfrm>
              <a:off x="18453100" y="1146175"/>
              <a:ext cx="85725" cy="146050"/>
            </a:xfrm>
            <a:custGeom>
              <a:avLst/>
              <a:gdLst>
                <a:gd name="T0" fmla="*/ 54 w 54"/>
                <a:gd name="T1" fmla="*/ 0 h 92"/>
                <a:gd name="T2" fmla="*/ 54 w 54"/>
                <a:gd name="T3" fmla="*/ 92 h 92"/>
                <a:gd name="T4" fmla="*/ 0 w 54"/>
                <a:gd name="T5" fmla="*/ 92 h 92"/>
                <a:gd name="T6" fmla="*/ 0 w 54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54" y="0"/>
                  </a:moveTo>
                  <a:lnTo>
                    <a:pt x="54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5000">
                  <a:srgbClr val="FDD900"/>
                </a:gs>
                <a:gs pos="95000">
                  <a:srgbClr val="F27422"/>
                </a:gs>
              </a:gsLst>
              <a:lin ang="16200000" scaled="0"/>
              <a:tileRect/>
            </a:gradFill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273"/>
              <a:endParaRPr lang="en-US" sz="900" b="1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7" name="Rectangle 123"/>
            <p:cNvSpPr>
              <a:spLocks noChangeArrowheads="1"/>
            </p:cNvSpPr>
            <p:nvPr/>
          </p:nvSpPr>
          <p:spPr bwMode="auto">
            <a:xfrm>
              <a:off x="176942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8" name="Rectangle 124"/>
            <p:cNvSpPr>
              <a:spLocks noChangeArrowheads="1"/>
            </p:cNvSpPr>
            <p:nvPr/>
          </p:nvSpPr>
          <p:spPr bwMode="auto">
            <a:xfrm>
              <a:off x="17859375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29" name="Rectangle 125"/>
            <p:cNvSpPr>
              <a:spLocks noChangeArrowheads="1"/>
            </p:cNvSpPr>
            <p:nvPr/>
          </p:nvSpPr>
          <p:spPr bwMode="auto">
            <a:xfrm>
              <a:off x="180213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0" name="Rectangle 126"/>
            <p:cNvSpPr>
              <a:spLocks noChangeArrowheads="1"/>
            </p:cNvSpPr>
            <p:nvPr/>
          </p:nvSpPr>
          <p:spPr bwMode="auto">
            <a:xfrm>
              <a:off x="18186400" y="-387350"/>
              <a:ext cx="85725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1" name="Rectangle 127"/>
            <p:cNvSpPr>
              <a:spLocks noChangeArrowheads="1"/>
            </p:cNvSpPr>
            <p:nvPr/>
          </p:nvSpPr>
          <p:spPr bwMode="auto">
            <a:xfrm>
              <a:off x="18346738" y="-387350"/>
              <a:ext cx="87313" cy="107950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2" name="Rectangle 128"/>
            <p:cNvSpPr>
              <a:spLocks noChangeArrowheads="1"/>
            </p:cNvSpPr>
            <p:nvPr/>
          </p:nvSpPr>
          <p:spPr bwMode="auto">
            <a:xfrm>
              <a:off x="176942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3" name="Rectangle 129"/>
            <p:cNvSpPr>
              <a:spLocks noChangeArrowheads="1"/>
            </p:cNvSpPr>
            <p:nvPr/>
          </p:nvSpPr>
          <p:spPr bwMode="auto">
            <a:xfrm>
              <a:off x="17859375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4" name="Rectangle 130"/>
            <p:cNvSpPr>
              <a:spLocks noChangeArrowheads="1"/>
            </p:cNvSpPr>
            <p:nvPr/>
          </p:nvSpPr>
          <p:spPr bwMode="auto">
            <a:xfrm>
              <a:off x="180213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5" name="Rectangle 131"/>
            <p:cNvSpPr>
              <a:spLocks noChangeArrowheads="1"/>
            </p:cNvSpPr>
            <p:nvPr/>
          </p:nvSpPr>
          <p:spPr bwMode="auto">
            <a:xfrm>
              <a:off x="18186400" y="673100"/>
              <a:ext cx="85725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6" name="Rectangle 132"/>
            <p:cNvSpPr>
              <a:spLocks noChangeArrowheads="1"/>
            </p:cNvSpPr>
            <p:nvPr/>
          </p:nvSpPr>
          <p:spPr bwMode="auto">
            <a:xfrm>
              <a:off x="18346738" y="673100"/>
              <a:ext cx="87313" cy="109538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7" name="Rectangle 133"/>
            <p:cNvSpPr>
              <a:spLocks noChangeArrowheads="1"/>
            </p:cNvSpPr>
            <p:nvPr/>
          </p:nvSpPr>
          <p:spPr bwMode="auto">
            <a:xfrm>
              <a:off x="18535650" y="4826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8" name="Rectangle 134"/>
            <p:cNvSpPr>
              <a:spLocks noChangeArrowheads="1"/>
            </p:cNvSpPr>
            <p:nvPr/>
          </p:nvSpPr>
          <p:spPr bwMode="auto">
            <a:xfrm>
              <a:off x="18535650" y="317500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39" name="Rectangle 135"/>
            <p:cNvSpPr>
              <a:spLocks noChangeArrowheads="1"/>
            </p:cNvSpPr>
            <p:nvPr/>
          </p:nvSpPr>
          <p:spPr bwMode="auto">
            <a:xfrm>
              <a:off x="18535650" y="15557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0" name="Rectangle 136"/>
            <p:cNvSpPr>
              <a:spLocks noChangeArrowheads="1"/>
            </p:cNvSpPr>
            <p:nvPr/>
          </p:nvSpPr>
          <p:spPr bwMode="auto">
            <a:xfrm>
              <a:off x="18535650" y="-9525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1" name="Rectangle 137"/>
            <p:cNvSpPr>
              <a:spLocks noChangeArrowheads="1"/>
            </p:cNvSpPr>
            <p:nvPr/>
          </p:nvSpPr>
          <p:spPr bwMode="auto">
            <a:xfrm>
              <a:off x="18535650" y="-169863"/>
              <a:ext cx="107950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2" name="Rectangle 138"/>
            <p:cNvSpPr>
              <a:spLocks noChangeArrowheads="1"/>
            </p:cNvSpPr>
            <p:nvPr/>
          </p:nvSpPr>
          <p:spPr bwMode="auto">
            <a:xfrm>
              <a:off x="17473613" y="4826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3" name="Rectangle 139"/>
            <p:cNvSpPr>
              <a:spLocks noChangeArrowheads="1"/>
            </p:cNvSpPr>
            <p:nvPr/>
          </p:nvSpPr>
          <p:spPr bwMode="auto">
            <a:xfrm>
              <a:off x="17473613" y="317500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4" name="Rectangle 140"/>
            <p:cNvSpPr>
              <a:spLocks noChangeArrowheads="1"/>
            </p:cNvSpPr>
            <p:nvPr/>
          </p:nvSpPr>
          <p:spPr bwMode="auto">
            <a:xfrm>
              <a:off x="17473613" y="15557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5" name="Rectangle 141"/>
            <p:cNvSpPr>
              <a:spLocks noChangeArrowheads="1"/>
            </p:cNvSpPr>
            <p:nvPr/>
          </p:nvSpPr>
          <p:spPr bwMode="auto">
            <a:xfrm>
              <a:off x="17473613" y="-9525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6" name="Rectangle 142"/>
            <p:cNvSpPr>
              <a:spLocks noChangeArrowheads="1"/>
            </p:cNvSpPr>
            <p:nvPr/>
          </p:nvSpPr>
          <p:spPr bwMode="auto">
            <a:xfrm>
              <a:off x="17473613" y="-169863"/>
              <a:ext cx="112713" cy="85725"/>
            </a:xfrm>
            <a:prstGeom prst="rect">
              <a:avLst/>
            </a:pr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7" name="Rectangle 143"/>
            <p:cNvSpPr>
              <a:spLocks noChangeArrowheads="1"/>
            </p:cNvSpPr>
            <p:nvPr/>
          </p:nvSpPr>
          <p:spPr bwMode="auto">
            <a:xfrm>
              <a:off x="17583150" y="-279400"/>
              <a:ext cx="952500" cy="9525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8" name="Rectangle 144"/>
            <p:cNvSpPr>
              <a:spLocks noChangeArrowheads="1"/>
            </p:cNvSpPr>
            <p:nvPr/>
          </p:nvSpPr>
          <p:spPr bwMode="auto">
            <a:xfrm>
              <a:off x="16589375" y="-252413"/>
              <a:ext cx="60642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49" name="Rectangle 145"/>
            <p:cNvSpPr>
              <a:spLocks noChangeArrowheads="1"/>
            </p:cNvSpPr>
            <p:nvPr/>
          </p:nvSpPr>
          <p:spPr bwMode="auto">
            <a:xfrm>
              <a:off x="16589375" y="69850"/>
              <a:ext cx="606425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0" name="Rectangle 146"/>
            <p:cNvSpPr>
              <a:spLocks noChangeArrowheads="1"/>
            </p:cNvSpPr>
            <p:nvPr/>
          </p:nvSpPr>
          <p:spPr bwMode="auto">
            <a:xfrm>
              <a:off x="16589375" y="376238"/>
              <a:ext cx="606425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1" name="Rectangle 147"/>
            <p:cNvSpPr>
              <a:spLocks noChangeArrowheads="1"/>
            </p:cNvSpPr>
            <p:nvPr/>
          </p:nvSpPr>
          <p:spPr bwMode="auto">
            <a:xfrm>
              <a:off x="18954750" y="-358775"/>
              <a:ext cx="244475" cy="230188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2" name="Rectangle 148"/>
            <p:cNvSpPr>
              <a:spLocks noChangeArrowheads="1"/>
            </p:cNvSpPr>
            <p:nvPr/>
          </p:nvSpPr>
          <p:spPr bwMode="auto">
            <a:xfrm>
              <a:off x="18954750" y="-69850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3" name="Rectangle 149"/>
            <p:cNvSpPr>
              <a:spLocks noChangeArrowheads="1"/>
            </p:cNvSpPr>
            <p:nvPr/>
          </p:nvSpPr>
          <p:spPr bwMode="auto">
            <a:xfrm>
              <a:off x="18954750" y="219075"/>
              <a:ext cx="244475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4" name="Rectangle 150"/>
            <p:cNvSpPr>
              <a:spLocks noChangeArrowheads="1"/>
            </p:cNvSpPr>
            <p:nvPr/>
          </p:nvSpPr>
          <p:spPr bwMode="auto">
            <a:xfrm>
              <a:off x="18957925" y="508000"/>
              <a:ext cx="241300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5" name="Rectangle 151"/>
            <p:cNvSpPr>
              <a:spLocks noChangeArrowheads="1"/>
            </p:cNvSpPr>
            <p:nvPr/>
          </p:nvSpPr>
          <p:spPr bwMode="auto">
            <a:xfrm>
              <a:off x="15913100" y="-252413"/>
              <a:ext cx="608013" cy="228600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6" name="Rectangle 152"/>
            <p:cNvSpPr>
              <a:spLocks noChangeArrowheads="1"/>
            </p:cNvSpPr>
            <p:nvPr/>
          </p:nvSpPr>
          <p:spPr bwMode="auto">
            <a:xfrm>
              <a:off x="15913100" y="69850"/>
              <a:ext cx="608013" cy="231775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7" name="Rectangle 153"/>
            <p:cNvSpPr>
              <a:spLocks noChangeArrowheads="1"/>
            </p:cNvSpPr>
            <p:nvPr/>
          </p:nvSpPr>
          <p:spPr bwMode="auto">
            <a:xfrm>
              <a:off x="15913100" y="376238"/>
              <a:ext cx="608013" cy="233363"/>
            </a:xfrm>
            <a:prstGeom prst="rect">
              <a:avLst/>
            </a:prstGeom>
            <a:solidFill>
              <a:srgbClr val="1E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514273"/>
              <a:endParaRPr lang="en-US" sz="90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8" name="Rectangle 154"/>
            <p:cNvSpPr>
              <a:spLocks noChangeArrowheads="1"/>
            </p:cNvSpPr>
            <p:nvPr/>
          </p:nvSpPr>
          <p:spPr bwMode="auto">
            <a:xfrm>
              <a:off x="15232063" y="-252413"/>
              <a:ext cx="606425" cy="2286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59" name="Rectangle 155"/>
            <p:cNvSpPr>
              <a:spLocks noChangeArrowheads="1"/>
            </p:cNvSpPr>
            <p:nvPr/>
          </p:nvSpPr>
          <p:spPr bwMode="auto">
            <a:xfrm>
              <a:off x="15232063" y="69850"/>
              <a:ext cx="606425" cy="231775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  <p:sp>
          <p:nvSpPr>
            <p:cNvPr id="460" name="Rectangle 156"/>
            <p:cNvSpPr>
              <a:spLocks noChangeArrowheads="1"/>
            </p:cNvSpPr>
            <p:nvPr/>
          </p:nvSpPr>
          <p:spPr bwMode="auto">
            <a:xfrm>
              <a:off x="15232063" y="376238"/>
              <a:ext cx="606425" cy="233363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 type="none" w="sm" len="sm"/>
              <a:tailEnd type="none" w="sm" len="sm"/>
            </a:ln>
          </p:spPr>
          <p:txBody>
            <a:bodyPr lIns="51430" tIns="25715" rIns="51430" bIns="25715" rtlCol="0" anchor="ctr"/>
            <a:lstStyle/>
            <a:p>
              <a:pPr algn="ctr" defTabSz="514273"/>
              <a:endParaRPr lang="en-US" sz="900" kern="0" dirty="0">
                <a:solidFill>
                  <a:srgbClr val="0070C0"/>
                </a:solidFill>
                <a:cs typeface="DokChampa" panose="020B0604020202020204" pitchFamily="34" charset="-34"/>
              </a:endParaRPr>
            </a:p>
          </p:txBody>
        </p:sp>
      </p:grpSp>
      <p:cxnSp>
        <p:nvCxnSpPr>
          <p:cNvPr id="461" name="Straight Arrow Connector 460"/>
          <p:cNvCxnSpPr/>
          <p:nvPr/>
        </p:nvCxnSpPr>
        <p:spPr>
          <a:xfrm flipH="1">
            <a:off x="2008371" y="2119064"/>
            <a:ext cx="1278" cy="47989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2584544" y="1766000"/>
            <a:ext cx="525269" cy="5492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63" name="Rectangle 462"/>
          <p:cNvSpPr/>
          <p:nvPr/>
        </p:nvSpPr>
        <p:spPr>
          <a:xfrm>
            <a:off x="2621821" y="1838706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App</a:t>
            </a:r>
            <a:r>
              <a:rPr lang="en-US" altLang="zh-CN" sz="900" i="1" dirty="0" err="1"/>
              <a:t>n</a:t>
            </a:r>
            <a:endParaRPr lang="en-US" altLang="zh-CN" sz="900" i="1" dirty="0"/>
          </a:p>
          <a:p>
            <a:pPr algn="ctr"/>
            <a:endParaRPr lang="zh-CN" altLang="en-US" sz="900" i="1" dirty="0"/>
          </a:p>
        </p:txBody>
      </p:sp>
      <p:pic>
        <p:nvPicPr>
          <p:cNvPr id="464" name="Picture 463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16" y="2006551"/>
            <a:ext cx="354330" cy="97848"/>
          </a:xfrm>
          <a:prstGeom prst="rect">
            <a:avLst/>
          </a:prstGeom>
        </p:spPr>
      </p:pic>
      <p:pic>
        <p:nvPicPr>
          <p:cNvPr id="46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82" y="2167468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TextBox 465"/>
          <p:cNvSpPr txBox="1"/>
          <p:nvPr/>
        </p:nvSpPr>
        <p:spPr>
          <a:xfrm>
            <a:off x="2330715" y="1863160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…</a:t>
            </a:r>
            <a:endParaRPr lang="zh-CN" altLang="en-US" sz="900" dirty="0"/>
          </a:p>
        </p:txBody>
      </p:sp>
      <p:sp>
        <p:nvSpPr>
          <p:cNvPr id="467" name="Rectangle 466"/>
          <p:cNvSpPr/>
          <p:nvPr/>
        </p:nvSpPr>
        <p:spPr>
          <a:xfrm>
            <a:off x="5133093" y="1669453"/>
            <a:ext cx="525269" cy="5492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68" name="Rectangle 467"/>
          <p:cNvSpPr/>
          <p:nvPr/>
        </p:nvSpPr>
        <p:spPr>
          <a:xfrm>
            <a:off x="5174268" y="1759013"/>
            <a:ext cx="456436" cy="254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Appn</a:t>
            </a:r>
            <a:endParaRPr lang="en-US" altLang="zh-CN" sz="900" dirty="0"/>
          </a:p>
          <a:p>
            <a:pPr algn="ctr"/>
            <a:endParaRPr lang="zh-CN" altLang="en-US" sz="900" dirty="0"/>
          </a:p>
        </p:txBody>
      </p:sp>
      <p:pic>
        <p:nvPicPr>
          <p:cNvPr id="469" name="Picture 468" descr="DPDK_logo_horizontal_t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04" y="1926857"/>
            <a:ext cx="354330" cy="97848"/>
          </a:xfrm>
          <a:prstGeom prst="rect">
            <a:avLst/>
          </a:prstGeom>
        </p:spPr>
      </p:pic>
      <p:pic>
        <p:nvPicPr>
          <p:cNvPr id="47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46" y="2087775"/>
            <a:ext cx="230800" cy="10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" name="TextBox 470"/>
          <p:cNvSpPr txBox="1"/>
          <p:nvPr/>
        </p:nvSpPr>
        <p:spPr>
          <a:xfrm>
            <a:off x="4893490" y="1796174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…</a:t>
            </a:r>
            <a:endParaRPr lang="zh-CN" altLang="en-US" sz="900" dirty="0"/>
          </a:p>
        </p:txBody>
      </p:sp>
      <p:cxnSp>
        <p:nvCxnSpPr>
          <p:cNvPr id="472" name="Elbow Connector 471"/>
          <p:cNvCxnSpPr>
            <a:stCxn id="396" idx="2"/>
          </p:cNvCxnSpPr>
          <p:nvPr/>
        </p:nvCxnSpPr>
        <p:spPr>
          <a:xfrm rot="16200000" flipH="1">
            <a:off x="4843370" y="1445572"/>
            <a:ext cx="267363" cy="1826918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3" name="Elbow Connector 472"/>
          <p:cNvCxnSpPr>
            <a:stCxn id="400" idx="2"/>
          </p:cNvCxnSpPr>
          <p:nvPr/>
        </p:nvCxnSpPr>
        <p:spPr>
          <a:xfrm rot="16200000" flipH="1">
            <a:off x="5177916" y="1695948"/>
            <a:ext cx="178566" cy="1246624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67" idx="2"/>
          </p:cNvCxnSpPr>
          <p:nvPr/>
        </p:nvCxnSpPr>
        <p:spPr>
          <a:xfrm rot="16200000" flipH="1">
            <a:off x="5590995" y="2023425"/>
            <a:ext cx="104251" cy="494785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flipV="1">
            <a:off x="390975" y="1359664"/>
            <a:ext cx="5969425" cy="59958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8" name="Rectangle 477"/>
          <p:cNvSpPr/>
          <p:nvPr/>
        </p:nvSpPr>
        <p:spPr>
          <a:xfrm>
            <a:off x="1577624" y="1059582"/>
            <a:ext cx="6802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 smtClean="0"/>
              <a:t>SR-IOV</a:t>
            </a:r>
            <a:endParaRPr lang="zh-CN" altLang="en-US" sz="1350" b="1" dirty="0"/>
          </a:p>
        </p:txBody>
      </p:sp>
      <p:sp>
        <p:nvSpPr>
          <p:cNvPr id="479" name="Rectangle 478"/>
          <p:cNvSpPr/>
          <p:nvPr/>
        </p:nvSpPr>
        <p:spPr>
          <a:xfrm>
            <a:off x="4582027" y="1059582"/>
            <a:ext cx="6783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VIRTIO</a:t>
            </a:r>
            <a:endParaRPr lang="zh-CN" altLang="en-US" sz="1350" b="1" dirty="0"/>
          </a:p>
        </p:txBody>
      </p:sp>
      <p:pic>
        <p:nvPicPr>
          <p:cNvPr id="1028" name="Picture 4" descr="C:\Users\tanjianf\AppData\Local\Microsoft\Windows\INetCache\IE\TVG7H773\1024px-Check-gree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08" y="1758836"/>
            <a:ext cx="274892" cy="2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4" descr="C:\Users\tanjianf\AppData\Local\Microsoft\Windows\INetCache\IE\TVG7H773\1024px-Check-gree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78" y="1694848"/>
            <a:ext cx="274892" cy="2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" name="Rectangle 482"/>
          <p:cNvSpPr/>
          <p:nvPr/>
        </p:nvSpPr>
        <p:spPr>
          <a:xfrm>
            <a:off x="1052736" y="3141754"/>
            <a:ext cx="2384980" cy="9763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13853</TotalTime>
  <Words>748</Words>
  <Application>Microsoft Office PowerPoint</Application>
  <PresentationFormat>Custom</PresentationFormat>
  <Paragraphs>352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DokChampa</vt:lpstr>
      <vt:lpstr>Office 主题</vt:lpstr>
      <vt:lpstr>Container Networking Powered by</vt:lpstr>
      <vt:lpstr>Agenda</vt:lpstr>
      <vt:lpstr>Container networking status quo</vt:lpstr>
      <vt:lpstr>But not ready for scenarios like…</vt:lpstr>
      <vt:lpstr>Challenges of high perf. network</vt:lpstr>
      <vt:lpstr>PowerPoint Presentation</vt:lpstr>
      <vt:lpstr>How do we solve it in BM - DPDK</vt:lpstr>
      <vt:lpstr>Can we leverage DPDK to accelerate Container Networking?</vt:lpstr>
      <vt:lpstr>VM vs Container</vt:lpstr>
      <vt:lpstr>Using SR-IOV + DPDK in Container</vt:lpstr>
      <vt:lpstr>VM vs Container</vt:lpstr>
      <vt:lpstr>Connect containers with user space vswitch</vt:lpstr>
      <vt:lpstr>PowerPoint Presentation</vt:lpstr>
      <vt:lpstr>Performance Evaluation - latency</vt:lpstr>
      <vt:lpstr>More about determinacy</vt:lpstr>
      <vt:lpstr>Agenda</vt:lpstr>
      <vt:lpstr>User space network stack</vt:lpstr>
      <vt:lpstr>User space network stack</vt:lpstr>
      <vt:lpstr>Agenda</vt:lpstr>
      <vt:lpstr>Transform middleboxes with DPDK-powered VNFs</vt:lpstr>
      <vt:lpstr>Vortex from Ucloud </vt:lpstr>
      <vt:lpstr>pkt-gen - TRex</vt:lpstr>
      <vt:lpstr>Other promising workloads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juno shi</dc:creator>
  <cp:keywords>CTPClassification=CTP_PUBLIC:VisualMarkings=</cp:keywords>
  <cp:lastModifiedBy>Tan, Jianfeng</cp:lastModifiedBy>
  <cp:revision>1834</cp:revision>
  <dcterms:created xsi:type="dcterms:W3CDTF">2016-04-28T07:16:32Z</dcterms:created>
  <dcterms:modified xsi:type="dcterms:W3CDTF">2016-06-01T13:30:24Z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33730c54-3ea8-43d9-b75b-194db9e67811</vt:lpwstr>
  </property>
  <property fmtid="{D5CDD505-2E9C-101B-9397-08002B2CF9AE}" pid="3" name="CTP_TimeStamp">
    <vt:lpwstr>2016-06-01 13:30:23Z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