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3" r:id="rId4"/>
    <p:sldId id="260" r:id="rId5"/>
    <p:sldId id="261" r:id="rId6"/>
    <p:sldId id="262" r:id="rId7"/>
    <p:sldId id="263" r:id="rId8"/>
    <p:sldId id="264" r:id="rId9"/>
    <p:sldId id="279" r:id="rId10"/>
    <p:sldId id="265" r:id="rId11"/>
    <p:sldId id="266" r:id="rId12"/>
    <p:sldId id="280" r:id="rId13"/>
    <p:sldId id="267" r:id="rId14"/>
    <p:sldId id="277" r:id="rId15"/>
    <p:sldId id="268" r:id="rId16"/>
    <p:sldId id="269" r:id="rId17"/>
    <p:sldId id="270" r:id="rId18"/>
    <p:sldId id="271" r:id="rId19"/>
    <p:sldId id="278" r:id="rId20"/>
    <p:sldId id="272" r:id="rId21"/>
    <p:sldId id="284" r:id="rId22"/>
    <p:sldId id="273" r:id="rId23"/>
    <p:sldId id="274" r:id="rId24"/>
    <p:sldId id="275" r:id="rId25"/>
    <p:sldId id="282" r:id="rId26"/>
    <p:sldId id="281" r:id="rId27"/>
    <p:sldId id="276"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7"/>
    <p:restoredTop sz="94687"/>
  </p:normalViewPr>
  <p:slideViewPr>
    <p:cSldViewPr snapToGrid="0">
      <p:cViewPr varScale="1">
        <p:scale>
          <a:sx n="59" d="100"/>
          <a:sy n="59" d="100"/>
        </p:scale>
        <p:origin x="2208" y="200"/>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49176651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标题文本</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sz="2800" b="1">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1270000" y="4203699"/>
            <a:ext cx="10464800" cy="812801"/>
          </a:xfrm>
          <a:prstGeom prst="rect">
            <a:avLst/>
          </a:prstGeom>
        </p:spPr>
        <p:txBody>
          <a:bodyPr>
            <a:spAutoFit/>
          </a:bodyPr>
          <a:lstStyle>
            <a:lvl1pPr marL="0" indent="0" algn="ctr">
              <a:spcBef>
                <a:spcPts val="2400"/>
              </a:spcBef>
              <a:buSzTx/>
              <a:buNone/>
              <a:defRPr sz="4000"/>
            </a:lvl1pPr>
          </a:lstStyle>
          <a:p>
            <a:r>
              <a:t>“在此键入引文。”</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160020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标题文本</a:t>
            </a:r>
          </a:p>
        </p:txBody>
      </p:sp>
      <p:sp>
        <p:nvSpPr>
          <p:cNvPr id="22" name="Shape 22"/>
          <p:cNvSpPr>
            <a:spLocks noGrp="1"/>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标题文本</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762000"/>
            <a:ext cx="5334000" cy="8242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762000"/>
            <a:ext cx="5334000" cy="4000500"/>
          </a:xfrm>
          <a:prstGeom prst="rect">
            <a:avLst/>
          </a:prstGeom>
        </p:spPr>
        <p:txBody>
          <a:bodyPr anchor="b"/>
          <a:lstStyle>
            <a:lvl1pPr>
              <a:defRPr sz="6000"/>
            </a:lvl1pPr>
          </a:lstStyle>
          <a:p>
            <a:r>
              <a:t>标题文本</a:t>
            </a:r>
          </a:p>
        </p:txBody>
      </p:sp>
      <p:sp>
        <p:nvSpPr>
          <p:cNvPr id="40" name="Shape 40"/>
          <p:cNvSpPr>
            <a:spLocks noGrp="1"/>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标题文本</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标题文本</a:t>
            </a:r>
          </a:p>
        </p:txBody>
      </p:sp>
      <p:sp>
        <p:nvSpPr>
          <p:cNvPr id="57" name="Shape 5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标题文本</a:t>
            </a:r>
          </a:p>
        </p:txBody>
      </p:sp>
      <p:sp>
        <p:nvSpPr>
          <p:cNvPr id="67" name="Shape 67"/>
          <p:cNvSpPr>
            <a:spLocks noGrp="1"/>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898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18300" y="762000"/>
            <a:ext cx="5334000" cy="3898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762884"/>
            <a:ext cx="5334000" cy="8229601"/>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标题文本</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3.png"/><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r>
              <a:rPr dirty="0" err="1"/>
              <a:t>基于</a:t>
            </a:r>
            <a:r>
              <a:rPr dirty="0"/>
              <a:t> GIC + Docker </a:t>
            </a:r>
            <a:r>
              <a:rPr dirty="0" err="1"/>
              <a:t>的文件分发网络</a:t>
            </a:r>
            <a:endParaRPr dirty="0"/>
          </a:p>
        </p:txBody>
      </p:sp>
      <p:sp>
        <p:nvSpPr>
          <p:cNvPr id="120" name="Shape 120"/>
          <p:cNvSpPr>
            <a:spLocks noGrp="1"/>
          </p:cNvSpPr>
          <p:nvPr>
            <p:ph type="subTitle" sz="quarter" idx="1"/>
          </p:nvPr>
        </p:nvSpPr>
        <p:spPr>
          <a:xfrm>
            <a:off x="1270000" y="5568043"/>
            <a:ext cx="10617200" cy="1551214"/>
          </a:xfrm>
          <a:prstGeom prst="rect">
            <a:avLst/>
          </a:prstGeom>
        </p:spPr>
        <p:txBody>
          <a:bodyPr>
            <a:normAutofit/>
          </a:bodyPr>
          <a:lstStyle>
            <a:lvl1pPr defTabSz="572516">
              <a:defRPr sz="3136"/>
            </a:lvl1pPr>
          </a:lstStyle>
          <a:p>
            <a:r>
              <a:rPr dirty="0" smtClean="0"/>
              <a:t>黎为民</a:t>
            </a:r>
            <a:endParaRPr lang="zh-CN" altLang="en-US" dirty="0" smtClean="0"/>
          </a:p>
          <a:p>
            <a:endParaRPr lang="en-US" dirty="0" smtClean="0"/>
          </a:p>
          <a:p>
            <a:r>
              <a:rPr lang="zh-CN" altLang="en-US" dirty="0" smtClean="0"/>
              <a:t>首都在线</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xfrm>
            <a:off x="1531257" y="342186"/>
            <a:ext cx="10464800" cy="1422400"/>
          </a:xfrm>
          <a:prstGeom prst="rect">
            <a:avLst/>
          </a:prstGeom>
        </p:spPr>
        <p:txBody>
          <a:bodyPr/>
          <a:lstStyle>
            <a:lvl1pPr defTabSz="543305">
              <a:defRPr sz="7440"/>
            </a:lvl1pPr>
          </a:lstStyle>
          <a:p>
            <a:r>
              <a:rPr dirty="0" err="1"/>
              <a:t>逻辑架构图</a:t>
            </a:r>
            <a:endParaRPr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694" y="2195840"/>
            <a:ext cx="11473927" cy="6772009"/>
          </a:xfrm>
          <a:prstGeom prst="rect">
            <a:avLst/>
          </a:prstGeom>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xfrm>
            <a:off x="1335314" y="304800"/>
            <a:ext cx="10464800" cy="1422400"/>
          </a:xfrm>
          <a:prstGeom prst="rect">
            <a:avLst/>
          </a:prstGeom>
        </p:spPr>
        <p:txBody>
          <a:bodyPr/>
          <a:lstStyle>
            <a:lvl1pPr defTabSz="543305">
              <a:defRPr sz="7440"/>
            </a:lvl1pPr>
          </a:lstStyle>
          <a:p>
            <a:r>
              <a:rPr dirty="0" err="1"/>
              <a:t>架构图</a:t>
            </a:r>
            <a:endParaRPr dirty="0"/>
          </a:p>
        </p:txBody>
      </p:sp>
      <p:pic>
        <p:nvPicPr>
          <p:cNvPr id="29" name="图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428" y="2351719"/>
            <a:ext cx="8228571" cy="6476190"/>
          </a:xfrm>
          <a:prstGeom prst="rect">
            <a:avLst/>
          </a:prstGeom>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r>
              <a:rPr lang="en-US" dirty="0" smtClean="0"/>
              <a:t>TODO</a:t>
            </a:r>
            <a:endParaRPr dirty="0"/>
          </a:p>
        </p:txBody>
      </p:sp>
      <p:sp>
        <p:nvSpPr>
          <p:cNvPr id="141" name="Shape 141"/>
          <p:cNvSpPr>
            <a:spLocks noGrp="1"/>
          </p:cNvSpPr>
          <p:nvPr>
            <p:ph type="body" idx="1"/>
          </p:nvPr>
        </p:nvSpPr>
        <p:spPr>
          <a:prstGeom prst="rect">
            <a:avLst/>
          </a:prstGeom>
        </p:spPr>
        <p:txBody>
          <a:bodyPr/>
          <a:lstStyle/>
          <a:p>
            <a:pPr>
              <a:defRPr sz="2200"/>
            </a:pPr>
            <a:r>
              <a:rPr lang="en-US" dirty="0" smtClean="0"/>
              <a:t>分发网络自感知</a:t>
            </a:r>
            <a:r>
              <a:rPr lang="zh-CN" altLang="en-US" dirty="0" smtClean="0"/>
              <a:t>：</a:t>
            </a:r>
            <a:r>
              <a:rPr lang="en-US" dirty="0" smtClean="0"/>
              <a:t> 分发网络动态感知网络中的传输速度，动态扩充， 缩减分发节点。完成对资源的最大化利用和分发速度的最大化要求。</a:t>
            </a:r>
          </a:p>
          <a:p>
            <a:pPr>
              <a:defRPr sz="2200"/>
            </a:pPr>
            <a:r>
              <a:rPr lang="zh-CN" altLang="en-US" dirty="0" smtClean="0"/>
              <a:t>异地冷备：  客户可以快速的完成从 </a:t>
            </a:r>
            <a:r>
              <a:rPr lang="en-US" altLang="zh-CN" dirty="0" smtClean="0"/>
              <a:t>A</a:t>
            </a:r>
            <a:r>
              <a:rPr lang="zh-CN" altLang="en-US" dirty="0" smtClean="0"/>
              <a:t> 数据中心 到 </a:t>
            </a:r>
            <a:r>
              <a:rPr lang="en-US" altLang="zh-CN" dirty="0" smtClean="0"/>
              <a:t>B</a:t>
            </a:r>
            <a:r>
              <a:rPr lang="zh-CN" altLang="en-US" dirty="0" smtClean="0"/>
              <a:t> 数据中心的备份。</a:t>
            </a:r>
            <a:endParaRPr lang="en-US" altLang="zh-CN" dirty="0" smtClean="0"/>
          </a:p>
          <a:p>
            <a:pPr>
              <a:defRPr sz="2200"/>
            </a:pPr>
            <a:r>
              <a:rPr lang="en-US" altLang="zh-CN" dirty="0" smtClean="0"/>
              <a:t>More</a:t>
            </a:r>
            <a:r>
              <a:rPr lang="is-IS" altLang="zh-CN" dirty="0" smtClean="0"/>
              <a:t>…</a:t>
            </a:r>
            <a:r>
              <a:rPr lang="en-US" altLang="zh-CN" dirty="0" smtClean="0"/>
              <a:t>..</a:t>
            </a:r>
            <a:endParaRPr dirty="0"/>
          </a:p>
        </p:txBody>
      </p:sp>
    </p:spTree>
    <p:extLst>
      <p:ext uri="{BB962C8B-B14F-4D97-AF65-F5344CB8AC3E}">
        <p14:creationId xmlns:p14="http://schemas.microsoft.com/office/powerpoint/2010/main" val="368574715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body" idx="14"/>
          </p:nvPr>
        </p:nvSpPr>
        <p:spPr>
          <a:prstGeom prst="rect">
            <a:avLst/>
          </a:prstGeom>
        </p:spPr>
        <p:txBody>
          <a:bodyPr/>
          <a:lstStyle/>
          <a:p>
            <a:r>
              <a:t>产品图片</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body" idx="14"/>
          </p:nvPr>
        </p:nvSpPr>
        <p:spPr>
          <a:xfrm>
            <a:off x="1222499" y="6128235"/>
            <a:ext cx="9975932" cy="3118803"/>
          </a:xfrm>
          <a:prstGeom prst="rect">
            <a:avLst/>
          </a:prstGeom>
        </p:spPr>
        <p:txBody>
          <a:bodyPr/>
          <a:lstStyle/>
          <a:p>
            <a:r>
              <a:rPr lang="en-US" dirty="0" err="1" smtClean="0"/>
              <a:t>Peertracker</a:t>
            </a:r>
            <a:endParaRPr lang="en-US" dirty="0"/>
          </a:p>
          <a:p>
            <a:r>
              <a:rPr lang="en-US" altLang="zh-CN" sz="3200" dirty="0" err="1"/>
              <a:t>r</a:t>
            </a:r>
            <a:r>
              <a:rPr lang="en-US" altLang="zh-CN" sz="3200" dirty="0" err="1" smtClean="0"/>
              <a:t>equiremets</a:t>
            </a:r>
            <a:r>
              <a:rPr lang="en-US" altLang="zh-CN" sz="3200" dirty="0" smtClean="0"/>
              <a:t>: </a:t>
            </a:r>
            <a:r>
              <a:rPr lang="en-US" altLang="zh-CN" sz="2400" dirty="0" smtClean="0"/>
              <a:t>web server</a:t>
            </a:r>
          </a:p>
          <a:p>
            <a:r>
              <a:rPr lang="en-US" sz="2400" dirty="0" smtClean="0"/>
              <a:t>PHP5.3+ &amp;&amp; Database</a:t>
            </a:r>
          </a:p>
          <a:p>
            <a:endParaRPr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239" y="882651"/>
            <a:ext cx="10002646" cy="4532498"/>
          </a:xfrm>
          <a:prstGeom prst="rect">
            <a:avLst/>
          </a:prstGeom>
        </p:spPr>
      </p:pic>
    </p:spTree>
    <p:extLst>
      <p:ext uri="{BB962C8B-B14F-4D97-AF65-F5344CB8AC3E}">
        <p14:creationId xmlns:p14="http://schemas.microsoft.com/office/powerpoint/2010/main" val="2422276432"/>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屏幕快照 2016-05-31 下午4.51.06.png"/>
          <p:cNvPicPr>
            <a:picLocks noGrp="1"/>
          </p:cNvPicPr>
          <p:nvPr>
            <p:ph type="pic" idx="13"/>
          </p:nvPr>
        </p:nvPicPr>
        <p:blipFill>
          <a:blip r:embed="rId2" cstate="print">
            <a:extLst>
              <a:ext uri="{28A0092B-C50C-407E-A947-70E740481C1C}">
                <a14:useLocalDpi xmlns:a14="http://schemas.microsoft.com/office/drawing/2010/main" val="0"/>
              </a:ext>
            </a:extLst>
          </a:blip>
          <a:stretch>
            <a:fillRect/>
          </a:stretch>
        </p:blipFill>
        <p:spPr>
          <a:xfrm>
            <a:off x="1631047" y="722143"/>
            <a:ext cx="9823636" cy="5345878"/>
          </a:xfrm>
          <a:prstGeom prst="rect">
            <a:avLst/>
          </a:prstGeom>
        </p:spPr>
      </p:pic>
      <p:sp>
        <p:nvSpPr>
          <p:cNvPr id="155" name="Shape 155"/>
          <p:cNvSpPr>
            <a:spLocks noGrp="1"/>
          </p:cNvSpPr>
          <p:nvPr>
            <p:ph type="title"/>
          </p:nvPr>
        </p:nvSpPr>
        <p:spPr>
          <a:xfrm>
            <a:off x="1270000" y="6985000"/>
            <a:ext cx="10464800" cy="1422400"/>
          </a:xfrm>
          <a:prstGeom prst="rect">
            <a:avLst/>
          </a:prstGeom>
        </p:spPr>
        <p:txBody>
          <a:bodyPr/>
          <a:lstStyle>
            <a:lvl1pPr defTabSz="543305">
              <a:defRPr sz="7440"/>
            </a:lvl1pPr>
          </a:lstStyle>
          <a:p>
            <a:r>
              <a:t>集群情况</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屏幕快照 2016-05-31 下午4.59.06.png"/>
          <p:cNvPicPr>
            <a:picLocks noGrp="1"/>
          </p:cNvPicPr>
          <p:nvPr>
            <p:ph type="pic" idx="13"/>
          </p:nvPr>
        </p:nvPicPr>
        <p:blipFill>
          <a:blip r:embed="rId2">
            <a:extLst/>
          </a:blip>
          <a:srcRect/>
          <a:stretch>
            <a:fillRect/>
          </a:stretch>
        </p:blipFill>
        <p:spPr>
          <a:xfrm>
            <a:off x="467236" y="5779178"/>
            <a:ext cx="10382797" cy="3632449"/>
          </a:xfrm>
          <a:prstGeom prst="rect">
            <a:avLst/>
          </a:prstGeom>
        </p:spPr>
      </p:pic>
      <p:pic>
        <p:nvPicPr>
          <p:cNvPr id="158" name="屏幕快照 2016-05-31 下午4.55.31.png"/>
          <p:cNvPicPr>
            <a:picLocks noGrp="1" noChangeAspect="1"/>
          </p:cNvPicPr>
          <p:nvPr>
            <p:ph type="pic" idx="14"/>
          </p:nvPr>
        </p:nvPicPr>
        <p:blipFill>
          <a:blip r:embed="rId3">
            <a:extLst/>
          </a:blip>
          <a:srcRect/>
          <a:stretch>
            <a:fillRect/>
          </a:stretch>
        </p:blipFill>
        <p:spPr>
          <a:xfrm>
            <a:off x="757749" y="718907"/>
            <a:ext cx="9801707" cy="3870159"/>
          </a:xfrm>
          <a:prstGeom prst="rect">
            <a:avLst/>
          </a:prstGeom>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4"/>
          </p:nvPr>
        </p:nvSpPr>
        <p:spPr>
          <a:prstGeom prst="rect">
            <a:avLst/>
          </a:prstGeom>
        </p:spPr>
        <p:txBody>
          <a:bodyPr/>
          <a:lstStyle/>
          <a:p>
            <a:r>
              <a:t>监控 &amp; 任务</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屏幕快照 2016-05-31 下午5.09.49.png"/>
          <p:cNvPicPr>
            <a:picLocks noGrp="1"/>
          </p:cNvPicPr>
          <p:nvPr>
            <p:ph type="pic" idx="13"/>
          </p:nvPr>
        </p:nvPicPr>
        <p:blipFill>
          <a:blip r:embed="rId2">
            <a:extLst/>
          </a:blip>
          <a:srcRect/>
          <a:stretch>
            <a:fillRect/>
          </a:stretch>
        </p:blipFill>
        <p:spPr>
          <a:xfrm>
            <a:off x="6426991" y="6718597"/>
            <a:ext cx="6578899" cy="2459436"/>
          </a:xfrm>
          <a:prstGeom prst="rect">
            <a:avLst/>
          </a:prstGeom>
        </p:spPr>
      </p:pic>
      <p:pic>
        <p:nvPicPr>
          <p:cNvPr id="163" name="屏幕快照 2016-05-31 下午5.08.08.png"/>
          <p:cNvPicPr>
            <a:picLocks noGrp="1" noChangeAspect="1"/>
          </p:cNvPicPr>
          <p:nvPr>
            <p:ph type="pic" idx="14"/>
          </p:nvPr>
        </p:nvPicPr>
        <p:blipFill>
          <a:blip r:embed="rId3">
            <a:extLst/>
          </a:blip>
          <a:srcRect l="925" r="925"/>
          <a:stretch>
            <a:fillRect/>
          </a:stretch>
        </p:blipFill>
        <p:spPr>
          <a:xfrm>
            <a:off x="6435370" y="477818"/>
            <a:ext cx="6237601" cy="4559389"/>
          </a:xfrm>
          <a:prstGeom prst="rect">
            <a:avLst/>
          </a:prstGeom>
        </p:spPr>
      </p:pic>
      <p:pic>
        <p:nvPicPr>
          <p:cNvPr id="164" name="pasted-image.pdf"/>
          <p:cNvPicPr>
            <a:picLocks noGrp="1"/>
          </p:cNvPicPr>
          <p:nvPr>
            <p:ph type="pic" idx="15"/>
          </p:nvPr>
        </p:nvPicPr>
        <p:blipFill>
          <a:blip r:embed="rId4">
            <a:extLst/>
          </a:blip>
          <a:srcRect/>
          <a:stretch>
            <a:fillRect/>
          </a:stretch>
        </p:blipFill>
        <p:spPr>
          <a:xfrm>
            <a:off x="77589" y="2320307"/>
            <a:ext cx="6264102" cy="6190619"/>
          </a:xfrm>
          <a:prstGeom prst="rect">
            <a:avLst/>
          </a:prstGeom>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4"/>
          </p:nvPr>
        </p:nvSpPr>
        <p:spPr>
          <a:xfrm>
            <a:off x="783111" y="8454892"/>
            <a:ext cx="10464800" cy="718145"/>
          </a:xfrm>
          <a:prstGeom prst="rect">
            <a:avLst/>
          </a:prstGeom>
        </p:spPr>
        <p:txBody>
          <a:bodyPr/>
          <a:lstStyle/>
          <a:p>
            <a:r>
              <a:rPr lang="zh-CN" altLang="en-US" dirty="0" smtClean="0"/>
              <a:t>查看单个节点的下载情况</a:t>
            </a:r>
            <a:endParaRPr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74" y="4497936"/>
            <a:ext cx="12379738" cy="384839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674" y="438097"/>
            <a:ext cx="12379738" cy="4059839"/>
          </a:xfrm>
          <a:prstGeom prst="rect">
            <a:avLst/>
          </a:prstGeom>
        </p:spPr>
      </p:pic>
    </p:spTree>
    <p:extLst>
      <p:ext uri="{BB962C8B-B14F-4D97-AF65-F5344CB8AC3E}">
        <p14:creationId xmlns:p14="http://schemas.microsoft.com/office/powerpoint/2010/main" val="122432377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prstGeom prst="rect">
            <a:avLst/>
          </a:prstGeom>
        </p:spPr>
        <p:txBody>
          <a:bodyPr/>
          <a:lstStyle/>
          <a:p>
            <a:r>
              <a:t>关于我们</a:t>
            </a:r>
          </a:p>
        </p:txBody>
      </p:sp>
      <p:sp>
        <p:nvSpPr>
          <p:cNvPr id="123" name="Shape 123"/>
          <p:cNvSpPr>
            <a:spLocks noGrp="1"/>
          </p:cNvSpPr>
          <p:nvPr>
            <p:ph type="body" idx="1"/>
          </p:nvPr>
        </p:nvSpPr>
        <p:spPr>
          <a:prstGeom prst="rect">
            <a:avLst/>
          </a:prstGeom>
        </p:spPr>
        <p:txBody>
          <a:bodyPr/>
          <a:lstStyle/>
          <a:p>
            <a:pPr marL="381000" indent="-381000">
              <a:spcBef>
                <a:spcPts val="3800"/>
              </a:spcBef>
              <a:defRPr sz="2800"/>
            </a:pPr>
            <a:r>
              <a:t>全球一体化云平台服务提供商</a:t>
            </a:r>
          </a:p>
          <a:p>
            <a:pPr marL="762000" lvl="1" indent="-381000">
              <a:spcBef>
                <a:spcPts val="3800"/>
              </a:spcBef>
              <a:defRPr sz="2800"/>
            </a:pPr>
            <a:r>
              <a:t>全球14个云数据中心</a:t>
            </a:r>
          </a:p>
          <a:p>
            <a:pPr marL="762000" lvl="1" indent="-381000">
              <a:spcBef>
                <a:spcPts val="3800"/>
              </a:spcBef>
              <a:defRPr sz="2800"/>
            </a:pPr>
            <a:r>
              <a:t>业务覆盖北美，欧洲，东南亚等地区</a:t>
            </a:r>
          </a:p>
          <a:p>
            <a:pPr marL="762000" lvl="1" indent="-381000">
              <a:spcBef>
                <a:spcPts val="3800"/>
              </a:spcBef>
              <a:defRPr sz="2800"/>
            </a:pPr>
            <a:r>
              <a:t>18年数据中心及网络服务</a:t>
            </a:r>
          </a:p>
          <a:p>
            <a:pPr marL="762000" lvl="1" indent="-381000">
              <a:spcBef>
                <a:spcPts val="3800"/>
              </a:spcBef>
              <a:defRPr sz="2800"/>
            </a:pPr>
            <a:r>
              <a:t>提供电商，游戏，金融，政府，视频，教育，移动应用等行业解决方案</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p:cNvSpPr>
          <p:nvPr>
            <p:ph type="title"/>
          </p:nvPr>
        </p:nvSpPr>
        <p:spPr>
          <a:prstGeom prst="rect">
            <a:avLst/>
          </a:prstGeom>
        </p:spPr>
        <p:txBody>
          <a:bodyPr/>
          <a:lstStyle/>
          <a:p>
            <a:r>
              <a:t>作品展示</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0854" y="2256499"/>
            <a:ext cx="11594757" cy="65351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indent="-571500" algn="l">
              <a:buFont typeface="Arial" charset="0"/>
              <a:buChar char="•"/>
            </a:pPr>
            <a:r>
              <a:rPr lang="en-US" altLang="zh-CN" dirty="0" smtClean="0"/>
              <a:t>《</a:t>
            </a:r>
            <a:r>
              <a:rPr lang="zh-CN" altLang="en-US" dirty="0" smtClean="0"/>
              <a:t>基于</a:t>
            </a:r>
            <a:r>
              <a:rPr lang="en-US" altLang="zh-CN" dirty="0" err="1"/>
              <a:t>GIC+Docker</a:t>
            </a:r>
            <a:r>
              <a:rPr lang="zh-CN" altLang="en-US" dirty="0"/>
              <a:t>的</a:t>
            </a:r>
            <a:r>
              <a:rPr lang="en-US" altLang="zh-CN" dirty="0"/>
              <a:t>P2P</a:t>
            </a:r>
            <a:r>
              <a:rPr lang="zh-CN" altLang="en-US" dirty="0"/>
              <a:t>文件</a:t>
            </a:r>
            <a:r>
              <a:rPr lang="zh-CN" altLang="en-US" dirty="0" smtClean="0"/>
              <a:t>分发</a:t>
            </a:r>
            <a:r>
              <a:rPr lang="en-US" altLang="zh-CN" dirty="0" smtClean="0"/>
              <a:t>》</a:t>
            </a:r>
            <a:endParaRPr lang="zh-CN" altLang="en-US" dirty="0" smtClean="0"/>
          </a:p>
          <a:p>
            <a:pPr marL="571500" indent="-571500" algn="l">
              <a:buFont typeface="Arial" charset="0"/>
              <a:buChar char="•"/>
            </a:pPr>
            <a:r>
              <a:rPr lang="en-US" altLang="zh-CN" b="1" dirty="0" smtClean="0"/>
              <a:t>《</a:t>
            </a:r>
            <a:r>
              <a:rPr lang="en-US" altLang="zh-CN" dirty="0" smtClean="0"/>
              <a:t>SOHO</a:t>
            </a:r>
            <a:r>
              <a:rPr lang="zh-CN" altLang="zh-CN" b="1" dirty="0"/>
              <a:t>远程协作开发</a:t>
            </a:r>
            <a:r>
              <a:rPr lang="zh-CN" altLang="zh-CN" b="1" dirty="0" smtClean="0"/>
              <a:t>平台</a:t>
            </a:r>
            <a:r>
              <a:rPr lang="en-US" altLang="zh-CN" b="1" dirty="0" smtClean="0"/>
              <a:t>》</a:t>
            </a:r>
            <a:endParaRPr lang="zh-CN" altLang="zh-CN" b="1" dirty="0"/>
          </a:p>
          <a:p>
            <a:pPr marL="571500" indent="-571500" algn="l">
              <a:buFont typeface="Arial" charset="0"/>
              <a:buChar char="•"/>
            </a:pPr>
            <a:r>
              <a:rPr lang="en-US" altLang="zh-CN" dirty="0" smtClean="0"/>
              <a:t>《DCOS </a:t>
            </a:r>
            <a:r>
              <a:rPr lang="en-US" altLang="zh-CN" dirty="0"/>
              <a:t>+ Spark + </a:t>
            </a:r>
            <a:r>
              <a:rPr lang="en-US" altLang="zh-CN" dirty="0" err="1"/>
              <a:t>Elasticsearch</a:t>
            </a:r>
            <a:r>
              <a:rPr lang="en-US" altLang="zh-CN" dirty="0"/>
              <a:t> + </a:t>
            </a:r>
            <a:r>
              <a:rPr lang="en-US" altLang="zh-CN" dirty="0" err="1"/>
              <a:t>Alipay</a:t>
            </a:r>
            <a:r>
              <a:rPr lang="en-US" altLang="zh-CN" dirty="0"/>
              <a:t> G2 =</a:t>
            </a:r>
          </a:p>
          <a:p>
            <a:pPr algn="l"/>
            <a:r>
              <a:rPr lang="en-US" altLang="zh-CN" dirty="0"/>
              <a:t>Data Visualization for Big </a:t>
            </a:r>
            <a:r>
              <a:rPr lang="en-US" altLang="zh-CN" dirty="0" smtClean="0"/>
              <a:t>data》</a:t>
            </a:r>
            <a:endParaRPr lang="zh-CN" altLang="en-US" dirty="0" smtClean="0"/>
          </a:p>
          <a:p>
            <a:pPr marL="571500" indent="-571500" algn="l">
              <a:buFont typeface="Arial" charset="0"/>
              <a:buChar char="•"/>
            </a:pPr>
            <a:r>
              <a:rPr lang="en-US" altLang="zh-CN" dirty="0" smtClean="0"/>
              <a:t>《DCOS </a:t>
            </a:r>
            <a:r>
              <a:rPr lang="en-US" altLang="zh-CN" dirty="0"/>
              <a:t>+ </a:t>
            </a:r>
            <a:r>
              <a:rPr lang="zh-CN" altLang="en-US" dirty="0"/>
              <a:t>首都在线</a:t>
            </a:r>
            <a:r>
              <a:rPr lang="en-US" altLang="zh-CN" dirty="0"/>
              <a:t>GIC + </a:t>
            </a:r>
            <a:r>
              <a:rPr lang="en-US" altLang="zh-CN" dirty="0" err="1"/>
              <a:t>Ansible</a:t>
            </a:r>
            <a:r>
              <a:rPr lang="en-US" altLang="zh-CN" dirty="0"/>
              <a:t> = Automation</a:t>
            </a:r>
          </a:p>
          <a:p>
            <a:pPr algn="l"/>
            <a:r>
              <a:rPr lang="en-US" altLang="zh-CN" dirty="0" smtClean="0"/>
              <a:t>for </a:t>
            </a:r>
            <a:r>
              <a:rPr lang="en-US" altLang="zh-CN" dirty="0"/>
              <a:t>DCOS </a:t>
            </a:r>
            <a:r>
              <a:rPr lang="en-US" altLang="zh-CN" dirty="0" smtClean="0"/>
              <a:t>deployment》</a:t>
            </a:r>
            <a:endParaRPr lang="zh-CN" altLang="en-US" dirty="0" smtClean="0"/>
          </a:p>
          <a:p>
            <a:pPr marL="571500" indent="-571500" algn="l">
              <a:buFont typeface="Arial" charset="0"/>
              <a:buChar char="•"/>
            </a:pPr>
            <a:r>
              <a:rPr lang="en-US" altLang="zh-CN" dirty="0" smtClean="0"/>
              <a:t>《</a:t>
            </a:r>
            <a:r>
              <a:rPr lang="en-US" altLang="zh-CN" dirty="0" err="1" smtClean="0"/>
              <a:t>Youtube</a:t>
            </a:r>
            <a:r>
              <a:rPr lang="en-US" altLang="zh-CN" dirty="0" smtClean="0"/>
              <a:t> Helper》</a:t>
            </a:r>
            <a:endParaRPr lang="zh-CN" altLang="en-US" dirty="0" smtClean="0"/>
          </a:p>
          <a:p>
            <a:pPr marL="571500" indent="-571500" algn="l">
              <a:buFont typeface="Arial" charset="0"/>
              <a:buChar char="•"/>
            </a:pPr>
            <a:r>
              <a:rPr lang="zh-CN" altLang="en-US" dirty="0" smtClean="0"/>
              <a:t>基于</a:t>
            </a:r>
            <a:r>
              <a:rPr lang="en-US" altLang="zh-CN" dirty="0" err="1" smtClean="0"/>
              <a:t>Mesos</a:t>
            </a:r>
            <a:r>
              <a:rPr lang="zh-CN" altLang="en-US" dirty="0" smtClean="0"/>
              <a:t>集群的</a:t>
            </a:r>
            <a:r>
              <a:rPr lang="en-US" altLang="zh-CN" dirty="0" smtClean="0"/>
              <a:t>Twitter</a:t>
            </a:r>
            <a:r>
              <a:rPr lang="zh-CN" altLang="en-US" dirty="0" smtClean="0"/>
              <a:t> </a:t>
            </a:r>
            <a:r>
              <a:rPr lang="en-US" altLang="zh-CN" dirty="0" smtClean="0"/>
              <a:t>stream</a:t>
            </a:r>
            <a:r>
              <a:rPr lang="zh-CN" altLang="en-US" dirty="0" smtClean="0"/>
              <a:t>实时分析与可视化</a:t>
            </a:r>
            <a:endParaRPr lang="zh-CN" altLang="zh-CN" dirty="0"/>
          </a:p>
          <a:p>
            <a:pPr marL="571500" indent="-571500" algn="l">
              <a:buFont typeface="Arial" charset="0"/>
              <a:buChar char="•"/>
            </a:pPr>
            <a:r>
              <a:rPr lang="en-US" altLang="zh-CN" dirty="0"/>
              <a:t>《</a:t>
            </a:r>
            <a:r>
              <a:rPr lang="zh-CN" altLang="zh-CN" dirty="0"/>
              <a:t>基于</a:t>
            </a:r>
            <a:r>
              <a:rPr lang="en-US" altLang="zh-CN" dirty="0" err="1"/>
              <a:t>Docker</a:t>
            </a:r>
            <a:r>
              <a:rPr lang="zh-CN" altLang="zh-CN" dirty="0"/>
              <a:t>的</a:t>
            </a:r>
            <a:r>
              <a:rPr lang="en-US" altLang="zh-CN" dirty="0"/>
              <a:t>Web</a:t>
            </a:r>
            <a:r>
              <a:rPr lang="zh-CN" altLang="zh-CN" dirty="0"/>
              <a:t>应用托管平台</a:t>
            </a:r>
            <a:r>
              <a:rPr lang="en-US" altLang="zh-CN" dirty="0" smtClean="0"/>
              <a:t>》</a:t>
            </a:r>
            <a:endParaRPr lang="zh-CN" altLang="en-US" dirty="0" smtClean="0"/>
          </a:p>
          <a:p>
            <a:pPr marL="571500" indent="-571500" algn="l">
              <a:buFont typeface="Arial" charset="0"/>
              <a:buChar char="•"/>
            </a:pPr>
            <a:r>
              <a:rPr lang="en-US" altLang="zh-CN" dirty="0" smtClean="0"/>
              <a:t>《</a:t>
            </a:r>
            <a:r>
              <a:rPr lang="en-US" altLang="zh-CN" dirty="0" err="1" smtClean="0"/>
              <a:t>CloudwareHub</a:t>
            </a:r>
            <a:r>
              <a:rPr lang="en-US" altLang="zh-CN" dirty="0" smtClean="0"/>
              <a:t> 》</a:t>
            </a:r>
            <a:endParaRPr lang="zh-CN" altLang="en-US" dirty="0" smtClean="0"/>
          </a:p>
          <a:p>
            <a:pPr marL="571500" indent="-571500" algn="l">
              <a:buFont typeface="Arial" charset="0"/>
              <a:buChar char="•"/>
            </a:pPr>
            <a:r>
              <a:rPr lang="en-US" altLang="zh-CN" dirty="0" smtClean="0"/>
              <a:t>……</a:t>
            </a:r>
            <a:endParaRPr lang="zh-CN" altLang="en-US" dirty="0"/>
          </a:p>
        </p:txBody>
      </p:sp>
      <p:sp>
        <p:nvSpPr>
          <p:cNvPr id="4" name="Shape 168"/>
          <p:cNvSpPr>
            <a:spLocks noGrp="1"/>
          </p:cNvSpPr>
          <p:nvPr>
            <p:ph type="title"/>
          </p:nvPr>
        </p:nvSpPr>
        <p:spPr>
          <a:xfrm>
            <a:off x="631225" y="455827"/>
            <a:ext cx="11099800" cy="2120900"/>
          </a:xfrm>
          <a:prstGeom prst="rect">
            <a:avLst/>
          </a:prstGeom>
        </p:spPr>
        <p:txBody>
          <a:bodyPr>
            <a:normAutofit/>
          </a:bodyPr>
          <a:lstStyle/>
          <a:p>
            <a:r>
              <a:rPr lang="en-US" altLang="zh-CN" sz="6000" dirty="0" err="1" smtClean="0"/>
              <a:t>GIC+Docker</a:t>
            </a:r>
            <a:r>
              <a:rPr lang="zh-CN" altLang="en-US" sz="6000" dirty="0" smtClean="0"/>
              <a:t>作品列表</a:t>
            </a:r>
            <a:endParaRPr sz="6000" dirty="0"/>
          </a:p>
        </p:txBody>
      </p:sp>
    </p:spTree>
    <p:extLst>
      <p:ext uri="{BB962C8B-B14F-4D97-AF65-F5344CB8AC3E}">
        <p14:creationId xmlns:p14="http://schemas.microsoft.com/office/powerpoint/2010/main" val="149522600"/>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prstGeom prst="rect">
            <a:avLst/>
          </a:prstGeom>
        </p:spPr>
        <p:txBody>
          <a:bodyPr/>
          <a:lstStyle/>
          <a:p>
            <a:r>
              <a:t>CloudwareHub </a:t>
            </a:r>
          </a:p>
          <a:p>
            <a:pPr>
              <a:defRPr sz="4000"/>
            </a:pPr>
            <a:r>
              <a:t>@Godlike 团队</a:t>
            </a:r>
          </a:p>
        </p:txBody>
      </p:sp>
      <p:sp>
        <p:nvSpPr>
          <p:cNvPr id="169" name="Shape 169"/>
          <p:cNvSpPr>
            <a:spLocks noGrp="1"/>
          </p:cNvSpPr>
          <p:nvPr>
            <p:ph type="body" idx="1"/>
          </p:nvPr>
        </p:nvSpPr>
        <p:spPr>
          <a:prstGeom prst="rect">
            <a:avLst/>
          </a:prstGeom>
        </p:spPr>
        <p:txBody>
          <a:bodyPr/>
          <a:lstStyle/>
          <a:p>
            <a:pPr>
              <a:defRPr sz="2200"/>
            </a:pPr>
            <a:r>
              <a:t>CloudwareHub是一个”云件”(Cloudware)的开发，部署和运维的集中平台(Hub)。所谓云件是该项目提出的一种云计算和互联网环境下的新型软件架构，该架构通过浏览器交付传统桌面软件，实现即搜即用、秒级启动大型桌面软件效果，进而实现传统付费桌面软件的按需、按时和按量付费的收费模式。具体来说，云件</a:t>
            </a:r>
            <a:r>
              <a:rPr>
                <a:latin typeface="Helvetica"/>
                <a:ea typeface="Helvetica"/>
                <a:cs typeface="Helvetica"/>
                <a:sym typeface="Helvetica"/>
              </a:rPr>
              <a:t>(Cloudware)</a:t>
            </a:r>
            <a:r>
              <a:t>是在任何时间、任何地方通过浏览器使用任何软件的一种技术</a:t>
            </a:r>
            <a:r>
              <a:rPr>
                <a:latin typeface="Times New Roman"/>
                <a:ea typeface="Times New Roman"/>
                <a:cs typeface="Times New Roman"/>
                <a:sym typeface="Times New Roman"/>
              </a:rPr>
              <a:t>,</a:t>
            </a:r>
            <a:r>
              <a:t>是用户通过互联网享受即搜即用</a:t>
            </a:r>
            <a:r>
              <a:rPr>
                <a:latin typeface="Times New Roman"/>
                <a:ea typeface="Times New Roman"/>
                <a:cs typeface="Times New Roman"/>
                <a:sym typeface="Times New Roman"/>
              </a:rPr>
              <a:t>,</a:t>
            </a:r>
            <a:r>
              <a:t>秒级启动的一种软件服务。</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p>
            <a:r>
              <a:t>云件优势</a:t>
            </a:r>
          </a:p>
        </p:txBody>
      </p:sp>
      <p:sp>
        <p:nvSpPr>
          <p:cNvPr id="172" name="Shape 172"/>
          <p:cNvSpPr>
            <a:spLocks noGrp="1"/>
          </p:cNvSpPr>
          <p:nvPr>
            <p:ph type="body" idx="1"/>
          </p:nvPr>
        </p:nvSpPr>
        <p:spPr>
          <a:prstGeom prst="rect">
            <a:avLst/>
          </a:prstGeom>
        </p:spPr>
        <p:txBody>
          <a:bodyPr/>
          <a:lstStyle/>
          <a:p>
            <a:r>
              <a:t>软件即搜即用，秒级启动，按需按量收费使用。传统桌面软件依赖本地软硬件资源，对于大多数收费桌面软件，用户必须付出高额费用购买使用权，然后安装使用。而云件可以按需按量使用。</a:t>
            </a:r>
          </a:p>
          <a:p>
            <a:r>
              <a:t>基于Docker 部署实现，可以在保证性能的情况下提高资源利用率。</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pasted-image.pdf"/>
          <p:cNvPicPr>
            <a:picLocks noGrp="1"/>
          </p:cNvPicPr>
          <p:nvPr>
            <p:ph type="pic" idx="13"/>
          </p:nvPr>
        </p:nvPicPr>
        <p:blipFill>
          <a:blip r:embed="rId2">
            <a:extLst/>
          </a:blip>
          <a:srcRect/>
          <a:stretch>
            <a:fillRect/>
          </a:stretch>
        </p:blipFill>
        <p:spPr>
          <a:xfrm>
            <a:off x="1377156" y="652462"/>
            <a:ext cx="10464603" cy="5883145"/>
          </a:xfrm>
          <a:prstGeom prst="rect">
            <a:avLst/>
          </a:prstGeom>
        </p:spPr>
      </p:pic>
      <p:sp>
        <p:nvSpPr>
          <p:cNvPr id="175" name="Shape 175"/>
          <p:cNvSpPr>
            <a:spLocks noGrp="1"/>
          </p:cNvSpPr>
          <p:nvPr>
            <p:ph type="title"/>
          </p:nvPr>
        </p:nvSpPr>
        <p:spPr>
          <a:xfrm>
            <a:off x="1270000" y="6972300"/>
            <a:ext cx="10464800" cy="1422400"/>
          </a:xfrm>
          <a:prstGeom prst="rect">
            <a:avLst/>
          </a:prstGeom>
        </p:spPr>
        <p:txBody>
          <a:bodyPr/>
          <a:lstStyle>
            <a:lvl1pPr defTabSz="543305">
              <a:defRPr sz="7440"/>
            </a:lvl1pPr>
          </a:lstStyle>
          <a:p>
            <a:r>
              <a:t>云件架构</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descr="无标题1.png"/>
          <p:cNvPicPr>
            <a:picLocks noGrp="1" noChangeAspect="1"/>
          </p:cNvPicPr>
          <p:nvPr>
            <p:ph type="pic" idx="13"/>
          </p:nvPr>
        </p:nvPicPr>
        <p:blipFill>
          <a:blip r:embed="rId2">
            <a:extLst>
              <a:ext uri="{28A0092B-C50C-407E-A947-70E740481C1C}">
                <a14:useLocalDpi xmlns:a14="http://schemas.microsoft.com/office/drawing/2010/main" val="0"/>
              </a:ext>
            </a:extLst>
          </a:blip>
          <a:srcRect t="13341" b="13341"/>
          <a:stretch>
            <a:fillRect/>
          </a:stretch>
        </p:blipFill>
        <p:spPr>
          <a:xfrm>
            <a:off x="1967217" y="1008510"/>
            <a:ext cx="9736480" cy="6835457"/>
          </a:xfrm>
        </p:spPr>
      </p:pic>
      <p:sp>
        <p:nvSpPr>
          <p:cNvPr id="3" name="标题 2"/>
          <p:cNvSpPr>
            <a:spLocks noGrp="1"/>
          </p:cNvSpPr>
          <p:nvPr>
            <p:ph type="title"/>
          </p:nvPr>
        </p:nvSpPr>
        <p:spPr>
          <a:xfrm>
            <a:off x="1195295" y="8212389"/>
            <a:ext cx="10464800" cy="1422400"/>
          </a:xfrm>
        </p:spPr>
        <p:txBody>
          <a:bodyPr/>
          <a:lstStyle/>
          <a:p>
            <a:r>
              <a:rPr kumimoji="1" lang="zh-CN" altLang="en-US" dirty="0" smtClean="0"/>
              <a:t>系统截图</a:t>
            </a:r>
            <a:endParaRPr kumimoji="1" lang="zh-CN" altLang="en-US" dirty="0"/>
          </a:p>
        </p:txBody>
      </p:sp>
    </p:spTree>
    <p:extLst>
      <p:ext uri="{BB962C8B-B14F-4D97-AF65-F5344CB8AC3E}">
        <p14:creationId xmlns:p14="http://schemas.microsoft.com/office/powerpoint/2010/main" val="313067941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95295" y="8212389"/>
            <a:ext cx="10464800" cy="1422400"/>
          </a:xfrm>
        </p:spPr>
        <p:txBody>
          <a:bodyPr/>
          <a:lstStyle/>
          <a:p>
            <a:r>
              <a:rPr kumimoji="1" lang="zh-CN" altLang="en-US" dirty="0" smtClean="0"/>
              <a:t>云件控制台</a:t>
            </a:r>
            <a:endParaRPr kumimoji="1" lang="zh-CN" altLang="en-US" dirty="0"/>
          </a:p>
        </p:txBody>
      </p:sp>
      <p:pic>
        <p:nvPicPr>
          <p:cNvPr id="6" name="图片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976" y="473128"/>
            <a:ext cx="10857685" cy="7321036"/>
          </a:xfrm>
          <a:prstGeom prst="rect">
            <a:avLst/>
          </a:prstGeom>
          <a:ln w="12700">
            <a:miter lim="400000"/>
          </a:ln>
          <a:extLst>
            <a:ext uri="{C572A759-6A51-4108-AA02-DFA0A04FC94B}">
              <ma14:wrappingTextBoxFlag xmlns:ma14="http://schemas.microsoft.com/office/mac/drawingml/2011/main" val="1"/>
            </a:ext>
          </a:extLst>
        </p:spPr>
      </p:pic>
    </p:spTree>
    <p:extLst>
      <p:ext uri="{BB962C8B-B14F-4D97-AF65-F5344CB8AC3E}">
        <p14:creationId xmlns:p14="http://schemas.microsoft.com/office/powerpoint/2010/main" val="423425255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body" idx="14"/>
          </p:nvPr>
        </p:nvSpPr>
        <p:spPr>
          <a:xfrm>
            <a:off x="1270000" y="4251027"/>
            <a:ext cx="10464800" cy="718145"/>
          </a:xfrm>
          <a:prstGeom prst="rect">
            <a:avLst/>
          </a:prstGeom>
        </p:spPr>
        <p:txBody>
          <a:bodyPr/>
          <a:lstStyle/>
          <a:p>
            <a:r>
              <a:rPr dirty="0" smtClean="0"/>
              <a:t>谢谢</a:t>
            </a:r>
            <a:r>
              <a:rPr lang="zh-CN" altLang="en-US" dirty="0" smtClean="0"/>
              <a:t>！</a:t>
            </a:r>
            <a:endParaRPr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xfrm>
            <a:off x="1270000" y="731157"/>
            <a:ext cx="10464800" cy="1422400"/>
          </a:xfrm>
          <a:prstGeom prst="rect">
            <a:avLst/>
          </a:prstGeom>
        </p:spPr>
        <p:txBody>
          <a:bodyPr>
            <a:noAutofit/>
          </a:bodyPr>
          <a:lstStyle>
            <a:lvl1pPr defTabSz="543305">
              <a:defRPr sz="7440"/>
            </a:lvl1pPr>
          </a:lstStyle>
          <a:p>
            <a:r>
              <a:rPr lang="zh-CN" altLang="en-US" sz="5400" dirty="0" smtClean="0"/>
              <a:t>全球多节点分布</a:t>
            </a:r>
            <a:endParaRPr sz="5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083" y="2763464"/>
            <a:ext cx="11385715" cy="5770935"/>
          </a:xfrm>
          <a:prstGeom prst="rect">
            <a:avLst/>
          </a:prstGeom>
        </p:spPr>
      </p:pic>
    </p:spTree>
    <p:extLst>
      <p:ext uri="{BB962C8B-B14F-4D97-AF65-F5344CB8AC3E}">
        <p14:creationId xmlns:p14="http://schemas.microsoft.com/office/powerpoint/2010/main" val="1975960378"/>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p:nvPr>
        </p:nvSpPr>
        <p:spPr>
          <a:prstGeom prst="rect">
            <a:avLst/>
          </a:prstGeom>
        </p:spPr>
        <p:txBody>
          <a:bodyPr/>
          <a:lstStyle/>
          <a:p>
            <a:r>
              <a:t>挑战 &amp; 需求</a:t>
            </a:r>
          </a:p>
        </p:txBody>
      </p:sp>
      <p:sp>
        <p:nvSpPr>
          <p:cNvPr id="132" name="Shape 132"/>
          <p:cNvSpPr>
            <a:spLocks noGrp="1"/>
          </p:cNvSpPr>
          <p:nvPr>
            <p:ph type="body" idx="1"/>
          </p:nvPr>
        </p:nvSpPr>
        <p:spPr>
          <a:prstGeom prst="rect">
            <a:avLst/>
          </a:prstGeom>
        </p:spPr>
        <p:txBody>
          <a:bodyPr/>
          <a:lstStyle/>
          <a:p>
            <a:pPr marL="457200" indent="-457200">
              <a:defRPr sz="2200"/>
            </a:pPr>
            <a:r>
              <a:rPr dirty="0"/>
              <a:t>作为一个提供全球云计算业务的运营商来说，不管是本身海外节点业务的拓展、平台扩充还是客户定制模板业务的需求，都会涉及大文件的传输。一些普通的</a:t>
            </a:r>
            <a:r>
              <a:rPr dirty="0">
                <a:latin typeface="Calibri"/>
                <a:ea typeface="Calibri"/>
                <a:cs typeface="Calibri"/>
                <a:sym typeface="Calibri"/>
              </a:rPr>
              <a:t>ISO</a:t>
            </a:r>
            <a:r>
              <a:rPr dirty="0"/>
              <a:t>系统镜像文件，一些客户定制的系统模板，少则十几</a:t>
            </a:r>
            <a:r>
              <a:rPr dirty="0">
                <a:latin typeface="Calibri"/>
                <a:ea typeface="Calibri"/>
                <a:cs typeface="Calibri"/>
                <a:sym typeface="Calibri"/>
              </a:rPr>
              <a:t>G</a:t>
            </a:r>
            <a:r>
              <a:rPr dirty="0"/>
              <a:t>，多则几十</a:t>
            </a:r>
            <a:r>
              <a:rPr dirty="0">
                <a:latin typeface="Calibri"/>
                <a:ea typeface="Calibri"/>
                <a:cs typeface="Calibri"/>
                <a:sym typeface="Calibri"/>
              </a:rPr>
              <a:t>G</a:t>
            </a:r>
            <a:r>
              <a:rPr dirty="0"/>
              <a:t>。如此庞大的文件在全球多个节点之间传输，如何保证其稳定、快速的实现，最重要的是文件的完整性的要求，是我们客观面对的问题。</a:t>
            </a:r>
          </a:p>
          <a:p>
            <a:pPr marL="457200" indent="-457200">
              <a:defRPr sz="2200"/>
            </a:pPr>
            <a:r>
              <a:rPr dirty="0"/>
              <a:t>传统的 </a:t>
            </a:r>
            <a:r>
              <a:rPr dirty="0" smtClean="0"/>
              <a:t>FTP</a:t>
            </a:r>
            <a:r>
              <a:rPr lang="en-US" dirty="0"/>
              <a:t>，</a:t>
            </a:r>
            <a:r>
              <a:rPr dirty="0" smtClean="0"/>
              <a:t>rsync </a:t>
            </a:r>
            <a:r>
              <a:rPr dirty="0"/>
              <a:t>之类的文件传输无法满足大文件的传输要求。我们经常遇到，辛苦一天传输的模板到一个数据中心节点，结果告知文件已经损坏，无法部署。可靠性无法保证。</a:t>
            </a:r>
          </a:p>
          <a:p>
            <a:pPr marL="457200" indent="-457200">
              <a:defRPr sz="2200"/>
            </a:pPr>
            <a:r>
              <a:rPr dirty="0"/>
              <a:t>客户迫切需要实现全球各个节点之间的大文件快速，可靠的分发，同步。</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body" idx="14"/>
          </p:nvPr>
        </p:nvSpPr>
        <p:spPr>
          <a:prstGeom prst="rect">
            <a:avLst/>
          </a:prstGeom>
        </p:spPr>
        <p:txBody>
          <a:bodyPr/>
          <a:lstStyle/>
          <a:p>
            <a:r>
              <a:t>GPN = 全球互联</a:t>
            </a:r>
          </a:p>
        </p:txBody>
      </p:sp>
      <p:sp>
        <p:nvSpPr>
          <p:cNvPr id="135" name="Shape 135"/>
          <p:cNvSpPr/>
          <p:nvPr/>
        </p:nvSpPr>
        <p:spPr>
          <a:xfrm>
            <a:off x="1270000" y="5841999"/>
            <a:ext cx="10464800"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400"/>
              </a:spcBef>
              <a:defRPr sz="4000"/>
            </a:lvl1pPr>
          </a:lstStyle>
          <a:p>
            <a:r>
              <a:t>GPN + P2P + Docker = 全球分发</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t>实现思路</a:t>
            </a:r>
          </a:p>
        </p:txBody>
      </p:sp>
      <p:sp>
        <p:nvSpPr>
          <p:cNvPr id="138" name="Shape 138"/>
          <p:cNvSpPr>
            <a:spLocks noGrp="1"/>
          </p:cNvSpPr>
          <p:nvPr>
            <p:ph type="body" idx="1"/>
          </p:nvPr>
        </p:nvSpPr>
        <p:spPr>
          <a:prstGeom prst="rect">
            <a:avLst/>
          </a:prstGeom>
        </p:spPr>
        <p:txBody>
          <a:bodyPr/>
          <a:lstStyle/>
          <a:p>
            <a:pPr>
              <a:defRPr sz="2500"/>
            </a:pPr>
            <a:r>
              <a:t>稳定快速： 大文件的分发的稳定性受限于传输网络，受限于传输协议。我们的分发网络建立在 GPN 之上，传输网络的稳定性得到保证，传输协议采用的 P2P传输，很明显优于 FTP等相关协议。</a:t>
            </a:r>
          </a:p>
          <a:p>
            <a:pPr>
              <a:defRPr sz="2500"/>
            </a:pPr>
            <a:r>
              <a:t>开发： P2P (BT)相关的的软件，工具社区已经有很多成型的产品，因此我们没有必要自己研发。只需要选择适合的开源工具，进行二次开发即可。云计算时代，开发效率是最关键的。</a:t>
            </a:r>
          </a:p>
          <a:p>
            <a:pPr>
              <a:defRPr sz="2500"/>
            </a:pPr>
            <a:r>
              <a:t>部署交付：分发网络Docker容器化部署，镜像交付。基于 Docker的轻量，跨平台特性，标准统一的打包方案，生成可交付的镜像产品。具有良好的 REST API，很适合自动化测试和继续集成，分发网络的动态扩展。</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r>
              <a:rPr dirty="0" err="1"/>
              <a:t>实现</a:t>
            </a:r>
            <a:endParaRPr dirty="0"/>
          </a:p>
        </p:txBody>
      </p:sp>
      <p:sp>
        <p:nvSpPr>
          <p:cNvPr id="141" name="Shape 141"/>
          <p:cNvSpPr>
            <a:spLocks noGrp="1"/>
          </p:cNvSpPr>
          <p:nvPr>
            <p:ph type="body" idx="1"/>
          </p:nvPr>
        </p:nvSpPr>
        <p:spPr>
          <a:prstGeom prst="rect">
            <a:avLst/>
          </a:prstGeom>
        </p:spPr>
        <p:txBody>
          <a:bodyPr/>
          <a:lstStyle/>
          <a:p>
            <a:pPr>
              <a:defRPr sz="2200"/>
            </a:pPr>
            <a:r>
              <a:rPr dirty="0" err="1"/>
              <a:t>网络：文件分发网络构建在</a:t>
            </a:r>
            <a:r>
              <a:rPr dirty="0"/>
              <a:t> GPN </a:t>
            </a:r>
            <a:r>
              <a:rPr dirty="0" err="1"/>
              <a:t>全球互联网络之上</a:t>
            </a:r>
            <a:r>
              <a:rPr dirty="0"/>
              <a:t>。</a:t>
            </a:r>
          </a:p>
          <a:p>
            <a:pPr>
              <a:defRPr sz="2200"/>
            </a:pPr>
            <a:r>
              <a:rPr dirty="0"/>
              <a:t>tracker: 采用集中式</a:t>
            </a:r>
            <a:r>
              <a:rPr dirty="0" smtClean="0"/>
              <a:t>的P2P传输</a:t>
            </a:r>
            <a:r>
              <a:rPr dirty="0"/>
              <a:t>模式，</a:t>
            </a:r>
            <a:r>
              <a:rPr dirty="0" smtClean="0"/>
              <a:t>tracker使用peertracker</a:t>
            </a:r>
            <a:r>
              <a:rPr dirty="0"/>
              <a:t>。peertracker是一个简单，高效，快速</a:t>
            </a:r>
            <a:r>
              <a:rPr dirty="0" smtClean="0"/>
              <a:t>的BT</a:t>
            </a:r>
            <a:r>
              <a:rPr lang="en-US" dirty="0" smtClean="0"/>
              <a:t> </a:t>
            </a:r>
            <a:r>
              <a:rPr dirty="0" smtClean="0"/>
              <a:t>Tracker。</a:t>
            </a:r>
            <a:r>
              <a:rPr lang="zh-CN" altLang="en-US" dirty="0" smtClean="0"/>
              <a:t>负责记录每个</a:t>
            </a:r>
            <a:r>
              <a:rPr lang="en-US" altLang="zh-CN" dirty="0" smtClean="0"/>
              <a:t>peer</a:t>
            </a:r>
            <a:r>
              <a:rPr lang="zh-CN" altLang="en-US" dirty="0" smtClean="0"/>
              <a:t>的信息</a:t>
            </a:r>
            <a:r>
              <a:rPr lang="en-US" altLang="zh-CN" dirty="0" smtClean="0"/>
              <a:t>; </a:t>
            </a:r>
            <a:r>
              <a:rPr lang="zh-CN" altLang="en-US" dirty="0" smtClean="0"/>
              <a:t>可以搭建多个</a:t>
            </a:r>
            <a:r>
              <a:rPr lang="en-US" altLang="zh-CN" dirty="0" smtClean="0"/>
              <a:t>tracker</a:t>
            </a:r>
            <a:r>
              <a:rPr lang="zh-CN" altLang="en-US" dirty="0" smtClean="0"/>
              <a:t>做冗余，防止一个</a:t>
            </a:r>
            <a:r>
              <a:rPr lang="en-US" altLang="zh-CN" dirty="0" smtClean="0"/>
              <a:t>tracker</a:t>
            </a:r>
            <a:r>
              <a:rPr lang="zh-CN" altLang="en-US" dirty="0" smtClean="0"/>
              <a:t>宕机导致集群不可用。</a:t>
            </a:r>
            <a:endParaRPr dirty="0"/>
          </a:p>
          <a:p>
            <a:pPr>
              <a:defRPr sz="2200"/>
            </a:pPr>
            <a:r>
              <a:rPr dirty="0"/>
              <a:t>peer:  </a:t>
            </a:r>
            <a:r>
              <a:rPr dirty="0" err="1"/>
              <a:t>使用的是</a:t>
            </a:r>
            <a:r>
              <a:rPr dirty="0"/>
              <a:t> transmission,  </a:t>
            </a:r>
            <a:r>
              <a:rPr dirty="0" err="1"/>
              <a:t>是一个跨平台的自由软件，自带</a:t>
            </a:r>
            <a:r>
              <a:rPr dirty="0"/>
              <a:t> web </a:t>
            </a:r>
            <a:r>
              <a:rPr dirty="0" err="1"/>
              <a:t>界面，支持</a:t>
            </a:r>
            <a:r>
              <a:rPr dirty="0"/>
              <a:t> API </a:t>
            </a:r>
            <a:r>
              <a:rPr dirty="0" err="1"/>
              <a:t>调用，可编程性好</a:t>
            </a:r>
            <a:r>
              <a:rPr dirty="0"/>
              <a:t>。</a:t>
            </a:r>
          </a:p>
          <a:p>
            <a:pPr>
              <a:defRPr sz="2200"/>
            </a:pPr>
            <a:r>
              <a:rPr dirty="0"/>
              <a:t>agent: </a:t>
            </a:r>
            <a:r>
              <a:rPr dirty="0" err="1" smtClean="0"/>
              <a:t>基于flask</a:t>
            </a:r>
            <a:r>
              <a:rPr dirty="0" smtClean="0"/>
              <a:t> + </a:t>
            </a:r>
            <a:r>
              <a:rPr dirty="0" err="1" smtClean="0"/>
              <a:t>docker</a:t>
            </a:r>
            <a:r>
              <a:rPr dirty="0" smtClean="0"/>
              <a:t> </a:t>
            </a:r>
            <a:r>
              <a:rPr dirty="0" err="1" smtClean="0"/>
              <a:t>api开发，</a:t>
            </a:r>
            <a:r>
              <a:rPr dirty="0" err="1"/>
              <a:t>封装了一整套</a:t>
            </a:r>
            <a:r>
              <a:rPr dirty="0"/>
              <a:t> </a:t>
            </a:r>
            <a:r>
              <a:rPr dirty="0" err="1"/>
              <a:t>docker</a:t>
            </a:r>
            <a:r>
              <a:rPr dirty="0"/>
              <a:t> </a:t>
            </a:r>
            <a:r>
              <a:rPr dirty="0" err="1"/>
              <a:t>api</a:t>
            </a:r>
            <a:r>
              <a:rPr dirty="0"/>
              <a:t> </a:t>
            </a:r>
            <a:r>
              <a:rPr dirty="0" err="1"/>
              <a:t>相关操作，提供认证机制</a:t>
            </a:r>
            <a:r>
              <a:rPr dirty="0"/>
              <a:t>, </a:t>
            </a:r>
            <a:r>
              <a:rPr dirty="0" err="1"/>
              <a:t>接收中心控制节点的调度，创建</a:t>
            </a:r>
            <a:r>
              <a:rPr dirty="0"/>
              <a:t> peer </a:t>
            </a:r>
            <a:r>
              <a:rPr dirty="0" err="1"/>
              <a:t>docker容器，执行相关任务。部署层级与</a:t>
            </a:r>
            <a:r>
              <a:rPr dirty="0"/>
              <a:t> transmission </a:t>
            </a:r>
            <a:r>
              <a:rPr dirty="0" err="1"/>
              <a:t>peer端一致</a:t>
            </a:r>
            <a:r>
              <a:rPr dirty="0"/>
              <a:t>。</a:t>
            </a:r>
          </a:p>
          <a:p>
            <a:pPr>
              <a:defRPr sz="2200"/>
            </a:pPr>
            <a:r>
              <a:rPr dirty="0" err="1"/>
              <a:t>控制节点</a:t>
            </a:r>
            <a:r>
              <a:rPr dirty="0"/>
              <a:t>： </a:t>
            </a:r>
            <a:r>
              <a:rPr dirty="0" err="1"/>
              <a:t>基于django</a:t>
            </a:r>
            <a:r>
              <a:rPr dirty="0"/>
              <a:t> + </a:t>
            </a:r>
            <a:r>
              <a:rPr dirty="0" err="1"/>
              <a:t>celery开发。可实现监控整个分发网络运行情况，分发任务执行情况，动态扩展分发节点，下发任务等操作</a:t>
            </a:r>
            <a:r>
              <a:rPr dirty="0"/>
              <a:t>。</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lstStyle/>
          <a:p>
            <a:r>
              <a:t>交付 &amp; 使用</a:t>
            </a:r>
          </a:p>
        </p:txBody>
      </p:sp>
      <p:sp>
        <p:nvSpPr>
          <p:cNvPr id="144" name="Shape 144"/>
          <p:cNvSpPr>
            <a:spLocks noGrp="1"/>
          </p:cNvSpPr>
          <p:nvPr>
            <p:ph type="body" idx="1"/>
          </p:nvPr>
        </p:nvSpPr>
        <p:spPr>
          <a:prstGeom prst="rect">
            <a:avLst/>
          </a:prstGeom>
        </p:spPr>
        <p:txBody>
          <a:bodyPr/>
          <a:lstStyle/>
          <a:p>
            <a:pPr>
              <a:defRPr sz="2200"/>
            </a:pPr>
            <a:r>
              <a:t>整个分发网络集群采用 Docker部署，基于 Docker轻量，快速的特性，我们可以快速部署整个集群提供服务。</a:t>
            </a:r>
          </a:p>
          <a:p>
            <a:pPr>
              <a:defRPr sz="2200"/>
            </a:pPr>
            <a:r>
              <a:t>我们有很多大客户，他们可能希望将分发网络部署在自己的内网中，实现快速分发。客户只需我们提供的镜像，即可快速在内网中，搭建自己的分发网络。</a:t>
            </a:r>
          </a:p>
          <a:p>
            <a:pPr>
              <a:defRPr sz="2200"/>
            </a:pPr>
            <a:r>
              <a:t>对于中小客户，开发者，可以通过调用Api接口即可实现全球文件的分发，文件种子的生成等相关操作。</a:t>
            </a:r>
          </a:p>
          <a:p>
            <a:pPr>
              <a:defRPr sz="2200"/>
            </a:pPr>
            <a:r>
              <a:t>高权限后台管理人员可以直接进入各个端点web ui界面操作。</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body" idx="14"/>
          </p:nvPr>
        </p:nvSpPr>
        <p:spPr>
          <a:xfrm>
            <a:off x="1091870" y="1432065"/>
            <a:ext cx="10464800" cy="5334794"/>
          </a:xfrm>
          <a:prstGeom prst="rect">
            <a:avLst/>
          </a:prstGeom>
        </p:spPr>
        <p:txBody>
          <a:bodyPr/>
          <a:lstStyle/>
          <a:p>
            <a:r>
              <a:rPr lang="zh-CN" altLang="en-US" sz="1600" dirty="0"/>
              <a:t>在</a:t>
            </a:r>
            <a:r>
              <a:rPr lang="en-US" sz="1600" dirty="0"/>
              <a:t>Ubuntu</a:t>
            </a:r>
            <a:r>
              <a:rPr lang="zh-CN" altLang="en-US" sz="1600" dirty="0"/>
              <a:t>中，打开终端，输入以下命令安装：</a:t>
            </a:r>
          </a:p>
          <a:p>
            <a:r>
              <a:rPr lang="en-US" sz="1600" dirty="0" err="1"/>
              <a:t>sudo</a:t>
            </a:r>
            <a:r>
              <a:rPr lang="en-US" sz="1600" dirty="0"/>
              <a:t> apt-get install transmission-daemon</a:t>
            </a:r>
          </a:p>
          <a:p>
            <a:r>
              <a:rPr lang="zh-CN" altLang="en-US" sz="1600" dirty="0"/>
              <a:t>安装过程中会顺带把</a:t>
            </a:r>
            <a:r>
              <a:rPr lang="en-US" sz="1600" dirty="0"/>
              <a:t>transmission-cli</a:t>
            </a:r>
            <a:r>
              <a:rPr lang="zh-CN" altLang="en-US" sz="1600" dirty="0"/>
              <a:t>也安装上，安装完毕后系统会多出如下一些命令行工具</a:t>
            </a:r>
          </a:p>
          <a:p>
            <a:r>
              <a:rPr lang="en-US" sz="1600" dirty="0"/>
              <a:t>transmission-cli： </a:t>
            </a:r>
            <a:r>
              <a:rPr lang="zh-CN" altLang="en-US" sz="1600" dirty="0"/>
              <a:t>独立的命令行客户端。</a:t>
            </a:r>
          </a:p>
          <a:p>
            <a:r>
              <a:rPr lang="en-US" sz="1600" dirty="0"/>
              <a:t>transmission-create： </a:t>
            </a:r>
            <a:r>
              <a:rPr lang="zh-CN" altLang="en-US" sz="1600" dirty="0"/>
              <a:t>用来建立</a:t>
            </a:r>
            <a:r>
              <a:rPr lang="en-US" altLang="zh-CN" sz="1600" dirty="0"/>
              <a:t>.</a:t>
            </a:r>
            <a:r>
              <a:rPr lang="en-US" sz="1600" dirty="0"/>
              <a:t>torrent</a:t>
            </a:r>
            <a:r>
              <a:rPr lang="zh-CN" altLang="en-US" sz="1600" dirty="0"/>
              <a:t>种子文件的命令行工具。</a:t>
            </a:r>
          </a:p>
          <a:p>
            <a:r>
              <a:rPr lang="en-US" sz="1600" dirty="0"/>
              <a:t>transmission-daemon： </a:t>
            </a:r>
            <a:r>
              <a:rPr lang="zh-CN" altLang="en-US" sz="1600" dirty="0"/>
              <a:t>后台守护程序。</a:t>
            </a:r>
          </a:p>
          <a:p>
            <a:r>
              <a:rPr lang="en-US" sz="1600" dirty="0"/>
              <a:t>transmission-edit： </a:t>
            </a:r>
            <a:r>
              <a:rPr lang="zh-CN" altLang="en-US" sz="1600" dirty="0"/>
              <a:t>用来修改</a:t>
            </a:r>
            <a:r>
              <a:rPr lang="en-US" altLang="zh-CN" sz="1600" dirty="0"/>
              <a:t>.</a:t>
            </a:r>
            <a:r>
              <a:rPr lang="en-US" sz="1600" dirty="0"/>
              <a:t>torrent</a:t>
            </a:r>
            <a:r>
              <a:rPr lang="zh-CN" altLang="en-US" sz="1600" dirty="0"/>
              <a:t>种子文件的</a:t>
            </a:r>
            <a:r>
              <a:rPr lang="en-US" sz="1600" dirty="0"/>
              <a:t>announce URL。</a:t>
            </a:r>
          </a:p>
          <a:p>
            <a:r>
              <a:rPr lang="en-US" sz="1600" dirty="0"/>
              <a:t>transmission-remote： </a:t>
            </a:r>
            <a:r>
              <a:rPr lang="zh-CN" altLang="en-US" sz="1600" dirty="0"/>
              <a:t>控制</a:t>
            </a:r>
            <a:r>
              <a:rPr lang="en-US" sz="1600" dirty="0"/>
              <a:t>daemon</a:t>
            </a:r>
            <a:r>
              <a:rPr lang="zh-CN" altLang="en-US" sz="1600" dirty="0"/>
              <a:t>的程序。</a:t>
            </a:r>
          </a:p>
          <a:p>
            <a:r>
              <a:rPr lang="en-US" sz="1600" dirty="0"/>
              <a:t>transmission-show：</a:t>
            </a:r>
            <a:r>
              <a:rPr lang="zh-CN" altLang="en-US" sz="1600" dirty="0"/>
              <a:t>查看</a:t>
            </a:r>
            <a:r>
              <a:rPr lang="en-US" altLang="zh-CN" sz="1600" dirty="0"/>
              <a:t>.</a:t>
            </a:r>
            <a:r>
              <a:rPr lang="en-US" sz="1600" dirty="0"/>
              <a:t>torrent</a:t>
            </a:r>
            <a:r>
              <a:rPr lang="zh-CN" altLang="en-US" sz="1600" dirty="0"/>
              <a:t>文件的信息。</a:t>
            </a:r>
          </a:p>
          <a:p>
            <a:r>
              <a:rPr lang="zh-CN" altLang="en-US" sz="1600" dirty="0"/>
              <a:t>安装好后，</a:t>
            </a:r>
            <a:r>
              <a:rPr lang="en-US" sz="1600" dirty="0"/>
              <a:t>Transmission-daemon</a:t>
            </a:r>
            <a:r>
              <a:rPr lang="zh-CN" altLang="en-US" sz="1600" dirty="0"/>
              <a:t>有一些默认设置</a:t>
            </a:r>
            <a:r>
              <a:rPr lang="en-US" altLang="zh-CN" sz="1600" dirty="0"/>
              <a:t>(</a:t>
            </a:r>
            <a:r>
              <a:rPr lang="zh-CN" altLang="en-US" sz="1600" dirty="0"/>
              <a:t>参考链接</a:t>
            </a:r>
            <a:r>
              <a:rPr lang="en-US" altLang="zh-CN" sz="1600" dirty="0"/>
              <a:t>)</a:t>
            </a:r>
            <a:endParaRPr sz="1600" dirty="0"/>
          </a:p>
        </p:txBody>
      </p:sp>
      <p:sp>
        <p:nvSpPr>
          <p:cNvPr id="3" name="Shape 152"/>
          <p:cNvSpPr>
            <a:spLocks noGrp="1"/>
          </p:cNvSpPr>
          <p:nvPr>
            <p:ph type="body" idx="14"/>
          </p:nvPr>
        </p:nvSpPr>
        <p:spPr>
          <a:xfrm>
            <a:off x="1091870" y="239485"/>
            <a:ext cx="10464800" cy="457201"/>
          </a:xfrm>
          <a:prstGeom prst="rect">
            <a:avLst/>
          </a:prstGeom>
        </p:spPr>
        <p:txBody>
          <a:bodyPr/>
          <a:lstStyle/>
          <a:p>
            <a:r>
              <a:rPr lang="en-US" altLang="zh-CN" dirty="0" smtClean="0"/>
              <a:t>Transmission </a:t>
            </a:r>
            <a:r>
              <a:rPr lang="zh-CN" altLang="en-US" dirty="0"/>
              <a:t>介绍</a:t>
            </a:r>
            <a:endParaRPr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19" y="951196"/>
            <a:ext cx="11619006" cy="8371428"/>
          </a:xfrm>
          <a:prstGeom prst="rect">
            <a:avLst/>
          </a:prstGeom>
        </p:spPr>
      </p:pic>
    </p:spTree>
    <p:extLst>
      <p:ext uri="{BB962C8B-B14F-4D97-AF65-F5344CB8AC3E}">
        <p14:creationId xmlns:p14="http://schemas.microsoft.com/office/powerpoint/2010/main" val="2227723680"/>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195</TotalTime>
  <Words>640</Words>
  <Application>Microsoft Macintosh PowerPoint</Application>
  <PresentationFormat>自定义</PresentationFormat>
  <Paragraphs>79</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Calibri</vt:lpstr>
      <vt:lpstr>Helvetica</vt:lpstr>
      <vt:lpstr>Helvetica Light</vt:lpstr>
      <vt:lpstr>Helvetica Neue</vt:lpstr>
      <vt:lpstr>Times New Roman</vt:lpstr>
      <vt:lpstr>Arial</vt:lpstr>
      <vt:lpstr>Gradient</vt:lpstr>
      <vt:lpstr>基于 GIC + Docker 的文件分发网络</vt:lpstr>
      <vt:lpstr>关于我们</vt:lpstr>
      <vt:lpstr>全球多节点分布</vt:lpstr>
      <vt:lpstr>挑战 &amp; 需求</vt:lpstr>
      <vt:lpstr>PowerPoint 演示文稿</vt:lpstr>
      <vt:lpstr>实现思路</vt:lpstr>
      <vt:lpstr>实现</vt:lpstr>
      <vt:lpstr>交付 &amp; 使用</vt:lpstr>
      <vt:lpstr>PowerPoint 演示文稿</vt:lpstr>
      <vt:lpstr>逻辑架构图</vt:lpstr>
      <vt:lpstr>架构图</vt:lpstr>
      <vt:lpstr>TODO</vt:lpstr>
      <vt:lpstr>PowerPoint 演示文稿</vt:lpstr>
      <vt:lpstr>PowerPoint 演示文稿</vt:lpstr>
      <vt:lpstr>集群情况</vt:lpstr>
      <vt:lpstr>PowerPoint 演示文稿</vt:lpstr>
      <vt:lpstr>PowerPoint 演示文稿</vt:lpstr>
      <vt:lpstr>PowerPoint 演示文稿</vt:lpstr>
      <vt:lpstr>PowerPoint 演示文稿</vt:lpstr>
      <vt:lpstr>作品展示</vt:lpstr>
      <vt:lpstr>GIC+Docker作品列表</vt:lpstr>
      <vt:lpstr>CloudwareHub  @Godlike 团队</vt:lpstr>
      <vt:lpstr>云件优势</vt:lpstr>
      <vt:lpstr>云件架构</vt:lpstr>
      <vt:lpstr>系统截图</vt:lpstr>
      <vt:lpstr>云件控制台</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 GIC + Docker 的文件分发网络</dc:title>
  <cp:lastModifiedBy>zhouyuan0130@163.com</cp:lastModifiedBy>
  <cp:revision>15</cp:revision>
  <dcterms:modified xsi:type="dcterms:W3CDTF">2016-06-03T09:22:59Z</dcterms:modified>
</cp:coreProperties>
</file>