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87" r:id="rId4"/>
    <p:sldId id="258" r:id="rId5"/>
    <p:sldId id="259" r:id="rId6"/>
    <p:sldId id="284" r:id="rId7"/>
    <p:sldId id="285" r:id="rId8"/>
    <p:sldId id="291" r:id="rId9"/>
    <p:sldId id="288" r:id="rId10"/>
    <p:sldId id="261" r:id="rId11"/>
    <p:sldId id="283" r:id="rId12"/>
    <p:sldId id="282" r:id="rId13"/>
    <p:sldId id="262" r:id="rId14"/>
    <p:sldId id="267" r:id="rId15"/>
    <p:sldId id="263" r:id="rId16"/>
    <p:sldId id="264" r:id="rId17"/>
    <p:sldId id="289" r:id="rId18"/>
    <p:sldId id="279" r:id="rId19"/>
    <p:sldId id="269" r:id="rId20"/>
    <p:sldId id="270" r:id="rId21"/>
    <p:sldId id="280" r:id="rId22"/>
    <p:sldId id="286" r:id="rId23"/>
    <p:sldId id="271" r:id="rId24"/>
    <p:sldId id="277" r:id="rId25"/>
    <p:sldId id="275" r:id="rId26"/>
    <p:sldId id="290" r:id="rId27"/>
    <p:sldId id="292" r:id="rId28"/>
    <p:sldId id="293" r:id="rId29"/>
    <p:sldId id="294" r:id="rId30"/>
    <p:sldId id="318" r:id="rId31"/>
    <p:sldId id="316"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4" r:id="rId47"/>
    <p:sldId id="281"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3D48"/>
    <a:srgbClr val="1E1E1E"/>
    <a:srgbClr val="1848A3"/>
    <a:srgbClr val="5E5E5F"/>
    <a:srgbClr val="75C7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89956" autoAdjust="0"/>
  </p:normalViewPr>
  <p:slideViewPr>
    <p:cSldViewPr snapToGrid="0">
      <p:cViewPr varScale="1">
        <p:scale>
          <a:sx n="81" d="100"/>
          <a:sy n="81" d="100"/>
        </p:scale>
        <p:origin x="456" y="96"/>
      </p:cViewPr>
      <p:guideLst>
        <p:guide orient="horz" pos="2160"/>
        <p:guide pos="3832"/>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69E89B-54D9-4ADB-A691-0EF37E3A4C0E}" type="datetimeFigureOut">
              <a:rPr lang="zh-CN" altLang="en-US" smtClean="0"/>
              <a:t>2016/9/2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19C901-C15E-4961-9B58-D8A6A7D927DD}" type="slidenum">
              <a:rPr lang="zh-CN" altLang="en-US" smtClean="0"/>
              <a:t>‹#›</a:t>
            </a:fld>
            <a:endParaRPr lang="zh-CN" altLang="en-US"/>
          </a:p>
        </p:txBody>
      </p:sp>
    </p:spTree>
    <p:extLst>
      <p:ext uri="{BB962C8B-B14F-4D97-AF65-F5344CB8AC3E}">
        <p14:creationId xmlns:p14="http://schemas.microsoft.com/office/powerpoint/2010/main" val="276689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719C901-C15E-4961-9B58-D8A6A7D927DD}" type="slidenum">
              <a:rPr lang="zh-CN" altLang="en-US" smtClean="0"/>
              <a:t>7</a:t>
            </a:fld>
            <a:endParaRPr lang="zh-CN" altLang="en-US"/>
          </a:p>
        </p:txBody>
      </p:sp>
    </p:spTree>
    <p:extLst>
      <p:ext uri="{BB962C8B-B14F-4D97-AF65-F5344CB8AC3E}">
        <p14:creationId xmlns:p14="http://schemas.microsoft.com/office/powerpoint/2010/main" val="1310561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1" latinLnBrk="0" hangingPunct="1">
              <a:spcBef>
                <a:spcPts val="0"/>
              </a:spcBef>
              <a:spcAft>
                <a:spcPts val="0"/>
              </a:spcAft>
              <a:buClrTx/>
              <a:buSzTx/>
              <a:buFont typeface="Arial" pitchFamily="34" charset="0"/>
              <a:buChar char="•"/>
              <a:defRPr/>
            </a:pPr>
            <a:r>
              <a:rPr lang="en-US" altLang="zh-CN" sz="1200" dirty="0" smtClean="0"/>
              <a:t>iSCSI</a:t>
            </a:r>
            <a:r>
              <a:rPr lang="zh-CN" altLang="en-US" sz="1200" dirty="0" smtClean="0"/>
              <a:t>是一种基于</a:t>
            </a:r>
            <a:r>
              <a:rPr lang="en-US" altLang="zh-CN" sz="1200" dirty="0" smtClean="0"/>
              <a:t>TCP/IP </a:t>
            </a:r>
            <a:r>
              <a:rPr lang="zh-CN" altLang="en-US" sz="1200" dirty="0" smtClean="0"/>
              <a:t>的协议，用来建立和管理</a:t>
            </a:r>
            <a:r>
              <a:rPr lang="en-US" altLang="zh-CN" sz="1200" dirty="0" smtClean="0"/>
              <a:t>IP</a:t>
            </a:r>
            <a:r>
              <a:rPr lang="zh-CN" altLang="en-US" sz="1200" dirty="0" smtClean="0"/>
              <a:t>存储设备、主机和客户机等之间的相互连接，并创建存储区域网络（</a:t>
            </a:r>
            <a:r>
              <a:rPr lang="en-US" altLang="zh-CN" sz="1200" dirty="0" smtClean="0"/>
              <a:t>SAN</a:t>
            </a:r>
            <a:r>
              <a:rPr lang="zh-CN" altLang="en-US" sz="1200" dirty="0" smtClean="0"/>
              <a:t>）。</a:t>
            </a:r>
            <a:r>
              <a:rPr lang="en-US" altLang="zh-CN" sz="1200" dirty="0" smtClean="0"/>
              <a:t>SAN </a:t>
            </a:r>
            <a:r>
              <a:rPr lang="zh-CN" altLang="en-US" sz="1200" dirty="0" smtClean="0"/>
              <a:t>使得</a:t>
            </a:r>
            <a:r>
              <a:rPr lang="en-US" altLang="zh-CN" sz="1200" dirty="0" smtClean="0"/>
              <a:t>SCSI </a:t>
            </a:r>
            <a:r>
              <a:rPr lang="zh-CN" altLang="en-US" sz="1200" dirty="0" smtClean="0"/>
              <a:t>协议应用于高速数据传输网络成为可能，这种传输以数据块级别（</a:t>
            </a:r>
            <a:r>
              <a:rPr lang="en-US" altLang="zh-CN" sz="1200" dirty="0" smtClean="0"/>
              <a:t>block-level</a:t>
            </a:r>
            <a:r>
              <a:rPr lang="zh-CN" altLang="en-US" sz="1200" dirty="0" smtClean="0"/>
              <a:t>）在多个数据存储网络间进行。</a:t>
            </a:r>
            <a:r>
              <a:rPr lang="en-US" altLang="zh-CN" sz="1200" b="0" i="0" kern="1200" dirty="0" smtClean="0">
                <a:solidFill>
                  <a:schemeClr val="tx1"/>
                </a:solidFill>
                <a:effectLst/>
                <a:latin typeface="+mn-lt"/>
                <a:ea typeface="+mn-ea"/>
                <a:cs typeface="+mn-cs"/>
              </a:rPr>
              <a:t>iSCSI </a:t>
            </a:r>
            <a:r>
              <a:rPr lang="zh-CN" altLang="en-US" sz="1200" b="0" i="0" kern="1200" dirty="0" smtClean="0">
                <a:solidFill>
                  <a:schemeClr val="tx1"/>
                </a:solidFill>
                <a:effectLst/>
                <a:latin typeface="+mn-lt"/>
                <a:ea typeface="+mn-ea"/>
                <a:cs typeface="+mn-cs"/>
              </a:rPr>
              <a:t>的主要功能是在</a:t>
            </a:r>
            <a:r>
              <a:rPr lang="en-US" altLang="zh-CN" sz="1200" b="0" i="0" kern="1200" dirty="0" smtClean="0">
                <a:solidFill>
                  <a:schemeClr val="tx1"/>
                </a:solidFill>
                <a:effectLst/>
                <a:latin typeface="+mn-lt"/>
                <a:ea typeface="+mn-ea"/>
                <a:cs typeface="+mn-cs"/>
              </a:rPr>
              <a:t>TCP/IP </a:t>
            </a:r>
            <a:r>
              <a:rPr lang="zh-CN" altLang="en-US" sz="1200" b="0" i="0" kern="1200" dirty="0" smtClean="0">
                <a:solidFill>
                  <a:schemeClr val="tx1"/>
                </a:solidFill>
                <a:effectLst/>
                <a:latin typeface="+mn-lt"/>
                <a:ea typeface="+mn-ea"/>
                <a:cs typeface="+mn-cs"/>
              </a:rPr>
              <a:t>网络上的主机系统（启动器 </a:t>
            </a:r>
            <a:r>
              <a:rPr lang="en-US" altLang="zh-CN" sz="1200" b="0" i="0" kern="1200" dirty="0" smtClean="0">
                <a:solidFill>
                  <a:schemeClr val="tx1"/>
                </a:solidFill>
                <a:effectLst/>
                <a:latin typeface="+mn-lt"/>
                <a:ea typeface="+mn-ea"/>
                <a:cs typeface="+mn-cs"/>
              </a:rPr>
              <a:t>initiator</a:t>
            </a:r>
            <a:r>
              <a:rPr lang="zh-CN" altLang="en-US" sz="1200" b="0" i="0" kern="1200" dirty="0" smtClean="0">
                <a:solidFill>
                  <a:schemeClr val="tx1"/>
                </a:solidFill>
                <a:effectLst/>
                <a:latin typeface="+mn-lt"/>
                <a:ea typeface="+mn-ea"/>
                <a:cs typeface="+mn-cs"/>
              </a:rPr>
              <a:t>）和存储设备（目标器 </a:t>
            </a:r>
            <a:r>
              <a:rPr lang="en-US" altLang="zh-CN" sz="1200" b="0" i="0" kern="1200" dirty="0" smtClean="0">
                <a:solidFill>
                  <a:schemeClr val="tx1"/>
                </a:solidFill>
                <a:effectLst/>
                <a:latin typeface="+mn-lt"/>
                <a:ea typeface="+mn-ea"/>
                <a:cs typeface="+mn-cs"/>
              </a:rPr>
              <a:t>target</a:t>
            </a:r>
            <a:r>
              <a:rPr lang="zh-CN" altLang="en-US" sz="1200" b="0" i="0" kern="1200" dirty="0" smtClean="0">
                <a:solidFill>
                  <a:schemeClr val="tx1"/>
                </a:solidFill>
                <a:effectLst/>
                <a:latin typeface="+mn-lt"/>
                <a:ea typeface="+mn-ea"/>
                <a:cs typeface="+mn-cs"/>
              </a:rPr>
              <a:t>）之间进行大量数据的封装和可靠传输过程。</a:t>
            </a:r>
            <a:endParaRPr lang="en-US" altLang="zh-CN" sz="1200" b="0" i="0" kern="1200" dirty="0" smtClean="0">
              <a:solidFill>
                <a:schemeClr val="tx1"/>
              </a:solidFill>
              <a:effectLst/>
              <a:latin typeface="+mn-lt"/>
              <a:ea typeface="+mn-ea"/>
              <a:cs typeface="+mn-cs"/>
            </a:endParaRPr>
          </a:p>
          <a:p>
            <a:pPr marL="171450" marR="0" indent="-171450" algn="l" defTabSz="914400" rtl="0" eaLnBrk="1" latinLnBrk="0" hangingPunct="1">
              <a:spcBef>
                <a:spcPts val="0"/>
              </a:spcBef>
              <a:spcAft>
                <a:spcPts val="0"/>
              </a:spcAft>
              <a:buClrTx/>
              <a:buSzTx/>
              <a:buFont typeface="Arial" pitchFamily="34" charset="0"/>
              <a:buChar char="•"/>
              <a:defRPr/>
            </a:pPr>
            <a:r>
              <a:rPr lang="en-US" altLang="zh-CN" sz="1200" b="1" i="0" kern="1200" dirty="0" smtClean="0">
                <a:solidFill>
                  <a:schemeClr val="tx1"/>
                </a:solidFill>
                <a:effectLst/>
                <a:latin typeface="+mn-lt"/>
                <a:ea typeface="+mn-ea"/>
                <a:cs typeface="+mn-cs"/>
              </a:rPr>
              <a:t>NFS </a:t>
            </a:r>
            <a:r>
              <a:rPr lang="zh-CN" altLang="en-US" sz="1200" b="1" i="0" kern="1200" dirty="0" smtClean="0">
                <a:solidFill>
                  <a:schemeClr val="tx1"/>
                </a:solidFill>
                <a:effectLst/>
                <a:latin typeface="+mn-lt"/>
                <a:ea typeface="+mn-ea"/>
                <a:cs typeface="+mn-cs"/>
              </a:rPr>
              <a:t>是</a:t>
            </a:r>
            <a:r>
              <a:rPr lang="en-US" altLang="zh-CN" sz="1200" b="1" i="0" kern="1200" dirty="0" smtClean="0">
                <a:solidFill>
                  <a:schemeClr val="tx1"/>
                </a:solidFill>
                <a:effectLst/>
                <a:latin typeface="+mn-lt"/>
                <a:ea typeface="+mn-ea"/>
                <a:cs typeface="+mn-cs"/>
              </a:rPr>
              <a:t>Network File System</a:t>
            </a:r>
            <a:r>
              <a:rPr lang="zh-CN" altLang="en-US" sz="1200" b="1" i="0" kern="1200" dirty="0" smtClean="0">
                <a:solidFill>
                  <a:schemeClr val="tx1"/>
                </a:solidFill>
                <a:effectLst/>
                <a:latin typeface="+mn-lt"/>
                <a:ea typeface="+mn-ea"/>
                <a:cs typeface="+mn-cs"/>
              </a:rPr>
              <a:t>的缩写，即网络文件系统。一种使用于分散式文件系统的协定，由</a:t>
            </a:r>
            <a:r>
              <a:rPr lang="en-US" altLang="zh-CN" sz="1200" b="1" i="0" kern="1200" dirty="0" smtClean="0">
                <a:solidFill>
                  <a:schemeClr val="tx1"/>
                </a:solidFill>
                <a:effectLst/>
                <a:latin typeface="+mn-lt"/>
                <a:ea typeface="+mn-ea"/>
                <a:cs typeface="+mn-cs"/>
              </a:rPr>
              <a:t>Sun</a:t>
            </a:r>
            <a:r>
              <a:rPr lang="zh-CN" altLang="en-US" sz="1200" b="1" i="0" kern="1200" dirty="0" smtClean="0">
                <a:solidFill>
                  <a:schemeClr val="tx1"/>
                </a:solidFill>
                <a:effectLst/>
                <a:latin typeface="+mn-lt"/>
                <a:ea typeface="+mn-ea"/>
                <a:cs typeface="+mn-cs"/>
              </a:rPr>
              <a:t>公司开发，于</a:t>
            </a:r>
            <a:r>
              <a:rPr lang="en-US" altLang="zh-CN" sz="1200" b="1" i="0" kern="1200" dirty="0" smtClean="0">
                <a:solidFill>
                  <a:schemeClr val="tx1"/>
                </a:solidFill>
                <a:effectLst/>
                <a:latin typeface="+mn-lt"/>
                <a:ea typeface="+mn-ea"/>
                <a:cs typeface="+mn-cs"/>
              </a:rPr>
              <a:t>1984</a:t>
            </a:r>
            <a:r>
              <a:rPr lang="zh-CN" altLang="en-US" sz="1200" b="1" i="0" kern="1200" dirty="0" smtClean="0">
                <a:solidFill>
                  <a:schemeClr val="tx1"/>
                </a:solidFill>
                <a:effectLst/>
                <a:latin typeface="+mn-lt"/>
                <a:ea typeface="+mn-ea"/>
                <a:cs typeface="+mn-cs"/>
              </a:rPr>
              <a:t>年向外公布。功能是通过网络让不同的机器、不同的操作系统能够彼此分享个别的数据，让应用程序在客户端通过网络访问位于服务器磁盘中的数据，是在类</a:t>
            </a:r>
            <a:r>
              <a:rPr lang="en-US" altLang="zh-CN" sz="1200" b="1" i="0" kern="1200" dirty="0" smtClean="0">
                <a:solidFill>
                  <a:schemeClr val="tx1"/>
                </a:solidFill>
                <a:effectLst/>
                <a:latin typeface="+mn-lt"/>
                <a:ea typeface="+mn-ea"/>
                <a:cs typeface="+mn-cs"/>
              </a:rPr>
              <a:t>Unix</a:t>
            </a:r>
            <a:r>
              <a:rPr lang="zh-CN" altLang="en-US" sz="1200" b="1" i="0" kern="1200" dirty="0" smtClean="0">
                <a:solidFill>
                  <a:schemeClr val="tx1"/>
                </a:solidFill>
                <a:effectLst/>
                <a:latin typeface="+mn-lt"/>
                <a:ea typeface="+mn-ea"/>
                <a:cs typeface="+mn-cs"/>
              </a:rPr>
              <a:t>系统间实现磁盘文件共享的一种方法。</a:t>
            </a:r>
            <a:endParaRPr lang="en-US" altLang="zh-CN" sz="1200" b="1" i="0" kern="1200" dirty="0" smtClean="0">
              <a:solidFill>
                <a:schemeClr val="tx1"/>
              </a:solidFill>
              <a:effectLst/>
              <a:latin typeface="+mn-lt"/>
              <a:ea typeface="+mn-ea"/>
              <a:cs typeface="+mn-cs"/>
            </a:endParaRPr>
          </a:p>
          <a:p>
            <a:pPr marL="171450" indent="-171450" fontAlgn="base">
              <a:buFont typeface="Arial" pitchFamily="34" charset="0"/>
              <a:buChar char="•"/>
            </a:pPr>
            <a:r>
              <a:rPr lang="en-US" altLang="zh-CN" sz="1200" b="0" i="0" kern="1200" dirty="0" smtClean="0">
                <a:solidFill>
                  <a:schemeClr val="tx1"/>
                </a:solidFill>
                <a:effectLst/>
                <a:latin typeface="+mn-lt"/>
                <a:ea typeface="+mn-ea"/>
                <a:cs typeface="+mn-cs"/>
              </a:rPr>
              <a:t>VMFS </a:t>
            </a:r>
            <a:r>
              <a:rPr lang="zh-CN" altLang="en-US" sz="1200" b="0" i="0" kern="1200" dirty="0" smtClean="0">
                <a:solidFill>
                  <a:schemeClr val="tx1"/>
                </a:solidFill>
                <a:effectLst/>
                <a:latin typeface="+mn-lt"/>
                <a:ea typeface="+mn-ea"/>
                <a:cs typeface="+mn-cs"/>
              </a:rPr>
              <a:t>是一种针对虚拟机进行了优化的高性能集群文件系统。常规文件系统在给定时间只允许一台服务器读写同一文件，而 </a:t>
            </a:r>
            <a:r>
              <a:rPr lang="en-US" altLang="zh-CN" sz="1200" b="0" i="0" kern="1200" dirty="0" smtClean="0">
                <a:solidFill>
                  <a:schemeClr val="tx1"/>
                </a:solidFill>
                <a:effectLst/>
                <a:latin typeface="+mn-lt"/>
                <a:ea typeface="+mn-ea"/>
                <a:cs typeface="+mn-cs"/>
              </a:rPr>
              <a:t>VMFS </a:t>
            </a:r>
            <a:r>
              <a:rPr lang="zh-CN" altLang="en-US" sz="1200" b="0" i="0" kern="1200" dirty="0" smtClean="0">
                <a:solidFill>
                  <a:schemeClr val="tx1"/>
                </a:solidFill>
                <a:effectLst/>
                <a:latin typeface="+mn-lt"/>
                <a:ea typeface="+mn-ea"/>
                <a:cs typeface="+mn-cs"/>
              </a:rPr>
              <a:t>利用共享存储允许多个 </a:t>
            </a:r>
            <a:r>
              <a:rPr lang="en-US" altLang="zh-CN" sz="1200" b="0" i="0" kern="1200" dirty="0" smtClean="0">
                <a:solidFill>
                  <a:schemeClr val="tx1"/>
                </a:solidFill>
                <a:effectLst/>
                <a:latin typeface="+mn-lt"/>
                <a:ea typeface="+mn-ea"/>
                <a:cs typeface="+mn-cs"/>
              </a:rPr>
              <a:t>VMware vSphere </a:t>
            </a:r>
            <a:r>
              <a:rPr lang="zh-CN" altLang="en-US" sz="1200" b="0" i="0" kern="1200" dirty="0" smtClean="0">
                <a:solidFill>
                  <a:schemeClr val="tx1"/>
                </a:solidFill>
                <a:effectLst/>
                <a:latin typeface="+mn-lt"/>
                <a:ea typeface="+mn-ea"/>
                <a:cs typeface="+mn-cs"/>
              </a:rPr>
              <a:t>主机并行读写同一个存储。</a:t>
            </a:r>
            <a:endParaRPr lang="en-US" altLang="zh-CN" sz="1200" b="0" i="0" kern="1200" dirty="0" smtClean="0">
              <a:solidFill>
                <a:schemeClr val="tx1"/>
              </a:solidFill>
              <a:effectLst/>
              <a:latin typeface="+mn-lt"/>
              <a:ea typeface="+mn-ea"/>
              <a:cs typeface="+mn-cs"/>
            </a:endParaRPr>
          </a:p>
          <a:p>
            <a:pPr marL="171450" indent="-171450" fontAlgn="base">
              <a:buFont typeface="Arial" pitchFamily="34" charset="0"/>
              <a:buChar char="•"/>
            </a:pPr>
            <a:r>
              <a:rPr lang="en-US" altLang="zh-CN" sz="1200" b="0" i="0" kern="1200" dirty="0" err="1" smtClean="0">
                <a:solidFill>
                  <a:schemeClr val="tx1"/>
                </a:solidFill>
                <a:effectLst/>
                <a:latin typeface="+mn-lt"/>
                <a:ea typeface="+mn-ea"/>
                <a:cs typeface="+mn-cs"/>
              </a:rPr>
              <a:t>GlusterFS</a:t>
            </a:r>
            <a:r>
              <a:rPr lang="zh-CN" altLang="en-US" sz="1200" b="0" i="0" kern="1200" dirty="0" smtClean="0">
                <a:solidFill>
                  <a:schemeClr val="tx1"/>
                </a:solidFill>
                <a:effectLst/>
                <a:latin typeface="+mn-lt"/>
                <a:ea typeface="+mn-ea"/>
                <a:cs typeface="+mn-cs"/>
              </a:rPr>
              <a:t>是一个开源的分布式文件系统，具有强大的横向扩展能力，通过扩展能够支持数</a:t>
            </a:r>
            <a:r>
              <a:rPr lang="en-US" altLang="zh-CN" sz="1200" b="0" i="0" kern="1200" dirty="0" smtClean="0">
                <a:solidFill>
                  <a:schemeClr val="tx1"/>
                </a:solidFill>
                <a:effectLst/>
                <a:latin typeface="+mn-lt"/>
                <a:ea typeface="+mn-ea"/>
                <a:cs typeface="+mn-cs"/>
              </a:rPr>
              <a:t>PB</a:t>
            </a:r>
            <a:r>
              <a:rPr lang="zh-CN" altLang="en-US" sz="1200" b="0" i="0" kern="1200" dirty="0" smtClean="0">
                <a:solidFill>
                  <a:schemeClr val="tx1"/>
                </a:solidFill>
                <a:effectLst/>
                <a:latin typeface="+mn-lt"/>
                <a:ea typeface="+mn-ea"/>
                <a:cs typeface="+mn-cs"/>
              </a:rPr>
              <a:t>存储容量和处理数千客户端。同样地，</a:t>
            </a:r>
            <a:r>
              <a:rPr lang="en-US" altLang="zh-CN" sz="1200" b="0" i="0" kern="1200" dirty="0" smtClean="0">
                <a:solidFill>
                  <a:schemeClr val="tx1"/>
                </a:solidFill>
                <a:effectLst/>
                <a:latin typeface="+mn-lt"/>
                <a:ea typeface="+mn-ea"/>
                <a:cs typeface="+mn-cs"/>
              </a:rPr>
              <a:t>Kubernetes</a:t>
            </a:r>
            <a:r>
              <a:rPr lang="zh-CN" altLang="en-US" sz="1200" b="0" i="0" kern="1200" dirty="0" smtClean="0">
                <a:solidFill>
                  <a:schemeClr val="tx1"/>
                </a:solidFill>
                <a:effectLst/>
                <a:latin typeface="+mn-lt"/>
                <a:ea typeface="+mn-ea"/>
                <a:cs typeface="+mn-cs"/>
              </a:rPr>
              <a:t>支持</a:t>
            </a:r>
            <a:r>
              <a:rPr lang="en-US" altLang="zh-CN" sz="1200" b="0" i="0" kern="1200" dirty="0" smtClean="0">
                <a:solidFill>
                  <a:schemeClr val="tx1"/>
                </a:solidFill>
                <a:effectLst/>
                <a:latin typeface="+mn-lt"/>
                <a:ea typeface="+mn-ea"/>
                <a:cs typeface="+mn-cs"/>
              </a:rPr>
              <a:t>Pod</a:t>
            </a:r>
            <a:r>
              <a:rPr lang="zh-CN" altLang="en-US" sz="1200" b="0" i="0" kern="1200" dirty="0" smtClean="0">
                <a:solidFill>
                  <a:schemeClr val="tx1"/>
                </a:solidFill>
                <a:effectLst/>
                <a:latin typeface="+mn-lt"/>
                <a:ea typeface="+mn-ea"/>
                <a:cs typeface="+mn-cs"/>
              </a:rPr>
              <a:t>挂载到</a:t>
            </a:r>
            <a:r>
              <a:rPr lang="en-US" altLang="zh-CN" sz="1200" b="0" i="0" kern="1200" dirty="0" err="1" smtClean="0">
                <a:solidFill>
                  <a:schemeClr val="tx1"/>
                </a:solidFill>
                <a:effectLst/>
                <a:latin typeface="+mn-lt"/>
                <a:ea typeface="+mn-ea"/>
                <a:cs typeface="+mn-cs"/>
              </a:rPr>
              <a:t>GlusterFS</a:t>
            </a:r>
            <a:r>
              <a:rPr lang="zh-CN" altLang="en-US" sz="1200" b="0" i="0" kern="1200" dirty="0" smtClean="0">
                <a:solidFill>
                  <a:schemeClr val="tx1"/>
                </a:solidFill>
                <a:effectLst/>
                <a:latin typeface="+mn-lt"/>
                <a:ea typeface="+mn-ea"/>
                <a:cs typeface="+mn-cs"/>
              </a:rPr>
              <a:t>，这样数据将会永久保存。</a:t>
            </a:r>
            <a:endParaRPr lang="en-US" altLang="zh-CN" sz="1200" b="0" i="0" kern="1200" dirty="0" smtClean="0">
              <a:solidFill>
                <a:schemeClr val="tx1"/>
              </a:solidFill>
              <a:effectLst/>
              <a:latin typeface="+mn-lt"/>
              <a:ea typeface="+mn-ea"/>
              <a:cs typeface="+mn-cs"/>
            </a:endParaRPr>
          </a:p>
          <a:p>
            <a:pPr marL="171450" indent="-171450" fontAlgn="base">
              <a:buFont typeface="Arial" pitchFamily="34" charset="0"/>
              <a:buChar char="•"/>
            </a:pPr>
            <a:r>
              <a:rPr lang="en-US" altLang="zh-CN" sz="1200" b="0" i="0" kern="1200" dirty="0" err="1" smtClean="0">
                <a:solidFill>
                  <a:schemeClr val="tx1"/>
                </a:solidFill>
                <a:effectLst/>
                <a:latin typeface="+mn-lt"/>
                <a:ea typeface="+mn-ea"/>
                <a:cs typeface="+mn-cs"/>
              </a:rPr>
              <a:t>Ceph</a:t>
            </a:r>
            <a:r>
              <a:rPr lang="zh-CN" altLang="en-US" sz="1200" b="0" i="0" kern="1200" dirty="0" smtClean="0">
                <a:solidFill>
                  <a:schemeClr val="tx1"/>
                </a:solidFill>
                <a:effectLst/>
                <a:latin typeface="+mn-lt"/>
                <a:ea typeface="+mn-ea"/>
                <a:cs typeface="+mn-cs"/>
              </a:rPr>
              <a:t>是加州大学</a:t>
            </a:r>
            <a:r>
              <a:rPr lang="en-US" altLang="zh-CN" sz="1200" b="0" i="0" kern="1200" dirty="0" smtClean="0">
                <a:solidFill>
                  <a:schemeClr val="tx1"/>
                </a:solidFill>
                <a:effectLst/>
                <a:latin typeface="+mn-lt"/>
                <a:ea typeface="+mn-ea"/>
                <a:cs typeface="+mn-cs"/>
              </a:rPr>
              <a:t>Santa Cruz</a:t>
            </a:r>
            <a:r>
              <a:rPr lang="zh-CN" altLang="en-US" sz="1200" b="0" i="0" kern="1200" dirty="0" smtClean="0">
                <a:solidFill>
                  <a:schemeClr val="tx1"/>
                </a:solidFill>
                <a:effectLst/>
                <a:latin typeface="+mn-lt"/>
                <a:ea typeface="+mn-ea"/>
                <a:cs typeface="+mn-cs"/>
              </a:rPr>
              <a:t>分校的</a:t>
            </a:r>
            <a:r>
              <a:rPr lang="en-US" altLang="zh-CN" sz="1200" b="0" i="0" kern="1200" dirty="0" smtClean="0">
                <a:solidFill>
                  <a:schemeClr val="tx1"/>
                </a:solidFill>
                <a:effectLst/>
                <a:latin typeface="+mn-lt"/>
                <a:ea typeface="+mn-ea"/>
                <a:cs typeface="+mn-cs"/>
              </a:rPr>
              <a:t>Sage Weil</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DreamHost</a:t>
            </a:r>
            <a:r>
              <a:rPr lang="zh-CN" altLang="en-US" sz="1200" b="0" i="0" kern="1200" dirty="0" smtClean="0">
                <a:solidFill>
                  <a:schemeClr val="tx1"/>
                </a:solidFill>
                <a:effectLst/>
                <a:latin typeface="+mn-lt"/>
                <a:ea typeface="+mn-ea"/>
                <a:cs typeface="+mn-cs"/>
              </a:rPr>
              <a:t>的联合创始人）专为博士论文设计的新一代自由软件分布式文件系统。自</a:t>
            </a:r>
            <a:r>
              <a:rPr lang="en-US" altLang="zh-CN" sz="1200" b="0" i="0" kern="1200" dirty="0" smtClean="0">
                <a:solidFill>
                  <a:schemeClr val="tx1"/>
                </a:solidFill>
                <a:effectLst/>
                <a:latin typeface="+mn-lt"/>
                <a:ea typeface="+mn-ea"/>
                <a:cs typeface="+mn-cs"/>
              </a:rPr>
              <a:t>2007</a:t>
            </a:r>
            <a:r>
              <a:rPr lang="zh-CN" altLang="en-US" sz="1200" b="0" i="0" kern="1200" dirty="0" smtClean="0">
                <a:solidFill>
                  <a:schemeClr val="tx1"/>
                </a:solidFill>
                <a:effectLst/>
                <a:latin typeface="+mn-lt"/>
                <a:ea typeface="+mn-ea"/>
                <a:cs typeface="+mn-cs"/>
              </a:rPr>
              <a:t>年毕业之后，</a:t>
            </a:r>
            <a:r>
              <a:rPr lang="en-US" altLang="zh-CN" sz="1200" b="0" i="0" kern="1200" dirty="0" smtClean="0">
                <a:solidFill>
                  <a:schemeClr val="tx1"/>
                </a:solidFill>
                <a:effectLst/>
                <a:latin typeface="+mn-lt"/>
                <a:ea typeface="+mn-ea"/>
                <a:cs typeface="+mn-cs"/>
              </a:rPr>
              <a:t>Sage</a:t>
            </a:r>
            <a:r>
              <a:rPr lang="zh-CN" altLang="en-US" sz="1200" b="0" i="0" kern="1200" dirty="0" smtClean="0">
                <a:solidFill>
                  <a:schemeClr val="tx1"/>
                </a:solidFill>
                <a:effectLst/>
                <a:latin typeface="+mn-lt"/>
                <a:ea typeface="+mn-ea"/>
                <a:cs typeface="+mn-cs"/>
              </a:rPr>
              <a:t>开始全职投入到</a:t>
            </a:r>
            <a:r>
              <a:rPr lang="en-US" altLang="zh-CN" sz="1200" b="0" i="0" kern="1200" dirty="0" err="1" smtClean="0">
                <a:solidFill>
                  <a:schemeClr val="tx1"/>
                </a:solidFill>
                <a:effectLst/>
                <a:latin typeface="+mn-lt"/>
                <a:ea typeface="+mn-ea"/>
                <a:cs typeface="+mn-cs"/>
              </a:rPr>
              <a:t>Ceph</a:t>
            </a:r>
            <a:r>
              <a:rPr lang="zh-CN" altLang="en-US" sz="1200" b="0" i="0" kern="1200" dirty="0" smtClean="0">
                <a:solidFill>
                  <a:schemeClr val="tx1"/>
                </a:solidFill>
                <a:effectLst/>
                <a:latin typeface="+mn-lt"/>
                <a:ea typeface="+mn-ea"/>
                <a:cs typeface="+mn-cs"/>
              </a:rPr>
              <a:t>开 发之中，使其能适用于生产环境。</a:t>
            </a:r>
            <a:r>
              <a:rPr lang="en-US" altLang="zh-CN" sz="1200" b="0" i="0" kern="1200" dirty="0" err="1" smtClean="0">
                <a:solidFill>
                  <a:schemeClr val="tx1"/>
                </a:solidFill>
                <a:effectLst/>
                <a:latin typeface="+mn-lt"/>
                <a:ea typeface="+mn-ea"/>
                <a:cs typeface="+mn-cs"/>
              </a:rPr>
              <a:t>Ceph</a:t>
            </a:r>
            <a:r>
              <a:rPr lang="zh-CN" altLang="en-US" sz="1200" b="0" i="0" kern="1200" dirty="0" smtClean="0">
                <a:solidFill>
                  <a:schemeClr val="tx1"/>
                </a:solidFill>
                <a:effectLst/>
                <a:latin typeface="+mn-lt"/>
                <a:ea typeface="+mn-ea"/>
                <a:cs typeface="+mn-cs"/>
              </a:rPr>
              <a:t>的主要目标是设计成基于</a:t>
            </a:r>
            <a:r>
              <a:rPr lang="en-US" altLang="zh-CN" sz="1200" b="0" i="0" kern="1200" dirty="0" smtClean="0">
                <a:solidFill>
                  <a:schemeClr val="tx1"/>
                </a:solidFill>
                <a:effectLst/>
                <a:latin typeface="+mn-lt"/>
                <a:ea typeface="+mn-ea"/>
                <a:cs typeface="+mn-cs"/>
              </a:rPr>
              <a:t>POSIX</a:t>
            </a:r>
            <a:r>
              <a:rPr lang="zh-CN" altLang="en-US" sz="1200" b="0" i="0" kern="1200" dirty="0" smtClean="0">
                <a:solidFill>
                  <a:schemeClr val="tx1"/>
                </a:solidFill>
                <a:effectLst/>
                <a:latin typeface="+mn-lt"/>
                <a:ea typeface="+mn-ea"/>
                <a:cs typeface="+mn-cs"/>
              </a:rPr>
              <a:t>的没有单点故障的分布式文件系统，使数据能容错和无缝的复制。</a:t>
            </a:r>
            <a:endParaRPr lang="en-US" altLang="zh-CN" sz="1200" b="0" i="0" kern="1200" dirty="0" smtClean="0">
              <a:solidFill>
                <a:schemeClr val="tx1"/>
              </a:solidFill>
              <a:effectLst/>
              <a:latin typeface="+mn-lt"/>
              <a:ea typeface="+mn-ea"/>
              <a:cs typeface="+mn-cs"/>
            </a:endParaRPr>
          </a:p>
          <a:p>
            <a:pPr marL="171450" marR="0" indent="-171450" algn="l" defTabSz="914400" rtl="0" eaLnBrk="1" latinLnBrk="0" hangingPunct="1">
              <a:spcBef>
                <a:spcPts val="0"/>
              </a:spcBef>
              <a:spcAft>
                <a:spcPts val="0"/>
              </a:spcAft>
              <a:buClrTx/>
              <a:buSzTx/>
              <a:buFont typeface="Arial" pitchFamily="34" charset="0"/>
              <a:buChar char="•"/>
              <a:defRPr/>
            </a:pPr>
            <a:r>
              <a:rPr lang="en-US" altLang="zh-CN" sz="1200" dirty="0" err="1" smtClean="0">
                <a:solidFill>
                  <a:srgbClr val="0070C0"/>
                </a:solidFill>
              </a:rPr>
              <a:t>Flocker</a:t>
            </a:r>
            <a:r>
              <a:rPr lang="en-US" altLang="zh-CN" sz="1200" dirty="0" smtClean="0">
                <a:solidFill>
                  <a:srgbClr val="0070C0"/>
                </a:solidFill>
              </a:rPr>
              <a:t>:</a:t>
            </a:r>
            <a:r>
              <a:rPr lang="zh-CN" altLang="en-US" sz="1200" b="0" i="0" kern="1200" dirty="0" smtClean="0">
                <a:solidFill>
                  <a:schemeClr val="tx1"/>
                </a:solidFill>
                <a:effectLst/>
                <a:latin typeface="+mn-lt"/>
                <a:ea typeface="+mn-ea"/>
                <a:cs typeface="+mn-cs"/>
              </a:rPr>
              <a:t>作为</a:t>
            </a:r>
            <a:r>
              <a:rPr lang="en-US" altLang="zh-CN" sz="1200" b="0" i="0" kern="1200" dirty="0" err="1" smtClean="0">
                <a:solidFill>
                  <a:schemeClr val="tx1"/>
                </a:solidFill>
                <a:effectLst/>
                <a:latin typeface="+mn-lt"/>
                <a:ea typeface="+mn-ea"/>
                <a:cs typeface="+mn-cs"/>
              </a:rPr>
              <a:t>ClusterHQ</a:t>
            </a:r>
            <a:r>
              <a:rPr lang="zh-CN" altLang="en-US" sz="1200" b="0" i="0" kern="1200" dirty="0" smtClean="0">
                <a:solidFill>
                  <a:schemeClr val="tx1"/>
                </a:solidFill>
                <a:effectLst/>
                <a:latin typeface="+mn-lt"/>
                <a:ea typeface="+mn-ea"/>
                <a:cs typeface="+mn-cs"/>
              </a:rPr>
              <a:t>公司</a:t>
            </a:r>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年推出的产品，</a:t>
            </a:r>
            <a:r>
              <a:rPr lang="en-US" altLang="zh-CN" sz="1200" b="0" i="0" kern="1200" dirty="0" err="1" smtClean="0">
                <a:solidFill>
                  <a:schemeClr val="tx1"/>
                </a:solidFill>
                <a:effectLst/>
                <a:latin typeface="+mn-lt"/>
                <a:ea typeface="+mn-ea"/>
                <a:cs typeface="+mn-cs"/>
              </a:rPr>
              <a:t>Flocker</a:t>
            </a:r>
            <a:r>
              <a:rPr lang="zh-CN" altLang="en-US" sz="1200" b="0" i="0" kern="1200" dirty="0" smtClean="0">
                <a:solidFill>
                  <a:schemeClr val="tx1"/>
                </a:solidFill>
                <a:effectLst/>
                <a:latin typeface="+mn-lt"/>
                <a:ea typeface="+mn-ea"/>
                <a:cs typeface="+mn-cs"/>
              </a:rPr>
              <a:t>主要负责</a:t>
            </a:r>
            <a:r>
              <a:rPr lang="en-US" altLang="zh-CN" sz="1200" b="0" i="0" kern="1200" dirty="0" smtClean="0">
                <a:solidFill>
                  <a:schemeClr val="tx1"/>
                </a:solidFill>
                <a:effectLst/>
                <a:latin typeface="+mn-lt"/>
                <a:ea typeface="+mn-ea"/>
                <a:cs typeface="+mn-cs"/>
              </a:rPr>
              <a:t>Docker </a:t>
            </a:r>
            <a:r>
              <a:rPr lang="zh-CN" altLang="en-US" sz="1200" b="0" i="0" kern="1200" dirty="0" smtClean="0">
                <a:solidFill>
                  <a:schemeClr val="tx1"/>
                </a:solidFill>
                <a:effectLst/>
                <a:latin typeface="+mn-lt"/>
                <a:ea typeface="+mn-ea"/>
                <a:cs typeface="+mn-cs"/>
              </a:rPr>
              <a:t>容器及其数据的管理。从功能方面而言，</a:t>
            </a:r>
            <a:r>
              <a:rPr lang="en-US" altLang="zh-CN" sz="1200" b="0" i="0" kern="1200" dirty="0" err="1" smtClean="0">
                <a:solidFill>
                  <a:schemeClr val="tx1"/>
                </a:solidFill>
                <a:effectLst/>
                <a:latin typeface="+mn-lt"/>
                <a:ea typeface="+mn-ea"/>
                <a:cs typeface="+mn-cs"/>
              </a:rPr>
              <a:t>Flocker</a:t>
            </a:r>
            <a:r>
              <a:rPr lang="zh-CN" altLang="en-US" sz="1200" b="0" i="0" kern="1200" dirty="0" smtClean="0">
                <a:solidFill>
                  <a:schemeClr val="tx1"/>
                </a:solidFill>
                <a:effectLst/>
                <a:latin typeface="+mn-lt"/>
                <a:ea typeface="+mn-ea"/>
                <a:cs typeface="+mn-cs"/>
              </a:rPr>
              <a:t>是一个数据卷管理器和多主机的 </a:t>
            </a:r>
            <a:r>
              <a:rPr lang="en-US" altLang="zh-CN" sz="1200" b="0" i="0" kern="1200" dirty="0" smtClean="0">
                <a:solidFill>
                  <a:schemeClr val="tx1"/>
                </a:solidFill>
                <a:effectLst/>
                <a:latin typeface="+mn-lt"/>
                <a:ea typeface="+mn-ea"/>
                <a:cs typeface="+mn-cs"/>
              </a:rPr>
              <a:t>Docker </a:t>
            </a:r>
            <a:r>
              <a:rPr lang="zh-CN" altLang="en-US" sz="1200" b="0" i="0" kern="1200" dirty="0" smtClean="0">
                <a:solidFill>
                  <a:schemeClr val="tx1"/>
                </a:solidFill>
                <a:effectLst/>
                <a:latin typeface="+mn-lt"/>
                <a:ea typeface="+mn-ea"/>
                <a:cs typeface="+mn-cs"/>
              </a:rPr>
              <a:t>集群管理工具。用户可以通过它来控制数据，实现在</a:t>
            </a:r>
            <a:r>
              <a:rPr lang="en-US" altLang="zh-CN" sz="1200" b="0" i="0" kern="1200" dirty="0" smtClean="0">
                <a:solidFill>
                  <a:schemeClr val="tx1"/>
                </a:solidFill>
                <a:effectLst/>
                <a:latin typeface="+mn-lt"/>
                <a:ea typeface="+mn-ea"/>
                <a:cs typeface="+mn-cs"/>
              </a:rPr>
              <a:t>Docker </a:t>
            </a:r>
            <a:r>
              <a:rPr lang="zh-CN" altLang="en-US" sz="1200" b="0" i="0" kern="1200" dirty="0" smtClean="0">
                <a:solidFill>
                  <a:schemeClr val="tx1"/>
                </a:solidFill>
                <a:effectLst/>
                <a:latin typeface="+mn-lt"/>
                <a:ea typeface="+mn-ea"/>
                <a:cs typeface="+mn-cs"/>
              </a:rPr>
              <a:t>中运行数据库、队列和键值（</a:t>
            </a:r>
            <a:r>
              <a:rPr lang="en-US" altLang="zh-CN" sz="1200" b="0" i="0" kern="1200" dirty="0" smtClean="0">
                <a:solidFill>
                  <a:schemeClr val="tx1"/>
                </a:solidFill>
                <a:effectLst/>
                <a:latin typeface="+mn-lt"/>
                <a:ea typeface="+mn-ea"/>
                <a:cs typeface="+mn-cs"/>
              </a:rPr>
              <a:t>Key/Value</a:t>
            </a:r>
            <a:r>
              <a:rPr lang="zh-CN" altLang="en-US" sz="1200" b="0" i="0" kern="1200" dirty="0" smtClean="0">
                <a:solidFill>
                  <a:schemeClr val="tx1"/>
                </a:solidFill>
                <a:effectLst/>
                <a:latin typeface="+mn-lt"/>
                <a:ea typeface="+mn-ea"/>
                <a:cs typeface="+mn-cs"/>
              </a:rPr>
              <a:t>）存储等服务，并在应用程序中轻松使用这些服务。</a:t>
            </a:r>
            <a:r>
              <a:rPr lang="en-US" altLang="zh-CN" sz="1200" b="0" i="0" kern="1200" dirty="0" err="1" smtClean="0">
                <a:solidFill>
                  <a:schemeClr val="tx1"/>
                </a:solidFill>
                <a:effectLst/>
                <a:latin typeface="+mn-lt"/>
                <a:ea typeface="+mn-ea"/>
                <a:cs typeface="+mn-cs"/>
              </a:rPr>
              <a:t>Flocker</a:t>
            </a:r>
            <a:r>
              <a:rPr lang="zh-CN" altLang="en-US" sz="1200" b="0" i="0" kern="1200" dirty="0" smtClean="0">
                <a:solidFill>
                  <a:schemeClr val="tx1"/>
                </a:solidFill>
                <a:effectLst/>
                <a:latin typeface="+mn-lt"/>
                <a:ea typeface="+mn-ea"/>
                <a:cs typeface="+mn-cs"/>
              </a:rPr>
              <a:t>的一大特性就是，把数据卷与</a:t>
            </a:r>
            <a:r>
              <a:rPr lang="en-US" altLang="zh-CN" sz="1200" b="0" i="0" kern="1200" dirty="0" smtClean="0">
                <a:solidFill>
                  <a:schemeClr val="tx1"/>
                </a:solidFill>
                <a:effectLst/>
                <a:latin typeface="+mn-lt"/>
                <a:ea typeface="+mn-ea"/>
                <a:cs typeface="+mn-cs"/>
              </a:rPr>
              <a:t>Docker</a:t>
            </a:r>
            <a:r>
              <a:rPr lang="zh-CN" altLang="en-US" sz="1200" b="0" i="0" kern="1200" dirty="0" smtClean="0">
                <a:solidFill>
                  <a:schemeClr val="tx1"/>
                </a:solidFill>
                <a:effectLst/>
                <a:latin typeface="+mn-lt"/>
                <a:ea typeface="+mn-ea"/>
                <a:cs typeface="+mn-cs"/>
              </a:rPr>
              <a:t>容器关联在了一起，使得容器可以携带数据在一个集群内的不同主机间进行迁移。</a:t>
            </a:r>
            <a:endParaRPr lang="zh-CN" altLang="en-US" sz="1200" dirty="0" smtClean="0"/>
          </a:p>
          <a:p>
            <a:pPr marL="171450" indent="-171450">
              <a:buFont typeface="Arial" pitchFamily="34" charset="0"/>
              <a:buChar char="•"/>
            </a:pPr>
            <a:endParaRPr lang="zh-CN" altLang="en-US" dirty="0" smtClean="0"/>
          </a:p>
        </p:txBody>
      </p:sp>
      <p:sp>
        <p:nvSpPr>
          <p:cNvPr id="4" name="灯片编号占位符 3"/>
          <p:cNvSpPr>
            <a:spLocks noGrp="1"/>
          </p:cNvSpPr>
          <p:nvPr>
            <p:ph type="sldNum" sz="quarter" idx="10"/>
          </p:nvPr>
        </p:nvSpPr>
        <p:spPr/>
        <p:txBody>
          <a:bodyPr/>
          <a:lstStyle/>
          <a:p>
            <a:fld id="{4E85DB8A-417C-4E3C-9C1C-19A3FA26D4E0}" type="slidenum">
              <a:rPr lang="zh-CN" altLang="en-US" smtClean="0"/>
              <a:t>39</a:t>
            </a:fld>
            <a:endParaRPr lang="zh-CN" altLang="en-US"/>
          </a:p>
        </p:txBody>
      </p:sp>
    </p:spTree>
    <p:extLst>
      <p:ext uri="{BB962C8B-B14F-4D97-AF65-F5344CB8AC3E}">
        <p14:creationId xmlns:p14="http://schemas.microsoft.com/office/powerpoint/2010/main" val="3213796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endParaRPr lang="zh-CN" altLang="en-US" dirty="0" smtClean="0"/>
          </a:p>
        </p:txBody>
      </p:sp>
      <p:sp>
        <p:nvSpPr>
          <p:cNvPr id="4" name="灯片编号占位符 3"/>
          <p:cNvSpPr>
            <a:spLocks noGrp="1"/>
          </p:cNvSpPr>
          <p:nvPr>
            <p:ph type="sldNum" sz="quarter" idx="10"/>
          </p:nvPr>
        </p:nvSpPr>
        <p:spPr/>
        <p:txBody>
          <a:bodyPr/>
          <a:lstStyle/>
          <a:p>
            <a:fld id="{4E85DB8A-417C-4E3C-9C1C-19A3FA26D4E0}" type="slidenum">
              <a:rPr lang="zh-CN" altLang="en-US" smtClean="0"/>
              <a:t>41</a:t>
            </a:fld>
            <a:endParaRPr lang="zh-CN" altLang="en-US"/>
          </a:p>
        </p:txBody>
      </p:sp>
    </p:spTree>
    <p:extLst>
      <p:ext uri="{BB962C8B-B14F-4D97-AF65-F5344CB8AC3E}">
        <p14:creationId xmlns:p14="http://schemas.microsoft.com/office/powerpoint/2010/main" val="597565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85DB8A-417C-4E3C-9C1C-19A3FA26D4E0}" type="slidenum">
              <a:rPr lang="zh-CN" altLang="en-US" smtClean="0"/>
              <a:t>45</a:t>
            </a:fld>
            <a:endParaRPr lang="zh-CN" altLang="en-US"/>
          </a:p>
        </p:txBody>
      </p:sp>
    </p:spTree>
    <p:extLst>
      <p:ext uri="{BB962C8B-B14F-4D97-AF65-F5344CB8AC3E}">
        <p14:creationId xmlns:p14="http://schemas.microsoft.com/office/powerpoint/2010/main" val="4185751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719C901-C15E-4961-9B58-D8A6A7D927DD}" type="slidenum">
              <a:rPr lang="zh-CN" altLang="en-US" smtClean="0"/>
              <a:t>8</a:t>
            </a:fld>
            <a:endParaRPr lang="zh-CN" altLang="en-US"/>
          </a:p>
        </p:txBody>
      </p:sp>
    </p:spTree>
    <p:extLst>
      <p:ext uri="{BB962C8B-B14F-4D97-AF65-F5344CB8AC3E}">
        <p14:creationId xmlns:p14="http://schemas.microsoft.com/office/powerpoint/2010/main" val="3074419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3719C901-C15E-4961-9B58-D8A6A7D927DD}" type="slidenum">
              <a:rPr lang="zh-CN" altLang="en-US" smtClean="0"/>
              <a:t>18</a:t>
            </a:fld>
            <a:endParaRPr lang="zh-CN" altLang="en-US"/>
          </a:p>
        </p:txBody>
      </p:sp>
    </p:spTree>
    <p:extLst>
      <p:ext uri="{BB962C8B-B14F-4D97-AF65-F5344CB8AC3E}">
        <p14:creationId xmlns:p14="http://schemas.microsoft.com/office/powerpoint/2010/main" val="3055545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19C901-C15E-4961-9B58-D8A6A7D927DD}" type="slidenum">
              <a:rPr lang="zh-CN" altLang="en-US" smtClean="0"/>
              <a:t>23</a:t>
            </a:fld>
            <a:endParaRPr lang="zh-CN" altLang="en-US"/>
          </a:p>
        </p:txBody>
      </p:sp>
    </p:spTree>
    <p:extLst>
      <p:ext uri="{BB962C8B-B14F-4D97-AF65-F5344CB8AC3E}">
        <p14:creationId xmlns:p14="http://schemas.microsoft.com/office/powerpoint/2010/main" val="2417023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19C901-C15E-4961-9B58-D8A6A7D927DD}" type="slidenum">
              <a:rPr lang="zh-CN" altLang="en-US" smtClean="0"/>
              <a:t>24</a:t>
            </a:fld>
            <a:endParaRPr lang="zh-CN" altLang="en-US"/>
          </a:p>
        </p:txBody>
      </p:sp>
    </p:spTree>
    <p:extLst>
      <p:ext uri="{BB962C8B-B14F-4D97-AF65-F5344CB8AC3E}">
        <p14:creationId xmlns:p14="http://schemas.microsoft.com/office/powerpoint/2010/main" val="3984336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让开发和运维围绕容器技术打造开发环境，交付环境，运维环境。</a:t>
            </a:r>
            <a:endParaRPr lang="zh-CN" altLang="en-US" dirty="0"/>
          </a:p>
        </p:txBody>
      </p:sp>
      <p:sp>
        <p:nvSpPr>
          <p:cNvPr id="4" name="灯片编号占位符 3"/>
          <p:cNvSpPr>
            <a:spLocks noGrp="1"/>
          </p:cNvSpPr>
          <p:nvPr>
            <p:ph type="sldNum" sz="quarter" idx="10"/>
          </p:nvPr>
        </p:nvSpPr>
        <p:spPr/>
        <p:txBody>
          <a:bodyPr/>
          <a:lstStyle/>
          <a:p>
            <a:fld id="{4E85DB8A-417C-4E3C-9C1C-19A3FA26D4E0}" type="slidenum">
              <a:rPr lang="zh-CN" altLang="en-US" smtClean="0"/>
              <a:t>28</a:t>
            </a:fld>
            <a:endParaRPr lang="zh-CN" altLang="en-US"/>
          </a:p>
        </p:txBody>
      </p:sp>
    </p:spTree>
    <p:extLst>
      <p:ext uri="{BB962C8B-B14F-4D97-AF65-F5344CB8AC3E}">
        <p14:creationId xmlns:p14="http://schemas.microsoft.com/office/powerpoint/2010/main" val="2957232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altLang="zh-CN" dirty="0" smtClean="0"/>
              <a:t>Google Container Engine</a:t>
            </a:r>
            <a:r>
              <a:rPr lang="zh-CN" altLang="en-US" dirty="0" smtClean="0"/>
              <a:t>是基于</a:t>
            </a:r>
            <a:r>
              <a:rPr lang="en-US" altLang="zh-CN" dirty="0" smtClean="0"/>
              <a:t>Kubernetes</a:t>
            </a:r>
            <a:r>
              <a:rPr lang="zh-CN" altLang="en-US" dirty="0" smtClean="0"/>
              <a:t>的，容器管理软件由谷歌技术团队开发，并以开源的形式发布。</a:t>
            </a:r>
          </a:p>
          <a:p>
            <a:pPr marL="171450" indent="-171450">
              <a:buFont typeface="Arial" pitchFamily="34" charset="0"/>
              <a:buChar char="•"/>
            </a:pPr>
            <a:r>
              <a:rPr lang="en-US" altLang="zh-CN" dirty="0" smtClean="0"/>
              <a:t>Bare-metal</a:t>
            </a:r>
            <a:r>
              <a:rPr lang="zh-CN" altLang="en-US" dirty="0" smtClean="0"/>
              <a:t>：裸机</a:t>
            </a:r>
          </a:p>
          <a:p>
            <a:pPr marL="171450" indent="-171450">
              <a:buFont typeface="Arial" pitchFamily="34" charset="0"/>
              <a:buChar char="•"/>
            </a:pPr>
            <a:r>
              <a:rPr lang="en-US" altLang="zh-CN" dirty="0" smtClean="0"/>
              <a:t>Amazon Web Services (AWS) </a:t>
            </a:r>
            <a:r>
              <a:rPr lang="zh-CN" altLang="en-US" dirty="0" smtClean="0"/>
              <a:t>是一个安全的云服务平台，提供计算能力、数据库存储、内容交付以及其他功能来帮助实现业务扩展和增长。</a:t>
            </a:r>
            <a:endParaRPr lang="en-US" altLang="zh-CN" dirty="0" smtClean="0"/>
          </a:p>
          <a:p>
            <a:pPr marL="171450" indent="-171450">
              <a:buFont typeface="Arial" pitchFamily="34" charset="0"/>
              <a:buChar char="•"/>
            </a:pPr>
            <a:r>
              <a:rPr lang="en-US" altLang="zh-CN" sz="1200" b="0" i="0" kern="1200" dirty="0" smtClean="0">
                <a:solidFill>
                  <a:schemeClr val="tx1"/>
                </a:solidFill>
                <a:effectLst/>
                <a:latin typeface="+mn-lt"/>
                <a:ea typeface="+mn-ea"/>
                <a:cs typeface="+mn-cs"/>
              </a:rPr>
              <a:t>vSphere</a:t>
            </a:r>
            <a:r>
              <a:rPr lang="zh-CN" altLang="en-US" sz="1200" b="0" i="0" kern="1200" dirty="0" smtClean="0">
                <a:solidFill>
                  <a:schemeClr val="tx1"/>
                </a:solidFill>
                <a:effectLst/>
                <a:latin typeface="+mn-lt"/>
                <a:ea typeface="+mn-ea"/>
                <a:cs typeface="+mn-cs"/>
              </a:rPr>
              <a:t>是一款可以独立安装和运行在祼机上的系统，可以通过</a:t>
            </a:r>
            <a:r>
              <a:rPr lang="en-US" altLang="zh-CN" sz="1200" b="0" i="0" kern="1200" dirty="0" smtClean="0">
                <a:solidFill>
                  <a:schemeClr val="tx1"/>
                </a:solidFill>
                <a:effectLst/>
                <a:latin typeface="+mn-lt"/>
                <a:ea typeface="+mn-ea"/>
                <a:cs typeface="+mn-cs"/>
              </a:rPr>
              <a:t>vSphere Client </a:t>
            </a:r>
            <a:r>
              <a:rPr lang="zh-CN" altLang="en-US" sz="1200" b="0" i="0" kern="1200" dirty="0" smtClean="0">
                <a:solidFill>
                  <a:schemeClr val="tx1"/>
                </a:solidFill>
                <a:effectLst/>
                <a:latin typeface="+mn-lt"/>
                <a:ea typeface="+mn-ea"/>
                <a:cs typeface="+mn-cs"/>
              </a:rPr>
              <a:t>远程连接控制，在服务器上创建多个</a:t>
            </a:r>
            <a:r>
              <a:rPr lang="en-US" altLang="zh-CN" sz="1200" b="0" i="0" kern="1200" dirty="0" smtClean="0">
                <a:solidFill>
                  <a:schemeClr val="tx1"/>
                </a:solidFill>
                <a:effectLst/>
                <a:latin typeface="+mn-lt"/>
                <a:ea typeface="+mn-ea"/>
                <a:cs typeface="+mn-cs"/>
              </a:rPr>
              <a:t>VM</a:t>
            </a:r>
            <a:r>
              <a:rPr lang="zh-CN" altLang="en-US" sz="1200" b="0" i="0" kern="1200" dirty="0" smtClean="0">
                <a:solidFill>
                  <a:schemeClr val="tx1"/>
                </a:solidFill>
                <a:effectLst/>
                <a:latin typeface="+mn-lt"/>
                <a:ea typeface="+mn-ea"/>
                <a:cs typeface="+mn-cs"/>
              </a:rPr>
              <a:t>虚拟机。</a:t>
            </a:r>
            <a:endParaRPr lang="en-US" altLang="zh-CN" sz="1200" b="0" i="0" kern="1200" dirty="0" smtClean="0">
              <a:solidFill>
                <a:schemeClr val="tx1"/>
              </a:solidFill>
              <a:effectLst/>
              <a:latin typeface="+mn-lt"/>
              <a:ea typeface="+mn-ea"/>
              <a:cs typeface="+mn-cs"/>
            </a:endParaRPr>
          </a:p>
          <a:p>
            <a:pPr marL="171450" indent="-171450">
              <a:buFont typeface="Arial" pitchFamily="34" charset="0"/>
              <a:buChar char="•"/>
            </a:pPr>
            <a:r>
              <a:rPr lang="en-US" altLang="zh-CN" sz="1200" b="0" i="0" kern="1200" dirty="0" smtClean="0">
                <a:solidFill>
                  <a:schemeClr val="tx1"/>
                </a:solidFill>
                <a:effectLst/>
                <a:latin typeface="+mn-lt"/>
                <a:ea typeface="+mn-ea"/>
                <a:cs typeface="+mn-cs"/>
              </a:rPr>
              <a:t>Microsoft Azure</a:t>
            </a:r>
            <a:r>
              <a:rPr lang="zh-CN" altLang="en-US" sz="1200" b="0" i="0" kern="1200" dirty="0" smtClean="0">
                <a:solidFill>
                  <a:schemeClr val="tx1"/>
                </a:solidFill>
                <a:effectLst/>
                <a:latin typeface="+mn-lt"/>
                <a:ea typeface="+mn-ea"/>
                <a:cs typeface="+mn-cs"/>
              </a:rPr>
              <a:t>的主要目标是为开发者提供一个平台，帮助开发可运行在云服务器、数据中心、</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PC</a:t>
            </a:r>
            <a:r>
              <a:rPr lang="zh-CN" altLang="en-US" sz="1200" b="0" i="0" kern="1200" dirty="0" smtClean="0">
                <a:solidFill>
                  <a:schemeClr val="tx1"/>
                </a:solidFill>
                <a:effectLst/>
                <a:latin typeface="+mn-lt"/>
                <a:ea typeface="+mn-ea"/>
                <a:cs typeface="+mn-cs"/>
              </a:rPr>
              <a:t>上的应用程序。</a:t>
            </a:r>
            <a:endParaRPr lang="en-US" altLang="zh-CN" sz="1200" b="0" i="0" kern="1200" dirty="0" smtClean="0">
              <a:solidFill>
                <a:schemeClr val="tx1"/>
              </a:solidFill>
              <a:effectLst/>
              <a:latin typeface="+mn-lt"/>
              <a:ea typeface="+mn-ea"/>
              <a:cs typeface="+mn-cs"/>
            </a:endParaRPr>
          </a:p>
          <a:p>
            <a:pPr marL="171450" indent="-171450">
              <a:buFont typeface="Arial" pitchFamily="34" charset="0"/>
              <a:buChar char="•"/>
            </a:pPr>
            <a:r>
              <a:rPr lang="en-US" altLang="zh-CN" sz="1200" b="0" i="0" kern="1200" dirty="0" smtClean="0">
                <a:solidFill>
                  <a:schemeClr val="tx1"/>
                </a:solidFill>
                <a:effectLst/>
                <a:latin typeface="+mn-lt"/>
                <a:ea typeface="+mn-ea"/>
                <a:cs typeface="+mn-cs"/>
              </a:rPr>
              <a:t>Rackspace</a:t>
            </a:r>
            <a:r>
              <a:rPr lang="zh-CN" altLang="en-US" sz="1200" b="0" i="0" kern="1200" dirty="0" smtClean="0">
                <a:solidFill>
                  <a:schemeClr val="tx1"/>
                </a:solidFill>
                <a:effectLst/>
                <a:latin typeface="+mn-lt"/>
                <a:ea typeface="+mn-ea"/>
                <a:cs typeface="+mn-cs"/>
              </a:rPr>
              <a:t>是一家托管服务器及云计算提供商，在服务架构上提供专用托管，公有云，私有云及混合云。</a:t>
            </a:r>
            <a:endParaRPr lang="en-US" altLang="zh-CN" sz="1200" b="0" i="0" kern="1200" dirty="0" smtClean="0">
              <a:solidFill>
                <a:schemeClr val="tx1"/>
              </a:solidFill>
              <a:effectLst/>
              <a:latin typeface="+mn-lt"/>
              <a:ea typeface="+mn-ea"/>
              <a:cs typeface="+mn-cs"/>
            </a:endParaRPr>
          </a:p>
          <a:p>
            <a:pPr marL="171450" indent="-171450">
              <a:buFont typeface="Arial" pitchFamily="34" charset="0"/>
              <a:buChar char="•"/>
            </a:pPr>
            <a:r>
              <a:rPr lang="en-US" altLang="zh-CN" dirty="0" smtClean="0"/>
              <a:t>OpenStack</a:t>
            </a:r>
            <a:r>
              <a:rPr lang="zh-CN" altLang="en-US" dirty="0" smtClean="0"/>
              <a:t>是一个由</a:t>
            </a:r>
            <a:r>
              <a:rPr lang="en-US" altLang="zh-CN" dirty="0" smtClean="0"/>
              <a:t>NASA</a:t>
            </a:r>
            <a:r>
              <a:rPr lang="zh-CN" altLang="en-US" dirty="0" smtClean="0"/>
              <a:t>和</a:t>
            </a:r>
            <a:r>
              <a:rPr lang="en-US" altLang="zh-CN" dirty="0" smtClean="0"/>
              <a:t>Rackspace</a:t>
            </a:r>
            <a:r>
              <a:rPr lang="zh-CN" altLang="en-US" dirty="0" smtClean="0"/>
              <a:t>合作研发并发起的开源项目。</a:t>
            </a:r>
            <a:r>
              <a:rPr lang="en-US" altLang="zh-CN" sz="1200" b="0" i="0" kern="1200" dirty="0" smtClean="0">
                <a:solidFill>
                  <a:schemeClr val="tx1"/>
                </a:solidFill>
                <a:effectLst/>
                <a:latin typeface="+mn-lt"/>
                <a:ea typeface="+mn-ea"/>
                <a:cs typeface="+mn-cs"/>
              </a:rPr>
              <a:t>OpenStack</a:t>
            </a:r>
            <a:r>
              <a:rPr lang="zh-CN" altLang="en-US" sz="1200" b="0" i="0" kern="1200" dirty="0" smtClean="0">
                <a:solidFill>
                  <a:schemeClr val="tx1"/>
                </a:solidFill>
                <a:effectLst/>
                <a:latin typeface="+mn-lt"/>
                <a:ea typeface="+mn-ea"/>
                <a:cs typeface="+mn-cs"/>
              </a:rPr>
              <a:t>通过各种互补的服务提供了基础设施即服务（</a:t>
            </a:r>
            <a:r>
              <a:rPr lang="en-US" altLang="zh-CN" sz="1200" b="0" i="0" kern="1200" dirty="0" smtClean="0">
                <a:solidFill>
                  <a:schemeClr val="tx1"/>
                </a:solidFill>
                <a:effectLst/>
                <a:latin typeface="+mn-lt"/>
                <a:ea typeface="+mn-ea"/>
                <a:cs typeface="+mn-cs"/>
              </a:rPr>
              <a:t>IaaS</a:t>
            </a:r>
            <a:r>
              <a:rPr lang="zh-CN" altLang="en-US" sz="1200" b="0" i="0" kern="1200" dirty="0" smtClean="0">
                <a:solidFill>
                  <a:schemeClr val="tx1"/>
                </a:solidFill>
                <a:effectLst/>
                <a:latin typeface="+mn-lt"/>
                <a:ea typeface="+mn-ea"/>
                <a:cs typeface="+mn-cs"/>
              </a:rPr>
              <a:t>）的解决方案，每个服务提供</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以进行集成。</a:t>
            </a:r>
            <a:endParaRPr lang="en-US" altLang="zh-CN" sz="1200" b="0" i="0" kern="1200" dirty="0" smtClean="0">
              <a:solidFill>
                <a:schemeClr val="tx1"/>
              </a:solidFill>
              <a:effectLst/>
              <a:latin typeface="+mn-lt"/>
              <a:ea typeface="+mn-ea"/>
              <a:cs typeface="+mn-cs"/>
            </a:endParaRPr>
          </a:p>
          <a:p>
            <a:pPr marL="171450" indent="-171450">
              <a:buFont typeface="Arial" pitchFamily="34" charset="0"/>
              <a:buChar char="•"/>
            </a:pPr>
            <a:r>
              <a:rPr lang="en-US" altLang="zh-CN" sz="1200" b="0" i="0" kern="1200" dirty="0" err="1" smtClean="0">
                <a:solidFill>
                  <a:schemeClr val="tx1"/>
                </a:solidFill>
                <a:effectLst/>
                <a:latin typeface="+mn-lt"/>
                <a:ea typeface="+mn-ea"/>
                <a:cs typeface="+mn-cs"/>
              </a:rPr>
              <a:t>CloudStack</a:t>
            </a:r>
            <a:r>
              <a:rPr lang="zh-CN" altLang="en-US" sz="1200" b="0" i="0" kern="1200" dirty="0" smtClean="0">
                <a:solidFill>
                  <a:schemeClr val="tx1"/>
                </a:solidFill>
                <a:effectLst/>
                <a:latin typeface="+mn-lt"/>
                <a:ea typeface="+mn-ea"/>
                <a:cs typeface="+mn-cs"/>
              </a:rPr>
              <a:t>是一个开源的具有高可用性及扩展性的云计算平台。支持管理大部分主流的</a:t>
            </a:r>
            <a:r>
              <a:rPr lang="en-US" altLang="zh-CN" sz="1200" b="0" i="0" kern="1200" dirty="0" smtClean="0">
                <a:solidFill>
                  <a:schemeClr val="tx1"/>
                </a:solidFill>
                <a:effectLst/>
                <a:latin typeface="+mn-lt"/>
                <a:ea typeface="+mn-ea"/>
                <a:cs typeface="+mn-cs"/>
              </a:rPr>
              <a:t>hypervisor</a:t>
            </a:r>
            <a:r>
              <a:rPr lang="zh-CN" altLang="en-US" sz="1200" b="0" i="0" kern="1200" dirty="0" smtClean="0">
                <a:solidFill>
                  <a:schemeClr val="tx1"/>
                </a:solidFill>
                <a:effectLst/>
                <a:latin typeface="+mn-lt"/>
                <a:ea typeface="+mn-ea"/>
                <a:cs typeface="+mn-cs"/>
              </a:rPr>
              <a:t>，如</a:t>
            </a:r>
            <a:r>
              <a:rPr lang="en-US" altLang="zh-CN" sz="1200" b="0" i="0" kern="1200" dirty="0" smtClean="0">
                <a:solidFill>
                  <a:schemeClr val="tx1"/>
                </a:solidFill>
                <a:effectLst/>
                <a:latin typeface="+mn-lt"/>
                <a:ea typeface="+mn-ea"/>
                <a:cs typeface="+mn-cs"/>
              </a:rPr>
              <a:t>KVM</a:t>
            </a:r>
            <a:r>
              <a:rPr lang="zh-CN" altLang="en-US" sz="1200" b="0" i="0" kern="1200" dirty="0" smtClean="0">
                <a:solidFill>
                  <a:schemeClr val="tx1"/>
                </a:solidFill>
                <a:effectLst/>
                <a:latin typeface="+mn-lt"/>
                <a:ea typeface="+mn-ea"/>
                <a:cs typeface="+mn-cs"/>
              </a:rPr>
              <a:t>虚拟机，</a:t>
            </a:r>
            <a:r>
              <a:rPr lang="en-US" altLang="zh-CN" sz="1200" b="0" i="0" kern="1200" dirty="0" err="1" smtClean="0">
                <a:solidFill>
                  <a:schemeClr val="tx1"/>
                </a:solidFill>
                <a:effectLst/>
                <a:latin typeface="+mn-lt"/>
                <a:ea typeface="+mn-ea"/>
                <a:cs typeface="+mn-cs"/>
              </a:rPr>
              <a:t>XenServer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VMware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Oracle VM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Xen</a:t>
            </a:r>
            <a:r>
              <a:rPr lang="zh-CN" altLang="en-US" sz="1200" b="0" i="0" kern="1200" dirty="0" smtClean="0">
                <a:solidFill>
                  <a:schemeClr val="tx1"/>
                </a:solidFill>
                <a:effectLst/>
                <a:latin typeface="+mn-lt"/>
                <a:ea typeface="+mn-ea"/>
                <a:cs typeface="+mn-cs"/>
              </a:rPr>
              <a:t>等。</a:t>
            </a:r>
            <a:endParaRPr lang="en-US" altLang="zh-CN" sz="1200" b="0" i="0" kern="1200" dirty="0" smtClean="0">
              <a:solidFill>
                <a:schemeClr val="tx1"/>
              </a:solidFill>
              <a:effectLst/>
              <a:latin typeface="+mn-lt"/>
              <a:ea typeface="+mn-ea"/>
              <a:cs typeface="+mn-cs"/>
            </a:endParaRPr>
          </a:p>
          <a:p>
            <a:pPr marL="171450" indent="-171450">
              <a:buFont typeface="Arial" pitchFamily="34" charset="0"/>
              <a:buChar char="•"/>
            </a:pPr>
            <a:r>
              <a:rPr lang="en-US" altLang="zh-CN" sz="1200" b="0" i="0" kern="1200" dirty="0" smtClean="0">
                <a:solidFill>
                  <a:schemeClr val="tx1"/>
                </a:solidFill>
                <a:effectLst/>
                <a:latin typeface="+mn-lt"/>
                <a:ea typeface="+mn-ea"/>
                <a:cs typeface="+mn-cs"/>
              </a:rPr>
              <a:t>Vagrant</a:t>
            </a:r>
            <a:r>
              <a:rPr lang="zh-CN" altLang="en-US" sz="1200" b="0" i="0" kern="1200" dirty="0" smtClean="0">
                <a:solidFill>
                  <a:schemeClr val="tx1"/>
                </a:solidFill>
                <a:effectLst/>
                <a:latin typeface="+mn-lt"/>
                <a:ea typeface="+mn-ea"/>
                <a:cs typeface="+mn-cs"/>
              </a:rPr>
              <a:t>是一个基于</a:t>
            </a:r>
            <a:r>
              <a:rPr lang="en-US" altLang="zh-CN" sz="1200" b="0" i="0" kern="1200" dirty="0" smtClean="0">
                <a:solidFill>
                  <a:schemeClr val="tx1"/>
                </a:solidFill>
                <a:effectLst/>
                <a:latin typeface="+mn-lt"/>
                <a:ea typeface="+mn-ea"/>
                <a:cs typeface="+mn-cs"/>
              </a:rPr>
              <a:t>Ruby</a:t>
            </a:r>
            <a:r>
              <a:rPr lang="zh-CN" altLang="en-US" sz="1200" b="0" i="0" kern="1200" dirty="0" smtClean="0">
                <a:solidFill>
                  <a:schemeClr val="tx1"/>
                </a:solidFill>
                <a:effectLst/>
                <a:latin typeface="+mn-lt"/>
                <a:ea typeface="+mn-ea"/>
                <a:cs typeface="+mn-cs"/>
              </a:rPr>
              <a:t>的工具，用于创建和部署虚拟化开发环境。它 使用</a:t>
            </a:r>
            <a:r>
              <a:rPr lang="en-US" altLang="zh-CN" sz="1200" b="0" i="0" kern="1200" dirty="0" smtClean="0">
                <a:solidFill>
                  <a:schemeClr val="tx1"/>
                </a:solidFill>
                <a:effectLst/>
                <a:latin typeface="+mn-lt"/>
                <a:ea typeface="+mn-ea"/>
                <a:cs typeface="+mn-cs"/>
              </a:rPr>
              <a:t>Oracle</a:t>
            </a:r>
            <a:r>
              <a:rPr lang="zh-CN" altLang="en-US" sz="1200" b="0" i="0" kern="1200" dirty="0" smtClean="0">
                <a:solidFill>
                  <a:schemeClr val="tx1"/>
                </a:solidFill>
                <a:effectLst/>
                <a:latin typeface="+mn-lt"/>
                <a:ea typeface="+mn-ea"/>
                <a:cs typeface="+mn-cs"/>
              </a:rPr>
              <a:t>的开源</a:t>
            </a:r>
            <a:r>
              <a:rPr lang="en-US" altLang="zh-CN" sz="1200" b="0" i="0" kern="1200" dirty="0" err="1" smtClean="0">
                <a:solidFill>
                  <a:schemeClr val="tx1"/>
                </a:solidFill>
                <a:effectLst/>
                <a:latin typeface="+mn-lt"/>
                <a:ea typeface="+mn-ea"/>
                <a:cs typeface="+mn-cs"/>
              </a:rPr>
              <a:t>VirtualBox</a:t>
            </a:r>
            <a:r>
              <a:rPr lang="zh-CN" altLang="en-US" sz="1200" b="0" i="0" kern="1200" dirty="0" smtClean="0">
                <a:solidFill>
                  <a:schemeClr val="tx1"/>
                </a:solidFill>
                <a:effectLst/>
                <a:latin typeface="+mn-lt"/>
                <a:ea typeface="+mn-ea"/>
                <a:cs typeface="+mn-cs"/>
              </a:rPr>
              <a:t>虚拟化系统，使用 </a:t>
            </a:r>
            <a:r>
              <a:rPr lang="en-US" altLang="zh-CN" sz="1200" b="0" i="0" kern="1200" dirty="0" smtClean="0">
                <a:solidFill>
                  <a:schemeClr val="tx1"/>
                </a:solidFill>
                <a:effectLst/>
                <a:latin typeface="+mn-lt"/>
                <a:ea typeface="+mn-ea"/>
                <a:cs typeface="+mn-cs"/>
              </a:rPr>
              <a:t>Chef</a:t>
            </a:r>
            <a:r>
              <a:rPr lang="zh-CN" altLang="en-US" sz="1200" b="0" i="0" kern="1200" dirty="0" smtClean="0">
                <a:solidFill>
                  <a:schemeClr val="tx1"/>
                </a:solidFill>
                <a:effectLst/>
                <a:latin typeface="+mn-lt"/>
                <a:ea typeface="+mn-ea"/>
                <a:cs typeface="+mn-cs"/>
              </a:rPr>
              <a:t>创建自动化虚拟环境。</a:t>
            </a:r>
            <a:endParaRPr lang="en-US" altLang="zh-CN" sz="1200" b="0" i="0" kern="1200" dirty="0" smtClean="0">
              <a:solidFill>
                <a:schemeClr val="tx1"/>
              </a:solidFill>
              <a:effectLst/>
              <a:latin typeface="+mn-lt"/>
              <a:ea typeface="+mn-ea"/>
              <a:cs typeface="+mn-cs"/>
            </a:endParaRPr>
          </a:p>
          <a:p>
            <a:pPr marL="171450" indent="-171450">
              <a:buFont typeface="Arial" pitchFamily="34" charset="0"/>
              <a:buChar char="•"/>
            </a:pPr>
            <a:r>
              <a:rPr lang="en-US" altLang="zh-CN" dirty="0" smtClean="0"/>
              <a:t>KVM,</a:t>
            </a:r>
            <a:r>
              <a:rPr lang="en-US" altLang="zh-CN" baseline="0" dirty="0" smtClean="0"/>
              <a:t> </a:t>
            </a:r>
            <a:r>
              <a:rPr lang="en-US" altLang="zh-CN" dirty="0" smtClean="0"/>
              <a:t>Kernel-based Virtual Machine</a:t>
            </a:r>
            <a:r>
              <a:rPr lang="zh-CN" altLang="en-US" dirty="0" smtClean="0"/>
              <a:t>的简称，是一个开源的系统虚拟化模块，自</a:t>
            </a:r>
            <a:r>
              <a:rPr lang="en-US" altLang="zh-CN" dirty="0" smtClean="0"/>
              <a:t>Linux 2.6.20</a:t>
            </a:r>
            <a:r>
              <a:rPr lang="zh-CN" altLang="en-US" dirty="0" smtClean="0"/>
              <a:t>之后集成在</a:t>
            </a:r>
            <a:r>
              <a:rPr lang="en-US" altLang="zh-CN" dirty="0" smtClean="0"/>
              <a:t>Linux</a:t>
            </a:r>
            <a:r>
              <a:rPr lang="zh-CN" altLang="en-US" dirty="0" smtClean="0"/>
              <a:t>的各个主要发行版本中。它使用</a:t>
            </a:r>
            <a:r>
              <a:rPr lang="en-US" altLang="zh-CN" dirty="0" smtClean="0"/>
              <a:t>Linux</a:t>
            </a:r>
            <a:r>
              <a:rPr lang="zh-CN" altLang="en-US" dirty="0" smtClean="0"/>
              <a:t>自身的调度器进行管理，所以相对于</a:t>
            </a:r>
            <a:r>
              <a:rPr lang="en-US" altLang="zh-CN" dirty="0" smtClean="0"/>
              <a:t>Xen</a:t>
            </a:r>
            <a:r>
              <a:rPr lang="zh-CN" altLang="en-US" dirty="0" smtClean="0"/>
              <a:t>，其核心源码很少。</a:t>
            </a:r>
            <a:endParaRPr lang="en-US" altLang="zh-CN" dirty="0" smtClean="0"/>
          </a:p>
          <a:p>
            <a:pPr marL="171450" indent="-171450">
              <a:buFont typeface="Arial" pitchFamily="34" charset="0"/>
              <a:buChar char="•"/>
            </a:pPr>
            <a:r>
              <a:rPr lang="en-US" altLang="zh-CN" dirty="0" smtClean="0"/>
              <a:t>Mesosphere DCOS</a:t>
            </a:r>
            <a:r>
              <a:rPr lang="zh-CN" altLang="en-US" dirty="0" smtClean="0"/>
              <a:t>是以 </a:t>
            </a:r>
            <a:r>
              <a:rPr lang="en-US" altLang="zh-CN" dirty="0" err="1" smtClean="0"/>
              <a:t>Mesos</a:t>
            </a:r>
            <a:r>
              <a:rPr lang="zh-CN" altLang="en-US" dirty="0" smtClean="0"/>
              <a:t>为“核心”，与其周边服务及功能组件所组成的一个生态系统。它跨越数据中心或云环境中的所有主机，将所有主机的资源放入一个资源池，使所有主机的行为整体上像一个大计算机。 </a:t>
            </a:r>
            <a:endParaRPr lang="zh-CN" altLang="en-US" dirty="0"/>
          </a:p>
        </p:txBody>
      </p:sp>
      <p:sp>
        <p:nvSpPr>
          <p:cNvPr id="4" name="灯片编号占位符 3"/>
          <p:cNvSpPr>
            <a:spLocks noGrp="1"/>
          </p:cNvSpPr>
          <p:nvPr>
            <p:ph type="sldNum" sz="quarter" idx="10"/>
          </p:nvPr>
        </p:nvSpPr>
        <p:spPr/>
        <p:txBody>
          <a:bodyPr/>
          <a:lstStyle/>
          <a:p>
            <a:fld id="{4E85DB8A-417C-4E3C-9C1C-19A3FA26D4E0}" type="slidenum">
              <a:rPr lang="zh-CN" altLang="en-US" smtClean="0"/>
              <a:t>36</a:t>
            </a:fld>
            <a:endParaRPr lang="zh-CN" altLang="en-US"/>
          </a:p>
        </p:txBody>
      </p:sp>
    </p:spTree>
    <p:extLst>
      <p:ext uri="{BB962C8B-B14F-4D97-AF65-F5344CB8AC3E}">
        <p14:creationId xmlns:p14="http://schemas.microsoft.com/office/powerpoint/2010/main" val="3610219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altLang="zh-CN" dirty="0" smtClean="0"/>
              <a:t>CoreOS</a:t>
            </a:r>
            <a:r>
              <a:rPr lang="zh-CN" altLang="en-US" dirty="0" smtClean="0"/>
              <a:t>是一个基于</a:t>
            </a:r>
            <a:r>
              <a:rPr lang="en-US" altLang="zh-CN" dirty="0" smtClean="0"/>
              <a:t>Linux </a:t>
            </a:r>
            <a:r>
              <a:rPr lang="zh-CN" altLang="en-US" dirty="0" smtClean="0"/>
              <a:t>内核的轻量级操作系统，为了计算机集群的基础设施建设而生， 专注于自动化，轻松部署，安全，可靠，规模化。作为一个操作系统，</a:t>
            </a:r>
            <a:r>
              <a:rPr lang="en-US" altLang="zh-CN" dirty="0" smtClean="0"/>
              <a:t>CoreOS </a:t>
            </a:r>
            <a:r>
              <a:rPr lang="zh-CN" altLang="en-US" dirty="0" smtClean="0"/>
              <a:t>提供了在应用容器内部署应用 所需要的基础功能环境以及一系列用于服务发现和配置共享的内建工具。</a:t>
            </a:r>
            <a:endParaRPr lang="en-US" altLang="zh-CN" dirty="0" smtClean="0"/>
          </a:p>
          <a:p>
            <a:pPr marL="171450" indent="-171450">
              <a:buFont typeface="Arial" pitchFamily="34" charset="0"/>
              <a:buChar char="•"/>
            </a:pPr>
            <a:r>
              <a:rPr lang="en-US" altLang="zh-CN" dirty="0" smtClean="0"/>
              <a:t>CentOS </a:t>
            </a:r>
            <a:r>
              <a:rPr lang="zh-CN" altLang="en-US" dirty="0" smtClean="0"/>
              <a:t>（</a:t>
            </a:r>
            <a:r>
              <a:rPr lang="en-US" altLang="zh-CN" dirty="0" smtClean="0"/>
              <a:t>Community Enterprise Operating System</a:t>
            </a:r>
            <a:r>
              <a:rPr lang="zh-CN" altLang="en-US" dirty="0" smtClean="0"/>
              <a:t>，中文意思是：社区企业操作系统）是从</a:t>
            </a:r>
            <a:r>
              <a:rPr lang="en-US" altLang="zh-CN" dirty="0" err="1" smtClean="0"/>
              <a:t>redhat</a:t>
            </a:r>
            <a:r>
              <a:rPr lang="zh-CN" altLang="en-US" dirty="0" smtClean="0"/>
              <a:t>源代码编译重新发布版。</a:t>
            </a:r>
            <a:r>
              <a:rPr lang="en-US" altLang="zh-CN" dirty="0" smtClean="0"/>
              <a:t>CentOS</a:t>
            </a:r>
            <a:r>
              <a:rPr lang="zh-CN" altLang="en-US" dirty="0" smtClean="0"/>
              <a:t>去除很多与服务器功能无关的应用，系统简单但非常稳定，命令行操作可以方便管理系统和应用，并且有帮助文档和社区的支持。</a:t>
            </a:r>
            <a:endParaRPr lang="zh-CN" altLang="en-US" dirty="0"/>
          </a:p>
        </p:txBody>
      </p:sp>
      <p:sp>
        <p:nvSpPr>
          <p:cNvPr id="4" name="灯片编号占位符 3"/>
          <p:cNvSpPr>
            <a:spLocks noGrp="1"/>
          </p:cNvSpPr>
          <p:nvPr>
            <p:ph type="sldNum" sz="quarter" idx="10"/>
          </p:nvPr>
        </p:nvSpPr>
        <p:spPr/>
        <p:txBody>
          <a:bodyPr/>
          <a:lstStyle/>
          <a:p>
            <a:fld id="{4E85DB8A-417C-4E3C-9C1C-19A3FA26D4E0}" type="slidenum">
              <a:rPr lang="zh-CN" altLang="en-US" smtClean="0"/>
              <a:t>37</a:t>
            </a:fld>
            <a:endParaRPr lang="zh-CN" altLang="en-US"/>
          </a:p>
        </p:txBody>
      </p:sp>
    </p:spTree>
    <p:extLst>
      <p:ext uri="{BB962C8B-B14F-4D97-AF65-F5344CB8AC3E}">
        <p14:creationId xmlns:p14="http://schemas.microsoft.com/office/powerpoint/2010/main" val="3247362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altLang="zh-CN" b="1" dirty="0" smtClean="0"/>
              <a:t>L2 networks and </a:t>
            </a:r>
            <a:r>
              <a:rPr lang="en-US" altLang="zh-CN" b="1" dirty="0" err="1" smtClean="0"/>
              <a:t>linux</a:t>
            </a:r>
            <a:r>
              <a:rPr lang="en-US" altLang="zh-CN" b="1" dirty="0" smtClean="0"/>
              <a:t> bridging</a:t>
            </a:r>
            <a:r>
              <a:rPr lang="zh-CN" altLang="en-US" dirty="0" smtClean="0"/>
              <a:t>（二层交换机与</a:t>
            </a:r>
            <a:r>
              <a:rPr lang="en-US" altLang="zh-CN" dirty="0" err="1" smtClean="0"/>
              <a:t>linux</a:t>
            </a:r>
            <a:r>
              <a:rPr lang="zh-CN" altLang="en-US" dirty="0" smtClean="0"/>
              <a:t>网桥），原生网络模型。在默认情况下，</a:t>
            </a:r>
            <a:r>
              <a:rPr lang="en-US" altLang="zh-CN" dirty="0" smtClean="0"/>
              <a:t>Docker</a:t>
            </a:r>
            <a:r>
              <a:rPr lang="zh-CN" altLang="en-US" dirty="0" smtClean="0"/>
              <a:t>使用</a:t>
            </a:r>
            <a:r>
              <a:rPr lang="en-US" altLang="zh-CN" dirty="0" smtClean="0"/>
              <a:t>Linux</a:t>
            </a:r>
            <a:r>
              <a:rPr lang="zh-CN" altLang="en-US" dirty="0" smtClean="0"/>
              <a:t>网桥，但它支持其他扩展。</a:t>
            </a:r>
          </a:p>
          <a:p>
            <a:pPr marL="171450" indent="-171450">
              <a:buFont typeface="Arial" pitchFamily="34" charset="0"/>
              <a:buChar char="•"/>
            </a:pPr>
            <a:r>
              <a:rPr lang="en-US" altLang="zh-CN" b="1" dirty="0" smtClean="0"/>
              <a:t>Weave</a:t>
            </a:r>
            <a:r>
              <a:rPr lang="zh-CN" altLang="en-US" dirty="0" smtClean="0"/>
              <a:t>是由</a:t>
            </a:r>
            <a:r>
              <a:rPr lang="en-US" altLang="zh-CN" dirty="0" smtClean="0"/>
              <a:t>Zett.io</a:t>
            </a:r>
            <a:r>
              <a:rPr lang="zh-CN" altLang="en-US" dirty="0" smtClean="0"/>
              <a:t>公司开发的，它能够创建一个虚拟网络来连接部署在多台主机上的</a:t>
            </a:r>
            <a:r>
              <a:rPr lang="en-US" altLang="zh-CN" dirty="0" smtClean="0"/>
              <a:t>Docker</a:t>
            </a:r>
            <a:r>
              <a:rPr lang="zh-CN" altLang="en-US" dirty="0" smtClean="0"/>
              <a:t>容器。通过</a:t>
            </a:r>
            <a:r>
              <a:rPr lang="en-US" altLang="zh-CN" dirty="0" smtClean="0"/>
              <a:t>Weave</a:t>
            </a:r>
            <a:r>
              <a:rPr lang="zh-CN" altLang="en-US" dirty="0" smtClean="0"/>
              <a:t>所有的容器就像被接入了同一个网络交换机，那些使用网络的应用程序不必去配置端口映射和链接等信息。外部设备能够访问</a:t>
            </a:r>
            <a:r>
              <a:rPr lang="en-US" altLang="zh-CN" dirty="0" smtClean="0"/>
              <a:t>Weave</a:t>
            </a:r>
            <a:r>
              <a:rPr lang="zh-CN" altLang="en-US" dirty="0" smtClean="0"/>
              <a:t>网络上的应用程序容器所提供的服务，同时已有的内部系统也能够暴露到应用程序容器上。</a:t>
            </a:r>
            <a:r>
              <a:rPr lang="en-US" altLang="zh-CN" dirty="0" smtClean="0"/>
              <a:t>Weave</a:t>
            </a:r>
            <a:r>
              <a:rPr lang="zh-CN" altLang="en-US" dirty="0" smtClean="0"/>
              <a:t>能够穿透防火墙并运行在部分连接的网络上。另外，</a:t>
            </a:r>
            <a:r>
              <a:rPr lang="en-US" altLang="zh-CN" dirty="0" smtClean="0"/>
              <a:t>Weave</a:t>
            </a:r>
            <a:r>
              <a:rPr lang="zh-CN" altLang="en-US" dirty="0" smtClean="0"/>
              <a:t>的通信支持加密，所以用户可以从一个不受信任的网络连接到主机。</a:t>
            </a:r>
          </a:p>
          <a:p>
            <a:pPr marL="171450" indent="-171450">
              <a:buFont typeface="Arial" pitchFamily="34" charset="0"/>
              <a:buChar char="•"/>
            </a:pPr>
            <a:r>
              <a:rPr lang="en-US" altLang="zh-CN" b="1" dirty="0" smtClean="0"/>
              <a:t>Flannel</a:t>
            </a:r>
            <a:r>
              <a:rPr lang="zh-CN" altLang="en-US" dirty="0" smtClean="0"/>
              <a:t>之前的名字是</a:t>
            </a:r>
            <a:r>
              <a:rPr lang="en-US" altLang="zh-CN" dirty="0" smtClean="0"/>
              <a:t>Rudder</a:t>
            </a:r>
            <a:r>
              <a:rPr lang="zh-CN" altLang="en-US" dirty="0" smtClean="0"/>
              <a:t>，它是由</a:t>
            </a:r>
            <a:r>
              <a:rPr lang="en-US" altLang="zh-CN" dirty="0" smtClean="0"/>
              <a:t>CoreOS</a:t>
            </a:r>
            <a:r>
              <a:rPr lang="zh-CN" altLang="en-US" dirty="0" smtClean="0"/>
              <a:t>团队针对</a:t>
            </a:r>
            <a:r>
              <a:rPr lang="en-US" altLang="zh-CN" dirty="0" smtClean="0"/>
              <a:t>Kubernetes</a:t>
            </a:r>
            <a:r>
              <a:rPr lang="zh-CN" altLang="en-US" dirty="0" smtClean="0"/>
              <a:t>设计的一个覆盖网络工具，其目的在于帮助每一个使用 </a:t>
            </a:r>
            <a:r>
              <a:rPr lang="en-US" altLang="zh-CN" dirty="0" err="1" smtClean="0"/>
              <a:t>Kuberentes</a:t>
            </a:r>
            <a:r>
              <a:rPr lang="en-US" altLang="zh-CN" dirty="0" smtClean="0"/>
              <a:t> </a:t>
            </a:r>
            <a:r>
              <a:rPr lang="zh-CN" altLang="en-US" dirty="0" smtClean="0"/>
              <a:t>的 </a:t>
            </a:r>
            <a:r>
              <a:rPr lang="en-US" altLang="zh-CN" dirty="0" smtClean="0"/>
              <a:t>CoreOS </a:t>
            </a:r>
            <a:r>
              <a:rPr lang="zh-CN" altLang="en-US" dirty="0" smtClean="0"/>
              <a:t>主机拥有一个完整的子网。</a:t>
            </a:r>
            <a:r>
              <a:rPr lang="en-US" altLang="zh-CN" dirty="0" smtClean="0"/>
              <a:t>Kubernetes </a:t>
            </a:r>
            <a:r>
              <a:rPr lang="zh-CN" altLang="en-US" dirty="0" smtClean="0"/>
              <a:t>会为每一个 </a:t>
            </a:r>
            <a:r>
              <a:rPr lang="en-US" altLang="zh-CN" dirty="0" smtClean="0"/>
              <a:t>POD </a:t>
            </a:r>
            <a:r>
              <a:rPr lang="zh-CN" altLang="en-US" dirty="0" smtClean="0"/>
              <a:t>分配一个独立的 </a:t>
            </a:r>
            <a:r>
              <a:rPr lang="en-US" altLang="zh-CN" dirty="0" smtClean="0"/>
              <a:t>IP </a:t>
            </a:r>
            <a:r>
              <a:rPr lang="zh-CN" altLang="en-US" dirty="0" smtClean="0"/>
              <a:t>地址，这样便于同一个 </a:t>
            </a:r>
            <a:r>
              <a:rPr lang="en-US" altLang="zh-CN" dirty="0" smtClean="0"/>
              <a:t>POD </a:t>
            </a:r>
            <a:r>
              <a:rPr lang="zh-CN" altLang="en-US" dirty="0" smtClean="0"/>
              <a:t>中的</a:t>
            </a:r>
            <a:r>
              <a:rPr lang="en-US" altLang="zh-CN" dirty="0" smtClean="0"/>
              <a:t>Containers </a:t>
            </a:r>
            <a:r>
              <a:rPr lang="zh-CN" altLang="en-US" dirty="0" smtClean="0"/>
              <a:t>彼此连接，而之前的 </a:t>
            </a:r>
            <a:r>
              <a:rPr lang="en-US" altLang="zh-CN" dirty="0" smtClean="0"/>
              <a:t>CoreOS </a:t>
            </a:r>
            <a:r>
              <a:rPr lang="zh-CN" altLang="en-US" dirty="0" smtClean="0"/>
              <a:t>并不具备这种能力。为了解决这一问题，</a:t>
            </a:r>
            <a:r>
              <a:rPr lang="en-US" altLang="zh-CN" dirty="0" smtClean="0"/>
              <a:t>Flannel </a:t>
            </a:r>
            <a:r>
              <a:rPr lang="zh-CN" altLang="en-US" dirty="0" smtClean="0"/>
              <a:t>通过在集群中创建一个覆盖网络为主机设定一个子网。</a:t>
            </a:r>
          </a:p>
          <a:p>
            <a:pPr marL="171450" indent="-171450">
              <a:buFont typeface="Arial" pitchFamily="34" charset="0"/>
              <a:buChar char="•"/>
            </a:pPr>
            <a:r>
              <a:rPr lang="en-US" altLang="zh-CN" b="1" dirty="0" smtClean="0"/>
              <a:t>Open </a:t>
            </a:r>
            <a:r>
              <a:rPr lang="en-US" altLang="zh-CN" b="1" dirty="0" err="1" smtClean="0"/>
              <a:t>vSwitch</a:t>
            </a:r>
            <a:r>
              <a:rPr lang="zh-CN" altLang="en-US" dirty="0" smtClean="0"/>
              <a:t>是运行在虚拟化平台（例如 </a:t>
            </a:r>
            <a:r>
              <a:rPr lang="en-US" altLang="zh-CN" dirty="0" smtClean="0"/>
              <a:t>KVM</a:t>
            </a:r>
            <a:r>
              <a:rPr lang="zh-CN" altLang="en-US" dirty="0" smtClean="0"/>
              <a:t>，</a:t>
            </a:r>
            <a:r>
              <a:rPr lang="en-US" altLang="zh-CN" dirty="0" smtClean="0"/>
              <a:t>Xen</a:t>
            </a:r>
            <a:r>
              <a:rPr lang="zh-CN" altLang="en-US" dirty="0" smtClean="0"/>
              <a:t>）上的虚拟交换机。在虚拟化平台上，</a:t>
            </a:r>
            <a:r>
              <a:rPr lang="en-US" altLang="zh-CN" dirty="0" smtClean="0"/>
              <a:t>Open </a:t>
            </a:r>
            <a:r>
              <a:rPr lang="en-US" altLang="zh-CN" dirty="0" err="1" smtClean="0"/>
              <a:t>vSwitch</a:t>
            </a:r>
            <a:r>
              <a:rPr lang="en-US" altLang="zh-CN" dirty="0" smtClean="0"/>
              <a:t> </a:t>
            </a:r>
            <a:r>
              <a:rPr lang="zh-CN" altLang="en-US" dirty="0" smtClean="0"/>
              <a:t>可以为动态变化的端点提供 </a:t>
            </a:r>
            <a:r>
              <a:rPr lang="en-US" altLang="zh-CN" dirty="0" smtClean="0"/>
              <a:t>2 </a:t>
            </a:r>
            <a:r>
              <a:rPr lang="zh-CN" altLang="en-US" dirty="0" smtClean="0"/>
              <a:t>层交换功能，很好的控制虚拟网络中的访问策略、网络隔离、流量监控等等。</a:t>
            </a:r>
          </a:p>
          <a:p>
            <a:pPr marL="171450" indent="-171450">
              <a:buFont typeface="Arial" pitchFamily="34" charset="0"/>
              <a:buChar char="•"/>
            </a:pPr>
            <a:r>
              <a:rPr lang="en-US" altLang="zh-CN" b="1" dirty="0" smtClean="0"/>
              <a:t>Calico</a:t>
            </a:r>
            <a:r>
              <a:rPr lang="zh-CN" altLang="en-US" sz="1200" b="0" i="0" kern="1200" dirty="0" smtClean="0">
                <a:solidFill>
                  <a:schemeClr val="tx1"/>
                </a:solidFill>
                <a:effectLst/>
                <a:latin typeface="+mn-lt"/>
                <a:ea typeface="+mn-ea"/>
                <a:cs typeface="+mn-cs"/>
              </a:rPr>
              <a:t>是一个纯</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层的数据中心网络方案，而且无缝集成像</a:t>
            </a:r>
            <a:r>
              <a:rPr lang="en-US" altLang="zh-CN" sz="1200" b="0" i="0" kern="1200" dirty="0" err="1" smtClean="0">
                <a:solidFill>
                  <a:schemeClr val="tx1"/>
                </a:solidFill>
                <a:effectLst/>
                <a:latin typeface="+mn-lt"/>
                <a:ea typeface="+mn-ea"/>
                <a:cs typeface="+mn-cs"/>
              </a:rPr>
              <a:t>OpenStack</a:t>
            </a:r>
            <a:r>
              <a:rPr lang="zh-CN" altLang="en-US" sz="1200" b="0" i="0" kern="1200" dirty="0" smtClean="0">
                <a:solidFill>
                  <a:schemeClr val="tx1"/>
                </a:solidFill>
                <a:effectLst/>
                <a:latin typeface="+mn-lt"/>
                <a:ea typeface="+mn-ea"/>
                <a:cs typeface="+mn-cs"/>
              </a:rPr>
              <a:t>这种</a:t>
            </a:r>
            <a:r>
              <a:rPr lang="en-US" altLang="zh-CN" sz="1200" b="0" i="0" kern="1200" dirty="0" err="1" smtClean="0">
                <a:solidFill>
                  <a:schemeClr val="tx1"/>
                </a:solidFill>
                <a:effectLst/>
                <a:latin typeface="+mn-lt"/>
                <a:ea typeface="+mn-ea"/>
                <a:cs typeface="+mn-cs"/>
              </a:rPr>
              <a:t>IaaS</a:t>
            </a:r>
            <a:r>
              <a:rPr lang="zh-CN" altLang="en-US" sz="1200" b="0" i="0" kern="1200" dirty="0" smtClean="0">
                <a:solidFill>
                  <a:schemeClr val="tx1"/>
                </a:solidFill>
                <a:effectLst/>
                <a:latin typeface="+mn-lt"/>
                <a:ea typeface="+mn-ea"/>
                <a:cs typeface="+mn-cs"/>
              </a:rPr>
              <a:t>云架构，能够提供可控的</a:t>
            </a:r>
            <a:r>
              <a:rPr lang="en-US" altLang="zh-CN" sz="1200" b="0" i="0" kern="1200" dirty="0" smtClean="0">
                <a:solidFill>
                  <a:schemeClr val="tx1"/>
                </a:solidFill>
                <a:effectLst/>
                <a:latin typeface="+mn-lt"/>
                <a:ea typeface="+mn-ea"/>
                <a:cs typeface="+mn-cs"/>
              </a:rPr>
              <a:t>VM</a:t>
            </a:r>
            <a:r>
              <a:rPr lang="zh-CN" altLang="en-US" sz="1200" b="0" i="0" kern="1200" dirty="0" smtClean="0">
                <a:solidFill>
                  <a:schemeClr val="tx1"/>
                </a:solidFill>
                <a:effectLst/>
                <a:latin typeface="+mn-lt"/>
                <a:ea typeface="+mn-ea"/>
                <a:cs typeface="+mn-cs"/>
              </a:rPr>
              <a:t>、容器、裸机之间的</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通信。通过将整个互联网的可扩展</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网络原则压缩到数据中心级别，</a:t>
            </a:r>
            <a:r>
              <a:rPr lang="en-US" altLang="zh-CN" sz="1200" b="0" i="0" kern="1200" dirty="0" smtClean="0">
                <a:solidFill>
                  <a:schemeClr val="tx1"/>
                </a:solidFill>
                <a:effectLst/>
                <a:latin typeface="+mn-lt"/>
                <a:ea typeface="+mn-ea"/>
                <a:cs typeface="+mn-cs"/>
              </a:rPr>
              <a:t>Calico</a:t>
            </a:r>
            <a:r>
              <a:rPr lang="zh-CN" altLang="en-US" sz="1200" b="0" i="0" kern="1200" dirty="0" smtClean="0">
                <a:solidFill>
                  <a:schemeClr val="tx1"/>
                </a:solidFill>
                <a:effectLst/>
                <a:latin typeface="+mn-lt"/>
                <a:ea typeface="+mn-ea"/>
                <a:cs typeface="+mn-cs"/>
              </a:rPr>
              <a:t>在每一个计算节点利用</a:t>
            </a:r>
            <a:r>
              <a:rPr lang="en-US" altLang="zh-CN" sz="1200" b="0" i="0" kern="1200" dirty="0" smtClean="0">
                <a:solidFill>
                  <a:schemeClr val="tx1"/>
                </a:solidFill>
                <a:effectLst/>
                <a:latin typeface="+mn-lt"/>
                <a:ea typeface="+mn-ea"/>
                <a:cs typeface="+mn-cs"/>
              </a:rPr>
              <a:t>Linux Kernel</a:t>
            </a:r>
            <a:r>
              <a:rPr lang="zh-CN" altLang="en-US" sz="1200" b="0" i="0" kern="1200" dirty="0" smtClean="0">
                <a:solidFill>
                  <a:schemeClr val="tx1"/>
                </a:solidFill>
                <a:effectLst/>
                <a:latin typeface="+mn-lt"/>
                <a:ea typeface="+mn-ea"/>
                <a:cs typeface="+mn-cs"/>
              </a:rPr>
              <a:t>实现了一个高效的</a:t>
            </a:r>
            <a:r>
              <a:rPr lang="en-US" altLang="zh-CN" sz="1200" b="0" i="0" kern="1200" dirty="0" err="1" smtClean="0">
                <a:solidFill>
                  <a:schemeClr val="tx1"/>
                </a:solidFill>
                <a:effectLst/>
                <a:latin typeface="+mn-lt"/>
                <a:ea typeface="+mn-ea"/>
                <a:cs typeface="+mn-cs"/>
              </a:rPr>
              <a:t>vRouter</a:t>
            </a:r>
            <a:r>
              <a:rPr lang="zh-CN" altLang="en-US" sz="1200" b="0" i="0" kern="1200" dirty="0" smtClean="0">
                <a:solidFill>
                  <a:schemeClr val="tx1"/>
                </a:solidFill>
                <a:effectLst/>
                <a:latin typeface="+mn-lt"/>
                <a:ea typeface="+mn-ea"/>
                <a:cs typeface="+mn-cs"/>
              </a:rPr>
              <a:t>来负责数据转发，而每个</a:t>
            </a:r>
            <a:r>
              <a:rPr lang="en-US" altLang="zh-CN" sz="1200" b="0" i="0" kern="1200" dirty="0" err="1" smtClean="0">
                <a:solidFill>
                  <a:schemeClr val="tx1"/>
                </a:solidFill>
                <a:effectLst/>
                <a:latin typeface="+mn-lt"/>
                <a:ea typeface="+mn-ea"/>
                <a:cs typeface="+mn-cs"/>
              </a:rPr>
              <a:t>vRouter</a:t>
            </a:r>
            <a:r>
              <a:rPr lang="zh-CN" altLang="en-US" sz="1200" b="0" i="0" kern="1200" dirty="0" smtClean="0">
                <a:solidFill>
                  <a:schemeClr val="tx1"/>
                </a:solidFill>
                <a:effectLst/>
                <a:latin typeface="+mn-lt"/>
                <a:ea typeface="+mn-ea"/>
                <a:cs typeface="+mn-cs"/>
              </a:rPr>
              <a:t>通过</a:t>
            </a:r>
            <a:r>
              <a:rPr lang="en-US" altLang="zh-CN" sz="1200" b="0" i="0" kern="1200" dirty="0" smtClean="0">
                <a:solidFill>
                  <a:schemeClr val="tx1"/>
                </a:solidFill>
                <a:effectLst/>
                <a:latin typeface="+mn-lt"/>
                <a:ea typeface="+mn-ea"/>
                <a:cs typeface="+mn-cs"/>
              </a:rPr>
              <a:t>BGP</a:t>
            </a:r>
            <a:r>
              <a:rPr lang="zh-CN" altLang="en-US" sz="1200" b="0" i="0" kern="1200" dirty="0" smtClean="0">
                <a:solidFill>
                  <a:schemeClr val="tx1"/>
                </a:solidFill>
                <a:effectLst/>
                <a:latin typeface="+mn-lt"/>
                <a:ea typeface="+mn-ea"/>
                <a:cs typeface="+mn-cs"/>
              </a:rPr>
              <a:t>协议负责把自己上运行的</a:t>
            </a:r>
            <a:r>
              <a:rPr lang="en-US" altLang="zh-CN" sz="1200" b="0" i="0" kern="1200" dirty="0" smtClean="0">
                <a:solidFill>
                  <a:schemeClr val="tx1"/>
                </a:solidFill>
                <a:effectLst/>
                <a:latin typeface="+mn-lt"/>
                <a:ea typeface="+mn-ea"/>
                <a:cs typeface="+mn-cs"/>
              </a:rPr>
              <a:t>workload</a:t>
            </a:r>
            <a:r>
              <a:rPr lang="zh-CN" altLang="en-US" sz="1200" b="0" i="0" kern="1200" dirty="0" smtClean="0">
                <a:solidFill>
                  <a:schemeClr val="tx1"/>
                </a:solidFill>
                <a:effectLst/>
                <a:latin typeface="+mn-lt"/>
                <a:ea typeface="+mn-ea"/>
                <a:cs typeface="+mn-cs"/>
              </a:rPr>
              <a:t>的路由信息像整个</a:t>
            </a:r>
            <a:r>
              <a:rPr lang="en-US" altLang="zh-CN" sz="1200" b="0" i="0" kern="1200" dirty="0" smtClean="0">
                <a:solidFill>
                  <a:schemeClr val="tx1"/>
                </a:solidFill>
                <a:effectLst/>
                <a:latin typeface="+mn-lt"/>
                <a:ea typeface="+mn-ea"/>
                <a:cs typeface="+mn-cs"/>
              </a:rPr>
              <a:t>Calico</a:t>
            </a:r>
            <a:r>
              <a:rPr lang="zh-CN" altLang="en-US" sz="1200" b="0" i="0" kern="1200" dirty="0" smtClean="0">
                <a:solidFill>
                  <a:schemeClr val="tx1"/>
                </a:solidFill>
                <a:effectLst/>
                <a:latin typeface="+mn-lt"/>
                <a:ea typeface="+mn-ea"/>
                <a:cs typeface="+mn-cs"/>
              </a:rPr>
              <a:t>网络内传播</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小规模部署可以直接互联，大规模下可通过指定的</a:t>
            </a:r>
            <a:r>
              <a:rPr lang="en-US" altLang="zh-CN" sz="1200" b="0" i="0" kern="1200" dirty="0" smtClean="0">
                <a:solidFill>
                  <a:schemeClr val="tx1"/>
                </a:solidFill>
                <a:effectLst/>
                <a:latin typeface="+mn-lt"/>
                <a:ea typeface="+mn-ea"/>
                <a:cs typeface="+mn-cs"/>
              </a:rPr>
              <a:t>BGP route reflector</a:t>
            </a:r>
            <a:r>
              <a:rPr lang="zh-CN" altLang="en-US" sz="1200" b="0" i="0" kern="1200" dirty="0" smtClean="0">
                <a:solidFill>
                  <a:schemeClr val="tx1"/>
                </a:solidFill>
                <a:effectLst/>
                <a:latin typeface="+mn-lt"/>
                <a:ea typeface="+mn-ea"/>
                <a:cs typeface="+mn-cs"/>
              </a:rPr>
              <a:t>来完成。</a:t>
            </a:r>
            <a:endParaRPr lang="zh-CN" altLang="en-US" dirty="0" smtClean="0"/>
          </a:p>
        </p:txBody>
      </p:sp>
      <p:sp>
        <p:nvSpPr>
          <p:cNvPr id="4" name="灯片编号占位符 3"/>
          <p:cNvSpPr>
            <a:spLocks noGrp="1"/>
          </p:cNvSpPr>
          <p:nvPr>
            <p:ph type="sldNum" sz="quarter" idx="10"/>
          </p:nvPr>
        </p:nvSpPr>
        <p:spPr/>
        <p:txBody>
          <a:bodyPr/>
          <a:lstStyle/>
          <a:p>
            <a:fld id="{4E85DB8A-417C-4E3C-9C1C-19A3FA26D4E0}" type="slidenum">
              <a:rPr lang="zh-CN" altLang="en-US" smtClean="0"/>
              <a:t>38</a:t>
            </a:fld>
            <a:endParaRPr lang="zh-CN" altLang="en-US"/>
          </a:p>
        </p:txBody>
      </p:sp>
    </p:spTree>
    <p:extLst>
      <p:ext uri="{BB962C8B-B14F-4D97-AF65-F5344CB8AC3E}">
        <p14:creationId xmlns:p14="http://schemas.microsoft.com/office/powerpoint/2010/main" val="30076426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0" y="0"/>
            <a:ext cx="12192000" cy="6860032"/>
          </a:xfrm>
          <a:prstGeom prst="rect">
            <a:avLst/>
          </a:prstGeom>
        </p:spPr>
      </p:pic>
      <p:sp>
        <p:nvSpPr>
          <p:cNvPr id="3" name="副标题 2"/>
          <p:cNvSpPr>
            <a:spLocks noGrp="1"/>
          </p:cNvSpPr>
          <p:nvPr>
            <p:ph type="subTitle" idx="1"/>
          </p:nvPr>
        </p:nvSpPr>
        <p:spPr>
          <a:xfrm>
            <a:off x="3488158" y="4027415"/>
            <a:ext cx="5215689" cy="404478"/>
          </a:xfrm>
        </p:spPr>
        <p:txBody>
          <a:bodyPr>
            <a:noAutofit/>
          </a:bodyPr>
          <a:lstStyle>
            <a:lvl1pPr marL="0" indent="0" algn="ctr">
              <a:buNone/>
              <a:defRPr sz="3000" b="0">
                <a:solidFill>
                  <a:schemeClr val="tx1">
                    <a:lumMod val="50000"/>
                    <a:lumOff val="50000"/>
                  </a:schemeClr>
                </a:solidFill>
                <a:latin typeface="微软雅黑" pitchFamily="34" charset="-122"/>
                <a:ea typeface="微软雅黑"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矩形 3"/>
          <p:cNvSpPr/>
          <p:nvPr/>
        </p:nvSpPr>
        <p:spPr>
          <a:xfrm>
            <a:off x="0" y="2205275"/>
            <a:ext cx="12192000" cy="175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p>
        </p:txBody>
      </p:sp>
      <p:sp>
        <p:nvSpPr>
          <p:cNvPr id="2" name="标题 1"/>
          <p:cNvSpPr>
            <a:spLocks noGrp="1"/>
          </p:cNvSpPr>
          <p:nvPr>
            <p:ph type="ctrTitle"/>
          </p:nvPr>
        </p:nvSpPr>
        <p:spPr>
          <a:xfrm>
            <a:off x="2520616" y="2747474"/>
            <a:ext cx="7150768" cy="682542"/>
          </a:xfrm>
        </p:spPr>
        <p:txBody>
          <a:bodyPr anchor="b">
            <a:noAutofit/>
          </a:bodyPr>
          <a:lstStyle>
            <a:lvl1pPr algn="ctr">
              <a:defRPr sz="4500" b="0">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8" name="矩形 7"/>
          <p:cNvSpPr/>
          <p:nvPr/>
        </p:nvSpPr>
        <p:spPr>
          <a:xfrm>
            <a:off x="0" y="2103709"/>
            <a:ext cx="12192000" cy="65028"/>
          </a:xfrm>
          <a:prstGeom prst="rect">
            <a:avLst/>
          </a:prstGeom>
          <a:solidFill>
            <a:srgbClr val="184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p>
        </p:txBody>
      </p:sp>
      <p:sp>
        <p:nvSpPr>
          <p:cNvPr id="9" name="矩形 8"/>
          <p:cNvSpPr/>
          <p:nvPr/>
        </p:nvSpPr>
        <p:spPr>
          <a:xfrm>
            <a:off x="0" y="3986040"/>
            <a:ext cx="12192000" cy="65028"/>
          </a:xfrm>
          <a:prstGeom prst="rect">
            <a:avLst/>
          </a:prstGeom>
          <a:solidFill>
            <a:srgbClr val="184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p>
        </p:txBody>
      </p:sp>
      <p:pic>
        <p:nvPicPr>
          <p:cNvPr id="5" name="图片 4"/>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608539" y="5503595"/>
            <a:ext cx="1583463" cy="13544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61513" y="536029"/>
            <a:ext cx="11153408" cy="745784"/>
          </a:xfrm>
          <a:prstGeom prst="rect">
            <a:avLst/>
          </a:prstGeom>
        </p:spPr>
        <p:txBody>
          <a:bodyPr/>
          <a:lstStyle>
            <a:lvl1pPr>
              <a:defRPr sz="3200" b="0">
                <a:solidFill>
                  <a:srgbClr val="C00000"/>
                </a:solidFill>
                <a:latin typeface="Arial" pitchFamily="34" charset="0"/>
                <a:cs typeface="Arial" pitchFamily="34" charset="0"/>
              </a:defRPr>
            </a:lvl1pPr>
          </a:lstStyle>
          <a:p>
            <a:r>
              <a:rPr lang="zh-CN" altLang="en-US" smtClean="0"/>
              <a:t>单击此处编辑母版标题样式</a:t>
            </a:r>
            <a:endParaRPr lang="en-US" dirty="0"/>
          </a:p>
        </p:txBody>
      </p:sp>
    </p:spTree>
  </p:cSld>
  <p:clrMapOvr>
    <a:masterClrMapping/>
  </p:clrMapOvr>
  <p:transition advClick="0" advTm="8000">
    <p:fade thruBlk="1"/>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2604" y="274638"/>
            <a:ext cx="10639797" cy="1143000"/>
          </a:xfrm>
          <a:prstGeom prst="rect">
            <a:avLst/>
          </a:prstGeom>
        </p:spPr>
        <p:txBody>
          <a:bodyPr/>
          <a:lstStyle>
            <a:lvl1pPr>
              <a:defRPr b="0"/>
            </a:lvl1pPr>
          </a:lstStyle>
          <a:p>
            <a:r>
              <a:rPr lang="zh-CN" altLang="en-US" smtClean="0"/>
              <a:t>单击此处编辑母版标题样式</a:t>
            </a:r>
            <a:endParaRPr lang="en-US" dirty="0"/>
          </a:p>
        </p:txBody>
      </p:sp>
      <p:sp>
        <p:nvSpPr>
          <p:cNvPr id="5" name="Slide Number Placeholder 5"/>
          <p:cNvSpPr>
            <a:spLocks noGrp="1"/>
          </p:cNvSpPr>
          <p:nvPr>
            <p:ph type="sldNum" sz="quarter" idx="10"/>
          </p:nvPr>
        </p:nvSpPr>
        <p:spPr>
          <a:xfrm>
            <a:off x="11277600" y="6356355"/>
            <a:ext cx="609600" cy="365125"/>
          </a:xfrm>
          <a:prstGeom prst="rect">
            <a:avLst/>
          </a:prstGeom>
        </p:spPr>
        <p:txBody>
          <a:bodyPr vert="horz" wrap="square" lIns="91440" tIns="45720" rIns="91440" bIns="45720" numCol="1" anchor="t" anchorCtr="0" compatLnSpc="1"/>
          <a:lstStyle>
            <a:lvl1pPr eaLnBrk="1" hangingPunct="1">
              <a:defRPr b="0" smtClean="0">
                <a:latin typeface="Arial" pitchFamily="34" charset="0"/>
                <a:cs typeface="Arial" pitchFamily="34" charset="0"/>
              </a:defRPr>
            </a:lvl1pPr>
          </a:lstStyle>
          <a:p>
            <a:fld id="{B8704A7E-33CB-4B38-8B6F-8AB13F735756}" type="slidenum">
              <a:rPr lang="zh-CN" altLang="en-US" smtClean="0"/>
              <a:t>‹#›</a:t>
            </a:fld>
            <a:endParaRPr lang="zh-CN" altLang="en-US"/>
          </a:p>
        </p:txBody>
      </p:sp>
    </p:spTree>
  </p:cSld>
  <p:clrMapOvr>
    <a:masterClrMapping/>
  </p:clrMapOvr>
  <p:transition spd="med">
    <p:fade/>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0"/>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lvl1pPr>
              <a:defRPr b="0"/>
            </a:lvl1pPr>
          </a:lstStyle>
          <a:p>
            <a:fld id="{B61BA279-D018-4801-AA5F-034036050F7A}" type="datetimeFigureOut">
              <a:rPr lang="zh-CN" altLang="en-US" smtClean="0"/>
              <a:t>2016/9/2</a:t>
            </a:fld>
            <a:endParaRPr lang="zh-CN" altLang="en-US"/>
          </a:p>
        </p:txBody>
      </p:sp>
      <p:sp>
        <p:nvSpPr>
          <p:cNvPr id="6" name="Footer Placeholder 5"/>
          <p:cNvSpPr>
            <a:spLocks noGrp="1"/>
          </p:cNvSpPr>
          <p:nvPr>
            <p:ph type="ftr" sz="quarter" idx="11"/>
          </p:nvPr>
        </p:nvSpPr>
        <p:spPr/>
        <p:txBody>
          <a:bodyPr/>
          <a:lstStyle>
            <a:lvl1pPr>
              <a:defRPr b="0"/>
            </a:lvl1pPr>
          </a:lstStyle>
          <a:p>
            <a:endParaRPr lang="zh-CN" altLang="en-US" dirty="0"/>
          </a:p>
        </p:txBody>
      </p:sp>
      <p:sp>
        <p:nvSpPr>
          <p:cNvPr id="11" name="Slide Number Placeholder 5"/>
          <p:cNvSpPr>
            <a:spLocks noGrp="1"/>
          </p:cNvSpPr>
          <p:nvPr>
            <p:ph type="sldNum" sz="quarter" idx="12"/>
          </p:nvPr>
        </p:nvSpPr>
        <p:spPr>
          <a:xfrm>
            <a:off x="531812" y="787782"/>
            <a:ext cx="779767" cy="365125"/>
          </a:xfrm>
        </p:spPr>
        <p:txBody>
          <a:bodyPr/>
          <a:lstStyle>
            <a:lvl1pPr>
              <a:defRPr b="0"/>
            </a:lvl1pPr>
          </a:lstStyle>
          <a:p>
            <a:fld id="{B8704A7E-33CB-4B38-8B6F-8AB13F735756}"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41025" y="100994"/>
            <a:ext cx="10515600" cy="674117"/>
          </a:xfrm>
        </p:spPr>
        <p:txBody>
          <a:bodyPr/>
          <a:lstStyle>
            <a:lvl1pPr>
              <a:defRPr lang="en-US" altLang="zh-CN" b="0" i="0" baseline="0" smtClean="0">
                <a:effectLst/>
                <a:latin typeface="Arial Black" pitchFamily="34" charset="0"/>
              </a:defRPr>
            </a:lvl1pPr>
          </a:lstStyle>
          <a:p>
            <a:r>
              <a:rPr lang="en-US" altLang="zh-CN" dirty="0"/>
              <a:t>CONTENS  </a:t>
            </a:r>
            <a:r>
              <a:rPr lang="zh-CN" altLang="en-US" dirty="0"/>
              <a:t>目录</a:t>
            </a:r>
          </a:p>
        </p:txBody>
      </p:sp>
      <p:pic>
        <p:nvPicPr>
          <p:cNvPr id="4" name="图片 3"/>
          <p:cNvPicPr>
            <a:picLocks noChangeAspect="1"/>
          </p:cNvPicPr>
          <p:nvPr/>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33872" y="5867400"/>
            <a:ext cx="1158128" cy="9906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798" y="5816814"/>
            <a:ext cx="2660809" cy="1041186"/>
          </a:xfrm>
          <a:prstGeom prst="rect">
            <a:avLst/>
          </a:prstGeom>
        </p:spPr>
      </p:pic>
      <p:sp>
        <p:nvSpPr>
          <p:cNvPr id="7" name="灯片编号占位符 5"/>
          <p:cNvSpPr>
            <a:spLocks noGrp="1"/>
          </p:cNvSpPr>
          <p:nvPr>
            <p:ph type="sldNum" sz="quarter" idx="12"/>
          </p:nvPr>
        </p:nvSpPr>
        <p:spPr>
          <a:xfrm>
            <a:off x="4575811" y="6380474"/>
            <a:ext cx="2743200" cy="365125"/>
          </a:xfrm>
        </p:spPr>
        <p:txBody>
          <a:bodyPr/>
          <a:lstStyle>
            <a:lvl1pPr algn="ctr">
              <a:defRPr sz="1400" b="0">
                <a:latin typeface="微软雅黑" pitchFamily="34" charset="-122"/>
                <a:ea typeface="微软雅黑" pitchFamily="34" charset="-122"/>
              </a:defRPr>
            </a:lvl1pPr>
          </a:lstStyle>
          <a:p>
            <a:fld id="{B8704A7E-33CB-4B38-8B6F-8AB13F73575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文字内容">
    <p:spTree>
      <p:nvGrpSpPr>
        <p:cNvPr id="1" name=""/>
        <p:cNvGrpSpPr/>
        <p:nvPr/>
      </p:nvGrpSpPr>
      <p:grpSpPr>
        <a:xfrm>
          <a:off x="0" y="0"/>
          <a:ext cx="0" cy="0"/>
          <a:chOff x="0" y="0"/>
          <a:chExt cx="0" cy="0"/>
        </a:xfrm>
      </p:grpSpPr>
      <p:sp>
        <p:nvSpPr>
          <p:cNvPr id="2" name="标题 1"/>
          <p:cNvSpPr>
            <a:spLocks noGrp="1"/>
          </p:cNvSpPr>
          <p:nvPr>
            <p:ph type="title"/>
          </p:nvPr>
        </p:nvSpPr>
        <p:spPr>
          <a:xfrm>
            <a:off x="341025" y="100994"/>
            <a:ext cx="10515600" cy="674117"/>
          </a:xfrm>
        </p:spPr>
        <p:txBody>
          <a:bodyPr/>
          <a:lstStyle>
            <a:lvl1pPr>
              <a:defRPr b="0"/>
            </a:lvl1pPr>
          </a:lstStyle>
          <a:p>
            <a:r>
              <a:rPr lang="zh-CN" altLang="en-US" smtClean="0"/>
              <a:t>单击此处编辑母版标题样式</a:t>
            </a:r>
            <a:endParaRPr lang="zh-CN" altLang="en-US"/>
          </a:p>
        </p:txBody>
      </p:sp>
      <p:sp>
        <p:nvSpPr>
          <p:cNvPr id="8" name="灯片编号占位符 5"/>
          <p:cNvSpPr>
            <a:spLocks noGrp="1"/>
          </p:cNvSpPr>
          <p:nvPr>
            <p:ph type="sldNum" sz="quarter" idx="12"/>
          </p:nvPr>
        </p:nvSpPr>
        <p:spPr>
          <a:xfrm>
            <a:off x="4575811" y="6380474"/>
            <a:ext cx="2743200" cy="365125"/>
          </a:xfrm>
        </p:spPr>
        <p:txBody>
          <a:bodyPr/>
          <a:lstStyle>
            <a:lvl1pPr algn="ctr">
              <a:defRPr sz="1400" b="0">
                <a:latin typeface="微软雅黑" pitchFamily="34" charset="-122"/>
                <a:ea typeface="微软雅黑" pitchFamily="34" charset="-122"/>
              </a:defRPr>
            </a:lvl1pPr>
          </a:lstStyle>
          <a:p>
            <a:fld id="{B8704A7E-33CB-4B38-8B6F-8AB13F735756}" type="slidenum">
              <a:rPr lang="zh-CN" altLang="en-US" smtClean="0"/>
              <a:t>‹#›</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98" y="5816814"/>
            <a:ext cx="2660809" cy="1041186"/>
          </a:xfrm>
          <a:prstGeom prst="rect">
            <a:avLst/>
          </a:prstGeom>
        </p:spPr>
      </p:pic>
      <p:sp>
        <p:nvSpPr>
          <p:cNvPr id="3" name="内容占位符 2"/>
          <p:cNvSpPr>
            <a:spLocks noGrp="1"/>
          </p:cNvSpPr>
          <p:nvPr>
            <p:ph idx="1"/>
          </p:nvPr>
        </p:nvSpPr>
        <p:spPr>
          <a:xfrm>
            <a:off x="341027" y="1217067"/>
            <a:ext cx="11484391" cy="5050998"/>
          </a:xfrm>
        </p:spPr>
        <p:txBody>
          <a:bodyPr/>
          <a:lstStyle>
            <a:lvl1pPr>
              <a:defRPr b="0">
                <a:latin typeface="微软雅黑" pitchFamily="34" charset="-122"/>
                <a:ea typeface="微软雅黑" pitchFamily="34" charset="-122"/>
              </a:defRPr>
            </a:lvl1pPr>
            <a:lvl2pPr>
              <a:defRPr b="0">
                <a:latin typeface="微软雅黑" pitchFamily="34" charset="-122"/>
                <a:ea typeface="微软雅黑" pitchFamily="34" charset="-122"/>
              </a:defRPr>
            </a:lvl2pPr>
            <a:lvl3pPr>
              <a:defRPr b="0">
                <a:latin typeface="微软雅黑" pitchFamily="34" charset="-122"/>
                <a:ea typeface="微软雅黑" pitchFamily="34" charset="-122"/>
              </a:defRPr>
            </a:lvl3pPr>
            <a:lvl4pPr>
              <a:defRPr b="0">
                <a:latin typeface="微软雅黑" pitchFamily="34" charset="-122"/>
                <a:ea typeface="微软雅黑" pitchFamily="34" charset="-122"/>
              </a:defRPr>
            </a:lvl4pPr>
            <a:lvl5pPr>
              <a:defRPr b="0">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0" name="文本框 9"/>
          <p:cNvSpPr txBox="1"/>
          <p:nvPr/>
        </p:nvSpPr>
        <p:spPr>
          <a:xfrm>
            <a:off x="4345929" y="2788462"/>
            <a:ext cx="2058683" cy="954107"/>
          </a:xfrm>
          <a:prstGeom prst="rect">
            <a:avLst/>
          </a:prstGeom>
          <a:noFill/>
        </p:spPr>
        <p:txBody>
          <a:bodyPr wrap="none" rtlCol="0">
            <a:spAutoFit/>
          </a:bodyPr>
          <a:lstStyle/>
          <a:p>
            <a:pPr algn="r"/>
            <a:r>
              <a:rPr lang="en-US" altLang="zh-CN" sz="2800" b="0" i="1" dirty="0">
                <a:solidFill>
                  <a:schemeClr val="bg1"/>
                </a:solidFill>
              </a:rPr>
              <a:t>IPSR</a:t>
            </a:r>
          </a:p>
          <a:p>
            <a:r>
              <a:rPr lang="en-US" altLang="zh-CN" sz="2800" b="0" i="1" dirty="0">
                <a:solidFill>
                  <a:schemeClr val="bg1"/>
                </a:solidFill>
              </a:rPr>
              <a:t>GSafety</a:t>
            </a:r>
            <a:endParaRPr lang="zh-CN" altLang="en-US" sz="2800" b="0" i="1" dirty="0">
              <a:solidFill>
                <a:schemeClr val="bg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四张图">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75095" y="1245955"/>
            <a:ext cx="11538813" cy="700832"/>
          </a:xfrm>
          <a:noFill/>
        </p:spPr>
        <p:txBody>
          <a:bodyPr/>
          <a:lstStyle>
            <a:lvl1pPr marL="0" indent="0" algn="ctr">
              <a:buClr>
                <a:schemeClr val="accent1"/>
              </a:buClr>
              <a:buFontTx/>
              <a:buNone/>
              <a:defRPr b="0">
                <a:solidFill>
                  <a:schemeClr val="tx1"/>
                </a:solidFill>
              </a:defRPr>
            </a:lvl1pPr>
            <a:lvl2pPr>
              <a:buClr>
                <a:schemeClr val="accent1"/>
              </a:buClr>
              <a:defRPr>
                <a:solidFill>
                  <a:schemeClr val="tx1"/>
                </a:solidFill>
              </a:defRPr>
            </a:lvl2pPr>
            <a:lvl3pPr>
              <a:buClr>
                <a:schemeClr val="accent1"/>
              </a:buClr>
              <a:defRPr>
                <a:solidFill>
                  <a:schemeClr val="tx1"/>
                </a:solidFill>
              </a:defRPr>
            </a:lvl3pPr>
            <a:lvl4pPr>
              <a:buClr>
                <a:schemeClr val="accent1"/>
              </a:buClr>
              <a:defRPr>
                <a:solidFill>
                  <a:schemeClr val="tx1"/>
                </a:solidFill>
              </a:defRPr>
            </a:lvl4pPr>
            <a:lvl5pPr>
              <a:buClr>
                <a:schemeClr val="accent1"/>
              </a:buClr>
              <a:defRPr>
                <a:solidFill>
                  <a:schemeClr val="tx1"/>
                </a:solidFill>
              </a:defRPr>
            </a:lvl5pPr>
          </a:lstStyle>
          <a:p>
            <a:pPr lvl="0"/>
            <a:r>
              <a:rPr lang="zh-CN" altLang="en-US" smtClean="0"/>
              <a:t>单击此处编辑母版文本样式</a:t>
            </a:r>
          </a:p>
        </p:txBody>
      </p:sp>
      <p:sp>
        <p:nvSpPr>
          <p:cNvPr id="2" name="标题 1"/>
          <p:cNvSpPr>
            <a:spLocks noGrp="1"/>
          </p:cNvSpPr>
          <p:nvPr>
            <p:ph type="title"/>
          </p:nvPr>
        </p:nvSpPr>
        <p:spPr/>
        <p:txBody>
          <a:bodyPr/>
          <a:lstStyle>
            <a:lvl1pPr>
              <a:defRPr b="0"/>
            </a:lvl1pPr>
          </a:lstStyle>
          <a:p>
            <a:r>
              <a:rPr lang="zh-CN" altLang="en-US" smtClean="0"/>
              <a:t>单击此处编辑母版标题样式</a:t>
            </a:r>
            <a:endParaRPr lang="zh-CN" altLang="en-US"/>
          </a:p>
        </p:txBody>
      </p:sp>
      <p:sp>
        <p:nvSpPr>
          <p:cNvPr id="14" name="图片占位符 9"/>
          <p:cNvSpPr>
            <a:spLocks noGrp="1"/>
          </p:cNvSpPr>
          <p:nvPr>
            <p:ph type="pic" sz="quarter" idx="15"/>
          </p:nvPr>
        </p:nvSpPr>
        <p:spPr>
          <a:xfrm>
            <a:off x="3313711" y="4439268"/>
            <a:ext cx="2692572" cy="1891585"/>
          </a:xfrm>
        </p:spPr>
        <p:txBody>
          <a:bodyPr/>
          <a:lstStyle>
            <a:lvl1pPr>
              <a:defRPr b="0"/>
            </a:lvl1pPr>
          </a:lstStyle>
          <a:p>
            <a:r>
              <a:rPr lang="zh-CN" altLang="en-US" smtClean="0"/>
              <a:t>单击图标添加图片</a:t>
            </a:r>
            <a:endParaRPr lang="zh-CN" altLang="en-US" dirty="0"/>
          </a:p>
        </p:txBody>
      </p:sp>
      <p:sp>
        <p:nvSpPr>
          <p:cNvPr id="15" name="图片占位符 9"/>
          <p:cNvSpPr>
            <a:spLocks noGrp="1"/>
          </p:cNvSpPr>
          <p:nvPr>
            <p:ph type="pic" sz="quarter" idx="16"/>
          </p:nvPr>
        </p:nvSpPr>
        <p:spPr>
          <a:xfrm>
            <a:off x="6252327" y="4439268"/>
            <a:ext cx="2692572" cy="1891585"/>
          </a:xfrm>
        </p:spPr>
        <p:txBody>
          <a:bodyPr/>
          <a:lstStyle>
            <a:lvl1pPr>
              <a:defRPr b="0"/>
            </a:lvl1pPr>
          </a:lstStyle>
          <a:p>
            <a:r>
              <a:rPr lang="zh-CN" altLang="en-US" smtClean="0"/>
              <a:t>单击图标添加图片</a:t>
            </a:r>
            <a:endParaRPr lang="zh-CN" altLang="en-US" dirty="0"/>
          </a:p>
        </p:txBody>
      </p:sp>
      <p:cxnSp>
        <p:nvCxnSpPr>
          <p:cNvPr id="6" name="直接连接符 5"/>
          <p:cNvCxnSpPr/>
          <p:nvPr/>
        </p:nvCxnSpPr>
        <p:spPr>
          <a:xfrm>
            <a:off x="375095" y="1961535"/>
            <a:ext cx="11508420" cy="0"/>
          </a:xfrm>
          <a:prstGeom prst="line">
            <a:avLst/>
          </a:prstGeom>
          <a:ln>
            <a:solidFill>
              <a:srgbClr val="1848A3"/>
            </a:solidFill>
          </a:ln>
        </p:spPr>
        <p:style>
          <a:lnRef idx="1">
            <a:schemeClr val="dk1"/>
          </a:lnRef>
          <a:fillRef idx="0">
            <a:schemeClr val="dk1"/>
          </a:fillRef>
          <a:effectRef idx="0">
            <a:schemeClr val="dk1"/>
          </a:effectRef>
          <a:fontRef idx="minor">
            <a:schemeClr val="tx1"/>
          </a:fontRef>
        </p:style>
      </p:cxnSp>
      <p:sp>
        <p:nvSpPr>
          <p:cNvPr id="17" name="内容占位符 2"/>
          <p:cNvSpPr>
            <a:spLocks noGrp="1"/>
          </p:cNvSpPr>
          <p:nvPr>
            <p:ph sz="half" idx="18"/>
          </p:nvPr>
        </p:nvSpPr>
        <p:spPr>
          <a:xfrm>
            <a:off x="375095" y="2001675"/>
            <a:ext cx="11538813" cy="1773919"/>
          </a:xfrm>
          <a:noFill/>
        </p:spPr>
        <p:txBody>
          <a:bodyPr>
            <a:normAutofit/>
          </a:bodyPr>
          <a:lstStyle>
            <a:lvl1pPr marL="0" indent="457200" algn="l">
              <a:buClr>
                <a:schemeClr val="accent1"/>
              </a:buClr>
              <a:buFontTx/>
              <a:buNone/>
              <a:defRPr sz="2400" b="0">
                <a:solidFill>
                  <a:schemeClr val="tx1"/>
                </a:solidFill>
              </a:defRPr>
            </a:lvl1pPr>
            <a:lvl2pPr>
              <a:buClr>
                <a:schemeClr val="accent1"/>
              </a:buClr>
              <a:defRPr>
                <a:solidFill>
                  <a:schemeClr val="tx1"/>
                </a:solidFill>
              </a:defRPr>
            </a:lvl2pPr>
            <a:lvl3pPr>
              <a:buClr>
                <a:schemeClr val="accent1"/>
              </a:buClr>
              <a:defRPr>
                <a:solidFill>
                  <a:schemeClr val="tx1"/>
                </a:solidFill>
              </a:defRPr>
            </a:lvl3pPr>
            <a:lvl4pPr>
              <a:buClr>
                <a:schemeClr val="accent1"/>
              </a:buClr>
              <a:defRPr>
                <a:solidFill>
                  <a:schemeClr val="tx1"/>
                </a:solidFill>
              </a:defRPr>
            </a:lvl4pPr>
            <a:lvl5pPr>
              <a:buClr>
                <a:schemeClr val="accent1"/>
              </a:buClr>
              <a:defRPr>
                <a:solidFill>
                  <a:schemeClr val="tx1"/>
                </a:solidFill>
              </a:defRPr>
            </a:lvl5pPr>
          </a:lstStyle>
          <a:p>
            <a:pPr lvl="0"/>
            <a:r>
              <a:rPr lang="zh-CN" altLang="en-US" smtClean="0"/>
              <a:t>单击此处编辑母版文本样式</a:t>
            </a:r>
          </a:p>
        </p:txBody>
      </p:sp>
      <p:sp>
        <p:nvSpPr>
          <p:cNvPr id="18" name="文本占位符 17"/>
          <p:cNvSpPr>
            <a:spLocks noGrp="1"/>
          </p:cNvSpPr>
          <p:nvPr>
            <p:ph type="body" sz="quarter" idx="19" hasCustomPrompt="1"/>
          </p:nvPr>
        </p:nvSpPr>
        <p:spPr>
          <a:xfrm>
            <a:off x="374651" y="5913438"/>
            <a:ext cx="2692400" cy="417512"/>
          </a:xfrm>
          <a:solidFill>
            <a:schemeClr val="bg1">
              <a:lumMod val="50000"/>
            </a:schemeClr>
          </a:solidFill>
        </p:spPr>
        <p:txBody>
          <a:bodyPr>
            <a:noAutofit/>
          </a:bodyPr>
          <a:lstStyle>
            <a:lvl1pPr marL="0" indent="0" algn="ctr">
              <a:buFontTx/>
              <a:buNone/>
              <a:defRPr sz="1600" b="0">
                <a:solidFill>
                  <a:schemeClr val="bg1"/>
                </a:solidFill>
              </a:defRPr>
            </a:lvl1pPr>
          </a:lstStyle>
          <a:p>
            <a:pPr lvl="0"/>
            <a:r>
              <a:rPr lang="zh-CN" altLang="en-US" dirty="0"/>
              <a:t>图片描述</a:t>
            </a:r>
          </a:p>
        </p:txBody>
      </p:sp>
      <p:sp>
        <p:nvSpPr>
          <p:cNvPr id="19" name="文本占位符 17"/>
          <p:cNvSpPr>
            <a:spLocks noGrp="1"/>
          </p:cNvSpPr>
          <p:nvPr>
            <p:ph type="body" sz="quarter" idx="20" hasCustomPrompt="1"/>
          </p:nvPr>
        </p:nvSpPr>
        <p:spPr>
          <a:xfrm>
            <a:off x="3313095" y="5913438"/>
            <a:ext cx="2692400" cy="417512"/>
          </a:xfrm>
          <a:solidFill>
            <a:schemeClr val="bg1">
              <a:lumMod val="50000"/>
            </a:schemeClr>
          </a:solidFill>
        </p:spPr>
        <p:txBody>
          <a:bodyPr>
            <a:noAutofit/>
          </a:bodyPr>
          <a:lstStyle>
            <a:lvl1pPr marL="0" indent="0" algn="ctr">
              <a:buFontTx/>
              <a:buNone/>
              <a:defRPr sz="1600" b="0">
                <a:solidFill>
                  <a:schemeClr val="bg1"/>
                </a:solidFill>
              </a:defRPr>
            </a:lvl1pPr>
          </a:lstStyle>
          <a:p>
            <a:pPr lvl="0"/>
            <a:r>
              <a:rPr lang="zh-CN" altLang="en-US" dirty="0"/>
              <a:t>图片描述</a:t>
            </a:r>
          </a:p>
        </p:txBody>
      </p:sp>
      <p:sp>
        <p:nvSpPr>
          <p:cNvPr id="20" name="文本占位符 17"/>
          <p:cNvSpPr>
            <a:spLocks noGrp="1"/>
          </p:cNvSpPr>
          <p:nvPr>
            <p:ph type="body" sz="quarter" idx="21" hasCustomPrompt="1"/>
          </p:nvPr>
        </p:nvSpPr>
        <p:spPr>
          <a:xfrm>
            <a:off x="6252497" y="5913438"/>
            <a:ext cx="2692400" cy="417512"/>
          </a:xfrm>
          <a:solidFill>
            <a:schemeClr val="bg1">
              <a:lumMod val="50000"/>
            </a:schemeClr>
          </a:solidFill>
        </p:spPr>
        <p:txBody>
          <a:bodyPr>
            <a:noAutofit/>
          </a:bodyPr>
          <a:lstStyle>
            <a:lvl1pPr marL="0" indent="0" algn="ctr">
              <a:buFontTx/>
              <a:buNone/>
              <a:defRPr sz="1600" b="0">
                <a:solidFill>
                  <a:schemeClr val="bg1"/>
                </a:solidFill>
              </a:defRPr>
            </a:lvl1pPr>
          </a:lstStyle>
          <a:p>
            <a:pPr lvl="0"/>
            <a:r>
              <a:rPr lang="zh-CN" altLang="en-US" dirty="0"/>
              <a:t>图片描述</a:t>
            </a:r>
          </a:p>
        </p:txBody>
      </p:sp>
      <p:sp>
        <p:nvSpPr>
          <p:cNvPr id="21" name="文本占位符 17"/>
          <p:cNvSpPr>
            <a:spLocks noGrp="1"/>
          </p:cNvSpPr>
          <p:nvPr>
            <p:ph type="body" sz="quarter" idx="22" hasCustomPrompt="1"/>
          </p:nvPr>
        </p:nvSpPr>
        <p:spPr>
          <a:xfrm>
            <a:off x="9191113" y="5913438"/>
            <a:ext cx="2692400" cy="417512"/>
          </a:xfrm>
          <a:solidFill>
            <a:schemeClr val="bg1">
              <a:lumMod val="50000"/>
            </a:schemeClr>
          </a:solidFill>
        </p:spPr>
        <p:txBody>
          <a:bodyPr>
            <a:noAutofit/>
          </a:bodyPr>
          <a:lstStyle>
            <a:lvl1pPr marL="0" indent="0" algn="ctr">
              <a:buFontTx/>
              <a:buNone/>
              <a:defRPr sz="1600" b="0">
                <a:solidFill>
                  <a:schemeClr val="bg1"/>
                </a:solidFill>
              </a:defRPr>
            </a:lvl1pPr>
          </a:lstStyle>
          <a:p>
            <a:pPr lvl="0"/>
            <a:r>
              <a:rPr lang="zh-CN" altLang="en-US" dirty="0"/>
              <a:t>图片描述</a:t>
            </a:r>
          </a:p>
        </p:txBody>
      </p:sp>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98" y="5816814"/>
            <a:ext cx="2660809" cy="1041186"/>
          </a:xfrm>
          <a:prstGeom prst="rect">
            <a:avLst/>
          </a:prstGeom>
        </p:spPr>
      </p:pic>
      <p:sp>
        <p:nvSpPr>
          <p:cNvPr id="13" name="图片占位符 9"/>
          <p:cNvSpPr>
            <a:spLocks noGrp="1"/>
          </p:cNvSpPr>
          <p:nvPr>
            <p:ph type="pic" sz="quarter" idx="14"/>
          </p:nvPr>
        </p:nvSpPr>
        <p:spPr>
          <a:xfrm>
            <a:off x="375095" y="4439268"/>
            <a:ext cx="2692572" cy="1891585"/>
          </a:xfrm>
        </p:spPr>
        <p:txBody>
          <a:bodyPr/>
          <a:lstStyle>
            <a:lvl1pPr>
              <a:defRPr b="0"/>
            </a:lvl1pPr>
          </a:lstStyle>
          <a:p>
            <a:r>
              <a:rPr lang="zh-CN" altLang="en-US" smtClean="0"/>
              <a:t>单击图标添加图片</a:t>
            </a:r>
            <a:endParaRPr lang="zh-CN" altLang="en-US" dirty="0"/>
          </a:p>
        </p:txBody>
      </p:sp>
      <p:sp>
        <p:nvSpPr>
          <p:cNvPr id="23" name="灯片编号占位符 5"/>
          <p:cNvSpPr>
            <a:spLocks noGrp="1"/>
          </p:cNvSpPr>
          <p:nvPr>
            <p:ph type="sldNum" sz="quarter" idx="12"/>
          </p:nvPr>
        </p:nvSpPr>
        <p:spPr>
          <a:xfrm>
            <a:off x="4575811" y="6380474"/>
            <a:ext cx="2743200" cy="365125"/>
          </a:xfrm>
        </p:spPr>
        <p:txBody>
          <a:bodyPr/>
          <a:lstStyle>
            <a:lvl1pPr algn="ctr">
              <a:defRPr sz="1400" b="0">
                <a:latin typeface="微软雅黑" pitchFamily="34" charset="-122"/>
                <a:ea typeface="微软雅黑" pitchFamily="34" charset="-122"/>
              </a:defRPr>
            </a:lvl1pPr>
          </a:lstStyle>
          <a:p>
            <a:fld id="{B8704A7E-33CB-4B38-8B6F-8AB13F735756}" type="slidenum">
              <a:rPr lang="zh-CN" altLang="en-US" smtClean="0"/>
              <a:t>‹#›</a:t>
            </a:fld>
            <a:endParaRPr lang="zh-CN" altLang="en-US"/>
          </a:p>
        </p:txBody>
      </p:sp>
      <p:sp>
        <p:nvSpPr>
          <p:cNvPr id="16" name="图片占位符 9"/>
          <p:cNvSpPr>
            <a:spLocks noGrp="1"/>
          </p:cNvSpPr>
          <p:nvPr>
            <p:ph type="pic" sz="quarter" idx="17"/>
          </p:nvPr>
        </p:nvSpPr>
        <p:spPr>
          <a:xfrm>
            <a:off x="9190943" y="4439268"/>
            <a:ext cx="2692572" cy="1891585"/>
          </a:xfrm>
        </p:spPr>
        <p:txBody>
          <a:bodyPr/>
          <a:lstStyle>
            <a:lvl1pPr>
              <a:defRPr b="0"/>
            </a:lvl1pPr>
          </a:lstStyle>
          <a:p>
            <a:r>
              <a:rPr lang="zh-CN" altLang="en-US" smtClean="0"/>
              <a:t>单击图标添加图片</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pic>
        <p:nvPicPr>
          <p:cNvPr id="6" name="图片 5"/>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0" y="0"/>
            <a:ext cx="12192000" cy="6860032"/>
          </a:xfrm>
          <a:prstGeom prst="rect">
            <a:avLst/>
          </a:prstGeom>
        </p:spPr>
      </p:pic>
      <p:sp>
        <p:nvSpPr>
          <p:cNvPr id="8" name="矩形 7"/>
          <p:cNvSpPr/>
          <p:nvPr/>
        </p:nvSpPr>
        <p:spPr>
          <a:xfrm>
            <a:off x="0" y="2205275"/>
            <a:ext cx="12192000" cy="175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dirty="0"/>
          </a:p>
        </p:txBody>
      </p:sp>
      <p:sp>
        <p:nvSpPr>
          <p:cNvPr id="9" name="矩形 8"/>
          <p:cNvSpPr/>
          <p:nvPr/>
        </p:nvSpPr>
        <p:spPr>
          <a:xfrm>
            <a:off x="0" y="2103709"/>
            <a:ext cx="12192000" cy="65028"/>
          </a:xfrm>
          <a:prstGeom prst="rect">
            <a:avLst/>
          </a:prstGeom>
          <a:solidFill>
            <a:srgbClr val="184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矩形 9"/>
          <p:cNvSpPr/>
          <p:nvPr/>
        </p:nvSpPr>
        <p:spPr>
          <a:xfrm>
            <a:off x="0" y="3986040"/>
            <a:ext cx="12192000" cy="65028"/>
          </a:xfrm>
          <a:prstGeom prst="rect">
            <a:avLst/>
          </a:prstGeom>
          <a:solidFill>
            <a:srgbClr val="184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ctrTitle" hasCustomPrompt="1"/>
          </p:nvPr>
        </p:nvSpPr>
        <p:spPr>
          <a:xfrm>
            <a:off x="2520616" y="2747474"/>
            <a:ext cx="7150768" cy="682542"/>
          </a:xfrm>
        </p:spPr>
        <p:txBody>
          <a:bodyPr anchor="b">
            <a:noAutofit/>
          </a:bodyPr>
          <a:lstStyle>
            <a:lvl1pPr algn="ctr">
              <a:defRPr sz="4500" b="1" baseline="0">
                <a:solidFill>
                  <a:schemeClr val="bg1"/>
                </a:solidFill>
                <a:latin typeface="微软雅黑" pitchFamily="34" charset="-122"/>
                <a:ea typeface="微软雅黑" pitchFamily="34" charset="-122"/>
              </a:defRPr>
            </a:lvl1pPr>
          </a:lstStyle>
          <a:p>
            <a:r>
              <a:rPr lang="en-US" altLang="zh-CN" dirty="0"/>
              <a:t>THANK YOU !</a:t>
            </a:r>
            <a:endParaRPr lang="zh-CN" altLang="en-US" dirty="0"/>
          </a:p>
        </p:txBody>
      </p:sp>
      <p:pic>
        <p:nvPicPr>
          <p:cNvPr id="11" name="图片 10"/>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608539" y="5503595"/>
            <a:ext cx="1583463" cy="1354409"/>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lang="zh-CN" altLang="en-US" smtClean="0"/>
              <a:t>单击此处编辑母版标题样式</a:t>
            </a:r>
            <a:endParaRPr lang="zh-CN" altLang="en-US"/>
          </a:p>
        </p:txBody>
      </p:sp>
      <p:sp>
        <p:nvSpPr>
          <p:cNvPr id="4" name="灯片编号占位符 5"/>
          <p:cNvSpPr txBox="1"/>
          <p:nvPr/>
        </p:nvSpPr>
        <p:spPr>
          <a:xfrm>
            <a:off x="4575811" y="6380474"/>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1400" kern="1200">
                <a:solidFill>
                  <a:schemeClr val="tx1">
                    <a:tint val="75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8704A7E-33CB-4B38-8B6F-8AB13F735756}" type="slidenum">
              <a:rPr lang="zh-CN" altLang="en-US" sz="1400" b="0" smtClean="0"/>
              <a:t>‹#›</a:t>
            </a:fld>
            <a:endParaRPr lang="zh-CN" altLang="en-US" sz="1400" b="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98" y="5816814"/>
            <a:ext cx="2660809" cy="1041186"/>
          </a:xfrm>
          <a:prstGeom prst="rect">
            <a:avLst/>
          </a:prstGeom>
        </p:spPr>
      </p:pic>
      <p:pic>
        <p:nvPicPr>
          <p:cNvPr id="6" name="图片 5"/>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33872" y="5867400"/>
            <a:ext cx="1158128" cy="9906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文字内容">
    <p:spTree>
      <p:nvGrpSpPr>
        <p:cNvPr id="1" name=""/>
        <p:cNvGrpSpPr/>
        <p:nvPr/>
      </p:nvGrpSpPr>
      <p:grpSpPr>
        <a:xfrm>
          <a:off x="0" y="0"/>
          <a:ext cx="0" cy="0"/>
          <a:chOff x="0" y="0"/>
          <a:chExt cx="0" cy="0"/>
        </a:xfrm>
      </p:grpSpPr>
      <p:sp>
        <p:nvSpPr>
          <p:cNvPr id="18" name="矩形 17"/>
          <p:cNvSpPr/>
          <p:nvPr/>
        </p:nvSpPr>
        <p:spPr>
          <a:xfrm>
            <a:off x="0" y="6292856"/>
            <a:ext cx="745885" cy="127449"/>
          </a:xfrm>
          <a:prstGeom prst="rect">
            <a:avLst/>
          </a:prstGeom>
          <a:solidFill>
            <a:srgbClr val="1848A3"/>
          </a:solidFill>
          <a:ln w="38100" cap="flat" cmpd="sng" algn="ctr">
            <a:noFill/>
            <a:prstDash val="solid"/>
          </a:ln>
          <a:effectLst/>
        </p:spPr>
        <p:txBody>
          <a:bodyPr lIns="0" tIns="44240" rIns="0" bIns="44240" rtlCol="0" anchor="ctr"/>
          <a:lstStyle/>
          <a:p>
            <a:pPr algn="ctr" defTabSz="441960" fontAlgn="base">
              <a:lnSpc>
                <a:spcPts val="1745"/>
              </a:lnSpc>
              <a:spcBef>
                <a:spcPct val="0"/>
              </a:spcBef>
              <a:spcAft>
                <a:spcPct val="0"/>
              </a:spcAft>
              <a:defRPr/>
            </a:pPr>
            <a:endParaRPr kumimoji="1" lang="zh-CN" altLang="en-US" sz="1465" b="0" kern="0" dirty="0">
              <a:solidFill>
                <a:srgbClr val="FFFFFF"/>
              </a:solidFill>
              <a:ea typeface="微软雅黑"/>
            </a:endParaRPr>
          </a:p>
        </p:txBody>
      </p:sp>
      <p:sp>
        <p:nvSpPr>
          <p:cNvPr id="20" name="Title Placeholder 1"/>
          <p:cNvSpPr>
            <a:spLocks noGrp="1"/>
          </p:cNvSpPr>
          <p:nvPr>
            <p:ph type="title"/>
          </p:nvPr>
        </p:nvSpPr>
        <p:spPr>
          <a:xfrm>
            <a:off x="352427" y="99605"/>
            <a:ext cx="10515600" cy="724087"/>
          </a:xfrm>
          <a:prstGeom prst="rect">
            <a:avLst/>
          </a:prstGeom>
        </p:spPr>
        <p:txBody>
          <a:bodyPr vert="horz" lIns="68580" tIns="34290" rIns="68580" bIns="34290" rtlCol="0" anchor="ctr">
            <a:normAutofit/>
          </a:bodyPr>
          <a:lstStyle>
            <a:lvl1pPr>
              <a:defRPr b="0"/>
            </a:lvl1pPr>
          </a:lstStyle>
          <a:p>
            <a:r>
              <a:rPr lang="zh-CN" altLang="en-US" smtClean="0"/>
              <a:t>单击此处编辑母版标题样式</a:t>
            </a:r>
            <a:endParaRPr lang="en-US" dirty="0"/>
          </a:p>
        </p:txBody>
      </p:sp>
      <p:sp>
        <p:nvSpPr>
          <p:cNvPr id="6" name="灯片编号占位符 5"/>
          <p:cNvSpPr txBox="1"/>
          <p:nvPr/>
        </p:nvSpPr>
        <p:spPr>
          <a:xfrm>
            <a:off x="4575811" y="6380474"/>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1400" kern="1200">
                <a:solidFill>
                  <a:schemeClr val="tx1">
                    <a:tint val="75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8704A7E-33CB-4B38-8B6F-8AB13F735756}" type="slidenum">
              <a:rPr lang="zh-CN" altLang="en-US" sz="1400" b="0" smtClean="0"/>
              <a:t>‹#›</a:t>
            </a:fld>
            <a:endParaRPr lang="zh-CN" altLang="en-US" sz="1400" b="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98" y="5816814"/>
            <a:ext cx="2660809" cy="1041186"/>
          </a:xfrm>
          <a:prstGeom prst="rect">
            <a:avLst/>
          </a:prstGeom>
        </p:spPr>
      </p:pic>
      <p:pic>
        <p:nvPicPr>
          <p:cNvPr id="8" name="图片 7"/>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33872" y="5867400"/>
            <a:ext cx="1158128" cy="9906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963247" y="2906713"/>
            <a:ext cx="10363200" cy="1500187"/>
          </a:xfrm>
          <a:prstGeom prst="rect">
            <a:avLst/>
          </a:prstGeom>
        </p:spPr>
        <p:txBody>
          <a:bodyPr anchor="b"/>
          <a:lstStyle>
            <a:lvl1pPr marL="0" indent="0">
              <a:buNone/>
              <a:defRPr sz="2665" b="0"/>
            </a:lvl1pPr>
            <a:lvl2pPr marL="609600" indent="0">
              <a:buNone/>
              <a:defRPr sz="2400"/>
            </a:lvl2pPr>
            <a:lvl3pPr marL="1219200" indent="0">
              <a:buNone/>
              <a:defRPr sz="2135"/>
            </a:lvl3pPr>
            <a:lvl4pPr marL="1828800" indent="0">
              <a:buNone/>
              <a:defRPr sz="1865"/>
            </a:lvl4pPr>
            <a:lvl5pPr marL="2438400" indent="0">
              <a:buNone/>
              <a:defRPr sz="1865"/>
            </a:lvl5pPr>
            <a:lvl6pPr marL="3048000" indent="0">
              <a:buNone/>
              <a:defRPr sz="1865"/>
            </a:lvl6pPr>
            <a:lvl7pPr marL="3657600" indent="0">
              <a:buNone/>
              <a:defRPr sz="1865"/>
            </a:lvl7pPr>
            <a:lvl8pPr marL="4267200" indent="0">
              <a:buNone/>
              <a:defRPr sz="1865"/>
            </a:lvl8pPr>
            <a:lvl9pPr marL="4876800" indent="0">
              <a:buNone/>
              <a:defRPr sz="1865"/>
            </a:lvl9pPr>
          </a:lstStyle>
          <a:p>
            <a:pPr lvl="0"/>
            <a:r>
              <a:rPr lang="zh-CN" altLang="en-US" smtClean="0"/>
              <a:t>单击此处编辑母版文本样式</a:t>
            </a:r>
          </a:p>
        </p:txBody>
      </p:sp>
      <p:sp>
        <p:nvSpPr>
          <p:cNvPr id="4" name="灯片编号占位符 1"/>
          <p:cNvSpPr>
            <a:spLocks noGrp="1"/>
          </p:cNvSpPr>
          <p:nvPr>
            <p:ph type="sldNum" sz="quarter" idx="4"/>
          </p:nvPr>
        </p:nvSpPr>
        <p:spPr>
          <a:xfrm>
            <a:off x="11376588" y="6597356"/>
            <a:ext cx="768085" cy="313267"/>
          </a:xfrm>
          <a:prstGeom prst="rect">
            <a:avLst/>
          </a:prstGeom>
          <a:noFill/>
          <a:ln w="9525">
            <a:noFill/>
            <a:miter lim="800000"/>
          </a:ln>
        </p:spPr>
        <p:txBody>
          <a:bodyPr anchor="b"/>
          <a:lstStyle>
            <a:lvl1pPr>
              <a:defRPr lang="zh-CN" altLang="en-US" sz="1335" b="0" kern="0" smtClean="0">
                <a:solidFill>
                  <a:schemeClr val="bg1"/>
                </a:solidFill>
                <a:latin typeface="+mn-lt"/>
                <a:ea typeface="+mn-ea"/>
                <a:cs typeface="+mj-cs"/>
              </a:defRPr>
            </a:lvl1pPr>
          </a:lstStyle>
          <a:p>
            <a:pPr algn="dist" eaLnBrk="0" hangingPunct="0"/>
            <a:fld id="{6A40D96E-B1AE-4095-A108-A237B7E4F8AB}" type="slidenum">
              <a:rPr lang="en-US" altLang="zh-CN" smtClean="0"/>
              <a:t>‹#›</a:t>
            </a:fld>
            <a:endParaRPr lang="en-US" dirty="0"/>
          </a:p>
        </p:txBody>
      </p:sp>
      <p:sp>
        <p:nvSpPr>
          <p:cNvPr id="5" name="灯片编号占位符 5"/>
          <p:cNvSpPr txBox="1"/>
          <p:nvPr/>
        </p:nvSpPr>
        <p:spPr>
          <a:xfrm>
            <a:off x="4575811" y="6380474"/>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1400" kern="1200">
                <a:solidFill>
                  <a:schemeClr val="tx1">
                    <a:tint val="75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8704A7E-33CB-4B38-8B6F-8AB13F735756}" type="slidenum">
              <a:rPr lang="zh-CN" altLang="en-US" sz="1400" b="0" smtClean="0"/>
              <a:t>‹#›</a:t>
            </a:fld>
            <a:endParaRPr lang="zh-CN" altLang="en-US" sz="1400" b="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98" y="5816814"/>
            <a:ext cx="2660809" cy="1041186"/>
          </a:xfrm>
          <a:prstGeom prst="rect">
            <a:avLst/>
          </a:prstGeom>
        </p:spPr>
      </p:pic>
      <p:sp>
        <p:nvSpPr>
          <p:cNvPr id="2" name="标题 1"/>
          <p:cNvSpPr>
            <a:spLocks noGrp="1"/>
          </p:cNvSpPr>
          <p:nvPr>
            <p:ph type="title"/>
          </p:nvPr>
        </p:nvSpPr>
        <p:spPr>
          <a:xfrm>
            <a:off x="963247" y="4406905"/>
            <a:ext cx="10363200" cy="1362075"/>
          </a:xfrm>
        </p:spPr>
        <p:txBody>
          <a:bodyPr anchor="t"/>
          <a:lstStyle>
            <a:lvl1pPr algn="l">
              <a:defRPr sz="5335" b="0" cap="all"/>
            </a:lvl1pPr>
          </a:lstStyle>
          <a:p>
            <a:r>
              <a:rPr lang="zh-CN" altLang="en-US" smtClean="0"/>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zh-CN" altLang="en-US" smtClean="0"/>
              <a:t>单击此处编辑母版标题样式</a:t>
            </a:r>
            <a:endParaRPr lang="en-US"/>
          </a:p>
        </p:txBody>
      </p:sp>
    </p:spTree>
  </p:cSld>
  <p:clrMapOvr>
    <a:masterClrMapping/>
  </p:clrMapOvr>
  <p:transition advClick="0" advTm="8000">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图片 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337549" y="23715"/>
            <a:ext cx="3752851" cy="828675"/>
          </a:xfrm>
          <a:prstGeom prst="rect">
            <a:avLst/>
          </a:prstGeom>
        </p:spPr>
      </p:pic>
      <p:sp>
        <p:nvSpPr>
          <p:cNvPr id="8" name="文本框 7"/>
          <p:cNvSpPr txBox="1"/>
          <p:nvPr/>
        </p:nvSpPr>
        <p:spPr>
          <a:xfrm>
            <a:off x="9425181" y="37941"/>
            <a:ext cx="2739323" cy="800219"/>
          </a:xfrm>
          <a:prstGeom prst="rect">
            <a:avLst/>
          </a:prstGeom>
          <a:solidFill>
            <a:srgbClr val="1848A3"/>
          </a:solidFill>
        </p:spPr>
        <p:txBody>
          <a:bodyPr wrap="square" rtlCol="0">
            <a:spAutoFit/>
          </a:bodyPr>
          <a:lstStyle/>
          <a:p>
            <a:pPr algn="r"/>
            <a:r>
              <a:rPr lang="en-US" altLang="zh-CN" sz="2800" b="0" i="1" dirty="0">
                <a:solidFill>
                  <a:schemeClr val="bg1"/>
                </a:solidFill>
              </a:rPr>
              <a:t>IPSR</a:t>
            </a:r>
          </a:p>
          <a:p>
            <a:pPr algn="r"/>
            <a:r>
              <a:rPr lang="zh-CN" altLang="en-US" sz="1800" b="0" dirty="0">
                <a:solidFill>
                  <a:schemeClr val="bg1"/>
                </a:solidFill>
              </a:rPr>
              <a:t>清华大学公共安全研究院</a:t>
            </a:r>
          </a:p>
        </p:txBody>
      </p:sp>
      <p:sp>
        <p:nvSpPr>
          <p:cNvPr id="13" name="矩形 12"/>
          <p:cNvSpPr/>
          <p:nvPr/>
        </p:nvSpPr>
        <p:spPr>
          <a:xfrm>
            <a:off x="0" y="-1"/>
            <a:ext cx="12192000" cy="861493"/>
          </a:xfrm>
          <a:prstGeom prst="rect">
            <a:avLst/>
          </a:prstGeom>
          <a:solidFill>
            <a:srgbClr val="1848A3"/>
          </a:solidFill>
          <a:ln w="38100" cap="flat" cmpd="sng" algn="ctr">
            <a:noFill/>
            <a:prstDash val="solid"/>
          </a:ln>
          <a:effectLst/>
        </p:spPr>
        <p:txBody>
          <a:bodyPr lIns="0" rIns="0" rtlCol="0" anchor="ctr"/>
          <a:lstStyle/>
          <a:p>
            <a:pPr marL="0" marR="0" lvl="0" indent="0" algn="ctr" defTabSz="456565" eaLnBrk="1" fontAlgn="base" latinLnBrk="0" hangingPunct="1">
              <a:lnSpc>
                <a:spcPts val="1800"/>
              </a:lnSpc>
              <a:spcBef>
                <a:spcPct val="0"/>
              </a:spcBef>
              <a:spcAft>
                <a:spcPct val="0"/>
              </a:spcAft>
              <a:buClrTx/>
              <a:buSzTx/>
              <a:buFontTx/>
              <a:buNone/>
              <a:defRPr/>
            </a:pPr>
            <a:endParaRPr kumimoji="1" lang="zh-CN" altLang="en-US" sz="1400" b="0" i="0" u="none" strike="noStrike" kern="0" cap="none" spc="0" normalizeH="0" baseline="0" noProof="0" dirty="0">
              <a:ln>
                <a:noFill/>
              </a:ln>
              <a:solidFill>
                <a:srgbClr val="FFFFFF"/>
              </a:solidFill>
              <a:effectLst/>
              <a:uLnTx/>
              <a:uFillTx/>
              <a:latin typeface="Arial"/>
              <a:ea typeface="微软雅黑"/>
            </a:endParaRPr>
          </a:p>
        </p:txBody>
      </p:sp>
      <p:sp>
        <p:nvSpPr>
          <p:cNvPr id="3" name="文本占位符 2"/>
          <p:cNvSpPr>
            <a:spLocks noGrp="1"/>
          </p:cNvSpPr>
          <p:nvPr>
            <p:ph type="body" idx="1"/>
          </p:nvPr>
        </p:nvSpPr>
        <p:spPr>
          <a:xfrm>
            <a:off x="337708" y="1177928"/>
            <a:ext cx="11524781" cy="516606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4"/>
          </p:nvPr>
        </p:nvSpPr>
        <p:spPr>
          <a:xfrm>
            <a:off x="9119288" y="6487300"/>
            <a:ext cx="2743200" cy="246537"/>
          </a:xfrm>
          <a:prstGeom prst="rect">
            <a:avLst/>
          </a:prstGeom>
        </p:spPr>
        <p:txBody>
          <a:bodyPr vert="horz" lIns="91440" tIns="45720" rIns="91440" bIns="45720" rtlCol="0" anchor="ctr"/>
          <a:lstStyle>
            <a:lvl1pPr algn="r">
              <a:defRPr sz="1400" b="0">
                <a:solidFill>
                  <a:schemeClr val="tx1">
                    <a:tint val="75000"/>
                  </a:schemeClr>
                </a:solidFill>
                <a:latin typeface="微软雅黑" pitchFamily="34" charset="-122"/>
                <a:ea typeface="微软雅黑" pitchFamily="34" charset="-122"/>
              </a:defRPr>
            </a:lvl1pPr>
          </a:lstStyle>
          <a:p>
            <a:fld id="{B8704A7E-33CB-4B38-8B6F-8AB13F735756}" type="slidenum">
              <a:rPr lang="zh-CN" altLang="en-US" smtClean="0"/>
              <a:t>‹#›</a:t>
            </a:fld>
            <a:endParaRPr lang="zh-CN" altLang="en-US"/>
          </a:p>
        </p:txBody>
      </p:sp>
      <p:sp>
        <p:nvSpPr>
          <p:cNvPr id="9" name="文本框 8"/>
          <p:cNvSpPr txBox="1"/>
          <p:nvPr/>
        </p:nvSpPr>
        <p:spPr>
          <a:xfrm>
            <a:off x="9425181" y="37940"/>
            <a:ext cx="2739323" cy="800219"/>
          </a:xfrm>
          <a:prstGeom prst="rect">
            <a:avLst/>
          </a:prstGeom>
          <a:solidFill>
            <a:srgbClr val="1848A3"/>
          </a:solidFill>
        </p:spPr>
        <p:txBody>
          <a:bodyPr wrap="square" rtlCol="0">
            <a:spAutoFit/>
          </a:bodyPr>
          <a:lstStyle/>
          <a:p>
            <a:pPr algn="r"/>
            <a:endParaRPr lang="en-US" altLang="zh-CN" sz="2800" b="0" i="1" dirty="0">
              <a:solidFill>
                <a:schemeClr val="bg1"/>
              </a:solidFill>
            </a:endParaRPr>
          </a:p>
          <a:p>
            <a:pPr algn="r"/>
            <a:r>
              <a:rPr lang="en-US" altLang="zh-CN" sz="1800" b="0" i="1" dirty="0" err="1">
                <a:solidFill>
                  <a:schemeClr val="bg1"/>
                </a:solidFill>
                <a:latin typeface="+mj-ea"/>
                <a:ea typeface="+mj-ea"/>
              </a:rPr>
              <a:t>GSafety</a:t>
            </a:r>
            <a:endParaRPr lang="zh-CN" altLang="en-US" sz="1800" b="0" i="1" dirty="0">
              <a:solidFill>
                <a:schemeClr val="bg1"/>
              </a:solidFill>
              <a:latin typeface="+mj-ea"/>
              <a:ea typeface="+mj-ea"/>
            </a:endParaRPr>
          </a:p>
        </p:txBody>
      </p:sp>
      <p:sp>
        <p:nvSpPr>
          <p:cNvPr id="2" name="标题占位符 1"/>
          <p:cNvSpPr>
            <a:spLocks noGrp="1"/>
          </p:cNvSpPr>
          <p:nvPr>
            <p:ph type="title"/>
          </p:nvPr>
        </p:nvSpPr>
        <p:spPr>
          <a:xfrm>
            <a:off x="279241" y="100994"/>
            <a:ext cx="10515600" cy="674117"/>
          </a:xfrm>
          <a:prstGeom prst="rect">
            <a:avLst/>
          </a:prstGeom>
        </p:spPr>
        <p:txBody>
          <a:bodyPr vert="horz" lIns="91440" tIns="45720" rIns="91440" bIns="45720" rtlCol="0" anchor="ctr">
            <a:normAutofit/>
          </a:bodyPr>
          <a:lstStyle/>
          <a:p>
            <a:r>
              <a:rPr lang="zh-CN" altLang="en-US" dirty="0"/>
              <a:t>单击此处编辑母版标题样式</a:t>
            </a:r>
          </a:p>
        </p:txBody>
      </p:sp>
      <p:pic>
        <p:nvPicPr>
          <p:cNvPr id="4" name="图片 3"/>
          <p:cNvPicPr>
            <a:picLocks noChangeAspect="1"/>
          </p:cNvPicPr>
          <p:nvPr/>
        </p:nvPicPr>
        <p:blipFill>
          <a:blip r:embed="rId15"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5848693"/>
            <a:ext cx="1158128" cy="990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3765" rtl="0" eaLnBrk="1" latinLnBrk="0" hangingPunct="1">
        <a:lnSpc>
          <a:spcPct val="90000"/>
        </a:lnSpc>
        <a:spcBef>
          <a:spcPct val="0"/>
        </a:spcBef>
        <a:buNone/>
        <a:defRPr sz="3400" b="0" kern="1200">
          <a:solidFill>
            <a:schemeClr val="bg1"/>
          </a:solidFill>
          <a:latin typeface="微软雅黑" pitchFamily="34" charset="-122"/>
          <a:ea typeface="微软雅黑" pitchFamily="34" charset="-122"/>
          <a:cs typeface="+mj-cs"/>
        </a:defRPr>
      </a:lvl1pPr>
    </p:titleStyle>
    <p:bodyStyle>
      <a:lvl1pPr marL="228600" indent="-228600" algn="l" defTabSz="913765" rtl="0" eaLnBrk="1" latinLnBrk="0" hangingPunct="1">
        <a:lnSpc>
          <a:spcPct val="150000"/>
        </a:lnSpc>
        <a:spcBef>
          <a:spcPts val="1000"/>
        </a:spcBef>
        <a:buClr>
          <a:srgbClr val="1848A3"/>
        </a:buClr>
        <a:buFont typeface="Wingdings" pitchFamily="2" charset="2"/>
        <a:buChar char="n"/>
        <a:defRPr sz="2800" b="0" kern="1200">
          <a:solidFill>
            <a:schemeClr val="tx1"/>
          </a:solidFill>
          <a:latin typeface="微软雅黑" pitchFamily="34" charset="-122"/>
          <a:ea typeface="微软雅黑" pitchFamily="34" charset="-122"/>
          <a:cs typeface="+mn-cs"/>
        </a:defRPr>
      </a:lvl1pPr>
      <a:lvl2pPr marL="685800" indent="-228600" algn="l" defTabSz="913765" rtl="0" eaLnBrk="1" latinLnBrk="0" hangingPunct="1">
        <a:spcBef>
          <a:spcPts val="500"/>
        </a:spcBef>
        <a:buClr>
          <a:srgbClr val="1848A3"/>
        </a:buClr>
        <a:buFont typeface="Wingdings" pitchFamily="2" charset="2"/>
        <a:buChar char="n"/>
        <a:defRPr sz="2400" b="0" kern="1200">
          <a:solidFill>
            <a:schemeClr val="tx1"/>
          </a:solidFill>
          <a:latin typeface="微软雅黑" pitchFamily="34" charset="-122"/>
          <a:ea typeface="微软雅黑" pitchFamily="34" charset="-122"/>
          <a:cs typeface="+mn-cs"/>
        </a:defRPr>
      </a:lvl2pPr>
      <a:lvl3pPr marL="1143000" indent="-228600" algn="l" defTabSz="913765" rtl="0" eaLnBrk="1" latinLnBrk="0" hangingPunct="1">
        <a:spcBef>
          <a:spcPts val="500"/>
        </a:spcBef>
        <a:buClr>
          <a:srgbClr val="1848A3"/>
        </a:buClr>
        <a:buFont typeface="Wingdings" pitchFamily="2" charset="2"/>
        <a:buChar char="n"/>
        <a:defRPr sz="2000" b="0" kern="1200">
          <a:solidFill>
            <a:schemeClr val="tx1"/>
          </a:solidFill>
          <a:latin typeface="微软雅黑" pitchFamily="34" charset="-122"/>
          <a:ea typeface="微软雅黑" pitchFamily="34" charset="-122"/>
          <a:cs typeface="+mn-cs"/>
        </a:defRPr>
      </a:lvl3pPr>
      <a:lvl4pPr marL="1600200" indent="-228600" algn="l" defTabSz="913765" rtl="0" eaLnBrk="1" latinLnBrk="0" hangingPunct="1">
        <a:spcBef>
          <a:spcPts val="500"/>
        </a:spcBef>
        <a:buClr>
          <a:srgbClr val="1848A3"/>
        </a:buClr>
        <a:buFont typeface="Wingdings" pitchFamily="2" charset="2"/>
        <a:buChar char="n"/>
        <a:defRPr sz="1800" b="0" kern="1200">
          <a:solidFill>
            <a:schemeClr val="tx1"/>
          </a:solidFill>
          <a:latin typeface="微软雅黑" pitchFamily="34" charset="-122"/>
          <a:ea typeface="微软雅黑" pitchFamily="34" charset="-122"/>
          <a:cs typeface="+mn-cs"/>
        </a:defRPr>
      </a:lvl4pPr>
      <a:lvl5pPr marL="2057400" indent="-228600" algn="l" defTabSz="913765" rtl="0" eaLnBrk="1" latinLnBrk="0" hangingPunct="1">
        <a:spcBef>
          <a:spcPts val="500"/>
        </a:spcBef>
        <a:buClr>
          <a:srgbClr val="1848A3"/>
        </a:buClr>
        <a:buFont typeface="Wingdings" pitchFamily="2" charset="2"/>
        <a:buChar char="n"/>
        <a:defRPr sz="1800" b="0" kern="1200">
          <a:solidFill>
            <a:schemeClr val="tx1"/>
          </a:solidFill>
          <a:latin typeface="微软雅黑" pitchFamily="34" charset="-122"/>
          <a:ea typeface="微软雅黑" pitchFamily="34" charset="-122"/>
          <a:cs typeface="+mn-cs"/>
        </a:defRPr>
      </a:lvl5pPr>
      <a:lvl6pPr marL="2514600"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image" Target="../media/image20.jpeg"/><Relationship Id="rId1" Type="http://schemas.openxmlformats.org/officeDocument/2006/relationships/slideLayout" Target="../slideLayouts/slideLayout3.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image" Target="../media/image36.png"/><Relationship Id="rId4" Type="http://schemas.openxmlformats.org/officeDocument/2006/relationships/image" Target="../media/image35.jpe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60.jpeg"/><Relationship Id="rId5" Type="http://schemas.openxmlformats.org/officeDocument/2006/relationships/image" Target="../media/image59.jpeg"/><Relationship Id="rId4" Type="http://schemas.openxmlformats.org/officeDocument/2006/relationships/image" Target="../media/image58.png"/></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容 器 技 术</a:t>
            </a:r>
            <a:endParaRPr lang="zh-CN" altLang="en-US" dirty="0"/>
          </a:p>
        </p:txBody>
      </p:sp>
      <p:sp>
        <p:nvSpPr>
          <p:cNvPr id="4" name="副标题 3"/>
          <p:cNvSpPr>
            <a:spLocks noGrp="1"/>
          </p:cNvSpPr>
          <p:nvPr>
            <p:ph type="subTitle" idx="1"/>
          </p:nvPr>
        </p:nvSpPr>
        <p:spPr/>
        <p:txBody>
          <a:bodyPr/>
          <a:lstStyle/>
          <a:p>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37843" y="1876425"/>
            <a:ext cx="7419975" cy="4981575"/>
          </a:xfrm>
          <a:prstGeom prst="rect">
            <a:avLst/>
          </a:prstGeom>
        </p:spPr>
      </p:pic>
      <p:sp>
        <p:nvSpPr>
          <p:cNvPr id="2" name="标题 1"/>
          <p:cNvSpPr>
            <a:spLocks noGrp="1"/>
          </p:cNvSpPr>
          <p:nvPr>
            <p:ph type="title"/>
          </p:nvPr>
        </p:nvSpPr>
        <p:spPr/>
        <p:txBody>
          <a:bodyPr/>
          <a:lstStyle/>
          <a:p>
            <a:r>
              <a:rPr lang="zh-CN" altLang="en-US" dirty="0"/>
              <a:t>容器核心概念</a:t>
            </a:r>
            <a:endParaRPr lang="en-US" altLang="zh-CN"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10</a:t>
            </a:fld>
            <a:endParaRPr lang="zh-CN" altLang="en-US"/>
          </a:p>
        </p:txBody>
      </p:sp>
      <p:sp>
        <p:nvSpPr>
          <p:cNvPr id="4" name="内容占位符 3"/>
          <p:cNvSpPr>
            <a:spLocks noGrp="1"/>
          </p:cNvSpPr>
          <p:nvPr>
            <p:ph idx="1"/>
          </p:nvPr>
        </p:nvSpPr>
        <p:spPr/>
        <p:txBody>
          <a:bodyPr>
            <a:normAutofit/>
          </a:bodyPr>
          <a:lstStyle/>
          <a:p>
            <a:pPr marL="0" indent="0">
              <a:buNone/>
            </a:pPr>
            <a:r>
              <a:rPr lang="en-US" altLang="zh-CN" dirty="0"/>
              <a:t>Docker </a:t>
            </a:r>
            <a:r>
              <a:rPr lang="zh-CN" altLang="en-US" dirty="0" smtClean="0"/>
              <a:t>示例</a:t>
            </a:r>
            <a:endParaRPr lang="en-US" altLang="zh-CN" dirty="0"/>
          </a:p>
        </p:txBody>
      </p:sp>
      <p:sp>
        <p:nvSpPr>
          <p:cNvPr id="7" name="矩形 6"/>
          <p:cNvSpPr/>
          <p:nvPr/>
        </p:nvSpPr>
        <p:spPr>
          <a:xfrm>
            <a:off x="8078993" y="2414307"/>
            <a:ext cx="3843241" cy="2862322"/>
          </a:xfrm>
          <a:prstGeom prst="rect">
            <a:avLst/>
          </a:prstGeom>
        </p:spPr>
        <p:txBody>
          <a:bodyPr wrap="square">
            <a:spAutoFit/>
          </a:bodyPr>
          <a:lstStyle/>
          <a:p>
            <a:r>
              <a:rPr lang="zh-CN" altLang="en-US" dirty="0" smtClean="0"/>
              <a:t>你</a:t>
            </a:r>
            <a:r>
              <a:rPr lang="zh-CN" altLang="en-US" dirty="0"/>
              <a:t>看到的是在你的机器上运行着的 </a:t>
            </a:r>
            <a:r>
              <a:rPr lang="en-US" altLang="zh-CN" dirty="0"/>
              <a:t>Ubuntu </a:t>
            </a:r>
            <a:r>
              <a:rPr lang="zh-CN" altLang="en-US" dirty="0"/>
              <a:t>的隔离容器环境里的 </a:t>
            </a:r>
            <a:r>
              <a:rPr lang="en-US" altLang="zh-CN" dirty="0"/>
              <a:t>bash shell</a:t>
            </a:r>
            <a:r>
              <a:rPr lang="zh-CN" altLang="en-US" dirty="0" smtClean="0"/>
              <a:t>。</a:t>
            </a:r>
            <a:endParaRPr lang="en-US" altLang="zh-CN" dirty="0" smtClean="0"/>
          </a:p>
          <a:p>
            <a:endParaRPr lang="en-US" altLang="zh-CN" dirty="0"/>
          </a:p>
          <a:p>
            <a:r>
              <a:rPr lang="zh-CN" altLang="en-US" dirty="0" smtClean="0"/>
              <a:t>这个</a:t>
            </a:r>
            <a:r>
              <a:rPr lang="zh-CN" altLang="en-US" dirty="0"/>
              <a:t>环境完全归你</a:t>
            </a:r>
            <a:r>
              <a:rPr lang="zh-CN" altLang="en-US" dirty="0" smtClean="0"/>
              <a:t>所有，可以</a:t>
            </a:r>
            <a:r>
              <a:rPr lang="zh-CN" altLang="en-US" dirty="0"/>
              <a:t>在上面安装软件，运行软件，可以做任何你想做的事情</a:t>
            </a:r>
            <a:r>
              <a:rPr lang="zh-CN" altLang="en-US" dirty="0" smtClean="0"/>
              <a:t>。</a:t>
            </a:r>
            <a:endParaRPr lang="en-US" altLang="zh-CN" dirty="0" smtClean="0"/>
          </a:p>
          <a:p>
            <a:endParaRPr lang="en-US" altLang="zh-CN" dirty="0"/>
          </a:p>
          <a:p>
            <a:r>
              <a:rPr lang="zh-CN" altLang="en-US" dirty="0"/>
              <a:t>这看起来没什么，但是其实在后台发生了很多事情</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4378362" y="887520"/>
            <a:ext cx="7746011" cy="4053413"/>
          </a:xfrm>
          <a:prstGeom prst="rect">
            <a:avLst/>
          </a:prstGeom>
        </p:spPr>
      </p:pic>
      <p:sp>
        <p:nvSpPr>
          <p:cNvPr id="2" name="标题 1"/>
          <p:cNvSpPr>
            <a:spLocks noGrp="1"/>
          </p:cNvSpPr>
          <p:nvPr>
            <p:ph type="title"/>
          </p:nvPr>
        </p:nvSpPr>
        <p:spPr/>
        <p:txBody>
          <a:bodyPr/>
          <a:lstStyle/>
          <a:p>
            <a:r>
              <a:rPr lang="zh-CN" altLang="en-US" dirty="0"/>
              <a:t>容器核心概念</a:t>
            </a:r>
            <a:endParaRPr lang="en-US" altLang="zh-CN"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11</a:t>
            </a:fld>
            <a:endParaRPr lang="zh-CN" altLang="en-US"/>
          </a:p>
        </p:txBody>
      </p:sp>
      <p:sp>
        <p:nvSpPr>
          <p:cNvPr id="4" name="内容占位符 3"/>
          <p:cNvSpPr>
            <a:spLocks noGrp="1"/>
          </p:cNvSpPr>
          <p:nvPr>
            <p:ph idx="1"/>
          </p:nvPr>
        </p:nvSpPr>
        <p:spPr>
          <a:xfrm>
            <a:off x="341027" y="1217066"/>
            <a:ext cx="6221138" cy="5640933"/>
          </a:xfrm>
        </p:spPr>
        <p:txBody>
          <a:bodyPr>
            <a:normAutofit fontScale="62500" lnSpcReduction="20000"/>
          </a:bodyPr>
          <a:lstStyle/>
          <a:p>
            <a:pPr marL="0" indent="0">
              <a:buNone/>
            </a:pPr>
            <a:r>
              <a:rPr lang="en-US" altLang="zh-CN" sz="4500" dirty="0"/>
              <a:t>Docker </a:t>
            </a:r>
            <a:r>
              <a:rPr lang="zh-CN" altLang="en-US" sz="4500" dirty="0" smtClean="0"/>
              <a:t>示例</a:t>
            </a:r>
            <a:endParaRPr lang="en-US" altLang="zh-CN" dirty="0" smtClean="0"/>
          </a:p>
          <a:p>
            <a:pPr marL="0" indent="0">
              <a:buNone/>
            </a:pPr>
            <a:r>
              <a:rPr lang="zh-CN" altLang="en-US" dirty="0" smtClean="0"/>
              <a:t>刚刚</a:t>
            </a:r>
            <a:r>
              <a:rPr lang="zh-CN" altLang="en-US" dirty="0"/>
              <a:t>发生了什么</a:t>
            </a:r>
            <a:r>
              <a:rPr lang="en-US" altLang="zh-CN" dirty="0" smtClean="0"/>
              <a:t>:</a:t>
            </a:r>
            <a:endParaRPr lang="en-US" altLang="zh-CN" dirty="0"/>
          </a:p>
          <a:p>
            <a:pPr marL="514350" indent="-514350">
              <a:buFont typeface="+mj-lt"/>
              <a:buAutoNum type="arabicPeriod"/>
            </a:pPr>
            <a:r>
              <a:rPr lang="zh-CN" altLang="en-US" dirty="0" smtClean="0"/>
              <a:t>列出</a:t>
            </a:r>
            <a:r>
              <a:rPr lang="zh-CN" altLang="en-US" dirty="0"/>
              <a:t>如下的 </a:t>
            </a:r>
            <a:r>
              <a:rPr lang="en-US" altLang="zh-CN" dirty="0"/>
              <a:t>Docker </a:t>
            </a:r>
            <a:r>
              <a:rPr lang="zh-CN" altLang="en-US" dirty="0"/>
              <a:t>指令：</a:t>
            </a:r>
          </a:p>
          <a:p>
            <a:pPr lvl="1">
              <a:buFont typeface="Arial" pitchFamily="34" charset="0"/>
              <a:buChar char="•"/>
            </a:pPr>
            <a:r>
              <a:rPr lang="en-US" altLang="zh-CN" dirty="0" err="1"/>
              <a:t>docker</a:t>
            </a:r>
            <a:r>
              <a:rPr lang="en-US" altLang="zh-CN" dirty="0"/>
              <a:t> </a:t>
            </a:r>
            <a:r>
              <a:rPr lang="zh-CN" altLang="en-US" dirty="0"/>
              <a:t>： 运行 </a:t>
            </a:r>
            <a:r>
              <a:rPr lang="en-US" altLang="zh-CN" dirty="0" err="1"/>
              <a:t>docker</a:t>
            </a:r>
            <a:r>
              <a:rPr lang="en-US" altLang="zh-CN" dirty="0"/>
              <a:t> </a:t>
            </a:r>
            <a:r>
              <a:rPr lang="zh-CN" altLang="en-US" dirty="0"/>
              <a:t>客户端</a:t>
            </a:r>
          </a:p>
          <a:p>
            <a:pPr lvl="1">
              <a:buFont typeface="Arial" pitchFamily="34" charset="0"/>
              <a:buChar char="•"/>
            </a:pPr>
            <a:r>
              <a:rPr lang="en-US" altLang="zh-CN" dirty="0"/>
              <a:t>run </a:t>
            </a:r>
            <a:r>
              <a:rPr lang="zh-CN" altLang="en-US" dirty="0"/>
              <a:t>： 运行一个新的容器</a:t>
            </a:r>
          </a:p>
          <a:p>
            <a:pPr lvl="1">
              <a:buFont typeface="Arial" pitchFamily="34" charset="0"/>
              <a:buChar char="•"/>
            </a:pPr>
            <a:r>
              <a:rPr lang="en-US" altLang="zh-CN" dirty="0"/>
              <a:t>-it </a:t>
            </a:r>
            <a:r>
              <a:rPr lang="zh-CN" altLang="en-US" dirty="0"/>
              <a:t>：让容器带有“交互终端”的一个参数</a:t>
            </a:r>
          </a:p>
          <a:p>
            <a:pPr lvl="1">
              <a:buFont typeface="Arial" pitchFamily="34" charset="0"/>
              <a:buChar char="•"/>
            </a:pPr>
            <a:r>
              <a:rPr lang="en-US" altLang="zh-CN" dirty="0" err="1"/>
              <a:t>ubuntu</a:t>
            </a:r>
            <a:r>
              <a:rPr lang="en-US" altLang="zh-CN" dirty="0"/>
              <a:t> </a:t>
            </a:r>
            <a:r>
              <a:rPr lang="zh-CN" altLang="en-US" dirty="0"/>
              <a:t>： 容器所依赖的基础镜像</a:t>
            </a:r>
          </a:p>
          <a:p>
            <a:pPr marL="514350" indent="-514350">
              <a:buFont typeface="+mj-lt"/>
              <a:buAutoNum type="arabicPeriod"/>
            </a:pPr>
            <a:r>
              <a:rPr lang="zh-CN" altLang="en-US" dirty="0" smtClean="0"/>
              <a:t>在</a:t>
            </a:r>
            <a:r>
              <a:rPr lang="zh-CN" altLang="en-US" dirty="0"/>
              <a:t>主机（我们的机器）上运行的 </a:t>
            </a:r>
            <a:r>
              <a:rPr lang="en-US" altLang="zh-CN" dirty="0" err="1"/>
              <a:t>docker</a:t>
            </a:r>
            <a:r>
              <a:rPr lang="en-US" altLang="zh-CN" dirty="0"/>
              <a:t> </a:t>
            </a:r>
            <a:r>
              <a:rPr lang="zh-CN" altLang="en-US" dirty="0" smtClean="0"/>
              <a:t>服务检查</a:t>
            </a:r>
            <a:r>
              <a:rPr lang="zh-CN" altLang="en-US" dirty="0"/>
              <a:t>本地是否有所请求的镜像</a:t>
            </a:r>
            <a:r>
              <a:rPr lang="zh-CN" altLang="en-US" dirty="0" smtClean="0"/>
              <a:t>拷贝。</a:t>
            </a:r>
            <a:endParaRPr lang="zh-CN" altLang="en-US" dirty="0"/>
          </a:p>
          <a:p>
            <a:pPr marL="514350" indent="-514350">
              <a:buFont typeface="+mj-lt"/>
              <a:buAutoNum type="arabicPeriod"/>
            </a:pPr>
            <a:r>
              <a:rPr lang="en-US" altLang="zh-CN" dirty="0" err="1" smtClean="0"/>
              <a:t>docker</a:t>
            </a:r>
            <a:r>
              <a:rPr lang="en-US" altLang="zh-CN" dirty="0" smtClean="0"/>
              <a:t> </a:t>
            </a:r>
            <a:r>
              <a:rPr lang="zh-CN" altLang="en-US" dirty="0"/>
              <a:t>服务检查公有存储库（</a:t>
            </a:r>
            <a:r>
              <a:rPr lang="en-US" altLang="zh-CN" dirty="0"/>
              <a:t>the </a:t>
            </a:r>
            <a:r>
              <a:rPr lang="en-US" altLang="zh-CN" dirty="0" err="1"/>
              <a:t>docker</a:t>
            </a:r>
            <a:r>
              <a:rPr lang="en-US" altLang="zh-CN" dirty="0"/>
              <a:t> hub</a:t>
            </a:r>
            <a:r>
              <a:rPr lang="zh-CN" altLang="en-US" dirty="0"/>
              <a:t>），看是否有可用的名为 </a:t>
            </a:r>
            <a:r>
              <a:rPr lang="en-US" altLang="zh-CN" dirty="0" err="1"/>
              <a:t>ubuntu</a:t>
            </a:r>
            <a:r>
              <a:rPr lang="en-US" altLang="zh-CN" dirty="0"/>
              <a:t> </a:t>
            </a:r>
            <a:r>
              <a:rPr lang="zh-CN" altLang="en-US" dirty="0"/>
              <a:t>的</a:t>
            </a:r>
            <a:r>
              <a:rPr lang="zh-CN" altLang="en-US" dirty="0" smtClean="0"/>
              <a:t>镜像。</a:t>
            </a:r>
            <a:endParaRPr lang="zh-CN" altLang="en-US" dirty="0"/>
          </a:p>
          <a:p>
            <a:pPr marL="514350" indent="-514350">
              <a:buFont typeface="+mj-lt"/>
              <a:buAutoNum type="arabicPeriod"/>
            </a:pPr>
            <a:r>
              <a:rPr lang="en-US" altLang="zh-CN" dirty="0" err="1" smtClean="0"/>
              <a:t>docker</a:t>
            </a:r>
            <a:r>
              <a:rPr lang="en-US" altLang="zh-CN" dirty="0" smtClean="0"/>
              <a:t> </a:t>
            </a:r>
            <a:r>
              <a:rPr lang="zh-CN" altLang="en-US" dirty="0"/>
              <a:t>服务下载镜像，将其存储到本地缓存里（为了下一次直接使用）。</a:t>
            </a:r>
          </a:p>
          <a:p>
            <a:pPr marL="514350" indent="-514350">
              <a:buFont typeface="+mj-lt"/>
              <a:buAutoNum type="arabicPeriod"/>
            </a:pPr>
            <a:r>
              <a:rPr lang="en-US" altLang="zh-CN" dirty="0" err="1" smtClean="0"/>
              <a:t>docker</a:t>
            </a:r>
            <a:r>
              <a:rPr lang="en-US" altLang="zh-CN" dirty="0" smtClean="0"/>
              <a:t> </a:t>
            </a:r>
            <a:r>
              <a:rPr lang="zh-CN" altLang="en-US" dirty="0"/>
              <a:t>服务基于 </a:t>
            </a:r>
            <a:r>
              <a:rPr lang="en-US" altLang="zh-CN" dirty="0" err="1"/>
              <a:t>ubuntu</a:t>
            </a:r>
            <a:r>
              <a:rPr lang="en-US" altLang="zh-CN" dirty="0"/>
              <a:t> </a:t>
            </a:r>
            <a:r>
              <a:rPr lang="zh-CN" altLang="en-US" dirty="0"/>
              <a:t>镜像创建新的容器</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容器核心概念</a:t>
            </a:r>
            <a:endParaRPr lang="en-US" altLang="zh-CN"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12</a:t>
            </a:fld>
            <a:endParaRPr lang="zh-CN" altLang="en-US"/>
          </a:p>
        </p:txBody>
      </p:sp>
      <p:sp>
        <p:nvSpPr>
          <p:cNvPr id="4" name="内容占位符 3"/>
          <p:cNvSpPr>
            <a:spLocks noGrp="1"/>
          </p:cNvSpPr>
          <p:nvPr>
            <p:ph idx="1"/>
          </p:nvPr>
        </p:nvSpPr>
        <p:spPr/>
        <p:txBody>
          <a:bodyPr>
            <a:normAutofit/>
          </a:bodyPr>
          <a:lstStyle/>
          <a:p>
            <a:pPr marL="0" indent="0">
              <a:buNone/>
            </a:pPr>
            <a:r>
              <a:rPr lang="en-US" altLang="zh-CN" dirty="0"/>
              <a:t>Docker </a:t>
            </a:r>
            <a:r>
              <a:rPr lang="zh-CN" altLang="en-US" dirty="0"/>
              <a:t>镜像</a:t>
            </a:r>
            <a:endParaRPr lang="en-US" altLang="zh-CN" dirty="0"/>
          </a:p>
          <a:p>
            <a:pPr marL="0" indent="0">
              <a:buNone/>
            </a:pPr>
            <a:r>
              <a:rPr lang="en-US" altLang="zh-CN" sz="1800" dirty="0"/>
              <a:t>Docker </a:t>
            </a:r>
            <a:r>
              <a:rPr lang="zh-CN" altLang="en-US" sz="1800" dirty="0"/>
              <a:t>镜像就是一个只读的模板</a:t>
            </a:r>
            <a:r>
              <a:rPr lang="zh-CN" altLang="en-US" sz="1800" dirty="0" smtClean="0"/>
              <a:t>。</a:t>
            </a:r>
            <a:endParaRPr lang="zh-CN" altLang="en-US" sz="1800" dirty="0"/>
          </a:p>
          <a:p>
            <a:pPr marL="0" indent="0">
              <a:buNone/>
            </a:pPr>
            <a:r>
              <a:rPr lang="zh-CN" altLang="en-US" sz="1800" dirty="0"/>
              <a:t>例如：一个镜像可以包含一个完整的 </a:t>
            </a:r>
            <a:r>
              <a:rPr lang="en-US" altLang="zh-CN" sz="1800" dirty="0" err="1"/>
              <a:t>ubuntu</a:t>
            </a:r>
            <a:r>
              <a:rPr lang="en-US" altLang="zh-CN" sz="1800" dirty="0"/>
              <a:t> </a:t>
            </a:r>
            <a:r>
              <a:rPr lang="zh-CN" altLang="en-US" sz="1800" dirty="0"/>
              <a:t>操作系统环境</a:t>
            </a:r>
            <a:r>
              <a:rPr lang="zh-CN" altLang="en-US" sz="1800" dirty="0" smtClean="0"/>
              <a:t>，</a:t>
            </a:r>
            <a:endParaRPr lang="en-US" altLang="zh-CN" sz="1800" dirty="0" smtClean="0"/>
          </a:p>
          <a:p>
            <a:pPr marL="0" indent="0">
              <a:buNone/>
            </a:pPr>
            <a:r>
              <a:rPr lang="zh-CN" altLang="en-US" sz="1800" dirty="0" smtClean="0"/>
              <a:t>里面</a:t>
            </a:r>
            <a:r>
              <a:rPr lang="zh-CN" altLang="en-US" sz="1800" dirty="0"/>
              <a:t>仅安装了 </a:t>
            </a:r>
            <a:r>
              <a:rPr lang="en-US" altLang="zh-CN" sz="1800" dirty="0"/>
              <a:t>Apache </a:t>
            </a:r>
            <a:r>
              <a:rPr lang="zh-CN" altLang="en-US" sz="1800" dirty="0"/>
              <a:t>或用户需要的其它应用程序</a:t>
            </a:r>
            <a:r>
              <a:rPr lang="zh-CN" altLang="en-US" sz="1800" dirty="0" smtClean="0"/>
              <a:t>。</a:t>
            </a:r>
            <a:endParaRPr lang="zh-CN" altLang="en-US" sz="1800" dirty="0"/>
          </a:p>
          <a:p>
            <a:pPr marL="0" indent="0">
              <a:buNone/>
            </a:pPr>
            <a:r>
              <a:rPr lang="en-US" altLang="zh-CN" sz="1800" dirty="0" smtClean="0"/>
              <a:t>Docker </a:t>
            </a:r>
            <a:r>
              <a:rPr lang="zh-CN" altLang="en-US" sz="1800" dirty="0"/>
              <a:t>提供了一个很简单的</a:t>
            </a:r>
            <a:r>
              <a:rPr lang="zh-CN" altLang="en-US" sz="1800" dirty="0" smtClean="0"/>
              <a:t>机制，来</a:t>
            </a:r>
            <a:r>
              <a:rPr lang="zh-CN" altLang="en-US" sz="1800" dirty="0"/>
              <a:t>创建镜像或者更新现有的镜像</a:t>
            </a:r>
            <a:r>
              <a:rPr lang="zh-CN" altLang="en-US" sz="1800" dirty="0" smtClean="0"/>
              <a:t>，</a:t>
            </a:r>
            <a:endParaRPr lang="en-US" altLang="zh-CN" sz="1800" dirty="0" smtClean="0"/>
          </a:p>
          <a:p>
            <a:pPr marL="0" indent="0">
              <a:buNone/>
            </a:pPr>
            <a:r>
              <a:rPr lang="zh-CN" altLang="en-US" sz="1800" dirty="0" smtClean="0"/>
              <a:t>用户</a:t>
            </a:r>
            <a:r>
              <a:rPr lang="zh-CN" altLang="en-US" sz="1800" dirty="0"/>
              <a:t>甚至可以直接从其他人那里下载一个已经做好的</a:t>
            </a:r>
            <a:r>
              <a:rPr lang="zh-CN" altLang="en-US" sz="1800" dirty="0" smtClean="0"/>
              <a:t>镜像</a:t>
            </a:r>
            <a:endParaRPr lang="en-US" altLang="zh-CN" sz="1800" dirty="0" smtClean="0"/>
          </a:p>
          <a:p>
            <a:pPr marL="0" indent="0">
              <a:buNone/>
            </a:pPr>
            <a:r>
              <a:rPr lang="zh-CN" altLang="en-US" sz="1800" dirty="0" smtClean="0"/>
              <a:t>来</a:t>
            </a:r>
            <a:r>
              <a:rPr lang="zh-CN" altLang="en-US" sz="1800" dirty="0"/>
              <a:t>直接</a:t>
            </a:r>
            <a:r>
              <a:rPr lang="zh-CN" altLang="en-US" sz="1800" dirty="0" smtClean="0"/>
              <a:t>使用。</a:t>
            </a:r>
            <a:endParaRPr lang="en-US" altLang="zh-CN" sz="1800" dirty="0" smtClean="0"/>
          </a:p>
          <a:p>
            <a:pPr marL="0" indent="0">
              <a:buNone/>
            </a:pPr>
            <a:r>
              <a:rPr lang="zh-CN" altLang="en-US" sz="1800" dirty="0"/>
              <a:t>镜像可以用来创建 </a:t>
            </a:r>
            <a:r>
              <a:rPr lang="en-US" altLang="zh-CN" sz="1800" dirty="0"/>
              <a:t>Docker </a:t>
            </a:r>
            <a:r>
              <a:rPr lang="zh-CN" altLang="en-US" sz="1800" dirty="0"/>
              <a:t>容器</a:t>
            </a:r>
            <a:r>
              <a:rPr lang="zh-CN" altLang="en-US" sz="1800" dirty="0" smtClean="0"/>
              <a:t>。</a:t>
            </a:r>
            <a:endParaRPr lang="zh-CN" altLang="en-US" sz="1800" dirty="0"/>
          </a:p>
        </p:txBody>
      </p:sp>
      <p:pic>
        <p:nvPicPr>
          <p:cNvPr id="8" name="图片 7"/>
          <p:cNvPicPr>
            <a:picLocks noChangeAspect="1"/>
          </p:cNvPicPr>
          <p:nvPr/>
        </p:nvPicPr>
        <p:blipFill>
          <a:blip r:embed="rId2"/>
          <a:stretch>
            <a:fillRect/>
          </a:stretch>
        </p:blipFill>
        <p:spPr>
          <a:xfrm>
            <a:off x="7558218" y="2371219"/>
            <a:ext cx="4267200" cy="36861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容器核心概念</a:t>
            </a:r>
          </a:p>
        </p:txBody>
      </p:sp>
      <p:sp>
        <p:nvSpPr>
          <p:cNvPr id="3" name="灯片编号占位符 2"/>
          <p:cNvSpPr>
            <a:spLocks noGrp="1"/>
          </p:cNvSpPr>
          <p:nvPr>
            <p:ph type="sldNum" sz="quarter" idx="12"/>
          </p:nvPr>
        </p:nvSpPr>
        <p:spPr/>
        <p:txBody>
          <a:bodyPr/>
          <a:lstStyle/>
          <a:p>
            <a:fld id="{B8704A7E-33CB-4B38-8B6F-8AB13F735756}" type="slidenum">
              <a:rPr lang="zh-CN" altLang="en-US" smtClean="0"/>
              <a:t>13</a:t>
            </a:fld>
            <a:endParaRPr lang="zh-CN" altLang="en-US"/>
          </a:p>
        </p:txBody>
      </p:sp>
      <p:sp>
        <p:nvSpPr>
          <p:cNvPr id="4" name="内容占位符 3"/>
          <p:cNvSpPr>
            <a:spLocks noGrp="1"/>
          </p:cNvSpPr>
          <p:nvPr>
            <p:ph idx="1"/>
          </p:nvPr>
        </p:nvSpPr>
        <p:spPr/>
        <p:txBody>
          <a:bodyPr/>
          <a:lstStyle/>
          <a:p>
            <a:pPr marL="0" indent="0">
              <a:buNone/>
            </a:pPr>
            <a:r>
              <a:rPr lang="en-US" altLang="zh-CN" dirty="0" smtClean="0"/>
              <a:t>Docker </a:t>
            </a:r>
            <a:r>
              <a:rPr lang="zh-CN" altLang="en-US" dirty="0" smtClean="0"/>
              <a:t>容器</a:t>
            </a:r>
            <a:endParaRPr lang="zh-CN" altLang="en-US" sz="3200" dirty="0"/>
          </a:p>
          <a:p>
            <a:pPr marL="0" indent="0">
              <a:buNone/>
            </a:pPr>
            <a:r>
              <a:rPr lang="en-US" altLang="zh-CN" sz="1800" dirty="0"/>
              <a:t>Docker </a:t>
            </a:r>
            <a:r>
              <a:rPr lang="zh-CN" altLang="en-US" sz="1800" dirty="0"/>
              <a:t>利用容器来运行应用</a:t>
            </a:r>
            <a:r>
              <a:rPr lang="zh-CN" altLang="en-US" sz="1800" dirty="0" smtClean="0"/>
              <a:t>。</a:t>
            </a:r>
            <a:endParaRPr lang="zh-CN" altLang="en-US" sz="1800" dirty="0"/>
          </a:p>
          <a:p>
            <a:pPr marL="0" indent="0">
              <a:buNone/>
            </a:pPr>
            <a:r>
              <a:rPr lang="zh-CN" altLang="en-US" sz="1800" dirty="0"/>
              <a:t>容器是从镜像创建的运行实例。它可以被启动</a:t>
            </a:r>
            <a:r>
              <a:rPr lang="zh-CN" altLang="en-US" sz="1800" dirty="0" smtClean="0"/>
              <a:t>、</a:t>
            </a:r>
            <a:endParaRPr lang="en-US" altLang="zh-CN" sz="1800" dirty="0" smtClean="0"/>
          </a:p>
          <a:p>
            <a:pPr marL="0" indent="0">
              <a:buNone/>
            </a:pPr>
            <a:r>
              <a:rPr lang="zh-CN" altLang="en-US" sz="1800" dirty="0" smtClean="0"/>
              <a:t>开始</a:t>
            </a:r>
            <a:r>
              <a:rPr lang="zh-CN" altLang="en-US" sz="1800" dirty="0"/>
              <a:t>、停止、删除。每个容器都是相互隔离的</a:t>
            </a:r>
            <a:r>
              <a:rPr lang="zh-CN" altLang="en-US" sz="1800" dirty="0" smtClean="0"/>
              <a:t>、</a:t>
            </a:r>
            <a:endParaRPr lang="en-US" altLang="zh-CN" sz="1800" dirty="0" smtClean="0"/>
          </a:p>
          <a:p>
            <a:pPr marL="0" indent="0">
              <a:buNone/>
            </a:pPr>
            <a:r>
              <a:rPr lang="zh-CN" altLang="en-US" sz="1800" dirty="0" smtClean="0"/>
              <a:t>保证</a:t>
            </a:r>
            <a:r>
              <a:rPr lang="zh-CN" altLang="en-US" sz="1800" dirty="0"/>
              <a:t>安全的平台</a:t>
            </a:r>
            <a:r>
              <a:rPr lang="zh-CN" altLang="en-US" sz="1800" dirty="0" smtClean="0"/>
              <a:t>。可以</a:t>
            </a:r>
            <a:r>
              <a:rPr lang="zh-CN" altLang="en-US" sz="1800" dirty="0"/>
              <a:t>把容器看做是一个</a:t>
            </a:r>
            <a:r>
              <a:rPr lang="zh-CN" altLang="en-US" sz="1800" dirty="0" smtClean="0"/>
              <a:t>简易</a:t>
            </a:r>
            <a:endParaRPr lang="en-US" altLang="zh-CN" sz="1800" dirty="0" smtClean="0"/>
          </a:p>
          <a:p>
            <a:pPr marL="0" indent="0">
              <a:buNone/>
            </a:pPr>
            <a:r>
              <a:rPr lang="zh-CN" altLang="en-US" sz="1800" dirty="0" smtClean="0"/>
              <a:t>版</a:t>
            </a:r>
            <a:r>
              <a:rPr lang="zh-CN" altLang="en-US" sz="1800" dirty="0"/>
              <a:t>的 </a:t>
            </a:r>
            <a:r>
              <a:rPr lang="en-US" altLang="zh-CN" sz="1800" dirty="0"/>
              <a:t>Linux </a:t>
            </a:r>
            <a:r>
              <a:rPr lang="zh-CN" altLang="en-US" sz="1800" dirty="0" smtClean="0"/>
              <a:t>环境和</a:t>
            </a:r>
            <a:r>
              <a:rPr lang="zh-CN" altLang="en-US" sz="1800" dirty="0"/>
              <a:t>运行在其中的应用程序</a:t>
            </a:r>
            <a:r>
              <a:rPr lang="zh-CN" altLang="en-US" sz="1800" dirty="0" smtClean="0"/>
              <a:t>。</a:t>
            </a:r>
            <a:endParaRPr lang="zh-CN" altLang="en-US" sz="1800" dirty="0"/>
          </a:p>
          <a:p>
            <a:pPr marL="0" indent="0">
              <a:buNone/>
            </a:pPr>
            <a:r>
              <a:rPr lang="zh-CN" altLang="en-US" sz="1800" dirty="0" smtClean="0">
                <a:solidFill>
                  <a:srgbClr val="FF0000"/>
                </a:solidFill>
              </a:rPr>
              <a:t>注</a:t>
            </a:r>
            <a:r>
              <a:rPr lang="zh-CN" altLang="en-US" sz="1800" dirty="0">
                <a:solidFill>
                  <a:srgbClr val="FF0000"/>
                </a:solidFill>
              </a:rPr>
              <a:t>：镜像是只读的，容器在启动的</a:t>
            </a:r>
            <a:r>
              <a:rPr lang="zh-CN" altLang="en-US" sz="1800" dirty="0" smtClean="0">
                <a:solidFill>
                  <a:srgbClr val="FF0000"/>
                </a:solidFill>
              </a:rPr>
              <a:t>时候创建</a:t>
            </a:r>
            <a:endParaRPr lang="en-US" altLang="zh-CN" sz="1800" dirty="0" smtClean="0">
              <a:solidFill>
                <a:srgbClr val="FF0000"/>
              </a:solidFill>
            </a:endParaRPr>
          </a:p>
          <a:p>
            <a:pPr marL="0" indent="0">
              <a:buNone/>
            </a:pPr>
            <a:r>
              <a:rPr lang="zh-CN" altLang="en-US" sz="1800" dirty="0" smtClean="0">
                <a:solidFill>
                  <a:srgbClr val="FF0000"/>
                </a:solidFill>
              </a:rPr>
              <a:t>一</a:t>
            </a:r>
            <a:r>
              <a:rPr lang="zh-CN" altLang="en-US" sz="1800" dirty="0">
                <a:solidFill>
                  <a:srgbClr val="FF0000"/>
                </a:solidFill>
              </a:rPr>
              <a:t>层可写层作为最上层。</a:t>
            </a:r>
          </a:p>
        </p:txBody>
      </p:sp>
      <p:pic>
        <p:nvPicPr>
          <p:cNvPr id="6" name="图片 5"/>
          <p:cNvPicPr>
            <a:picLocks noChangeAspect="1"/>
          </p:cNvPicPr>
          <p:nvPr/>
        </p:nvPicPr>
        <p:blipFill>
          <a:blip r:embed="rId2"/>
          <a:stretch>
            <a:fillRect/>
          </a:stretch>
        </p:blipFill>
        <p:spPr>
          <a:xfrm>
            <a:off x="5396043" y="1913249"/>
            <a:ext cx="6429375" cy="446722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容器核心概念</a:t>
            </a:r>
          </a:p>
        </p:txBody>
      </p:sp>
      <p:sp>
        <p:nvSpPr>
          <p:cNvPr id="3" name="灯片编号占位符 2"/>
          <p:cNvSpPr>
            <a:spLocks noGrp="1"/>
          </p:cNvSpPr>
          <p:nvPr>
            <p:ph type="sldNum" sz="quarter" idx="12"/>
          </p:nvPr>
        </p:nvSpPr>
        <p:spPr/>
        <p:txBody>
          <a:bodyPr/>
          <a:lstStyle/>
          <a:p>
            <a:fld id="{B8704A7E-33CB-4B38-8B6F-8AB13F735756}" type="slidenum">
              <a:rPr lang="zh-CN" altLang="en-US" smtClean="0"/>
              <a:t>14</a:t>
            </a:fld>
            <a:endParaRPr lang="zh-CN" altLang="en-US"/>
          </a:p>
        </p:txBody>
      </p:sp>
      <p:sp>
        <p:nvSpPr>
          <p:cNvPr id="16" name="内容占位符 3"/>
          <p:cNvSpPr>
            <a:spLocks noGrp="1"/>
          </p:cNvSpPr>
          <p:nvPr>
            <p:ph idx="1"/>
          </p:nvPr>
        </p:nvSpPr>
        <p:spPr/>
        <p:txBody>
          <a:bodyPr>
            <a:normAutofit/>
          </a:bodyPr>
          <a:lstStyle/>
          <a:p>
            <a:pPr marL="0" indent="0">
              <a:buNone/>
            </a:pPr>
            <a:r>
              <a:rPr lang="en-US" altLang="zh-CN" dirty="0" smtClean="0"/>
              <a:t>Docker </a:t>
            </a:r>
            <a:r>
              <a:rPr lang="zh-CN" altLang="en-US" dirty="0" smtClean="0"/>
              <a:t>仓库</a:t>
            </a:r>
            <a:endParaRPr lang="en-US" altLang="zh-CN" dirty="0" smtClean="0"/>
          </a:p>
          <a:p>
            <a:pPr marL="0" indent="0">
              <a:buNone/>
            </a:pPr>
            <a:r>
              <a:rPr lang="zh-CN" altLang="en-US" sz="1800" dirty="0" smtClean="0"/>
              <a:t>仓库</a:t>
            </a:r>
            <a:r>
              <a:rPr lang="zh-CN" altLang="en-US" sz="1800" dirty="0"/>
              <a:t>是集中存放镜像文件的场所。当用户创建了自己的镜像之后就可以使用</a:t>
            </a:r>
            <a:r>
              <a:rPr lang="en-US" altLang="zh-CN" sz="1800" dirty="0"/>
              <a:t>push</a:t>
            </a:r>
            <a:r>
              <a:rPr lang="zh-CN" altLang="en-US" sz="1800" dirty="0"/>
              <a:t>命令将它上传到公有或者私有仓库，这样下次在另外一台机器上使用这个镜像时候，只需要从仓库上</a:t>
            </a:r>
            <a:r>
              <a:rPr lang="en-US" altLang="zh-CN" sz="1800" dirty="0"/>
              <a:t>pull</a:t>
            </a:r>
            <a:r>
              <a:rPr lang="zh-CN" altLang="en-US" sz="1800" dirty="0"/>
              <a:t>下来就可以了。</a:t>
            </a:r>
          </a:p>
          <a:p>
            <a:pPr marL="0" indent="0">
              <a:buNone/>
            </a:pPr>
            <a:endParaRPr lang="zh-CN" altLang="en-US" sz="1800" dirty="0"/>
          </a:p>
        </p:txBody>
      </p:sp>
      <p:pic>
        <p:nvPicPr>
          <p:cNvPr id="4" name="图片 3"/>
          <p:cNvPicPr>
            <a:picLocks noChangeAspect="1"/>
          </p:cNvPicPr>
          <p:nvPr/>
        </p:nvPicPr>
        <p:blipFill>
          <a:blip r:embed="rId2"/>
          <a:stretch>
            <a:fillRect/>
          </a:stretch>
        </p:blipFill>
        <p:spPr>
          <a:xfrm>
            <a:off x="528955" y="3020060"/>
            <a:ext cx="4842510" cy="3703320"/>
          </a:xfrm>
          <a:prstGeom prst="rect">
            <a:avLst/>
          </a:prstGeom>
        </p:spPr>
      </p:pic>
      <p:pic>
        <p:nvPicPr>
          <p:cNvPr id="5" name="图片 4"/>
          <p:cNvPicPr>
            <a:picLocks noChangeAspect="1"/>
          </p:cNvPicPr>
          <p:nvPr/>
        </p:nvPicPr>
        <p:blipFill>
          <a:blip r:embed="rId3"/>
          <a:stretch>
            <a:fillRect/>
          </a:stretch>
        </p:blipFill>
        <p:spPr>
          <a:xfrm>
            <a:off x="6384925" y="3020060"/>
            <a:ext cx="5356860" cy="372237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57656" y="3888099"/>
            <a:ext cx="11179509" cy="2857500"/>
            <a:chOff x="645909" y="3522974"/>
            <a:chExt cx="11179509" cy="285750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909" y="3522974"/>
              <a:ext cx="3661185" cy="2745889"/>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7094" y="3522974"/>
              <a:ext cx="3708324" cy="2781243"/>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5418" y="3522974"/>
              <a:ext cx="3810000" cy="2857500"/>
            </a:xfrm>
            <a:prstGeom prst="rect">
              <a:avLst/>
            </a:prstGeom>
          </p:spPr>
        </p:pic>
      </p:grpSp>
      <p:sp>
        <p:nvSpPr>
          <p:cNvPr id="2" name="标题 1"/>
          <p:cNvSpPr>
            <a:spLocks noGrp="1"/>
          </p:cNvSpPr>
          <p:nvPr>
            <p:ph type="title"/>
          </p:nvPr>
        </p:nvSpPr>
        <p:spPr/>
        <p:txBody>
          <a:bodyPr/>
          <a:lstStyle/>
          <a:p>
            <a:r>
              <a:rPr lang="zh-CN" altLang="en-US" dirty="0"/>
              <a:t>容器核心概念</a:t>
            </a:r>
          </a:p>
        </p:txBody>
      </p:sp>
      <p:sp>
        <p:nvSpPr>
          <p:cNvPr id="3" name="灯片编号占位符 2"/>
          <p:cNvSpPr>
            <a:spLocks noGrp="1"/>
          </p:cNvSpPr>
          <p:nvPr>
            <p:ph type="sldNum" sz="quarter" idx="12"/>
          </p:nvPr>
        </p:nvSpPr>
        <p:spPr/>
        <p:txBody>
          <a:bodyPr/>
          <a:lstStyle/>
          <a:p>
            <a:fld id="{B8704A7E-33CB-4B38-8B6F-8AB13F735756}" type="slidenum">
              <a:rPr lang="zh-CN" altLang="en-US" smtClean="0"/>
              <a:t>15</a:t>
            </a:fld>
            <a:endParaRPr lang="zh-CN" altLang="en-US"/>
          </a:p>
        </p:txBody>
      </p:sp>
      <p:sp>
        <p:nvSpPr>
          <p:cNvPr id="4" name="内容占位符 3"/>
          <p:cNvSpPr>
            <a:spLocks noGrp="1"/>
          </p:cNvSpPr>
          <p:nvPr>
            <p:ph idx="1"/>
          </p:nvPr>
        </p:nvSpPr>
        <p:spPr/>
        <p:txBody>
          <a:bodyPr>
            <a:normAutofit/>
          </a:bodyPr>
          <a:lstStyle/>
          <a:p>
            <a:pPr marL="0" indent="0">
              <a:buNone/>
            </a:pPr>
            <a:r>
              <a:rPr lang="en-US" altLang="zh-CN" dirty="0" smtClean="0"/>
              <a:t>Docker</a:t>
            </a:r>
            <a:r>
              <a:rPr lang="zh-CN" altLang="en-US" dirty="0" smtClean="0"/>
              <a:t>存储</a:t>
            </a:r>
          </a:p>
          <a:p>
            <a:pPr marL="0" indent="0">
              <a:buNone/>
            </a:pPr>
            <a:r>
              <a:rPr lang="en-US" altLang="zh-CN" sz="1800" dirty="0" smtClean="0"/>
              <a:t>1</a:t>
            </a:r>
            <a:r>
              <a:rPr lang="zh-CN" altLang="en-US" sz="1800" dirty="0" smtClean="0"/>
              <a:t>、</a:t>
            </a:r>
            <a:r>
              <a:rPr lang="en-US" altLang="zh-CN" sz="1800" b="1" dirty="0" smtClean="0"/>
              <a:t>Volumes</a:t>
            </a:r>
            <a:r>
              <a:rPr lang="zh-CN" altLang="en-US" sz="1800" b="1" dirty="0" smtClean="0"/>
              <a:t>数据卷</a:t>
            </a:r>
            <a:r>
              <a:rPr lang="zh-CN" altLang="en-US" sz="1800" dirty="0" smtClean="0"/>
              <a:t>：让你可以不受容器生命周期影响进行数据持久化。它们表现为容器内的空间，但实际保存在容器之外。</a:t>
            </a:r>
            <a:r>
              <a:rPr lang="en-US" altLang="zh-CN" sz="1800" dirty="0" smtClean="0"/>
              <a:t>Docker</a:t>
            </a:r>
            <a:r>
              <a:rPr lang="zh-CN" altLang="en-US" sz="1800" dirty="0" smtClean="0"/>
              <a:t>允许你定义应用部分和数据部分，并提供工具让你可以将它们分开。</a:t>
            </a:r>
            <a:endParaRPr lang="en-US" altLang="zh-CN" sz="1800" dirty="0" smtClean="0"/>
          </a:p>
          <a:p>
            <a:pPr marL="0" indent="0">
              <a:buNone/>
            </a:pPr>
            <a:r>
              <a:rPr lang="en-US" altLang="zh-CN" sz="1800" dirty="0" smtClean="0"/>
              <a:t>2</a:t>
            </a:r>
            <a:r>
              <a:rPr lang="zh-CN" altLang="en-US" sz="1800" dirty="0" smtClean="0"/>
              <a:t>、</a:t>
            </a:r>
            <a:r>
              <a:rPr lang="en-US" altLang="zh-CN" sz="1800" b="1" dirty="0" smtClean="0"/>
              <a:t>Union</a:t>
            </a:r>
            <a:r>
              <a:rPr lang="zh-CN" altLang="en-US" sz="1800" b="1" dirty="0" smtClean="0"/>
              <a:t>文件系统</a:t>
            </a:r>
            <a:r>
              <a:rPr lang="zh-CN" altLang="en-US" sz="1800" dirty="0" smtClean="0"/>
              <a:t>：</a:t>
            </a:r>
            <a:r>
              <a:rPr lang="zh-CN" altLang="en-US" sz="1800" dirty="0"/>
              <a:t>是一种分层、轻量级并且高性能的文件系统，它支持对文件系统的修改作为一次提交来一层层的叠加，同时可以将不同目录挂载到同一个虚拟文件系统下</a:t>
            </a:r>
            <a:r>
              <a:rPr lang="zh-CN" altLang="en-US" sz="1800" dirty="0" smtClean="0"/>
              <a:t>。</a:t>
            </a:r>
            <a:r>
              <a:rPr lang="zh-CN" altLang="en-US" sz="1800" dirty="0"/>
              <a:t>联合文件系统是 </a:t>
            </a:r>
            <a:r>
              <a:rPr lang="en-US" altLang="zh-CN" sz="1800" dirty="0"/>
              <a:t>Docker </a:t>
            </a:r>
            <a:r>
              <a:rPr lang="zh-CN" altLang="en-US" sz="1800" dirty="0"/>
              <a:t>镜像的基础。镜像可以通过分层来进行继承，基于基础</a:t>
            </a:r>
            <a:r>
              <a:rPr lang="zh-CN" altLang="en-US" sz="1800" dirty="0" smtClean="0"/>
              <a:t>镜像，可以</a:t>
            </a:r>
            <a:r>
              <a:rPr lang="zh-CN" altLang="en-US" sz="1800" dirty="0"/>
              <a:t>制作各种具体的应用镜像。</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容器核心概念</a:t>
            </a:r>
          </a:p>
        </p:txBody>
      </p:sp>
      <p:sp>
        <p:nvSpPr>
          <p:cNvPr id="3" name="灯片编号占位符 2"/>
          <p:cNvSpPr>
            <a:spLocks noGrp="1"/>
          </p:cNvSpPr>
          <p:nvPr>
            <p:ph type="sldNum" sz="quarter" idx="12"/>
          </p:nvPr>
        </p:nvSpPr>
        <p:spPr/>
        <p:txBody>
          <a:bodyPr/>
          <a:lstStyle/>
          <a:p>
            <a:fld id="{B8704A7E-33CB-4B38-8B6F-8AB13F735756}" type="slidenum">
              <a:rPr lang="zh-CN" altLang="en-US" smtClean="0"/>
              <a:t>16</a:t>
            </a:fld>
            <a:endParaRPr lang="zh-CN" altLang="en-US"/>
          </a:p>
        </p:txBody>
      </p:sp>
      <p:sp>
        <p:nvSpPr>
          <p:cNvPr id="4" name="内容占位符 3"/>
          <p:cNvSpPr>
            <a:spLocks noGrp="1"/>
          </p:cNvSpPr>
          <p:nvPr>
            <p:ph idx="1"/>
          </p:nvPr>
        </p:nvSpPr>
        <p:spPr>
          <a:xfrm>
            <a:off x="341027" y="1217066"/>
            <a:ext cx="11484391" cy="5640933"/>
          </a:xfrm>
        </p:spPr>
        <p:txBody>
          <a:bodyPr>
            <a:normAutofit fontScale="92500" lnSpcReduction="20000"/>
          </a:bodyPr>
          <a:lstStyle/>
          <a:p>
            <a:pPr marL="0" indent="0">
              <a:buNone/>
            </a:pPr>
            <a:r>
              <a:rPr lang="en-US" altLang="zh-CN" sz="3000" dirty="0" smtClean="0"/>
              <a:t>Docker</a:t>
            </a:r>
            <a:r>
              <a:rPr lang="zh-CN" altLang="en-US" sz="3000" dirty="0" smtClean="0"/>
              <a:t>网络</a:t>
            </a:r>
            <a:endParaRPr lang="en-US" altLang="zh-CN" sz="3000" dirty="0" smtClean="0"/>
          </a:p>
          <a:p>
            <a:pPr marL="0" indent="0">
              <a:buNone/>
            </a:pPr>
            <a:r>
              <a:rPr lang="en-US" altLang="zh-CN" sz="1900" dirty="0"/>
              <a:t>Docker</a:t>
            </a:r>
            <a:r>
              <a:rPr lang="zh-CN" altLang="en-US" sz="1900" dirty="0"/>
              <a:t>有</a:t>
            </a:r>
            <a:r>
              <a:rPr lang="zh-CN" altLang="en-US" sz="1900" dirty="0" smtClean="0"/>
              <a:t>以下几种</a:t>
            </a:r>
            <a:r>
              <a:rPr lang="zh-CN" altLang="en-US" sz="1900" dirty="0"/>
              <a:t>网络模式：</a:t>
            </a:r>
          </a:p>
          <a:p>
            <a:r>
              <a:rPr lang="en-US" altLang="zh-CN" sz="1900" dirty="0" smtClean="0"/>
              <a:t>host</a:t>
            </a:r>
            <a:r>
              <a:rPr lang="zh-CN" altLang="en-US" sz="1900" dirty="0" smtClean="0"/>
              <a:t>模式：</a:t>
            </a:r>
            <a:r>
              <a:rPr lang="en-US" altLang="zh-CN" sz="1900" dirty="0" smtClean="0"/>
              <a:t>Docker</a:t>
            </a:r>
            <a:r>
              <a:rPr lang="zh-CN" altLang="en-US" sz="1900" dirty="0"/>
              <a:t>使用了</a:t>
            </a:r>
            <a:r>
              <a:rPr lang="en-US" altLang="zh-CN" sz="1900" dirty="0"/>
              <a:t>Linux</a:t>
            </a:r>
            <a:r>
              <a:rPr lang="zh-CN" altLang="en-US" sz="1900" dirty="0"/>
              <a:t>的</a:t>
            </a:r>
            <a:r>
              <a:rPr lang="en-US" altLang="zh-CN" sz="1900" dirty="0"/>
              <a:t>Namespaces</a:t>
            </a:r>
            <a:r>
              <a:rPr lang="zh-CN" altLang="en-US" sz="1900" dirty="0"/>
              <a:t>技术来进行资源</a:t>
            </a:r>
            <a:r>
              <a:rPr lang="zh-CN" altLang="en-US" sz="1900" dirty="0" smtClean="0"/>
              <a:t>隔离，而是</a:t>
            </a:r>
            <a:r>
              <a:rPr lang="zh-CN" altLang="en-US" sz="1900" dirty="0"/>
              <a:t>和宿主机共用一个</a:t>
            </a:r>
            <a:r>
              <a:rPr lang="en-US" altLang="zh-CN" sz="1900" dirty="0"/>
              <a:t>Network Namespace</a:t>
            </a:r>
            <a:r>
              <a:rPr lang="zh-CN" altLang="en-US" sz="1900" dirty="0"/>
              <a:t>。容器将不会虚拟出自己的网卡，配置自己的</a:t>
            </a:r>
            <a:r>
              <a:rPr lang="en-US" altLang="zh-CN" sz="1900" dirty="0"/>
              <a:t>IP</a:t>
            </a:r>
            <a:r>
              <a:rPr lang="zh-CN" altLang="en-US" sz="1900" dirty="0"/>
              <a:t>等，而是使用宿主机的</a:t>
            </a:r>
            <a:r>
              <a:rPr lang="en-US" altLang="zh-CN" sz="1900" dirty="0"/>
              <a:t>IP</a:t>
            </a:r>
            <a:r>
              <a:rPr lang="zh-CN" altLang="en-US" sz="1900" dirty="0"/>
              <a:t>和端口。</a:t>
            </a:r>
          </a:p>
          <a:p>
            <a:r>
              <a:rPr lang="en-US" altLang="zh-CN" sz="1900" dirty="0" smtClean="0"/>
              <a:t>bridge</a:t>
            </a:r>
            <a:r>
              <a:rPr lang="zh-CN" altLang="en-US" sz="1900" dirty="0" smtClean="0"/>
              <a:t>模式：</a:t>
            </a:r>
            <a:r>
              <a:rPr lang="en-US" altLang="zh-CN" sz="1900" dirty="0"/>
              <a:t>bridge</a:t>
            </a:r>
            <a:r>
              <a:rPr lang="zh-CN" altLang="en-US" sz="1900" dirty="0"/>
              <a:t>模式是</a:t>
            </a:r>
            <a:r>
              <a:rPr lang="en-US" altLang="zh-CN" sz="1900" dirty="0"/>
              <a:t>Docker</a:t>
            </a:r>
            <a:r>
              <a:rPr lang="zh-CN" altLang="en-US" sz="1900" dirty="0"/>
              <a:t>默认的网络设置，此模式会为每一个容器分配</a:t>
            </a:r>
            <a:r>
              <a:rPr lang="en-US" altLang="zh-CN" sz="1900" dirty="0"/>
              <a:t>Network Namespace</a:t>
            </a:r>
            <a:r>
              <a:rPr lang="zh-CN" altLang="en-US" sz="1900" dirty="0"/>
              <a:t>、设置</a:t>
            </a:r>
            <a:r>
              <a:rPr lang="en-US" altLang="zh-CN" sz="1900" dirty="0"/>
              <a:t>IP</a:t>
            </a:r>
            <a:r>
              <a:rPr lang="zh-CN" altLang="en-US" sz="1900" dirty="0"/>
              <a:t>等，并将一个主机上的</a:t>
            </a:r>
            <a:r>
              <a:rPr lang="en-US" altLang="zh-CN" sz="1900" dirty="0"/>
              <a:t>Docker</a:t>
            </a:r>
            <a:r>
              <a:rPr lang="zh-CN" altLang="en-US" sz="1900" dirty="0"/>
              <a:t>容器连接到一个虚拟网桥上。</a:t>
            </a:r>
            <a:endParaRPr lang="en-US" altLang="zh-CN" sz="1900" dirty="0" smtClean="0"/>
          </a:p>
          <a:p>
            <a:r>
              <a:rPr lang="en-US" altLang="zh-CN" sz="1900" dirty="0"/>
              <a:t>container</a:t>
            </a:r>
            <a:r>
              <a:rPr lang="zh-CN" altLang="en-US" sz="1900" dirty="0"/>
              <a:t>模式：这个模式指定新创建的容器和已经存在的一个容器共享一个</a:t>
            </a:r>
            <a:r>
              <a:rPr lang="en-US" altLang="zh-CN" sz="1900" dirty="0"/>
              <a:t>Network Namespace</a:t>
            </a:r>
            <a:r>
              <a:rPr lang="zh-CN" altLang="en-US" sz="1900" dirty="0"/>
              <a:t>，而不是和宿主机共享。新创建的容器不会创建自己的网卡</a:t>
            </a:r>
            <a:r>
              <a:rPr lang="zh-CN" altLang="en-US" sz="1900" dirty="0" smtClean="0"/>
              <a:t>，而是</a:t>
            </a:r>
            <a:r>
              <a:rPr lang="zh-CN" altLang="en-US" sz="1900" dirty="0"/>
              <a:t>和一个指定的容器共享</a:t>
            </a:r>
            <a:r>
              <a:rPr lang="en-US" altLang="zh-CN" sz="1900" dirty="0"/>
              <a:t>IP</a:t>
            </a:r>
            <a:r>
              <a:rPr lang="zh-CN" altLang="en-US" sz="1900" dirty="0"/>
              <a:t>、</a:t>
            </a:r>
            <a:r>
              <a:rPr lang="zh-CN" altLang="en-US" sz="1900" dirty="0" smtClean="0"/>
              <a:t>端口。</a:t>
            </a:r>
            <a:endParaRPr lang="en-US" altLang="zh-CN" sz="1900" dirty="0" smtClean="0"/>
          </a:p>
          <a:p>
            <a:r>
              <a:rPr lang="en-US" altLang="zh-CN" sz="1900" dirty="0"/>
              <a:t>none</a:t>
            </a:r>
            <a:r>
              <a:rPr lang="zh-CN" altLang="en-US" sz="1900" dirty="0"/>
              <a:t>模式：在这种模式下，</a:t>
            </a:r>
            <a:r>
              <a:rPr lang="en-US" altLang="zh-CN" sz="1900" dirty="0"/>
              <a:t>Docker</a:t>
            </a:r>
            <a:r>
              <a:rPr lang="zh-CN" altLang="en-US" sz="1900" dirty="0"/>
              <a:t>容器拥有自己的</a:t>
            </a:r>
            <a:r>
              <a:rPr lang="en-US" altLang="zh-CN" sz="1900" dirty="0"/>
              <a:t>Network Namespace</a:t>
            </a:r>
            <a:r>
              <a:rPr lang="zh-CN" altLang="en-US" sz="1900" dirty="0"/>
              <a:t>，但是，并不为</a:t>
            </a:r>
            <a:r>
              <a:rPr lang="en-US" altLang="zh-CN" sz="1900" dirty="0"/>
              <a:t>Docker</a:t>
            </a:r>
            <a:r>
              <a:rPr lang="zh-CN" altLang="en-US" sz="1900" dirty="0"/>
              <a:t>容器进行任何网络配置。也就是说</a:t>
            </a:r>
            <a:r>
              <a:rPr lang="zh-CN" altLang="en-US" sz="1900" dirty="0" smtClean="0"/>
              <a:t>，需要</a:t>
            </a:r>
            <a:r>
              <a:rPr lang="zh-CN" altLang="en-US" sz="1900" dirty="0"/>
              <a:t>我们自己</a:t>
            </a:r>
            <a:r>
              <a:rPr lang="zh-CN" altLang="en-US" sz="1900" dirty="0" smtClean="0"/>
              <a:t>为容器</a:t>
            </a:r>
            <a:r>
              <a:rPr lang="zh-CN" altLang="en-US" sz="1900" dirty="0"/>
              <a:t>添加网卡、配置</a:t>
            </a:r>
            <a:r>
              <a:rPr lang="en-US" altLang="zh-CN" sz="1900" dirty="0"/>
              <a:t>IP</a:t>
            </a:r>
            <a:r>
              <a:rPr lang="zh-CN" altLang="en-US" sz="1900" dirty="0"/>
              <a:t>等</a:t>
            </a:r>
            <a:r>
              <a:rPr lang="zh-CN" altLang="en-US" sz="1900" dirty="0" smtClean="0"/>
              <a:t>。</a:t>
            </a:r>
            <a:endParaRPr lang="en-US" altLang="zh-CN" sz="1900" dirty="0" smtClean="0"/>
          </a:p>
          <a:p>
            <a:r>
              <a:rPr lang="en-US" altLang="zh-CN" sz="1900" dirty="0" smtClean="0">
                <a:solidFill>
                  <a:srgbClr val="1848A3"/>
                </a:solidFill>
              </a:rPr>
              <a:t>Overlay</a:t>
            </a:r>
            <a:r>
              <a:rPr lang="zh-CN" altLang="en-US" sz="1900" dirty="0" smtClean="0">
                <a:solidFill>
                  <a:srgbClr val="1848A3"/>
                </a:solidFill>
              </a:rPr>
              <a:t>模式：这个模式</a:t>
            </a:r>
            <a:r>
              <a:rPr lang="zh-CN" altLang="en-US" sz="1900" dirty="0">
                <a:solidFill>
                  <a:srgbClr val="1848A3"/>
                </a:solidFill>
              </a:rPr>
              <a:t>下，可实现多个主机上容器相互通信，避免了多主机上容器子网冲突的问题，更可以大幅度减少端口映射方面的</a:t>
            </a:r>
            <a:r>
              <a:rPr lang="zh-CN" altLang="en-US" sz="1900" dirty="0" smtClean="0">
                <a:solidFill>
                  <a:srgbClr val="1848A3"/>
                </a:solidFill>
              </a:rPr>
              <a:t>工作。</a:t>
            </a:r>
            <a:endParaRPr lang="en-US" altLang="zh-CN" sz="1900" dirty="0" smtClean="0">
              <a:solidFill>
                <a:srgbClr val="1848A3"/>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 </a:t>
            </a:r>
            <a:endParaRPr lang="zh-CN" altLang="en-US"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17</a:t>
            </a:fld>
            <a:endParaRPr lang="zh-CN" altLang="en-US"/>
          </a:p>
        </p:txBody>
      </p:sp>
      <p:sp>
        <p:nvSpPr>
          <p:cNvPr id="5" name="内容占位符 4"/>
          <p:cNvSpPr>
            <a:spLocks noGrp="1"/>
          </p:cNvSpPr>
          <p:nvPr>
            <p:ph idx="1"/>
          </p:nvPr>
        </p:nvSpPr>
        <p:spPr/>
        <p:txBody>
          <a:bodyPr anchor="ctr">
            <a:normAutofit/>
          </a:bodyPr>
          <a:lstStyle/>
          <a:p>
            <a:pPr marL="0" indent="0" algn="ctr">
              <a:buNone/>
            </a:pPr>
            <a:r>
              <a:rPr lang="zh-CN" altLang="en-US" sz="3600" dirty="0" smtClean="0">
                <a:solidFill>
                  <a:srgbClr val="7030A0"/>
                </a:solidFill>
              </a:rPr>
              <a:t>使 用 容 器 工 作</a:t>
            </a:r>
            <a:endParaRPr lang="zh-CN" altLang="en-US" sz="3600" dirty="0">
              <a:solidFill>
                <a:srgbClr val="7030A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使用容器工作</a:t>
            </a:r>
          </a:p>
        </p:txBody>
      </p:sp>
      <p:sp>
        <p:nvSpPr>
          <p:cNvPr id="3" name="灯片编号占位符 2"/>
          <p:cNvSpPr>
            <a:spLocks noGrp="1"/>
          </p:cNvSpPr>
          <p:nvPr>
            <p:ph type="sldNum" sz="quarter" idx="12"/>
          </p:nvPr>
        </p:nvSpPr>
        <p:spPr/>
        <p:txBody>
          <a:bodyPr/>
          <a:lstStyle/>
          <a:p>
            <a:fld id="{B8704A7E-33CB-4B38-8B6F-8AB13F735756}" type="slidenum">
              <a:rPr lang="zh-CN" altLang="en-US" smtClean="0"/>
              <a:t>18</a:t>
            </a:fld>
            <a:endParaRPr lang="zh-CN" altLang="en-US"/>
          </a:p>
        </p:txBody>
      </p:sp>
      <p:sp>
        <p:nvSpPr>
          <p:cNvPr id="4" name="内容占位符 3"/>
          <p:cNvSpPr>
            <a:spLocks noGrp="1"/>
          </p:cNvSpPr>
          <p:nvPr>
            <p:ph idx="1"/>
          </p:nvPr>
        </p:nvSpPr>
        <p:spPr/>
        <p:txBody>
          <a:bodyPr>
            <a:normAutofit/>
          </a:bodyPr>
          <a:lstStyle/>
          <a:p>
            <a:pPr marL="0" indent="0">
              <a:buNone/>
            </a:pPr>
            <a:r>
              <a:rPr lang="en-US" altLang="zh-CN" dirty="0" err="1"/>
              <a:t>docker</a:t>
            </a:r>
            <a:r>
              <a:rPr lang="zh-CN" altLang="en-US" dirty="0" smtClean="0"/>
              <a:t>私有仓库：</a:t>
            </a:r>
            <a:r>
              <a:rPr lang="en-US" altLang="zh-CN" dirty="0" err="1" smtClean="0"/>
              <a:t>docker</a:t>
            </a:r>
            <a:r>
              <a:rPr lang="en-US" altLang="zh-CN" dirty="0" smtClean="0"/>
              <a:t> registry</a:t>
            </a:r>
          </a:p>
          <a:p>
            <a:pPr marL="0" indent="0">
              <a:buNone/>
            </a:pPr>
            <a:r>
              <a:rPr lang="en-US" altLang="zh-CN" sz="1800" dirty="0" smtClean="0"/>
              <a:t>Docker </a:t>
            </a:r>
            <a:r>
              <a:rPr lang="en-US" altLang="zh-CN" sz="1800" dirty="0"/>
              <a:t>Hub</a:t>
            </a:r>
            <a:r>
              <a:rPr lang="zh-CN" altLang="en-US" sz="1800" dirty="0"/>
              <a:t>是一个很好的用于管理公共镜像的地方</a:t>
            </a:r>
            <a:r>
              <a:rPr lang="zh-CN" altLang="en-US" sz="1800" dirty="0" smtClean="0"/>
              <a:t>，但是有</a:t>
            </a:r>
            <a:r>
              <a:rPr lang="zh-CN" altLang="en-US" sz="1800" dirty="0"/>
              <a:t>的时候</a:t>
            </a:r>
            <a:r>
              <a:rPr lang="zh-CN" altLang="en-US" sz="1800" dirty="0" smtClean="0"/>
              <a:t>，我们需要一</a:t>
            </a:r>
            <a:r>
              <a:rPr lang="zh-CN" altLang="en-US" sz="1800" dirty="0"/>
              <a:t>个私有的镜像仓库用于管理自己的镜像，这个时候我们就</a:t>
            </a:r>
            <a:r>
              <a:rPr lang="zh-CN" altLang="en-US" sz="1800" dirty="0" smtClean="0"/>
              <a:t>通过</a:t>
            </a:r>
            <a:r>
              <a:rPr lang="en-US" altLang="zh-CN" sz="1800" dirty="0" err="1"/>
              <a:t>docker</a:t>
            </a:r>
            <a:r>
              <a:rPr lang="en-US" altLang="zh-CN" sz="1800" dirty="0"/>
              <a:t> </a:t>
            </a:r>
            <a:r>
              <a:rPr lang="en-US" altLang="zh-CN" sz="1800" dirty="0" smtClean="0"/>
              <a:t>registry</a:t>
            </a:r>
            <a:r>
              <a:rPr lang="zh-CN" altLang="en-US" sz="1800" dirty="0" smtClean="0"/>
              <a:t>来</a:t>
            </a:r>
            <a:r>
              <a:rPr lang="zh-CN" altLang="en-US" sz="1800" dirty="0"/>
              <a:t>实现此目的</a:t>
            </a:r>
            <a:r>
              <a:rPr lang="zh-CN" altLang="en-US" sz="1800" dirty="0" smtClean="0"/>
              <a:t>。</a:t>
            </a:r>
            <a:endParaRPr lang="en-US" altLang="zh-CN" sz="1800" dirty="0" smtClean="0"/>
          </a:p>
        </p:txBody>
      </p:sp>
      <p:grpSp>
        <p:nvGrpSpPr>
          <p:cNvPr id="7" name="组合 6"/>
          <p:cNvGrpSpPr/>
          <p:nvPr/>
        </p:nvGrpSpPr>
        <p:grpSpPr>
          <a:xfrm>
            <a:off x="2060074" y="2986565"/>
            <a:ext cx="8046295" cy="3723456"/>
            <a:chOff x="-38905" y="2468173"/>
            <a:chExt cx="12269809" cy="5677904"/>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68173"/>
              <a:ext cx="12192000" cy="1921653"/>
            </a:xfrm>
            <a:prstGeom prst="rect">
              <a:avLst/>
            </a:prstGeom>
          </p:spPr>
        </p:pic>
        <p:pic>
          <p:nvPicPr>
            <p:cNvPr id="6" name="图片 5"/>
            <p:cNvPicPr>
              <a:picLocks noChangeAspect="1"/>
            </p:cNvPicPr>
            <p:nvPr/>
          </p:nvPicPr>
          <p:blipFill>
            <a:blip r:embed="rId4"/>
            <a:stretch>
              <a:fillRect/>
            </a:stretch>
          </p:blipFill>
          <p:spPr>
            <a:xfrm>
              <a:off x="-38905" y="4502463"/>
              <a:ext cx="12269809" cy="3643614"/>
            </a:xfrm>
            <a:prstGeom prst="rect">
              <a:avLst/>
            </a:prstGeom>
          </p:spPr>
        </p:pic>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使用容器工作</a:t>
            </a:r>
            <a:endParaRPr lang="zh-CN" altLang="en-US"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19</a:t>
            </a:fld>
            <a:endParaRPr lang="zh-CN" altLang="en-US"/>
          </a:p>
        </p:txBody>
      </p:sp>
      <p:sp>
        <p:nvSpPr>
          <p:cNvPr id="4" name="内容占位符 3"/>
          <p:cNvSpPr>
            <a:spLocks noGrp="1"/>
          </p:cNvSpPr>
          <p:nvPr>
            <p:ph idx="1"/>
          </p:nvPr>
        </p:nvSpPr>
        <p:spPr/>
        <p:txBody>
          <a:bodyPr>
            <a:normAutofit/>
          </a:bodyPr>
          <a:lstStyle/>
          <a:p>
            <a:pPr marL="0" indent="0">
              <a:buNone/>
            </a:pPr>
            <a:r>
              <a:rPr lang="zh-CN" altLang="en-US" dirty="0" smtClean="0"/>
              <a:t>在</a:t>
            </a:r>
            <a:r>
              <a:rPr lang="en-US" altLang="zh-CN" dirty="0" err="1" smtClean="0"/>
              <a:t>docker</a:t>
            </a:r>
            <a:r>
              <a:rPr lang="zh-CN" altLang="en-US" dirty="0" smtClean="0"/>
              <a:t>中部署常见服务</a:t>
            </a:r>
            <a:endParaRPr lang="en-US" altLang="zh-CN" dirty="0" smtClean="0"/>
          </a:p>
          <a:p>
            <a:r>
              <a:rPr lang="en-US" altLang="zh-CN" sz="1800" dirty="0" smtClean="0"/>
              <a:t>MongoDB</a:t>
            </a:r>
            <a:endParaRPr lang="en-US" altLang="zh-CN" sz="1800" dirty="0"/>
          </a:p>
          <a:p>
            <a:r>
              <a:rPr lang="en-US" altLang="zh-CN" sz="1800" dirty="0" err="1"/>
              <a:t>Redis</a:t>
            </a:r>
            <a:endParaRPr lang="en-US" altLang="zh-CN" sz="1800" dirty="0"/>
          </a:p>
          <a:p>
            <a:r>
              <a:rPr lang="en-US" altLang="zh-CN" sz="1800" dirty="0"/>
              <a:t>PostgreSQL</a:t>
            </a:r>
          </a:p>
          <a:p>
            <a:r>
              <a:rPr lang="en-US" altLang="zh-CN" sz="1800" dirty="0"/>
              <a:t>MySQL</a:t>
            </a:r>
          </a:p>
          <a:p>
            <a:r>
              <a:rPr lang="en-US" altLang="zh-CN" sz="1800" dirty="0"/>
              <a:t>Nginx</a:t>
            </a:r>
          </a:p>
          <a:p>
            <a:r>
              <a:rPr lang="en-US" altLang="zh-CN" sz="1800" dirty="0" smtClean="0"/>
              <a:t>Tomcat</a:t>
            </a:r>
          </a:p>
          <a:p>
            <a:r>
              <a:rPr lang="en-US" altLang="zh-CN" sz="1800" dirty="0" smtClean="0"/>
              <a:t>……</a:t>
            </a:r>
            <a:endParaRPr lang="zh-CN" altLang="en-US" sz="1800"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825" y="1893985"/>
            <a:ext cx="1524000" cy="1143000"/>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1911" y="1468588"/>
            <a:ext cx="2286000" cy="2286000"/>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7100" y="3344471"/>
            <a:ext cx="2371725" cy="2095500"/>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7411" y="3570560"/>
            <a:ext cx="3175000" cy="2540000"/>
          </a:xfrm>
          <a:prstGeom prst="rect">
            <a:avLst/>
          </a:prstGeom>
        </p:spPr>
      </p:pic>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25373" y="3570560"/>
            <a:ext cx="1857375" cy="1838325"/>
          </a:xfrm>
          <a:prstGeom prst="rect">
            <a:avLst/>
          </a:prstGeom>
        </p:spPr>
      </p:pic>
      <p:pic>
        <p:nvPicPr>
          <p:cNvPr id="13" name="图片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81823" y="2186191"/>
            <a:ext cx="2539682" cy="85079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目录</a:t>
            </a:r>
            <a:endParaRPr lang="zh-CN" altLang="en-US"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2</a:t>
            </a:fld>
            <a:endParaRPr lang="zh-CN" altLang="en-US"/>
          </a:p>
        </p:txBody>
      </p:sp>
      <p:sp>
        <p:nvSpPr>
          <p:cNvPr id="5" name="内容占位符 4"/>
          <p:cNvSpPr>
            <a:spLocks noGrp="1"/>
          </p:cNvSpPr>
          <p:nvPr>
            <p:ph idx="1"/>
          </p:nvPr>
        </p:nvSpPr>
        <p:spPr/>
        <p:txBody>
          <a:bodyPr/>
          <a:lstStyle/>
          <a:p>
            <a:r>
              <a:rPr lang="zh-CN" altLang="en-US" dirty="0" smtClean="0"/>
              <a:t>容器简介</a:t>
            </a:r>
            <a:endParaRPr lang="zh-CN" altLang="en-US" dirty="0"/>
          </a:p>
          <a:p>
            <a:r>
              <a:rPr lang="zh-CN" altLang="en-US" dirty="0" smtClean="0"/>
              <a:t>容器核心概念</a:t>
            </a:r>
            <a:endParaRPr lang="en-US" altLang="zh-CN" dirty="0" smtClean="0"/>
          </a:p>
          <a:p>
            <a:r>
              <a:rPr lang="zh-CN" altLang="en-US" dirty="0" smtClean="0"/>
              <a:t>使用容器工作</a:t>
            </a:r>
            <a:endParaRPr lang="en-US" altLang="zh-CN" dirty="0" smtClean="0"/>
          </a:p>
          <a:p>
            <a:r>
              <a:rPr lang="zh-CN" altLang="en-US" dirty="0"/>
              <a:t>容器即服务 </a:t>
            </a:r>
            <a:endParaRPr lang="en-US" altLang="zh-CN" dirty="0"/>
          </a:p>
          <a:p>
            <a:r>
              <a:rPr lang="zh-CN" altLang="en-US" dirty="0"/>
              <a:t>基础设施</a:t>
            </a:r>
            <a:r>
              <a:rPr lang="zh-CN" altLang="en-US" dirty="0" smtClean="0"/>
              <a:t>建设</a:t>
            </a:r>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使用容器工作</a:t>
            </a:r>
            <a:endParaRPr lang="zh-CN" altLang="en-US"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20</a:t>
            </a:fld>
            <a:endParaRPr lang="zh-CN" altLang="en-US"/>
          </a:p>
        </p:txBody>
      </p:sp>
      <p:sp>
        <p:nvSpPr>
          <p:cNvPr id="4" name="内容占位符 3"/>
          <p:cNvSpPr>
            <a:spLocks noGrp="1"/>
          </p:cNvSpPr>
          <p:nvPr>
            <p:ph idx="1"/>
          </p:nvPr>
        </p:nvSpPr>
        <p:spPr/>
        <p:txBody>
          <a:bodyPr/>
          <a:lstStyle/>
          <a:p>
            <a:pPr marL="0" indent="0">
              <a:buNone/>
            </a:pPr>
            <a:r>
              <a:rPr lang="zh-CN" altLang="en-US" dirty="0" smtClean="0"/>
              <a:t>在</a:t>
            </a:r>
            <a:r>
              <a:rPr lang="en-US" altLang="zh-CN" dirty="0" err="1" smtClean="0"/>
              <a:t>docker</a:t>
            </a:r>
            <a:r>
              <a:rPr lang="zh-CN" altLang="en-US" dirty="0" smtClean="0"/>
              <a:t>中部署开发平台</a:t>
            </a:r>
            <a:endParaRPr lang="en-US" altLang="zh-CN" dirty="0" smtClean="0"/>
          </a:p>
          <a:p>
            <a:r>
              <a:rPr lang="en-US" altLang="zh-CN" sz="2000" dirty="0" err="1" smtClean="0"/>
              <a:t>Gitlab</a:t>
            </a:r>
            <a:endParaRPr lang="en-US" altLang="zh-CN" sz="2000" dirty="0" smtClean="0"/>
          </a:p>
          <a:p>
            <a:r>
              <a:rPr lang="en-US" altLang="zh-CN" sz="2000" dirty="0" err="1" smtClean="0"/>
              <a:t>Gitlab</a:t>
            </a:r>
            <a:r>
              <a:rPr lang="en-US" altLang="zh-CN" sz="2000" dirty="0" smtClean="0"/>
              <a:t>-ci</a:t>
            </a:r>
          </a:p>
          <a:p>
            <a:r>
              <a:rPr lang="en-US" altLang="zh-CN" sz="2000" dirty="0" smtClean="0"/>
              <a:t>Jenkins</a:t>
            </a:r>
          </a:p>
          <a:p>
            <a:r>
              <a:rPr lang="en-US" altLang="zh-CN" sz="2000" dirty="0" smtClean="0"/>
              <a:t>Jira</a:t>
            </a:r>
          </a:p>
          <a:p>
            <a:r>
              <a:rPr lang="en-US" altLang="zh-CN" sz="2000" dirty="0" smtClean="0"/>
              <a:t>Nexus</a:t>
            </a:r>
          </a:p>
          <a:p>
            <a:r>
              <a:rPr lang="en-US" altLang="zh-CN" sz="2000" dirty="0" smtClean="0"/>
              <a:t>……</a:t>
            </a:r>
          </a:p>
          <a:p>
            <a:endParaRPr lang="zh-CN" altLang="en-US" sz="2000" dirty="0"/>
          </a:p>
        </p:txBody>
      </p:sp>
      <p:pic>
        <p:nvPicPr>
          <p:cNvPr id="8" name="图片 7"/>
          <p:cNvPicPr>
            <a:picLocks noChangeAspect="1"/>
          </p:cNvPicPr>
          <p:nvPr/>
        </p:nvPicPr>
        <p:blipFill>
          <a:blip r:embed="rId2"/>
          <a:stretch>
            <a:fillRect/>
          </a:stretch>
        </p:blipFill>
        <p:spPr>
          <a:xfrm>
            <a:off x="3058363" y="2144409"/>
            <a:ext cx="4794720" cy="3374228"/>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9763" y="3445772"/>
            <a:ext cx="4675655" cy="2878498"/>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使用容器工作</a:t>
            </a:r>
          </a:p>
        </p:txBody>
      </p:sp>
      <p:sp>
        <p:nvSpPr>
          <p:cNvPr id="3" name="灯片编号占位符 2"/>
          <p:cNvSpPr>
            <a:spLocks noGrp="1"/>
          </p:cNvSpPr>
          <p:nvPr>
            <p:ph type="sldNum" sz="quarter" idx="12"/>
          </p:nvPr>
        </p:nvSpPr>
        <p:spPr/>
        <p:txBody>
          <a:bodyPr/>
          <a:lstStyle/>
          <a:p>
            <a:fld id="{B8704A7E-33CB-4B38-8B6F-8AB13F735756}" type="slidenum">
              <a:rPr lang="zh-CN" altLang="en-US" smtClean="0"/>
              <a:t>21</a:t>
            </a:fld>
            <a:endParaRPr lang="zh-CN" altLang="en-US" dirty="0"/>
          </a:p>
        </p:txBody>
      </p:sp>
      <p:sp>
        <p:nvSpPr>
          <p:cNvPr id="4" name="内容占位符 3"/>
          <p:cNvSpPr>
            <a:spLocks noGrp="1"/>
          </p:cNvSpPr>
          <p:nvPr>
            <p:ph idx="1"/>
          </p:nvPr>
        </p:nvSpPr>
        <p:spPr/>
        <p:txBody>
          <a:bodyPr/>
          <a:lstStyle/>
          <a:p>
            <a:pPr marL="0" indent="0">
              <a:buNone/>
            </a:pPr>
            <a:r>
              <a:rPr lang="zh-CN" altLang="en-US" dirty="0"/>
              <a:t>在</a:t>
            </a:r>
            <a:r>
              <a:rPr lang="en-US" altLang="zh-CN" dirty="0" err="1"/>
              <a:t>docker</a:t>
            </a:r>
            <a:r>
              <a:rPr lang="zh-CN" altLang="en-US" dirty="0"/>
              <a:t>中</a:t>
            </a:r>
            <a:r>
              <a:rPr lang="zh-CN" altLang="en-US" dirty="0" smtClean="0"/>
              <a:t>部署</a:t>
            </a:r>
            <a:r>
              <a:rPr lang="en-US" altLang="zh-CN" dirty="0" smtClean="0"/>
              <a:t>spring-</a:t>
            </a:r>
            <a:r>
              <a:rPr lang="en-US" altLang="zh-CN" dirty="0" err="1" smtClean="0"/>
              <a:t>mvc</a:t>
            </a:r>
            <a:r>
              <a:rPr lang="zh-CN" altLang="en-US" dirty="0" smtClean="0"/>
              <a:t>应用</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5851" y="1987699"/>
            <a:ext cx="3359568" cy="1891967"/>
          </a:xfrm>
          <a:prstGeom prst="rect">
            <a:avLst/>
          </a:prstGeom>
        </p:spPr>
      </p:pic>
      <p:pic>
        <p:nvPicPr>
          <p:cNvPr id="7" name="图片 6"/>
          <p:cNvPicPr>
            <a:picLocks noChangeAspect="1"/>
          </p:cNvPicPr>
          <p:nvPr/>
        </p:nvPicPr>
        <p:blipFill>
          <a:blip r:embed="rId3"/>
          <a:stretch>
            <a:fillRect/>
          </a:stretch>
        </p:blipFill>
        <p:spPr>
          <a:xfrm>
            <a:off x="8465850" y="4034155"/>
            <a:ext cx="3349817" cy="1886476"/>
          </a:xfrm>
          <a:prstGeom prst="rect">
            <a:avLst/>
          </a:prstGeom>
        </p:spPr>
      </p:pic>
      <p:sp>
        <p:nvSpPr>
          <p:cNvPr id="8" name="矩形 7"/>
          <p:cNvSpPr/>
          <p:nvPr/>
        </p:nvSpPr>
        <p:spPr>
          <a:xfrm>
            <a:off x="331274" y="5149999"/>
            <a:ext cx="7726204" cy="1200329"/>
          </a:xfrm>
          <a:prstGeom prst="rect">
            <a:avLst/>
          </a:prstGeom>
        </p:spPr>
        <p:txBody>
          <a:bodyPr wrap="square">
            <a:spAutoFit/>
          </a:bodyPr>
          <a:lstStyle/>
          <a:p>
            <a:r>
              <a:rPr lang="en-US" altLang="zh-CN" dirty="0"/>
              <a:t>&gt; </a:t>
            </a:r>
            <a:r>
              <a:rPr lang="en-US" altLang="zh-CN" dirty="0" err="1"/>
              <a:t>sudo</a:t>
            </a:r>
            <a:r>
              <a:rPr lang="en-US" altLang="zh-CN" dirty="0"/>
              <a:t> </a:t>
            </a:r>
            <a:r>
              <a:rPr lang="en-US" altLang="zh-CN" dirty="0" err="1"/>
              <a:t>docker</a:t>
            </a:r>
            <a:r>
              <a:rPr lang="en-US" altLang="zh-CN" dirty="0"/>
              <a:t> build -t </a:t>
            </a:r>
            <a:r>
              <a:rPr lang="en-US" altLang="zh-CN" dirty="0" err="1"/>
              <a:t>mydemo</a:t>
            </a:r>
            <a:r>
              <a:rPr lang="en-US" altLang="zh-CN" dirty="0"/>
              <a:t> </a:t>
            </a:r>
            <a:r>
              <a:rPr lang="en-US" altLang="zh-CN" dirty="0" smtClean="0"/>
              <a:t>.</a:t>
            </a:r>
            <a:endParaRPr lang="en-US" altLang="zh-CN" dirty="0"/>
          </a:p>
          <a:p>
            <a:r>
              <a:rPr lang="en-US" altLang="zh-CN" dirty="0"/>
              <a:t>&gt; </a:t>
            </a:r>
            <a:r>
              <a:rPr lang="en-US" altLang="zh-CN" dirty="0" err="1"/>
              <a:t>sudo</a:t>
            </a:r>
            <a:r>
              <a:rPr lang="en-US" altLang="zh-CN" dirty="0"/>
              <a:t> </a:t>
            </a:r>
            <a:r>
              <a:rPr lang="en-US" altLang="zh-CN" dirty="0" err="1"/>
              <a:t>docker</a:t>
            </a:r>
            <a:r>
              <a:rPr lang="en-US" altLang="zh-CN" dirty="0"/>
              <a:t> run --name </a:t>
            </a:r>
            <a:r>
              <a:rPr lang="en-US" altLang="zh-CN" dirty="0" err="1"/>
              <a:t>mydemo</a:t>
            </a:r>
            <a:r>
              <a:rPr lang="en-US" altLang="zh-CN" dirty="0"/>
              <a:t> -d -p 9000:8080 </a:t>
            </a:r>
            <a:r>
              <a:rPr lang="en-US" altLang="zh-CN" dirty="0" err="1"/>
              <a:t>mydemo</a:t>
            </a:r>
            <a:endParaRPr lang="en-US" altLang="zh-CN" dirty="0"/>
          </a:p>
          <a:p>
            <a:endParaRPr lang="en-US" altLang="zh-CN" dirty="0"/>
          </a:p>
          <a:p>
            <a:r>
              <a:rPr lang="en-US" altLang="zh-CN" dirty="0"/>
              <a:t>&gt; http://172.18.24.106:9000/SpringMVC-1.0.0/</a:t>
            </a:r>
            <a:endParaRPr lang="zh-CN" altLang="en-US" dirty="0"/>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025" y="1987699"/>
            <a:ext cx="7820025" cy="31623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使用容器工作</a:t>
            </a:r>
          </a:p>
        </p:txBody>
      </p:sp>
      <p:sp>
        <p:nvSpPr>
          <p:cNvPr id="3" name="灯片编号占位符 2"/>
          <p:cNvSpPr>
            <a:spLocks noGrp="1"/>
          </p:cNvSpPr>
          <p:nvPr>
            <p:ph type="sldNum" sz="quarter" idx="12"/>
          </p:nvPr>
        </p:nvSpPr>
        <p:spPr/>
        <p:txBody>
          <a:bodyPr/>
          <a:lstStyle/>
          <a:p>
            <a:fld id="{B8704A7E-33CB-4B38-8B6F-8AB13F735756}" type="slidenum">
              <a:rPr lang="zh-CN" altLang="en-US" smtClean="0"/>
              <a:t>22</a:t>
            </a:fld>
            <a:endParaRPr lang="zh-CN" altLang="en-US" dirty="0"/>
          </a:p>
        </p:txBody>
      </p:sp>
      <p:sp>
        <p:nvSpPr>
          <p:cNvPr id="4" name="内容占位符 3"/>
          <p:cNvSpPr>
            <a:spLocks noGrp="1"/>
          </p:cNvSpPr>
          <p:nvPr>
            <p:ph idx="1"/>
          </p:nvPr>
        </p:nvSpPr>
        <p:spPr>
          <a:xfrm>
            <a:off x="341027" y="1217067"/>
            <a:ext cx="11484391" cy="5163408"/>
          </a:xfrm>
        </p:spPr>
        <p:txBody>
          <a:bodyPr>
            <a:normAutofit/>
          </a:bodyPr>
          <a:lstStyle/>
          <a:p>
            <a:pPr marL="0" indent="0">
              <a:buNone/>
            </a:pPr>
            <a:r>
              <a:rPr lang="zh-CN" altLang="en-US" dirty="0" smtClean="0"/>
              <a:t>容器编排</a:t>
            </a:r>
            <a:r>
              <a:rPr lang="en-US" altLang="zh-CN" dirty="0" smtClean="0"/>
              <a:t>Docker Compose</a:t>
            </a:r>
          </a:p>
          <a:p>
            <a:pPr marL="0" indent="0">
              <a:buNone/>
            </a:pPr>
            <a:r>
              <a:rPr lang="en-US" altLang="zh-CN" sz="1800" dirty="0"/>
              <a:t>Docker Compose</a:t>
            </a:r>
            <a:r>
              <a:rPr lang="zh-CN" altLang="en-US" sz="1800" dirty="0"/>
              <a:t>是一个用来定义和运行</a:t>
            </a:r>
            <a:r>
              <a:rPr lang="zh-CN" altLang="en-US" sz="1800" dirty="0" smtClean="0"/>
              <a:t>复杂</a:t>
            </a:r>
            <a:endParaRPr lang="en-US" altLang="zh-CN" sz="1800" dirty="0" smtClean="0"/>
          </a:p>
          <a:p>
            <a:pPr marL="0" indent="0">
              <a:buNone/>
            </a:pPr>
            <a:r>
              <a:rPr lang="zh-CN" altLang="en-US" sz="1800" dirty="0" smtClean="0"/>
              <a:t>应用的</a:t>
            </a:r>
            <a:r>
              <a:rPr lang="en-US" altLang="zh-CN" sz="1800" dirty="0"/>
              <a:t>Docker</a:t>
            </a:r>
            <a:r>
              <a:rPr lang="zh-CN" altLang="en-US" sz="1800" dirty="0"/>
              <a:t>工具</a:t>
            </a:r>
            <a:r>
              <a:rPr lang="zh-CN" altLang="en-US" sz="1800" dirty="0" smtClean="0"/>
              <a:t>。使用</a:t>
            </a:r>
            <a:r>
              <a:rPr lang="en-US" altLang="zh-CN" sz="1800" dirty="0"/>
              <a:t>Compose</a:t>
            </a:r>
            <a:r>
              <a:rPr lang="zh-CN" altLang="en-US" sz="1800" dirty="0"/>
              <a:t>，你可以在</a:t>
            </a:r>
            <a:r>
              <a:rPr lang="zh-CN" altLang="en-US" sz="1800" dirty="0" smtClean="0"/>
              <a:t>一</a:t>
            </a:r>
            <a:endParaRPr lang="en-US" altLang="zh-CN" sz="1800" dirty="0" smtClean="0"/>
          </a:p>
          <a:p>
            <a:pPr marL="0" indent="0">
              <a:buNone/>
            </a:pPr>
            <a:r>
              <a:rPr lang="zh-CN" altLang="en-US" sz="1800" dirty="0" smtClean="0"/>
              <a:t>个文件</a:t>
            </a:r>
            <a:r>
              <a:rPr lang="en-US" altLang="zh-CN" sz="1800" dirty="0" smtClean="0"/>
              <a:t>(</a:t>
            </a:r>
            <a:r>
              <a:rPr lang="en-US" altLang="zh-CN" sz="1800" dirty="0" err="1" smtClean="0"/>
              <a:t>docker-compose.yml</a:t>
            </a:r>
            <a:r>
              <a:rPr lang="en-US" altLang="zh-CN" sz="1800" dirty="0" smtClean="0"/>
              <a:t>)</a:t>
            </a:r>
            <a:r>
              <a:rPr lang="zh-CN" altLang="en-US" sz="1800" dirty="0" smtClean="0"/>
              <a:t>中</a:t>
            </a:r>
            <a:r>
              <a:rPr lang="zh-CN" altLang="en-US" sz="1800" dirty="0"/>
              <a:t>定义一</a:t>
            </a:r>
            <a:r>
              <a:rPr lang="zh-CN" altLang="en-US" sz="1800" dirty="0" smtClean="0"/>
              <a:t>个多容器</a:t>
            </a:r>
            <a:endParaRPr lang="en-US" altLang="zh-CN" sz="1800" dirty="0" smtClean="0"/>
          </a:p>
          <a:p>
            <a:pPr marL="0" indent="0">
              <a:buNone/>
            </a:pPr>
            <a:r>
              <a:rPr lang="zh-CN" altLang="en-US" sz="1800" dirty="0" smtClean="0"/>
              <a:t>应用，然后使用一</a:t>
            </a:r>
            <a:r>
              <a:rPr lang="zh-CN" altLang="en-US" sz="1800" dirty="0"/>
              <a:t>条</a:t>
            </a:r>
            <a:r>
              <a:rPr lang="zh-CN" altLang="en-US" sz="1800" dirty="0" smtClean="0"/>
              <a:t>命令</a:t>
            </a:r>
            <a:r>
              <a:rPr lang="en-US" altLang="zh-CN" sz="1800" dirty="0" smtClean="0"/>
              <a:t>(</a:t>
            </a:r>
            <a:r>
              <a:rPr lang="en-US" altLang="zh-CN" sz="1800" dirty="0" err="1"/>
              <a:t>docker</a:t>
            </a:r>
            <a:r>
              <a:rPr lang="en-US" altLang="zh-CN" sz="1800" dirty="0"/>
              <a:t>-compose </a:t>
            </a:r>
            <a:r>
              <a:rPr lang="en-US" altLang="zh-CN" sz="1800" dirty="0" smtClean="0"/>
              <a:t>up)</a:t>
            </a:r>
            <a:r>
              <a:rPr lang="zh-CN" altLang="en-US" sz="1800" dirty="0" smtClean="0"/>
              <a:t>来</a:t>
            </a:r>
            <a:endParaRPr lang="en-US" altLang="zh-CN" sz="1800" dirty="0" smtClean="0"/>
          </a:p>
          <a:p>
            <a:pPr marL="0" indent="0">
              <a:buNone/>
            </a:pPr>
            <a:r>
              <a:rPr lang="zh-CN" altLang="en-US" sz="1800" dirty="0" smtClean="0"/>
              <a:t>启动</a:t>
            </a:r>
            <a:r>
              <a:rPr lang="zh-CN" altLang="en-US" sz="1800" dirty="0"/>
              <a:t>你的应用</a:t>
            </a:r>
            <a:r>
              <a:rPr lang="zh-CN" altLang="en-US" sz="1800" dirty="0" smtClean="0"/>
              <a:t>，完成</a:t>
            </a:r>
            <a:r>
              <a:rPr lang="zh-CN" altLang="en-US" sz="1800" dirty="0"/>
              <a:t>一切准备工作</a:t>
            </a:r>
            <a:r>
              <a:rPr lang="zh-CN" altLang="en-US" sz="1800" dirty="0" smtClean="0"/>
              <a:t>。</a:t>
            </a:r>
            <a:endParaRPr lang="en-US" altLang="zh-CN" sz="1800" dirty="0" smtClean="0"/>
          </a:p>
          <a:p>
            <a:pPr marL="0" indent="0">
              <a:buNone/>
            </a:pPr>
            <a:endParaRPr lang="en-US" altLang="zh-CN" sz="1800" dirty="0" smtClean="0"/>
          </a:p>
        </p:txBody>
      </p:sp>
      <p:pic>
        <p:nvPicPr>
          <p:cNvPr id="8" name="图片 7"/>
          <p:cNvPicPr>
            <a:picLocks noChangeAspect="1"/>
          </p:cNvPicPr>
          <p:nvPr/>
        </p:nvPicPr>
        <p:blipFill>
          <a:blip r:embed="rId2"/>
          <a:stretch>
            <a:fillRect/>
          </a:stretch>
        </p:blipFill>
        <p:spPr>
          <a:xfrm>
            <a:off x="7654406" y="1537974"/>
            <a:ext cx="4171950" cy="5114925"/>
          </a:xfrm>
          <a:prstGeom prst="rect">
            <a:avLst/>
          </a:prstGeom>
          <a:ln>
            <a:solidFill>
              <a:srgbClr val="393D48"/>
            </a:solidFill>
          </a:ln>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6992" y="1537974"/>
            <a:ext cx="2026808" cy="5114925"/>
          </a:xfrm>
          <a:prstGeom prst="rect">
            <a:avLst/>
          </a:prstGeom>
          <a:ln>
            <a:solidFill>
              <a:srgbClr val="393D48"/>
            </a:solid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a:srcRect l="15499" t="20718" r="13466"/>
          <a:stretch>
            <a:fillRect/>
          </a:stretch>
        </p:blipFill>
        <p:spPr>
          <a:xfrm>
            <a:off x="3914799" y="893758"/>
            <a:ext cx="6650377" cy="5964242"/>
          </a:xfrm>
          <a:prstGeom prst="rect">
            <a:avLst/>
          </a:prstGeom>
        </p:spPr>
      </p:pic>
      <p:sp>
        <p:nvSpPr>
          <p:cNvPr id="2" name="标题 1"/>
          <p:cNvSpPr>
            <a:spLocks noGrp="1"/>
          </p:cNvSpPr>
          <p:nvPr>
            <p:ph type="title"/>
          </p:nvPr>
        </p:nvSpPr>
        <p:spPr/>
        <p:txBody>
          <a:bodyPr/>
          <a:lstStyle/>
          <a:p>
            <a:r>
              <a:rPr lang="zh-CN" altLang="en-US" dirty="0"/>
              <a:t>使用容器工作</a:t>
            </a:r>
          </a:p>
        </p:txBody>
      </p:sp>
      <p:sp>
        <p:nvSpPr>
          <p:cNvPr id="3" name="灯片编号占位符 2"/>
          <p:cNvSpPr>
            <a:spLocks noGrp="1"/>
          </p:cNvSpPr>
          <p:nvPr>
            <p:ph type="sldNum" sz="quarter" idx="12"/>
          </p:nvPr>
        </p:nvSpPr>
        <p:spPr/>
        <p:txBody>
          <a:bodyPr/>
          <a:lstStyle/>
          <a:p>
            <a:fld id="{B8704A7E-33CB-4B38-8B6F-8AB13F735756}" type="slidenum">
              <a:rPr lang="zh-CN" altLang="en-US" smtClean="0"/>
              <a:t>23</a:t>
            </a:fld>
            <a:endParaRPr lang="zh-CN" altLang="en-US" dirty="0"/>
          </a:p>
        </p:txBody>
      </p:sp>
      <p:sp>
        <p:nvSpPr>
          <p:cNvPr id="4" name="内容占位符 3"/>
          <p:cNvSpPr>
            <a:spLocks noGrp="1"/>
          </p:cNvSpPr>
          <p:nvPr>
            <p:ph idx="1"/>
          </p:nvPr>
        </p:nvSpPr>
        <p:spPr/>
        <p:txBody>
          <a:bodyPr/>
          <a:lstStyle/>
          <a:p>
            <a:pPr marL="0" indent="0">
              <a:buNone/>
            </a:pPr>
            <a:r>
              <a:rPr lang="zh-CN" altLang="en-US" dirty="0"/>
              <a:t>容器集群管理</a:t>
            </a:r>
            <a:r>
              <a:rPr lang="zh-CN" altLang="en-US" dirty="0" smtClean="0"/>
              <a:t>之</a:t>
            </a:r>
          </a:p>
        </p:txBody>
      </p:sp>
      <p:pic>
        <p:nvPicPr>
          <p:cNvPr id="8" name="图片 7"/>
          <p:cNvPicPr>
            <a:picLocks noChangeAspect="1"/>
          </p:cNvPicPr>
          <p:nvPr/>
        </p:nvPicPr>
        <p:blipFill>
          <a:blip r:embed="rId4"/>
          <a:stretch>
            <a:fillRect/>
          </a:stretch>
        </p:blipFill>
        <p:spPr>
          <a:xfrm>
            <a:off x="375987" y="1951866"/>
            <a:ext cx="2609850" cy="35814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025" y="1615611"/>
            <a:ext cx="3048000" cy="2076450"/>
          </a:xfrm>
          <a:prstGeom prst="rect">
            <a:avLst/>
          </a:prstGeom>
        </p:spPr>
      </p:pic>
      <p:sp>
        <p:nvSpPr>
          <p:cNvPr id="2" name="标题 1"/>
          <p:cNvSpPr>
            <a:spLocks noGrp="1"/>
          </p:cNvSpPr>
          <p:nvPr>
            <p:ph type="title"/>
          </p:nvPr>
        </p:nvSpPr>
        <p:spPr/>
        <p:txBody>
          <a:bodyPr>
            <a:normAutofit/>
          </a:bodyPr>
          <a:lstStyle/>
          <a:p>
            <a:r>
              <a:rPr lang="zh-CN" altLang="en-US" dirty="0" smtClean="0"/>
              <a:t>使用容器工作</a:t>
            </a:r>
            <a:endParaRPr lang="zh-CN" altLang="en-US" dirty="0"/>
          </a:p>
        </p:txBody>
      </p:sp>
      <p:sp>
        <p:nvSpPr>
          <p:cNvPr id="16" name="灯片编号占位符 2"/>
          <p:cNvSpPr>
            <a:spLocks noGrp="1"/>
          </p:cNvSpPr>
          <p:nvPr>
            <p:ph type="sldNum" sz="quarter" idx="12"/>
          </p:nvPr>
        </p:nvSpPr>
        <p:spPr/>
        <p:txBody>
          <a:bodyPr/>
          <a:lstStyle/>
          <a:p>
            <a:r>
              <a:rPr lang="en-US" altLang="zh-CN" dirty="0" smtClean="0"/>
              <a:t>22</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容器集群管理之</a:t>
            </a:r>
            <a:endParaRPr lang="en-US" altLang="zh-CN" dirty="0" smtClean="0"/>
          </a:p>
        </p:txBody>
      </p:sp>
      <p:pic>
        <p:nvPicPr>
          <p:cNvPr id="11" name="图片 10"/>
          <p:cNvPicPr>
            <a:picLocks noChangeAspect="1"/>
          </p:cNvPicPr>
          <p:nvPr/>
        </p:nvPicPr>
        <p:blipFill>
          <a:blip r:embed="rId5"/>
          <a:stretch>
            <a:fillRect/>
          </a:stretch>
        </p:blipFill>
        <p:spPr>
          <a:xfrm>
            <a:off x="3828570" y="1615611"/>
            <a:ext cx="7028055" cy="5094410"/>
          </a:xfrm>
          <a:prstGeom prst="rect">
            <a:avLst/>
          </a:prstGeom>
        </p:spPr>
      </p:pic>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9126" y="940158"/>
            <a:ext cx="7841141" cy="5917842"/>
          </a:xfrm>
          <a:prstGeom prst="rect">
            <a:avLst/>
          </a:prstGeom>
        </p:spPr>
      </p:pic>
      <p:sp>
        <p:nvSpPr>
          <p:cNvPr id="2" name="标题 1"/>
          <p:cNvSpPr>
            <a:spLocks noGrp="1"/>
          </p:cNvSpPr>
          <p:nvPr>
            <p:ph type="title"/>
          </p:nvPr>
        </p:nvSpPr>
        <p:spPr/>
        <p:txBody>
          <a:bodyPr>
            <a:normAutofit/>
          </a:bodyPr>
          <a:lstStyle/>
          <a:p>
            <a:r>
              <a:rPr lang="zh-CN" altLang="en-US" dirty="0" smtClean="0"/>
              <a:t>使用容器工作</a:t>
            </a:r>
            <a:endParaRPr lang="zh-CN" altLang="en-US" dirty="0"/>
          </a:p>
        </p:txBody>
      </p:sp>
      <p:sp>
        <p:nvSpPr>
          <p:cNvPr id="10" name="灯片编号占位符 2"/>
          <p:cNvSpPr>
            <a:spLocks noGrp="1"/>
          </p:cNvSpPr>
          <p:nvPr>
            <p:ph type="sldNum" sz="quarter" idx="12"/>
          </p:nvPr>
        </p:nvSpPr>
        <p:spPr/>
        <p:txBody>
          <a:bodyPr/>
          <a:lstStyle/>
          <a:p>
            <a:r>
              <a:rPr lang="en-US" altLang="zh-CN" dirty="0" smtClean="0"/>
              <a:t>23</a:t>
            </a:r>
            <a:endParaRPr lang="zh-CN" altLang="en-US" dirty="0"/>
          </a:p>
        </p:txBody>
      </p:sp>
      <p:sp>
        <p:nvSpPr>
          <p:cNvPr id="3" name="内容占位符 2"/>
          <p:cNvSpPr>
            <a:spLocks noGrp="1"/>
          </p:cNvSpPr>
          <p:nvPr>
            <p:ph idx="1"/>
          </p:nvPr>
        </p:nvSpPr>
        <p:spPr/>
        <p:txBody>
          <a:bodyPr/>
          <a:lstStyle/>
          <a:p>
            <a:pPr marL="0" indent="0">
              <a:buNone/>
            </a:pPr>
            <a:r>
              <a:rPr lang="zh-CN" altLang="en-US" dirty="0"/>
              <a:t>容器集群管理</a:t>
            </a:r>
            <a:r>
              <a:rPr lang="zh-CN" altLang="en-US" dirty="0" smtClean="0"/>
              <a:t>之</a:t>
            </a: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025" y="1801258"/>
            <a:ext cx="2667000" cy="2286000"/>
          </a:xfrm>
          <a:prstGeom prst="rect">
            <a:avLst/>
          </a:prstGeom>
        </p:spPr>
      </p:pic>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4803" r="4205" b="9511"/>
          <a:stretch/>
        </p:blipFill>
        <p:spPr>
          <a:xfrm>
            <a:off x="238492" y="876887"/>
            <a:ext cx="11689459" cy="5981113"/>
          </a:xfrm>
          <a:prstGeom prst="rect">
            <a:avLst/>
          </a:prstGeom>
        </p:spPr>
      </p:pic>
      <p:sp>
        <p:nvSpPr>
          <p:cNvPr id="2" name="标题 1"/>
          <p:cNvSpPr>
            <a:spLocks noGrp="1"/>
          </p:cNvSpPr>
          <p:nvPr>
            <p:ph type="title"/>
          </p:nvPr>
        </p:nvSpPr>
        <p:spPr/>
        <p:txBody>
          <a:bodyPr>
            <a:normAutofit/>
          </a:bodyPr>
          <a:lstStyle/>
          <a:p>
            <a:r>
              <a:rPr lang="zh-CN" altLang="en-US" dirty="0" smtClean="0"/>
              <a:t>使用容器工作</a:t>
            </a:r>
            <a:endParaRPr lang="zh-CN" altLang="en-US" dirty="0"/>
          </a:p>
        </p:txBody>
      </p:sp>
      <p:sp>
        <p:nvSpPr>
          <p:cNvPr id="10" name="灯片编号占位符 2"/>
          <p:cNvSpPr>
            <a:spLocks noGrp="1"/>
          </p:cNvSpPr>
          <p:nvPr>
            <p:ph type="sldNum" sz="quarter" idx="12"/>
          </p:nvPr>
        </p:nvSpPr>
        <p:spPr/>
        <p:txBody>
          <a:bodyPr/>
          <a:lstStyle/>
          <a:p>
            <a:r>
              <a:rPr lang="en-US" altLang="zh-CN" dirty="0" smtClean="0"/>
              <a:t>23</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endParaRPr lang="zh-CN" altLang="en-US" dirty="0" smtClean="0"/>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endParaRPr lang="en-US" altLang="zh-CN" dirty="0"/>
          </a:p>
        </p:txBody>
      </p:sp>
      <p:sp>
        <p:nvSpPr>
          <p:cNvPr id="13" name="内容占位符 12"/>
          <p:cNvSpPr>
            <a:spLocks noGrp="1"/>
          </p:cNvSpPr>
          <p:nvPr>
            <p:ph idx="1"/>
          </p:nvPr>
        </p:nvSpPr>
        <p:spPr/>
        <p:txBody>
          <a:bodyPr anchor="ctr">
            <a:normAutofit/>
          </a:bodyPr>
          <a:lstStyle/>
          <a:p>
            <a:pPr marL="0" indent="0" algn="ctr">
              <a:buNone/>
            </a:pPr>
            <a:r>
              <a:rPr lang="zh-CN" altLang="en-US" sz="4000" dirty="0" smtClean="0">
                <a:solidFill>
                  <a:srgbClr val="7030A0"/>
                </a:solidFill>
              </a:rPr>
              <a:t>容 器 即 服 务</a:t>
            </a:r>
            <a:endParaRPr lang="en-US" altLang="zh-CN" sz="4000" dirty="0" smtClean="0">
              <a:solidFill>
                <a:srgbClr val="7030A0"/>
              </a:solidFill>
            </a:endParaRPr>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容器即服务</a:t>
            </a:r>
            <a:endParaRPr lang="en-US" altLang="zh-CN" dirty="0"/>
          </a:p>
        </p:txBody>
      </p:sp>
      <p:sp>
        <p:nvSpPr>
          <p:cNvPr id="13" name="内容占位符 12"/>
          <p:cNvSpPr>
            <a:spLocks noGrp="1"/>
          </p:cNvSpPr>
          <p:nvPr>
            <p:ph idx="1"/>
          </p:nvPr>
        </p:nvSpPr>
        <p:spPr/>
        <p:txBody>
          <a:bodyPr/>
          <a:lstStyle/>
          <a:p>
            <a:pPr marL="0" indent="0">
              <a:buNone/>
            </a:pPr>
            <a:r>
              <a:rPr lang="en-US" altLang="zh-CN" cap="all" dirty="0" smtClean="0"/>
              <a:t>DOCKER CONTAINERS AS A SERVICE (</a:t>
            </a:r>
            <a:r>
              <a:rPr lang="en-US" altLang="zh-CN" cap="all" dirty="0"/>
              <a:t>CAAS)</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97" y="1924050"/>
            <a:ext cx="11144250" cy="4933950"/>
          </a:xfrm>
          <a:prstGeom prst="rect">
            <a:avLst/>
          </a:prstGeom>
        </p:spPr>
      </p:pic>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容器即服务</a:t>
            </a:r>
            <a:endParaRPr lang="en-US" altLang="zh-CN" dirty="0"/>
          </a:p>
        </p:txBody>
      </p:sp>
      <p:sp>
        <p:nvSpPr>
          <p:cNvPr id="13" name="内容占位符 12"/>
          <p:cNvSpPr>
            <a:spLocks noGrp="1"/>
          </p:cNvSpPr>
          <p:nvPr>
            <p:ph idx="1"/>
          </p:nvPr>
        </p:nvSpPr>
        <p:spPr/>
        <p:txBody>
          <a:bodyPr/>
          <a:lstStyle/>
          <a:p>
            <a:pPr marL="0" indent="0">
              <a:buNone/>
            </a:pPr>
            <a:r>
              <a:rPr lang="en-US" altLang="zh-CN" cap="all" dirty="0"/>
              <a:t>DOCKER SOLUTION On-Premises</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097" y="1924050"/>
            <a:ext cx="11144250" cy="4933950"/>
          </a:xfrm>
          <a:prstGeom prst="rect">
            <a:avLst/>
          </a:prstGeom>
        </p:spPr>
      </p:pic>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 </a:t>
            </a:r>
            <a:endParaRPr lang="zh-CN" altLang="en-US"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3</a:t>
            </a:fld>
            <a:endParaRPr lang="zh-CN" altLang="en-US"/>
          </a:p>
        </p:txBody>
      </p:sp>
      <p:sp>
        <p:nvSpPr>
          <p:cNvPr id="5" name="内容占位符 4"/>
          <p:cNvSpPr>
            <a:spLocks noGrp="1"/>
          </p:cNvSpPr>
          <p:nvPr>
            <p:ph idx="1"/>
          </p:nvPr>
        </p:nvSpPr>
        <p:spPr/>
        <p:txBody>
          <a:bodyPr anchor="ctr">
            <a:normAutofit/>
          </a:bodyPr>
          <a:lstStyle/>
          <a:p>
            <a:pPr marL="0" indent="0" algn="ctr">
              <a:buNone/>
            </a:pPr>
            <a:r>
              <a:rPr lang="zh-CN" altLang="en-US" sz="3600" dirty="0" smtClean="0">
                <a:solidFill>
                  <a:srgbClr val="7030A0"/>
                </a:solidFill>
              </a:rPr>
              <a:t>容 器 简 介</a:t>
            </a:r>
            <a:endParaRPr lang="zh-CN" altLang="en-US" sz="3600" dirty="0">
              <a:solidFill>
                <a:srgbClr val="7030A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容器即服务</a:t>
            </a:r>
            <a:endParaRPr lang="en-US" altLang="zh-CN" dirty="0"/>
          </a:p>
        </p:txBody>
      </p:sp>
      <p:sp>
        <p:nvSpPr>
          <p:cNvPr id="13" name="内容占位符 12"/>
          <p:cNvSpPr>
            <a:spLocks noGrp="1"/>
          </p:cNvSpPr>
          <p:nvPr>
            <p:ph idx="1"/>
          </p:nvPr>
        </p:nvSpPr>
        <p:spPr/>
        <p:txBody>
          <a:bodyPr/>
          <a:lstStyle/>
          <a:p>
            <a:pPr marL="0" indent="0">
              <a:buNone/>
            </a:pPr>
            <a:r>
              <a:rPr lang="en-US" altLang="zh-CN" dirty="0" smtClean="0"/>
              <a:t>Infrastructure </a:t>
            </a:r>
            <a:r>
              <a:rPr lang="en-US" altLang="zh-CN" dirty="0"/>
              <a:t>Optimization</a:t>
            </a:r>
            <a:endParaRPr lang="en-US" altLang="zh-CN" cap="all" dirty="0"/>
          </a:p>
        </p:txBody>
      </p:sp>
      <p:pic>
        <p:nvPicPr>
          <p:cNvPr id="6" name="图片 5"/>
          <p:cNvPicPr>
            <a:picLocks noChangeAspect="1"/>
          </p:cNvPicPr>
          <p:nvPr/>
        </p:nvPicPr>
        <p:blipFill>
          <a:blip r:embed="rId3"/>
          <a:stretch>
            <a:fillRect/>
          </a:stretch>
        </p:blipFill>
        <p:spPr>
          <a:xfrm>
            <a:off x="1620759" y="1905615"/>
            <a:ext cx="8924925" cy="4362450"/>
          </a:xfrm>
          <a:prstGeom prst="rect">
            <a:avLst/>
          </a:prstGeom>
        </p:spPr>
      </p:pic>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5599191" y="1991638"/>
            <a:ext cx="6592810" cy="4866362"/>
          </a:xfrm>
          <a:prstGeom prst="rect">
            <a:avLst/>
          </a:prstGeom>
        </p:spPr>
      </p:pic>
      <p:sp>
        <p:nvSpPr>
          <p:cNvPr id="2" name="标题 1"/>
          <p:cNvSpPr>
            <a:spLocks noGrp="1"/>
          </p:cNvSpPr>
          <p:nvPr>
            <p:ph type="title"/>
          </p:nvPr>
        </p:nvSpPr>
        <p:spPr/>
        <p:txBody>
          <a:bodyPr/>
          <a:lstStyle/>
          <a:p>
            <a:r>
              <a:rPr lang="zh-CN" altLang="en-US" dirty="0"/>
              <a:t>容器即服务</a:t>
            </a:r>
            <a:endParaRPr lang="en-US" altLang="zh-CN" dirty="0"/>
          </a:p>
        </p:txBody>
      </p:sp>
      <p:sp>
        <p:nvSpPr>
          <p:cNvPr id="13" name="内容占位符 12"/>
          <p:cNvSpPr>
            <a:spLocks noGrp="1"/>
          </p:cNvSpPr>
          <p:nvPr>
            <p:ph idx="1"/>
          </p:nvPr>
        </p:nvSpPr>
        <p:spPr/>
        <p:txBody>
          <a:bodyPr/>
          <a:lstStyle/>
          <a:p>
            <a:pPr marL="0" indent="0">
              <a:buNone/>
            </a:pPr>
            <a:r>
              <a:rPr lang="en-US" altLang="zh-CN" dirty="0"/>
              <a:t>Building a CI </a:t>
            </a:r>
            <a:r>
              <a:rPr lang="en-US" altLang="zh-CN" dirty="0" smtClean="0"/>
              <a:t>Workflow with </a:t>
            </a:r>
            <a:r>
              <a:rPr lang="en-US" altLang="zh-CN" dirty="0" err="1" smtClean="0"/>
              <a:t>Docker</a:t>
            </a:r>
            <a:endParaRPr lang="en-US" altLang="zh-CN" cap="all" dirty="0"/>
          </a:p>
        </p:txBody>
      </p:sp>
      <p:pic>
        <p:nvPicPr>
          <p:cNvPr id="4" name="图片 3"/>
          <p:cNvPicPr>
            <a:picLocks noChangeAspect="1"/>
          </p:cNvPicPr>
          <p:nvPr/>
        </p:nvPicPr>
        <p:blipFill>
          <a:blip r:embed="rId4"/>
          <a:stretch>
            <a:fillRect/>
          </a:stretch>
        </p:blipFill>
        <p:spPr>
          <a:xfrm>
            <a:off x="190712" y="2082452"/>
            <a:ext cx="6477000" cy="2743200"/>
          </a:xfrm>
          <a:prstGeom prst="rect">
            <a:avLst/>
          </a:prstGeom>
        </p:spPr>
      </p:pic>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 </a:t>
            </a:r>
            <a:endParaRPr lang="zh-CN" altLang="en-US"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32</a:t>
            </a:fld>
            <a:endParaRPr lang="zh-CN" altLang="en-US"/>
          </a:p>
        </p:txBody>
      </p:sp>
      <p:sp>
        <p:nvSpPr>
          <p:cNvPr id="7" name="内容占位符 6"/>
          <p:cNvSpPr>
            <a:spLocks noGrp="1"/>
          </p:cNvSpPr>
          <p:nvPr>
            <p:ph idx="1"/>
          </p:nvPr>
        </p:nvSpPr>
        <p:spPr/>
        <p:txBody>
          <a:bodyPr anchor="ctr">
            <a:normAutofit/>
          </a:bodyPr>
          <a:lstStyle/>
          <a:p>
            <a:pPr marL="0" indent="0" algn="ctr">
              <a:buNone/>
            </a:pPr>
            <a:r>
              <a:rPr lang="zh-CN" altLang="en-US" sz="4000" dirty="0" smtClean="0">
                <a:solidFill>
                  <a:srgbClr val="7030A0"/>
                </a:solidFill>
              </a:rPr>
              <a:t>基础设施建设</a:t>
            </a:r>
            <a:endParaRPr lang="zh-CN" altLang="en-US" sz="4000" dirty="0">
              <a:solidFill>
                <a:srgbClr val="7030A0"/>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422" y="2204278"/>
            <a:ext cx="9753600" cy="307657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基础设施建设</a:t>
            </a:r>
            <a:endParaRPr lang="zh-CN" altLang="en-US"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33</a:t>
            </a:fld>
            <a:endParaRPr lang="zh-CN" altLang="en-US"/>
          </a:p>
        </p:txBody>
      </p:sp>
      <p:sp>
        <p:nvSpPr>
          <p:cNvPr id="7" name="内容占位符 6"/>
          <p:cNvSpPr>
            <a:spLocks noGrp="1"/>
          </p:cNvSpPr>
          <p:nvPr>
            <p:ph idx="1"/>
          </p:nvPr>
        </p:nvSpPr>
        <p:spPr/>
        <p:txBody>
          <a:bodyPr/>
          <a:lstStyle/>
          <a:p>
            <a:pPr marL="0" indent="0">
              <a:buNone/>
            </a:pPr>
            <a:r>
              <a:rPr lang="zh-CN" altLang="en-US" dirty="0" smtClean="0"/>
              <a:t>痛点与需求</a:t>
            </a:r>
            <a:endParaRPr lang="en-US" altLang="zh-CN" dirty="0" smtClean="0"/>
          </a:p>
          <a:p>
            <a:r>
              <a:rPr lang="zh-CN" altLang="en-US" sz="1800" dirty="0"/>
              <a:t>一个项目对应一套虚拟</a:t>
            </a:r>
            <a:r>
              <a:rPr lang="zh-CN" altLang="en-US" sz="1800" dirty="0" smtClean="0"/>
              <a:t>环境</a:t>
            </a:r>
            <a:r>
              <a:rPr lang="en-US" altLang="zh-CN" sz="1800" dirty="0" smtClean="0"/>
              <a:t>(</a:t>
            </a:r>
            <a:r>
              <a:rPr lang="zh-CN" altLang="en-US" sz="1800" dirty="0" smtClean="0"/>
              <a:t>虚拟机集群</a:t>
            </a:r>
            <a:r>
              <a:rPr lang="en-US" altLang="zh-CN" sz="1800" dirty="0" smtClean="0"/>
              <a:t>)</a:t>
            </a:r>
            <a:r>
              <a:rPr lang="zh-CN" altLang="en-US" sz="1800" dirty="0" smtClean="0"/>
              <a:t>，</a:t>
            </a:r>
            <a:r>
              <a:rPr lang="zh-CN" altLang="en-US" sz="1800" dirty="0"/>
              <a:t>甚至一个测试迭代对应一套环境，冗余度高。</a:t>
            </a:r>
            <a:endParaRPr lang="en-US" altLang="zh-CN" sz="1800" dirty="0"/>
          </a:p>
          <a:p>
            <a:r>
              <a:rPr lang="zh-CN" altLang="en-US" sz="1800" dirty="0" smtClean="0"/>
              <a:t>虚拟环境的创建和清理没有受到合理的管理。</a:t>
            </a:r>
          </a:p>
          <a:p>
            <a:r>
              <a:rPr lang="zh-CN" altLang="en-US" sz="1800" dirty="0" smtClean="0"/>
              <a:t>空闲虚拟机、未知虚拟机，较多。</a:t>
            </a:r>
            <a:r>
              <a:rPr lang="en-US" altLang="zh-CN" sz="1800" dirty="0" smtClean="0"/>
              <a:t>80%</a:t>
            </a:r>
            <a:r>
              <a:rPr lang="zh-CN" altLang="en-US" sz="1800" dirty="0" smtClean="0"/>
              <a:t>的虚拟机仅仅是开机了，与工作无关。</a:t>
            </a:r>
            <a:endParaRPr lang="en-US" altLang="zh-CN" sz="1800" dirty="0" smtClean="0"/>
          </a:p>
          <a:p>
            <a:r>
              <a:rPr lang="zh-CN" altLang="en-US" sz="1800" dirty="0" smtClean="0"/>
              <a:t>虚拟环境健壮性一般，一旦发生鼓掌，不得不从零开始搭建出现问题的环节。</a:t>
            </a:r>
            <a:endParaRPr lang="zh-CN" altLang="en-US" sz="1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基础设施建设</a:t>
            </a:r>
            <a:endParaRPr lang="zh-CN" altLang="en-US"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34</a:t>
            </a:fld>
            <a:endParaRPr lang="zh-CN" altLang="en-US"/>
          </a:p>
        </p:txBody>
      </p:sp>
      <p:sp>
        <p:nvSpPr>
          <p:cNvPr id="7" name="内容占位符 6"/>
          <p:cNvSpPr>
            <a:spLocks noGrp="1"/>
          </p:cNvSpPr>
          <p:nvPr>
            <p:ph idx="1"/>
          </p:nvPr>
        </p:nvSpPr>
        <p:spPr/>
        <p:txBody>
          <a:bodyPr/>
          <a:lstStyle/>
          <a:p>
            <a:pPr marL="0" indent="0">
              <a:buNone/>
            </a:pPr>
            <a:r>
              <a:rPr lang="zh-CN" altLang="en-US" dirty="0"/>
              <a:t>基于容器技术</a:t>
            </a:r>
            <a:r>
              <a:rPr lang="zh-CN" altLang="en-US" dirty="0" smtClean="0"/>
              <a:t>的基础设施建设，要解决</a:t>
            </a:r>
            <a:r>
              <a:rPr lang="zh-CN" altLang="en-US" dirty="0"/>
              <a:t>的三个核心</a:t>
            </a:r>
            <a:r>
              <a:rPr lang="zh-CN" altLang="en-US" dirty="0" smtClean="0"/>
              <a:t>问题</a:t>
            </a:r>
            <a:endParaRPr lang="en-US" altLang="zh-CN" dirty="0" smtClean="0"/>
          </a:p>
          <a:p>
            <a:r>
              <a:rPr lang="zh-CN" altLang="en-US" sz="1800" dirty="0"/>
              <a:t>核心问题1：基础整合</a:t>
            </a:r>
          </a:p>
          <a:p>
            <a:pPr marL="0" indent="0">
              <a:buNone/>
            </a:pPr>
            <a:r>
              <a:rPr lang="zh-CN" altLang="en-US" sz="1800" dirty="0"/>
              <a:t>整合来自公有</a:t>
            </a:r>
            <a:r>
              <a:rPr lang="zh-CN" altLang="en-US" sz="1800" dirty="0" smtClean="0"/>
              <a:t>云、虚拟机和</a:t>
            </a:r>
            <a:r>
              <a:rPr lang="zh-CN" altLang="en-US" sz="1800" dirty="0"/>
              <a:t>物理机</a:t>
            </a:r>
            <a:r>
              <a:rPr lang="zh-CN" altLang="en-US" sz="1800" dirty="0" smtClean="0"/>
              <a:t>的，计算、网络、存储资源，</a:t>
            </a:r>
            <a:r>
              <a:rPr lang="zh-CN" altLang="en-US" sz="1800" b="1" dirty="0" smtClean="0"/>
              <a:t>降低资源使用冗余度</a:t>
            </a:r>
            <a:r>
              <a:rPr lang="zh-CN" altLang="en-US" sz="1800" dirty="0" smtClean="0"/>
              <a:t>。</a:t>
            </a:r>
            <a:endParaRPr lang="en-US" altLang="zh-CN" sz="1800" dirty="0"/>
          </a:p>
          <a:p>
            <a:r>
              <a:rPr lang="zh-CN" altLang="en-US" sz="1800" dirty="0" smtClean="0"/>
              <a:t>核心问题2：容器编排</a:t>
            </a:r>
          </a:p>
          <a:p>
            <a:pPr marL="0" indent="0">
              <a:buNone/>
            </a:pPr>
            <a:r>
              <a:rPr lang="zh-CN" altLang="en-US" sz="1800" dirty="0" smtClean="0"/>
              <a:t>编排和</a:t>
            </a:r>
            <a:r>
              <a:rPr lang="zh-CN" altLang="en-US" sz="1800" dirty="0"/>
              <a:t>调度</a:t>
            </a:r>
            <a:r>
              <a:rPr lang="zh-CN" altLang="en-US" sz="1800" dirty="0" smtClean="0"/>
              <a:t>，容器、服务和应用，</a:t>
            </a:r>
            <a:r>
              <a:rPr lang="zh-CN" altLang="en-US" sz="1800" b="1" dirty="0" smtClean="0"/>
              <a:t>强调资源管理，即开即用，快上快下</a:t>
            </a:r>
            <a:r>
              <a:rPr lang="zh-CN" altLang="en-US" sz="1800" dirty="0" smtClean="0"/>
              <a:t>。</a:t>
            </a:r>
            <a:endParaRPr lang="en-US" altLang="zh-CN" sz="1800" dirty="0"/>
          </a:p>
          <a:p>
            <a:r>
              <a:rPr lang="zh-CN" altLang="en-US" sz="1800" dirty="0" smtClean="0"/>
              <a:t>核心问题3：系统整合</a:t>
            </a:r>
          </a:p>
          <a:p>
            <a:pPr marL="0" indent="0">
              <a:buNone/>
            </a:pPr>
            <a:r>
              <a:rPr lang="zh-CN" altLang="en-US" sz="1800" dirty="0" smtClean="0"/>
              <a:t>将各项开发平台，实现容器化部署，实现根据工作负载自动伸缩，</a:t>
            </a:r>
            <a:r>
              <a:rPr lang="zh-CN" altLang="en-US" sz="1800" b="1" dirty="0" smtClean="0"/>
              <a:t>提高</a:t>
            </a:r>
            <a:r>
              <a:rPr lang="en-US" altLang="zh-CN" sz="1800" b="1" dirty="0" smtClean="0"/>
              <a:t>IT</a:t>
            </a:r>
            <a:r>
              <a:rPr lang="zh-CN" altLang="en-US" sz="1800" b="1" dirty="0" smtClean="0"/>
              <a:t>工作的效率</a:t>
            </a:r>
            <a:r>
              <a:rPr lang="zh-CN" altLang="en-US" sz="1800" dirty="0" smtClean="0"/>
              <a:t>。</a:t>
            </a:r>
            <a:endParaRPr lang="zh-CN" altLang="en-US" sz="1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422" y="2204278"/>
            <a:ext cx="9753600" cy="3076575"/>
          </a:xfrm>
          <a:prstGeom prst="rect">
            <a:avLst/>
          </a:prstGeom>
        </p:spPr>
      </p:pic>
      <p:sp>
        <p:nvSpPr>
          <p:cNvPr id="2" name="标题 1"/>
          <p:cNvSpPr>
            <a:spLocks noGrp="1"/>
          </p:cNvSpPr>
          <p:nvPr>
            <p:ph type="title"/>
          </p:nvPr>
        </p:nvSpPr>
        <p:spPr/>
        <p:txBody>
          <a:bodyPr>
            <a:normAutofit/>
          </a:bodyPr>
          <a:lstStyle/>
          <a:p>
            <a:r>
              <a:rPr lang="zh-CN" altLang="en-US" dirty="0" smtClean="0"/>
              <a:t>基础设施建设</a:t>
            </a:r>
            <a:endParaRPr lang="zh-CN" altLang="en-US"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35</a:t>
            </a:fld>
            <a:endParaRPr lang="zh-CN" altLang="en-US"/>
          </a:p>
        </p:txBody>
      </p:sp>
      <p:sp>
        <p:nvSpPr>
          <p:cNvPr id="7" name="内容占位符 6"/>
          <p:cNvSpPr>
            <a:spLocks noGrp="1"/>
          </p:cNvSpPr>
          <p:nvPr>
            <p:ph idx="1"/>
          </p:nvPr>
        </p:nvSpPr>
        <p:spPr/>
        <p:txBody>
          <a:bodyPr anchor="ctr">
            <a:normAutofit/>
          </a:bodyPr>
          <a:lstStyle/>
          <a:p>
            <a:pPr marL="0" indent="0" algn="ctr">
              <a:buNone/>
            </a:pPr>
            <a:r>
              <a:rPr lang="zh-CN" altLang="en-US" sz="4000" dirty="0">
                <a:solidFill>
                  <a:srgbClr val="7030A0"/>
                </a:solidFill>
              </a:rPr>
              <a:t>核心</a:t>
            </a:r>
            <a:r>
              <a:rPr lang="zh-CN" altLang="en-US" sz="4000" dirty="0" smtClean="0">
                <a:solidFill>
                  <a:srgbClr val="7030A0"/>
                </a:solidFill>
              </a:rPr>
              <a:t>问题</a:t>
            </a:r>
            <a:r>
              <a:rPr lang="en-US" altLang="zh-CN" sz="4000" dirty="0" smtClean="0">
                <a:solidFill>
                  <a:srgbClr val="7030A0"/>
                </a:solidFill>
              </a:rPr>
              <a:t>1</a:t>
            </a:r>
            <a:r>
              <a:rPr lang="zh-CN" altLang="en-US" sz="4000" dirty="0" smtClean="0">
                <a:solidFill>
                  <a:srgbClr val="7030A0"/>
                </a:solidFill>
              </a:rPr>
              <a:t>：虚拟化基础</a:t>
            </a:r>
            <a:endParaRPr lang="en-US" altLang="zh-CN" sz="4000" dirty="0">
              <a:solidFill>
                <a:srgbClr val="7030A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3664" y="2228274"/>
            <a:ext cx="3911754" cy="2312862"/>
          </a:xfrm>
          <a:prstGeom prst="rect">
            <a:avLst/>
          </a:prstGeom>
        </p:spPr>
      </p:pic>
      <p:sp>
        <p:nvSpPr>
          <p:cNvPr id="2" name="标题 1"/>
          <p:cNvSpPr>
            <a:spLocks noGrp="1"/>
          </p:cNvSpPr>
          <p:nvPr>
            <p:ph type="title"/>
          </p:nvPr>
        </p:nvSpPr>
        <p:spPr/>
        <p:txBody>
          <a:bodyPr>
            <a:normAutofit/>
          </a:bodyPr>
          <a:lstStyle/>
          <a:p>
            <a:r>
              <a:rPr lang="zh-CN" altLang="en-US" dirty="0" smtClean="0"/>
              <a:t>基础设施建设</a:t>
            </a:r>
            <a:endParaRPr lang="zh-CN" altLang="en-US"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36</a:t>
            </a:fld>
            <a:endParaRPr lang="zh-CN" altLang="en-US"/>
          </a:p>
        </p:txBody>
      </p:sp>
      <p:sp>
        <p:nvSpPr>
          <p:cNvPr id="7" name="内容占位符 6"/>
          <p:cNvSpPr>
            <a:spLocks noGrp="1"/>
          </p:cNvSpPr>
          <p:nvPr>
            <p:ph idx="1"/>
          </p:nvPr>
        </p:nvSpPr>
        <p:spPr/>
        <p:txBody>
          <a:bodyPr>
            <a:normAutofit/>
          </a:bodyPr>
          <a:lstStyle/>
          <a:p>
            <a:pPr marL="0" indent="0">
              <a:buNone/>
            </a:pPr>
            <a:r>
              <a:rPr lang="zh-CN" altLang="en-US" dirty="0" smtClean="0"/>
              <a:t>基础：计算资源</a:t>
            </a:r>
            <a:endParaRPr lang="en-US" altLang="zh-CN" dirty="0" smtClean="0"/>
          </a:p>
          <a:p>
            <a:pPr marL="0" indent="0">
              <a:buNone/>
            </a:pPr>
            <a:r>
              <a:rPr lang="zh-CN" altLang="en-US" sz="2000" dirty="0" smtClean="0"/>
              <a:t>容器技术支持</a:t>
            </a:r>
            <a:r>
              <a:rPr lang="zh-CN" altLang="en-US" sz="2000" dirty="0"/>
              <a:t>多种 </a:t>
            </a:r>
            <a:r>
              <a:rPr lang="en-US" altLang="zh-CN" sz="2000" dirty="0" smtClean="0"/>
              <a:t>IaaS </a:t>
            </a:r>
            <a:r>
              <a:rPr lang="zh-CN" altLang="en-US" sz="2000" dirty="0"/>
              <a:t>平台</a:t>
            </a:r>
            <a:r>
              <a:rPr lang="zh-CN" altLang="en-US" sz="2000" dirty="0" smtClean="0"/>
              <a:t>：我们选择</a:t>
            </a:r>
            <a:r>
              <a:rPr lang="en-US" altLang="zh-CN" sz="2000" dirty="0"/>
              <a:t>VMware </a:t>
            </a:r>
            <a:r>
              <a:rPr lang="en-US" altLang="zh-CN" sz="2000" dirty="0" smtClean="0"/>
              <a:t>vSphere</a:t>
            </a:r>
          </a:p>
          <a:p>
            <a:pPr marL="0" indent="0">
              <a:buNone/>
            </a:pPr>
            <a:endParaRPr lang="en-US" altLang="zh-CN" sz="2000" dirty="0" smtClean="0"/>
          </a:p>
          <a:p>
            <a:pPr marL="0" indent="0">
              <a:buNone/>
            </a:pPr>
            <a:endParaRPr lang="zh-CN" altLang="en-US" dirty="0"/>
          </a:p>
        </p:txBody>
      </p:sp>
      <p:pic>
        <p:nvPicPr>
          <p:cNvPr id="12" name="图片 11"/>
          <p:cNvPicPr>
            <a:picLocks noChangeAspect="1"/>
          </p:cNvPicPr>
          <p:nvPr/>
        </p:nvPicPr>
        <p:blipFill rotWithShape="1">
          <a:blip r:embed="rId4">
            <a:extLst>
              <a:ext uri="{28A0092B-C50C-407E-A947-70E740481C1C}">
                <a14:useLocalDpi xmlns:a14="http://schemas.microsoft.com/office/drawing/2010/main" val="0"/>
              </a:ext>
            </a:extLst>
          </a:blip>
          <a:srcRect t="58141" b="14033"/>
          <a:stretch>
            <a:fillRect/>
          </a:stretch>
        </p:blipFill>
        <p:spPr>
          <a:xfrm>
            <a:off x="8271009" y="5318057"/>
            <a:ext cx="2857500" cy="461175"/>
          </a:xfrm>
          <a:prstGeom prst="rect">
            <a:avLst/>
          </a:prstGeom>
        </p:spPr>
      </p:pic>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6780" y="5239379"/>
            <a:ext cx="1379451" cy="427630"/>
          </a:xfrm>
          <a:prstGeom prst="rect">
            <a:avLst/>
          </a:prstGeom>
        </p:spPr>
      </p:pic>
      <p:pic>
        <p:nvPicPr>
          <p:cNvPr id="18" name="图片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46227" y="4431685"/>
            <a:ext cx="1058834" cy="857151"/>
          </a:xfrm>
          <a:prstGeom prst="rect">
            <a:avLst/>
          </a:prstGeom>
        </p:spPr>
      </p:pic>
      <p:pic>
        <p:nvPicPr>
          <p:cNvPr id="23" name="图片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41644" y="4359273"/>
            <a:ext cx="1609725" cy="438150"/>
          </a:xfrm>
          <a:prstGeom prst="rect">
            <a:avLst/>
          </a:prstGeom>
        </p:spPr>
      </p:pic>
      <p:pic>
        <p:nvPicPr>
          <p:cNvPr id="26" name="图片 25"/>
          <p:cNvPicPr>
            <a:picLocks noChangeAspect="1"/>
          </p:cNvPicPr>
          <p:nvPr/>
        </p:nvPicPr>
        <p:blipFill>
          <a:blip r:embed="rId8"/>
          <a:stretch>
            <a:fillRect/>
          </a:stretch>
        </p:blipFill>
        <p:spPr>
          <a:xfrm>
            <a:off x="533797" y="4681870"/>
            <a:ext cx="1152525" cy="866775"/>
          </a:xfrm>
          <a:prstGeom prst="rect">
            <a:avLst/>
          </a:prstGeom>
        </p:spPr>
      </p:pic>
      <p:pic>
        <p:nvPicPr>
          <p:cNvPr id="29" name="图片 28"/>
          <p:cNvPicPr>
            <a:picLocks noChangeAspect="1"/>
          </p:cNvPicPr>
          <p:nvPr/>
        </p:nvPicPr>
        <p:blipFill>
          <a:blip r:embed="rId9"/>
          <a:stretch>
            <a:fillRect/>
          </a:stretch>
        </p:blipFill>
        <p:spPr>
          <a:xfrm>
            <a:off x="3282118" y="2709328"/>
            <a:ext cx="1176290" cy="1060417"/>
          </a:xfrm>
          <a:prstGeom prst="rect">
            <a:avLst/>
          </a:prstGeom>
        </p:spPr>
      </p:pic>
      <p:sp>
        <p:nvSpPr>
          <p:cNvPr id="30" name="矩形 29"/>
          <p:cNvSpPr/>
          <p:nvPr/>
        </p:nvSpPr>
        <p:spPr>
          <a:xfrm>
            <a:off x="2364663" y="3969854"/>
            <a:ext cx="3018775" cy="369332"/>
          </a:xfrm>
          <a:prstGeom prst="rect">
            <a:avLst/>
          </a:prstGeom>
        </p:spPr>
        <p:txBody>
          <a:bodyPr wrap="none">
            <a:spAutoFit/>
          </a:bodyPr>
          <a:lstStyle/>
          <a:p>
            <a:r>
              <a:rPr lang="en-US" altLang="zh-CN" b="1" dirty="0">
                <a:solidFill>
                  <a:schemeClr val="bg2">
                    <a:lumMod val="50000"/>
                  </a:schemeClr>
                </a:solidFill>
                <a:latin typeface="Helvetica" panose="020B0604020202020204" pitchFamily="34" charset="0"/>
                <a:cs typeface="Helvetica" panose="020B0604020202020204" pitchFamily="34" charset="0"/>
              </a:rPr>
              <a:t>Google Container Engine </a:t>
            </a:r>
            <a:endParaRPr lang="zh-CN" altLang="en-US" b="1" dirty="0">
              <a:solidFill>
                <a:schemeClr val="bg2">
                  <a:lumMod val="50000"/>
                </a:schemeClr>
              </a:solidFill>
              <a:latin typeface="Helvetica" panose="020B0604020202020204" pitchFamily="34" charset="0"/>
              <a:cs typeface="Helvetica" panose="020B0604020202020204" pitchFamily="34" charset="0"/>
            </a:endParaRPr>
          </a:p>
        </p:txBody>
      </p:sp>
      <p:pic>
        <p:nvPicPr>
          <p:cNvPr id="33" name="图片 32"/>
          <p:cNvPicPr>
            <a:picLocks noChangeAspect="1"/>
          </p:cNvPicPr>
          <p:nvPr/>
        </p:nvPicPr>
        <p:blipFill rotWithShape="1">
          <a:blip r:embed="rId10"/>
          <a:srcRect b="6617"/>
          <a:stretch>
            <a:fillRect/>
          </a:stretch>
        </p:blipFill>
        <p:spPr>
          <a:xfrm>
            <a:off x="442133" y="2698099"/>
            <a:ext cx="1810781" cy="1265406"/>
          </a:xfrm>
          <a:prstGeom prst="rect">
            <a:avLst/>
          </a:prstGeom>
        </p:spPr>
      </p:pic>
      <p:sp>
        <p:nvSpPr>
          <p:cNvPr id="34" name="矩形 33"/>
          <p:cNvSpPr/>
          <p:nvPr/>
        </p:nvSpPr>
        <p:spPr>
          <a:xfrm>
            <a:off x="658873" y="3963505"/>
            <a:ext cx="1377300" cy="369332"/>
          </a:xfrm>
          <a:prstGeom prst="rect">
            <a:avLst/>
          </a:prstGeom>
        </p:spPr>
        <p:txBody>
          <a:bodyPr wrap="none">
            <a:spAutoFit/>
          </a:bodyPr>
          <a:lstStyle/>
          <a:p>
            <a:r>
              <a:rPr lang="en-US" altLang="zh-CN" b="1" dirty="0">
                <a:solidFill>
                  <a:schemeClr val="bg2">
                    <a:lumMod val="50000"/>
                  </a:schemeClr>
                </a:solidFill>
                <a:latin typeface="Helvetica" panose="020B0604020202020204" pitchFamily="34" charset="0"/>
                <a:cs typeface="Helvetica" panose="020B0604020202020204" pitchFamily="34" charset="0"/>
              </a:rPr>
              <a:t>Bare-metal</a:t>
            </a:r>
          </a:p>
        </p:txBody>
      </p:sp>
      <p:sp>
        <p:nvSpPr>
          <p:cNvPr id="41" name="矩形 40"/>
          <p:cNvSpPr/>
          <p:nvPr/>
        </p:nvSpPr>
        <p:spPr>
          <a:xfrm>
            <a:off x="3993406" y="5288836"/>
            <a:ext cx="1428596" cy="369332"/>
          </a:xfrm>
          <a:prstGeom prst="rect">
            <a:avLst/>
          </a:prstGeom>
        </p:spPr>
        <p:txBody>
          <a:bodyPr wrap="none">
            <a:spAutoFit/>
          </a:bodyPr>
          <a:lstStyle/>
          <a:p>
            <a:r>
              <a:rPr lang="en-US" altLang="zh-CN" dirty="0" smtClean="0">
                <a:solidFill>
                  <a:srgbClr val="5C5C5C"/>
                </a:solidFill>
                <a:latin typeface="Helvetica" panose="020B0604020202020204" pitchFamily="34" charset="0"/>
                <a:cs typeface="Helvetica" panose="020B0604020202020204" pitchFamily="34" charset="0"/>
              </a:rPr>
              <a:t>Cloud Stack</a:t>
            </a:r>
            <a:endParaRPr lang="en-US" altLang="zh-CN" b="0" i="0" dirty="0">
              <a:solidFill>
                <a:srgbClr val="5C5C5C"/>
              </a:solidFill>
              <a:effectLst/>
              <a:latin typeface="Helvetica" panose="020B0604020202020204" pitchFamily="34" charset="0"/>
              <a:cs typeface="Helvetica" panose="020B0604020202020204" pitchFamily="34" charset="0"/>
            </a:endParaRPr>
          </a:p>
        </p:txBody>
      </p:sp>
      <p:pic>
        <p:nvPicPr>
          <p:cNvPr id="43" name="图片 4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53204" y="2870979"/>
            <a:ext cx="2857500" cy="1143000"/>
          </a:xfrm>
          <a:prstGeom prst="rect">
            <a:avLst/>
          </a:prstGeom>
        </p:spPr>
      </p:pic>
      <p:pic>
        <p:nvPicPr>
          <p:cNvPr id="45" name="图片 4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39033" y="3605683"/>
            <a:ext cx="2857500" cy="2143125"/>
          </a:xfrm>
          <a:prstGeom prst="rect">
            <a:avLst/>
          </a:prstGeom>
        </p:spPr>
      </p:pic>
      <p:pic>
        <p:nvPicPr>
          <p:cNvPr id="46" name="图片 4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46150" y="4442970"/>
            <a:ext cx="1167290" cy="116729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基础设施建设</a:t>
            </a:r>
            <a:endParaRPr lang="zh-CN" altLang="en-US"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37</a:t>
            </a:fld>
            <a:endParaRPr lang="zh-CN" altLang="en-US"/>
          </a:p>
        </p:txBody>
      </p:sp>
      <p:sp>
        <p:nvSpPr>
          <p:cNvPr id="7" name="内容占位符 6"/>
          <p:cNvSpPr>
            <a:spLocks noGrp="1"/>
          </p:cNvSpPr>
          <p:nvPr>
            <p:ph idx="1"/>
          </p:nvPr>
        </p:nvSpPr>
        <p:spPr/>
        <p:txBody>
          <a:bodyPr>
            <a:normAutofit/>
          </a:bodyPr>
          <a:lstStyle/>
          <a:p>
            <a:pPr marL="0" indent="0">
              <a:buNone/>
            </a:pPr>
            <a:r>
              <a:rPr lang="zh-CN" altLang="en-US" dirty="0" smtClean="0"/>
              <a:t>基础：操作系统</a:t>
            </a:r>
            <a:endParaRPr lang="en-US" altLang="zh-CN" dirty="0" smtClean="0"/>
          </a:p>
          <a:p>
            <a:pPr marL="0" indent="0">
              <a:buNone/>
            </a:pPr>
            <a:r>
              <a:rPr lang="zh-CN" altLang="en-US" sz="2000" dirty="0"/>
              <a:t>根据上面的选择，接下来我们需要</a:t>
            </a:r>
            <a:r>
              <a:rPr lang="zh-CN" altLang="en-US" sz="2000" dirty="0" smtClean="0"/>
              <a:t>考虑</a:t>
            </a:r>
            <a:r>
              <a:rPr lang="en-US" altLang="zh-CN" sz="2000" dirty="0" err="1" smtClean="0"/>
              <a:t>docker</a:t>
            </a:r>
            <a:r>
              <a:rPr lang="zh-CN" altLang="en-US" sz="2000" dirty="0" smtClean="0"/>
              <a:t>安装在哪种操作系统之上。</a:t>
            </a:r>
            <a:endParaRPr lang="en-US" altLang="zh-CN" sz="2000" dirty="0" smtClean="0"/>
          </a:p>
          <a:p>
            <a:pPr marL="0" indent="0">
              <a:buNone/>
            </a:pPr>
            <a:r>
              <a:rPr lang="zh-CN" altLang="en-US" sz="2000" dirty="0" smtClean="0"/>
              <a:t>以下为社区活跃的五个</a:t>
            </a:r>
            <a:r>
              <a:rPr lang="zh-CN" altLang="en-US" sz="2000" dirty="0"/>
              <a:t>方向。最终，我们将关注点</a:t>
            </a:r>
            <a:r>
              <a:rPr lang="zh-CN" altLang="en-US" sz="2000" dirty="0" smtClean="0"/>
              <a:t>停留</a:t>
            </a:r>
            <a:r>
              <a:rPr lang="zh-CN" altLang="en-US" sz="2000" dirty="0"/>
              <a:t>在 </a:t>
            </a:r>
            <a:r>
              <a:rPr lang="en-US" altLang="zh-CN" sz="2000" dirty="0"/>
              <a:t>CoreOS </a:t>
            </a:r>
            <a:r>
              <a:rPr lang="zh-CN" altLang="en-US" sz="2000" dirty="0"/>
              <a:t>和 </a:t>
            </a:r>
            <a:r>
              <a:rPr lang="en-US" altLang="zh-CN" sz="2000" dirty="0"/>
              <a:t>CentOS </a:t>
            </a:r>
            <a:r>
              <a:rPr lang="zh-CN" altLang="en-US" sz="2000" dirty="0" smtClean="0"/>
              <a:t>上。</a:t>
            </a:r>
            <a:endParaRPr lang="zh-CN" altLang="en-US" sz="2000" dirty="0"/>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687" y="3058409"/>
            <a:ext cx="2307044" cy="1392321"/>
          </a:xfrm>
          <a:prstGeom prst="rect">
            <a:avLst/>
          </a:prstGeom>
        </p:spPr>
      </p:pic>
      <p:pic>
        <p:nvPicPr>
          <p:cNvPr id="17" name="图片 16"/>
          <p:cNvPicPr>
            <a:picLocks noChangeAspect="1"/>
          </p:cNvPicPr>
          <p:nvPr/>
        </p:nvPicPr>
        <p:blipFill>
          <a:blip r:embed="rId4"/>
          <a:stretch>
            <a:fillRect/>
          </a:stretch>
        </p:blipFill>
        <p:spPr>
          <a:xfrm>
            <a:off x="3360530" y="3523158"/>
            <a:ext cx="2501264" cy="569341"/>
          </a:xfrm>
          <a:prstGeom prst="rect">
            <a:avLst/>
          </a:prstGeom>
        </p:spPr>
      </p:pic>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6593" y="3252260"/>
            <a:ext cx="2499298" cy="1030693"/>
          </a:xfrm>
          <a:prstGeom prst="rect">
            <a:avLst/>
          </a:prstGeom>
        </p:spPr>
      </p:pic>
      <p:pic>
        <p:nvPicPr>
          <p:cNvPr id="20" name="图片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44900" y="4313477"/>
            <a:ext cx="3653925" cy="1415253"/>
          </a:xfrm>
          <a:prstGeom prst="rect">
            <a:avLst/>
          </a:prstGeom>
        </p:spPr>
      </p:pic>
      <p:pic>
        <p:nvPicPr>
          <p:cNvPr id="28" name="图片 27"/>
          <p:cNvPicPr>
            <a:picLocks noChangeAspect="1"/>
          </p:cNvPicPr>
          <p:nvPr/>
        </p:nvPicPr>
        <p:blipFill>
          <a:blip r:embed="rId7"/>
          <a:stretch>
            <a:fillRect/>
          </a:stretch>
        </p:blipFill>
        <p:spPr>
          <a:xfrm>
            <a:off x="5846679" y="4234216"/>
            <a:ext cx="4158920" cy="1528121"/>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基础设施建设</a:t>
            </a:r>
            <a:endParaRPr lang="zh-CN" altLang="en-US"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38</a:t>
            </a:fld>
            <a:endParaRPr lang="zh-CN" altLang="en-US"/>
          </a:p>
        </p:txBody>
      </p:sp>
      <p:sp>
        <p:nvSpPr>
          <p:cNvPr id="7" name="内容占位符 6"/>
          <p:cNvSpPr>
            <a:spLocks noGrp="1"/>
          </p:cNvSpPr>
          <p:nvPr>
            <p:ph idx="1"/>
          </p:nvPr>
        </p:nvSpPr>
        <p:spPr/>
        <p:txBody>
          <a:bodyPr>
            <a:normAutofit/>
          </a:bodyPr>
          <a:lstStyle/>
          <a:p>
            <a:pPr marL="0" indent="0">
              <a:buNone/>
            </a:pPr>
            <a:r>
              <a:rPr lang="zh-CN" altLang="en-US" dirty="0" smtClean="0"/>
              <a:t>基础：网络模型</a:t>
            </a:r>
            <a:endParaRPr lang="en-US" altLang="zh-CN" dirty="0" smtClean="0"/>
          </a:p>
          <a:p>
            <a:pPr marL="0" indent="0">
              <a:buNone/>
            </a:pPr>
            <a:r>
              <a:rPr lang="zh-CN" altLang="en-US" sz="2000" dirty="0" smtClean="0"/>
              <a:t>大量容器实例下，容器间的通讯管理，需要简单易行的网络组件的支持。</a:t>
            </a:r>
            <a:endParaRPr lang="en-US" altLang="zh-CN" sz="2000" dirty="0" smtClean="0"/>
          </a:p>
          <a:p>
            <a:pPr marL="0" indent="0">
              <a:buNone/>
            </a:pPr>
            <a:r>
              <a:rPr lang="zh-CN" altLang="en-US" sz="2000" dirty="0" smtClean="0"/>
              <a:t>容器</a:t>
            </a:r>
            <a:r>
              <a:rPr lang="zh-CN" altLang="en-US" sz="2000" dirty="0"/>
              <a:t>技术下的网络模型主要有以下</a:t>
            </a:r>
            <a:r>
              <a:rPr lang="zh-CN" altLang="en-US" sz="2000" dirty="0" smtClean="0"/>
              <a:t>几种。最终，我们选择了</a:t>
            </a:r>
            <a:r>
              <a:rPr lang="en-US" altLang="zh-CN" sz="2000" dirty="0" smtClean="0"/>
              <a:t>flannel</a:t>
            </a:r>
            <a:r>
              <a:rPr lang="zh-CN" altLang="en-US" sz="2000" dirty="0" smtClean="0"/>
              <a:t>。</a:t>
            </a:r>
            <a:endParaRPr lang="zh-CN" altLang="en-US" sz="2000" dirty="0"/>
          </a:p>
          <a:p>
            <a:pPr marL="0" indent="0">
              <a:buNone/>
            </a:pPr>
            <a:endParaRPr lang="en-US" altLang="zh-CN" dirty="0" smtClean="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6291" y="3368472"/>
            <a:ext cx="914324" cy="670505"/>
          </a:xfrm>
          <a:prstGeom prst="rect">
            <a:avLst/>
          </a:prstGeom>
        </p:spPr>
      </p:pic>
      <p:sp>
        <p:nvSpPr>
          <p:cNvPr id="8" name="矩形 7"/>
          <p:cNvSpPr/>
          <p:nvPr/>
        </p:nvSpPr>
        <p:spPr>
          <a:xfrm>
            <a:off x="593001" y="4259955"/>
            <a:ext cx="3300904" cy="369332"/>
          </a:xfrm>
          <a:prstGeom prst="rect">
            <a:avLst/>
          </a:prstGeom>
        </p:spPr>
        <p:txBody>
          <a:bodyPr wrap="none">
            <a:spAutoFit/>
          </a:bodyPr>
          <a:lstStyle/>
          <a:p>
            <a:r>
              <a:rPr lang="en-US" altLang="zh-CN" dirty="0"/>
              <a:t>L2 networks and </a:t>
            </a:r>
            <a:r>
              <a:rPr lang="en-US" altLang="zh-CN" dirty="0" err="1"/>
              <a:t>linux</a:t>
            </a:r>
            <a:r>
              <a:rPr lang="en-US" altLang="zh-CN" dirty="0"/>
              <a:t> bridging</a:t>
            </a:r>
            <a:endParaRPr lang="zh-CN" altLang="en-US" dirty="0"/>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0376" y="3138222"/>
            <a:ext cx="972484" cy="972484"/>
          </a:xfrm>
          <a:prstGeom prst="rect">
            <a:avLst/>
          </a:prstGeom>
        </p:spPr>
      </p:pic>
      <p:sp>
        <p:nvSpPr>
          <p:cNvPr id="12" name="矩形 11"/>
          <p:cNvSpPr/>
          <p:nvPr/>
        </p:nvSpPr>
        <p:spPr>
          <a:xfrm>
            <a:off x="4397296" y="4223397"/>
            <a:ext cx="898644" cy="369332"/>
          </a:xfrm>
          <a:prstGeom prst="rect">
            <a:avLst/>
          </a:prstGeom>
        </p:spPr>
        <p:txBody>
          <a:bodyPr wrap="none">
            <a:spAutoFit/>
          </a:bodyPr>
          <a:lstStyle/>
          <a:p>
            <a:r>
              <a:rPr lang="en-US" altLang="zh-CN" dirty="0">
                <a:solidFill>
                  <a:srgbClr val="333333"/>
                </a:solidFill>
                <a:latin typeface="Helvetica" panose="020B0604020202020204" pitchFamily="34" charset="0"/>
              </a:rPr>
              <a:t>Weave</a:t>
            </a:r>
            <a:endParaRPr lang="en-US" altLang="zh-CN" b="0" i="0" dirty="0">
              <a:solidFill>
                <a:srgbClr val="333333"/>
              </a:solidFill>
              <a:effectLst/>
              <a:latin typeface="Helvetica" panose="020B0604020202020204" pitchFamily="34" charset="0"/>
            </a:endParaRPr>
          </a:p>
        </p:txBody>
      </p:sp>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8374" y="4778419"/>
            <a:ext cx="4276971" cy="1303955"/>
          </a:xfrm>
          <a:prstGeom prst="rect">
            <a:avLst/>
          </a:prstGeom>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50285" y="3234052"/>
            <a:ext cx="1955555" cy="1269841"/>
          </a:xfrm>
          <a:prstGeom prst="rect">
            <a:avLst/>
          </a:prstGeom>
        </p:spPr>
      </p:pic>
      <p:pic>
        <p:nvPicPr>
          <p:cNvPr id="16" name="图片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09873" y="3368472"/>
            <a:ext cx="3098263" cy="99432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基础设施建设</a:t>
            </a:r>
            <a:endParaRPr lang="zh-CN" altLang="en-US"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39</a:t>
            </a:fld>
            <a:endParaRPr lang="zh-CN" altLang="en-US" dirty="0"/>
          </a:p>
        </p:txBody>
      </p:sp>
      <p:sp>
        <p:nvSpPr>
          <p:cNvPr id="7" name="内容占位符 6"/>
          <p:cNvSpPr>
            <a:spLocks noGrp="1"/>
          </p:cNvSpPr>
          <p:nvPr>
            <p:ph idx="1"/>
          </p:nvPr>
        </p:nvSpPr>
        <p:spPr/>
        <p:txBody>
          <a:bodyPr>
            <a:normAutofit/>
          </a:bodyPr>
          <a:lstStyle/>
          <a:p>
            <a:pPr marL="0" indent="0">
              <a:buNone/>
            </a:pPr>
            <a:r>
              <a:rPr lang="zh-CN" altLang="en-US" dirty="0" smtClean="0"/>
              <a:t>基础：存储后端</a:t>
            </a:r>
            <a:endParaRPr lang="en-US" altLang="zh-CN" dirty="0" smtClean="0"/>
          </a:p>
          <a:p>
            <a:pPr marL="0" indent="0">
              <a:buNone/>
            </a:pPr>
            <a:r>
              <a:rPr lang="zh-CN" altLang="en-US" sz="2000" dirty="0"/>
              <a:t>大量容器实例下</a:t>
            </a:r>
            <a:r>
              <a:rPr lang="zh-CN" altLang="en-US" sz="2000" dirty="0" smtClean="0"/>
              <a:t>，需要可靠的</a:t>
            </a:r>
            <a:r>
              <a:rPr lang="zh-CN" altLang="en-US" sz="2000" dirty="0"/>
              <a:t>分布式存储系统</a:t>
            </a:r>
            <a:r>
              <a:rPr lang="zh-CN" altLang="en-US" sz="2000" dirty="0" smtClean="0"/>
              <a:t>。因为</a:t>
            </a:r>
            <a:r>
              <a:rPr lang="zh-CN" altLang="en-US" sz="2000" dirty="0"/>
              <a:t>容器</a:t>
            </a:r>
            <a:r>
              <a:rPr lang="zh-CN" altLang="en-US" sz="2000" dirty="0" smtClean="0"/>
              <a:t>本身不会</a:t>
            </a:r>
            <a:r>
              <a:rPr lang="zh-CN" altLang="en-US" sz="2000" dirty="0"/>
              <a:t>对数据进行持久化</a:t>
            </a:r>
            <a:r>
              <a:rPr lang="zh-CN" altLang="en-US" sz="2000" dirty="0" smtClean="0"/>
              <a:t>处理。容器技术下的存储后端主要有以下</a:t>
            </a:r>
            <a:r>
              <a:rPr lang="zh-CN" altLang="en-US" sz="2000" dirty="0"/>
              <a:t>几种，</a:t>
            </a:r>
            <a:r>
              <a:rPr lang="zh-CN" altLang="en-US" sz="2000" dirty="0" smtClean="0"/>
              <a:t>最终，我们选择了</a:t>
            </a:r>
            <a:r>
              <a:rPr lang="en-US" altLang="zh-CN" sz="2000" dirty="0" smtClean="0"/>
              <a:t>VMFS</a:t>
            </a:r>
            <a:r>
              <a:rPr lang="zh-CN" altLang="en-US" sz="2000" dirty="0" smtClean="0"/>
              <a:t>。</a:t>
            </a:r>
            <a:endParaRPr lang="en-US" altLang="zh-CN" sz="2000" dirty="0" smtClean="0"/>
          </a:p>
          <a:p>
            <a:pPr marL="0" indent="0">
              <a:buNone/>
            </a:pPr>
            <a:endParaRPr lang="en-US" altLang="zh-CN" sz="2000" dirty="0" smtClean="0">
              <a:solidFill>
                <a:srgbClr val="0070C0"/>
              </a:solidFill>
            </a:endParaRPr>
          </a:p>
        </p:txBody>
      </p:sp>
      <p:sp>
        <p:nvSpPr>
          <p:cNvPr id="5" name="矩形 4"/>
          <p:cNvSpPr/>
          <p:nvPr/>
        </p:nvSpPr>
        <p:spPr>
          <a:xfrm>
            <a:off x="491498" y="3226701"/>
            <a:ext cx="6096000" cy="3046988"/>
          </a:xfrm>
          <a:prstGeom prst="rect">
            <a:avLst/>
          </a:prstGeom>
        </p:spPr>
        <p:txBody>
          <a:bodyPr>
            <a:spAutoFit/>
          </a:bodyPr>
          <a:lstStyle/>
          <a:p>
            <a:r>
              <a:rPr lang="en-US" altLang="zh-CN" sz="2400" dirty="0" err="1">
                <a:solidFill>
                  <a:schemeClr val="bg1">
                    <a:lumMod val="50000"/>
                  </a:schemeClr>
                </a:solidFill>
              </a:rPr>
              <a:t>emptyDir</a:t>
            </a:r>
            <a:endParaRPr lang="en-US" altLang="zh-CN" sz="2400" dirty="0">
              <a:solidFill>
                <a:schemeClr val="bg1">
                  <a:lumMod val="50000"/>
                </a:schemeClr>
              </a:solidFill>
            </a:endParaRPr>
          </a:p>
          <a:p>
            <a:r>
              <a:rPr lang="en-US" altLang="zh-CN" sz="2400" dirty="0" err="1">
                <a:solidFill>
                  <a:schemeClr val="bg1">
                    <a:lumMod val="50000"/>
                  </a:schemeClr>
                </a:solidFill>
              </a:rPr>
              <a:t>hostPath</a:t>
            </a:r>
            <a:endParaRPr lang="en-US" altLang="zh-CN" sz="2400" dirty="0">
              <a:solidFill>
                <a:schemeClr val="bg1">
                  <a:lumMod val="50000"/>
                </a:schemeClr>
              </a:solidFill>
            </a:endParaRPr>
          </a:p>
          <a:p>
            <a:r>
              <a:rPr lang="en-US" altLang="zh-CN" sz="2400" dirty="0" err="1">
                <a:solidFill>
                  <a:schemeClr val="bg1">
                    <a:lumMod val="50000"/>
                  </a:schemeClr>
                </a:solidFill>
              </a:rPr>
              <a:t>gcePersistentDisk</a:t>
            </a:r>
            <a:endParaRPr lang="en-US" altLang="zh-CN" sz="2400" dirty="0">
              <a:solidFill>
                <a:schemeClr val="bg1">
                  <a:lumMod val="50000"/>
                </a:schemeClr>
              </a:solidFill>
            </a:endParaRPr>
          </a:p>
          <a:p>
            <a:r>
              <a:rPr lang="en-US" altLang="zh-CN" sz="2400" dirty="0" err="1">
                <a:solidFill>
                  <a:schemeClr val="bg1">
                    <a:lumMod val="50000"/>
                  </a:schemeClr>
                </a:solidFill>
              </a:rPr>
              <a:t>awsElasticBlockStore</a:t>
            </a:r>
            <a:endParaRPr lang="en-US" altLang="zh-CN" sz="2400" dirty="0">
              <a:solidFill>
                <a:schemeClr val="bg1">
                  <a:lumMod val="50000"/>
                </a:schemeClr>
              </a:solidFill>
            </a:endParaRPr>
          </a:p>
          <a:p>
            <a:r>
              <a:rPr lang="en-US" altLang="zh-CN" sz="2400" dirty="0" err="1">
                <a:solidFill>
                  <a:srgbClr val="0070C0"/>
                </a:solidFill>
              </a:rPr>
              <a:t>nfs</a:t>
            </a:r>
            <a:endParaRPr lang="en-US" altLang="zh-CN" sz="2400" dirty="0">
              <a:solidFill>
                <a:srgbClr val="0070C0"/>
              </a:solidFill>
            </a:endParaRPr>
          </a:p>
          <a:p>
            <a:r>
              <a:rPr lang="en-US" altLang="zh-CN" sz="2400" dirty="0" err="1">
                <a:solidFill>
                  <a:srgbClr val="0070C0"/>
                </a:solidFill>
              </a:rPr>
              <a:t>iscsi</a:t>
            </a:r>
            <a:endParaRPr lang="en-US" altLang="zh-CN" sz="2400" dirty="0">
              <a:solidFill>
                <a:srgbClr val="0070C0"/>
              </a:solidFill>
            </a:endParaRPr>
          </a:p>
          <a:p>
            <a:r>
              <a:rPr lang="en-US" altLang="zh-CN" sz="2400" dirty="0" err="1">
                <a:solidFill>
                  <a:srgbClr val="0070C0"/>
                </a:solidFill>
              </a:rPr>
              <a:t>flocker</a:t>
            </a:r>
            <a:endParaRPr lang="en-US" altLang="zh-CN" sz="2400" dirty="0">
              <a:solidFill>
                <a:srgbClr val="0070C0"/>
              </a:solidFill>
            </a:endParaRPr>
          </a:p>
          <a:p>
            <a:r>
              <a:rPr lang="en-US" altLang="zh-CN" sz="2400" dirty="0" err="1" smtClean="0">
                <a:solidFill>
                  <a:srgbClr val="0070C0"/>
                </a:solidFill>
              </a:rPr>
              <a:t>glusterfs</a:t>
            </a:r>
            <a:endParaRPr lang="en-US" altLang="zh-CN" sz="2400" dirty="0">
              <a:solidFill>
                <a:srgbClr val="0070C0"/>
              </a:solidFill>
            </a:endParaRPr>
          </a:p>
        </p:txBody>
      </p:sp>
      <p:sp>
        <p:nvSpPr>
          <p:cNvPr id="6" name="矩形 5"/>
          <p:cNvSpPr/>
          <p:nvPr/>
        </p:nvSpPr>
        <p:spPr>
          <a:xfrm>
            <a:off x="6158458" y="3226701"/>
            <a:ext cx="5666960" cy="3046988"/>
          </a:xfrm>
          <a:prstGeom prst="rect">
            <a:avLst/>
          </a:prstGeom>
        </p:spPr>
        <p:txBody>
          <a:bodyPr wrap="square">
            <a:spAutoFit/>
          </a:bodyPr>
          <a:lstStyle/>
          <a:p>
            <a:r>
              <a:rPr lang="en-US" altLang="zh-CN" sz="2400" dirty="0" err="1" smtClean="0">
                <a:solidFill>
                  <a:srgbClr val="0070C0"/>
                </a:solidFill>
              </a:rPr>
              <a:t>Ceph</a:t>
            </a:r>
            <a:endParaRPr lang="en-US" altLang="zh-CN" sz="2400" dirty="0" smtClean="0">
              <a:solidFill>
                <a:srgbClr val="0070C0"/>
              </a:solidFill>
            </a:endParaRPr>
          </a:p>
          <a:p>
            <a:r>
              <a:rPr lang="en-US" altLang="zh-CN" sz="2400" dirty="0" err="1" smtClean="0">
                <a:solidFill>
                  <a:schemeClr val="bg1">
                    <a:lumMod val="50000"/>
                  </a:schemeClr>
                </a:solidFill>
              </a:rPr>
              <a:t>rbd</a:t>
            </a:r>
            <a:endParaRPr lang="en-US" altLang="zh-CN" sz="2400" dirty="0">
              <a:solidFill>
                <a:schemeClr val="bg1">
                  <a:lumMod val="50000"/>
                </a:schemeClr>
              </a:solidFill>
            </a:endParaRPr>
          </a:p>
          <a:p>
            <a:r>
              <a:rPr lang="en-US" altLang="zh-CN" sz="2400" dirty="0" err="1">
                <a:solidFill>
                  <a:schemeClr val="bg1">
                    <a:lumMod val="50000"/>
                  </a:schemeClr>
                </a:solidFill>
              </a:rPr>
              <a:t>gitRepo</a:t>
            </a:r>
            <a:endParaRPr lang="en-US" altLang="zh-CN" sz="2400" dirty="0">
              <a:solidFill>
                <a:schemeClr val="bg1">
                  <a:lumMod val="50000"/>
                </a:schemeClr>
              </a:solidFill>
            </a:endParaRPr>
          </a:p>
          <a:p>
            <a:r>
              <a:rPr lang="en-US" altLang="zh-CN" sz="2400" dirty="0">
                <a:solidFill>
                  <a:schemeClr val="bg1">
                    <a:lumMod val="50000"/>
                  </a:schemeClr>
                </a:solidFill>
              </a:rPr>
              <a:t>secret</a:t>
            </a:r>
          </a:p>
          <a:p>
            <a:r>
              <a:rPr lang="en-US" altLang="zh-CN" sz="2400" dirty="0" err="1">
                <a:solidFill>
                  <a:schemeClr val="bg1">
                    <a:lumMod val="50000"/>
                  </a:schemeClr>
                </a:solidFill>
              </a:rPr>
              <a:t>persistentVolumeClaim</a:t>
            </a:r>
            <a:endParaRPr lang="en-US" altLang="zh-CN" sz="2400" dirty="0">
              <a:solidFill>
                <a:schemeClr val="bg1">
                  <a:lumMod val="50000"/>
                </a:schemeClr>
              </a:solidFill>
            </a:endParaRPr>
          </a:p>
          <a:p>
            <a:r>
              <a:rPr lang="en-US" altLang="zh-CN" sz="2400" dirty="0" err="1">
                <a:solidFill>
                  <a:schemeClr val="bg1">
                    <a:lumMod val="50000"/>
                  </a:schemeClr>
                </a:solidFill>
              </a:rPr>
              <a:t>downwardAPI</a:t>
            </a:r>
            <a:endParaRPr lang="en-US" altLang="zh-CN" sz="2400" dirty="0">
              <a:solidFill>
                <a:schemeClr val="bg1">
                  <a:lumMod val="50000"/>
                </a:schemeClr>
              </a:solidFill>
            </a:endParaRPr>
          </a:p>
          <a:p>
            <a:r>
              <a:rPr lang="en-US" altLang="zh-CN" sz="2400" dirty="0" err="1">
                <a:solidFill>
                  <a:schemeClr val="bg1">
                    <a:lumMod val="50000"/>
                  </a:schemeClr>
                </a:solidFill>
              </a:rPr>
              <a:t>azureFileVolume</a:t>
            </a:r>
            <a:endParaRPr lang="en-US" altLang="zh-CN" sz="2400" dirty="0">
              <a:solidFill>
                <a:schemeClr val="bg1">
                  <a:lumMod val="50000"/>
                </a:schemeClr>
              </a:solidFill>
            </a:endParaRPr>
          </a:p>
          <a:p>
            <a:r>
              <a:rPr lang="en-US" altLang="zh-CN" sz="2400" dirty="0" err="1" smtClean="0">
                <a:solidFill>
                  <a:srgbClr val="0070C0"/>
                </a:solidFill>
              </a:rPr>
              <a:t>vsphereVirtualDisk</a:t>
            </a:r>
            <a:r>
              <a:rPr lang="zh-CN" altLang="en-US" sz="2400" dirty="0" smtClean="0">
                <a:solidFill>
                  <a:srgbClr val="0070C0"/>
                </a:solidFill>
              </a:rPr>
              <a:t>（</a:t>
            </a:r>
            <a:r>
              <a:rPr lang="en-US" altLang="zh-CN" sz="2400" dirty="0" smtClean="0">
                <a:solidFill>
                  <a:srgbClr val="0070C0"/>
                </a:solidFill>
              </a:rPr>
              <a:t>VMFS</a:t>
            </a:r>
            <a:r>
              <a:rPr lang="zh-CN" altLang="en-US" sz="2400" dirty="0" smtClean="0">
                <a:solidFill>
                  <a:srgbClr val="0070C0"/>
                </a:solidFill>
              </a:rPr>
              <a:t>）</a:t>
            </a:r>
            <a:endParaRPr lang="zh-CN" altLang="en-US" sz="2400" dirty="0">
              <a:solidFill>
                <a:srgbClr val="0070C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容器简介</a:t>
            </a:r>
            <a:endParaRPr lang="zh-CN" altLang="en-US"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4</a:t>
            </a:fld>
            <a:endParaRPr lang="zh-CN" altLang="en-US"/>
          </a:p>
        </p:txBody>
      </p:sp>
      <p:sp>
        <p:nvSpPr>
          <p:cNvPr id="5" name="内容占位符 4"/>
          <p:cNvSpPr>
            <a:spLocks noGrp="1"/>
          </p:cNvSpPr>
          <p:nvPr>
            <p:ph idx="1"/>
          </p:nvPr>
        </p:nvSpPr>
        <p:spPr/>
        <p:txBody>
          <a:bodyPr/>
          <a:lstStyle/>
          <a:p>
            <a:pPr marL="0" indent="0">
              <a:buNone/>
            </a:pPr>
            <a:r>
              <a:rPr lang="zh-CN" altLang="en-US" dirty="0"/>
              <a:t>什么是容器？</a:t>
            </a:r>
            <a:endParaRPr lang="en-US" altLang="zh-CN" dirty="0"/>
          </a:p>
          <a:p>
            <a:pPr marL="0" indent="0">
              <a:buNone/>
            </a:pPr>
            <a:r>
              <a:rPr lang="zh-CN" altLang="en-US" dirty="0">
                <a:solidFill>
                  <a:srgbClr val="1848A3"/>
                </a:solidFill>
              </a:rPr>
              <a:t>容器，是隔离的、资源可控的、且可移植的操作环境。</a:t>
            </a:r>
          </a:p>
          <a:p>
            <a:pPr marL="0" indent="0">
              <a:buNone/>
            </a:pPr>
            <a:r>
              <a:rPr lang="zh-CN" altLang="en-US" sz="1800" dirty="0"/>
              <a:t>基本上，容器是操作系统上一个隔离的位置，应用程序可在其中运行，而不会影响系统的其他部分，并且系统也不会影响该应用程序。容器几乎没有性能开销，可以很容易地在机器和数据中心中运行。最重要的是，他们不依赖于任何语言、框架包括系统。</a:t>
            </a:r>
            <a:endParaRPr lang="en-US" altLang="zh-CN" sz="1800" dirty="0"/>
          </a:p>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422" y="2204278"/>
            <a:ext cx="9753600" cy="3076575"/>
          </a:xfrm>
          <a:prstGeom prst="rect">
            <a:avLst/>
          </a:prstGeom>
        </p:spPr>
      </p:pic>
      <p:sp>
        <p:nvSpPr>
          <p:cNvPr id="2" name="标题 1"/>
          <p:cNvSpPr>
            <a:spLocks noGrp="1"/>
          </p:cNvSpPr>
          <p:nvPr>
            <p:ph type="title"/>
          </p:nvPr>
        </p:nvSpPr>
        <p:spPr/>
        <p:txBody>
          <a:bodyPr>
            <a:normAutofit/>
          </a:bodyPr>
          <a:lstStyle/>
          <a:p>
            <a:r>
              <a:rPr lang="zh-CN" altLang="en-US" dirty="0" smtClean="0"/>
              <a:t>基础设施建设</a:t>
            </a:r>
            <a:endParaRPr lang="zh-CN" altLang="en-US"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40</a:t>
            </a:fld>
            <a:endParaRPr lang="zh-CN" altLang="en-US"/>
          </a:p>
        </p:txBody>
      </p:sp>
      <p:sp>
        <p:nvSpPr>
          <p:cNvPr id="7" name="内容占位符 6"/>
          <p:cNvSpPr>
            <a:spLocks noGrp="1"/>
          </p:cNvSpPr>
          <p:nvPr>
            <p:ph idx="1"/>
          </p:nvPr>
        </p:nvSpPr>
        <p:spPr/>
        <p:txBody>
          <a:bodyPr anchor="ctr">
            <a:normAutofit/>
          </a:bodyPr>
          <a:lstStyle/>
          <a:p>
            <a:pPr marL="0" indent="0" algn="ctr">
              <a:buNone/>
            </a:pPr>
            <a:r>
              <a:rPr lang="zh-CN" altLang="en-US" sz="4000" dirty="0">
                <a:solidFill>
                  <a:srgbClr val="7030A0"/>
                </a:solidFill>
              </a:rPr>
              <a:t>核心</a:t>
            </a:r>
            <a:r>
              <a:rPr lang="zh-CN" altLang="en-US" sz="4000" dirty="0" smtClean="0">
                <a:solidFill>
                  <a:srgbClr val="7030A0"/>
                </a:solidFill>
              </a:rPr>
              <a:t>问题</a:t>
            </a:r>
            <a:r>
              <a:rPr lang="en-US" altLang="zh-CN" sz="4000" dirty="0" smtClean="0">
                <a:solidFill>
                  <a:srgbClr val="7030A0"/>
                </a:solidFill>
              </a:rPr>
              <a:t>2</a:t>
            </a:r>
            <a:r>
              <a:rPr lang="zh-CN" altLang="en-US" sz="4000" dirty="0" smtClean="0">
                <a:solidFill>
                  <a:srgbClr val="7030A0"/>
                </a:solidFill>
              </a:rPr>
              <a:t>：容器编排</a:t>
            </a:r>
            <a:endParaRPr lang="en-US" altLang="zh-CN" sz="4000" dirty="0">
              <a:solidFill>
                <a:srgbClr val="7030A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基础设施建设</a:t>
            </a:r>
            <a:endParaRPr lang="zh-CN" altLang="en-US"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41</a:t>
            </a:fld>
            <a:endParaRPr lang="zh-CN" altLang="en-US"/>
          </a:p>
        </p:txBody>
      </p:sp>
      <p:sp>
        <p:nvSpPr>
          <p:cNvPr id="7" name="内容占位符 6"/>
          <p:cNvSpPr>
            <a:spLocks noGrp="1"/>
          </p:cNvSpPr>
          <p:nvPr>
            <p:ph idx="1"/>
          </p:nvPr>
        </p:nvSpPr>
        <p:spPr/>
        <p:txBody>
          <a:bodyPr>
            <a:normAutofit fontScale="55000" lnSpcReduction="20000"/>
          </a:bodyPr>
          <a:lstStyle/>
          <a:p>
            <a:pPr marL="0" indent="0">
              <a:buNone/>
            </a:pPr>
            <a:r>
              <a:rPr lang="zh-CN" altLang="en-US" sz="5100" dirty="0" smtClean="0"/>
              <a:t>编排：框架</a:t>
            </a:r>
            <a:endParaRPr lang="en-US" altLang="zh-CN" sz="5100" dirty="0" smtClean="0"/>
          </a:p>
          <a:p>
            <a:pPr marL="0" indent="0">
              <a:buNone/>
            </a:pPr>
            <a:r>
              <a:rPr lang="zh-CN" altLang="en-US" dirty="0"/>
              <a:t>在企业中大规模部署容器之后，管理这么多系统将成为</a:t>
            </a:r>
            <a:r>
              <a:rPr lang="zh-CN" altLang="en-US" dirty="0" smtClean="0"/>
              <a:t>整个基础设施建设</a:t>
            </a:r>
            <a:r>
              <a:rPr lang="zh-CN" altLang="en-US" dirty="0"/>
              <a:t>工作的重点。</a:t>
            </a:r>
          </a:p>
          <a:p>
            <a:pPr marL="0" indent="0">
              <a:buNone/>
            </a:pPr>
            <a:r>
              <a:rPr lang="zh-CN" altLang="en-US" dirty="0"/>
              <a:t>容器技术中，开源集群框架有很多，主流的有以下几个：</a:t>
            </a:r>
          </a:p>
          <a:p>
            <a:r>
              <a:rPr lang="en-US" altLang="zh-CN" b="1" dirty="0"/>
              <a:t>Swarm</a:t>
            </a:r>
            <a:r>
              <a:rPr lang="zh-CN" altLang="en-US" dirty="0" smtClean="0"/>
              <a:t>：是</a:t>
            </a:r>
            <a:r>
              <a:rPr lang="zh-CN" altLang="en-US" dirty="0"/>
              <a:t>一个基于</a:t>
            </a:r>
            <a:r>
              <a:rPr lang="en-US" altLang="zh-CN" dirty="0"/>
              <a:t>Docker</a:t>
            </a:r>
            <a:r>
              <a:rPr lang="zh-CN" altLang="en-US" dirty="0"/>
              <a:t>的原生集群工具，</a:t>
            </a:r>
            <a:r>
              <a:rPr lang="en-US" altLang="zh-CN" dirty="0"/>
              <a:t>Swarm</a:t>
            </a:r>
            <a:r>
              <a:rPr lang="zh-CN" altLang="en-US" dirty="0"/>
              <a:t>使用的是标准</a:t>
            </a:r>
            <a:r>
              <a:rPr lang="en-US" altLang="zh-CN" dirty="0"/>
              <a:t>Docker API</a:t>
            </a:r>
            <a:r>
              <a:rPr lang="zh-CN" altLang="en-US" dirty="0"/>
              <a:t>，这意味着容器能 够使用</a:t>
            </a:r>
            <a:r>
              <a:rPr lang="en-US" altLang="zh-CN" dirty="0" err="1"/>
              <a:t>docker</a:t>
            </a:r>
            <a:r>
              <a:rPr lang="en-US" altLang="zh-CN" dirty="0"/>
              <a:t> run</a:t>
            </a:r>
            <a:r>
              <a:rPr lang="zh-CN" altLang="en-US" dirty="0"/>
              <a:t>命令启动，</a:t>
            </a:r>
            <a:r>
              <a:rPr lang="en-US" altLang="zh-CN" dirty="0"/>
              <a:t>Swarm</a:t>
            </a:r>
            <a:r>
              <a:rPr lang="zh-CN" altLang="en-US" dirty="0"/>
              <a:t>将会接管一切，选择合适的主机来运行容器，这也意味着其他使用</a:t>
            </a:r>
            <a:r>
              <a:rPr lang="en-US" altLang="zh-CN" dirty="0"/>
              <a:t>Docker API </a:t>
            </a:r>
            <a:r>
              <a:rPr lang="zh-CN" altLang="en-US" dirty="0"/>
              <a:t>的工具比如</a:t>
            </a:r>
            <a:r>
              <a:rPr lang="en-US" altLang="zh-CN" dirty="0"/>
              <a:t>Compose </a:t>
            </a:r>
            <a:r>
              <a:rPr lang="zh-CN" altLang="en-US" dirty="0"/>
              <a:t>和 </a:t>
            </a:r>
            <a:r>
              <a:rPr lang="en-US" altLang="zh-CN" dirty="0"/>
              <a:t>bespoke</a:t>
            </a:r>
            <a:r>
              <a:rPr lang="zh-CN" altLang="en-US" dirty="0"/>
              <a:t>脚本也能在无需任何改变情况下使用</a:t>
            </a:r>
            <a:r>
              <a:rPr lang="en-US" altLang="zh-CN" dirty="0"/>
              <a:t>Swarm</a:t>
            </a:r>
            <a:r>
              <a:rPr lang="zh-CN" altLang="en-US" dirty="0"/>
              <a:t>，从而享受到集群的优点而不是单个主机。</a:t>
            </a:r>
          </a:p>
          <a:p>
            <a:r>
              <a:rPr lang="en-US" altLang="zh-CN" b="1" dirty="0"/>
              <a:t>Fleet</a:t>
            </a:r>
            <a:r>
              <a:rPr lang="zh-CN" altLang="en-US" dirty="0" smtClean="0"/>
              <a:t>：是</a:t>
            </a:r>
            <a:r>
              <a:rPr lang="zh-CN" altLang="en-US" dirty="0"/>
              <a:t>一个来自</a:t>
            </a:r>
            <a:r>
              <a:rPr lang="en-US" altLang="zh-CN" dirty="0"/>
              <a:t>CoreOS</a:t>
            </a:r>
            <a:r>
              <a:rPr lang="zh-CN" altLang="en-US" dirty="0"/>
              <a:t>的集群管理工具，自诩为低级别的集群引擎，也就意味着，它可支持从 基础层到高层解决方案如</a:t>
            </a:r>
            <a:r>
              <a:rPr lang="en-US" altLang="zh-CN" dirty="0"/>
              <a:t>Kubernetes</a:t>
            </a:r>
            <a:r>
              <a:rPr lang="zh-CN" altLang="en-US" dirty="0"/>
              <a:t>。</a:t>
            </a:r>
            <a:r>
              <a:rPr lang="en-US" altLang="zh-CN" dirty="0"/>
              <a:t>fleet</a:t>
            </a:r>
            <a:r>
              <a:rPr lang="zh-CN" altLang="en-US" dirty="0"/>
              <a:t>最显著的特点是基于</a:t>
            </a:r>
            <a:r>
              <a:rPr lang="en-US" altLang="zh-CN" dirty="0" err="1"/>
              <a:t>systemd</a:t>
            </a:r>
            <a:r>
              <a:rPr lang="zh-CN" altLang="en-US" dirty="0"/>
              <a:t>建立，后者提供单个机器的系统和服务 初始化，</a:t>
            </a:r>
            <a:r>
              <a:rPr lang="en-US" altLang="zh-CN" dirty="0"/>
              <a:t>fleet</a:t>
            </a:r>
            <a:r>
              <a:rPr lang="zh-CN" altLang="en-US" dirty="0"/>
              <a:t>扩展到集群上的机器，</a:t>
            </a:r>
            <a:r>
              <a:rPr lang="en-US" altLang="zh-CN" dirty="0"/>
              <a:t>Fleet</a:t>
            </a:r>
            <a:r>
              <a:rPr lang="zh-CN" altLang="en-US" dirty="0"/>
              <a:t>能够读取</a:t>
            </a:r>
            <a:r>
              <a:rPr lang="en-US" altLang="zh-CN" dirty="0" err="1"/>
              <a:t>systemd</a:t>
            </a:r>
            <a:r>
              <a:rPr lang="zh-CN" altLang="en-US" dirty="0"/>
              <a:t>单元文件，然后能在单个机器或集群中集群中进行调度。</a:t>
            </a:r>
          </a:p>
          <a:p>
            <a:r>
              <a:rPr lang="en-US" altLang="zh-CN" b="1" dirty="0"/>
              <a:t>Kubernetes</a:t>
            </a:r>
            <a:r>
              <a:rPr lang="zh-CN" altLang="en-US" dirty="0" smtClean="0"/>
              <a:t>：是</a:t>
            </a:r>
            <a:r>
              <a:rPr lang="en-US" altLang="zh-CN" dirty="0"/>
              <a:t>Google</a:t>
            </a:r>
            <a:r>
              <a:rPr lang="zh-CN" altLang="en-US" dirty="0"/>
              <a:t>开源的容器集群管理系统，其提供应用部署、维护、扩展机制等功能， 利用</a:t>
            </a:r>
            <a:r>
              <a:rPr lang="en-US" altLang="zh-CN" dirty="0"/>
              <a:t>Kubernetes</a:t>
            </a:r>
            <a:r>
              <a:rPr lang="zh-CN" altLang="en-US" dirty="0"/>
              <a:t>能方便地管理跨机器运行容器化的应用。</a:t>
            </a:r>
          </a:p>
          <a:p>
            <a:r>
              <a:rPr lang="en-US" altLang="zh-CN" b="1" dirty="0" err="1" smtClean="0"/>
              <a:t>Mesos</a:t>
            </a:r>
            <a:r>
              <a:rPr lang="zh-CN" altLang="en-US" dirty="0" smtClean="0"/>
              <a:t>：是</a:t>
            </a:r>
            <a:r>
              <a:rPr lang="zh-CN" altLang="en-US" dirty="0"/>
              <a:t>一个开源集群管理器，是为大型集群入数百数千台主机规模而设计，支持在多租户 之间分发工作负载，一个用户的</a:t>
            </a:r>
            <a:r>
              <a:rPr lang="en-US" altLang="zh-CN" dirty="0"/>
              <a:t>Docker</a:t>
            </a:r>
            <a:r>
              <a:rPr lang="zh-CN" altLang="en-US" dirty="0"/>
              <a:t>容器运行另外一个用户的</a:t>
            </a:r>
            <a:r>
              <a:rPr lang="en-US" altLang="zh-CN" dirty="0"/>
              <a:t>Hadoop </a:t>
            </a:r>
            <a:r>
              <a:rPr lang="zh-CN" altLang="en-US" dirty="0"/>
              <a:t>任务。</a:t>
            </a:r>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基础设施建设</a:t>
            </a:r>
            <a:endParaRPr lang="zh-CN" altLang="en-US"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42</a:t>
            </a:fld>
            <a:endParaRPr lang="zh-CN" altLang="en-US" dirty="0"/>
          </a:p>
        </p:txBody>
      </p:sp>
      <p:sp>
        <p:nvSpPr>
          <p:cNvPr id="4" name="内容占位符 3"/>
          <p:cNvSpPr>
            <a:spLocks noGrp="1"/>
          </p:cNvSpPr>
          <p:nvPr>
            <p:ph idx="1"/>
          </p:nvPr>
        </p:nvSpPr>
        <p:spPr>
          <a:xfrm>
            <a:off x="341027" y="1217067"/>
            <a:ext cx="11484391" cy="5163408"/>
          </a:xfrm>
        </p:spPr>
        <p:txBody>
          <a:bodyPr anchor="t">
            <a:normAutofit/>
          </a:bodyPr>
          <a:lstStyle/>
          <a:p>
            <a:pPr marL="0" indent="0">
              <a:buNone/>
            </a:pPr>
            <a:r>
              <a:rPr lang="zh-CN" altLang="en-US" dirty="0" smtClean="0"/>
              <a:t>编排：比较</a:t>
            </a:r>
            <a:endParaRPr lang="en-US" altLang="zh-CN" dirty="0" smtClean="0"/>
          </a:p>
          <a:p>
            <a:r>
              <a:rPr lang="en-US" altLang="zh-CN" sz="1500" b="1" dirty="0" smtClean="0"/>
              <a:t>Swarm</a:t>
            </a:r>
            <a:r>
              <a:rPr lang="en-US" altLang="zh-CN" sz="1500" dirty="0" smtClean="0"/>
              <a:t> </a:t>
            </a:r>
            <a:r>
              <a:rPr lang="zh-CN" altLang="en-US" sz="1500" dirty="0"/>
              <a:t>的优点和缺点都是使用标准的</a:t>
            </a:r>
            <a:r>
              <a:rPr lang="en-US" altLang="zh-CN" sz="1500" dirty="0"/>
              <a:t>Docker</a:t>
            </a:r>
            <a:r>
              <a:rPr lang="zh-CN" altLang="en-US" sz="1500" dirty="0"/>
              <a:t>接口，使用简单，容易集成到现有系统，但是更困难于支持复杂 的调度，比如以定制接口方式定义的调度。</a:t>
            </a:r>
          </a:p>
          <a:p>
            <a:r>
              <a:rPr lang="en-US" altLang="zh-CN" sz="1500" b="1" dirty="0"/>
              <a:t>Fleet </a:t>
            </a:r>
            <a:r>
              <a:rPr lang="zh-CN" altLang="en-US" sz="1500" dirty="0"/>
              <a:t>是低层次且相当简单的管理指挥层，能作为运行高级别管理工具如</a:t>
            </a:r>
            <a:r>
              <a:rPr lang="en-US" altLang="zh-CN" sz="1500" dirty="0"/>
              <a:t>Kubernetes </a:t>
            </a:r>
            <a:r>
              <a:rPr lang="zh-CN" altLang="en-US" sz="1500" dirty="0"/>
              <a:t>的基础。</a:t>
            </a:r>
          </a:p>
          <a:p>
            <a:r>
              <a:rPr lang="en-US" altLang="zh-CN" sz="1500" b="1" dirty="0"/>
              <a:t>Kubernetes</a:t>
            </a:r>
            <a:r>
              <a:rPr lang="en-US" altLang="zh-CN" sz="1500" dirty="0"/>
              <a:t> </a:t>
            </a:r>
            <a:r>
              <a:rPr lang="zh-CN" altLang="en-US" sz="1500" dirty="0"/>
              <a:t>是自成体系的管理工具，有自己的服务发现和复制，需要对现有应用的重新设计，但是能支持失 败冗余和扩展系统。</a:t>
            </a:r>
          </a:p>
          <a:p>
            <a:r>
              <a:rPr lang="en-US" altLang="zh-CN" sz="1500" b="1" dirty="0" err="1"/>
              <a:t>Mesos</a:t>
            </a:r>
            <a:r>
              <a:rPr lang="en-US" altLang="zh-CN" sz="1500" dirty="0"/>
              <a:t> </a:t>
            </a:r>
            <a:r>
              <a:rPr lang="zh-CN" altLang="en-US" sz="1500" dirty="0"/>
              <a:t>是低级别 </a:t>
            </a:r>
            <a:r>
              <a:rPr lang="en-US" altLang="zh-CN" sz="1500" dirty="0"/>
              <a:t>battle-hardened</a:t>
            </a:r>
            <a:r>
              <a:rPr lang="zh-CN" altLang="en-US" sz="1500" dirty="0"/>
              <a:t>调度器，支持几种容器管理框架如</a:t>
            </a:r>
            <a:r>
              <a:rPr lang="en-US" altLang="zh-CN" sz="1500" dirty="0"/>
              <a:t>Marathon, Kubernetes, and Swarm</a:t>
            </a:r>
            <a:r>
              <a:rPr lang="zh-CN" altLang="en-US" sz="1500" dirty="0"/>
              <a:t>， 现在</a:t>
            </a:r>
            <a:r>
              <a:rPr lang="en-US" altLang="zh-CN" sz="1500" dirty="0"/>
              <a:t>Kubernetes </a:t>
            </a:r>
            <a:r>
              <a:rPr lang="zh-CN" altLang="en-US" sz="1500" dirty="0"/>
              <a:t>和 </a:t>
            </a:r>
            <a:r>
              <a:rPr lang="en-US" altLang="zh-CN" sz="1500" dirty="0" err="1"/>
              <a:t>Mesos</a:t>
            </a:r>
            <a:r>
              <a:rPr lang="zh-CN" altLang="en-US" sz="1500" dirty="0"/>
              <a:t>稳定性超过</a:t>
            </a:r>
            <a:r>
              <a:rPr lang="en-US" altLang="zh-CN" sz="1500" dirty="0"/>
              <a:t>Swarm</a:t>
            </a:r>
            <a:r>
              <a:rPr lang="zh-CN" altLang="en-US" sz="1500" dirty="0"/>
              <a:t>，在扩展性方面，</a:t>
            </a:r>
            <a:r>
              <a:rPr lang="en-US" altLang="zh-CN" sz="1500" dirty="0" err="1"/>
              <a:t>Mesos</a:t>
            </a:r>
            <a:r>
              <a:rPr lang="zh-CN" altLang="en-US" sz="1500" dirty="0"/>
              <a:t>已经被证明支持超大规模的系统， 比如数百数千台主机，但是，如果你需要小的集群，比如少于一打数量的节点服务器数量，</a:t>
            </a:r>
            <a:r>
              <a:rPr lang="en-US" altLang="zh-CN" sz="1500" dirty="0" err="1"/>
              <a:t>Mesos</a:t>
            </a:r>
            <a:r>
              <a:rPr lang="zh-CN" altLang="en-US" sz="1500" dirty="0"/>
              <a:t>也许过于复杂了</a:t>
            </a:r>
            <a:r>
              <a:rPr lang="zh-CN" altLang="en-US" sz="1500" dirty="0" smtClean="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基础设施建设</a:t>
            </a:r>
            <a:endParaRPr lang="zh-CN" altLang="en-US"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43</a:t>
            </a:fld>
            <a:endParaRPr lang="zh-CN" altLang="en-US" dirty="0"/>
          </a:p>
        </p:txBody>
      </p:sp>
      <p:sp>
        <p:nvSpPr>
          <p:cNvPr id="4" name="内容占位符 3"/>
          <p:cNvSpPr>
            <a:spLocks noGrp="1"/>
          </p:cNvSpPr>
          <p:nvPr>
            <p:ph idx="1"/>
          </p:nvPr>
        </p:nvSpPr>
        <p:spPr>
          <a:xfrm>
            <a:off x="341027" y="1217066"/>
            <a:ext cx="11484391" cy="4987791"/>
          </a:xfrm>
        </p:spPr>
        <p:txBody>
          <a:bodyPr anchor="t">
            <a:normAutofit/>
          </a:bodyPr>
          <a:lstStyle/>
          <a:p>
            <a:pPr marL="0" indent="0">
              <a:buNone/>
            </a:pPr>
            <a:r>
              <a:rPr lang="zh-CN" altLang="en-US" dirty="0" smtClean="0"/>
              <a:t>编排：选型</a:t>
            </a:r>
            <a:endParaRPr lang="en-US" altLang="zh-CN" dirty="0" smtClean="0"/>
          </a:p>
          <a:p>
            <a:pPr marL="0" indent="0">
              <a:buNone/>
            </a:pPr>
            <a:r>
              <a:rPr lang="zh-CN" altLang="en-US" sz="1600" dirty="0" smtClean="0"/>
              <a:t>在技术选型中我们最终选择以</a:t>
            </a:r>
            <a:r>
              <a:rPr lang="en-US" altLang="zh-CN" sz="1600" b="1" dirty="0" err="1" smtClean="0">
                <a:solidFill>
                  <a:srgbClr val="1848A3"/>
                </a:solidFill>
              </a:rPr>
              <a:t>Kubernetes+Docker</a:t>
            </a:r>
            <a:r>
              <a:rPr lang="zh-CN" altLang="en-US" sz="1600" dirty="0" smtClean="0"/>
              <a:t>为基础的基础设施建设方案。</a:t>
            </a:r>
            <a:endParaRPr lang="en-US" altLang="zh-CN" sz="1600" dirty="0" smtClean="0"/>
          </a:p>
          <a:p>
            <a:pPr marL="0" indent="0">
              <a:buNone/>
            </a:pPr>
            <a:r>
              <a:rPr lang="zh-CN" altLang="en-US" sz="1600" dirty="0" smtClean="0"/>
              <a:t>其优点是已经过</a:t>
            </a:r>
            <a:r>
              <a:rPr lang="en-US" altLang="zh-CN" sz="1600" dirty="0" smtClean="0"/>
              <a:t>Google</a:t>
            </a:r>
            <a:r>
              <a:rPr lang="zh-CN" altLang="en-US" sz="1600" dirty="0" smtClean="0"/>
              <a:t>十多年的生产验证，成熟度高，支持裸机、</a:t>
            </a:r>
            <a:r>
              <a:rPr lang="en-US" altLang="zh-CN" sz="1600" dirty="0" smtClean="0"/>
              <a:t>VM</a:t>
            </a:r>
            <a:r>
              <a:rPr lang="zh-CN" altLang="en-US" sz="1600" dirty="0" smtClean="0"/>
              <a:t>等混合部署，适合多种应用场景，</a:t>
            </a:r>
            <a:r>
              <a:rPr lang="en-US" altLang="zh-CN" sz="1600" dirty="0" smtClean="0"/>
              <a:t>Kubernetes</a:t>
            </a:r>
            <a:r>
              <a:rPr lang="zh-CN" altLang="en-US" sz="1600" dirty="0" smtClean="0"/>
              <a:t>可以很好的解决目前存在的问题，并帮助进行面向集群的开发。</a:t>
            </a:r>
            <a:endParaRPr lang="en-US" altLang="zh-CN" sz="1600" dirty="0" smtClean="0"/>
          </a:p>
          <a:p>
            <a:pPr marL="0" indent="0">
              <a:buNone/>
            </a:pPr>
            <a:r>
              <a:rPr lang="zh-CN" altLang="en-US" sz="1600" dirty="0" smtClean="0"/>
              <a:t>而且很多厂商已经开始支持</a:t>
            </a:r>
            <a:r>
              <a:rPr lang="en-US" altLang="zh-CN" sz="1600" dirty="0" smtClean="0"/>
              <a:t>Kubernetes</a:t>
            </a:r>
            <a:r>
              <a:rPr lang="zh-CN" altLang="en-US" sz="1600" dirty="0" smtClean="0"/>
              <a:t>，例如微软、</a:t>
            </a:r>
            <a:r>
              <a:rPr lang="en-US" altLang="zh-CN" sz="1600" dirty="0" smtClean="0"/>
              <a:t>IBM</a:t>
            </a:r>
            <a:r>
              <a:rPr lang="zh-CN" altLang="en-US" sz="1600" dirty="0" smtClean="0"/>
              <a:t>、</a:t>
            </a:r>
            <a:r>
              <a:rPr lang="en-US" altLang="zh-CN" sz="1600" dirty="0" smtClean="0"/>
              <a:t>Red Hat</a:t>
            </a:r>
            <a:r>
              <a:rPr lang="zh-CN" altLang="en-US" sz="1600" dirty="0" smtClean="0"/>
              <a:t>、</a:t>
            </a:r>
            <a:r>
              <a:rPr lang="en-US" altLang="zh-CN" sz="1600" dirty="0" smtClean="0"/>
              <a:t>CoreOS</a:t>
            </a:r>
            <a:r>
              <a:rPr lang="zh-CN" altLang="en-US" sz="1600" dirty="0" smtClean="0"/>
              <a:t>、</a:t>
            </a:r>
            <a:r>
              <a:rPr lang="en-US" altLang="zh-CN" sz="1600" dirty="0" err="1" smtClean="0"/>
              <a:t>MesoSphere</a:t>
            </a:r>
            <a:r>
              <a:rPr lang="zh-CN" altLang="en-US" sz="1600" dirty="0" smtClean="0"/>
              <a:t>、</a:t>
            </a:r>
            <a:r>
              <a:rPr lang="en-US" altLang="zh-CN" sz="1600" dirty="0" smtClean="0"/>
              <a:t>VMWare</a:t>
            </a:r>
            <a:r>
              <a:rPr lang="zh-CN" altLang="en-US" sz="1600" dirty="0" smtClean="0"/>
              <a:t>等。社区的热度很高，功能也在快速的增强中。</a:t>
            </a:r>
            <a:endParaRPr lang="zh-CN" altLang="en-US" sz="16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422" y="2204278"/>
            <a:ext cx="9753600" cy="3076575"/>
          </a:xfrm>
          <a:prstGeom prst="rect">
            <a:avLst/>
          </a:prstGeom>
        </p:spPr>
      </p:pic>
      <p:sp>
        <p:nvSpPr>
          <p:cNvPr id="2" name="标题 1"/>
          <p:cNvSpPr>
            <a:spLocks noGrp="1"/>
          </p:cNvSpPr>
          <p:nvPr>
            <p:ph type="title"/>
          </p:nvPr>
        </p:nvSpPr>
        <p:spPr/>
        <p:txBody>
          <a:bodyPr>
            <a:normAutofit/>
          </a:bodyPr>
          <a:lstStyle/>
          <a:p>
            <a:r>
              <a:rPr lang="zh-CN" altLang="en-US" dirty="0" smtClean="0"/>
              <a:t>基础设施建设</a:t>
            </a:r>
            <a:endParaRPr lang="zh-CN" altLang="en-US"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44</a:t>
            </a:fld>
            <a:endParaRPr lang="zh-CN" altLang="en-US"/>
          </a:p>
        </p:txBody>
      </p:sp>
      <p:sp>
        <p:nvSpPr>
          <p:cNvPr id="7" name="内容占位符 6"/>
          <p:cNvSpPr>
            <a:spLocks noGrp="1"/>
          </p:cNvSpPr>
          <p:nvPr>
            <p:ph idx="1"/>
          </p:nvPr>
        </p:nvSpPr>
        <p:spPr/>
        <p:txBody>
          <a:bodyPr anchor="ctr">
            <a:normAutofit/>
          </a:bodyPr>
          <a:lstStyle/>
          <a:p>
            <a:pPr marL="0" indent="0" algn="ctr">
              <a:buNone/>
            </a:pPr>
            <a:r>
              <a:rPr lang="zh-CN" altLang="en-US" sz="4000" dirty="0" smtClean="0">
                <a:solidFill>
                  <a:srgbClr val="7030A0"/>
                </a:solidFill>
              </a:rPr>
              <a:t>核心问题</a:t>
            </a:r>
            <a:r>
              <a:rPr lang="en-US" altLang="zh-CN" sz="4000" dirty="0" smtClean="0">
                <a:solidFill>
                  <a:srgbClr val="7030A0"/>
                </a:solidFill>
              </a:rPr>
              <a:t>3</a:t>
            </a:r>
            <a:r>
              <a:rPr lang="zh-CN" altLang="en-US" sz="4000" dirty="0" smtClean="0">
                <a:solidFill>
                  <a:srgbClr val="7030A0"/>
                </a:solidFill>
              </a:rPr>
              <a:t>：</a:t>
            </a:r>
            <a:r>
              <a:rPr lang="zh-CN" altLang="en-US" sz="4000" dirty="0">
                <a:solidFill>
                  <a:srgbClr val="7030A0"/>
                </a:solidFill>
              </a:rPr>
              <a:t>系统整合</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基础设施建设</a:t>
            </a:r>
            <a:endParaRPr lang="zh-CN" altLang="en-US" dirty="0"/>
          </a:p>
        </p:txBody>
      </p:sp>
      <p:sp>
        <p:nvSpPr>
          <p:cNvPr id="4" name="内容占位符 3"/>
          <p:cNvSpPr>
            <a:spLocks noGrp="1"/>
          </p:cNvSpPr>
          <p:nvPr>
            <p:ph idx="1"/>
          </p:nvPr>
        </p:nvSpPr>
        <p:spPr>
          <a:xfrm>
            <a:off x="341027" y="1217067"/>
            <a:ext cx="11484391" cy="5163408"/>
          </a:xfrm>
        </p:spPr>
        <p:txBody>
          <a:bodyPr anchor="t">
            <a:normAutofit/>
          </a:bodyPr>
          <a:lstStyle/>
          <a:p>
            <a:pPr marL="0" indent="0">
              <a:buNone/>
            </a:pPr>
            <a:r>
              <a:rPr lang="zh-CN" altLang="en-US" dirty="0" smtClean="0"/>
              <a:t>容器平台结构</a:t>
            </a:r>
          </a:p>
        </p:txBody>
      </p:sp>
      <p:sp>
        <p:nvSpPr>
          <p:cNvPr id="22" name="矩形 21"/>
          <p:cNvSpPr/>
          <p:nvPr/>
        </p:nvSpPr>
        <p:spPr>
          <a:xfrm>
            <a:off x="635984" y="4074160"/>
            <a:ext cx="7318831" cy="1512283"/>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CN" sz="1400" dirty="0" smtClean="0"/>
              <a:t>Container-Platform</a:t>
            </a:r>
            <a:endParaRPr lang="zh-CN" altLang="en-US" sz="1400" dirty="0"/>
          </a:p>
        </p:txBody>
      </p:sp>
      <p:sp>
        <p:nvSpPr>
          <p:cNvPr id="23" name="矩形 22"/>
          <p:cNvSpPr/>
          <p:nvPr/>
        </p:nvSpPr>
        <p:spPr>
          <a:xfrm>
            <a:off x="629393" y="1828800"/>
            <a:ext cx="7346686" cy="208819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CN" sz="1400" dirty="0" smtClean="0"/>
              <a:t>Container-Apps</a:t>
            </a:r>
            <a:endParaRPr lang="zh-CN" altLang="en-US" sz="1400" dirty="0"/>
          </a:p>
        </p:txBody>
      </p:sp>
      <p:sp>
        <p:nvSpPr>
          <p:cNvPr id="24" name="对角圆角矩形 23"/>
          <p:cNvSpPr/>
          <p:nvPr/>
        </p:nvSpPr>
        <p:spPr>
          <a:xfrm>
            <a:off x="1029258" y="5151702"/>
            <a:ext cx="6520995" cy="296503"/>
          </a:xfrm>
          <a:prstGeom prst="round2DiagRect">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600" dirty="0" smtClean="0"/>
              <a:t>CentOS</a:t>
            </a:r>
            <a:endParaRPr lang="zh-CN" altLang="en-US" sz="1600" dirty="0"/>
          </a:p>
        </p:txBody>
      </p:sp>
      <p:sp>
        <p:nvSpPr>
          <p:cNvPr id="25" name="对角圆角矩形 24"/>
          <p:cNvSpPr/>
          <p:nvPr/>
        </p:nvSpPr>
        <p:spPr>
          <a:xfrm>
            <a:off x="1018973" y="4360190"/>
            <a:ext cx="4628289" cy="688061"/>
          </a:xfrm>
          <a:prstGeom prst="round2DiagRect">
            <a:avLst>
              <a:gd name="adj1" fmla="val 9481"/>
              <a:gd name="adj2" fmla="val 0"/>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US" altLang="zh-CN" sz="1400" dirty="0" smtClean="0"/>
              <a:t>Docker-engine </a:t>
            </a:r>
            <a:endParaRPr lang="zh-CN" altLang="en-US" sz="1400" dirty="0"/>
          </a:p>
        </p:txBody>
      </p:sp>
      <p:sp>
        <p:nvSpPr>
          <p:cNvPr id="26" name="对角圆角矩形 25"/>
          <p:cNvSpPr/>
          <p:nvPr/>
        </p:nvSpPr>
        <p:spPr>
          <a:xfrm>
            <a:off x="4149505" y="4647547"/>
            <a:ext cx="1362970" cy="293085"/>
          </a:xfrm>
          <a:prstGeom prst="round2Diag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smtClean="0">
                <a:solidFill>
                  <a:schemeClr val="tx1"/>
                </a:solidFill>
              </a:rPr>
              <a:t>Kubernetes</a:t>
            </a:r>
            <a:endParaRPr lang="zh-CN" altLang="en-US" sz="1200" dirty="0">
              <a:solidFill>
                <a:schemeClr val="tx1"/>
              </a:solidFill>
            </a:endParaRPr>
          </a:p>
        </p:txBody>
      </p:sp>
      <p:sp>
        <p:nvSpPr>
          <p:cNvPr id="27" name="对角圆角矩形 26"/>
          <p:cNvSpPr/>
          <p:nvPr/>
        </p:nvSpPr>
        <p:spPr>
          <a:xfrm>
            <a:off x="1147930" y="4651537"/>
            <a:ext cx="1362560" cy="293085"/>
          </a:xfrm>
          <a:prstGeom prst="round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err="1" smtClean="0">
                <a:solidFill>
                  <a:schemeClr val="tx1"/>
                </a:solidFill>
              </a:rPr>
              <a:t>etcd</a:t>
            </a:r>
            <a:endParaRPr lang="zh-CN" altLang="en-US" sz="1400" dirty="0">
              <a:solidFill>
                <a:schemeClr val="tx1"/>
              </a:solidFill>
            </a:endParaRPr>
          </a:p>
        </p:txBody>
      </p:sp>
      <p:sp>
        <p:nvSpPr>
          <p:cNvPr id="28" name="对角圆角矩形 27"/>
          <p:cNvSpPr/>
          <p:nvPr/>
        </p:nvSpPr>
        <p:spPr>
          <a:xfrm>
            <a:off x="2639446" y="4647546"/>
            <a:ext cx="1362970" cy="293085"/>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solidFill>
                  <a:schemeClr val="tx1"/>
                </a:solidFill>
              </a:rPr>
              <a:t>Flannel</a:t>
            </a:r>
            <a:endParaRPr lang="zh-CN" altLang="en-US" sz="1400" dirty="0">
              <a:solidFill>
                <a:schemeClr val="tx1"/>
              </a:solidFill>
            </a:endParaRPr>
          </a:p>
        </p:txBody>
      </p:sp>
      <p:sp>
        <p:nvSpPr>
          <p:cNvPr id="29" name="对角圆角矩形 28"/>
          <p:cNvSpPr/>
          <p:nvPr/>
        </p:nvSpPr>
        <p:spPr>
          <a:xfrm>
            <a:off x="5900123" y="4360190"/>
            <a:ext cx="1639845" cy="688061"/>
          </a:xfrm>
          <a:prstGeom prst="round2DiagRect">
            <a:avLst>
              <a:gd name="adj1" fmla="val 9481"/>
              <a:gd name="adj2" fmla="val 0"/>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US" altLang="zh-CN" sz="1400" dirty="0" smtClean="0"/>
              <a:t>Lib</a:t>
            </a:r>
            <a:endParaRPr lang="zh-CN" altLang="en-US" sz="1400" dirty="0"/>
          </a:p>
        </p:txBody>
      </p:sp>
      <p:sp>
        <p:nvSpPr>
          <p:cNvPr id="30" name="对角圆角矩形 29"/>
          <p:cNvSpPr/>
          <p:nvPr/>
        </p:nvSpPr>
        <p:spPr>
          <a:xfrm>
            <a:off x="6030253" y="4653123"/>
            <a:ext cx="1360241" cy="293085"/>
          </a:xfrm>
          <a:prstGeom prst="round2Diag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tx1"/>
                </a:solidFill>
              </a:rPr>
              <a:t>VMFS</a:t>
            </a:r>
            <a:endParaRPr lang="zh-CN" altLang="en-US" sz="1400" dirty="0">
              <a:solidFill>
                <a:schemeClr val="tx1"/>
              </a:solidFill>
            </a:endParaRPr>
          </a:p>
        </p:txBody>
      </p:sp>
      <p:sp>
        <p:nvSpPr>
          <p:cNvPr id="31" name="矩形 30"/>
          <p:cNvSpPr/>
          <p:nvPr/>
        </p:nvSpPr>
        <p:spPr>
          <a:xfrm>
            <a:off x="629392" y="5743611"/>
            <a:ext cx="11045661" cy="107882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CN" sz="1400" dirty="0" smtClean="0"/>
              <a:t>Infrastructure</a:t>
            </a:r>
            <a:endParaRPr lang="zh-CN" altLang="en-US" sz="1400" dirty="0"/>
          </a:p>
        </p:txBody>
      </p:sp>
      <p:grpSp>
        <p:nvGrpSpPr>
          <p:cNvPr id="32" name="组合 31"/>
          <p:cNvGrpSpPr/>
          <p:nvPr/>
        </p:nvGrpSpPr>
        <p:grpSpPr>
          <a:xfrm>
            <a:off x="1015108" y="6018173"/>
            <a:ext cx="6960971" cy="688061"/>
            <a:chOff x="2780360" y="5134255"/>
            <a:chExt cx="5842994" cy="830768"/>
          </a:xfrm>
        </p:grpSpPr>
        <p:sp>
          <p:nvSpPr>
            <p:cNvPr id="65" name="对角圆角矩形 64"/>
            <p:cNvSpPr/>
            <p:nvPr/>
          </p:nvSpPr>
          <p:spPr>
            <a:xfrm>
              <a:off x="2780360" y="5134255"/>
              <a:ext cx="5842994" cy="830768"/>
            </a:xfrm>
            <a:prstGeom prst="round2DiagRect">
              <a:avLst>
                <a:gd name="adj1" fmla="val 10934"/>
                <a:gd name="adj2" fmla="val 0"/>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US" altLang="zh-CN" sz="1200" dirty="0"/>
                <a:t>vSphere</a:t>
              </a:r>
              <a:endParaRPr lang="zh-CN" altLang="en-US" sz="1200" dirty="0"/>
            </a:p>
          </p:txBody>
        </p:sp>
        <p:sp>
          <p:nvSpPr>
            <p:cNvPr id="66" name="同侧圆角矩形 65"/>
            <p:cNvSpPr/>
            <p:nvPr/>
          </p:nvSpPr>
          <p:spPr>
            <a:xfrm>
              <a:off x="2969215" y="5438159"/>
              <a:ext cx="1710805" cy="35064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t>vm</a:t>
              </a:r>
              <a:endParaRPr lang="en-US" altLang="zh-CN" sz="1400" dirty="0" smtClean="0"/>
            </a:p>
          </p:txBody>
        </p:sp>
        <p:sp>
          <p:nvSpPr>
            <p:cNvPr id="67" name="同侧圆角矩形 66"/>
            <p:cNvSpPr/>
            <p:nvPr/>
          </p:nvSpPr>
          <p:spPr>
            <a:xfrm>
              <a:off x="4837077" y="5440013"/>
              <a:ext cx="1721038" cy="35064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t>vmfs</a:t>
              </a:r>
              <a:endParaRPr lang="zh-CN" altLang="en-US" sz="1400" dirty="0"/>
            </a:p>
          </p:txBody>
        </p:sp>
        <p:sp>
          <p:nvSpPr>
            <p:cNvPr id="68" name="同侧圆角矩形 67"/>
            <p:cNvSpPr/>
            <p:nvPr/>
          </p:nvSpPr>
          <p:spPr>
            <a:xfrm>
              <a:off x="6712976" y="5438159"/>
              <a:ext cx="1714196" cy="35064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t>vLan</a:t>
              </a:r>
              <a:endParaRPr lang="zh-CN" altLang="en-US" sz="1400" dirty="0"/>
            </a:p>
          </p:txBody>
        </p:sp>
      </p:grpSp>
      <p:sp>
        <p:nvSpPr>
          <p:cNvPr id="33" name="矩形 32"/>
          <p:cNvSpPr/>
          <p:nvPr/>
        </p:nvSpPr>
        <p:spPr>
          <a:xfrm>
            <a:off x="8339058" y="1828801"/>
            <a:ext cx="3335995" cy="208818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CN" sz="1400" dirty="0" err="1" smtClean="0"/>
              <a:t>NonContainer</a:t>
            </a:r>
            <a:r>
              <a:rPr lang="en-US" altLang="zh-CN" sz="1400" dirty="0" smtClean="0"/>
              <a:t>-Apps</a:t>
            </a:r>
            <a:endParaRPr lang="zh-CN" altLang="en-US" sz="1400" dirty="0"/>
          </a:p>
        </p:txBody>
      </p:sp>
      <p:sp>
        <p:nvSpPr>
          <p:cNvPr id="45" name="对角圆角矩形 44"/>
          <p:cNvSpPr/>
          <p:nvPr/>
        </p:nvSpPr>
        <p:spPr>
          <a:xfrm>
            <a:off x="1015110" y="2170290"/>
            <a:ext cx="1496769" cy="1603845"/>
          </a:xfrm>
          <a:prstGeom prst="round2DiagRect">
            <a:avLst>
              <a:gd name="adj1" fmla="val 7423"/>
              <a:gd name="adj2" fmla="val 0"/>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US" altLang="zh-CN" sz="1200" dirty="0" smtClean="0"/>
              <a:t>Agile-Workflow</a:t>
            </a:r>
            <a:endParaRPr lang="zh-CN" altLang="en-US" sz="1200" dirty="0"/>
          </a:p>
        </p:txBody>
      </p:sp>
      <p:sp>
        <p:nvSpPr>
          <p:cNvPr id="46" name="剪去单角的矩形 45"/>
          <p:cNvSpPr/>
          <p:nvPr/>
        </p:nvSpPr>
        <p:spPr>
          <a:xfrm>
            <a:off x="1134221" y="2455003"/>
            <a:ext cx="1258545" cy="18619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Gitlab</a:t>
            </a:r>
            <a:endParaRPr lang="zh-CN" altLang="en-US" sz="1200" dirty="0"/>
          </a:p>
        </p:txBody>
      </p:sp>
      <p:sp>
        <p:nvSpPr>
          <p:cNvPr id="47" name="剪去单角的矩形 46"/>
          <p:cNvSpPr/>
          <p:nvPr/>
        </p:nvSpPr>
        <p:spPr>
          <a:xfrm>
            <a:off x="1134219" y="3459499"/>
            <a:ext cx="1258545" cy="18619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Nexus</a:t>
            </a:r>
            <a:endParaRPr lang="zh-CN" altLang="en-US" sz="1200" dirty="0"/>
          </a:p>
        </p:txBody>
      </p:sp>
      <p:sp>
        <p:nvSpPr>
          <p:cNvPr id="48" name="剪去单角的矩形 47"/>
          <p:cNvSpPr/>
          <p:nvPr/>
        </p:nvSpPr>
        <p:spPr>
          <a:xfrm>
            <a:off x="1134222" y="2706127"/>
            <a:ext cx="1258544" cy="18619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Jenkins</a:t>
            </a:r>
            <a:endParaRPr lang="zh-CN" altLang="en-US" sz="1200" dirty="0"/>
          </a:p>
        </p:txBody>
      </p:sp>
      <p:sp>
        <p:nvSpPr>
          <p:cNvPr id="49" name="剪去单角的矩形 48"/>
          <p:cNvSpPr/>
          <p:nvPr/>
        </p:nvSpPr>
        <p:spPr>
          <a:xfrm>
            <a:off x="1134220" y="2957251"/>
            <a:ext cx="1258545" cy="18619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Jira</a:t>
            </a:r>
            <a:endParaRPr lang="zh-CN" altLang="en-US" sz="1200" dirty="0"/>
          </a:p>
        </p:txBody>
      </p:sp>
      <p:sp>
        <p:nvSpPr>
          <p:cNvPr id="50" name="剪去单角的矩形 49"/>
          <p:cNvSpPr/>
          <p:nvPr/>
        </p:nvSpPr>
        <p:spPr>
          <a:xfrm>
            <a:off x="1134220" y="3208375"/>
            <a:ext cx="1258545" cy="18619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SonarQube</a:t>
            </a:r>
            <a:endParaRPr lang="zh-CN" altLang="en-US" sz="1200" dirty="0"/>
          </a:p>
        </p:txBody>
      </p:sp>
      <p:sp>
        <p:nvSpPr>
          <p:cNvPr id="51" name="对角圆角矩形 50"/>
          <p:cNvSpPr/>
          <p:nvPr/>
        </p:nvSpPr>
        <p:spPr>
          <a:xfrm>
            <a:off x="6053486" y="2890889"/>
            <a:ext cx="1496769" cy="470904"/>
          </a:xfrm>
          <a:prstGeom prst="round2DiagRect">
            <a:avLst>
              <a:gd name="adj1" fmla="val 7423"/>
              <a:gd name="adj2" fmla="val 0"/>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US" altLang="zh-CN" sz="1200" dirty="0" smtClean="0"/>
              <a:t>0ffice</a:t>
            </a:r>
            <a:endParaRPr lang="zh-CN" altLang="en-US" sz="1200" dirty="0"/>
          </a:p>
        </p:txBody>
      </p:sp>
      <p:sp>
        <p:nvSpPr>
          <p:cNvPr id="52" name="对角圆角矩形 51"/>
          <p:cNvSpPr/>
          <p:nvPr/>
        </p:nvSpPr>
        <p:spPr>
          <a:xfrm>
            <a:off x="4376691" y="2611443"/>
            <a:ext cx="1496769" cy="339616"/>
          </a:xfrm>
          <a:prstGeom prst="round2DiagRect">
            <a:avLst>
              <a:gd name="adj1" fmla="val 7423"/>
              <a:gd name="adj2" fmla="val 0"/>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US" altLang="zh-CN" sz="1200" dirty="0" err="1" smtClean="0"/>
              <a:t>Gis</a:t>
            </a:r>
            <a:endParaRPr lang="zh-CN" altLang="en-US" sz="1200" dirty="0"/>
          </a:p>
        </p:txBody>
      </p:sp>
      <p:sp>
        <p:nvSpPr>
          <p:cNvPr id="53" name="对角圆角矩形 52"/>
          <p:cNvSpPr/>
          <p:nvPr/>
        </p:nvSpPr>
        <p:spPr>
          <a:xfrm>
            <a:off x="4369969" y="2170291"/>
            <a:ext cx="1496769" cy="341866"/>
          </a:xfrm>
          <a:prstGeom prst="round2DiagRect">
            <a:avLst>
              <a:gd name="adj1" fmla="val 7423"/>
              <a:gd name="adj2" fmla="val 0"/>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US" altLang="zh-CN" sz="1200" dirty="0" smtClean="0"/>
              <a:t>Test-Center</a:t>
            </a:r>
            <a:endParaRPr lang="zh-CN" altLang="en-US" sz="1200" dirty="0"/>
          </a:p>
        </p:txBody>
      </p:sp>
      <p:sp>
        <p:nvSpPr>
          <p:cNvPr id="54" name="对角圆角矩形 53"/>
          <p:cNvSpPr/>
          <p:nvPr/>
        </p:nvSpPr>
        <p:spPr>
          <a:xfrm>
            <a:off x="4369969" y="3050346"/>
            <a:ext cx="1496769" cy="722028"/>
          </a:xfrm>
          <a:prstGeom prst="round2DiagRect">
            <a:avLst>
              <a:gd name="adj1" fmla="val 7423"/>
              <a:gd name="adj2" fmla="val 0"/>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US" altLang="zh-CN" sz="1200" dirty="0" smtClean="0"/>
              <a:t>Big Data</a:t>
            </a:r>
            <a:endParaRPr lang="zh-CN" altLang="en-US" sz="1200" dirty="0"/>
          </a:p>
        </p:txBody>
      </p:sp>
      <p:sp>
        <p:nvSpPr>
          <p:cNvPr id="55" name="剪去单角的矩形 54"/>
          <p:cNvSpPr/>
          <p:nvPr/>
        </p:nvSpPr>
        <p:spPr>
          <a:xfrm>
            <a:off x="4489080" y="3294206"/>
            <a:ext cx="1258545" cy="18619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Spark</a:t>
            </a:r>
            <a:endParaRPr lang="zh-CN" altLang="en-US" sz="1200" dirty="0"/>
          </a:p>
        </p:txBody>
      </p:sp>
      <p:sp>
        <p:nvSpPr>
          <p:cNvPr id="56" name="对角圆角矩形 55"/>
          <p:cNvSpPr/>
          <p:nvPr/>
        </p:nvSpPr>
        <p:spPr>
          <a:xfrm>
            <a:off x="6047397" y="2170291"/>
            <a:ext cx="1496769" cy="644615"/>
          </a:xfrm>
          <a:prstGeom prst="round2DiagRect">
            <a:avLst>
              <a:gd name="adj1" fmla="val 7423"/>
              <a:gd name="adj2" fmla="val 0"/>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US" altLang="zh-CN" sz="1200" dirty="0" smtClean="0"/>
              <a:t>Development</a:t>
            </a:r>
            <a:endParaRPr lang="zh-CN" altLang="en-US" sz="1200" dirty="0"/>
          </a:p>
        </p:txBody>
      </p:sp>
      <p:sp>
        <p:nvSpPr>
          <p:cNvPr id="57" name="对角圆角矩形 56"/>
          <p:cNvSpPr/>
          <p:nvPr/>
        </p:nvSpPr>
        <p:spPr>
          <a:xfrm>
            <a:off x="6047397" y="3459499"/>
            <a:ext cx="1496769" cy="305379"/>
          </a:xfrm>
          <a:prstGeom prst="round2DiagRect">
            <a:avLst>
              <a:gd name="adj1" fmla="val 7423"/>
              <a:gd name="adj2" fmla="val 0"/>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US" altLang="zh-CN" sz="1200" dirty="0" smtClean="0"/>
              <a:t>……</a:t>
            </a:r>
            <a:endParaRPr lang="zh-CN" altLang="en-US" sz="1200" dirty="0"/>
          </a:p>
        </p:txBody>
      </p:sp>
      <p:sp>
        <p:nvSpPr>
          <p:cNvPr id="58" name="剪去单角的矩形 57"/>
          <p:cNvSpPr/>
          <p:nvPr/>
        </p:nvSpPr>
        <p:spPr>
          <a:xfrm>
            <a:off x="4489079" y="3521635"/>
            <a:ext cx="1258545" cy="18619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Hadoop </a:t>
            </a:r>
            <a:r>
              <a:rPr lang="en-US" altLang="zh-CN" sz="1200" dirty="0" smtClean="0"/>
              <a:t>(HDFS)</a:t>
            </a:r>
            <a:endParaRPr lang="zh-CN" altLang="en-US" sz="1200" dirty="0"/>
          </a:p>
        </p:txBody>
      </p:sp>
      <p:sp>
        <p:nvSpPr>
          <p:cNvPr id="59" name="对角圆角矩形 58"/>
          <p:cNvSpPr/>
          <p:nvPr/>
        </p:nvSpPr>
        <p:spPr>
          <a:xfrm>
            <a:off x="2662121" y="2170291"/>
            <a:ext cx="1496769" cy="1602084"/>
          </a:xfrm>
          <a:prstGeom prst="round2DiagRect">
            <a:avLst>
              <a:gd name="adj1" fmla="val 7423"/>
              <a:gd name="adj2" fmla="val 0"/>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US" altLang="zh-CN" sz="1200" dirty="0" smtClean="0"/>
              <a:t>Cluster-Manager</a:t>
            </a:r>
            <a:endParaRPr lang="zh-CN" altLang="en-US" sz="1200" dirty="0"/>
          </a:p>
        </p:txBody>
      </p:sp>
      <p:sp>
        <p:nvSpPr>
          <p:cNvPr id="60" name="剪去单角的矩形 59"/>
          <p:cNvSpPr/>
          <p:nvPr/>
        </p:nvSpPr>
        <p:spPr>
          <a:xfrm>
            <a:off x="2768949" y="2704699"/>
            <a:ext cx="1258544" cy="18619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Docker </a:t>
            </a:r>
            <a:r>
              <a:rPr lang="en-US" altLang="zh-CN" sz="1100" dirty="0" smtClean="0"/>
              <a:t>Registry</a:t>
            </a:r>
            <a:endParaRPr lang="zh-CN" altLang="en-US" sz="1100" dirty="0"/>
          </a:p>
        </p:txBody>
      </p:sp>
      <p:sp>
        <p:nvSpPr>
          <p:cNvPr id="61" name="剪去单角的矩形 60"/>
          <p:cNvSpPr/>
          <p:nvPr/>
        </p:nvSpPr>
        <p:spPr>
          <a:xfrm>
            <a:off x="2768949" y="2957698"/>
            <a:ext cx="1258544" cy="18619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a:t>cAdvisor</a:t>
            </a:r>
            <a:endParaRPr lang="zh-CN" altLang="en-US" sz="1100" dirty="0"/>
          </a:p>
        </p:txBody>
      </p:sp>
      <p:sp>
        <p:nvSpPr>
          <p:cNvPr id="62" name="剪去单角的矩形 61"/>
          <p:cNvSpPr/>
          <p:nvPr/>
        </p:nvSpPr>
        <p:spPr>
          <a:xfrm>
            <a:off x="2768949" y="3202027"/>
            <a:ext cx="1258544" cy="18619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Dashboard</a:t>
            </a:r>
            <a:endParaRPr lang="zh-CN" altLang="en-US" sz="1100" dirty="0"/>
          </a:p>
        </p:txBody>
      </p:sp>
      <p:sp>
        <p:nvSpPr>
          <p:cNvPr id="63" name="剪去单角的矩形 62"/>
          <p:cNvSpPr/>
          <p:nvPr/>
        </p:nvSpPr>
        <p:spPr>
          <a:xfrm>
            <a:off x="2768949" y="3455026"/>
            <a:ext cx="1258544" cy="18619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a:t>kubedash</a:t>
            </a:r>
            <a:endParaRPr lang="zh-CN" altLang="en-US" sz="1100" dirty="0"/>
          </a:p>
        </p:txBody>
      </p:sp>
      <p:sp>
        <p:nvSpPr>
          <p:cNvPr id="64" name="剪去单角的矩形 63"/>
          <p:cNvSpPr/>
          <p:nvPr/>
        </p:nvSpPr>
        <p:spPr>
          <a:xfrm>
            <a:off x="6166508" y="3101816"/>
            <a:ext cx="1258545" cy="18619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Samba Server</a:t>
            </a:r>
            <a:endParaRPr lang="zh-CN" altLang="en-US" sz="1200" dirty="0"/>
          </a:p>
        </p:txBody>
      </p:sp>
      <p:sp>
        <p:nvSpPr>
          <p:cNvPr id="35" name="对角圆角矩形 34"/>
          <p:cNvSpPr/>
          <p:nvPr/>
        </p:nvSpPr>
        <p:spPr>
          <a:xfrm>
            <a:off x="8485782" y="2170291"/>
            <a:ext cx="1401185" cy="341866"/>
          </a:xfrm>
          <a:prstGeom prst="round2DiagRect">
            <a:avLst>
              <a:gd name="adj1" fmla="val 7423"/>
              <a:gd name="adj2" fmla="val 0"/>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US" altLang="zh-CN" sz="1200" dirty="0" smtClean="0"/>
              <a:t>Test-Center</a:t>
            </a:r>
            <a:endParaRPr lang="zh-CN" altLang="en-US" sz="1200" dirty="0"/>
          </a:p>
        </p:txBody>
      </p:sp>
      <p:grpSp>
        <p:nvGrpSpPr>
          <p:cNvPr id="36" name="组合 35"/>
          <p:cNvGrpSpPr/>
          <p:nvPr/>
        </p:nvGrpSpPr>
        <p:grpSpPr>
          <a:xfrm>
            <a:off x="8339058" y="6018173"/>
            <a:ext cx="2942222" cy="688061"/>
            <a:chOff x="8834374" y="5143986"/>
            <a:chExt cx="2432056" cy="830768"/>
          </a:xfrm>
        </p:grpSpPr>
        <p:sp>
          <p:nvSpPr>
            <p:cNvPr id="43" name="对角圆角矩形 42"/>
            <p:cNvSpPr/>
            <p:nvPr/>
          </p:nvSpPr>
          <p:spPr>
            <a:xfrm>
              <a:off x="8834374" y="5143986"/>
              <a:ext cx="2432056" cy="830768"/>
            </a:xfrm>
            <a:prstGeom prst="round2DiagRect">
              <a:avLst>
                <a:gd name="adj1" fmla="val 10934"/>
                <a:gd name="adj2" fmla="val 0"/>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US" altLang="zh-CN" sz="1200" dirty="0" smtClean="0"/>
                <a:t>device</a:t>
              </a:r>
              <a:endParaRPr lang="zh-CN" altLang="en-US" sz="1200" dirty="0"/>
            </a:p>
          </p:txBody>
        </p:sp>
        <p:sp>
          <p:nvSpPr>
            <p:cNvPr id="44" name="同侧圆角矩形 43"/>
            <p:cNvSpPr/>
            <p:nvPr/>
          </p:nvSpPr>
          <p:spPr>
            <a:xfrm>
              <a:off x="9192047" y="5433307"/>
              <a:ext cx="1716709" cy="35064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t>NAS</a:t>
              </a:r>
            </a:p>
          </p:txBody>
        </p:sp>
      </p:grpSp>
      <p:sp>
        <p:nvSpPr>
          <p:cNvPr id="37" name="矩形 36"/>
          <p:cNvSpPr/>
          <p:nvPr/>
        </p:nvSpPr>
        <p:spPr>
          <a:xfrm>
            <a:off x="8337804" y="4073298"/>
            <a:ext cx="3337249" cy="1512283"/>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CN" sz="1400" dirty="0" smtClean="0"/>
              <a:t>Major Systems</a:t>
            </a:r>
            <a:endParaRPr lang="zh-CN" altLang="en-US" sz="1400" dirty="0"/>
          </a:p>
        </p:txBody>
      </p:sp>
      <p:sp>
        <p:nvSpPr>
          <p:cNvPr id="38" name="对角圆角矩形 37"/>
          <p:cNvSpPr/>
          <p:nvPr/>
        </p:nvSpPr>
        <p:spPr>
          <a:xfrm>
            <a:off x="8692122" y="4555970"/>
            <a:ext cx="2628611" cy="296503"/>
          </a:xfrm>
          <a:prstGeom prst="round2DiagRect">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600" dirty="0" err="1" smtClean="0"/>
              <a:t>Redhat</a:t>
            </a:r>
            <a:endParaRPr lang="zh-CN" altLang="en-US" sz="1600" dirty="0"/>
          </a:p>
        </p:txBody>
      </p:sp>
      <p:sp>
        <p:nvSpPr>
          <p:cNvPr id="39" name="对角圆角矩形 38"/>
          <p:cNvSpPr/>
          <p:nvPr/>
        </p:nvSpPr>
        <p:spPr>
          <a:xfrm>
            <a:off x="8692122" y="5048253"/>
            <a:ext cx="2628611" cy="296503"/>
          </a:xfrm>
          <a:prstGeom prst="round2DiagRect">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600" dirty="0" smtClean="0"/>
              <a:t>Windows server</a:t>
            </a:r>
            <a:endParaRPr lang="zh-CN" altLang="en-US" sz="1600" dirty="0"/>
          </a:p>
        </p:txBody>
      </p:sp>
      <p:sp>
        <p:nvSpPr>
          <p:cNvPr id="40" name="对角圆角矩形 39"/>
          <p:cNvSpPr/>
          <p:nvPr/>
        </p:nvSpPr>
        <p:spPr>
          <a:xfrm>
            <a:off x="10086311" y="2170290"/>
            <a:ext cx="1401185" cy="341867"/>
          </a:xfrm>
          <a:prstGeom prst="round2DiagRect">
            <a:avLst>
              <a:gd name="adj1" fmla="val 7423"/>
              <a:gd name="adj2" fmla="val 0"/>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US" altLang="zh-CN" sz="1200" dirty="0" smtClean="0"/>
              <a:t>0ffice</a:t>
            </a:r>
            <a:endParaRPr lang="zh-CN" altLang="en-US" sz="1200" dirty="0"/>
          </a:p>
        </p:txBody>
      </p:sp>
      <p:sp>
        <p:nvSpPr>
          <p:cNvPr id="41" name="对角圆角矩形 40"/>
          <p:cNvSpPr/>
          <p:nvPr/>
        </p:nvSpPr>
        <p:spPr>
          <a:xfrm>
            <a:off x="8485782" y="2650563"/>
            <a:ext cx="1401185" cy="339616"/>
          </a:xfrm>
          <a:prstGeom prst="round2DiagRect">
            <a:avLst>
              <a:gd name="adj1" fmla="val 7423"/>
              <a:gd name="adj2" fmla="val 0"/>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US" altLang="zh-CN" sz="1200" dirty="0" err="1" smtClean="0"/>
              <a:t>Gis</a:t>
            </a:r>
            <a:endParaRPr lang="zh-CN" altLang="en-US" sz="1200" dirty="0"/>
          </a:p>
        </p:txBody>
      </p:sp>
      <p:sp>
        <p:nvSpPr>
          <p:cNvPr id="42" name="对角圆角矩形 41"/>
          <p:cNvSpPr/>
          <p:nvPr/>
        </p:nvSpPr>
        <p:spPr>
          <a:xfrm>
            <a:off x="10086311" y="2656855"/>
            <a:ext cx="1401185" cy="333323"/>
          </a:xfrm>
          <a:prstGeom prst="round2DiagRect">
            <a:avLst>
              <a:gd name="adj1" fmla="val 7423"/>
              <a:gd name="adj2" fmla="val 0"/>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US" altLang="zh-CN" sz="1200" dirty="0" smtClean="0"/>
              <a:t>Development</a:t>
            </a:r>
            <a:endParaRPr lang="zh-CN" altLang="en-US" sz="1200" dirty="0"/>
          </a:p>
        </p:txBody>
      </p:sp>
      <p:sp>
        <p:nvSpPr>
          <p:cNvPr id="69" name="对角圆角矩形 68"/>
          <p:cNvSpPr/>
          <p:nvPr/>
        </p:nvSpPr>
        <p:spPr>
          <a:xfrm>
            <a:off x="8485912" y="3135316"/>
            <a:ext cx="3001584" cy="612223"/>
          </a:xfrm>
          <a:prstGeom prst="round2DiagRect">
            <a:avLst>
              <a:gd name="adj1" fmla="val 7423"/>
              <a:gd name="adj2" fmla="val 0"/>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US" altLang="zh-CN" sz="1200" dirty="0" smtClean="0"/>
              <a:t>……</a:t>
            </a:r>
            <a:endParaRPr lang="zh-CN" altLang="en-US" sz="12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基础设施建设</a:t>
            </a:r>
            <a:endParaRPr lang="zh-CN" altLang="en-US"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46</a:t>
            </a:fld>
            <a:endParaRPr lang="zh-CN" altLang="en-US" dirty="0"/>
          </a:p>
        </p:txBody>
      </p:sp>
      <p:sp>
        <p:nvSpPr>
          <p:cNvPr id="4" name="内容占位符 3"/>
          <p:cNvSpPr>
            <a:spLocks noGrp="1"/>
          </p:cNvSpPr>
          <p:nvPr>
            <p:ph idx="1"/>
          </p:nvPr>
        </p:nvSpPr>
        <p:spPr>
          <a:xfrm>
            <a:off x="341027" y="1217066"/>
            <a:ext cx="11484391" cy="5640933"/>
          </a:xfrm>
        </p:spPr>
        <p:txBody>
          <a:bodyPr anchor="t">
            <a:normAutofit/>
          </a:bodyPr>
          <a:lstStyle/>
          <a:p>
            <a:pPr marL="0" indent="0">
              <a:buNone/>
            </a:pPr>
            <a:r>
              <a:rPr lang="zh-CN" altLang="en-US" dirty="0"/>
              <a:t>应用举例 </a:t>
            </a:r>
            <a:r>
              <a:rPr lang="en-US" altLang="zh-CN" dirty="0"/>
              <a:t>– </a:t>
            </a:r>
            <a:r>
              <a:rPr lang="en-US" altLang="zh-CN" dirty="0" err="1" smtClean="0"/>
              <a:t>helloworld</a:t>
            </a:r>
            <a:r>
              <a:rPr lang="en-US" altLang="zh-CN" dirty="0"/>
              <a:t> in </a:t>
            </a:r>
            <a:r>
              <a:rPr lang="en-US" altLang="zh-CN" dirty="0" err="1"/>
              <a:t>kubernetes</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299" y="1988836"/>
            <a:ext cx="9488224" cy="4391638"/>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47</a:t>
            </a:fld>
            <a:endParaRPr lang="zh-CN" altLang="en-US"/>
          </a:p>
        </p:txBody>
      </p:sp>
      <p:sp>
        <p:nvSpPr>
          <p:cNvPr id="4" name="内容占位符 3"/>
          <p:cNvSpPr>
            <a:spLocks noGrp="1"/>
          </p:cNvSpPr>
          <p:nvPr>
            <p:ph idx="1"/>
          </p:nvPr>
        </p:nvSpPr>
        <p:spPr/>
        <p:txBody>
          <a:bodyPr anchor="ctr">
            <a:normAutofit/>
          </a:bodyPr>
          <a:lstStyle/>
          <a:p>
            <a:pPr marL="0" indent="0" algn="ctr">
              <a:buNone/>
            </a:pPr>
            <a:r>
              <a:rPr lang="en-US" altLang="zh-CN" sz="6000" dirty="0" smtClean="0">
                <a:latin typeface="+mj-ea"/>
                <a:ea typeface="+mj-ea"/>
              </a:rPr>
              <a:t>Thank</a:t>
            </a:r>
            <a:r>
              <a:rPr lang="zh-CN" altLang="en-US" sz="6000" dirty="0">
                <a:latin typeface="+mj-ea"/>
                <a:ea typeface="+mj-ea"/>
              </a:rPr>
              <a:t> </a:t>
            </a:r>
            <a:r>
              <a:rPr lang="en-US" altLang="zh-CN" sz="6000" dirty="0" smtClean="0">
                <a:latin typeface="+mj-ea"/>
                <a:ea typeface="+mj-ea"/>
              </a:rPr>
              <a:t>you</a:t>
            </a:r>
            <a:endParaRPr lang="zh-CN" altLang="en-US" sz="6000" dirty="0">
              <a:latin typeface="+mj-ea"/>
              <a:ea typeface="+mj-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容器简介</a:t>
            </a:r>
            <a:endParaRPr lang="zh-CN" altLang="en-US"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5</a:t>
            </a:fld>
            <a:endParaRPr lang="zh-CN" altLang="en-US"/>
          </a:p>
        </p:txBody>
      </p:sp>
      <p:sp>
        <p:nvSpPr>
          <p:cNvPr id="4" name="内容占位符 3"/>
          <p:cNvSpPr>
            <a:spLocks noGrp="1"/>
          </p:cNvSpPr>
          <p:nvPr>
            <p:ph idx="1"/>
          </p:nvPr>
        </p:nvSpPr>
        <p:spPr/>
        <p:txBody>
          <a:bodyPr>
            <a:normAutofit/>
          </a:bodyPr>
          <a:lstStyle/>
          <a:p>
            <a:pPr marL="0" indent="0">
              <a:buNone/>
            </a:pPr>
            <a:r>
              <a:rPr lang="zh-CN" altLang="en-US" dirty="0"/>
              <a:t>什么是</a:t>
            </a:r>
            <a:r>
              <a:rPr lang="en-US" altLang="zh-CN" dirty="0" err="1" smtClean="0"/>
              <a:t>Docker</a:t>
            </a:r>
            <a:r>
              <a:rPr lang="zh-CN" altLang="en-US" dirty="0" smtClean="0"/>
              <a:t>？</a:t>
            </a:r>
            <a:endParaRPr lang="en-US" altLang="zh-CN" dirty="0"/>
          </a:p>
          <a:p>
            <a:pPr marL="0" indent="0">
              <a:buNone/>
            </a:pPr>
            <a:r>
              <a:rPr lang="en-US" altLang="zh-CN" sz="2000" dirty="0" err="1" smtClean="0"/>
              <a:t>Docker</a:t>
            </a:r>
            <a:r>
              <a:rPr lang="zh-CN" altLang="en-US" sz="2000" dirty="0" smtClean="0"/>
              <a:t>，将应用包装到一个完整的文件系统，这个文件系统包含运行软件所需要的一切：</a:t>
            </a:r>
            <a:endParaRPr lang="en-US" altLang="zh-CN" sz="2000" dirty="0" smtClean="0"/>
          </a:p>
          <a:p>
            <a:pPr marL="0" indent="0">
              <a:buNone/>
            </a:pPr>
            <a:r>
              <a:rPr lang="zh-CN" altLang="en-US" sz="2000" dirty="0" smtClean="0"/>
              <a:t>应用文件，运行时，系统工具，系统内核，等等。</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r>
              <a:rPr lang="en-US" altLang="zh-CN" sz="2000" dirty="0" err="1" smtClean="0"/>
              <a:t>Docker</a:t>
            </a:r>
            <a:r>
              <a:rPr lang="zh-CN" altLang="en-US" sz="2000" dirty="0" smtClean="0"/>
              <a:t>，提供了一个平台：以容器</a:t>
            </a:r>
            <a:r>
              <a:rPr lang="zh-CN" altLang="en-US" sz="2000" dirty="0"/>
              <a:t>为资源分割和</a:t>
            </a:r>
            <a:r>
              <a:rPr lang="zh-CN" altLang="en-US" sz="2000" dirty="0" smtClean="0"/>
              <a:t>调度为</a:t>
            </a:r>
            <a:r>
              <a:rPr lang="zh-CN" altLang="en-US" sz="2000" dirty="0"/>
              <a:t>基本单位，封装软件的运行时环境</a:t>
            </a:r>
            <a:r>
              <a:rPr lang="zh-CN" altLang="en-US" sz="2000" dirty="0" smtClean="0"/>
              <a:t>。</a:t>
            </a:r>
            <a:endParaRPr lang="en-US" altLang="zh-CN" sz="2000" dirty="0"/>
          </a:p>
        </p:txBody>
      </p:sp>
      <p:pic>
        <p:nvPicPr>
          <p:cNvPr id="8" name="图片 7"/>
          <p:cNvPicPr>
            <a:picLocks noChangeAspect="1"/>
          </p:cNvPicPr>
          <p:nvPr/>
        </p:nvPicPr>
        <p:blipFill>
          <a:blip r:embed="rId2"/>
          <a:stretch>
            <a:fillRect/>
          </a:stretch>
        </p:blipFill>
        <p:spPr>
          <a:xfrm>
            <a:off x="4044872" y="3250961"/>
            <a:ext cx="4076700" cy="15335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容器简介</a:t>
            </a:r>
            <a:endParaRPr lang="zh-CN" altLang="en-US"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6</a:t>
            </a:fld>
            <a:endParaRPr lang="zh-CN" altLang="en-US"/>
          </a:p>
        </p:txBody>
      </p:sp>
      <p:sp>
        <p:nvSpPr>
          <p:cNvPr id="4" name="内容占位符 3"/>
          <p:cNvSpPr>
            <a:spLocks noGrp="1"/>
          </p:cNvSpPr>
          <p:nvPr>
            <p:ph idx="1"/>
          </p:nvPr>
        </p:nvSpPr>
        <p:spPr/>
        <p:txBody>
          <a:bodyPr>
            <a:normAutofit/>
          </a:bodyPr>
          <a:lstStyle/>
          <a:p>
            <a:pPr marL="0" indent="0">
              <a:buNone/>
            </a:pPr>
            <a:r>
              <a:rPr lang="en-US" altLang="zh-CN" dirty="0" err="1" smtClean="0"/>
              <a:t>Docker</a:t>
            </a:r>
            <a:r>
              <a:rPr lang="zh-CN" altLang="en-US" dirty="0" smtClean="0"/>
              <a:t>容器和</a:t>
            </a:r>
            <a:r>
              <a:rPr lang="en-US" altLang="zh-CN" dirty="0" smtClean="0"/>
              <a:t>VM</a:t>
            </a:r>
            <a:r>
              <a:rPr lang="zh-CN" altLang="en-US" dirty="0" smtClean="0"/>
              <a:t>虚拟机有</a:t>
            </a:r>
            <a:r>
              <a:rPr lang="zh-CN" altLang="en-US" smtClean="0"/>
              <a:t>什么不同？</a:t>
            </a:r>
            <a:endParaRPr lang="en-US" altLang="zh-CN" dirty="0" smtClean="0"/>
          </a:p>
          <a:p>
            <a:pPr marL="0" indent="0">
              <a:buNone/>
            </a:pPr>
            <a:r>
              <a:rPr lang="zh-CN" altLang="en-US" sz="1800" dirty="0"/>
              <a:t>容器和虚拟机有类似的资源隔离和</a:t>
            </a:r>
            <a:r>
              <a:rPr lang="zh-CN" altLang="en-US" sz="1800" dirty="0" smtClean="0"/>
              <a:t>分配机制，但</a:t>
            </a:r>
            <a:r>
              <a:rPr lang="zh-CN" altLang="en-US" sz="1800" dirty="0"/>
              <a:t>不同</a:t>
            </a:r>
            <a:r>
              <a:rPr lang="zh-CN" altLang="en-US" sz="1800" dirty="0" smtClean="0"/>
              <a:t>的构建方式，允许容器更轻便和更高效。</a:t>
            </a:r>
            <a:endParaRPr lang="zh-CN" altLang="en-US" sz="18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739" y="2693885"/>
            <a:ext cx="4229100" cy="3238500"/>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653" y="2693885"/>
            <a:ext cx="4229100" cy="3238500"/>
          </a:xfrm>
          <a:prstGeom prst="rect">
            <a:avLst/>
          </a:prstGeom>
        </p:spPr>
      </p:pic>
      <p:sp>
        <p:nvSpPr>
          <p:cNvPr id="8" name="矩形 7"/>
          <p:cNvSpPr/>
          <p:nvPr/>
        </p:nvSpPr>
        <p:spPr>
          <a:xfrm>
            <a:off x="700644" y="5916705"/>
            <a:ext cx="4643252" cy="646331"/>
          </a:xfrm>
          <a:prstGeom prst="rect">
            <a:avLst/>
          </a:prstGeom>
        </p:spPr>
        <p:txBody>
          <a:bodyPr wrap="square">
            <a:spAutoFit/>
          </a:bodyPr>
          <a:lstStyle/>
          <a:p>
            <a:r>
              <a:rPr lang="zh-CN" altLang="en-US" dirty="0">
                <a:solidFill>
                  <a:srgbClr val="555555"/>
                </a:solidFill>
                <a:latin typeface="Segoe UI" pitchFamily="34" charset="0"/>
              </a:rPr>
              <a:t>虚拟机</a:t>
            </a:r>
            <a:r>
              <a:rPr lang="zh-CN" altLang="en-US" dirty="0" smtClean="0">
                <a:solidFill>
                  <a:srgbClr val="555555"/>
                </a:solidFill>
                <a:latin typeface="Segoe UI" pitchFamily="34" charset="0"/>
              </a:rPr>
              <a:t>包含了应用程序</a:t>
            </a:r>
            <a:r>
              <a:rPr lang="zh-CN" altLang="en-US" dirty="0">
                <a:solidFill>
                  <a:srgbClr val="555555"/>
                </a:solidFill>
                <a:latin typeface="Segoe UI" pitchFamily="34" charset="0"/>
              </a:rPr>
              <a:t>、 必要的二进制文件和库，</a:t>
            </a:r>
            <a:r>
              <a:rPr lang="zh-CN" altLang="en-US" dirty="0" smtClean="0">
                <a:solidFill>
                  <a:srgbClr val="555555"/>
                </a:solidFill>
                <a:latin typeface="Segoe UI" pitchFamily="34" charset="0"/>
              </a:rPr>
              <a:t>以及完整的操作系统。</a:t>
            </a:r>
            <a:endParaRPr lang="zh-CN" altLang="en-US" dirty="0"/>
          </a:p>
        </p:txBody>
      </p:sp>
      <p:sp>
        <p:nvSpPr>
          <p:cNvPr id="9" name="矩形 8"/>
          <p:cNvSpPr/>
          <p:nvPr/>
        </p:nvSpPr>
        <p:spPr>
          <a:xfrm>
            <a:off x="6721434" y="5916705"/>
            <a:ext cx="4797631" cy="646331"/>
          </a:xfrm>
          <a:prstGeom prst="rect">
            <a:avLst/>
          </a:prstGeom>
        </p:spPr>
        <p:txBody>
          <a:bodyPr wrap="square">
            <a:spAutoFit/>
          </a:bodyPr>
          <a:lstStyle/>
          <a:p>
            <a:r>
              <a:rPr lang="zh-CN" altLang="en-US" dirty="0">
                <a:solidFill>
                  <a:srgbClr val="555555"/>
                </a:solidFill>
                <a:latin typeface="Segoe UI" pitchFamily="34" charset="0"/>
              </a:rPr>
              <a:t>容器包括应用程序和其所有依赖</a:t>
            </a:r>
            <a:r>
              <a:rPr lang="zh-CN" altLang="en-US" dirty="0" smtClean="0">
                <a:solidFill>
                  <a:srgbClr val="555555"/>
                </a:solidFill>
                <a:latin typeface="Segoe UI" pitchFamily="34" charset="0"/>
              </a:rPr>
              <a:t>项，但容器作为一种进程，与其他容器共享操作系统内核</a:t>
            </a:r>
            <a:r>
              <a:rPr lang="zh-CN" altLang="en-US" dirty="0">
                <a:solidFill>
                  <a:srgbClr val="555555"/>
                </a:solidFill>
                <a:latin typeface="Segoe UI" pitchFamily="34" charset="0"/>
              </a:rPr>
              <a:t>。</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容器简介</a:t>
            </a:r>
            <a:endParaRPr lang="zh-CN" altLang="en-US"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7</a:t>
            </a:fld>
            <a:endParaRPr lang="zh-CN" altLang="en-US"/>
          </a:p>
        </p:txBody>
      </p:sp>
      <p:sp>
        <p:nvSpPr>
          <p:cNvPr id="4" name="内容占位符 3"/>
          <p:cNvSpPr>
            <a:spLocks noGrp="1"/>
          </p:cNvSpPr>
          <p:nvPr>
            <p:ph idx="1"/>
          </p:nvPr>
        </p:nvSpPr>
        <p:spPr/>
        <p:txBody>
          <a:bodyPr>
            <a:normAutofit/>
          </a:bodyPr>
          <a:lstStyle/>
          <a:p>
            <a:pPr marL="0" indent="0">
              <a:buNone/>
            </a:pPr>
            <a:r>
              <a:rPr lang="zh-CN" altLang="en-US" dirty="0" smtClean="0"/>
              <a:t>容器有些什么优点？</a:t>
            </a:r>
            <a:endParaRPr lang="en-US" altLang="zh-CN" dirty="0" smtClean="0"/>
          </a:p>
          <a:p>
            <a:r>
              <a:rPr lang="zh-CN" altLang="en-US" sz="1800" dirty="0"/>
              <a:t>极其轻量：只打包了必要</a:t>
            </a:r>
            <a:r>
              <a:rPr lang="zh-CN" altLang="en-US" sz="1800" dirty="0" smtClean="0"/>
              <a:t>的依赖项。</a:t>
            </a:r>
            <a:endParaRPr lang="en-US" altLang="zh-CN" sz="1800" dirty="0" smtClean="0"/>
          </a:p>
          <a:p>
            <a:r>
              <a:rPr lang="zh-CN" altLang="en-US" sz="1800" dirty="0" smtClean="0"/>
              <a:t>秒</a:t>
            </a:r>
            <a:r>
              <a:rPr lang="zh-CN" altLang="en-US" sz="1800" dirty="0"/>
              <a:t>级部署：根据镜像的不同，容器的部署大概在毫秒与秒</a:t>
            </a:r>
            <a:r>
              <a:rPr lang="zh-CN" altLang="en-US" sz="1800" dirty="0" smtClean="0"/>
              <a:t>之间。</a:t>
            </a:r>
            <a:endParaRPr lang="en-US" altLang="zh-CN" sz="1800" dirty="0" smtClean="0"/>
          </a:p>
          <a:p>
            <a:r>
              <a:rPr lang="zh-CN" altLang="en-US" sz="1800" dirty="0" smtClean="0"/>
              <a:t>易于</a:t>
            </a:r>
            <a:r>
              <a:rPr lang="zh-CN" altLang="en-US" sz="1800" dirty="0"/>
              <a:t>移植：一次构建</a:t>
            </a:r>
            <a:r>
              <a:rPr lang="zh-CN" altLang="en-US" sz="1800" dirty="0" smtClean="0"/>
              <a:t>，随处部署。</a:t>
            </a:r>
            <a:endParaRPr lang="en-US" altLang="zh-CN" sz="1800" dirty="0" smtClean="0"/>
          </a:p>
          <a:p>
            <a:r>
              <a:rPr lang="zh-CN" altLang="en-US" sz="1800" dirty="0" smtClean="0"/>
              <a:t>弹性</a:t>
            </a:r>
            <a:r>
              <a:rPr lang="zh-CN" altLang="en-US" sz="1800" dirty="0"/>
              <a:t>伸缩</a:t>
            </a:r>
            <a:r>
              <a:rPr lang="zh-CN" altLang="en-US" sz="1800" dirty="0" smtClean="0"/>
              <a:t>：容器</a:t>
            </a:r>
            <a:r>
              <a:rPr lang="zh-CN" altLang="en-US" sz="1800" dirty="0"/>
              <a:t>管理平台有着与生俱来的弹性管理</a:t>
            </a:r>
            <a:r>
              <a:rPr lang="zh-CN" altLang="en-US" sz="1800" dirty="0" smtClean="0"/>
              <a:t>能力。</a:t>
            </a:r>
            <a:endParaRPr lang="en-US" altLang="zh-CN" sz="1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容器简介</a:t>
            </a:r>
            <a:endParaRPr lang="zh-CN" altLang="en-US"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8</a:t>
            </a:fld>
            <a:endParaRPr lang="zh-CN" altLang="en-US"/>
          </a:p>
        </p:txBody>
      </p:sp>
      <p:sp>
        <p:nvSpPr>
          <p:cNvPr id="4" name="内容占位符 3"/>
          <p:cNvSpPr>
            <a:spLocks noGrp="1"/>
          </p:cNvSpPr>
          <p:nvPr>
            <p:ph idx="1"/>
          </p:nvPr>
        </p:nvSpPr>
        <p:spPr/>
        <p:txBody>
          <a:bodyPr>
            <a:normAutofit/>
          </a:bodyPr>
          <a:lstStyle/>
          <a:p>
            <a:pPr marL="0" indent="0">
              <a:buNone/>
            </a:pPr>
            <a:r>
              <a:rPr lang="zh-CN" altLang="en-US" dirty="0" smtClean="0"/>
              <a:t>容器可以在哪些环境下使用？</a:t>
            </a:r>
            <a:endParaRPr lang="en-US" altLang="zh-CN" dirty="0" smtClean="0"/>
          </a:p>
          <a:p>
            <a:r>
              <a:rPr lang="zh-CN" altLang="en-US" sz="2400" dirty="0" smtClean="0"/>
              <a:t>主流</a:t>
            </a:r>
            <a:r>
              <a:rPr lang="en-US" altLang="zh-CN" sz="2400" dirty="0" smtClean="0"/>
              <a:t>OS</a:t>
            </a:r>
          </a:p>
          <a:p>
            <a:pPr lvl="1"/>
            <a:r>
              <a:rPr lang="en-US" altLang="zh-CN" sz="1800" dirty="0" smtClean="0"/>
              <a:t>MAC</a:t>
            </a:r>
            <a:endParaRPr lang="en-US" altLang="zh-CN" sz="1800" dirty="0"/>
          </a:p>
          <a:p>
            <a:pPr lvl="1"/>
            <a:r>
              <a:rPr lang="en-US" altLang="zh-CN" sz="1800" dirty="0" smtClean="0"/>
              <a:t>WINDOWS</a:t>
            </a:r>
            <a:endParaRPr lang="en-US" altLang="zh-CN" sz="1800" dirty="0"/>
          </a:p>
          <a:p>
            <a:pPr lvl="1"/>
            <a:r>
              <a:rPr lang="en-US" altLang="zh-CN" sz="1800" dirty="0" smtClean="0"/>
              <a:t>LINUX</a:t>
            </a:r>
            <a:endParaRPr lang="en-US" altLang="zh-CN" dirty="0" smtClean="0"/>
          </a:p>
          <a:p>
            <a:r>
              <a:rPr lang="en-US" altLang="zh-CN" sz="2400" dirty="0"/>
              <a:t> </a:t>
            </a:r>
            <a:r>
              <a:rPr lang="zh-CN" altLang="en-US" sz="2400" dirty="0"/>
              <a:t>云平台</a:t>
            </a:r>
          </a:p>
          <a:p>
            <a:pPr lvl="1"/>
            <a:r>
              <a:rPr lang="en-US" altLang="zh-CN" sz="1800" dirty="0" smtClean="0"/>
              <a:t>AWS</a:t>
            </a:r>
            <a:endParaRPr lang="en-US" altLang="zh-CN" sz="1800" dirty="0"/>
          </a:p>
          <a:p>
            <a:pPr lvl="1"/>
            <a:r>
              <a:rPr lang="en-US" altLang="zh-CN" sz="1800" dirty="0" smtClean="0"/>
              <a:t>AZURE</a:t>
            </a:r>
          </a:p>
          <a:p>
            <a:pPr lvl="1"/>
            <a:r>
              <a:rPr lang="en-US" altLang="zh-CN" sz="1800" dirty="0" smtClean="0"/>
              <a:t>GCE</a:t>
            </a:r>
            <a:endParaRPr lang="zh-CN" altLang="en-US" sz="1800" dirty="0"/>
          </a:p>
          <a:p>
            <a:pPr marL="0" indent="0">
              <a:buNone/>
            </a:pPr>
            <a:endParaRPr lang="en-US" altLang="zh-CN" sz="1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 </a:t>
            </a:r>
            <a:endParaRPr lang="zh-CN" altLang="en-US" dirty="0"/>
          </a:p>
        </p:txBody>
      </p:sp>
      <p:sp>
        <p:nvSpPr>
          <p:cNvPr id="3" name="灯片编号占位符 2"/>
          <p:cNvSpPr>
            <a:spLocks noGrp="1"/>
          </p:cNvSpPr>
          <p:nvPr>
            <p:ph type="sldNum" sz="quarter" idx="12"/>
          </p:nvPr>
        </p:nvSpPr>
        <p:spPr/>
        <p:txBody>
          <a:bodyPr/>
          <a:lstStyle/>
          <a:p>
            <a:fld id="{B8704A7E-33CB-4B38-8B6F-8AB13F735756}" type="slidenum">
              <a:rPr lang="zh-CN" altLang="en-US" smtClean="0"/>
              <a:t>9</a:t>
            </a:fld>
            <a:endParaRPr lang="zh-CN" altLang="en-US"/>
          </a:p>
        </p:txBody>
      </p:sp>
      <p:sp>
        <p:nvSpPr>
          <p:cNvPr id="5" name="内容占位符 4"/>
          <p:cNvSpPr>
            <a:spLocks noGrp="1"/>
          </p:cNvSpPr>
          <p:nvPr>
            <p:ph idx="1"/>
          </p:nvPr>
        </p:nvSpPr>
        <p:spPr/>
        <p:txBody>
          <a:bodyPr anchor="ctr">
            <a:normAutofit/>
          </a:bodyPr>
          <a:lstStyle/>
          <a:p>
            <a:pPr marL="0" indent="0" algn="ctr">
              <a:buNone/>
            </a:pPr>
            <a:r>
              <a:rPr lang="zh-CN" altLang="en-US" sz="3600" dirty="0" smtClean="0">
                <a:solidFill>
                  <a:srgbClr val="7030A0"/>
                </a:solidFill>
              </a:rPr>
              <a:t>容 器 核 心 概 念</a:t>
            </a:r>
            <a:endParaRPr lang="zh-CN" altLang="en-US" sz="3600" dirty="0">
              <a:solidFill>
                <a:srgbClr val="7030A0"/>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57"/>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57"/>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57"/>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57"/>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57"/>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57"/>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57"/>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57"/>
</p:tagLst>
</file>

<file path=ppt/theme/theme1.xml><?xml version="1.0" encoding="utf-8"?>
<a:theme xmlns:a="http://schemas.openxmlformats.org/drawingml/2006/main" name="gsafety">
  <a:themeElements>
    <a:clrScheme name="自定义 1">
      <a:dk1>
        <a:sysClr val="windowText" lastClr="000000"/>
      </a:dk1>
      <a:lt1>
        <a:sysClr val="window" lastClr="FFFFFF"/>
      </a:lt1>
      <a:dk2>
        <a:srgbClr val="44546A"/>
      </a:dk2>
      <a:lt2>
        <a:srgbClr val="E7E6E6"/>
      </a:lt2>
      <a:accent1>
        <a:srgbClr val="1848A3"/>
      </a:accent1>
      <a:accent2>
        <a:srgbClr val="2DAE30"/>
      </a:accent2>
      <a:accent3>
        <a:srgbClr val="757070"/>
      </a:accent3>
      <a:accent4>
        <a:srgbClr val="7030A0"/>
      </a:accent4>
      <a:accent5>
        <a:srgbClr val="FF6600"/>
      </a:accent5>
      <a:accent6>
        <a:srgbClr val="00B0F0"/>
      </a:accent6>
      <a:hlink>
        <a:srgbClr val="FFFF00"/>
      </a:hlink>
      <a:folHlink>
        <a:srgbClr val="C00000"/>
      </a:folHlink>
    </a:clrScheme>
    <a:fontScheme name="arial微软">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演示文稿1</Template>
  <TotalTime>509</TotalTime>
  <Words>3791</Words>
  <Application>Microsoft Office PowerPoint</Application>
  <PresentationFormat>宽屏</PresentationFormat>
  <Paragraphs>354</Paragraphs>
  <Slides>47</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47</vt:i4>
      </vt:variant>
    </vt:vector>
  </HeadingPairs>
  <TitlesOfParts>
    <vt:vector size="56" baseType="lpstr">
      <vt:lpstr>宋体</vt:lpstr>
      <vt:lpstr>微软雅黑</vt:lpstr>
      <vt:lpstr>Arial</vt:lpstr>
      <vt:lpstr>Arial Black</vt:lpstr>
      <vt:lpstr>Calibri</vt:lpstr>
      <vt:lpstr>Helvetica</vt:lpstr>
      <vt:lpstr>Segoe UI</vt:lpstr>
      <vt:lpstr>Wingdings</vt:lpstr>
      <vt:lpstr>gsafety</vt:lpstr>
      <vt:lpstr>容 器 技 术</vt:lpstr>
      <vt:lpstr>目录</vt:lpstr>
      <vt:lpstr> </vt:lpstr>
      <vt:lpstr>容器简介</vt:lpstr>
      <vt:lpstr>容器简介</vt:lpstr>
      <vt:lpstr>容器简介</vt:lpstr>
      <vt:lpstr>容器简介</vt:lpstr>
      <vt:lpstr>容器简介</vt:lpstr>
      <vt:lpstr> </vt:lpstr>
      <vt:lpstr>容器核心概念</vt:lpstr>
      <vt:lpstr>容器核心概念</vt:lpstr>
      <vt:lpstr>容器核心概念</vt:lpstr>
      <vt:lpstr>容器核心概念</vt:lpstr>
      <vt:lpstr>容器核心概念</vt:lpstr>
      <vt:lpstr>容器核心概念</vt:lpstr>
      <vt:lpstr>容器核心概念</vt:lpstr>
      <vt:lpstr> </vt:lpstr>
      <vt:lpstr>使用容器工作</vt:lpstr>
      <vt:lpstr>使用容器工作</vt:lpstr>
      <vt:lpstr>使用容器工作</vt:lpstr>
      <vt:lpstr>使用容器工作</vt:lpstr>
      <vt:lpstr>使用容器工作</vt:lpstr>
      <vt:lpstr>使用容器工作</vt:lpstr>
      <vt:lpstr>使用容器工作</vt:lpstr>
      <vt:lpstr>使用容器工作</vt:lpstr>
      <vt:lpstr>使用容器工作</vt:lpstr>
      <vt:lpstr> </vt:lpstr>
      <vt:lpstr>容器即服务</vt:lpstr>
      <vt:lpstr>容器即服务</vt:lpstr>
      <vt:lpstr>容器即服务</vt:lpstr>
      <vt:lpstr>容器即服务</vt:lpstr>
      <vt:lpstr> </vt:lpstr>
      <vt:lpstr>基础设施建设</vt:lpstr>
      <vt:lpstr>基础设施建设</vt:lpstr>
      <vt:lpstr>基础设施建设</vt:lpstr>
      <vt:lpstr>基础设施建设</vt:lpstr>
      <vt:lpstr>基础设施建设</vt:lpstr>
      <vt:lpstr>基础设施建设</vt:lpstr>
      <vt:lpstr>基础设施建设</vt:lpstr>
      <vt:lpstr>基础设施建设</vt:lpstr>
      <vt:lpstr>基础设施建设</vt:lpstr>
      <vt:lpstr>基础设施建设</vt:lpstr>
      <vt:lpstr>基础设施建设</vt:lpstr>
      <vt:lpstr>基础设施建设</vt:lpstr>
      <vt:lpstr>基础设施建设</vt:lpstr>
      <vt:lpstr>基础设施建设</vt:lpstr>
      <vt:lpstr>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zr</dc:creator>
  <cp:lastModifiedBy>zr</cp:lastModifiedBy>
  <cp:revision>122</cp:revision>
  <dcterms:created xsi:type="dcterms:W3CDTF">2016-05-11T04:23:00Z</dcterms:created>
  <dcterms:modified xsi:type="dcterms:W3CDTF">2016-09-02T09:24:13Z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2052-10.1.0.5597</vt:lpwstr>
  </property>
</Properties>
</file>