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87" r:id="rId3"/>
    <p:sldId id="256" r:id="rId4"/>
    <p:sldId id="260" r:id="rId5"/>
    <p:sldId id="258" r:id="rId6"/>
    <p:sldId id="259" r:id="rId7"/>
    <p:sldId id="261" r:id="rId8"/>
    <p:sldId id="277" r:id="rId9"/>
    <p:sldId id="262" r:id="rId10"/>
    <p:sldId id="264" r:id="rId11"/>
    <p:sldId id="265" r:id="rId12"/>
    <p:sldId id="276" r:id="rId13"/>
    <p:sldId id="267" r:id="rId14"/>
    <p:sldId id="266" r:id="rId15"/>
    <p:sldId id="263" r:id="rId16"/>
    <p:sldId id="269" r:id="rId17"/>
    <p:sldId id="271" r:id="rId18"/>
    <p:sldId id="270" r:id="rId19"/>
    <p:sldId id="273" r:id="rId20"/>
    <p:sldId id="274" r:id="rId21"/>
    <p:sldId id="280" r:id="rId22"/>
    <p:sldId id="281" r:id="rId23"/>
    <p:sldId id="282" r:id="rId24"/>
    <p:sldId id="314" r:id="rId25"/>
    <p:sldId id="285" r:id="rId26"/>
    <p:sldId id="288" r:id="rId27"/>
    <p:sldId id="289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9950-C947-4877-9524-5C8D2BE01DBD}" type="doc">
      <dgm:prSet loTypeId="urn:microsoft.com/office/officeart/2005/8/layout/venn2" loCatId="relationship" qsTypeId="urn:microsoft.com/office/officeart/2005/8/quickstyle/3d4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6B07450C-4B57-4DAC-A60E-710A7100C088}">
      <dgm:prSet phldrT="[文本]" custT="1"/>
      <dgm:spPr/>
      <dgm:t>
        <a:bodyPr/>
        <a:lstStyle/>
        <a:p>
          <a:r>
            <a:rPr lang="en-US" altLang="zh-CN" sz="2800" b="1" dirty="0"/>
            <a:t>MACHINE LEARNING</a:t>
          </a:r>
          <a:endParaRPr lang="zh-CN" altLang="en-US" sz="2800" b="1" dirty="0"/>
        </a:p>
      </dgm:t>
    </dgm:pt>
    <dgm:pt modelId="{62A036BC-FE20-4A71-90F0-2B4A41F64C83}" type="parTrans" cxnId="{63F4C095-8D67-4C21-AB89-DDECDE43B965}">
      <dgm:prSet/>
      <dgm:spPr/>
      <dgm:t>
        <a:bodyPr/>
        <a:lstStyle/>
        <a:p>
          <a:endParaRPr lang="zh-CN" altLang="en-US"/>
        </a:p>
      </dgm:t>
    </dgm:pt>
    <dgm:pt modelId="{3296B13E-AD4F-4FC0-9ADC-E78FDAF09659}" type="sibTrans" cxnId="{63F4C095-8D67-4C21-AB89-DDECDE43B965}">
      <dgm:prSet/>
      <dgm:spPr/>
      <dgm:t>
        <a:bodyPr/>
        <a:lstStyle/>
        <a:p>
          <a:endParaRPr lang="zh-CN" altLang="en-US"/>
        </a:p>
      </dgm:t>
    </dgm:pt>
    <dgm:pt modelId="{E2A920F4-271D-4FB4-8ECA-BCC65B90589A}">
      <dgm:prSet phldrT="[文本]" custT="1"/>
      <dgm:spPr/>
      <dgm:t>
        <a:bodyPr/>
        <a:lstStyle/>
        <a:p>
          <a:r>
            <a:rPr lang="en-US" altLang="zh-CN" sz="3200" b="1" dirty="0"/>
            <a:t>DEEP LEARNING</a:t>
          </a:r>
          <a:endParaRPr lang="zh-CN" altLang="en-US" sz="3200" b="1" dirty="0"/>
        </a:p>
      </dgm:t>
    </dgm:pt>
    <dgm:pt modelId="{411BC19A-391F-4E60-9EFC-132776CF7F12}" type="parTrans" cxnId="{DC3AF74F-1068-4D9A-9E9E-3CEE3FD6F1F3}">
      <dgm:prSet/>
      <dgm:spPr/>
      <dgm:t>
        <a:bodyPr/>
        <a:lstStyle/>
        <a:p>
          <a:endParaRPr lang="zh-CN" altLang="en-US"/>
        </a:p>
      </dgm:t>
    </dgm:pt>
    <dgm:pt modelId="{B935E54D-2542-40D0-8A7E-01F60F282B57}" type="sibTrans" cxnId="{DC3AF74F-1068-4D9A-9E9E-3CEE3FD6F1F3}">
      <dgm:prSet/>
      <dgm:spPr/>
      <dgm:t>
        <a:bodyPr/>
        <a:lstStyle/>
        <a:p>
          <a:endParaRPr lang="zh-CN" altLang="en-US"/>
        </a:p>
      </dgm:t>
    </dgm:pt>
    <dgm:pt modelId="{B49ED684-6139-4FC1-95A0-C6D85F7C300B}">
      <dgm:prSet phldrT="[文本]"/>
      <dgm:spPr/>
      <dgm:t>
        <a:bodyPr/>
        <a:lstStyle/>
        <a:p>
          <a:r>
            <a:rPr lang="en-US" altLang="zh-CN" b="1" dirty="0"/>
            <a:t>CNN</a:t>
          </a:r>
          <a:endParaRPr lang="zh-CN" altLang="en-US" b="1" dirty="0"/>
        </a:p>
      </dgm:t>
    </dgm:pt>
    <dgm:pt modelId="{17149372-3B5B-468A-B423-EF246195D82E}" type="parTrans" cxnId="{EAA255D3-3C6F-4DB9-A11C-BC12DD58DE96}">
      <dgm:prSet/>
      <dgm:spPr/>
      <dgm:t>
        <a:bodyPr/>
        <a:lstStyle/>
        <a:p>
          <a:endParaRPr lang="zh-CN" altLang="en-US"/>
        </a:p>
      </dgm:t>
    </dgm:pt>
    <dgm:pt modelId="{228A27CB-8B3A-4157-9014-5DF62F216A76}" type="sibTrans" cxnId="{EAA255D3-3C6F-4DB9-A11C-BC12DD58DE96}">
      <dgm:prSet/>
      <dgm:spPr/>
      <dgm:t>
        <a:bodyPr/>
        <a:lstStyle/>
        <a:p>
          <a:endParaRPr lang="zh-CN" altLang="en-US"/>
        </a:p>
      </dgm:t>
    </dgm:pt>
    <dgm:pt modelId="{6E2F3367-2AFD-47B3-B6C3-144E18D8670A}" type="pres">
      <dgm:prSet presAssocID="{2DFD9950-C947-4877-9524-5C8D2BE01DBD}" presName="Name0" presStyleCnt="0">
        <dgm:presLayoutVars>
          <dgm:chMax val="7"/>
          <dgm:resizeHandles val="exact"/>
        </dgm:presLayoutVars>
      </dgm:prSet>
      <dgm:spPr/>
    </dgm:pt>
    <dgm:pt modelId="{82109481-30DF-4556-94EC-7BA1C275AEAB}" type="pres">
      <dgm:prSet presAssocID="{2DFD9950-C947-4877-9524-5C8D2BE01DBD}" presName="comp1" presStyleCnt="0"/>
      <dgm:spPr/>
    </dgm:pt>
    <dgm:pt modelId="{4E9346B1-5C23-4FE2-A63F-8FB5D6E45B92}" type="pres">
      <dgm:prSet presAssocID="{2DFD9950-C947-4877-9524-5C8D2BE01DBD}" presName="circle1" presStyleLbl="node1" presStyleIdx="0" presStyleCnt="3" custScaleX="142113" custLinFactNeighborX="-11212"/>
      <dgm:spPr/>
    </dgm:pt>
    <dgm:pt modelId="{C2BB1A7B-6F96-4437-9DCF-FDB6C631625F}" type="pres">
      <dgm:prSet presAssocID="{2DFD9950-C947-4877-9524-5C8D2BE01DBD}" presName="c1text" presStyleLbl="node1" presStyleIdx="0" presStyleCnt="3">
        <dgm:presLayoutVars>
          <dgm:bulletEnabled val="1"/>
        </dgm:presLayoutVars>
      </dgm:prSet>
      <dgm:spPr/>
    </dgm:pt>
    <dgm:pt modelId="{AE48E5BF-386F-45B2-AD63-F8E7AE83E41B}" type="pres">
      <dgm:prSet presAssocID="{2DFD9950-C947-4877-9524-5C8D2BE01DBD}" presName="comp2" presStyleCnt="0"/>
      <dgm:spPr/>
    </dgm:pt>
    <dgm:pt modelId="{BE8109F6-227F-4261-B710-97B1634D0D09}" type="pres">
      <dgm:prSet presAssocID="{2DFD9950-C947-4877-9524-5C8D2BE01DBD}" presName="circle2" presStyleLbl="node1" presStyleIdx="1" presStyleCnt="3" custScaleX="167896" custScaleY="98347" custLinFactNeighborX="-13191" custLinFactNeighborY="8222"/>
      <dgm:spPr/>
    </dgm:pt>
    <dgm:pt modelId="{70115867-A5C2-4137-B015-679D341A8611}" type="pres">
      <dgm:prSet presAssocID="{2DFD9950-C947-4877-9524-5C8D2BE01DBD}" presName="c2text" presStyleLbl="node1" presStyleIdx="1" presStyleCnt="3">
        <dgm:presLayoutVars>
          <dgm:bulletEnabled val="1"/>
        </dgm:presLayoutVars>
      </dgm:prSet>
      <dgm:spPr/>
    </dgm:pt>
    <dgm:pt modelId="{4CD32D45-3E6F-4732-8E87-8EAA3BD66A5C}" type="pres">
      <dgm:prSet presAssocID="{2DFD9950-C947-4877-9524-5C8D2BE01DBD}" presName="comp3" presStyleCnt="0"/>
      <dgm:spPr/>
    </dgm:pt>
    <dgm:pt modelId="{3663228B-634B-4874-9D6C-B65352BC611F}" type="pres">
      <dgm:prSet presAssocID="{2DFD9950-C947-4877-9524-5C8D2BE01DBD}" presName="circle3" presStyleLbl="node1" presStyleIdx="2" presStyleCnt="3" custScaleY="70786" custLinFactNeighborX="-16675" custLinFactNeighborY="8647"/>
      <dgm:spPr/>
    </dgm:pt>
    <dgm:pt modelId="{EA2DD6A8-BAB2-4B4D-B3C5-573183CAA1B4}" type="pres">
      <dgm:prSet presAssocID="{2DFD9950-C947-4877-9524-5C8D2BE01DB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35FAD232-FFA4-4536-A7C4-7C84E0F0842A}" type="presOf" srcId="{B49ED684-6139-4FC1-95A0-C6D85F7C300B}" destId="{3663228B-634B-4874-9D6C-B65352BC611F}" srcOrd="0" destOrd="0" presId="urn:microsoft.com/office/officeart/2005/8/layout/venn2"/>
    <dgm:cxn modelId="{27BE583A-4845-49BF-A1EA-6E5BD7AB0383}" type="presOf" srcId="{2DFD9950-C947-4877-9524-5C8D2BE01DBD}" destId="{6E2F3367-2AFD-47B3-B6C3-144E18D8670A}" srcOrd="0" destOrd="0" presId="urn:microsoft.com/office/officeart/2005/8/layout/venn2"/>
    <dgm:cxn modelId="{F35D7F3F-F0CF-4143-9D11-9BBA8A3FC577}" type="presOf" srcId="{6B07450C-4B57-4DAC-A60E-710A7100C088}" destId="{4E9346B1-5C23-4FE2-A63F-8FB5D6E45B92}" srcOrd="0" destOrd="0" presId="urn:microsoft.com/office/officeart/2005/8/layout/venn2"/>
    <dgm:cxn modelId="{352DEE43-2325-450F-8F91-B42891D641AC}" type="presOf" srcId="{E2A920F4-271D-4FB4-8ECA-BCC65B90589A}" destId="{BE8109F6-227F-4261-B710-97B1634D0D09}" srcOrd="0" destOrd="0" presId="urn:microsoft.com/office/officeart/2005/8/layout/venn2"/>
    <dgm:cxn modelId="{87D1CD4C-056F-4ADA-823A-B24727298058}" type="presOf" srcId="{E2A920F4-271D-4FB4-8ECA-BCC65B90589A}" destId="{70115867-A5C2-4137-B015-679D341A8611}" srcOrd="1" destOrd="0" presId="urn:microsoft.com/office/officeart/2005/8/layout/venn2"/>
    <dgm:cxn modelId="{DC3AF74F-1068-4D9A-9E9E-3CEE3FD6F1F3}" srcId="{2DFD9950-C947-4877-9524-5C8D2BE01DBD}" destId="{E2A920F4-271D-4FB4-8ECA-BCC65B90589A}" srcOrd="1" destOrd="0" parTransId="{411BC19A-391F-4E60-9EFC-132776CF7F12}" sibTransId="{B935E54D-2542-40D0-8A7E-01F60F282B57}"/>
    <dgm:cxn modelId="{3C260354-2EFF-48C5-BB4A-ABD78ED06C17}" type="presOf" srcId="{B49ED684-6139-4FC1-95A0-C6D85F7C300B}" destId="{EA2DD6A8-BAB2-4B4D-B3C5-573183CAA1B4}" srcOrd="1" destOrd="0" presId="urn:microsoft.com/office/officeart/2005/8/layout/venn2"/>
    <dgm:cxn modelId="{63F4C095-8D67-4C21-AB89-DDECDE43B965}" srcId="{2DFD9950-C947-4877-9524-5C8D2BE01DBD}" destId="{6B07450C-4B57-4DAC-A60E-710A7100C088}" srcOrd="0" destOrd="0" parTransId="{62A036BC-FE20-4A71-90F0-2B4A41F64C83}" sibTransId="{3296B13E-AD4F-4FC0-9ADC-E78FDAF09659}"/>
    <dgm:cxn modelId="{885560AE-A5C3-4061-9819-90174EF47C76}" type="presOf" srcId="{6B07450C-4B57-4DAC-A60E-710A7100C088}" destId="{C2BB1A7B-6F96-4437-9DCF-FDB6C631625F}" srcOrd="1" destOrd="0" presId="urn:microsoft.com/office/officeart/2005/8/layout/venn2"/>
    <dgm:cxn modelId="{EAA255D3-3C6F-4DB9-A11C-BC12DD58DE96}" srcId="{2DFD9950-C947-4877-9524-5C8D2BE01DBD}" destId="{B49ED684-6139-4FC1-95A0-C6D85F7C300B}" srcOrd="2" destOrd="0" parTransId="{17149372-3B5B-468A-B423-EF246195D82E}" sibTransId="{228A27CB-8B3A-4157-9014-5DF62F216A76}"/>
    <dgm:cxn modelId="{9385E8D0-567A-414E-975A-1CC19D72A854}" type="presParOf" srcId="{6E2F3367-2AFD-47B3-B6C3-144E18D8670A}" destId="{82109481-30DF-4556-94EC-7BA1C275AEAB}" srcOrd="0" destOrd="0" presId="urn:microsoft.com/office/officeart/2005/8/layout/venn2"/>
    <dgm:cxn modelId="{E00938C3-3DAA-4D9F-BBEA-14785B439DAC}" type="presParOf" srcId="{82109481-30DF-4556-94EC-7BA1C275AEAB}" destId="{4E9346B1-5C23-4FE2-A63F-8FB5D6E45B92}" srcOrd="0" destOrd="0" presId="urn:microsoft.com/office/officeart/2005/8/layout/venn2"/>
    <dgm:cxn modelId="{ABC7DF59-F846-40CC-A1F5-73BDA3BAFA01}" type="presParOf" srcId="{82109481-30DF-4556-94EC-7BA1C275AEAB}" destId="{C2BB1A7B-6F96-4437-9DCF-FDB6C631625F}" srcOrd="1" destOrd="0" presId="urn:microsoft.com/office/officeart/2005/8/layout/venn2"/>
    <dgm:cxn modelId="{BFA6A895-66E2-4378-9532-21D42A7E4132}" type="presParOf" srcId="{6E2F3367-2AFD-47B3-B6C3-144E18D8670A}" destId="{AE48E5BF-386F-45B2-AD63-F8E7AE83E41B}" srcOrd="1" destOrd="0" presId="urn:microsoft.com/office/officeart/2005/8/layout/venn2"/>
    <dgm:cxn modelId="{336862CF-39A9-42FC-9A86-A41CF87BCC34}" type="presParOf" srcId="{AE48E5BF-386F-45B2-AD63-F8E7AE83E41B}" destId="{BE8109F6-227F-4261-B710-97B1634D0D09}" srcOrd="0" destOrd="0" presId="urn:microsoft.com/office/officeart/2005/8/layout/venn2"/>
    <dgm:cxn modelId="{826FD8CB-28BB-4D20-95C1-773B9DA9B3B2}" type="presParOf" srcId="{AE48E5BF-386F-45B2-AD63-F8E7AE83E41B}" destId="{70115867-A5C2-4137-B015-679D341A8611}" srcOrd="1" destOrd="0" presId="urn:microsoft.com/office/officeart/2005/8/layout/venn2"/>
    <dgm:cxn modelId="{3C260F25-2CE8-442A-B487-DF5628E37599}" type="presParOf" srcId="{6E2F3367-2AFD-47B3-B6C3-144E18D8670A}" destId="{4CD32D45-3E6F-4732-8E87-8EAA3BD66A5C}" srcOrd="2" destOrd="0" presId="urn:microsoft.com/office/officeart/2005/8/layout/venn2"/>
    <dgm:cxn modelId="{BC45A381-E082-4A40-B4F1-3B508C3DD955}" type="presParOf" srcId="{4CD32D45-3E6F-4732-8E87-8EAA3BD66A5C}" destId="{3663228B-634B-4874-9D6C-B65352BC611F}" srcOrd="0" destOrd="0" presId="urn:microsoft.com/office/officeart/2005/8/layout/venn2"/>
    <dgm:cxn modelId="{753FC89A-E861-4900-ABDA-EE88C1560AE2}" type="presParOf" srcId="{4CD32D45-3E6F-4732-8E87-8EAA3BD66A5C}" destId="{EA2DD6A8-BAB2-4B4D-B3C5-573183CAA1B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82256-1D73-42A5-9E06-8DFE715A0D3C}" type="doc">
      <dgm:prSet loTypeId="urn:microsoft.com/office/officeart/2005/8/layout/chevron2" loCatId="list" qsTypeId="urn:microsoft.com/office/officeart/2005/8/quickstyle/3d4#2" qsCatId="3D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B504783B-E8AB-420B-8435-0B3614924C56}">
      <dgm:prSet phldrT="[文本]"/>
      <dgm:spPr/>
      <dgm:t>
        <a:bodyPr/>
        <a:lstStyle/>
        <a:p>
          <a:r>
            <a:rPr lang="en-US" altLang="zh-CN" dirty="0"/>
            <a:t>Step 1</a:t>
          </a:r>
          <a:endParaRPr lang="zh-CN" altLang="en-US" dirty="0"/>
        </a:p>
      </dgm:t>
    </dgm:pt>
    <dgm:pt modelId="{6B6732A9-FA4B-49F7-B5D6-0F5B4CA5AFBC}" type="parTrans" cxnId="{E9B186FC-2628-4126-9F38-080CEE57C8E8}">
      <dgm:prSet/>
      <dgm:spPr/>
      <dgm:t>
        <a:bodyPr/>
        <a:lstStyle/>
        <a:p>
          <a:endParaRPr lang="zh-CN" altLang="en-US"/>
        </a:p>
      </dgm:t>
    </dgm:pt>
    <dgm:pt modelId="{A958768E-A3EC-4386-886F-A82FBBE3BC78}" type="sibTrans" cxnId="{E9B186FC-2628-4126-9F38-080CEE57C8E8}">
      <dgm:prSet/>
      <dgm:spPr/>
      <dgm:t>
        <a:bodyPr/>
        <a:lstStyle/>
        <a:p>
          <a:endParaRPr lang="zh-CN" altLang="en-US"/>
        </a:p>
      </dgm:t>
    </dgm:pt>
    <dgm:pt modelId="{6B56033F-85C6-4ECC-B4CD-E344D5471611}">
      <dgm:prSet phldrT="[文本]" custT="1"/>
      <dgm:spPr/>
      <dgm:t>
        <a:bodyPr/>
        <a:lstStyle/>
        <a:p>
          <a:r>
            <a:rPr lang="en-US" sz="2400" b="1" dirty="0">
              <a:latin typeface="Consolas" panose="020B0609020204030204" pitchFamily="49" charset="0"/>
            </a:rPr>
            <a:t>Applying the filter </a:t>
          </a:r>
          <a:endParaRPr lang="zh-CN" altLang="en-US" sz="2400" dirty="0">
            <a:latin typeface="Consolas" panose="020B0609020204030204" pitchFamily="49" charset="0"/>
          </a:endParaRPr>
        </a:p>
      </dgm:t>
    </dgm:pt>
    <dgm:pt modelId="{788B23ED-8296-4619-87E9-C2CA01EE7EC1}" type="parTrans" cxnId="{F2D92239-7315-4CE2-8B08-F1501F4C28AD}">
      <dgm:prSet/>
      <dgm:spPr/>
      <dgm:t>
        <a:bodyPr/>
        <a:lstStyle/>
        <a:p>
          <a:endParaRPr lang="zh-CN" altLang="en-US"/>
        </a:p>
      </dgm:t>
    </dgm:pt>
    <dgm:pt modelId="{D8D8513F-F132-42B9-9188-AA9DDD111DB5}" type="sibTrans" cxnId="{F2D92239-7315-4CE2-8B08-F1501F4C28AD}">
      <dgm:prSet/>
      <dgm:spPr/>
      <dgm:t>
        <a:bodyPr/>
        <a:lstStyle/>
        <a:p>
          <a:endParaRPr lang="zh-CN" altLang="en-US"/>
        </a:p>
      </dgm:t>
    </dgm:pt>
    <dgm:pt modelId="{478625ED-B7F1-4985-B8AF-1B98786BF8D8}">
      <dgm:prSet phldrT="[文本]"/>
      <dgm:spPr/>
      <dgm:t>
        <a:bodyPr/>
        <a:lstStyle/>
        <a:p>
          <a:r>
            <a:rPr lang="en-US" altLang="zh-CN" dirty="0"/>
            <a:t>Step 2</a:t>
          </a:r>
          <a:endParaRPr lang="zh-CN" altLang="en-US" dirty="0"/>
        </a:p>
      </dgm:t>
    </dgm:pt>
    <dgm:pt modelId="{EBE895F5-EB35-4669-A060-8BCBB39B0AE8}" type="parTrans" cxnId="{36216728-DC66-4E3B-A5F7-E31FE61F93D0}">
      <dgm:prSet/>
      <dgm:spPr/>
      <dgm:t>
        <a:bodyPr/>
        <a:lstStyle/>
        <a:p>
          <a:endParaRPr lang="zh-CN" altLang="en-US"/>
        </a:p>
      </dgm:t>
    </dgm:pt>
    <dgm:pt modelId="{8E8F3F02-E627-403E-B1FC-1C722B13E67C}" type="sibTrans" cxnId="{36216728-DC66-4E3B-A5F7-E31FE61F93D0}">
      <dgm:prSet/>
      <dgm:spPr/>
      <dgm:t>
        <a:bodyPr/>
        <a:lstStyle/>
        <a:p>
          <a:endParaRPr lang="zh-CN" altLang="en-US"/>
        </a:p>
      </dgm:t>
    </dgm:pt>
    <dgm:pt modelId="{8786EEC1-7FA8-4F1B-AE9F-0716AC4F7A54}">
      <dgm:prSet phldrT="[文本]" custT="1"/>
      <dgm:spPr/>
      <dgm:t>
        <a:bodyPr/>
        <a:lstStyle/>
        <a:p>
          <a:r>
            <a:rPr lang="en-US" altLang="zh-CN" sz="2400" b="1" dirty="0">
              <a:latin typeface="Consolas" panose="020B0609020204030204" pitchFamily="49" charset="0"/>
            </a:rPr>
            <a:t>Calculate the dot product</a:t>
          </a:r>
          <a:endParaRPr lang="zh-CN" altLang="en-US" sz="2400" b="1" dirty="0">
            <a:latin typeface="Consolas" panose="020B0609020204030204" pitchFamily="49" charset="0"/>
          </a:endParaRPr>
        </a:p>
      </dgm:t>
    </dgm:pt>
    <dgm:pt modelId="{7F66D8B3-E6B6-4823-B91F-7795C65E2318}" type="parTrans" cxnId="{F8301C4B-5B28-4362-9F6C-F097AF63F3C9}">
      <dgm:prSet/>
      <dgm:spPr/>
      <dgm:t>
        <a:bodyPr/>
        <a:lstStyle/>
        <a:p>
          <a:endParaRPr lang="zh-CN" altLang="en-US"/>
        </a:p>
      </dgm:t>
    </dgm:pt>
    <dgm:pt modelId="{9598DA6F-489C-4DAA-9D33-A33315F7C668}" type="sibTrans" cxnId="{F8301C4B-5B28-4362-9F6C-F097AF63F3C9}">
      <dgm:prSet/>
      <dgm:spPr/>
      <dgm:t>
        <a:bodyPr/>
        <a:lstStyle/>
        <a:p>
          <a:endParaRPr lang="zh-CN" altLang="en-US"/>
        </a:p>
      </dgm:t>
    </dgm:pt>
    <dgm:pt modelId="{7FFC20DA-60F2-4B6D-85C4-DB320CB4C332}">
      <dgm:prSet phldrT="[文本]"/>
      <dgm:spPr/>
      <dgm:t>
        <a:bodyPr/>
        <a:lstStyle/>
        <a:p>
          <a:r>
            <a:rPr lang="en-US" altLang="zh-CN" dirty="0"/>
            <a:t>Step 3</a:t>
          </a:r>
          <a:endParaRPr lang="zh-CN" altLang="en-US" dirty="0"/>
        </a:p>
      </dgm:t>
    </dgm:pt>
    <dgm:pt modelId="{138F4A90-3568-4F22-A8BE-A466704E82EE}" type="parTrans" cxnId="{A57A0AE5-08E2-433E-81DF-0B96A0A7E239}">
      <dgm:prSet/>
      <dgm:spPr/>
      <dgm:t>
        <a:bodyPr/>
        <a:lstStyle/>
        <a:p>
          <a:endParaRPr lang="zh-CN" altLang="en-US"/>
        </a:p>
      </dgm:t>
    </dgm:pt>
    <dgm:pt modelId="{270C6596-94D9-4C02-A814-78408C279758}" type="sibTrans" cxnId="{A57A0AE5-08E2-433E-81DF-0B96A0A7E239}">
      <dgm:prSet/>
      <dgm:spPr/>
      <dgm:t>
        <a:bodyPr/>
        <a:lstStyle/>
        <a:p>
          <a:endParaRPr lang="zh-CN" altLang="en-US"/>
        </a:p>
      </dgm:t>
    </dgm:pt>
    <dgm:pt modelId="{80AE3FD5-C9E3-4095-9FE8-26754936D71B}">
      <dgm:prSet phldrT="[文本]" custT="1"/>
      <dgm:spPr/>
      <dgm:t>
        <a:bodyPr/>
        <a:lstStyle/>
        <a:p>
          <a:r>
            <a:rPr lang="en-US" altLang="zh-CN" sz="2400" b="1" dirty="0">
              <a:latin typeface="Consolas" panose="020B0609020204030204" pitchFamily="49" charset="0"/>
            </a:rPr>
            <a:t>The filter moves</a:t>
          </a:r>
          <a:endParaRPr lang="zh-CN" altLang="en-US" sz="2400" b="1" dirty="0">
            <a:latin typeface="Consolas" panose="020B0609020204030204" pitchFamily="49" charset="0"/>
          </a:endParaRPr>
        </a:p>
      </dgm:t>
    </dgm:pt>
    <dgm:pt modelId="{628BDE32-A1FC-493D-9D32-94DC5D72D9A1}" type="parTrans" cxnId="{3FAF4895-9F07-4414-8F4D-716216FA20C7}">
      <dgm:prSet/>
      <dgm:spPr/>
      <dgm:t>
        <a:bodyPr/>
        <a:lstStyle/>
        <a:p>
          <a:endParaRPr lang="zh-CN" altLang="en-US"/>
        </a:p>
      </dgm:t>
    </dgm:pt>
    <dgm:pt modelId="{EFF061E5-06AB-4549-9981-52032452CE21}" type="sibTrans" cxnId="{3FAF4895-9F07-4414-8F4D-716216FA20C7}">
      <dgm:prSet/>
      <dgm:spPr/>
      <dgm:t>
        <a:bodyPr/>
        <a:lstStyle/>
        <a:p>
          <a:endParaRPr lang="zh-CN" altLang="en-US"/>
        </a:p>
      </dgm:t>
    </dgm:pt>
    <dgm:pt modelId="{1FEFF438-1778-4C1C-897F-2B572D1009D6}" type="pres">
      <dgm:prSet presAssocID="{A5482256-1D73-42A5-9E06-8DFE715A0D3C}" presName="linearFlow" presStyleCnt="0">
        <dgm:presLayoutVars>
          <dgm:dir/>
          <dgm:animLvl val="lvl"/>
          <dgm:resizeHandles val="exact"/>
        </dgm:presLayoutVars>
      </dgm:prSet>
      <dgm:spPr/>
    </dgm:pt>
    <dgm:pt modelId="{127B0643-4558-4D81-A642-0F15EB351F80}" type="pres">
      <dgm:prSet presAssocID="{B504783B-E8AB-420B-8435-0B3614924C56}" presName="composite" presStyleCnt="0"/>
      <dgm:spPr/>
    </dgm:pt>
    <dgm:pt modelId="{B9608830-8FC2-476D-BB89-16C45564F4E5}" type="pres">
      <dgm:prSet presAssocID="{B504783B-E8AB-420B-8435-0B3614924C5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2E7C9C1-C50B-4D36-9845-B82D20A0FE70}" type="pres">
      <dgm:prSet presAssocID="{B504783B-E8AB-420B-8435-0B3614924C56}" presName="descendantText" presStyleLbl="alignAcc1" presStyleIdx="0" presStyleCnt="3" custLinFactNeighborX="88708" custLinFactNeighborY="-18623">
        <dgm:presLayoutVars>
          <dgm:bulletEnabled val="1"/>
        </dgm:presLayoutVars>
      </dgm:prSet>
      <dgm:spPr/>
    </dgm:pt>
    <dgm:pt modelId="{5EB6CDC8-1E20-43F2-BBE5-E91FD3614666}" type="pres">
      <dgm:prSet presAssocID="{A958768E-A3EC-4386-886F-A82FBBE3BC78}" presName="sp" presStyleCnt="0"/>
      <dgm:spPr/>
    </dgm:pt>
    <dgm:pt modelId="{6BEC989D-46A8-4C0A-BF39-AE95DF861AA7}" type="pres">
      <dgm:prSet presAssocID="{478625ED-B7F1-4985-B8AF-1B98786BF8D8}" presName="composite" presStyleCnt="0"/>
      <dgm:spPr/>
    </dgm:pt>
    <dgm:pt modelId="{5A832830-B5CB-4DBB-8BC3-F410E9323B54}" type="pres">
      <dgm:prSet presAssocID="{478625ED-B7F1-4985-B8AF-1B98786BF8D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0C6E3D6-DEE6-4ECD-B15B-43015087A626}" type="pres">
      <dgm:prSet presAssocID="{478625ED-B7F1-4985-B8AF-1B98786BF8D8}" presName="descendantText" presStyleLbl="alignAcc1" presStyleIdx="1" presStyleCnt="3">
        <dgm:presLayoutVars>
          <dgm:bulletEnabled val="1"/>
        </dgm:presLayoutVars>
      </dgm:prSet>
      <dgm:spPr/>
    </dgm:pt>
    <dgm:pt modelId="{3B7FABAB-D2FD-4FAD-821A-DC9A5A4849FB}" type="pres">
      <dgm:prSet presAssocID="{8E8F3F02-E627-403E-B1FC-1C722B13E67C}" presName="sp" presStyleCnt="0"/>
      <dgm:spPr/>
    </dgm:pt>
    <dgm:pt modelId="{44CA76DA-4D3E-4A16-A924-7E21166853C0}" type="pres">
      <dgm:prSet presAssocID="{7FFC20DA-60F2-4B6D-85C4-DB320CB4C332}" presName="composite" presStyleCnt="0"/>
      <dgm:spPr/>
    </dgm:pt>
    <dgm:pt modelId="{75150F2C-C7E9-4D98-BFFB-1ADC5D88CCBD}" type="pres">
      <dgm:prSet presAssocID="{7FFC20DA-60F2-4B6D-85C4-DB320CB4C332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F01A28DE-06E6-4E2C-97B1-711F4325D383}" type="pres">
      <dgm:prSet presAssocID="{7FFC20DA-60F2-4B6D-85C4-DB320CB4C33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E432123-7881-47D0-99E1-38A0F1B48896}" type="presOf" srcId="{6B56033F-85C6-4ECC-B4CD-E344D5471611}" destId="{C2E7C9C1-C50B-4D36-9845-B82D20A0FE70}" srcOrd="0" destOrd="0" presId="urn:microsoft.com/office/officeart/2005/8/layout/chevron2"/>
    <dgm:cxn modelId="{36216728-DC66-4E3B-A5F7-E31FE61F93D0}" srcId="{A5482256-1D73-42A5-9E06-8DFE715A0D3C}" destId="{478625ED-B7F1-4985-B8AF-1B98786BF8D8}" srcOrd="1" destOrd="0" parTransId="{EBE895F5-EB35-4669-A060-8BCBB39B0AE8}" sibTransId="{8E8F3F02-E627-403E-B1FC-1C722B13E67C}"/>
    <dgm:cxn modelId="{F5F9BA2A-4298-498C-ABE3-D465D07D3F06}" type="presOf" srcId="{8786EEC1-7FA8-4F1B-AE9F-0716AC4F7A54}" destId="{E0C6E3D6-DEE6-4ECD-B15B-43015087A626}" srcOrd="0" destOrd="0" presId="urn:microsoft.com/office/officeart/2005/8/layout/chevron2"/>
    <dgm:cxn modelId="{F2D92239-7315-4CE2-8B08-F1501F4C28AD}" srcId="{B504783B-E8AB-420B-8435-0B3614924C56}" destId="{6B56033F-85C6-4ECC-B4CD-E344D5471611}" srcOrd="0" destOrd="0" parTransId="{788B23ED-8296-4619-87E9-C2CA01EE7EC1}" sibTransId="{D8D8513F-F132-42B9-9188-AA9DDD111DB5}"/>
    <dgm:cxn modelId="{F8301C4B-5B28-4362-9F6C-F097AF63F3C9}" srcId="{478625ED-B7F1-4985-B8AF-1B98786BF8D8}" destId="{8786EEC1-7FA8-4F1B-AE9F-0716AC4F7A54}" srcOrd="0" destOrd="0" parTransId="{7F66D8B3-E6B6-4823-B91F-7795C65E2318}" sibTransId="{9598DA6F-489C-4DAA-9D33-A33315F7C668}"/>
    <dgm:cxn modelId="{0C3C4770-FDDF-4A2E-B2FF-B1792DCF8D38}" type="presOf" srcId="{478625ED-B7F1-4985-B8AF-1B98786BF8D8}" destId="{5A832830-B5CB-4DBB-8BC3-F410E9323B54}" srcOrd="0" destOrd="0" presId="urn:microsoft.com/office/officeart/2005/8/layout/chevron2"/>
    <dgm:cxn modelId="{ADE67185-A783-4EE8-95D2-CA762F94FF8A}" type="presOf" srcId="{80AE3FD5-C9E3-4095-9FE8-26754936D71B}" destId="{F01A28DE-06E6-4E2C-97B1-711F4325D383}" srcOrd="0" destOrd="0" presId="urn:microsoft.com/office/officeart/2005/8/layout/chevron2"/>
    <dgm:cxn modelId="{F700CA8F-B2F7-4EE5-A4F7-CBDE9DFD0C7E}" type="presOf" srcId="{B504783B-E8AB-420B-8435-0B3614924C56}" destId="{B9608830-8FC2-476D-BB89-16C45564F4E5}" srcOrd="0" destOrd="0" presId="urn:microsoft.com/office/officeart/2005/8/layout/chevron2"/>
    <dgm:cxn modelId="{67975D91-F533-4FB0-9FD6-4A115E4DE64C}" type="presOf" srcId="{A5482256-1D73-42A5-9E06-8DFE715A0D3C}" destId="{1FEFF438-1778-4C1C-897F-2B572D1009D6}" srcOrd="0" destOrd="0" presId="urn:microsoft.com/office/officeart/2005/8/layout/chevron2"/>
    <dgm:cxn modelId="{3FAF4895-9F07-4414-8F4D-716216FA20C7}" srcId="{7FFC20DA-60F2-4B6D-85C4-DB320CB4C332}" destId="{80AE3FD5-C9E3-4095-9FE8-26754936D71B}" srcOrd="0" destOrd="0" parTransId="{628BDE32-A1FC-493D-9D32-94DC5D72D9A1}" sibTransId="{EFF061E5-06AB-4549-9981-52032452CE21}"/>
    <dgm:cxn modelId="{2C9C20A2-3F47-4ACD-A9BE-FF11EF171091}" type="presOf" srcId="{7FFC20DA-60F2-4B6D-85C4-DB320CB4C332}" destId="{75150F2C-C7E9-4D98-BFFB-1ADC5D88CCBD}" srcOrd="0" destOrd="0" presId="urn:microsoft.com/office/officeart/2005/8/layout/chevron2"/>
    <dgm:cxn modelId="{A57A0AE5-08E2-433E-81DF-0B96A0A7E239}" srcId="{A5482256-1D73-42A5-9E06-8DFE715A0D3C}" destId="{7FFC20DA-60F2-4B6D-85C4-DB320CB4C332}" srcOrd="2" destOrd="0" parTransId="{138F4A90-3568-4F22-A8BE-A466704E82EE}" sibTransId="{270C6596-94D9-4C02-A814-78408C279758}"/>
    <dgm:cxn modelId="{E9B186FC-2628-4126-9F38-080CEE57C8E8}" srcId="{A5482256-1D73-42A5-9E06-8DFE715A0D3C}" destId="{B504783B-E8AB-420B-8435-0B3614924C56}" srcOrd="0" destOrd="0" parTransId="{6B6732A9-FA4B-49F7-B5D6-0F5B4CA5AFBC}" sibTransId="{A958768E-A3EC-4386-886F-A82FBBE3BC78}"/>
    <dgm:cxn modelId="{069E4CC4-C7D0-4900-912C-09620AF36C38}" type="presParOf" srcId="{1FEFF438-1778-4C1C-897F-2B572D1009D6}" destId="{127B0643-4558-4D81-A642-0F15EB351F80}" srcOrd="0" destOrd="0" presId="urn:microsoft.com/office/officeart/2005/8/layout/chevron2"/>
    <dgm:cxn modelId="{0209DB71-420B-4452-B98C-6550987716B1}" type="presParOf" srcId="{127B0643-4558-4D81-A642-0F15EB351F80}" destId="{B9608830-8FC2-476D-BB89-16C45564F4E5}" srcOrd="0" destOrd="0" presId="urn:microsoft.com/office/officeart/2005/8/layout/chevron2"/>
    <dgm:cxn modelId="{EB246750-FBC4-40C1-B833-F3E167D8B0AF}" type="presParOf" srcId="{127B0643-4558-4D81-A642-0F15EB351F80}" destId="{C2E7C9C1-C50B-4D36-9845-B82D20A0FE70}" srcOrd="1" destOrd="0" presId="urn:microsoft.com/office/officeart/2005/8/layout/chevron2"/>
    <dgm:cxn modelId="{B7882C80-3BD8-486E-B086-18695345E96E}" type="presParOf" srcId="{1FEFF438-1778-4C1C-897F-2B572D1009D6}" destId="{5EB6CDC8-1E20-43F2-BBE5-E91FD3614666}" srcOrd="1" destOrd="0" presId="urn:microsoft.com/office/officeart/2005/8/layout/chevron2"/>
    <dgm:cxn modelId="{0805CC68-A3FD-4FD3-92FB-3F0DA74D9A13}" type="presParOf" srcId="{1FEFF438-1778-4C1C-897F-2B572D1009D6}" destId="{6BEC989D-46A8-4C0A-BF39-AE95DF861AA7}" srcOrd="2" destOrd="0" presId="urn:microsoft.com/office/officeart/2005/8/layout/chevron2"/>
    <dgm:cxn modelId="{B6F74535-7982-4BC5-9F26-578DC47219D8}" type="presParOf" srcId="{6BEC989D-46A8-4C0A-BF39-AE95DF861AA7}" destId="{5A832830-B5CB-4DBB-8BC3-F410E9323B54}" srcOrd="0" destOrd="0" presId="urn:microsoft.com/office/officeart/2005/8/layout/chevron2"/>
    <dgm:cxn modelId="{7D5FC61E-3C83-46E4-9A7D-4819B2CBAE0A}" type="presParOf" srcId="{6BEC989D-46A8-4C0A-BF39-AE95DF861AA7}" destId="{E0C6E3D6-DEE6-4ECD-B15B-43015087A626}" srcOrd="1" destOrd="0" presId="urn:microsoft.com/office/officeart/2005/8/layout/chevron2"/>
    <dgm:cxn modelId="{029873CC-F544-4E85-B74C-8307D50157F9}" type="presParOf" srcId="{1FEFF438-1778-4C1C-897F-2B572D1009D6}" destId="{3B7FABAB-D2FD-4FAD-821A-DC9A5A4849FB}" srcOrd="3" destOrd="0" presId="urn:microsoft.com/office/officeart/2005/8/layout/chevron2"/>
    <dgm:cxn modelId="{024EDBAD-DCE2-4E45-8D43-672B21439CA7}" type="presParOf" srcId="{1FEFF438-1778-4C1C-897F-2B572D1009D6}" destId="{44CA76DA-4D3E-4A16-A924-7E21166853C0}" srcOrd="4" destOrd="0" presId="urn:microsoft.com/office/officeart/2005/8/layout/chevron2"/>
    <dgm:cxn modelId="{09443993-6C56-4C79-8B1C-7D092EA764C0}" type="presParOf" srcId="{44CA76DA-4D3E-4A16-A924-7E21166853C0}" destId="{75150F2C-C7E9-4D98-BFFB-1ADC5D88CCBD}" srcOrd="0" destOrd="0" presId="urn:microsoft.com/office/officeart/2005/8/layout/chevron2"/>
    <dgm:cxn modelId="{BDCAF3AC-49B8-4576-AA3E-3FB99A322820}" type="presParOf" srcId="{44CA76DA-4D3E-4A16-A924-7E21166853C0}" destId="{F01A28DE-06E6-4E2C-97B1-711F4325D3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37056E-0525-4927-BF8D-CE222FC46B94}" type="doc">
      <dgm:prSet loTypeId="urn:microsoft.com/office/officeart/2005/8/layout/chart3#1" loCatId="relationship" qsTypeId="urn:microsoft.com/office/officeart/2005/8/quickstyle/3d4#3" qsCatId="3D" csTypeId="urn:microsoft.com/office/officeart/2005/8/colors/colorful5#2" csCatId="colorful" phldr="1"/>
      <dgm:spPr/>
    </dgm:pt>
    <dgm:pt modelId="{F64B4BD6-6520-4B6C-955C-8548683CBC54}">
      <dgm:prSet phldrT="[文本]"/>
      <dgm:spPr/>
      <dgm:t>
        <a:bodyPr/>
        <a:lstStyle/>
        <a:p>
          <a:r>
            <a:rPr lang="en-US" altLang="zh-CN" dirty="0"/>
            <a:t>```</a:t>
          </a:r>
          <a:endParaRPr lang="zh-CN" altLang="en-US" dirty="0"/>
        </a:p>
      </dgm:t>
    </dgm:pt>
    <dgm:pt modelId="{6A70FFD3-80EB-42E1-B73F-E15A0393A444}" type="parTrans" cxnId="{64687CEE-3B9E-4D40-8F24-7CC838F528F1}">
      <dgm:prSet/>
      <dgm:spPr/>
      <dgm:t>
        <a:bodyPr/>
        <a:lstStyle/>
        <a:p>
          <a:endParaRPr lang="zh-CN" altLang="en-US"/>
        </a:p>
      </dgm:t>
    </dgm:pt>
    <dgm:pt modelId="{32D94D5F-7043-4A71-9012-6EE77DC8690D}" type="sibTrans" cxnId="{64687CEE-3B9E-4D40-8F24-7CC838F528F1}">
      <dgm:prSet/>
      <dgm:spPr/>
      <dgm:t>
        <a:bodyPr/>
        <a:lstStyle/>
        <a:p>
          <a:endParaRPr lang="zh-CN" altLang="en-US"/>
        </a:p>
      </dgm:t>
    </dgm:pt>
    <dgm:pt modelId="{69134553-4265-4973-B569-22DF001E3106}">
      <dgm:prSet phldrT="[文本]"/>
      <dgm:spPr/>
      <dgm:t>
        <a:bodyPr/>
        <a:lstStyle/>
        <a:p>
          <a:r>
            <a:rPr lang="en-US" altLang="zh-CN" dirty="0"/>
            <a:t>Max pooling</a:t>
          </a:r>
          <a:endParaRPr lang="zh-CN" altLang="en-US" dirty="0"/>
        </a:p>
      </dgm:t>
    </dgm:pt>
    <dgm:pt modelId="{C6A1C30D-A7EB-45DB-8184-E9D92207A451}" type="parTrans" cxnId="{DB84288F-5B9C-405D-8805-647EDAE5D2F8}">
      <dgm:prSet/>
      <dgm:spPr/>
      <dgm:t>
        <a:bodyPr/>
        <a:lstStyle/>
        <a:p>
          <a:endParaRPr lang="zh-CN" altLang="en-US"/>
        </a:p>
      </dgm:t>
    </dgm:pt>
    <dgm:pt modelId="{124CE192-DA86-4521-B50E-BB4B3D9E3020}" type="sibTrans" cxnId="{DB84288F-5B9C-405D-8805-647EDAE5D2F8}">
      <dgm:prSet/>
      <dgm:spPr/>
      <dgm:t>
        <a:bodyPr/>
        <a:lstStyle/>
        <a:p>
          <a:endParaRPr lang="zh-CN" altLang="en-US"/>
        </a:p>
      </dgm:t>
    </dgm:pt>
    <dgm:pt modelId="{B3621CE4-1CE2-4B4B-88AD-80CC9ABD0D24}">
      <dgm:prSet phldrT="[文本]"/>
      <dgm:spPr/>
      <dgm:t>
        <a:bodyPr/>
        <a:lstStyle/>
        <a:p>
          <a:r>
            <a:rPr lang="en-US" altLang="zh-CN" dirty="0"/>
            <a:t>Average pooling</a:t>
          </a:r>
          <a:endParaRPr lang="zh-CN" altLang="en-US" dirty="0"/>
        </a:p>
      </dgm:t>
    </dgm:pt>
    <dgm:pt modelId="{5DA73764-C3D7-452B-84DA-A9C819DEF73B}" type="parTrans" cxnId="{F52C6DB7-8E37-4979-9C79-E2F9FCCB0EDE}">
      <dgm:prSet/>
      <dgm:spPr/>
      <dgm:t>
        <a:bodyPr/>
        <a:lstStyle/>
        <a:p>
          <a:endParaRPr lang="zh-CN" altLang="en-US"/>
        </a:p>
      </dgm:t>
    </dgm:pt>
    <dgm:pt modelId="{1EA13F7A-FA82-4922-9B0E-E4C5BA7F1141}" type="sibTrans" cxnId="{F52C6DB7-8E37-4979-9C79-E2F9FCCB0EDE}">
      <dgm:prSet/>
      <dgm:spPr/>
      <dgm:t>
        <a:bodyPr/>
        <a:lstStyle/>
        <a:p>
          <a:endParaRPr lang="zh-CN" altLang="en-US"/>
        </a:p>
      </dgm:t>
    </dgm:pt>
    <dgm:pt modelId="{54EC8F79-8055-418A-8CB0-51D419474BF6}" type="pres">
      <dgm:prSet presAssocID="{9B37056E-0525-4927-BF8D-CE222FC46B94}" presName="compositeShape" presStyleCnt="0">
        <dgm:presLayoutVars>
          <dgm:chMax val="7"/>
          <dgm:dir/>
          <dgm:resizeHandles val="exact"/>
        </dgm:presLayoutVars>
      </dgm:prSet>
      <dgm:spPr/>
    </dgm:pt>
    <dgm:pt modelId="{12968330-AC63-4829-80B0-6458A6C18CD8}" type="pres">
      <dgm:prSet presAssocID="{9B37056E-0525-4927-BF8D-CE222FC46B94}" presName="wedge1" presStyleLbl="node1" presStyleIdx="0" presStyleCnt="3"/>
      <dgm:spPr/>
    </dgm:pt>
    <dgm:pt modelId="{AF0E1FF9-635C-4DDB-AB5F-7360439C0DC5}" type="pres">
      <dgm:prSet presAssocID="{9B37056E-0525-4927-BF8D-CE222FC46B9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1E56DF-342E-44FE-8AA6-4BCD73978B91}" type="pres">
      <dgm:prSet presAssocID="{9B37056E-0525-4927-BF8D-CE222FC46B94}" presName="wedge2" presStyleLbl="node1" presStyleIdx="1" presStyleCnt="3"/>
      <dgm:spPr/>
    </dgm:pt>
    <dgm:pt modelId="{3B039869-F794-4027-9B7B-321936764770}" type="pres">
      <dgm:prSet presAssocID="{9B37056E-0525-4927-BF8D-CE222FC46B9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D147C21-2007-43A1-938F-70DCA1CB9392}" type="pres">
      <dgm:prSet presAssocID="{9B37056E-0525-4927-BF8D-CE222FC46B94}" presName="wedge3" presStyleLbl="node1" presStyleIdx="2" presStyleCnt="3"/>
      <dgm:spPr/>
    </dgm:pt>
    <dgm:pt modelId="{C7E8CB82-F40F-4777-9BB7-6D29E5A08F65}" type="pres">
      <dgm:prSet presAssocID="{9B37056E-0525-4927-BF8D-CE222FC46B9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94A040D-F5E1-4BCA-AE28-C6D0F6C7A39D}" type="presOf" srcId="{B3621CE4-1CE2-4B4B-88AD-80CC9ABD0D24}" destId="{4D147C21-2007-43A1-938F-70DCA1CB9392}" srcOrd="0" destOrd="0" presId="urn:microsoft.com/office/officeart/2005/8/layout/chart3#1"/>
    <dgm:cxn modelId="{A0DC2436-C198-4519-A8A6-FD11B163321B}" type="presOf" srcId="{69134553-4265-4973-B569-22DF001E3106}" destId="{071E56DF-342E-44FE-8AA6-4BCD73978B91}" srcOrd="0" destOrd="0" presId="urn:microsoft.com/office/officeart/2005/8/layout/chart3#1"/>
    <dgm:cxn modelId="{20927A3A-4CF3-4612-961A-C4CFB9108DBC}" type="presOf" srcId="{9B37056E-0525-4927-BF8D-CE222FC46B94}" destId="{54EC8F79-8055-418A-8CB0-51D419474BF6}" srcOrd="0" destOrd="0" presId="urn:microsoft.com/office/officeart/2005/8/layout/chart3#1"/>
    <dgm:cxn modelId="{D91B2362-D6AD-4022-9EF9-49E05B6CEDEA}" type="presOf" srcId="{69134553-4265-4973-B569-22DF001E3106}" destId="{3B039869-F794-4027-9B7B-321936764770}" srcOrd="1" destOrd="0" presId="urn:microsoft.com/office/officeart/2005/8/layout/chart3#1"/>
    <dgm:cxn modelId="{DB84288F-5B9C-405D-8805-647EDAE5D2F8}" srcId="{9B37056E-0525-4927-BF8D-CE222FC46B94}" destId="{69134553-4265-4973-B569-22DF001E3106}" srcOrd="1" destOrd="0" parTransId="{C6A1C30D-A7EB-45DB-8184-E9D92207A451}" sibTransId="{124CE192-DA86-4521-B50E-BB4B3D9E3020}"/>
    <dgm:cxn modelId="{F52C6DB7-8E37-4979-9C79-E2F9FCCB0EDE}" srcId="{9B37056E-0525-4927-BF8D-CE222FC46B94}" destId="{B3621CE4-1CE2-4B4B-88AD-80CC9ABD0D24}" srcOrd="2" destOrd="0" parTransId="{5DA73764-C3D7-452B-84DA-A9C819DEF73B}" sibTransId="{1EA13F7A-FA82-4922-9B0E-E4C5BA7F1141}"/>
    <dgm:cxn modelId="{650126E5-4CBB-43AE-A99A-B9DD8A447C11}" type="presOf" srcId="{B3621CE4-1CE2-4B4B-88AD-80CC9ABD0D24}" destId="{C7E8CB82-F40F-4777-9BB7-6D29E5A08F65}" srcOrd="1" destOrd="0" presId="urn:microsoft.com/office/officeart/2005/8/layout/chart3#1"/>
    <dgm:cxn modelId="{3865A2E6-AA11-4CB0-A60D-6868160ABFB1}" type="presOf" srcId="{F64B4BD6-6520-4B6C-955C-8548683CBC54}" destId="{12968330-AC63-4829-80B0-6458A6C18CD8}" srcOrd="0" destOrd="0" presId="urn:microsoft.com/office/officeart/2005/8/layout/chart3#1"/>
    <dgm:cxn modelId="{64687CEE-3B9E-4D40-8F24-7CC838F528F1}" srcId="{9B37056E-0525-4927-BF8D-CE222FC46B94}" destId="{F64B4BD6-6520-4B6C-955C-8548683CBC54}" srcOrd="0" destOrd="0" parTransId="{6A70FFD3-80EB-42E1-B73F-E15A0393A444}" sibTransId="{32D94D5F-7043-4A71-9012-6EE77DC8690D}"/>
    <dgm:cxn modelId="{F1ABBBF8-6508-42B4-BF3B-20675161BD76}" type="presOf" srcId="{F64B4BD6-6520-4B6C-955C-8548683CBC54}" destId="{AF0E1FF9-635C-4DDB-AB5F-7360439C0DC5}" srcOrd="1" destOrd="0" presId="urn:microsoft.com/office/officeart/2005/8/layout/chart3#1"/>
    <dgm:cxn modelId="{90FF6F69-D07A-4A56-B978-46014041C1E7}" type="presParOf" srcId="{54EC8F79-8055-418A-8CB0-51D419474BF6}" destId="{12968330-AC63-4829-80B0-6458A6C18CD8}" srcOrd="0" destOrd="0" presId="urn:microsoft.com/office/officeart/2005/8/layout/chart3#1"/>
    <dgm:cxn modelId="{DB7F91CA-6436-4EEF-8148-3A6D93A37AE1}" type="presParOf" srcId="{54EC8F79-8055-418A-8CB0-51D419474BF6}" destId="{AF0E1FF9-635C-4DDB-AB5F-7360439C0DC5}" srcOrd="1" destOrd="0" presId="urn:microsoft.com/office/officeart/2005/8/layout/chart3#1"/>
    <dgm:cxn modelId="{4CFDA791-13E3-42D8-ACFF-0EBDB4D10F6E}" type="presParOf" srcId="{54EC8F79-8055-418A-8CB0-51D419474BF6}" destId="{071E56DF-342E-44FE-8AA6-4BCD73978B91}" srcOrd="2" destOrd="0" presId="urn:microsoft.com/office/officeart/2005/8/layout/chart3#1"/>
    <dgm:cxn modelId="{06D7EFD5-D528-4579-B1C2-9169FC52FD13}" type="presParOf" srcId="{54EC8F79-8055-418A-8CB0-51D419474BF6}" destId="{3B039869-F794-4027-9B7B-321936764770}" srcOrd="3" destOrd="0" presId="urn:microsoft.com/office/officeart/2005/8/layout/chart3#1"/>
    <dgm:cxn modelId="{87B22E60-2D42-4E6D-8B7F-0749E3A904EF}" type="presParOf" srcId="{54EC8F79-8055-418A-8CB0-51D419474BF6}" destId="{4D147C21-2007-43A1-938F-70DCA1CB9392}" srcOrd="4" destOrd="0" presId="urn:microsoft.com/office/officeart/2005/8/layout/chart3#1"/>
    <dgm:cxn modelId="{40579EB9-883F-4426-B2ED-DA2B53748650}" type="presParOf" srcId="{54EC8F79-8055-418A-8CB0-51D419474BF6}" destId="{C7E8CB82-F40F-4777-9BB7-6D29E5A08F65}" srcOrd="5" destOrd="0" presId="urn:microsoft.com/office/officeart/2005/8/layout/char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346B1-5C23-4FE2-A63F-8FB5D6E45B92}">
      <dsp:nvSpPr>
        <dsp:cNvPr id="0" name=""/>
        <dsp:cNvSpPr/>
      </dsp:nvSpPr>
      <dsp:spPr>
        <a:xfrm>
          <a:off x="1208444" y="0"/>
          <a:ext cx="6990728" cy="49191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MACHINE LEARNING</a:t>
          </a:r>
          <a:endParaRPr lang="zh-CN" altLang="en-US" sz="2800" b="1" kern="1200" dirty="0"/>
        </a:p>
      </dsp:txBody>
      <dsp:txXfrm>
        <a:off x="3482178" y="245956"/>
        <a:ext cx="2443259" cy="737870"/>
      </dsp:txXfrm>
    </dsp:sp>
    <dsp:sp modelId="{BE8109F6-227F-4261-B710-97B1634D0D09}">
      <dsp:nvSpPr>
        <dsp:cNvPr id="0" name=""/>
        <dsp:cNvSpPr/>
      </dsp:nvSpPr>
      <dsp:spPr>
        <a:xfrm>
          <a:off x="1671543" y="1290768"/>
          <a:ext cx="6194271" cy="3628365"/>
        </a:xfrm>
        <a:prstGeom prst="ellips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/>
            <a:t>DEEP LEARNING</a:t>
          </a:r>
          <a:endParaRPr lang="zh-CN" altLang="en-US" sz="3200" b="1" kern="1200" dirty="0"/>
        </a:p>
      </dsp:txBody>
      <dsp:txXfrm>
        <a:off x="3325414" y="1517541"/>
        <a:ext cx="2886530" cy="680318"/>
      </dsp:txXfrm>
    </dsp:sp>
    <dsp:sp modelId="{3663228B-634B-4874-9D6C-B65352BC611F}">
      <dsp:nvSpPr>
        <dsp:cNvPr id="0" name=""/>
        <dsp:cNvSpPr/>
      </dsp:nvSpPr>
      <dsp:spPr>
        <a:xfrm>
          <a:off x="3615425" y="3031514"/>
          <a:ext cx="2459567" cy="1741029"/>
        </a:xfrm>
        <a:prstGeom prst="ellips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/>
            <a:t>CNN</a:t>
          </a:r>
          <a:endParaRPr lang="zh-CN" altLang="en-US" sz="3100" b="1" kern="1200" dirty="0"/>
        </a:p>
      </dsp:txBody>
      <dsp:txXfrm>
        <a:off x="3975620" y="3466771"/>
        <a:ext cx="1739176" cy="870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8830-8FC2-476D-BB89-16C45564F4E5}">
      <dsp:nvSpPr>
        <dsp:cNvPr id="0" name=""/>
        <dsp:cNvSpPr/>
      </dsp:nvSpPr>
      <dsp:spPr>
        <a:xfrm rot="5400000">
          <a:off x="-221951" y="223738"/>
          <a:ext cx="1479674" cy="103577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Step 1</a:t>
          </a:r>
          <a:endParaRPr lang="zh-CN" altLang="en-US" sz="2700" kern="1200" dirty="0"/>
        </a:p>
      </dsp:txBody>
      <dsp:txXfrm rot="-5400000">
        <a:off x="1" y="519673"/>
        <a:ext cx="1035771" cy="443903"/>
      </dsp:txXfrm>
    </dsp:sp>
    <dsp:sp modelId="{C2E7C9C1-C50B-4D36-9845-B82D20A0FE70}">
      <dsp:nvSpPr>
        <dsp:cNvPr id="0" name=""/>
        <dsp:cNvSpPr/>
      </dsp:nvSpPr>
      <dsp:spPr>
        <a:xfrm rot="5400000">
          <a:off x="2378398" y="-1342627"/>
          <a:ext cx="961788" cy="3647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latin typeface="Consolas" panose="020B0609020204030204" pitchFamily="49" charset="0"/>
            </a:rPr>
            <a:t>Applying the filter </a:t>
          </a:r>
          <a:endParaRPr lang="zh-CN" altLang="en-US" sz="2400" kern="1200" dirty="0">
            <a:latin typeface="Consolas" panose="020B0609020204030204" pitchFamily="49" charset="0"/>
          </a:endParaRPr>
        </a:p>
      </dsp:txBody>
      <dsp:txXfrm rot="-5400000">
        <a:off x="1035772" y="46950"/>
        <a:ext cx="3600091" cy="867886"/>
      </dsp:txXfrm>
    </dsp:sp>
    <dsp:sp modelId="{5A832830-B5CB-4DBB-8BC3-F410E9323B54}">
      <dsp:nvSpPr>
        <dsp:cNvPr id="0" name=""/>
        <dsp:cNvSpPr/>
      </dsp:nvSpPr>
      <dsp:spPr>
        <a:xfrm rot="5400000">
          <a:off x="-221951" y="1507764"/>
          <a:ext cx="1479674" cy="1035771"/>
        </a:xfrm>
        <a:prstGeom prst="chevron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6350" cap="flat" cmpd="sng" algn="ctr">
          <a:solidFill>
            <a:schemeClr val="accent4">
              <a:hueOff val="10211516"/>
              <a:satOff val="-11993"/>
              <a:lumOff val="460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Step 2</a:t>
          </a:r>
          <a:endParaRPr lang="zh-CN" altLang="en-US" sz="2700" kern="1200" dirty="0"/>
        </a:p>
      </dsp:txBody>
      <dsp:txXfrm rot="-5400000">
        <a:off x="1" y="1803699"/>
        <a:ext cx="1035771" cy="443903"/>
      </dsp:txXfrm>
    </dsp:sp>
    <dsp:sp modelId="{E0C6E3D6-DEE6-4ECD-B15B-43015087A626}">
      <dsp:nvSpPr>
        <dsp:cNvPr id="0" name=""/>
        <dsp:cNvSpPr/>
      </dsp:nvSpPr>
      <dsp:spPr>
        <a:xfrm rot="5400000">
          <a:off x="2378398" y="-56814"/>
          <a:ext cx="961788" cy="3647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211516"/>
              <a:satOff val="-11993"/>
              <a:lumOff val="460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>
              <a:latin typeface="Consolas" panose="020B0609020204030204" pitchFamily="49" charset="0"/>
            </a:rPr>
            <a:t>Calculate the dot product</a:t>
          </a:r>
          <a:endParaRPr lang="zh-CN" altLang="en-US" sz="2400" b="1" kern="1200" dirty="0">
            <a:latin typeface="Consolas" panose="020B0609020204030204" pitchFamily="49" charset="0"/>
          </a:endParaRPr>
        </a:p>
      </dsp:txBody>
      <dsp:txXfrm rot="-5400000">
        <a:off x="1035772" y="1332763"/>
        <a:ext cx="3600091" cy="867886"/>
      </dsp:txXfrm>
    </dsp:sp>
    <dsp:sp modelId="{75150F2C-C7E9-4D98-BFFB-1ADC5D88CCBD}">
      <dsp:nvSpPr>
        <dsp:cNvPr id="0" name=""/>
        <dsp:cNvSpPr/>
      </dsp:nvSpPr>
      <dsp:spPr>
        <a:xfrm rot="5400000">
          <a:off x="-221951" y="2791789"/>
          <a:ext cx="1479674" cy="1035771"/>
        </a:xfrm>
        <a:prstGeom prst="chevron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635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Step 3</a:t>
          </a:r>
          <a:endParaRPr lang="zh-CN" altLang="en-US" sz="2700" kern="1200" dirty="0"/>
        </a:p>
      </dsp:txBody>
      <dsp:txXfrm rot="-5400000">
        <a:off x="1" y="3087724"/>
        <a:ext cx="1035771" cy="443903"/>
      </dsp:txXfrm>
    </dsp:sp>
    <dsp:sp modelId="{F01A28DE-06E6-4E2C-97B1-711F4325D383}">
      <dsp:nvSpPr>
        <dsp:cNvPr id="0" name=""/>
        <dsp:cNvSpPr/>
      </dsp:nvSpPr>
      <dsp:spPr>
        <a:xfrm rot="5400000">
          <a:off x="2378398" y="1227211"/>
          <a:ext cx="961788" cy="3647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>
              <a:latin typeface="Consolas" panose="020B0609020204030204" pitchFamily="49" charset="0"/>
            </a:rPr>
            <a:t>The filter moves</a:t>
          </a:r>
          <a:endParaRPr lang="zh-CN" altLang="en-US" sz="2400" b="1" kern="1200" dirty="0">
            <a:latin typeface="Consolas" panose="020B0609020204030204" pitchFamily="49" charset="0"/>
          </a:endParaRPr>
        </a:p>
      </dsp:txBody>
      <dsp:txXfrm rot="-5400000">
        <a:off x="1035772" y="2616789"/>
        <a:ext cx="3600091" cy="86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8330-AC63-4829-80B0-6458A6C18CD8}">
      <dsp:nvSpPr>
        <dsp:cNvPr id="0" name=""/>
        <dsp:cNvSpPr/>
      </dsp:nvSpPr>
      <dsp:spPr>
        <a:xfrm>
          <a:off x="1560327" y="267880"/>
          <a:ext cx="3333627" cy="3333627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```</a:t>
          </a:r>
          <a:endParaRPr lang="zh-CN" altLang="en-US" sz="2200" kern="1200" dirty="0"/>
        </a:p>
      </dsp:txBody>
      <dsp:txXfrm>
        <a:off x="3372788" y="883014"/>
        <a:ext cx="1131052" cy="1111209"/>
      </dsp:txXfrm>
    </dsp:sp>
    <dsp:sp modelId="{071E56DF-342E-44FE-8AA6-4BCD73978B91}">
      <dsp:nvSpPr>
        <dsp:cNvPr id="0" name=""/>
        <dsp:cNvSpPr/>
      </dsp:nvSpPr>
      <dsp:spPr>
        <a:xfrm>
          <a:off x="1388486" y="367095"/>
          <a:ext cx="3333627" cy="3333627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Max pooling</a:t>
          </a:r>
          <a:endParaRPr lang="zh-CN" altLang="en-US" sz="2200" kern="1200" dirty="0"/>
        </a:p>
      </dsp:txBody>
      <dsp:txXfrm>
        <a:off x="2301265" y="2470455"/>
        <a:ext cx="1508069" cy="1031837"/>
      </dsp:txXfrm>
    </dsp:sp>
    <dsp:sp modelId="{4D147C21-2007-43A1-938F-70DCA1CB9392}">
      <dsp:nvSpPr>
        <dsp:cNvPr id="0" name=""/>
        <dsp:cNvSpPr/>
      </dsp:nvSpPr>
      <dsp:spPr>
        <a:xfrm>
          <a:off x="1388486" y="367095"/>
          <a:ext cx="3333627" cy="3333627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Average pooling</a:t>
          </a:r>
          <a:endParaRPr lang="zh-CN" altLang="en-US" sz="2200" kern="1200" dirty="0"/>
        </a:p>
      </dsp:txBody>
      <dsp:txXfrm>
        <a:off x="1745660" y="1021915"/>
        <a:ext cx="1131052" cy="1111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1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#2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#3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DF550-7885-4205-87F5-593D8F7CFE1A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6EC16-EF0C-4133-8FD6-86AC0F675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6EC16-EF0C-4133-8FD6-86AC0F67506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F043DFC-1413-456F-8716-B1D0B475D6D4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C151C4-64AF-49BE-91E0-5AF74609FF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A726-3E0C-4321-81FF-5CA7250567FB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FCFA-4393-45CF-ACC9-D56B8FCC0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6625" y="1675096"/>
            <a:ext cx="9281160" cy="352044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1. The algorithm principles and structures of convolution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neural networks</a:t>
            </a:r>
            <a:br>
              <a:rPr lang="en-US" altLang="zh-CN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ap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GB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liance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of convolution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neural networks</a:t>
            </a:r>
            <a:br>
              <a:rPr lang="zh-CN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strengths and weakness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es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of convolution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neural networks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59864" y="5334688"/>
            <a:ext cx="3143645" cy="106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By  YU ZHENGYUN</a:t>
            </a:r>
          </a:p>
          <a:p>
            <a:r>
              <a:rPr lang="en-US" altLang="zh-CN" dirty="0"/>
              <a:t>LIN QIAOLING</a:t>
            </a:r>
          </a:p>
          <a:p>
            <a:r>
              <a:rPr lang="en-US" altLang="zh-CN" dirty="0"/>
              <a:t>LI HANYANG</a:t>
            </a:r>
          </a:p>
          <a:p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587416" y="688259"/>
            <a:ext cx="7553693" cy="98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182880" indent="-18288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zh-CN" sz="4800" b="1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方正姚体" panose="02010601030101010101" pitchFamily="2" charset="-122"/>
                <a:cs typeface="+mn-cs"/>
              </a:rPr>
              <a:t>CNN in deep learning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57203" y="1827800"/>
            <a:ext cx="62099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effectLst/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three hyperparameters which affect the volume size of the output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7156" y="2987074"/>
            <a:ext cx="102237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b="1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en-US" altLang="zh-CN" sz="32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 of filters </a:t>
            </a:r>
          </a:p>
          <a:p>
            <a:r>
              <a:rPr lang="en-US" altLang="zh-CN" sz="32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affects the depth of the output</a:t>
            </a:r>
            <a:endParaRPr lang="zh-CN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en-US" altLang="zh-CN" sz="3200" b="1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Stride</a:t>
            </a:r>
            <a:endParaRPr lang="en-US" altLang="zh-CN" sz="3200" b="1" dirty="0">
              <a:solidFill>
                <a:srgbClr val="323232"/>
              </a:solidFill>
              <a:latin typeface="IBM Plex Sans" panose="020B0503050203000203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distance that the filter moves over the input matrix. </a:t>
            </a:r>
            <a:endParaRPr lang="zh-CN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 </a:t>
            </a:r>
            <a:r>
              <a:rPr lang="en-US" altLang="zh-CN" sz="3200" b="1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Zero-padding</a:t>
            </a:r>
            <a:endParaRPr lang="en-US" altLang="zh-CN" sz="3200" b="1" dirty="0">
              <a:solidFill>
                <a:srgbClr val="323232"/>
              </a:solidFill>
              <a:latin typeface="IBM Plex Sans" panose="020B0503050203000203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sets all elements that fall outside of the input matrix to zero.</a:t>
            </a:r>
            <a:endParaRPr lang="zh-CN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56193" y="2444906"/>
            <a:ext cx="6025300" cy="46166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323232"/>
                </a:solidFill>
                <a:effectLst/>
                <a:latin typeface="宋体" panose="02010600030101010101" pitchFamily="2" charset="-122"/>
                <a:ea typeface="IBM Plex Sans" panose="020B0503050203000203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323232"/>
                </a:solidFill>
                <a:effectLst/>
                <a:latin typeface="宋体" panose="02010600030101010101" pitchFamily="2" charset="-122"/>
                <a:ea typeface="IBM Plex Sans" panose="020B0503050203000203" pitchFamily="34" charset="0"/>
                <a:cs typeface="Arial" panose="020B0604020202020204" pitchFamily="34" charset="0"/>
              </a:rPr>
              <a:t>introduce nonlinearity to the model.</a:t>
            </a:r>
            <a:endParaRPr lang="zh-CN" altLang="zh-CN" sz="24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71240" y="3041154"/>
            <a:ext cx="6004878" cy="4048125"/>
            <a:chOff x="3120270" y="2809875"/>
            <a:chExt cx="6004878" cy="4048125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7966" y="2809875"/>
              <a:ext cx="4657725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本框 31"/>
            <p:cNvSpPr txBox="1"/>
            <p:nvPr/>
          </p:nvSpPr>
          <p:spPr>
            <a:xfrm>
              <a:off x="3120270" y="6030920"/>
              <a:ext cx="2111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Input image</a:t>
              </a:r>
              <a:endParaRPr lang="zh-CN" altLang="en-US" sz="2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69793" y="6030921"/>
              <a:ext cx="1554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     filter</a:t>
              </a:r>
              <a:endParaRPr lang="zh-CN" altLang="en-US" sz="2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09063" y="6040348"/>
              <a:ext cx="2216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 array</a:t>
              </a:r>
              <a:endParaRPr lang="zh-CN" altLang="en-US" sz="2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754" y="1853564"/>
            <a:ext cx="5061970" cy="4473730"/>
            <a:chOff x="443281" y="1581214"/>
            <a:chExt cx="5061970" cy="4473730"/>
          </a:xfrm>
        </p:grpSpPr>
        <p:grpSp>
          <p:nvGrpSpPr>
            <p:cNvPr id="28" name="组合 27"/>
            <p:cNvGrpSpPr/>
            <p:nvPr/>
          </p:nvGrpSpPr>
          <p:grpSpPr>
            <a:xfrm>
              <a:off x="443281" y="3113827"/>
              <a:ext cx="5061970" cy="2941117"/>
              <a:chOff x="509270" y="1949325"/>
              <a:chExt cx="5061970" cy="294111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09270" y="1949325"/>
                <a:ext cx="5061970" cy="1479675"/>
                <a:chOff x="7467086" y="5121278"/>
                <a:chExt cx="4724914" cy="147967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7467086" y="5121279"/>
                  <a:ext cx="1035772" cy="1479674"/>
                  <a:chOff x="7467086" y="5121279"/>
                  <a:chExt cx="1035772" cy="1479674"/>
                </a:xfrm>
              </p:grpSpPr>
              <p:sp>
                <p:nvSpPr>
                  <p:cNvPr id="9" name="箭头: V 形 8"/>
                  <p:cNvSpPr/>
                  <p:nvPr/>
                </p:nvSpPr>
                <p:spPr>
                  <a:xfrm rot="5400000">
                    <a:off x="7245136" y="5343230"/>
                    <a:ext cx="1479674" cy="1035771"/>
                  </a:xfrm>
                  <a:prstGeom prst="chevron">
                    <a:avLst/>
                  </a:prstGeom>
                  <a:scene3d>
                    <a:camera prst="orthographicFront"/>
                    <a:lightRig rig="chilly" dir="t"/>
                  </a:scene3d>
                  <a:sp3d prstMaterial="translucentPowder">
                    <a:bevelT w="127000" h="25400" prst="softRound"/>
                  </a:sp3d>
                </p:spPr>
                <p:style>
                  <a:lnRef idx="1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lnRef>
                  <a:fillRef idx="1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fillRef>
                  <a:effectRef idx="0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箭头: V 形 4"/>
                  <p:cNvSpPr txBox="1"/>
                  <p:nvPr/>
                </p:nvSpPr>
                <p:spPr>
                  <a:xfrm>
                    <a:off x="7467086" y="5769204"/>
                    <a:ext cx="1035771" cy="443903"/>
                  </a:xfrm>
                  <a:prstGeom prst="rect">
                    <a:avLst/>
                  </a:prstGeom>
                  <a:scene3d>
                    <a:camera prst="orthographicFront"/>
                    <a:lightRig rig="chilly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marL="0" marR="0" lvl="0" indent="0" algn="ctr" defTabSz="1200150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zh-CN" sz="2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8433888" y="5121278"/>
                  <a:ext cx="3758112" cy="961788"/>
                  <a:chOff x="8433888" y="5121278"/>
                  <a:chExt cx="3758112" cy="961788"/>
                </a:xfrm>
              </p:grpSpPr>
              <p:sp>
                <p:nvSpPr>
                  <p:cNvPr id="7" name="矩形: 圆顶角 6"/>
                  <p:cNvSpPr/>
                  <p:nvPr/>
                </p:nvSpPr>
                <p:spPr>
                  <a:xfrm rot="5400000">
                    <a:off x="9866536" y="3757602"/>
                    <a:ext cx="961788" cy="3689140"/>
                  </a:xfrm>
                  <a:prstGeom prst="round2SameRect">
                    <a:avLst/>
                  </a:prstGeom>
                  <a:scene3d>
                    <a:camera prst="orthographicFront"/>
                    <a:lightRig rig="chilly" dir="t"/>
                  </a:scene3d>
                  <a:sp3d prstMaterial="dkEdge">
                    <a:bevelT w="25400" h="6350" prst="softRound"/>
                    <a:bevelB w="0" h="0" prst="convex"/>
                  </a:sp3d>
                </p:spPr>
                <p:style>
                  <a:ln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8" name="矩形: 圆顶角 4"/>
                  <p:cNvSpPr txBox="1"/>
                  <p:nvPr/>
                </p:nvSpPr>
                <p:spPr>
                  <a:xfrm>
                    <a:off x="8433888" y="5180151"/>
                    <a:ext cx="3758111" cy="867886"/>
                  </a:xfrm>
                  <a:prstGeom prst="rect">
                    <a:avLst/>
                  </a:prstGeom>
                  <a:scene3d>
                    <a:camera prst="orthographicFront"/>
                    <a:lightRig rig="chilly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70688" tIns="15240" rIns="15240" bIns="15240" numCol="1" spcCol="1270" anchor="ctr" anchorCtr="0">
                    <a:noAutofit/>
                  </a:bodyPr>
                  <a:lstStyle/>
                  <a:p>
                    <a:pPr marL="228600" lvl="1" indent="-228600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Tx/>
                      <a:buChar char="•"/>
                    </a:pPr>
                    <a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Rectified Linear Unit (</a:t>
                    </a:r>
                    <a:r>
                      <a:rPr kumimoji="0" lang="en-US" altLang="zh-CN" sz="2400" b="1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ReLU</a:t>
                    </a:r>
                    <a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) transformation</a:t>
                    </a:r>
                    <a:endParaRPr kumimoji="0" lang="zh-CN" altLang="en-US" sz="2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onsolas" panose="020B0609020204030204" pitchFamily="49" charset="0"/>
                      <a:ea typeface="方正姚体" panose="02010601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509270" y="3410768"/>
                <a:ext cx="1035772" cy="1479674"/>
                <a:chOff x="0" y="2569838"/>
                <a:chExt cx="1035772" cy="1479674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23" name="箭头: V 形 22"/>
                <p:cNvSpPr/>
                <p:nvPr/>
              </p:nvSpPr>
              <p:spPr>
                <a:xfrm rot="5400000">
                  <a:off x="-221951" y="2791789"/>
                  <a:ext cx="1479674" cy="1035771"/>
                </a:xfrm>
                <a:prstGeom prst="chevron">
                  <a:avLst/>
                </a:prstGeom>
                <a:sp3d prstMaterial="translucentPowder">
                  <a:bevelT w="127000" h="25400" prst="softRound"/>
                </a:sp3d>
              </p:spPr>
              <p:style>
                <a:ln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lnRef>
                <a:fill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fillRef>
                <a:effectRef idx="0">
                  <a:schemeClr val="accent4">
                    <a:hueOff val="20423033"/>
                    <a:satOff val="-23983"/>
                    <a:lumOff val="921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箭头: V 形 4"/>
                <p:cNvSpPr txBox="1"/>
                <p:nvPr/>
              </p:nvSpPr>
              <p:spPr>
                <a:xfrm>
                  <a:off x="1" y="3087724"/>
                  <a:ext cx="1035771" cy="443903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7145" tIns="17145" rIns="17145" bIns="17145" numCol="1" spcCol="1270" anchor="ctr" anchorCtr="0">
                  <a:noAutofit/>
                </a:bodyPr>
                <a:lstStyle/>
                <a:p>
                  <a:pPr marL="0" lvl="0" indent="0" algn="ctr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2700" kern="12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545041" y="3404837"/>
                <a:ext cx="4026199" cy="961788"/>
                <a:chOff x="1035771" y="2569838"/>
                <a:chExt cx="3647042" cy="961788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26" name="矩形: 圆顶角 25"/>
                <p:cNvSpPr/>
                <p:nvPr/>
              </p:nvSpPr>
              <p:spPr>
                <a:xfrm rot="5400000">
                  <a:off x="2378398" y="1227211"/>
                  <a:ext cx="961788" cy="3647042"/>
                </a:xfrm>
                <a:prstGeom prst="round2SameRect">
                  <a:avLst/>
                </a:prstGeom>
                <a:sp3d prstMaterial="dkEdge">
                  <a:bevelT w="25400" h="6350" prst="softRound"/>
                  <a:bevelB w="0" h="0" prst="convex"/>
                </a:sp3d>
              </p:spPr>
              <p:style>
                <a:ln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矩形: 圆顶角 4"/>
                <p:cNvSpPr txBox="1"/>
                <p:nvPr/>
              </p:nvSpPr>
              <p:spPr>
                <a:xfrm>
                  <a:off x="1035771" y="2616789"/>
                  <a:ext cx="3647042" cy="86788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5240" rIns="15240" bIns="15240" numCol="1" spcCol="1270" anchor="ctr" anchorCtr="0">
                  <a:noAutofit/>
                </a:bodyPr>
                <a:lstStyle/>
                <a:p>
                  <a:pPr marL="228600" lvl="1" indent="-22860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zh-CN" sz="2000" kern="1200" dirty="0">
                      <a:latin typeface="Consolas" panose="020B0609020204030204" pitchFamily="49" charset="0"/>
                    </a:rPr>
                    <a:t>converts the image into numerical values</a:t>
                  </a:r>
                  <a:endParaRPr lang="zh-CN" altLang="en-US" sz="2000" kern="12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502636" y="1581214"/>
              <a:ext cx="1035772" cy="1479674"/>
              <a:chOff x="0" y="1787"/>
              <a:chExt cx="1035772" cy="1479674"/>
            </a:xfrm>
            <a:scene3d>
              <a:camera prst="orthographicFront"/>
              <a:lightRig rig="chilly" dir="t"/>
            </a:scene3d>
          </p:grpSpPr>
          <p:sp>
            <p:nvSpPr>
              <p:cNvPr id="35" name="箭头: V 形 34"/>
              <p:cNvSpPr/>
              <p:nvPr/>
            </p:nvSpPr>
            <p:spPr>
              <a:xfrm rot="5400000">
                <a:off x="-221951" y="223738"/>
                <a:ext cx="1479674" cy="1035771"/>
              </a:xfrm>
              <a:prstGeom prst="chevron">
                <a:avLst/>
              </a:prstGeom>
              <a:sp3d prstMaterial="translucentPowder">
                <a:bevelT w="127000" h="25400" prst="softRound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箭头: V 形 4"/>
              <p:cNvSpPr txBox="1"/>
              <p:nvPr/>
            </p:nvSpPr>
            <p:spPr>
              <a:xfrm>
                <a:off x="1" y="519673"/>
                <a:ext cx="1035771" cy="44390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" tIns="17145" rIns="17145" bIns="17145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700" kern="120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38408" y="1581215"/>
              <a:ext cx="2482986" cy="961788"/>
              <a:chOff x="1035771" y="0"/>
              <a:chExt cx="3647042" cy="961788"/>
            </a:xfrm>
            <a:scene3d>
              <a:camera prst="orthographicFront"/>
              <a:lightRig rig="chilly" dir="t"/>
            </a:scene3d>
          </p:grpSpPr>
          <p:sp>
            <p:nvSpPr>
              <p:cNvPr id="38" name="矩形: 圆顶角 37"/>
              <p:cNvSpPr/>
              <p:nvPr/>
            </p:nvSpPr>
            <p:spPr>
              <a:xfrm rot="5400000">
                <a:off x="2378398" y="-1342627"/>
                <a:ext cx="961788" cy="3647042"/>
              </a:xfrm>
              <a:prstGeom prst="round2SameRect">
                <a:avLst/>
              </a:prstGeom>
              <a:sp3d prstMaterial="dkEdge">
                <a:bevelT w="25400" h="6350" prst="softRound"/>
                <a:bevelB w="0" h="0" prst="convex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矩形: 圆顶角 4"/>
              <p:cNvSpPr txBox="1"/>
              <p:nvPr/>
            </p:nvSpPr>
            <p:spPr>
              <a:xfrm>
                <a:off x="1035772" y="46950"/>
                <a:ext cx="3600091" cy="86788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000" kern="1200" dirty="0">
                    <a:latin typeface="Consolas" panose="020B0609020204030204" pitchFamily="49" charset="0"/>
                  </a:rPr>
                  <a:t>convolution</a:t>
                </a:r>
                <a:endParaRPr lang="zh-CN" altLang="en-US" sz="2000" kern="1200" dirty="0"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12" name="直接箭头连接符 11"/>
          <p:cNvCxnSpPr/>
          <p:nvPr/>
        </p:nvCxnSpPr>
        <p:spPr>
          <a:xfrm flipV="1">
            <a:off x="4715549" y="2798675"/>
            <a:ext cx="982374" cy="504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9801" y="1835272"/>
            <a:ext cx="7194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Structure of hierarchy within CNN 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pic>
        <p:nvPicPr>
          <p:cNvPr id="8" name="图片 7" descr="Diagram of an feature hierarchy in convolutional neural net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10795" r="23222" b="12773"/>
          <a:stretch>
            <a:fillRect/>
          </a:stretch>
        </p:blipFill>
        <p:spPr bwMode="auto">
          <a:xfrm>
            <a:off x="2094271" y="2463661"/>
            <a:ext cx="5643716" cy="419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660012" y="1969360"/>
            <a:ext cx="6004878" cy="4048125"/>
            <a:chOff x="3120270" y="2809875"/>
            <a:chExt cx="6004878" cy="4048125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7966" y="2809875"/>
              <a:ext cx="4657725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本框 31"/>
            <p:cNvSpPr txBox="1"/>
            <p:nvPr/>
          </p:nvSpPr>
          <p:spPr>
            <a:xfrm>
              <a:off x="3120270" y="6030920"/>
              <a:ext cx="2111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Input image</a:t>
              </a:r>
              <a:endParaRPr lang="zh-CN" altLang="en-US" sz="2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69793" y="6030921"/>
              <a:ext cx="1554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     filter</a:t>
              </a:r>
              <a:endParaRPr lang="zh-CN" altLang="en-US" sz="2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09063" y="6040348"/>
              <a:ext cx="2216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 array</a:t>
              </a:r>
              <a:endParaRPr lang="zh-CN" altLang="en-US" sz="2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754" y="1853564"/>
            <a:ext cx="5061970" cy="4473730"/>
            <a:chOff x="443281" y="1581214"/>
            <a:chExt cx="5061970" cy="4473730"/>
          </a:xfrm>
        </p:grpSpPr>
        <p:grpSp>
          <p:nvGrpSpPr>
            <p:cNvPr id="28" name="组合 27"/>
            <p:cNvGrpSpPr/>
            <p:nvPr/>
          </p:nvGrpSpPr>
          <p:grpSpPr>
            <a:xfrm>
              <a:off x="443281" y="3113827"/>
              <a:ext cx="5061970" cy="2941117"/>
              <a:chOff x="509270" y="1949325"/>
              <a:chExt cx="5061970" cy="294111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09270" y="1949325"/>
                <a:ext cx="5061970" cy="1479675"/>
                <a:chOff x="7467086" y="5121278"/>
                <a:chExt cx="4724914" cy="147967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7467086" y="5121279"/>
                  <a:ext cx="1035772" cy="1479674"/>
                  <a:chOff x="7467086" y="5121279"/>
                  <a:chExt cx="1035772" cy="1479674"/>
                </a:xfrm>
              </p:grpSpPr>
              <p:sp>
                <p:nvSpPr>
                  <p:cNvPr id="9" name="箭头: V 形 8"/>
                  <p:cNvSpPr/>
                  <p:nvPr/>
                </p:nvSpPr>
                <p:spPr>
                  <a:xfrm rot="5400000">
                    <a:off x="7245136" y="5343230"/>
                    <a:ext cx="1479674" cy="1035771"/>
                  </a:xfrm>
                  <a:prstGeom prst="chevron">
                    <a:avLst/>
                  </a:prstGeom>
                  <a:scene3d>
                    <a:camera prst="orthographicFront"/>
                    <a:lightRig rig="chilly" dir="t"/>
                  </a:scene3d>
                  <a:sp3d prstMaterial="translucentPowder">
                    <a:bevelT w="127000" h="25400" prst="softRound"/>
                  </a:sp3d>
                </p:spPr>
                <p:style>
                  <a:lnRef idx="1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lnRef>
                  <a:fillRef idx="1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fillRef>
                  <a:effectRef idx="0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箭头: V 形 4"/>
                  <p:cNvSpPr txBox="1"/>
                  <p:nvPr/>
                </p:nvSpPr>
                <p:spPr>
                  <a:xfrm>
                    <a:off x="7467086" y="5769204"/>
                    <a:ext cx="1035771" cy="443903"/>
                  </a:xfrm>
                  <a:prstGeom prst="rect">
                    <a:avLst/>
                  </a:prstGeom>
                  <a:scene3d>
                    <a:camera prst="orthographicFront"/>
                    <a:lightRig rig="chilly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marL="0" marR="0" lvl="0" indent="0" algn="ctr" defTabSz="1200150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zh-CN" sz="2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8433888" y="5121278"/>
                  <a:ext cx="3758112" cy="961788"/>
                  <a:chOff x="8433888" y="5121278"/>
                  <a:chExt cx="3758112" cy="961788"/>
                </a:xfrm>
              </p:grpSpPr>
              <p:sp>
                <p:nvSpPr>
                  <p:cNvPr id="7" name="矩形: 圆顶角 6"/>
                  <p:cNvSpPr/>
                  <p:nvPr/>
                </p:nvSpPr>
                <p:spPr>
                  <a:xfrm rot="5400000">
                    <a:off x="9866536" y="3757602"/>
                    <a:ext cx="961788" cy="3689140"/>
                  </a:xfrm>
                  <a:prstGeom prst="round2SameRect">
                    <a:avLst/>
                  </a:prstGeom>
                  <a:scene3d>
                    <a:camera prst="orthographicFront"/>
                    <a:lightRig rig="chilly" dir="t"/>
                  </a:scene3d>
                  <a:sp3d prstMaterial="dkEdge">
                    <a:bevelT w="25400" h="6350" prst="softRound"/>
                    <a:bevelB w="0" h="0" prst="convex"/>
                  </a:sp3d>
                </p:spPr>
                <p:style>
                  <a:ln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8" name="矩形: 圆顶角 4"/>
                  <p:cNvSpPr txBox="1"/>
                  <p:nvPr/>
                </p:nvSpPr>
                <p:spPr>
                  <a:xfrm>
                    <a:off x="8433888" y="5180151"/>
                    <a:ext cx="3758111" cy="867886"/>
                  </a:xfrm>
                  <a:prstGeom prst="rect">
                    <a:avLst/>
                  </a:prstGeom>
                  <a:scene3d>
                    <a:camera prst="orthographicFront"/>
                    <a:lightRig rig="chilly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70688" tIns="15240" rIns="15240" bIns="15240" numCol="1" spcCol="1270" anchor="ctr" anchorCtr="0">
                    <a:noAutofit/>
                  </a:bodyPr>
                  <a:lstStyle/>
                  <a:p>
                    <a:pPr marL="228600" lvl="1" indent="-228600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Tx/>
                      <a:buChar char="•"/>
                    </a:pPr>
                    <a:r>
                      <a:rPr kumimoji="0" lang="en-US" altLang="zh-CN" sz="20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Rectified Linear Unit (</a:t>
                    </a:r>
                    <a:r>
                      <a:rPr kumimoji="0" lang="en-US" altLang="zh-CN" sz="200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ReLU</a:t>
                    </a:r>
                    <a:r>
                      <a:rPr kumimoji="0" lang="en-US" altLang="zh-CN" sz="20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) transformation</a:t>
                    </a:r>
                    <a:endParaRPr kumimoji="0" lang="zh-CN" alt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方正姚体" panose="02010601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509270" y="3410768"/>
                <a:ext cx="1035772" cy="1479674"/>
                <a:chOff x="0" y="2569838"/>
                <a:chExt cx="1035772" cy="1479674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23" name="箭头: V 形 22"/>
                <p:cNvSpPr/>
                <p:nvPr/>
              </p:nvSpPr>
              <p:spPr>
                <a:xfrm rot="5400000">
                  <a:off x="-221951" y="2791789"/>
                  <a:ext cx="1479674" cy="1035771"/>
                </a:xfrm>
                <a:prstGeom prst="chevron">
                  <a:avLst/>
                </a:prstGeom>
                <a:sp3d prstMaterial="translucentPowder">
                  <a:bevelT w="127000" h="25400" prst="softRound"/>
                </a:sp3d>
              </p:spPr>
              <p:style>
                <a:ln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lnRef>
                <a:fill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fillRef>
                <a:effectRef idx="0">
                  <a:schemeClr val="accent4">
                    <a:hueOff val="20423033"/>
                    <a:satOff val="-23983"/>
                    <a:lumOff val="921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箭头: V 形 4"/>
                <p:cNvSpPr txBox="1"/>
                <p:nvPr/>
              </p:nvSpPr>
              <p:spPr>
                <a:xfrm>
                  <a:off x="1" y="3087724"/>
                  <a:ext cx="1035771" cy="443903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7145" tIns="17145" rIns="17145" bIns="17145" numCol="1" spcCol="1270" anchor="ctr" anchorCtr="0">
                  <a:noAutofit/>
                </a:bodyPr>
                <a:lstStyle/>
                <a:p>
                  <a:pPr marL="0" lvl="0" indent="0" algn="ctr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2700" kern="12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545041" y="3404837"/>
                <a:ext cx="4026199" cy="961788"/>
                <a:chOff x="1035771" y="2569838"/>
                <a:chExt cx="3647042" cy="961788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26" name="矩形: 圆顶角 25"/>
                <p:cNvSpPr/>
                <p:nvPr/>
              </p:nvSpPr>
              <p:spPr>
                <a:xfrm rot="5400000">
                  <a:off x="2378398" y="1227211"/>
                  <a:ext cx="961788" cy="3647042"/>
                </a:xfrm>
                <a:prstGeom prst="round2SameRect">
                  <a:avLst/>
                </a:prstGeom>
                <a:sp3d prstMaterial="dkEdge">
                  <a:bevelT w="25400" h="6350" prst="softRound"/>
                  <a:bevelB w="0" h="0" prst="convex"/>
                </a:sp3d>
              </p:spPr>
              <p:style>
                <a:ln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矩形: 圆顶角 4"/>
                <p:cNvSpPr txBox="1"/>
                <p:nvPr/>
              </p:nvSpPr>
              <p:spPr>
                <a:xfrm>
                  <a:off x="1035771" y="2616789"/>
                  <a:ext cx="3647042" cy="86788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5240" rIns="15240" bIns="15240" numCol="1" spcCol="1270" anchor="ctr" anchorCtr="0">
                  <a:noAutofit/>
                </a:bodyPr>
                <a:lstStyle/>
                <a:p>
                  <a:pPr marL="228600" lvl="1" indent="-22860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zh-CN" sz="2400" b="1" i="1" kern="1200" dirty="0"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anose="020B0609020204030204" pitchFamily="49" charset="0"/>
                    </a:rPr>
                    <a:t>converts the image into numerical values</a:t>
                  </a:r>
                  <a:endParaRPr lang="zh-CN" altLang="en-US" sz="2400" b="1" i="1" kern="12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502636" y="1581214"/>
              <a:ext cx="1035772" cy="1479674"/>
              <a:chOff x="0" y="1787"/>
              <a:chExt cx="1035772" cy="1479674"/>
            </a:xfrm>
            <a:scene3d>
              <a:camera prst="orthographicFront"/>
              <a:lightRig rig="chilly" dir="t"/>
            </a:scene3d>
          </p:grpSpPr>
          <p:sp>
            <p:nvSpPr>
              <p:cNvPr id="35" name="箭头: V 形 34"/>
              <p:cNvSpPr/>
              <p:nvPr/>
            </p:nvSpPr>
            <p:spPr>
              <a:xfrm rot="5400000">
                <a:off x="-221951" y="223738"/>
                <a:ext cx="1479674" cy="1035771"/>
              </a:xfrm>
              <a:prstGeom prst="chevron">
                <a:avLst/>
              </a:prstGeom>
              <a:sp3d prstMaterial="translucentPowder">
                <a:bevelT w="127000" h="25400" prst="softRound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箭头: V 形 4"/>
              <p:cNvSpPr txBox="1"/>
              <p:nvPr/>
            </p:nvSpPr>
            <p:spPr>
              <a:xfrm>
                <a:off x="1" y="519673"/>
                <a:ext cx="1035771" cy="44390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" tIns="17145" rIns="17145" bIns="17145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700" kern="120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38408" y="1581215"/>
              <a:ext cx="2482986" cy="961788"/>
              <a:chOff x="1035771" y="0"/>
              <a:chExt cx="3647042" cy="961788"/>
            </a:xfrm>
            <a:scene3d>
              <a:camera prst="orthographicFront"/>
              <a:lightRig rig="chilly" dir="t"/>
            </a:scene3d>
          </p:grpSpPr>
          <p:sp>
            <p:nvSpPr>
              <p:cNvPr id="38" name="矩形: 圆顶角 37"/>
              <p:cNvSpPr/>
              <p:nvPr/>
            </p:nvSpPr>
            <p:spPr>
              <a:xfrm rot="5400000">
                <a:off x="2378398" y="-1342627"/>
                <a:ext cx="961788" cy="3647042"/>
              </a:xfrm>
              <a:prstGeom prst="round2SameRect">
                <a:avLst/>
              </a:prstGeom>
              <a:sp3d prstMaterial="dkEdge">
                <a:bevelT w="25400" h="6350" prst="softRound"/>
                <a:bevelB w="0" h="0" prst="convex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矩形: 圆顶角 4"/>
              <p:cNvSpPr txBox="1"/>
              <p:nvPr/>
            </p:nvSpPr>
            <p:spPr>
              <a:xfrm>
                <a:off x="1035772" y="46950"/>
                <a:ext cx="3600091" cy="86788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000" kern="1200" dirty="0">
                    <a:latin typeface="Consolas" panose="020B0609020204030204" pitchFamily="49" charset="0"/>
                  </a:rPr>
                  <a:t>convolution</a:t>
                </a:r>
                <a:endParaRPr lang="zh-CN" altLang="en-US" sz="2000" kern="1200" dirty="0">
                  <a:latin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2044441" y="937698"/>
            <a:ext cx="9023336" cy="1226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Pooling layer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64272"/>
            <a:ext cx="12179431" cy="33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5" y="818897"/>
            <a:ext cx="1836579" cy="115072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Pooling layer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40165" y="1322502"/>
            <a:ext cx="3987538" cy="120032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23232"/>
                </a:solidFill>
                <a:latin typeface="Consolas" panose="020B0609020204030204" pitchFamily="49" charset="0"/>
                <a:ea typeface="IBM Plex Sans" panose="020B0503050203000203" pitchFamily="34" charset="0"/>
                <a:cs typeface="Arial" panose="020B0604020202020204" pitchFamily="34" charset="0"/>
              </a:rPr>
              <a:t>usage: </a:t>
            </a:r>
            <a:r>
              <a:rPr lang="en-US" altLang="zh-CN" sz="2400" b="1" dirty="0">
                <a:solidFill>
                  <a:srgbClr val="323232"/>
                </a:solidFill>
                <a:effectLst/>
                <a:latin typeface="Consolas" panose="020B0609020204030204" pitchFamily="49" charset="0"/>
                <a:ea typeface="IBM Plex Sans" panose="020B0503050203000203" pitchFamily="34" charset="0"/>
                <a:cs typeface="Arial" panose="020B0604020202020204" pitchFamily="34" charset="0"/>
              </a:rPr>
              <a:t>reduce the number of parameters in the input. </a:t>
            </a:r>
            <a:endParaRPr lang="zh-CN" altLang="zh-CN" sz="2400" b="1" dirty="0"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3759" y="1891722"/>
            <a:ext cx="61415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23232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Similarity</a:t>
            </a:r>
            <a:r>
              <a:rPr lang="en-US" altLang="zh-CN" sz="2800" dirty="0">
                <a:solidFill>
                  <a:srgbClr val="323232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r>
              <a:rPr lang="en-US" altLang="zh-CN" sz="2800" dirty="0">
                <a:solidFill>
                  <a:srgbClr val="323232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sweeps a filter across the entire input</a:t>
            </a:r>
          </a:p>
          <a:p>
            <a:r>
              <a:rPr lang="en-US" altLang="zh-CN" sz="2800" b="1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Difference</a:t>
            </a:r>
            <a:r>
              <a:rPr lang="en-US" altLang="zh-CN" sz="28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280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applies an aggregation function to the values in the receptive field</a:t>
            </a:r>
          </a:p>
          <a:p>
            <a:r>
              <a:rPr lang="en-US" altLang="zh-CN" sz="2800" b="1" dirty="0">
                <a:solidFill>
                  <a:srgbClr val="323232"/>
                </a:solidFill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Benefits</a:t>
            </a:r>
            <a:r>
              <a:rPr lang="en-US" altLang="zh-CN" sz="2800" dirty="0">
                <a:solidFill>
                  <a:srgbClr val="323232"/>
                </a:solidFill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:</a:t>
            </a:r>
            <a:endParaRPr lang="en-US" altLang="zh-CN" sz="2800" dirty="0">
              <a:solidFill>
                <a:srgbClr val="323232"/>
              </a:solidFill>
              <a:effectLst/>
              <a:latin typeface="IBM Plex Sans" panose="020B0503050203000203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IBM Plex Sans" panose="020B0503050203000203" pitchFamily="34" charset="0"/>
              </a:rPr>
              <a:t>help to reduce complexity, improve efficiency, and limit risk of overfitting. </a:t>
            </a:r>
            <a:endParaRPr lang="zh-CN" altLang="en-US" sz="2800" dirty="0">
              <a:latin typeface="IBM Plex Sans" panose="020B0503050203000203" pitchFamily="34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5664462" y="2791919"/>
          <a:ext cx="6282441" cy="396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46478" y="1203184"/>
            <a:ext cx="9023336" cy="122657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Fully-connected layer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9487" r="41392" b="17395"/>
          <a:stretch>
            <a:fillRect/>
          </a:stretch>
        </p:blipFill>
        <p:spPr>
          <a:xfrm>
            <a:off x="2587423" y="2599442"/>
            <a:ext cx="7989803" cy="365760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759" y="1891722"/>
            <a:ext cx="84417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23232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usage:</a:t>
            </a:r>
          </a:p>
          <a:p>
            <a:r>
              <a:rPr lang="en-US" altLang="zh-CN" sz="2800" dirty="0">
                <a:solidFill>
                  <a:srgbClr val="323232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performs the task of classification based on the features extracted through the previous layers and filters.</a:t>
            </a:r>
          </a:p>
          <a:p>
            <a:r>
              <a:rPr lang="en-US" altLang="zh-CN" sz="2800" b="1" dirty="0">
                <a:solidFill>
                  <a:srgbClr val="323232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Difference</a:t>
            </a:r>
            <a:r>
              <a:rPr lang="en-US" altLang="zh-CN" sz="2800" dirty="0">
                <a:solidFill>
                  <a:srgbClr val="323232"/>
                </a:solidFill>
                <a:latin typeface="Consolas" panose="020B0609020204030204" pitchFamily="49" charset="0"/>
                <a:ea typeface="等线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r>
              <a:rPr lang="en-US" altLang="zh-CN" sz="2800" dirty="0">
                <a:latin typeface="IBM Plex Sans" panose="020B0503050203000203" pitchFamily="34" charset="0"/>
              </a:rPr>
              <a:t>1</a:t>
            </a:r>
            <a:r>
              <a:rPr lang="zh-CN" altLang="en-US" sz="2800" dirty="0">
                <a:latin typeface="IBM Plex Sans" panose="020B0503050203000203" pitchFamily="34" charset="0"/>
              </a:rPr>
              <a:t>）</a:t>
            </a:r>
            <a:r>
              <a:rPr lang="en-US" altLang="zh-CN" sz="2800" dirty="0">
                <a:latin typeface="IBM Plex Sans" panose="020B0503050203000203" pitchFamily="34" charset="0"/>
              </a:rPr>
              <a:t>each node in the output layer connects directly to a node in the previous layer</a:t>
            </a:r>
          </a:p>
          <a:p>
            <a:r>
              <a:rPr lang="en-US" altLang="zh-CN" sz="2800" dirty="0">
                <a:latin typeface="IBM Plex Sans" panose="020B0503050203000203" pitchFamily="34" charset="0"/>
              </a:rPr>
              <a:t>2</a:t>
            </a:r>
            <a:r>
              <a:rPr lang="zh-CN" altLang="en-US" sz="2800" dirty="0">
                <a:latin typeface="IBM Plex Sans" panose="020B0503050203000203" pitchFamily="34" charset="0"/>
              </a:rPr>
              <a:t>）</a:t>
            </a:r>
            <a:r>
              <a:rPr lang="en-US" altLang="zh-CN" sz="2800" dirty="0">
                <a:latin typeface="IBM Plex Sans" panose="020B0503050203000203" pitchFamily="34" charset="0"/>
              </a:rPr>
              <a:t>use a </a:t>
            </a:r>
            <a:r>
              <a:rPr lang="en-US" altLang="zh-CN" sz="2800" dirty="0" err="1">
                <a:latin typeface="IBM Plex Sans" panose="020B0503050203000203" pitchFamily="34" charset="0"/>
              </a:rPr>
              <a:t>softmax</a:t>
            </a:r>
            <a:r>
              <a:rPr lang="en-US" altLang="zh-CN" sz="2800" dirty="0">
                <a:latin typeface="IBM Plex Sans" panose="020B0503050203000203" pitchFamily="34" charset="0"/>
              </a:rPr>
              <a:t> activation function to produce a probability from 0 to 1</a:t>
            </a:r>
            <a:endParaRPr lang="zh-CN" altLang="en-US" sz="2800" dirty="0">
              <a:latin typeface="IBM Plex Sans" panose="020B0503050203000203" pitchFamily="34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Fully-connected layers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4016" y="422084"/>
            <a:ext cx="9023336" cy="1226574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 using</a:t>
            </a:r>
          </a:p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convolutional layers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2" y="2155942"/>
            <a:ext cx="3360892" cy="42982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847318" y="2415619"/>
            <a:ext cx="8226721" cy="4128692"/>
            <a:chOff x="3847318" y="2415619"/>
            <a:chExt cx="8226721" cy="412869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6"/>
            <a:stretch>
              <a:fillRect/>
            </a:stretch>
          </p:blipFill>
          <p:spPr bwMode="auto">
            <a:xfrm>
              <a:off x="3847318" y="2415619"/>
              <a:ext cx="8226721" cy="3667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文本框 11"/>
            <p:cNvSpPr txBox="1"/>
            <p:nvPr/>
          </p:nvSpPr>
          <p:spPr>
            <a:xfrm>
              <a:off x="3847318" y="6082646"/>
              <a:ext cx="2111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Outline filter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25004" y="6082646"/>
              <a:ext cx="2337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Guassian</a:t>
              </a:r>
              <a:r>
                <a:rPr lang="en-US" altLang="zh-CN" sz="2400" dirty="0"/>
                <a:t> filter</a:t>
              </a:r>
              <a:endParaRPr lang="zh-CN" altLang="en-US" sz="2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562644" y="6082646"/>
              <a:ext cx="2313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Sculpture filter</a:t>
              </a:r>
              <a:endParaRPr lang="zh-CN" altLang="en-US" sz="2400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5" y="818897"/>
            <a:ext cx="1836579" cy="11507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5354" y="6296038"/>
            <a:ext cx="231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Original image</a:t>
            </a:r>
            <a:endParaRPr lang="zh-CN" altLang="en-US" sz="24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52845" y="6093911"/>
            <a:ext cx="21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Outline filter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464509" y="6132137"/>
            <a:ext cx="233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Guassian</a:t>
            </a:r>
            <a:r>
              <a:rPr lang="en-US" altLang="zh-CN" sz="2400" dirty="0"/>
              <a:t> filter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557769" y="6063657"/>
            <a:ext cx="23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Sculpture filter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5" y="818897"/>
            <a:ext cx="1836579" cy="1150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>
            <a:fillRect/>
          </a:stretch>
        </p:blipFill>
        <p:spPr bwMode="auto">
          <a:xfrm>
            <a:off x="313529" y="1987161"/>
            <a:ext cx="11564942" cy="41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6357395" y="6093911"/>
            <a:ext cx="231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Original image</a:t>
            </a:r>
            <a:endParaRPr lang="zh-CN" altLang="en-US" sz="2400" dirty="0"/>
          </a:p>
        </p:txBody>
      </p:sp>
      <p:sp>
        <p:nvSpPr>
          <p:cNvPr id="10" name="文本占位符 2"/>
          <p:cNvSpPr txBox="1"/>
          <p:nvPr/>
        </p:nvSpPr>
        <p:spPr>
          <a:xfrm>
            <a:off x="2855135" y="326454"/>
            <a:ext cx="9023336" cy="1226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 using</a:t>
            </a:r>
          </a:p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convolution layers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3897" y="1474838"/>
            <a:ext cx="10695776" cy="2960001"/>
          </a:xfrm>
        </p:spPr>
        <p:txBody>
          <a:bodyPr/>
          <a:lstStyle/>
          <a:p>
            <a:r>
              <a:rPr lang="en-US" altLang="zh-C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algorithm principles and structures of </a:t>
            </a:r>
            <a:r>
              <a:rPr lang="en-US" altLang="zh-CN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cNN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919" y="4762745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By Yu </a:t>
            </a:r>
            <a:r>
              <a:rPr lang="en-US" altLang="zh-CN" sz="3200" dirty="0" err="1">
                <a:latin typeface="Consolas" panose="020B0609020204030204" pitchFamily="49" charset="0"/>
              </a:rPr>
              <a:t>Zhengyun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0396" y="1446558"/>
            <a:ext cx="10695776" cy="2960001"/>
          </a:xfrm>
        </p:spPr>
        <p:txBody>
          <a:bodyPr/>
          <a:lstStyle/>
          <a:p>
            <a:r>
              <a:rPr lang="en-US" altLang="zh-C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appliances </a:t>
            </a:r>
            <a:br>
              <a:rPr lang="en-US" altLang="zh-C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zh-C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of </a:t>
            </a:r>
            <a:r>
              <a:rPr lang="en-US" altLang="zh-CN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cNN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919" y="4762745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By Lin </a:t>
            </a:r>
            <a:r>
              <a:rPr lang="en-US" altLang="zh-CN" sz="3200" dirty="0" err="1">
                <a:latin typeface="Consolas" panose="020B0609020204030204" pitchFamily="49" charset="0"/>
              </a:rPr>
              <a:t>Qiaoling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2772410" y="1725930"/>
          <a:ext cx="651319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4152900" imgH="2722880" progId="Visio.Drawing.15">
                  <p:embed/>
                </p:oleObj>
              </mc:Choice>
              <mc:Fallback>
                <p:oleObj r:id="rId3" imgW="4152900" imgH="2722880" progId="Visio.Drawing.15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2410" y="1725930"/>
                        <a:ext cx="6513195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314742"/>
            <a:ext cx="1246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Applications of Convolutional neural networks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in computer vision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20140" y="1400810"/>
            <a:ext cx="4772025" cy="106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tag friends in photo albums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041640" y="1487170"/>
            <a:ext cx="4150360" cy="106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identify cancerous tumors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120140" y="5929630"/>
            <a:ext cx="4150360" cy="106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recommend items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8041640" y="5929630"/>
            <a:ext cx="4150360" cy="106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lane line detection</a:t>
            </a:r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3255" y="283210"/>
            <a:ext cx="1079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CNN-based computer vision systems in animal farming</a:t>
            </a:r>
          </a:p>
        </p:txBody>
      </p:sp>
      <p:pic>
        <p:nvPicPr>
          <p:cNvPr id="5" name="图片 4" descr="sensors-21-01492-g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060450"/>
            <a:ext cx="7213600" cy="4737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1820" y="5898515"/>
            <a:ext cx="9091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Figure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Example illustrations of six computer vision tasks. The semantic and instance segmentations were combined as semantic/instance segmentation due to many similarities, resulting in the major five computer vision tasks throughout the study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62730" y="6459220"/>
            <a:ext cx="7099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</a:t>
            </a:r>
            <a:r>
              <a:rPr lang="zh-CN" altLang="en-US" sz="1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Practices and Applications of Convolutional Neural Network-Based Computer Vision Systems in Animal Farming. 2021 Feb 21</a:t>
            </a:r>
            <a:r>
              <a:rPr lang="en-US" altLang="zh-CN" sz="1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3255" y="283210"/>
            <a:ext cx="1079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CNN-based computer vision systems in animal farming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1720" y="5395595"/>
            <a:ext cx="5647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Figure </a:t>
            </a:r>
            <a:r>
              <a:rPr lang="en-US" altLang="zh-CN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 Number of publications based on (d) purpose.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2730" y="6459220"/>
            <a:ext cx="7099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</a:t>
            </a:r>
            <a:r>
              <a:rPr lang="zh-CN" altLang="en-US" sz="1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Practices and Applications of Convolutional Neural Network-Based Computer Vision Systems in Animal Farming. 2021 Feb 21</a:t>
            </a:r>
            <a:r>
              <a:rPr lang="en-US" altLang="zh-CN" sz="1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95650" y="1349375"/>
            <a:ext cx="4791075" cy="404622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0396" y="1446558"/>
            <a:ext cx="10695776" cy="2960001"/>
          </a:xfrm>
        </p:spPr>
        <p:txBody>
          <a:bodyPr/>
          <a:lstStyle/>
          <a:p>
            <a:r>
              <a:rPr lang="en-US" altLang="zh-C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strengths and weaknesses of </a:t>
            </a:r>
            <a:r>
              <a:rPr lang="en-US" altLang="zh-CN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cNN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919" y="4762745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By Li Han Yang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071" y="663388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Strength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44071" y="1309719"/>
            <a:ext cx="83192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4071" y="1856958"/>
            <a:ext cx="1066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When dealing with high-dimensional problems such as high-res pictures, the increase of dimensions could cause a huge growth of the size of the data and parameters. Making it harder to effectively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Convolutional neural networks use filters with local connectivity to avoid dealing with high-dimensional data. While using shared weights and full-connected layers to ensure performance.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9" y="3631040"/>
            <a:ext cx="3209366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29" y="3702144"/>
            <a:ext cx="2040871" cy="19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488878" y="600994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Three 3x3 filters in CNN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4736" y="6009946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More parameters needed in traditional modules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4071" y="1395293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Better Solving High-dimensional problems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212" y="646406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Weaknesses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44071" y="1309719"/>
            <a:ext cx="83192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8212" y="1749684"/>
            <a:ext cx="876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Convolutional neural networks usually requires a large amount of training data in order to avoid overfitting.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8212" y="13097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Large data requirement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92" y="2725134"/>
            <a:ext cx="2136961" cy="21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056093" y="30795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The figure shows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overfitting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- the production of an analysis that corresponds too closely or exactly to a particular set of data.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8212" y="5086616"/>
            <a:ext cx="8892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People can train the network on a larger data set from a related domain to try to avoid the problem.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Transfer 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298312" cy="3035808"/>
          </a:xfrm>
        </p:spPr>
        <p:txBody>
          <a:bodyPr/>
          <a:lstStyle/>
          <a:p>
            <a:r>
              <a:rPr lang="en-US" altLang="zh-CN" dirty="0"/>
              <a:t>       Thank you</a:t>
            </a:r>
            <a:endParaRPr lang="zh-CN" altLang="en-US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6619786" y="4695591"/>
            <a:ext cx="3625427" cy="159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By  YU ZHENGYUN</a:t>
            </a:r>
          </a:p>
          <a:p>
            <a:r>
              <a:rPr lang="en-US" altLang="zh-CN"/>
              <a:t>LIN QIAOLING</a:t>
            </a:r>
          </a:p>
          <a:p>
            <a:r>
              <a:rPr lang="en-US" altLang="zh-CN"/>
              <a:t>LI HANYANG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14"/>
          <p:cNvSpPr txBox="1"/>
          <p:nvPr/>
        </p:nvSpPr>
        <p:spPr>
          <a:xfrm>
            <a:off x="441960" y="2029889"/>
            <a:ext cx="9185197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Consolas" panose="020B0609020204030204" pitchFamily="49" charset="0"/>
              </a:rPr>
              <a:t>What convolutional neural network (CNN) is?</a:t>
            </a:r>
          </a:p>
          <a:p>
            <a:endParaRPr lang="en-US" altLang="zh-CN" sz="4000" dirty="0">
              <a:latin typeface="Consolas" panose="020B0609020204030204" pitchFamily="49" charset="0"/>
            </a:endParaRPr>
          </a:p>
          <a:p>
            <a:r>
              <a:rPr lang="en-US" altLang="zh-CN" sz="4000" dirty="0">
                <a:latin typeface="Consolas" panose="020B0609020204030204" pitchFamily="49" charset="0"/>
              </a:rPr>
              <a:t>How CNN works?</a:t>
            </a:r>
          </a:p>
          <a:p>
            <a:endParaRPr lang="en-US" altLang="zh-CN" sz="4000" dirty="0">
              <a:latin typeface="Consolas" panose="020B0609020204030204" pitchFamily="49" charset="0"/>
            </a:endParaRPr>
          </a:p>
          <a:p>
            <a:r>
              <a:rPr lang="en-US" altLang="zh-CN" sz="4000" dirty="0">
                <a:latin typeface="Consolas" panose="020B0609020204030204" pitchFamily="49" charset="0"/>
              </a:rPr>
              <a:t>images using convolutional layers</a:t>
            </a:r>
          </a:p>
        </p:txBody>
      </p:sp>
      <p:pic>
        <p:nvPicPr>
          <p:cNvPr id="9" name="图形 8" descr="Interne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097" y="688259"/>
            <a:ext cx="1420336" cy="1420336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16" y="2754456"/>
            <a:ext cx="4252761" cy="38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7417" y="688259"/>
            <a:ext cx="3126744" cy="986837"/>
          </a:xfrm>
        </p:spPr>
        <p:txBody>
          <a:bodyPr>
            <a:noAutofit/>
          </a:bodyPr>
          <a:lstStyle/>
          <a:p>
            <a:pPr marL="182880" marR="0" lvl="0" indent="-18288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方正姚体" panose="02010601030101010101" pitchFamily="2" charset="-122"/>
                <a:cs typeface="+mn-cs"/>
              </a:rPr>
              <a:t>outline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8506" y="582954"/>
            <a:ext cx="10058400" cy="1609344"/>
          </a:xfrm>
        </p:spPr>
        <p:txBody>
          <a:bodyPr>
            <a:noAutofit/>
          </a:bodyPr>
          <a:lstStyle/>
          <a:p>
            <a:pPr marL="182880" marR="0" lvl="0" indent="-18288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方正姚体" panose="02010601030101010101" pitchFamily="2" charset="-122"/>
                <a:cs typeface="+mn-cs"/>
              </a:rPr>
              <a:t>What is convolutional neural network (CNN) ?</a:t>
            </a:r>
            <a:b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方正姚体" panose="02010601030101010101" pitchFamily="2" charset="-122"/>
                <a:cs typeface="+mn-cs"/>
              </a:rPr>
            </a:b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068363"/>
            <a:ext cx="4252452" cy="4050792"/>
          </a:xfrm>
        </p:spPr>
        <p:txBody>
          <a:bodyPr>
            <a:normAutofit/>
          </a:bodyPr>
          <a:lstStyle/>
          <a:p>
            <a:r>
              <a:rPr lang="en-US" altLang="zh-CN" sz="2800" kern="0" dirty="0">
                <a:solidFill>
                  <a:srgbClr val="52525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CNN is one of the representative deep learning neutral networks</a:t>
            </a:r>
          </a:p>
          <a:p>
            <a:endParaRPr lang="en-US" altLang="zh-CN" sz="2800" kern="0" dirty="0">
              <a:solidFill>
                <a:srgbClr val="525252"/>
              </a:solidFill>
              <a:effectLst/>
              <a:latin typeface="IBM Plex Sans" panose="020B0503050203000203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solidFill>
                  <a:srgbClr val="52525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Deep learning is a subset of</a:t>
            </a:r>
            <a:r>
              <a:rPr lang="en-US" altLang="zh-CN" sz="2800" kern="0" dirty="0">
                <a:solidFill>
                  <a:srgbClr val="525252"/>
                </a:solidFill>
                <a:latin typeface="IBM Plex Sans" panose="020B050305020300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machine learning.</a:t>
            </a:r>
          </a:p>
          <a:p>
            <a:endParaRPr lang="en-US" altLang="zh-CN" sz="2800" kern="0" dirty="0">
              <a:solidFill>
                <a:srgbClr val="525252"/>
              </a:solidFill>
              <a:latin typeface="IBM Plex Sans" panose="020B0503050203000203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kern="0" dirty="0">
              <a:solidFill>
                <a:srgbClr val="525252"/>
              </a:solidFill>
              <a:latin typeface="IBM Plex Sans" panose="020B0503050203000203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kern="0" dirty="0">
              <a:solidFill>
                <a:srgbClr val="525252"/>
              </a:solidFill>
              <a:latin typeface="IBM Plex Sans" panose="020B0503050203000203" pitchFamily="34" charset="0"/>
              <a:ea typeface="宋体" panose="02010600030101010101" pitchFamily="2" charset="-122"/>
            </a:endParaRPr>
          </a:p>
          <a:p>
            <a:endParaRPr lang="zh-CN" altLang="en-US" sz="2800" dirty="0">
              <a:latin typeface="IBM Plex Sans" panose="020B0503050203000203" pitchFamily="34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559277" y="1634192"/>
          <a:ext cx="10510684" cy="491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933" y="1560970"/>
            <a:ext cx="7690694" cy="1693508"/>
          </a:xfrm>
        </p:spPr>
        <p:txBody>
          <a:bodyPr>
            <a:normAutofit fontScale="85000" lnSpcReduction="20000"/>
          </a:bodyPr>
          <a:lstStyle/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4400" kern="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Convolutional layer</a:t>
            </a:r>
            <a:endParaRPr lang="zh-CN" altLang="zh-CN" sz="4400" kern="100" dirty="0">
              <a:solidFill>
                <a:srgbClr val="323232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4400" kern="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Pooling layer</a:t>
            </a:r>
            <a:endParaRPr lang="zh-CN" altLang="zh-CN" sz="4400" kern="100" dirty="0">
              <a:solidFill>
                <a:srgbClr val="323232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4400" kern="0" dirty="0">
                <a:solidFill>
                  <a:srgbClr val="323232"/>
                </a:solidFill>
                <a:effectLst/>
                <a:latin typeface="IBM Plex Sans" panose="020B0503050203000203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Fully-connected (FC) layer</a:t>
            </a:r>
            <a:endParaRPr lang="zh-CN" altLang="zh-CN" sz="4400" kern="100" dirty="0">
              <a:solidFill>
                <a:srgbClr val="323232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935933" y="3105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182880" indent="-182880">
              <a:spcBef>
                <a:spcPts val="1200"/>
              </a:spcBef>
              <a:defRPr/>
            </a:pPr>
            <a:r>
              <a:rPr lang="en-US" altLang="zh-CN" sz="4000" b="1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方正姚体" panose="02010601030101010101" pitchFamily="2" charset="-122"/>
                <a:cs typeface="+mn-cs"/>
              </a:rPr>
              <a:t>How CNN works ?</a:t>
            </a:r>
            <a:br>
              <a:rPr lang="en-US" altLang="zh-CN" sz="4000" b="1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方正姚体" panose="02010601030101010101" pitchFamily="2" charset="-122"/>
                <a:cs typeface="+mn-cs"/>
              </a:rPr>
            </a:b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1562" y="5299034"/>
            <a:ext cx="4629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7" y="3194926"/>
            <a:ext cx="10872532" cy="313691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10429" y="1382294"/>
            <a:ext cx="9023336" cy="1226574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layer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20270" y="2809875"/>
            <a:ext cx="6004878" cy="4048125"/>
            <a:chOff x="3120270" y="2809875"/>
            <a:chExt cx="6004878" cy="40481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17966" y="2809875"/>
              <a:ext cx="4657725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3120270" y="6030920"/>
              <a:ext cx="2111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Input image</a:t>
              </a:r>
              <a:endParaRPr lang="zh-CN" altLang="en-US" sz="2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69793" y="6030921"/>
              <a:ext cx="1554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     filter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09063" y="6040348"/>
              <a:ext cx="2216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 array</a:t>
              </a:r>
              <a:endParaRPr lang="zh-CN" altLang="en-US" sz="2400" dirty="0"/>
            </a:p>
          </p:txBody>
        </p:sp>
      </p:grp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659875" y="810703"/>
            <a:ext cx="9148619" cy="81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660012" y="2101951"/>
            <a:ext cx="6004878" cy="4048125"/>
            <a:chOff x="3120270" y="2809875"/>
            <a:chExt cx="6004878" cy="4048125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7966" y="2809875"/>
              <a:ext cx="4657725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本框 31"/>
            <p:cNvSpPr txBox="1"/>
            <p:nvPr/>
          </p:nvSpPr>
          <p:spPr>
            <a:xfrm>
              <a:off x="3120270" y="6030920"/>
              <a:ext cx="2111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Input image</a:t>
              </a:r>
              <a:endParaRPr lang="zh-CN" altLang="en-US" sz="2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69793" y="6030921"/>
              <a:ext cx="1554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     filter</a:t>
              </a:r>
              <a:endParaRPr lang="zh-CN" altLang="en-US" sz="2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09063" y="6040348"/>
              <a:ext cx="2216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 array</a:t>
              </a:r>
              <a:endParaRPr lang="zh-CN" altLang="en-US" sz="2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754" y="1853564"/>
            <a:ext cx="5061970" cy="4473730"/>
            <a:chOff x="443281" y="1581214"/>
            <a:chExt cx="5061970" cy="4473730"/>
          </a:xfrm>
        </p:grpSpPr>
        <p:grpSp>
          <p:nvGrpSpPr>
            <p:cNvPr id="28" name="组合 27"/>
            <p:cNvGrpSpPr/>
            <p:nvPr/>
          </p:nvGrpSpPr>
          <p:grpSpPr>
            <a:xfrm>
              <a:off x="443281" y="3113827"/>
              <a:ext cx="5061970" cy="2941117"/>
              <a:chOff x="509270" y="1949325"/>
              <a:chExt cx="5061970" cy="294111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09270" y="1949325"/>
                <a:ext cx="5061970" cy="1479675"/>
                <a:chOff x="7467086" y="5121278"/>
                <a:chExt cx="4724914" cy="147967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7467086" y="5121279"/>
                  <a:ext cx="1035772" cy="1479674"/>
                  <a:chOff x="7467086" y="5121279"/>
                  <a:chExt cx="1035772" cy="1479674"/>
                </a:xfrm>
              </p:grpSpPr>
              <p:sp>
                <p:nvSpPr>
                  <p:cNvPr id="9" name="箭头: V 形 8"/>
                  <p:cNvSpPr/>
                  <p:nvPr/>
                </p:nvSpPr>
                <p:spPr>
                  <a:xfrm rot="5400000">
                    <a:off x="7245136" y="5343230"/>
                    <a:ext cx="1479674" cy="1035771"/>
                  </a:xfrm>
                  <a:prstGeom prst="chevron">
                    <a:avLst/>
                  </a:prstGeom>
                  <a:scene3d>
                    <a:camera prst="orthographicFront"/>
                    <a:lightRig rig="chilly" dir="t"/>
                  </a:scene3d>
                  <a:sp3d prstMaterial="translucentPowder">
                    <a:bevelT w="127000" h="25400" prst="softRound"/>
                  </a:sp3d>
                </p:spPr>
                <p:style>
                  <a:lnRef idx="1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lnRef>
                  <a:fillRef idx="1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fillRef>
                  <a:effectRef idx="0">
                    <a:schemeClr val="accent4">
                      <a:hueOff val="10211516"/>
                      <a:satOff val="-11990"/>
                      <a:lumOff val="4608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箭头: V 形 4"/>
                  <p:cNvSpPr txBox="1"/>
                  <p:nvPr/>
                </p:nvSpPr>
                <p:spPr>
                  <a:xfrm>
                    <a:off x="7467086" y="5769204"/>
                    <a:ext cx="1035771" cy="443903"/>
                  </a:xfrm>
                  <a:prstGeom prst="rect">
                    <a:avLst/>
                  </a:prstGeom>
                  <a:scene3d>
                    <a:camera prst="orthographicFront"/>
                    <a:lightRig rig="chilly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marL="0" marR="0" lvl="0" indent="0" algn="ctr" defTabSz="1200150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zh-CN" sz="2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ckwell" panose="02060603020205020403"/>
                      <a:ea typeface="方正姚体" panose="02010601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8433888" y="5121278"/>
                  <a:ext cx="3758112" cy="961788"/>
                  <a:chOff x="8433888" y="5121278"/>
                  <a:chExt cx="3758112" cy="961788"/>
                </a:xfrm>
              </p:grpSpPr>
              <p:sp>
                <p:nvSpPr>
                  <p:cNvPr id="7" name="矩形: 圆顶角 6"/>
                  <p:cNvSpPr/>
                  <p:nvPr/>
                </p:nvSpPr>
                <p:spPr>
                  <a:xfrm rot="5400000">
                    <a:off x="9866536" y="3757602"/>
                    <a:ext cx="961788" cy="3689140"/>
                  </a:xfrm>
                  <a:prstGeom prst="round2SameRect">
                    <a:avLst/>
                  </a:prstGeom>
                  <a:scene3d>
                    <a:camera prst="orthographicFront"/>
                    <a:lightRig rig="chilly" dir="t"/>
                  </a:scene3d>
                  <a:sp3d prstMaterial="dkEdge">
                    <a:bevelT w="25400" h="6350" prst="softRound"/>
                    <a:bevelB w="0" h="0" prst="convex"/>
                  </a:sp3d>
                </p:spPr>
                <p:style>
                  <a:ln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8" name="矩形: 圆顶角 4"/>
                  <p:cNvSpPr txBox="1"/>
                  <p:nvPr/>
                </p:nvSpPr>
                <p:spPr>
                  <a:xfrm>
                    <a:off x="8433888" y="5180151"/>
                    <a:ext cx="3758111" cy="867886"/>
                  </a:xfrm>
                  <a:prstGeom prst="rect">
                    <a:avLst/>
                  </a:prstGeom>
                  <a:scene3d>
                    <a:camera prst="orthographicFront"/>
                    <a:lightRig rig="chilly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70688" tIns="15240" rIns="15240" bIns="15240" numCol="1" spcCol="1270" anchor="ctr" anchorCtr="0">
                    <a:noAutofit/>
                  </a:bodyPr>
                  <a:lstStyle/>
                  <a:p>
                    <a:pPr marL="228600" lvl="1" indent="-228600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Tx/>
                      <a:buChar char="•"/>
                    </a:pPr>
                    <a:r>
                      <a:rPr kumimoji="0" lang="en-US" altLang="zh-CN" sz="20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Rectified Linear Unit (</a:t>
                    </a:r>
                    <a:r>
                      <a:rPr kumimoji="0" lang="en-US" altLang="zh-CN" sz="200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ReLU</a:t>
                    </a:r>
                    <a:r>
                      <a:rPr kumimoji="0" lang="en-US" altLang="zh-CN" sz="20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方正姚体" panose="02010601030101010101" pitchFamily="2" charset="-122"/>
                        <a:cs typeface="+mn-cs"/>
                      </a:rPr>
                      <a:t>) transformation</a:t>
                    </a:r>
                    <a:endParaRPr kumimoji="0" lang="zh-CN" alt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方正姚体" panose="02010601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509270" y="3410768"/>
                <a:ext cx="1035772" cy="1479674"/>
                <a:chOff x="0" y="2569838"/>
                <a:chExt cx="1035772" cy="1479674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23" name="箭头: V 形 22"/>
                <p:cNvSpPr/>
                <p:nvPr/>
              </p:nvSpPr>
              <p:spPr>
                <a:xfrm rot="5400000">
                  <a:off x="-221951" y="2791789"/>
                  <a:ext cx="1479674" cy="1035771"/>
                </a:xfrm>
                <a:prstGeom prst="chevron">
                  <a:avLst/>
                </a:prstGeom>
                <a:sp3d prstMaterial="translucentPowder">
                  <a:bevelT w="127000" h="25400" prst="softRound"/>
                </a:sp3d>
              </p:spPr>
              <p:style>
                <a:ln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lnRef>
                <a:fill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fillRef>
                <a:effectRef idx="0">
                  <a:schemeClr val="accent4">
                    <a:hueOff val="20423033"/>
                    <a:satOff val="-23983"/>
                    <a:lumOff val="921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箭头: V 形 4"/>
                <p:cNvSpPr txBox="1"/>
                <p:nvPr/>
              </p:nvSpPr>
              <p:spPr>
                <a:xfrm>
                  <a:off x="1" y="3087724"/>
                  <a:ext cx="1035771" cy="443903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7145" tIns="17145" rIns="17145" bIns="17145" numCol="1" spcCol="1270" anchor="ctr" anchorCtr="0">
                  <a:noAutofit/>
                </a:bodyPr>
                <a:lstStyle/>
                <a:p>
                  <a:pPr marL="0" lvl="0" indent="0" algn="ctr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2700" kern="12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545041" y="3404837"/>
                <a:ext cx="4026199" cy="961788"/>
                <a:chOff x="1035771" y="2569838"/>
                <a:chExt cx="3647042" cy="961788"/>
              </a:xfrm>
              <a:scene3d>
                <a:camera prst="orthographicFront"/>
                <a:lightRig rig="chilly" dir="t"/>
              </a:scene3d>
            </p:grpSpPr>
            <p:sp>
              <p:nvSpPr>
                <p:cNvPr id="26" name="矩形: 圆顶角 25"/>
                <p:cNvSpPr/>
                <p:nvPr/>
              </p:nvSpPr>
              <p:spPr>
                <a:xfrm rot="5400000">
                  <a:off x="2378398" y="1227211"/>
                  <a:ext cx="961788" cy="3647042"/>
                </a:xfrm>
                <a:prstGeom prst="round2SameRect">
                  <a:avLst/>
                </a:prstGeom>
                <a:sp3d prstMaterial="dkEdge">
                  <a:bevelT w="25400" h="6350" prst="softRound"/>
                  <a:bevelB w="0" h="0" prst="convex"/>
                </a:sp3d>
              </p:spPr>
              <p:style>
                <a:lnRef idx="1">
                  <a:schemeClr val="accent4">
                    <a:hueOff val="20423033"/>
                    <a:satOff val="-23983"/>
                    <a:lumOff val="9216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矩形: 圆顶角 4"/>
                <p:cNvSpPr txBox="1"/>
                <p:nvPr/>
              </p:nvSpPr>
              <p:spPr>
                <a:xfrm>
                  <a:off x="1035771" y="2616789"/>
                  <a:ext cx="3647042" cy="86788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5240" rIns="15240" bIns="15240" numCol="1" spcCol="1270" anchor="ctr" anchorCtr="0">
                  <a:noAutofit/>
                </a:bodyPr>
                <a:lstStyle/>
                <a:p>
                  <a:pPr marL="228600" lvl="1" indent="-22860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altLang="zh-CN" sz="2000" kern="1200" dirty="0">
                      <a:latin typeface="Consolas" panose="020B0609020204030204" pitchFamily="49" charset="0"/>
                    </a:rPr>
                    <a:t>converts the image into numerical values</a:t>
                  </a:r>
                  <a:endParaRPr lang="zh-CN" altLang="en-US" sz="2000" kern="12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502636" y="1581214"/>
              <a:ext cx="1035772" cy="1479674"/>
              <a:chOff x="0" y="1787"/>
              <a:chExt cx="1035772" cy="1479674"/>
            </a:xfrm>
            <a:scene3d>
              <a:camera prst="orthographicFront"/>
              <a:lightRig rig="chilly" dir="t"/>
            </a:scene3d>
          </p:grpSpPr>
          <p:sp>
            <p:nvSpPr>
              <p:cNvPr id="35" name="箭头: V 形 34"/>
              <p:cNvSpPr/>
              <p:nvPr/>
            </p:nvSpPr>
            <p:spPr>
              <a:xfrm rot="5400000">
                <a:off x="-221951" y="223738"/>
                <a:ext cx="1479674" cy="1035771"/>
              </a:xfrm>
              <a:prstGeom prst="chevron">
                <a:avLst/>
              </a:prstGeom>
              <a:sp3d prstMaterial="translucentPowder">
                <a:bevelT w="127000" h="25400" prst="softRound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箭头: V 形 4"/>
              <p:cNvSpPr txBox="1"/>
              <p:nvPr/>
            </p:nvSpPr>
            <p:spPr>
              <a:xfrm>
                <a:off x="1" y="519673"/>
                <a:ext cx="1035771" cy="44390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" tIns="17145" rIns="17145" bIns="17145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700" kern="120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38408" y="1581215"/>
              <a:ext cx="2482986" cy="961788"/>
              <a:chOff x="1035771" y="0"/>
              <a:chExt cx="3647042" cy="961788"/>
            </a:xfrm>
            <a:scene3d>
              <a:camera prst="orthographicFront"/>
              <a:lightRig rig="chilly" dir="t"/>
            </a:scene3d>
          </p:grpSpPr>
          <p:sp>
            <p:nvSpPr>
              <p:cNvPr id="38" name="矩形: 圆顶角 37"/>
              <p:cNvSpPr/>
              <p:nvPr/>
            </p:nvSpPr>
            <p:spPr>
              <a:xfrm rot="5400000">
                <a:off x="2378398" y="-1342627"/>
                <a:ext cx="961788" cy="3647042"/>
              </a:xfrm>
              <a:prstGeom prst="round2SameRect">
                <a:avLst/>
              </a:prstGeom>
              <a:sp3d prstMaterial="dkEdge">
                <a:bevelT w="25400" h="6350" prst="softRound"/>
                <a:bevelB w="0" h="0" prst="convex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矩形: 圆顶角 4"/>
              <p:cNvSpPr txBox="1"/>
              <p:nvPr/>
            </p:nvSpPr>
            <p:spPr>
              <a:xfrm>
                <a:off x="1035772" y="46950"/>
                <a:ext cx="3600091" cy="86788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400" b="1" i="1" kern="1200" dirty="0">
                    <a:solidFill>
                      <a:srgbClr val="C50B4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convolution</a:t>
                </a:r>
                <a:endParaRPr lang="zh-CN" altLang="en-US" sz="2400" i="1" kern="1200" dirty="0">
                  <a:solidFill>
                    <a:srgbClr val="C50B4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875" y="810703"/>
            <a:ext cx="9148619" cy="811931"/>
          </a:xfrm>
        </p:spPr>
        <p:txBody>
          <a:bodyPr>
            <a:normAutofit fontScale="90000"/>
          </a:bodyPr>
          <a:lstStyle/>
          <a:p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467088" y="1216668"/>
          <a:ext cx="4682814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15925" y="1995997"/>
            <a:ext cx="6625898" cy="4234872"/>
            <a:chOff x="415925" y="1995997"/>
            <a:chExt cx="6625898" cy="4234872"/>
          </a:xfrm>
        </p:grpSpPr>
        <p:pic>
          <p:nvPicPr>
            <p:cNvPr id="8" name="图片 7" descr="matrix multiplication in convolutional neural network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25" y="1995997"/>
              <a:ext cx="6625898" cy="405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659875" y="5769204"/>
              <a:ext cx="21116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Input image</a:t>
              </a:r>
              <a:endParaRPr lang="zh-CN" altLang="en-US" sz="2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48931" y="5769204"/>
              <a:ext cx="15546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     filter</a:t>
              </a:r>
              <a:endParaRPr lang="zh-CN" altLang="en-US" sz="2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3569" y="5769204"/>
              <a:ext cx="22160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 array</a:t>
              </a:r>
              <a:endParaRPr lang="zh-CN" altLang="en-US" sz="2400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77946" y="1812425"/>
            <a:ext cx="259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Respective </a:t>
            </a:r>
            <a:r>
              <a:rPr lang="en-US" altLang="zh-CN" sz="2400" dirty="0" err="1"/>
              <a:t>feild</a:t>
            </a:r>
            <a:endParaRPr lang="zh-CN" altLang="en-US" sz="24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59875" y="2274090"/>
            <a:ext cx="499622" cy="72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508478" y="518315"/>
            <a:ext cx="3023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convolution 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467086" y="5121279"/>
            <a:ext cx="1035772" cy="1479674"/>
            <a:chOff x="7467086" y="5121279"/>
            <a:chExt cx="1035772" cy="1479674"/>
          </a:xfrm>
        </p:grpSpPr>
        <p:sp>
          <p:nvSpPr>
            <p:cNvPr id="20" name="箭头: V 形 19"/>
            <p:cNvSpPr/>
            <p:nvPr/>
          </p:nvSpPr>
          <p:spPr>
            <a:xfrm rot="5400000">
              <a:off x="7245136" y="5343230"/>
              <a:ext cx="1479674" cy="1035771"/>
            </a:xfrm>
            <a:prstGeom prst="chevron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1">
              <a:schemeClr val="accent4">
                <a:hueOff val="10211516"/>
                <a:satOff val="-11990"/>
                <a:lumOff val="4608"/>
                <a:alphaOff val="0"/>
              </a:schemeClr>
            </a:lnRef>
            <a:fillRef idx="1">
              <a:schemeClr val="accent4">
                <a:hueOff val="10211516"/>
                <a:satOff val="-11990"/>
                <a:lumOff val="4608"/>
                <a:alphaOff val="0"/>
              </a:schemeClr>
            </a:fillRef>
            <a:effectRef idx="0">
              <a:schemeClr val="accent4">
                <a:hueOff val="10211516"/>
                <a:satOff val="-11990"/>
                <a:lumOff val="4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箭头: V 形 4"/>
            <p:cNvSpPr txBox="1"/>
            <p:nvPr/>
          </p:nvSpPr>
          <p:spPr>
            <a:xfrm>
              <a:off x="7467086" y="5769204"/>
              <a:ext cx="1035771" cy="443903"/>
            </a:xfrm>
            <a:prstGeom prst="rect">
              <a:avLst/>
            </a:prstGeom>
            <a:scene3d>
              <a:camera prst="orthographicFront"/>
              <a:lightRig rig="chilly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dirty="0"/>
                <a:t>```</a:t>
              </a:r>
              <a:endParaRPr lang="en-US" altLang="zh-CN" sz="2700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02860" y="5121278"/>
            <a:ext cx="3689140" cy="961788"/>
            <a:chOff x="8502860" y="5121278"/>
            <a:chExt cx="3689140" cy="961788"/>
          </a:xfrm>
        </p:grpSpPr>
        <p:sp>
          <p:nvSpPr>
            <p:cNvPr id="26" name="矩形: 圆顶角 25"/>
            <p:cNvSpPr/>
            <p:nvPr/>
          </p:nvSpPr>
          <p:spPr>
            <a:xfrm rot="5400000">
              <a:off x="9866536" y="3757602"/>
              <a:ext cx="961788" cy="3689140"/>
            </a:xfrm>
            <a:prstGeom prst="round2SameRect">
              <a:avLst/>
            </a:prstGeom>
            <a:scene3d>
              <a:camera prst="orthographicFront"/>
              <a:lightRig rig="chilly" dir="t"/>
            </a:scene3d>
            <a:sp3d prstMaterial="dkEdge">
              <a:bevelT w="25400" h="6350" prst="softRound"/>
              <a:bevelB w="0" h="0" prst="convex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矩形: 圆顶角 4"/>
            <p:cNvSpPr txBox="1"/>
            <p:nvPr/>
          </p:nvSpPr>
          <p:spPr>
            <a:xfrm>
              <a:off x="8502861" y="5168228"/>
              <a:ext cx="3641647" cy="867886"/>
            </a:xfrm>
            <a:prstGeom prst="rect">
              <a:avLst/>
            </a:prstGeom>
            <a:scene3d>
              <a:camera prst="orthographicFront"/>
              <a:lightRig rig="chilly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b="1" kern="1200" dirty="0" err="1">
                  <a:latin typeface="Consolas" panose="020B0609020204030204" pitchFamily="49" charset="0"/>
                </a:rPr>
                <a:t>reapeating</a:t>
              </a:r>
              <a:endParaRPr lang="zh-CN" altLang="en-US" sz="2400" kern="1200" dirty="0"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875" y="810703"/>
            <a:ext cx="9148619" cy="811931"/>
          </a:xfrm>
        </p:spPr>
        <p:txBody>
          <a:bodyPr>
            <a:normAutofit fontScale="90000"/>
          </a:bodyPr>
          <a:lstStyle/>
          <a:p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Convolutional layer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4818" y="1953241"/>
            <a:ext cx="88706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·only need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B2D1F">
                    <a:lumMod val="75000"/>
                  </a:srgbClr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connect to the receptive field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B2D1F">
                    <a:lumMod val="75000"/>
                  </a:srgbClr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       called “partially connected” layers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B2D1F">
                  <a:lumMod val="75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395" y="3270701"/>
            <a:ext cx="59365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effectLst/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·weights in the filter remain fixed</a:t>
            </a:r>
          </a:p>
          <a:p>
            <a:r>
              <a:rPr lang="en-US" altLang="zh-CN" sz="2800" b="1" dirty="0">
                <a:solidFill>
                  <a:srgbClr val="002060"/>
                </a:solidFill>
                <a:effectLst/>
                <a:latin typeface="IBM Plex Sans" panose="020B0503050203000203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as it moves across the image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                   parameter sharing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14" name="图形 13" descr="箭头轻微弯曲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861" y="2350914"/>
            <a:ext cx="914400" cy="914400"/>
          </a:xfrm>
          <a:prstGeom prst="rect">
            <a:avLst/>
          </a:prstGeom>
        </p:spPr>
      </p:pic>
      <p:pic>
        <p:nvPicPr>
          <p:cNvPr id="24" name="图形 23" descr="箭头轻微弯曲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687" y="4100863"/>
            <a:ext cx="91440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1562" y="4945911"/>
            <a:ext cx="1136066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Some parameters </a:t>
            </a:r>
            <a:r>
              <a:rPr lang="en-US" altLang="zh-CN" sz="36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update</a:t>
            </a:r>
            <a:r>
              <a:rPr lang="en-US" altLang="zh-CN" sz="28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 during training through the process of</a:t>
            </a:r>
            <a:r>
              <a:rPr lang="en-US" altLang="zh-CN" sz="32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 </a:t>
            </a:r>
            <a:r>
              <a:rPr lang="en-US" altLang="zh-CN" sz="40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backpropagation</a:t>
            </a:r>
            <a:r>
              <a:rPr lang="en-US" altLang="zh-CN" sz="32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 and </a:t>
            </a:r>
            <a:r>
              <a:rPr lang="en-US" altLang="zh-CN" sz="40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gradient descent</a:t>
            </a:r>
            <a:r>
              <a:rPr lang="en-US" altLang="zh-CN" sz="3200" b="1" dirty="0">
                <a:solidFill>
                  <a:srgbClr val="9B2D1F">
                    <a:lumMod val="75000"/>
                  </a:srgbClr>
                </a:solidFill>
                <a:latin typeface="Rockwell" panose="02060603020205020403"/>
                <a:ea typeface="方正姚体" panose="02010601030101010101" pitchFamily="2" charset="-122"/>
              </a:rPr>
              <a:t>.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B2D1F">
                  <a:lumMod val="75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28,&quot;width&quot;:583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794</Words>
  <Application>Microsoft Office PowerPoint</Application>
  <PresentationFormat>宽屏</PresentationFormat>
  <Paragraphs>145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等线</vt:lpstr>
      <vt:lpstr>等线 Light</vt:lpstr>
      <vt:lpstr>宋体</vt:lpstr>
      <vt:lpstr>Arial</vt:lpstr>
      <vt:lpstr>Calibri</vt:lpstr>
      <vt:lpstr>Consolas</vt:lpstr>
      <vt:lpstr>IBM Plex Sans</vt:lpstr>
      <vt:lpstr>Rockwell</vt:lpstr>
      <vt:lpstr>Rockwell Condensed</vt:lpstr>
      <vt:lpstr>Symbol</vt:lpstr>
      <vt:lpstr>Wingdings</vt:lpstr>
      <vt:lpstr>木材纹理</vt:lpstr>
      <vt:lpstr>Office 主题​​</vt:lpstr>
      <vt:lpstr>Microsoft Visio 绘图</vt:lpstr>
      <vt:lpstr>    1. The algorithm principles and structures of convolutional neural networks 2. The appliances of convolutional neural networks 3. The strengths and weaknesses of convolutional neural networks</vt:lpstr>
      <vt:lpstr>The algorithm principles and structures of cNN</vt:lpstr>
      <vt:lpstr>outline</vt:lpstr>
      <vt:lpstr>What is convolutional neural network (CNN) ? </vt:lpstr>
      <vt:lpstr>PowerPoint 演示文稿</vt:lpstr>
      <vt:lpstr>PowerPoint 演示文稿</vt:lpstr>
      <vt:lpstr>PowerPoint 演示文稿</vt:lpstr>
      <vt:lpstr>Convolutional layer</vt:lpstr>
      <vt:lpstr>Convolutional 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appliances  of cNN</vt:lpstr>
      <vt:lpstr>PowerPoint 演示文稿</vt:lpstr>
      <vt:lpstr>PowerPoint 演示文稿</vt:lpstr>
      <vt:lpstr>PowerPoint 演示文稿</vt:lpstr>
      <vt:lpstr>The strengths and weaknesses of cNN</vt:lpstr>
      <vt:lpstr>PowerPoint 演示文稿</vt:lpstr>
      <vt:lpstr>PowerPoint 演示文稿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in deep learning</dc:title>
  <dc:creator>2398939452@qq.com</dc:creator>
  <cp:lastModifiedBy>2398939452@qq.com</cp:lastModifiedBy>
  <cp:revision>42</cp:revision>
  <dcterms:created xsi:type="dcterms:W3CDTF">2022-02-04T12:40:00Z</dcterms:created>
  <dcterms:modified xsi:type="dcterms:W3CDTF">2022-02-08T00:20:35Z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272234ACD45748929064BBECADC15344</vt:lpwstr>
  </property>
  <property fmtid="{D5CDD505-2E9C-101B-9397-08002B2CF9AE}" pid="3" name="KSOProductBuildVer">
    <vt:lpwstr>2052-11.1.0.11294</vt:lpwstr>
  </property>
</Properties>
</file>