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8"/>
  </p:notesMasterIdLst>
  <p:sldIdLst>
    <p:sldId id="305" r:id="rId2"/>
    <p:sldId id="307" r:id="rId3"/>
    <p:sldId id="308" r:id="rId4"/>
    <p:sldId id="309" r:id="rId5"/>
    <p:sldId id="257" r:id="rId6"/>
    <p:sldId id="258" r:id="rId7"/>
    <p:sldId id="259" r:id="rId8"/>
    <p:sldId id="260" r:id="rId9"/>
    <p:sldId id="261" r:id="rId10"/>
    <p:sldId id="310" r:id="rId11"/>
    <p:sldId id="287" r:id="rId12"/>
    <p:sldId id="263" r:id="rId13"/>
    <p:sldId id="264" r:id="rId14"/>
    <p:sldId id="265" r:id="rId15"/>
    <p:sldId id="266" r:id="rId16"/>
    <p:sldId id="267" r:id="rId17"/>
    <p:sldId id="268" r:id="rId18"/>
    <p:sldId id="270" r:id="rId19"/>
    <p:sldId id="271" r:id="rId20"/>
    <p:sldId id="272" r:id="rId21"/>
    <p:sldId id="273" r:id="rId22"/>
    <p:sldId id="274" r:id="rId23"/>
    <p:sldId id="311" r:id="rId24"/>
    <p:sldId id="288" r:id="rId25"/>
    <p:sldId id="275" r:id="rId26"/>
    <p:sldId id="276" r:id="rId27"/>
    <p:sldId id="277" r:id="rId28"/>
    <p:sldId id="278" r:id="rId29"/>
    <p:sldId id="279" r:id="rId30"/>
    <p:sldId id="312" r:id="rId31"/>
    <p:sldId id="289" r:id="rId32"/>
    <p:sldId id="280" r:id="rId33"/>
    <p:sldId id="281" r:id="rId34"/>
    <p:sldId id="282" r:id="rId35"/>
    <p:sldId id="283" r:id="rId36"/>
    <p:sldId id="284" r:id="rId37"/>
    <p:sldId id="285" r:id="rId38"/>
    <p:sldId id="286" r:id="rId39"/>
    <p:sldId id="295" r:id="rId40"/>
    <p:sldId id="296" r:id="rId41"/>
    <p:sldId id="297" r:id="rId42"/>
    <p:sldId id="298" r:id="rId43"/>
    <p:sldId id="299" r:id="rId44"/>
    <p:sldId id="300" r:id="rId45"/>
    <p:sldId id="313" r:id="rId46"/>
    <p:sldId id="302" r:id="rId47"/>
    <p:sldId id="301" r:id="rId48"/>
    <p:sldId id="294" r:id="rId49"/>
    <p:sldId id="293" r:id="rId50"/>
    <p:sldId id="314" r:id="rId51"/>
    <p:sldId id="303" r:id="rId52"/>
    <p:sldId id="315" r:id="rId53"/>
    <p:sldId id="304" r:id="rId54"/>
    <p:sldId id="292" r:id="rId55"/>
    <p:sldId id="291" r:id="rId56"/>
    <p:sldId id="316" r:id="rId5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autoAdjust="0"/>
    <p:restoredTop sz="74742" autoAdjust="0"/>
  </p:normalViewPr>
  <p:slideViewPr>
    <p:cSldViewPr>
      <p:cViewPr varScale="1">
        <p:scale>
          <a:sx n="86" d="100"/>
          <a:sy n="86" d="100"/>
        </p:scale>
        <p:origin x="2400" y="192"/>
      </p:cViewPr>
      <p:guideLst>
        <p:guide orient="horz" pos="2160"/>
        <p:guide pos="2880"/>
      </p:guideLst>
    </p:cSldViewPr>
  </p:slideViewPr>
  <p:outlineViewPr>
    <p:cViewPr>
      <p:scale>
        <a:sx n="33" d="100"/>
        <a:sy n="33" d="100"/>
      </p:scale>
      <p:origin x="0" y="4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04C52F-E914-6B4F-B0AF-3FDBFBB1EB17}" type="datetimeFigureOut">
              <a:rPr kumimoji="1" lang="zh-CN" altLang="en-US" smtClean="0"/>
              <a:t>2021/3/30</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F28958-78A5-0D4C-A782-8655BAE73261}" type="slidenum">
              <a:rPr kumimoji="1" lang="zh-CN" altLang="en-US" smtClean="0"/>
              <a:t>‹#›</a:t>
            </a:fld>
            <a:endParaRPr kumimoji="1" lang="zh-CN" altLang="en-US"/>
          </a:p>
        </p:txBody>
      </p:sp>
    </p:spTree>
    <p:extLst>
      <p:ext uri="{BB962C8B-B14F-4D97-AF65-F5344CB8AC3E}">
        <p14:creationId xmlns:p14="http://schemas.microsoft.com/office/powerpoint/2010/main" val="17324432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C</a:t>
            </a:r>
            <a:endParaRPr kumimoji="1" lang="zh-CN" altLang="en-US"/>
          </a:p>
        </p:txBody>
      </p:sp>
      <p:sp>
        <p:nvSpPr>
          <p:cNvPr id="4" name="灯片编号占位符 3"/>
          <p:cNvSpPr>
            <a:spLocks noGrp="1"/>
          </p:cNvSpPr>
          <p:nvPr>
            <p:ph type="sldNum" sz="quarter" idx="5"/>
          </p:nvPr>
        </p:nvSpPr>
        <p:spPr/>
        <p:txBody>
          <a:bodyPr/>
          <a:lstStyle/>
          <a:p>
            <a:fld id="{25F28958-78A5-0D4C-A782-8655BAE73261}" type="slidenum">
              <a:rPr kumimoji="1" lang="zh-CN" altLang="en-US" smtClean="0"/>
              <a:t>3</a:t>
            </a:fld>
            <a:endParaRPr kumimoji="1" lang="zh-CN" altLang="en-US"/>
          </a:p>
        </p:txBody>
      </p:sp>
    </p:spTree>
    <p:extLst>
      <p:ext uri="{BB962C8B-B14F-4D97-AF65-F5344CB8AC3E}">
        <p14:creationId xmlns:p14="http://schemas.microsoft.com/office/powerpoint/2010/main" val="3284421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a:t>
            </a:r>
            <a:r>
              <a:rPr kumimoji="1" lang="zh-CN" altLang="en-US" dirty="0"/>
              <a:t> </a:t>
            </a:r>
            <a:r>
              <a:rPr kumimoji="1" lang="en-US" altLang="zh-CN" dirty="0"/>
              <a:t>D</a:t>
            </a:r>
            <a:endParaRPr kumimoji="1" lang="zh-CN" altLang="en-US" dirty="0"/>
          </a:p>
        </p:txBody>
      </p:sp>
      <p:sp>
        <p:nvSpPr>
          <p:cNvPr id="4" name="幻灯片编号占位符 3"/>
          <p:cNvSpPr>
            <a:spLocks noGrp="1"/>
          </p:cNvSpPr>
          <p:nvPr>
            <p:ph type="sldNum" sz="quarter" idx="10"/>
          </p:nvPr>
        </p:nvSpPr>
        <p:spPr/>
        <p:txBody>
          <a:bodyPr/>
          <a:lstStyle/>
          <a:p>
            <a:fld id="{25F28958-78A5-0D4C-A782-8655BAE73261}" type="slidenum">
              <a:rPr kumimoji="1" lang="zh-CN" altLang="en-US" smtClean="0"/>
              <a:t>54</a:t>
            </a:fld>
            <a:endParaRPr kumimoji="1" lang="zh-CN" altLang="en-US"/>
          </a:p>
        </p:txBody>
      </p:sp>
    </p:spTree>
    <p:extLst>
      <p:ext uri="{BB962C8B-B14F-4D97-AF65-F5344CB8AC3E}">
        <p14:creationId xmlns:p14="http://schemas.microsoft.com/office/powerpoint/2010/main" val="2560804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400</a:t>
            </a:r>
            <a:r>
              <a:rPr kumimoji="1" lang="zh-CN" altLang="en-US" dirty="0"/>
              <a:t>加</a:t>
            </a:r>
            <a:r>
              <a:rPr kumimoji="1" lang="en-US" altLang="zh-CN" dirty="0"/>
              <a:t>100</a:t>
            </a:r>
            <a:r>
              <a:rPr kumimoji="1" lang="zh-CN" altLang="en-US" dirty="0"/>
              <a:t>时钟</a:t>
            </a:r>
          </a:p>
        </p:txBody>
      </p:sp>
      <p:sp>
        <p:nvSpPr>
          <p:cNvPr id="4" name="幻灯片编号占位符 3"/>
          <p:cNvSpPr>
            <a:spLocks noGrp="1"/>
          </p:cNvSpPr>
          <p:nvPr>
            <p:ph type="sldNum" sz="quarter" idx="10"/>
          </p:nvPr>
        </p:nvSpPr>
        <p:spPr/>
        <p:txBody>
          <a:bodyPr/>
          <a:lstStyle/>
          <a:p>
            <a:fld id="{25F28958-78A5-0D4C-A782-8655BAE73261}" type="slidenum">
              <a:rPr kumimoji="1" lang="zh-CN" altLang="en-US" smtClean="0"/>
              <a:t>55</a:t>
            </a:fld>
            <a:endParaRPr kumimoji="1" lang="zh-CN" altLang="en-US"/>
          </a:p>
        </p:txBody>
      </p:sp>
    </p:spTree>
    <p:extLst>
      <p:ext uri="{BB962C8B-B14F-4D97-AF65-F5344CB8AC3E}">
        <p14:creationId xmlns:p14="http://schemas.microsoft.com/office/powerpoint/2010/main" val="292754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a:t>
            </a:r>
            <a:r>
              <a:rPr kumimoji="1" lang="zh-CN" altLang="en-US" dirty="0"/>
              <a:t> </a:t>
            </a:r>
            <a:r>
              <a:rPr kumimoji="1" lang="en-US" altLang="zh-CN"/>
              <a:t>D</a:t>
            </a:r>
            <a:endParaRPr kumimoji="1" lang="zh-CN" altLang="en-US"/>
          </a:p>
        </p:txBody>
      </p:sp>
      <p:sp>
        <p:nvSpPr>
          <p:cNvPr id="4" name="灯片编号占位符 3"/>
          <p:cNvSpPr>
            <a:spLocks noGrp="1"/>
          </p:cNvSpPr>
          <p:nvPr>
            <p:ph type="sldNum" sz="quarter" idx="5"/>
          </p:nvPr>
        </p:nvSpPr>
        <p:spPr/>
        <p:txBody>
          <a:bodyPr/>
          <a:lstStyle/>
          <a:p>
            <a:fld id="{25F28958-78A5-0D4C-A782-8655BAE73261}" type="slidenum">
              <a:rPr kumimoji="1" lang="zh-CN" altLang="en-US" smtClean="0"/>
              <a:t>5</a:t>
            </a:fld>
            <a:endParaRPr kumimoji="1" lang="zh-CN" altLang="en-US"/>
          </a:p>
        </p:txBody>
      </p:sp>
    </p:spTree>
    <p:extLst>
      <p:ext uri="{BB962C8B-B14F-4D97-AF65-F5344CB8AC3E}">
        <p14:creationId xmlns:p14="http://schemas.microsoft.com/office/powerpoint/2010/main" val="883927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a:t>
            </a:r>
            <a:r>
              <a:rPr kumimoji="1" lang="zh-CN" altLang="en-US" dirty="0"/>
              <a:t> </a:t>
            </a:r>
            <a:r>
              <a:rPr kumimoji="1" lang="en-US" altLang="zh-CN" dirty="0"/>
              <a:t>B</a:t>
            </a:r>
            <a:endParaRPr kumimoji="1" lang="zh-CN" altLang="en-US" dirty="0"/>
          </a:p>
        </p:txBody>
      </p:sp>
      <p:sp>
        <p:nvSpPr>
          <p:cNvPr id="4" name="灯片编号占位符 3"/>
          <p:cNvSpPr>
            <a:spLocks noGrp="1"/>
          </p:cNvSpPr>
          <p:nvPr>
            <p:ph type="sldNum" sz="quarter" idx="5"/>
          </p:nvPr>
        </p:nvSpPr>
        <p:spPr/>
        <p:txBody>
          <a:bodyPr/>
          <a:lstStyle/>
          <a:p>
            <a:fld id="{25F28958-78A5-0D4C-A782-8655BAE73261}" type="slidenum">
              <a:rPr kumimoji="1" lang="zh-CN" altLang="en-US" smtClean="0"/>
              <a:t>6</a:t>
            </a:fld>
            <a:endParaRPr kumimoji="1" lang="zh-CN" altLang="en-US"/>
          </a:p>
        </p:txBody>
      </p:sp>
    </p:spTree>
    <p:extLst>
      <p:ext uri="{BB962C8B-B14F-4D97-AF65-F5344CB8AC3E}">
        <p14:creationId xmlns:p14="http://schemas.microsoft.com/office/powerpoint/2010/main" val="100454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a:t>
            </a:r>
            <a:r>
              <a:rPr kumimoji="1" lang="zh-CN" altLang="en-US" dirty="0"/>
              <a:t> </a:t>
            </a:r>
            <a:r>
              <a:rPr kumimoji="1" lang="en-US" altLang="zh-CN" dirty="0"/>
              <a:t>D</a:t>
            </a:r>
            <a:r>
              <a:rPr kumimoji="1" lang="zh-CN" altLang="en-US" dirty="0"/>
              <a:t> </a:t>
            </a:r>
            <a:r>
              <a:rPr kumimoji="1" lang="en-US" altLang="zh-CN" dirty="0"/>
              <a:t>D</a:t>
            </a:r>
            <a:endParaRPr kumimoji="1" lang="zh-CN" altLang="en-US" dirty="0"/>
          </a:p>
        </p:txBody>
      </p:sp>
      <p:sp>
        <p:nvSpPr>
          <p:cNvPr id="4" name="幻灯片编号占位符 3"/>
          <p:cNvSpPr>
            <a:spLocks noGrp="1"/>
          </p:cNvSpPr>
          <p:nvPr>
            <p:ph type="sldNum" sz="quarter" idx="10"/>
          </p:nvPr>
        </p:nvSpPr>
        <p:spPr/>
        <p:txBody>
          <a:bodyPr/>
          <a:lstStyle/>
          <a:p>
            <a:fld id="{25F28958-78A5-0D4C-A782-8655BAE73261}" type="slidenum">
              <a:rPr kumimoji="1" lang="zh-CN" altLang="en-US" smtClean="0"/>
              <a:t>46</a:t>
            </a:fld>
            <a:endParaRPr kumimoji="1" lang="zh-CN" altLang="en-US"/>
          </a:p>
        </p:txBody>
      </p:sp>
    </p:spTree>
    <p:extLst>
      <p:ext uri="{BB962C8B-B14F-4D97-AF65-F5344CB8AC3E}">
        <p14:creationId xmlns:p14="http://schemas.microsoft.com/office/powerpoint/2010/main" val="5977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a:t>
            </a:r>
            <a:r>
              <a:rPr kumimoji="1" lang="zh-CN" altLang="en-US" dirty="0"/>
              <a:t> </a:t>
            </a:r>
            <a:r>
              <a:rPr kumimoji="1" lang="en-US" altLang="zh-CN" dirty="0"/>
              <a:t>C</a:t>
            </a:r>
            <a:endParaRPr kumimoji="1" lang="zh-CN" altLang="en-US" dirty="0"/>
          </a:p>
        </p:txBody>
      </p:sp>
      <p:sp>
        <p:nvSpPr>
          <p:cNvPr id="4" name="幻灯片编号占位符 3"/>
          <p:cNvSpPr>
            <a:spLocks noGrp="1"/>
          </p:cNvSpPr>
          <p:nvPr>
            <p:ph type="sldNum" sz="quarter" idx="10"/>
          </p:nvPr>
        </p:nvSpPr>
        <p:spPr/>
        <p:txBody>
          <a:bodyPr/>
          <a:lstStyle/>
          <a:p>
            <a:fld id="{25F28958-78A5-0D4C-A782-8655BAE73261}" type="slidenum">
              <a:rPr kumimoji="1" lang="zh-CN" altLang="en-US" smtClean="0"/>
              <a:t>47</a:t>
            </a:fld>
            <a:endParaRPr kumimoji="1" lang="zh-CN" altLang="en-US"/>
          </a:p>
        </p:txBody>
      </p:sp>
    </p:spTree>
    <p:extLst>
      <p:ext uri="{BB962C8B-B14F-4D97-AF65-F5344CB8AC3E}">
        <p14:creationId xmlns:p14="http://schemas.microsoft.com/office/powerpoint/2010/main" val="2729320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a:t>
            </a:r>
            <a:r>
              <a:rPr kumimoji="1" lang="zh-CN" altLang="en-US" dirty="0"/>
              <a:t> </a:t>
            </a:r>
            <a:r>
              <a:rPr kumimoji="1" lang="en-US" altLang="zh-CN" dirty="0"/>
              <a:t>B</a:t>
            </a:r>
            <a:r>
              <a:rPr kumimoji="1" lang="zh-CN" altLang="en-US" dirty="0"/>
              <a:t> </a:t>
            </a:r>
            <a:r>
              <a:rPr kumimoji="1" lang="en-US" altLang="zh-CN" dirty="0"/>
              <a:t>C</a:t>
            </a:r>
            <a:endParaRPr kumimoji="1" lang="zh-CN" altLang="en-US" dirty="0"/>
          </a:p>
        </p:txBody>
      </p:sp>
      <p:sp>
        <p:nvSpPr>
          <p:cNvPr id="4" name="幻灯片编号占位符 3"/>
          <p:cNvSpPr>
            <a:spLocks noGrp="1"/>
          </p:cNvSpPr>
          <p:nvPr>
            <p:ph type="sldNum" sz="quarter" idx="10"/>
          </p:nvPr>
        </p:nvSpPr>
        <p:spPr/>
        <p:txBody>
          <a:bodyPr/>
          <a:lstStyle/>
          <a:p>
            <a:fld id="{25F28958-78A5-0D4C-A782-8655BAE73261}" type="slidenum">
              <a:rPr kumimoji="1" lang="zh-CN" altLang="en-US" smtClean="0"/>
              <a:t>48</a:t>
            </a:fld>
            <a:endParaRPr kumimoji="1" lang="zh-CN" altLang="en-US"/>
          </a:p>
        </p:txBody>
      </p:sp>
    </p:spTree>
    <p:extLst>
      <p:ext uri="{BB962C8B-B14F-4D97-AF65-F5344CB8AC3E}">
        <p14:creationId xmlns:p14="http://schemas.microsoft.com/office/powerpoint/2010/main" val="201145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a:t>
            </a:r>
            <a:r>
              <a:rPr kumimoji="1" lang="zh-CN" altLang="en-US" dirty="0"/>
              <a:t> </a:t>
            </a:r>
            <a:r>
              <a:rPr kumimoji="1" lang="en-US" altLang="zh-CN" dirty="0"/>
              <a:t>D</a:t>
            </a:r>
            <a:endParaRPr kumimoji="1" lang="zh-CN" altLang="en-US" dirty="0"/>
          </a:p>
        </p:txBody>
      </p:sp>
      <p:sp>
        <p:nvSpPr>
          <p:cNvPr id="4" name="幻灯片编号占位符 3"/>
          <p:cNvSpPr>
            <a:spLocks noGrp="1"/>
          </p:cNvSpPr>
          <p:nvPr>
            <p:ph type="sldNum" sz="quarter" idx="10"/>
          </p:nvPr>
        </p:nvSpPr>
        <p:spPr/>
        <p:txBody>
          <a:bodyPr/>
          <a:lstStyle/>
          <a:p>
            <a:fld id="{25F28958-78A5-0D4C-A782-8655BAE73261}" type="slidenum">
              <a:rPr kumimoji="1" lang="zh-CN" altLang="en-US" smtClean="0"/>
              <a:t>49</a:t>
            </a:fld>
            <a:endParaRPr kumimoji="1" lang="zh-CN" altLang="en-US"/>
          </a:p>
        </p:txBody>
      </p:sp>
    </p:spTree>
    <p:extLst>
      <p:ext uri="{BB962C8B-B14F-4D97-AF65-F5344CB8AC3E}">
        <p14:creationId xmlns:p14="http://schemas.microsoft.com/office/powerpoint/2010/main" val="218187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a:t>B</a:t>
            </a:r>
            <a:r>
              <a:rPr kumimoji="1" lang="zh-CN" altLang="en-US" dirty="0"/>
              <a:t>   </a:t>
            </a:r>
          </a:p>
        </p:txBody>
      </p:sp>
      <p:sp>
        <p:nvSpPr>
          <p:cNvPr id="4" name="幻灯片编号占位符 3"/>
          <p:cNvSpPr>
            <a:spLocks noGrp="1"/>
          </p:cNvSpPr>
          <p:nvPr>
            <p:ph type="sldNum" sz="quarter" idx="10"/>
          </p:nvPr>
        </p:nvSpPr>
        <p:spPr/>
        <p:txBody>
          <a:bodyPr/>
          <a:lstStyle/>
          <a:p>
            <a:fld id="{25F28958-78A5-0D4C-A782-8655BAE73261}" type="slidenum">
              <a:rPr kumimoji="1" lang="zh-CN" altLang="en-US" smtClean="0"/>
              <a:t>51</a:t>
            </a:fld>
            <a:endParaRPr kumimoji="1" lang="zh-CN" altLang="en-US"/>
          </a:p>
        </p:txBody>
      </p:sp>
    </p:spTree>
    <p:extLst>
      <p:ext uri="{BB962C8B-B14F-4D97-AF65-F5344CB8AC3E}">
        <p14:creationId xmlns:p14="http://schemas.microsoft.com/office/powerpoint/2010/main" val="3651112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 D</a:t>
            </a:r>
            <a:r>
              <a:rPr kumimoji="1" lang="zh-CN" altLang="en-US" dirty="0"/>
              <a:t>  </a:t>
            </a:r>
            <a:r>
              <a:rPr kumimoji="1" lang="en-US" altLang="zh-CN" dirty="0"/>
              <a:t>A</a:t>
            </a:r>
            <a:endParaRPr kumimoji="1" lang="zh-CN" altLang="en-US" dirty="0"/>
          </a:p>
        </p:txBody>
      </p:sp>
      <p:sp>
        <p:nvSpPr>
          <p:cNvPr id="4" name="幻灯片编号占位符 3"/>
          <p:cNvSpPr>
            <a:spLocks noGrp="1"/>
          </p:cNvSpPr>
          <p:nvPr>
            <p:ph type="sldNum" sz="quarter" idx="10"/>
          </p:nvPr>
        </p:nvSpPr>
        <p:spPr/>
        <p:txBody>
          <a:bodyPr/>
          <a:lstStyle/>
          <a:p>
            <a:fld id="{25F28958-78A5-0D4C-A782-8655BAE73261}" type="slidenum">
              <a:rPr kumimoji="1" lang="zh-CN" altLang="en-US" smtClean="0"/>
              <a:t>53</a:t>
            </a:fld>
            <a:endParaRPr kumimoji="1" lang="zh-CN" altLang="en-US"/>
          </a:p>
        </p:txBody>
      </p:sp>
    </p:spTree>
    <p:extLst>
      <p:ext uri="{BB962C8B-B14F-4D97-AF65-F5344CB8AC3E}">
        <p14:creationId xmlns:p14="http://schemas.microsoft.com/office/powerpoint/2010/main" val="2349383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fld id="{189B7F49-9DD5-4673-9150-43694C9373BC}" type="datetimeFigureOut">
              <a:rPr lang="zh-CN" altLang="en-US"/>
              <a:pPr>
                <a:defRPr/>
              </a:pPr>
              <a:t>2021/3/30</a:t>
            </a:fld>
            <a:endParaRPr lang="zh-CN" altLang="en-US"/>
          </a:p>
        </p:txBody>
      </p:sp>
      <p:sp>
        <p:nvSpPr>
          <p:cNvPr id="5" name="页脚占位符 18"/>
          <p:cNvSpPr>
            <a:spLocks noGrp="1"/>
          </p:cNvSpPr>
          <p:nvPr>
            <p:ph type="ftr" sz="quarter" idx="11"/>
          </p:nvPr>
        </p:nvSpPr>
        <p:spPr/>
        <p:txBody>
          <a:bodyPr/>
          <a:lstStyle>
            <a:lvl1pPr>
              <a:defRPr/>
            </a:lvl1pPr>
          </a:lstStyle>
          <a:p>
            <a:pPr>
              <a:defRPr/>
            </a:pPr>
            <a:endParaRPr lang="zh-CN" altLang="en-US"/>
          </a:p>
        </p:txBody>
      </p:sp>
      <p:sp>
        <p:nvSpPr>
          <p:cNvPr id="6" name="灯片编号占位符 26"/>
          <p:cNvSpPr>
            <a:spLocks noGrp="1"/>
          </p:cNvSpPr>
          <p:nvPr>
            <p:ph type="sldNum" sz="quarter" idx="12"/>
          </p:nvPr>
        </p:nvSpPr>
        <p:spPr/>
        <p:txBody>
          <a:bodyPr/>
          <a:lstStyle>
            <a:lvl1pPr>
              <a:defRPr/>
            </a:lvl1pPr>
          </a:lstStyle>
          <a:p>
            <a:pPr>
              <a:defRPr/>
            </a:pPr>
            <a:fld id="{6D9AFD00-EA24-4D58-9218-9732BDED381B}"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85F740A3-B5CF-4AA8-9F8F-13D90049082B}" type="datetimeFigureOut">
              <a:rPr lang="zh-CN" altLang="en-US"/>
              <a:pPr>
                <a:defRPr/>
              </a:pPr>
              <a:t>2021/3/30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1666B1AD-BC56-42E0-AB9F-FB660716D3BC}"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39262706-9747-4B85-A30D-DEA2724123CB}" type="datetimeFigureOut">
              <a:rPr lang="zh-CN" altLang="en-US"/>
              <a:pPr>
                <a:defRPr/>
              </a:pPr>
              <a:t>2021/3/30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D2913CEC-0C4E-4CFB-8F52-01DF47B93B81}"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32AEEC9D-D334-4736-85DD-0C71FB859F27}" type="datetimeFigureOut">
              <a:rPr lang="zh-CN" altLang="en-US"/>
              <a:pPr>
                <a:defRPr/>
              </a:pPr>
              <a:t>2021/3/30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D49879D1-390C-4FAE-81AE-72738FD420E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8194FD1-7263-41E5-868F-2F123704C3C0}" type="datetimeFigureOut">
              <a:rPr lang="zh-CN" altLang="en-US"/>
              <a:pPr>
                <a:defRPr/>
              </a:pPr>
              <a:t>2021/3/30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C8855E-68A4-4094-82EC-84EE249A80A7}"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fld id="{444CA5A2-73B7-4CCF-AD58-0E983BF93C97}" type="datetimeFigureOut">
              <a:rPr lang="zh-CN" altLang="en-US"/>
              <a:pPr>
                <a:defRPr/>
              </a:pPr>
              <a:t>2021/3/30</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86112637-274D-4FB0-9993-EFA0486DFD77}"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fld id="{277A293E-0C0E-473A-A3E6-7B9E0D591AB5}" type="datetimeFigureOut">
              <a:rPr lang="zh-CN" altLang="en-US"/>
              <a:pPr>
                <a:defRPr/>
              </a:pPr>
              <a:t>2021/3/30</a:t>
            </a:fld>
            <a:endParaRPr lang="zh-CN" altLang="en-US"/>
          </a:p>
        </p:txBody>
      </p:sp>
      <p:sp>
        <p:nvSpPr>
          <p:cNvPr id="8" name="页脚占位符 21"/>
          <p:cNvSpPr>
            <a:spLocks noGrp="1"/>
          </p:cNvSpPr>
          <p:nvPr>
            <p:ph type="ftr" sz="quarter" idx="11"/>
          </p:nvPr>
        </p:nvSpPr>
        <p:spPr/>
        <p:txBody>
          <a:bodyPr/>
          <a:lstStyle>
            <a:lvl1pPr>
              <a:defRPr/>
            </a:lvl1pPr>
          </a:lstStyle>
          <a:p>
            <a:pPr>
              <a:defRPr/>
            </a:pPr>
            <a:endParaRPr lang="zh-CN" altLang="en-US"/>
          </a:p>
        </p:txBody>
      </p:sp>
      <p:sp>
        <p:nvSpPr>
          <p:cNvPr id="9" name="灯片编号占位符 17"/>
          <p:cNvSpPr>
            <a:spLocks noGrp="1"/>
          </p:cNvSpPr>
          <p:nvPr>
            <p:ph type="sldNum" sz="quarter" idx="12"/>
          </p:nvPr>
        </p:nvSpPr>
        <p:spPr/>
        <p:txBody>
          <a:bodyPr/>
          <a:lstStyle>
            <a:lvl1pPr>
              <a:defRPr/>
            </a:lvl1pPr>
          </a:lstStyle>
          <a:p>
            <a:pPr>
              <a:defRPr/>
            </a:pPr>
            <a:fld id="{21781BC2-B94D-4FAC-B846-DFD79B35064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86BFDDFE-90BE-41DD-959F-7BF61878F78A}" type="datetimeFigureOut">
              <a:rPr lang="zh-CN" altLang="en-US"/>
              <a:pPr>
                <a:defRPr/>
              </a:pPr>
              <a:t>2021/3/30</a:t>
            </a:fld>
            <a:endParaRPr lang="zh-CN" altLang="en-US"/>
          </a:p>
        </p:txBody>
      </p:sp>
      <p:sp>
        <p:nvSpPr>
          <p:cNvPr id="4" name="页脚占位符 21"/>
          <p:cNvSpPr>
            <a:spLocks noGrp="1"/>
          </p:cNvSpPr>
          <p:nvPr>
            <p:ph type="ftr" sz="quarter" idx="11"/>
          </p:nvPr>
        </p:nvSpPr>
        <p:spPr/>
        <p:txBody>
          <a:bodyPr/>
          <a:lstStyle>
            <a:lvl1pPr>
              <a:defRPr/>
            </a:lvl1pPr>
          </a:lstStyle>
          <a:p>
            <a:pPr>
              <a:defRPr/>
            </a:pPr>
            <a:endParaRPr lang="zh-CN" altLang="en-US"/>
          </a:p>
        </p:txBody>
      </p:sp>
      <p:sp>
        <p:nvSpPr>
          <p:cNvPr id="5" name="灯片编号占位符 17"/>
          <p:cNvSpPr>
            <a:spLocks noGrp="1"/>
          </p:cNvSpPr>
          <p:nvPr>
            <p:ph type="sldNum" sz="quarter" idx="12"/>
          </p:nvPr>
        </p:nvSpPr>
        <p:spPr/>
        <p:txBody>
          <a:bodyPr/>
          <a:lstStyle>
            <a:lvl1pPr>
              <a:defRPr/>
            </a:lvl1pPr>
          </a:lstStyle>
          <a:p>
            <a:pPr>
              <a:defRPr/>
            </a:pPr>
            <a:fld id="{C919998F-E27F-4312-9131-6F3647F11E3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C18FC66F-9506-4FE8-B7D8-C494901F3C69}" type="datetimeFigureOut">
              <a:rPr lang="zh-CN" altLang="en-US"/>
              <a:pPr>
                <a:defRPr/>
              </a:pPr>
              <a:t>2021/3/30</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7F1AB036-6292-42FD-8B4E-250AA6AD5916}"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fld id="{846BEF24-ED19-4CE0-962F-E397881D2B27}" type="datetimeFigureOut">
              <a:rPr lang="zh-CN" altLang="en-US"/>
              <a:pPr>
                <a:defRPr/>
              </a:pPr>
              <a:t>2021/3/30</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C788DA9A-78C3-4362-8CBA-2785B8D96E3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角三角形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8"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fld id="{8BD97DF2-CECC-4808-A1D5-7A1B1E492C50}" type="datetimeFigureOut">
              <a:rPr lang="zh-CN" altLang="en-US"/>
              <a:pPr>
                <a:defRPr/>
              </a:pPr>
              <a:t>2021/3/30</a:t>
            </a:fld>
            <a:endParaRPr lang="zh-CN" altLang="en-US"/>
          </a:p>
        </p:txBody>
      </p:sp>
      <p:sp>
        <p:nvSpPr>
          <p:cNvPr id="10" name="页脚占位符 5"/>
          <p:cNvSpPr>
            <a:spLocks noGrp="1"/>
          </p:cNvSpPr>
          <p:nvPr>
            <p:ph type="ftr" sz="quarter" idx="11"/>
          </p:nvPr>
        </p:nvSpPr>
        <p:spPr/>
        <p:txBody>
          <a:bodyPr/>
          <a:lstStyle>
            <a:lvl1pPr>
              <a:defRPr/>
            </a:lvl1pPr>
          </a:lstStyle>
          <a:p>
            <a:pPr>
              <a:defRPr/>
            </a:pPr>
            <a:endParaRPr lang="zh-CN" altLang="en-US"/>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06888F6B-D893-46C1-9ECD-5E2A72AE1048}"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ea typeface="+mn-ea"/>
              </a:defRPr>
            </a:lvl1pPr>
          </a:lstStyle>
          <a:p>
            <a:pPr>
              <a:defRPr/>
            </a:pPr>
            <a:fld id="{86D9FE35-2F92-40F5-B7A7-4FA6D045700E}" type="datetimeFigureOut">
              <a:rPr lang="zh-CN" altLang="en-US"/>
              <a:pPr>
                <a:defRPr/>
              </a:pPr>
              <a:t>2021/3/30</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ea typeface="+mn-ea"/>
              </a:defRPr>
            </a:lvl1pPr>
          </a:lstStyle>
          <a:p>
            <a:pPr>
              <a:defRPr/>
            </a:pPr>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ea typeface="+mn-ea"/>
              </a:defRPr>
            </a:lvl1pPr>
          </a:lstStyle>
          <a:p>
            <a:pPr>
              <a:defRPr/>
            </a:pPr>
            <a:fld id="{D6CFB112-59FC-447B-A9AB-CB9E598B9848}" type="slidenum">
              <a:rPr lang="zh-CN" altLang="en-US"/>
              <a:pPr>
                <a:defRPr/>
              </a:pPr>
              <a:t>‹#›</a:t>
            </a:fld>
            <a:endParaRPr lang="zh-CN" altLang="en-US"/>
          </a:p>
        </p:txBody>
      </p:sp>
      <p:grpSp>
        <p:nvGrpSpPr>
          <p:cNvPr id="103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grpSp>
    </p:spTree>
  </p:cSld>
  <p:clrMap bg1="lt1" tx1="dk1" bg2="lt2" tx2="dk2" accent1="accent1" accent2="accent2" accent3="accent3" accent4="accent4" accent5="accent5" accent6="accent6" hlink="hlink" folHlink="folHlink"/>
  <p:sldLayoutIdLst>
    <p:sldLayoutId id="2147483744" r:id="rId1"/>
    <p:sldLayoutId id="2147483736" r:id="rId2"/>
    <p:sldLayoutId id="2147483745" r:id="rId3"/>
    <p:sldLayoutId id="2147483737" r:id="rId4"/>
    <p:sldLayoutId id="2147483738" r:id="rId5"/>
    <p:sldLayoutId id="2147483739" r:id="rId6"/>
    <p:sldLayoutId id="2147483740" r:id="rId7"/>
    <p:sldLayoutId id="2147483741" r:id="rId8"/>
    <p:sldLayoutId id="2147483746" r:id="rId9"/>
    <p:sldLayoutId id="2147483742" r:id="rId10"/>
    <p:sldLayoutId id="2147483743"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宋体" charset="-122"/>
        </a:defRPr>
      </a:lvl2pPr>
      <a:lvl3pPr algn="l" rtl="0" eaLnBrk="0" fontAlgn="base" hangingPunct="0">
        <a:spcBef>
          <a:spcPct val="0"/>
        </a:spcBef>
        <a:spcAft>
          <a:spcPct val="0"/>
        </a:spcAft>
        <a:defRPr sz="5000">
          <a:solidFill>
            <a:schemeClr val="tx2"/>
          </a:solidFill>
          <a:latin typeface="Calibri" pitchFamily="34" charset="0"/>
          <a:ea typeface="宋体" charset="-122"/>
        </a:defRPr>
      </a:lvl3pPr>
      <a:lvl4pPr algn="l" rtl="0" eaLnBrk="0" fontAlgn="base" hangingPunct="0">
        <a:spcBef>
          <a:spcPct val="0"/>
        </a:spcBef>
        <a:spcAft>
          <a:spcPct val="0"/>
        </a:spcAft>
        <a:defRPr sz="5000">
          <a:solidFill>
            <a:schemeClr val="tx2"/>
          </a:solidFill>
          <a:latin typeface="Calibri" pitchFamily="34" charset="0"/>
          <a:ea typeface="宋体" charset="-122"/>
        </a:defRPr>
      </a:lvl4pPr>
      <a:lvl5pPr algn="l" rtl="0" eaLnBrk="0" fontAlgn="base" hangingPunct="0">
        <a:spcBef>
          <a:spcPct val="0"/>
        </a:spcBef>
        <a:spcAft>
          <a:spcPct val="0"/>
        </a:spcAft>
        <a:defRPr sz="5000">
          <a:solidFill>
            <a:schemeClr val="tx2"/>
          </a:solidFill>
          <a:latin typeface="Calibri" pitchFamily="34" charset="0"/>
          <a:ea typeface="宋体" charset="-122"/>
        </a:defRPr>
      </a:lvl5pPr>
      <a:lvl6pPr marL="457200" algn="l" rtl="0" fontAlgn="base">
        <a:spcBef>
          <a:spcPct val="0"/>
        </a:spcBef>
        <a:spcAft>
          <a:spcPct val="0"/>
        </a:spcAft>
        <a:defRPr sz="5000">
          <a:solidFill>
            <a:schemeClr val="tx2"/>
          </a:solidFill>
          <a:latin typeface="Calibri" pitchFamily="34" charset="0"/>
          <a:ea typeface="宋体" charset="-122"/>
        </a:defRPr>
      </a:lvl6pPr>
      <a:lvl7pPr marL="914400" algn="l" rtl="0" fontAlgn="base">
        <a:spcBef>
          <a:spcPct val="0"/>
        </a:spcBef>
        <a:spcAft>
          <a:spcPct val="0"/>
        </a:spcAft>
        <a:defRPr sz="5000">
          <a:solidFill>
            <a:schemeClr val="tx2"/>
          </a:solidFill>
          <a:latin typeface="Calibri" pitchFamily="34" charset="0"/>
          <a:ea typeface="宋体" charset="-122"/>
        </a:defRPr>
      </a:lvl7pPr>
      <a:lvl8pPr marL="1371600" algn="l" rtl="0" fontAlgn="base">
        <a:spcBef>
          <a:spcPct val="0"/>
        </a:spcBef>
        <a:spcAft>
          <a:spcPct val="0"/>
        </a:spcAft>
        <a:defRPr sz="5000">
          <a:solidFill>
            <a:schemeClr val="tx2"/>
          </a:solidFill>
          <a:latin typeface="Calibri" pitchFamily="34" charset="0"/>
          <a:ea typeface="宋体" charset="-122"/>
        </a:defRPr>
      </a:lvl8pPr>
      <a:lvl9pPr marL="1828800" algn="l" rtl="0" fontAlgn="base">
        <a:spcBef>
          <a:spcPct val="0"/>
        </a:spcBef>
        <a:spcAft>
          <a:spcPct val="0"/>
        </a:spcAft>
        <a:defRPr sz="5000">
          <a:solidFill>
            <a:schemeClr val="tx2"/>
          </a:solidFill>
          <a:latin typeface="Calibri" pitchFamily="34" charset="0"/>
          <a:ea typeface="宋体"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2">
                <a:lumMod val="60000"/>
                <a:lumOff val="4000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4" name="TextBox 3"/>
          <p:cNvSpPr txBox="1"/>
          <p:nvPr/>
        </p:nvSpPr>
        <p:spPr>
          <a:xfrm>
            <a:off x="642910" y="2577108"/>
            <a:ext cx="7858180" cy="923330"/>
          </a:xfrm>
          <a:prstGeom prst="rect">
            <a:avLst/>
          </a:prstGeom>
          <a:noFill/>
        </p:spPr>
        <p:txBody>
          <a:bodyPr>
            <a:spAutoFit/>
          </a:bodyPr>
          <a:lstStyle/>
          <a:p>
            <a:pPr algn="ctr" fontAlgn="auto">
              <a:spcBef>
                <a:spcPts val="0"/>
              </a:spcBef>
              <a:spcAft>
                <a:spcPts val="0"/>
              </a:spcAft>
              <a:defRPr/>
            </a:pPr>
            <a:r>
              <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rPr>
              <a:t>计算机组成原理习题</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000125" y="2286000"/>
            <a:ext cx="6929438" cy="20716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b="1" dirty="0">
                <a:solidFill>
                  <a:schemeClr val="tx1"/>
                </a:solidFill>
              </a:rPr>
              <a:t>三、内部存储器</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Box 3"/>
          <p:cNvSpPr txBox="1">
            <a:spLocks noChangeArrowheads="1"/>
          </p:cNvSpPr>
          <p:nvPr/>
        </p:nvSpPr>
        <p:spPr bwMode="auto">
          <a:xfrm>
            <a:off x="428625" y="1000125"/>
            <a:ext cx="8143875" cy="2678113"/>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09</a:t>
            </a:r>
            <a:r>
              <a:rPr lang="zh-CN" altLang="en-US" sz="2800">
                <a:latin typeface="Calibri" pitchFamily="34" charset="0"/>
              </a:rPr>
              <a:t>） 某计算机的</a:t>
            </a:r>
            <a:r>
              <a:rPr lang="en-US" altLang="zh-CN" sz="2800">
                <a:latin typeface="Calibri" pitchFamily="34" charset="0"/>
              </a:rPr>
              <a:t>Cache</a:t>
            </a:r>
            <a:r>
              <a:rPr lang="zh-CN" altLang="en-US" sz="2800">
                <a:latin typeface="Calibri" pitchFamily="34" charset="0"/>
              </a:rPr>
              <a:t>共有</a:t>
            </a:r>
            <a:r>
              <a:rPr lang="en-US" altLang="zh-CN" sz="2800">
                <a:latin typeface="Calibri" pitchFamily="34" charset="0"/>
              </a:rPr>
              <a:t>16</a:t>
            </a:r>
            <a:r>
              <a:rPr lang="zh-CN" altLang="en-US" sz="2800">
                <a:latin typeface="Calibri" pitchFamily="34" charset="0"/>
              </a:rPr>
              <a:t>块，采用</a:t>
            </a:r>
            <a:r>
              <a:rPr lang="en-US" altLang="zh-CN" sz="2800">
                <a:latin typeface="Calibri" pitchFamily="34" charset="0"/>
              </a:rPr>
              <a:t>2</a:t>
            </a:r>
            <a:r>
              <a:rPr lang="zh-CN" altLang="en-US" sz="2800">
                <a:latin typeface="Calibri" pitchFamily="34" charset="0"/>
              </a:rPr>
              <a:t>路组相连映射方式（即每组</a:t>
            </a:r>
            <a:r>
              <a:rPr lang="en-US" altLang="zh-CN" sz="2800">
                <a:latin typeface="Calibri" pitchFamily="34" charset="0"/>
              </a:rPr>
              <a:t>2</a:t>
            </a:r>
            <a:r>
              <a:rPr lang="zh-CN" altLang="en-US" sz="2800">
                <a:latin typeface="Calibri" pitchFamily="34" charset="0"/>
              </a:rPr>
              <a:t>块）。每个主存块大小为</a:t>
            </a:r>
            <a:r>
              <a:rPr lang="en-US" altLang="zh-CN" sz="2800">
                <a:latin typeface="Calibri" pitchFamily="34" charset="0"/>
              </a:rPr>
              <a:t>32</a:t>
            </a:r>
            <a:r>
              <a:rPr lang="zh-CN" altLang="en-US" sz="2800">
                <a:latin typeface="Calibri" pitchFamily="34" charset="0"/>
              </a:rPr>
              <a:t>字节，按字节编址。主存</a:t>
            </a:r>
            <a:r>
              <a:rPr lang="en-US" altLang="zh-CN" sz="2800">
                <a:latin typeface="Calibri" pitchFamily="34" charset="0"/>
              </a:rPr>
              <a:t>129</a:t>
            </a:r>
            <a:r>
              <a:rPr lang="zh-CN" altLang="en-US" sz="2800">
                <a:latin typeface="Calibri" pitchFamily="34" charset="0"/>
              </a:rPr>
              <a:t>号单元所在主存块应装入到的</a:t>
            </a:r>
            <a:r>
              <a:rPr lang="en-US" altLang="zh-CN" sz="2800">
                <a:latin typeface="Calibri" pitchFamily="34" charset="0"/>
              </a:rPr>
              <a:t>Cache</a:t>
            </a:r>
            <a:r>
              <a:rPr lang="zh-CN" altLang="en-US" sz="2800">
                <a:latin typeface="Calibri" pitchFamily="34" charset="0"/>
              </a:rPr>
              <a:t>组号是（</a:t>
            </a:r>
            <a:r>
              <a:rPr lang="en-US" altLang="zh-CN" sz="2800">
                <a:latin typeface="Calibri" pitchFamily="34" charset="0"/>
              </a:rPr>
              <a:t> </a:t>
            </a:r>
            <a:r>
              <a:rPr lang="zh-CN" altLang="en-US" sz="2800">
                <a:latin typeface="Calibri" pitchFamily="34" charset="0"/>
              </a:rPr>
              <a:t>）。</a:t>
            </a:r>
          </a:p>
          <a:p>
            <a:r>
              <a:rPr lang="zh-CN" altLang="en-US" sz="2800">
                <a:latin typeface="Calibri" pitchFamily="34" charset="0"/>
              </a:rPr>
              <a:t>　　</a:t>
            </a:r>
            <a:r>
              <a:rPr lang="en-US" altLang="zh-CN" sz="2800">
                <a:latin typeface="Calibri" pitchFamily="34" charset="0"/>
              </a:rPr>
              <a:t>A 0   </a:t>
            </a:r>
            <a:r>
              <a:rPr lang="zh-CN" altLang="en-US" sz="2800">
                <a:latin typeface="Calibri" pitchFamily="34" charset="0"/>
              </a:rPr>
              <a:t>　</a:t>
            </a:r>
            <a:r>
              <a:rPr lang="en-US" altLang="zh-CN" sz="2800">
                <a:latin typeface="Calibri" pitchFamily="34" charset="0"/>
              </a:rPr>
              <a:t>B 2</a:t>
            </a:r>
            <a:r>
              <a:rPr lang="zh-CN" altLang="en-US" sz="2800">
                <a:latin typeface="Calibri" pitchFamily="34" charset="0"/>
              </a:rPr>
              <a:t>　  </a:t>
            </a:r>
            <a:r>
              <a:rPr lang="en-US" altLang="zh-CN" sz="2800">
                <a:latin typeface="Calibri" pitchFamily="34" charset="0"/>
              </a:rPr>
              <a:t>C 4</a:t>
            </a:r>
            <a:r>
              <a:rPr lang="zh-CN" altLang="en-US" sz="2800">
                <a:latin typeface="Calibri" pitchFamily="34" charset="0"/>
              </a:rPr>
              <a:t>　   </a:t>
            </a:r>
            <a:r>
              <a:rPr lang="en-US" altLang="zh-CN" sz="2800">
                <a:latin typeface="Calibri" pitchFamily="34" charset="0"/>
              </a:rPr>
              <a:t>D 6</a:t>
            </a:r>
            <a:endParaRPr lang="zh-CN" altLang="en-US" sz="2800">
              <a:latin typeface="Calibri" pitchFamily="34" charset="0"/>
            </a:endParaRPr>
          </a:p>
          <a:p>
            <a:endParaRPr lang="zh-CN" altLang="en-US" sz="2800">
              <a:latin typeface="Calibri" pitchFamily="34" charset="0"/>
            </a:endParaRPr>
          </a:p>
        </p:txBody>
      </p:sp>
      <p:sp>
        <p:nvSpPr>
          <p:cNvPr id="5" name="TextBox 4"/>
          <p:cNvSpPr txBox="1">
            <a:spLocks noChangeArrowheads="1"/>
          </p:cNvSpPr>
          <p:nvPr/>
        </p:nvSpPr>
        <p:spPr bwMode="auto">
          <a:xfrm>
            <a:off x="642938" y="3821113"/>
            <a:ext cx="8001000" cy="3108325"/>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09</a:t>
            </a:r>
            <a:r>
              <a:rPr lang="zh-CN" altLang="en-US" sz="2800">
                <a:latin typeface="Calibri" pitchFamily="34" charset="0"/>
              </a:rPr>
              <a:t>）某计算机主存容量为</a:t>
            </a:r>
            <a:r>
              <a:rPr lang="en-US" altLang="zh-CN" sz="2800">
                <a:latin typeface="Calibri" pitchFamily="34" charset="0"/>
              </a:rPr>
              <a:t>64KB</a:t>
            </a:r>
            <a:r>
              <a:rPr lang="zh-CN" altLang="en-US" sz="2800">
                <a:latin typeface="Calibri" pitchFamily="34" charset="0"/>
              </a:rPr>
              <a:t>，其中</a:t>
            </a:r>
            <a:r>
              <a:rPr lang="en-US" altLang="zh-CN" sz="2800">
                <a:latin typeface="Calibri" pitchFamily="34" charset="0"/>
              </a:rPr>
              <a:t>ROM</a:t>
            </a:r>
            <a:r>
              <a:rPr lang="zh-CN" altLang="en-US" sz="2800">
                <a:latin typeface="Calibri" pitchFamily="34" charset="0"/>
              </a:rPr>
              <a:t>区为</a:t>
            </a:r>
            <a:r>
              <a:rPr lang="en-US" altLang="zh-CN" sz="2800">
                <a:latin typeface="Calibri" pitchFamily="34" charset="0"/>
              </a:rPr>
              <a:t>4KB</a:t>
            </a:r>
            <a:r>
              <a:rPr lang="zh-CN" altLang="en-US" sz="2800">
                <a:latin typeface="Calibri" pitchFamily="34" charset="0"/>
              </a:rPr>
              <a:t>，其余为</a:t>
            </a:r>
            <a:r>
              <a:rPr lang="en-US" altLang="zh-CN" sz="2800">
                <a:latin typeface="Calibri" pitchFamily="34" charset="0"/>
              </a:rPr>
              <a:t>RAM</a:t>
            </a:r>
            <a:r>
              <a:rPr lang="zh-CN" altLang="en-US" sz="2800">
                <a:latin typeface="Calibri" pitchFamily="34" charset="0"/>
              </a:rPr>
              <a:t>区，按字节编址。现要用</a:t>
            </a:r>
            <a:r>
              <a:rPr lang="en-US" altLang="zh-CN" sz="2800">
                <a:latin typeface="Calibri" pitchFamily="34" charset="0"/>
              </a:rPr>
              <a:t>2K×8</a:t>
            </a:r>
            <a:r>
              <a:rPr lang="zh-CN" altLang="en-US" sz="2800">
                <a:latin typeface="Calibri" pitchFamily="34" charset="0"/>
              </a:rPr>
              <a:t>位的</a:t>
            </a:r>
            <a:r>
              <a:rPr lang="en-US" altLang="zh-CN" sz="2800">
                <a:latin typeface="Calibri" pitchFamily="34" charset="0"/>
              </a:rPr>
              <a:t>ROM</a:t>
            </a:r>
            <a:r>
              <a:rPr lang="zh-CN" altLang="en-US" sz="2800">
                <a:latin typeface="Calibri" pitchFamily="34" charset="0"/>
              </a:rPr>
              <a:t>芯片和</a:t>
            </a:r>
            <a:r>
              <a:rPr lang="en-US" altLang="zh-CN" sz="2800">
                <a:latin typeface="Calibri" pitchFamily="34" charset="0"/>
              </a:rPr>
              <a:t>4K×4</a:t>
            </a:r>
            <a:r>
              <a:rPr lang="zh-CN" altLang="en-US" sz="2800">
                <a:latin typeface="Calibri" pitchFamily="34" charset="0"/>
              </a:rPr>
              <a:t>位的</a:t>
            </a:r>
            <a:r>
              <a:rPr lang="en-US" altLang="zh-CN" sz="2800">
                <a:latin typeface="Calibri" pitchFamily="34" charset="0"/>
              </a:rPr>
              <a:t>RAM</a:t>
            </a:r>
            <a:r>
              <a:rPr lang="zh-CN" altLang="en-US" sz="2800">
                <a:latin typeface="Calibri" pitchFamily="34" charset="0"/>
              </a:rPr>
              <a:t>芯片来设计该存储器，则需要上述规格的</a:t>
            </a:r>
            <a:r>
              <a:rPr lang="en-US" altLang="zh-CN" sz="2800">
                <a:latin typeface="Calibri" pitchFamily="34" charset="0"/>
              </a:rPr>
              <a:t>ROM</a:t>
            </a:r>
            <a:r>
              <a:rPr lang="zh-CN" altLang="en-US" sz="2800">
                <a:latin typeface="Calibri" pitchFamily="34" charset="0"/>
              </a:rPr>
              <a:t>芯片数和</a:t>
            </a:r>
            <a:r>
              <a:rPr lang="en-US" altLang="zh-CN" sz="2800">
                <a:latin typeface="Calibri" pitchFamily="34" charset="0"/>
              </a:rPr>
              <a:t>RAM</a:t>
            </a:r>
            <a:r>
              <a:rPr lang="zh-CN" altLang="en-US" sz="2800">
                <a:latin typeface="Calibri" pitchFamily="34" charset="0"/>
              </a:rPr>
              <a:t>芯片数分别是（</a:t>
            </a:r>
            <a:r>
              <a:rPr lang="en-US" altLang="zh-CN" sz="2800">
                <a:latin typeface="Calibri" pitchFamily="34" charset="0"/>
              </a:rPr>
              <a:t> </a:t>
            </a:r>
            <a:r>
              <a:rPr lang="zh-CN" altLang="en-US" sz="2800">
                <a:latin typeface="Calibri" pitchFamily="34" charset="0"/>
              </a:rPr>
              <a:t>）。</a:t>
            </a:r>
          </a:p>
          <a:p>
            <a:r>
              <a:rPr lang="en-US" altLang="zh-CN" sz="2800">
                <a:latin typeface="Calibri" pitchFamily="34" charset="0"/>
              </a:rPr>
              <a:t>A   1</a:t>
            </a:r>
            <a:r>
              <a:rPr lang="zh-CN" altLang="en-US" sz="2800">
                <a:latin typeface="Calibri" pitchFamily="34" charset="0"/>
              </a:rPr>
              <a:t>，</a:t>
            </a:r>
            <a:r>
              <a:rPr lang="en-US" altLang="zh-CN" sz="2800">
                <a:latin typeface="Calibri" pitchFamily="34" charset="0"/>
              </a:rPr>
              <a:t>15</a:t>
            </a:r>
            <a:r>
              <a:rPr lang="zh-CN" altLang="en-US" sz="2800">
                <a:latin typeface="Calibri" pitchFamily="34" charset="0"/>
              </a:rPr>
              <a:t>　</a:t>
            </a:r>
            <a:r>
              <a:rPr lang="en-US" altLang="zh-CN" sz="2800">
                <a:latin typeface="Calibri" pitchFamily="34" charset="0"/>
              </a:rPr>
              <a:t>B   2</a:t>
            </a:r>
            <a:r>
              <a:rPr lang="zh-CN" altLang="en-US" sz="2800">
                <a:latin typeface="Calibri" pitchFamily="34" charset="0"/>
              </a:rPr>
              <a:t>，</a:t>
            </a:r>
            <a:r>
              <a:rPr lang="en-US" altLang="zh-CN" sz="2800">
                <a:latin typeface="Calibri" pitchFamily="34" charset="0"/>
              </a:rPr>
              <a:t>15</a:t>
            </a:r>
            <a:r>
              <a:rPr lang="zh-CN" altLang="en-US" sz="2800">
                <a:latin typeface="Calibri" pitchFamily="34" charset="0"/>
              </a:rPr>
              <a:t>　</a:t>
            </a:r>
            <a:r>
              <a:rPr lang="en-US" altLang="zh-CN" sz="2800">
                <a:latin typeface="Calibri" pitchFamily="34" charset="0"/>
              </a:rPr>
              <a:t>C   1</a:t>
            </a:r>
            <a:r>
              <a:rPr lang="zh-CN" altLang="en-US" sz="2800">
                <a:latin typeface="Calibri" pitchFamily="34" charset="0"/>
              </a:rPr>
              <a:t>，</a:t>
            </a:r>
            <a:r>
              <a:rPr lang="en-US" altLang="zh-CN" sz="2800">
                <a:latin typeface="Calibri" pitchFamily="34" charset="0"/>
              </a:rPr>
              <a:t>30</a:t>
            </a:r>
            <a:r>
              <a:rPr lang="zh-CN" altLang="en-US" sz="2800">
                <a:latin typeface="Calibri" pitchFamily="34" charset="0"/>
              </a:rPr>
              <a:t>　</a:t>
            </a:r>
            <a:r>
              <a:rPr lang="en-US" altLang="zh-CN" sz="2800">
                <a:latin typeface="Calibri" pitchFamily="34" charset="0"/>
              </a:rPr>
              <a:t>D   2</a:t>
            </a:r>
            <a:r>
              <a:rPr lang="zh-CN" altLang="en-US" sz="2800">
                <a:latin typeface="Calibri" pitchFamily="34" charset="0"/>
              </a:rPr>
              <a:t>，</a:t>
            </a:r>
            <a:r>
              <a:rPr lang="en-US" altLang="zh-CN" sz="2800">
                <a:latin typeface="Calibri" pitchFamily="34" charset="0"/>
              </a:rPr>
              <a:t>30</a:t>
            </a:r>
            <a:endParaRPr lang="zh-CN" altLang="en-US" sz="2800">
              <a:latin typeface="Calibri" pitchFamily="34" charset="0"/>
            </a:endParaRPr>
          </a:p>
          <a:p>
            <a:endParaRPr lang="zh-CN" altLang="en-US" sz="2800">
              <a:latin typeface="Calibri" pitchFamily="34" charset="0"/>
            </a:endParaRPr>
          </a:p>
        </p:txBody>
      </p:sp>
      <p:cxnSp>
        <p:nvCxnSpPr>
          <p:cNvPr id="6" name="直接连接符 5"/>
          <p:cNvCxnSpPr/>
          <p:nvPr/>
        </p:nvCxnSpPr>
        <p:spPr>
          <a:xfrm>
            <a:off x="285750" y="3427413"/>
            <a:ext cx="85725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Box 1"/>
          <p:cNvSpPr txBox="1">
            <a:spLocks noChangeArrowheads="1"/>
          </p:cNvSpPr>
          <p:nvPr/>
        </p:nvSpPr>
        <p:spPr bwMode="auto">
          <a:xfrm>
            <a:off x="357188" y="754063"/>
            <a:ext cx="8286750" cy="2246312"/>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10</a:t>
            </a:r>
            <a:r>
              <a:rPr lang="en-US" altLang="zh-CN" sz="2800">
                <a:latin typeface="Calibri" pitchFamily="34" charset="0"/>
              </a:rPr>
              <a:t>)15</a:t>
            </a:r>
            <a:r>
              <a:rPr lang="zh-CN" altLang="en-US" sz="2800">
                <a:latin typeface="Calibri" pitchFamily="34" charset="0"/>
              </a:rPr>
              <a:t>．假定用若干个</a:t>
            </a:r>
            <a:r>
              <a:rPr lang="en-US" altLang="zh-CN" sz="2800">
                <a:latin typeface="Calibri" pitchFamily="34" charset="0"/>
              </a:rPr>
              <a:t>2 K×4</a:t>
            </a:r>
            <a:r>
              <a:rPr lang="zh-CN" altLang="en-US" sz="2800">
                <a:latin typeface="Calibri" pitchFamily="34" charset="0"/>
              </a:rPr>
              <a:t>位的芯片组成一个</a:t>
            </a:r>
            <a:r>
              <a:rPr lang="en-US" altLang="zh-CN" sz="2800">
                <a:latin typeface="Calibri" pitchFamily="34" charset="0"/>
              </a:rPr>
              <a:t>8 K×8</a:t>
            </a:r>
            <a:r>
              <a:rPr lang="zh-CN" altLang="en-US" sz="2800">
                <a:latin typeface="Calibri" pitchFamily="34" charset="0"/>
              </a:rPr>
              <a:t>位的存储器，则地址</a:t>
            </a:r>
            <a:r>
              <a:rPr lang="en-US" altLang="zh-CN" sz="2800">
                <a:latin typeface="Calibri" pitchFamily="34" charset="0"/>
              </a:rPr>
              <a:t>0B1FH</a:t>
            </a:r>
            <a:r>
              <a:rPr lang="zh-CN" altLang="en-US" sz="2800">
                <a:latin typeface="Calibri" pitchFamily="34" charset="0"/>
              </a:rPr>
              <a:t>所在芯片的最小地址是</a:t>
            </a:r>
          </a:p>
          <a:p>
            <a:r>
              <a:rPr lang="en-US" altLang="zh-CN" sz="2800">
                <a:latin typeface="Calibri" pitchFamily="34" charset="0"/>
              </a:rPr>
              <a:t>A</a:t>
            </a:r>
            <a:r>
              <a:rPr lang="zh-CN" altLang="en-US" sz="2800">
                <a:latin typeface="Calibri" pitchFamily="34" charset="0"/>
              </a:rPr>
              <a:t>．</a:t>
            </a:r>
            <a:r>
              <a:rPr lang="en-US" altLang="zh-CN" sz="2800">
                <a:latin typeface="Calibri" pitchFamily="34" charset="0"/>
              </a:rPr>
              <a:t>0000H    B</a:t>
            </a:r>
            <a:r>
              <a:rPr lang="zh-CN" altLang="en-US" sz="2800">
                <a:latin typeface="Calibri" pitchFamily="34" charset="0"/>
              </a:rPr>
              <a:t>．</a:t>
            </a:r>
            <a:r>
              <a:rPr lang="en-US" altLang="zh-CN" sz="2800">
                <a:latin typeface="Calibri" pitchFamily="34" charset="0"/>
              </a:rPr>
              <a:t>0600H     C</a:t>
            </a:r>
            <a:r>
              <a:rPr lang="zh-CN" altLang="en-US" sz="2800">
                <a:latin typeface="Calibri" pitchFamily="34" charset="0"/>
              </a:rPr>
              <a:t>．</a:t>
            </a:r>
            <a:r>
              <a:rPr lang="en-US" altLang="zh-CN" sz="2800">
                <a:latin typeface="Calibri" pitchFamily="34" charset="0"/>
              </a:rPr>
              <a:t>0700H     D</a:t>
            </a:r>
            <a:r>
              <a:rPr lang="zh-CN" altLang="en-US" sz="2800">
                <a:latin typeface="Calibri" pitchFamily="34" charset="0"/>
              </a:rPr>
              <a:t>．</a:t>
            </a:r>
            <a:r>
              <a:rPr lang="en-US" altLang="zh-CN" sz="2800">
                <a:latin typeface="Calibri" pitchFamily="34" charset="0"/>
              </a:rPr>
              <a:t>0800H</a:t>
            </a:r>
            <a:endParaRPr lang="zh-CN" altLang="en-US" sz="2800">
              <a:latin typeface="Calibri" pitchFamily="34" charset="0"/>
            </a:endParaRPr>
          </a:p>
          <a:p>
            <a:endParaRPr lang="zh-CN" altLang="en-US" sz="2800">
              <a:latin typeface="Calibri" pitchFamily="34" charset="0"/>
            </a:endParaRPr>
          </a:p>
        </p:txBody>
      </p:sp>
      <p:sp>
        <p:nvSpPr>
          <p:cNvPr id="3" name="TextBox 2"/>
          <p:cNvSpPr txBox="1">
            <a:spLocks noChangeArrowheads="1"/>
          </p:cNvSpPr>
          <p:nvPr/>
        </p:nvSpPr>
        <p:spPr bwMode="auto">
          <a:xfrm>
            <a:off x="357188" y="3389313"/>
            <a:ext cx="8358187" cy="3540125"/>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10</a:t>
            </a:r>
            <a:r>
              <a:rPr lang="en-US" altLang="zh-CN" sz="2800">
                <a:latin typeface="Calibri" pitchFamily="34" charset="0"/>
              </a:rPr>
              <a:t>)16</a:t>
            </a:r>
            <a:r>
              <a:rPr lang="zh-CN" altLang="en-US" sz="2800">
                <a:latin typeface="Calibri" pitchFamily="34" charset="0"/>
              </a:rPr>
              <a:t>．下列有关</a:t>
            </a:r>
            <a:r>
              <a:rPr lang="en-US" altLang="zh-CN" sz="2800">
                <a:latin typeface="Calibri" pitchFamily="34" charset="0"/>
              </a:rPr>
              <a:t>RAM</a:t>
            </a:r>
            <a:r>
              <a:rPr lang="zh-CN" altLang="en-US" sz="2800">
                <a:latin typeface="Calibri" pitchFamily="34" charset="0"/>
              </a:rPr>
              <a:t>和</a:t>
            </a:r>
            <a:r>
              <a:rPr lang="en-US" altLang="zh-CN" sz="2800">
                <a:latin typeface="Calibri" pitchFamily="34" charset="0"/>
              </a:rPr>
              <a:t>ROM</a:t>
            </a:r>
            <a:r>
              <a:rPr lang="zh-CN" altLang="en-US" sz="2800">
                <a:latin typeface="Calibri" pitchFamily="34" charset="0"/>
              </a:rPr>
              <a:t>的叙述中，正确的是</a:t>
            </a:r>
          </a:p>
          <a:p>
            <a:r>
              <a:rPr lang="en-US" altLang="zh-CN" sz="2800">
                <a:latin typeface="Calibri" pitchFamily="34" charset="0"/>
              </a:rPr>
              <a:t>I</a:t>
            </a:r>
            <a:r>
              <a:rPr lang="zh-CN" altLang="en-US" sz="2800">
                <a:latin typeface="Calibri" pitchFamily="34" charset="0"/>
              </a:rPr>
              <a:t>．</a:t>
            </a:r>
            <a:r>
              <a:rPr lang="en-US" altLang="zh-CN" sz="2800">
                <a:latin typeface="Calibri" pitchFamily="34" charset="0"/>
              </a:rPr>
              <a:t>RAM</a:t>
            </a:r>
            <a:r>
              <a:rPr lang="zh-CN" altLang="en-US" sz="2800">
                <a:latin typeface="Calibri" pitchFamily="34" charset="0"/>
              </a:rPr>
              <a:t>是易失性存储器，</a:t>
            </a:r>
            <a:r>
              <a:rPr lang="en-US" altLang="zh-CN" sz="2800">
                <a:latin typeface="Calibri" pitchFamily="34" charset="0"/>
              </a:rPr>
              <a:t>ROM</a:t>
            </a:r>
            <a:r>
              <a:rPr lang="zh-CN" altLang="en-US" sz="2800">
                <a:latin typeface="Calibri" pitchFamily="34" charset="0"/>
              </a:rPr>
              <a:t>是非易失性存储器</a:t>
            </a:r>
          </a:p>
          <a:p>
            <a:r>
              <a:rPr lang="en-US" altLang="zh-CN" sz="2800">
                <a:latin typeface="Calibri" pitchFamily="34" charset="0"/>
              </a:rPr>
              <a:t>II</a:t>
            </a:r>
            <a:r>
              <a:rPr lang="zh-CN" altLang="en-US" sz="2800">
                <a:latin typeface="Calibri" pitchFamily="34" charset="0"/>
              </a:rPr>
              <a:t>．</a:t>
            </a:r>
            <a:r>
              <a:rPr lang="en-US" altLang="zh-CN" sz="2800">
                <a:latin typeface="Calibri" pitchFamily="34" charset="0"/>
              </a:rPr>
              <a:t>RAM</a:t>
            </a:r>
            <a:r>
              <a:rPr lang="zh-CN" altLang="en-US" sz="2800">
                <a:latin typeface="Calibri" pitchFamily="34" charset="0"/>
              </a:rPr>
              <a:t>和</a:t>
            </a:r>
            <a:r>
              <a:rPr lang="en-US" altLang="zh-CN" sz="2800">
                <a:latin typeface="Calibri" pitchFamily="34" charset="0"/>
              </a:rPr>
              <a:t>ROM</a:t>
            </a:r>
            <a:r>
              <a:rPr lang="zh-CN" altLang="en-US" sz="2800">
                <a:latin typeface="Calibri" pitchFamily="34" charset="0"/>
              </a:rPr>
              <a:t>都采用随机存取方式进行信息访问</a:t>
            </a:r>
          </a:p>
          <a:p>
            <a:r>
              <a:rPr lang="en-US" altLang="zh-CN" sz="2800">
                <a:latin typeface="Calibri" pitchFamily="34" charset="0"/>
              </a:rPr>
              <a:t>III</a:t>
            </a:r>
            <a:r>
              <a:rPr lang="zh-CN" altLang="en-US" sz="2800">
                <a:latin typeface="Calibri" pitchFamily="34" charset="0"/>
              </a:rPr>
              <a:t>．</a:t>
            </a:r>
            <a:r>
              <a:rPr lang="en-US" altLang="zh-CN" sz="2800">
                <a:latin typeface="Calibri" pitchFamily="34" charset="0"/>
              </a:rPr>
              <a:t>RAM</a:t>
            </a:r>
            <a:r>
              <a:rPr lang="zh-CN" altLang="en-US" sz="2800">
                <a:latin typeface="Calibri" pitchFamily="34" charset="0"/>
              </a:rPr>
              <a:t>和</a:t>
            </a:r>
            <a:r>
              <a:rPr lang="en-US" altLang="zh-CN" sz="2800">
                <a:latin typeface="Calibri" pitchFamily="34" charset="0"/>
              </a:rPr>
              <a:t>ROM</a:t>
            </a:r>
            <a:r>
              <a:rPr lang="zh-CN" altLang="en-US" sz="2800">
                <a:latin typeface="Calibri" pitchFamily="34" charset="0"/>
              </a:rPr>
              <a:t>都可用作</a:t>
            </a:r>
            <a:r>
              <a:rPr lang="en-US" altLang="zh-CN" sz="2800">
                <a:latin typeface="Calibri" pitchFamily="34" charset="0"/>
              </a:rPr>
              <a:t>Cache</a:t>
            </a:r>
            <a:endParaRPr lang="zh-CN" altLang="en-US" sz="2800">
              <a:latin typeface="Calibri" pitchFamily="34" charset="0"/>
            </a:endParaRPr>
          </a:p>
          <a:p>
            <a:r>
              <a:rPr lang="en-US" altLang="zh-CN" sz="2800">
                <a:latin typeface="Calibri" pitchFamily="34" charset="0"/>
              </a:rPr>
              <a:t>IV</a:t>
            </a:r>
            <a:r>
              <a:rPr lang="zh-CN" altLang="en-US" sz="2800">
                <a:latin typeface="Calibri" pitchFamily="34" charset="0"/>
              </a:rPr>
              <a:t>．</a:t>
            </a:r>
            <a:r>
              <a:rPr lang="en-US" altLang="zh-CN" sz="2800">
                <a:latin typeface="Calibri" pitchFamily="34" charset="0"/>
              </a:rPr>
              <a:t>RAM</a:t>
            </a:r>
            <a:r>
              <a:rPr lang="zh-CN" altLang="en-US" sz="2800">
                <a:latin typeface="Calibri" pitchFamily="34" charset="0"/>
              </a:rPr>
              <a:t>和</a:t>
            </a:r>
            <a:r>
              <a:rPr lang="en-US" altLang="zh-CN" sz="2800">
                <a:latin typeface="Calibri" pitchFamily="34" charset="0"/>
              </a:rPr>
              <a:t>ROM</a:t>
            </a:r>
            <a:r>
              <a:rPr lang="zh-CN" altLang="en-US" sz="2800">
                <a:latin typeface="Calibri" pitchFamily="34" charset="0"/>
              </a:rPr>
              <a:t>都需要进行刷新</a:t>
            </a:r>
          </a:p>
          <a:p>
            <a:r>
              <a:rPr lang="en-US" altLang="zh-CN" sz="2800">
                <a:latin typeface="Calibri" pitchFamily="34" charset="0"/>
              </a:rPr>
              <a:t>A</a:t>
            </a:r>
            <a:r>
              <a:rPr lang="zh-CN" altLang="en-US" sz="2800">
                <a:latin typeface="Calibri" pitchFamily="34" charset="0"/>
              </a:rPr>
              <a:t>．仅</a:t>
            </a:r>
            <a:r>
              <a:rPr lang="en-US" altLang="zh-CN" sz="2800">
                <a:latin typeface="Calibri" pitchFamily="34" charset="0"/>
              </a:rPr>
              <a:t>I</a:t>
            </a:r>
            <a:r>
              <a:rPr lang="zh-CN" altLang="en-US" sz="2800">
                <a:latin typeface="Calibri" pitchFamily="34" charset="0"/>
              </a:rPr>
              <a:t>和</a:t>
            </a:r>
            <a:r>
              <a:rPr lang="en-US" altLang="zh-CN" sz="2800">
                <a:latin typeface="Calibri" pitchFamily="34" charset="0"/>
              </a:rPr>
              <a:t>II                  B</a:t>
            </a:r>
            <a:r>
              <a:rPr lang="zh-CN" altLang="en-US" sz="2800">
                <a:latin typeface="Calibri" pitchFamily="34" charset="0"/>
              </a:rPr>
              <a:t>．仅</a:t>
            </a:r>
            <a:r>
              <a:rPr lang="en-US" altLang="zh-CN" sz="2800">
                <a:latin typeface="Calibri" pitchFamily="34" charset="0"/>
              </a:rPr>
              <a:t>II</a:t>
            </a:r>
            <a:r>
              <a:rPr lang="zh-CN" altLang="en-US" sz="2800">
                <a:latin typeface="Calibri" pitchFamily="34" charset="0"/>
              </a:rPr>
              <a:t>和</a:t>
            </a:r>
            <a:r>
              <a:rPr lang="en-US" altLang="zh-CN" sz="2800">
                <a:latin typeface="Calibri" pitchFamily="34" charset="0"/>
              </a:rPr>
              <a:t>III                                    C</a:t>
            </a:r>
            <a:r>
              <a:rPr lang="zh-CN" altLang="en-US" sz="2800">
                <a:latin typeface="Calibri" pitchFamily="34" charset="0"/>
              </a:rPr>
              <a:t>．仅</a:t>
            </a:r>
            <a:r>
              <a:rPr lang="en-US" altLang="zh-CN" sz="2800">
                <a:latin typeface="Calibri" pitchFamily="34" charset="0"/>
              </a:rPr>
              <a:t>I</a:t>
            </a:r>
            <a:r>
              <a:rPr lang="zh-CN" altLang="en-US" sz="2800">
                <a:latin typeface="Calibri" pitchFamily="34" charset="0"/>
              </a:rPr>
              <a:t>、</a:t>
            </a:r>
            <a:r>
              <a:rPr lang="en-US" altLang="zh-CN" sz="2800">
                <a:latin typeface="Calibri" pitchFamily="34" charset="0"/>
              </a:rPr>
              <a:t>II</a:t>
            </a:r>
            <a:r>
              <a:rPr lang="zh-CN" altLang="en-US" sz="2800">
                <a:latin typeface="Calibri" pitchFamily="34" charset="0"/>
              </a:rPr>
              <a:t>和</a:t>
            </a:r>
            <a:r>
              <a:rPr lang="en-US" altLang="zh-CN" sz="2800">
                <a:latin typeface="Calibri" pitchFamily="34" charset="0"/>
              </a:rPr>
              <a:t>IV          D</a:t>
            </a:r>
            <a:r>
              <a:rPr lang="zh-CN" altLang="en-US" sz="2800">
                <a:latin typeface="Calibri" pitchFamily="34" charset="0"/>
              </a:rPr>
              <a:t>．仅</a:t>
            </a:r>
            <a:r>
              <a:rPr lang="en-US" altLang="zh-CN" sz="2800">
                <a:latin typeface="Calibri" pitchFamily="34" charset="0"/>
              </a:rPr>
              <a:t>II</a:t>
            </a:r>
            <a:r>
              <a:rPr lang="zh-CN" altLang="en-US" sz="2800">
                <a:latin typeface="Calibri" pitchFamily="34" charset="0"/>
              </a:rPr>
              <a:t>、</a:t>
            </a:r>
            <a:r>
              <a:rPr lang="en-US" altLang="zh-CN" sz="2800">
                <a:latin typeface="Calibri" pitchFamily="34" charset="0"/>
              </a:rPr>
              <a:t>III</a:t>
            </a:r>
            <a:r>
              <a:rPr lang="zh-CN" altLang="en-US" sz="2800">
                <a:latin typeface="Calibri" pitchFamily="34" charset="0"/>
              </a:rPr>
              <a:t>和</a:t>
            </a:r>
            <a:r>
              <a:rPr lang="en-US" altLang="zh-CN" sz="2800">
                <a:latin typeface="Calibri" pitchFamily="34" charset="0"/>
              </a:rPr>
              <a:t>IV</a:t>
            </a:r>
            <a:endParaRPr lang="zh-CN" altLang="en-US" sz="2800">
              <a:latin typeface="Calibri" pitchFamily="34" charset="0"/>
            </a:endParaRPr>
          </a:p>
          <a:p>
            <a:endParaRPr lang="zh-CN" altLang="en-US" sz="2800">
              <a:latin typeface="Calibri" pitchFamily="34" charset="0"/>
            </a:endParaRPr>
          </a:p>
        </p:txBody>
      </p:sp>
      <p:cxnSp>
        <p:nvCxnSpPr>
          <p:cNvPr id="4" name="直接连接符 3"/>
          <p:cNvCxnSpPr/>
          <p:nvPr/>
        </p:nvCxnSpPr>
        <p:spPr>
          <a:xfrm>
            <a:off x="285750" y="2927350"/>
            <a:ext cx="85725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Box 1"/>
          <p:cNvSpPr txBox="1">
            <a:spLocks noChangeArrowheads="1"/>
          </p:cNvSpPr>
          <p:nvPr/>
        </p:nvSpPr>
        <p:spPr bwMode="auto">
          <a:xfrm>
            <a:off x="500063" y="500063"/>
            <a:ext cx="8072437" cy="3108325"/>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10</a:t>
            </a:r>
            <a:r>
              <a:rPr lang="en-US" altLang="zh-CN" sz="2800">
                <a:latin typeface="Calibri" pitchFamily="34" charset="0"/>
              </a:rPr>
              <a:t>)17</a:t>
            </a:r>
            <a:r>
              <a:rPr lang="zh-CN" altLang="en-US" sz="2800">
                <a:latin typeface="Calibri" pitchFamily="34" charset="0"/>
              </a:rPr>
              <a:t>．下列命中组合情况中，一次访存过程中不可能发生的是</a:t>
            </a:r>
          </a:p>
          <a:p>
            <a:r>
              <a:rPr lang="en-US" altLang="zh-CN" sz="2800">
                <a:latin typeface="Calibri" pitchFamily="34" charset="0"/>
              </a:rPr>
              <a:t>A</a:t>
            </a:r>
            <a:r>
              <a:rPr lang="zh-CN" altLang="en-US" sz="2800">
                <a:latin typeface="Calibri" pitchFamily="34" charset="0"/>
              </a:rPr>
              <a:t>．</a:t>
            </a:r>
            <a:r>
              <a:rPr lang="en-US" altLang="zh-CN" sz="2800">
                <a:latin typeface="Calibri" pitchFamily="34" charset="0"/>
              </a:rPr>
              <a:t>TLB</a:t>
            </a:r>
            <a:r>
              <a:rPr lang="zh-CN" altLang="en-US" sz="2800">
                <a:latin typeface="Calibri" pitchFamily="34" charset="0"/>
              </a:rPr>
              <a:t>未命中、</a:t>
            </a:r>
            <a:r>
              <a:rPr lang="en-US" altLang="zh-CN" sz="2800">
                <a:latin typeface="Calibri" pitchFamily="34" charset="0"/>
              </a:rPr>
              <a:t>Cache</a:t>
            </a:r>
            <a:r>
              <a:rPr lang="zh-CN" altLang="en-US" sz="2800">
                <a:latin typeface="Calibri" pitchFamily="34" charset="0"/>
              </a:rPr>
              <a:t>未命中、</a:t>
            </a:r>
            <a:r>
              <a:rPr lang="en-US" altLang="zh-CN" sz="2800">
                <a:latin typeface="Calibri" pitchFamily="34" charset="0"/>
              </a:rPr>
              <a:t>Page</a:t>
            </a:r>
            <a:r>
              <a:rPr lang="zh-CN" altLang="en-US" sz="2800">
                <a:latin typeface="Calibri" pitchFamily="34" charset="0"/>
              </a:rPr>
              <a:t>未命中</a:t>
            </a:r>
          </a:p>
          <a:p>
            <a:r>
              <a:rPr lang="en-US" altLang="zh-CN" sz="2800">
                <a:latin typeface="Calibri" pitchFamily="34" charset="0"/>
              </a:rPr>
              <a:t>B</a:t>
            </a:r>
            <a:r>
              <a:rPr lang="zh-CN" altLang="en-US" sz="2800">
                <a:latin typeface="Calibri" pitchFamily="34" charset="0"/>
              </a:rPr>
              <a:t>．</a:t>
            </a:r>
            <a:r>
              <a:rPr lang="en-US" altLang="zh-CN" sz="2800">
                <a:latin typeface="Calibri" pitchFamily="34" charset="0"/>
              </a:rPr>
              <a:t>TLB</a:t>
            </a:r>
            <a:r>
              <a:rPr lang="zh-CN" altLang="en-US" sz="2800">
                <a:latin typeface="Calibri" pitchFamily="34" charset="0"/>
              </a:rPr>
              <a:t>未命中、</a:t>
            </a:r>
            <a:r>
              <a:rPr lang="en-US" altLang="zh-CN" sz="2800">
                <a:latin typeface="Calibri" pitchFamily="34" charset="0"/>
              </a:rPr>
              <a:t>Cache</a:t>
            </a:r>
            <a:r>
              <a:rPr lang="zh-CN" altLang="en-US" sz="2800">
                <a:latin typeface="Calibri" pitchFamily="34" charset="0"/>
              </a:rPr>
              <a:t>命中、</a:t>
            </a:r>
            <a:r>
              <a:rPr lang="en-US" altLang="zh-CN" sz="2800">
                <a:latin typeface="Calibri" pitchFamily="34" charset="0"/>
              </a:rPr>
              <a:t>Page</a:t>
            </a:r>
            <a:r>
              <a:rPr lang="zh-CN" altLang="en-US" sz="2800">
                <a:latin typeface="Calibri" pitchFamily="34" charset="0"/>
              </a:rPr>
              <a:t>命中</a:t>
            </a:r>
          </a:p>
          <a:p>
            <a:r>
              <a:rPr lang="en-US" altLang="zh-CN" sz="2800">
                <a:latin typeface="Calibri" pitchFamily="34" charset="0"/>
              </a:rPr>
              <a:t>C</a:t>
            </a:r>
            <a:r>
              <a:rPr lang="zh-CN" altLang="en-US" sz="2800">
                <a:latin typeface="Calibri" pitchFamily="34" charset="0"/>
              </a:rPr>
              <a:t>．</a:t>
            </a:r>
            <a:r>
              <a:rPr lang="en-US" altLang="zh-CN" sz="2800">
                <a:latin typeface="Calibri" pitchFamily="34" charset="0"/>
              </a:rPr>
              <a:t>TLB</a:t>
            </a:r>
            <a:r>
              <a:rPr lang="zh-CN" altLang="en-US" sz="2800">
                <a:latin typeface="Calibri" pitchFamily="34" charset="0"/>
              </a:rPr>
              <a:t>命中、</a:t>
            </a:r>
            <a:r>
              <a:rPr lang="en-US" altLang="zh-CN" sz="2800">
                <a:latin typeface="Calibri" pitchFamily="34" charset="0"/>
              </a:rPr>
              <a:t>Cache</a:t>
            </a:r>
            <a:r>
              <a:rPr lang="zh-CN" altLang="en-US" sz="2800">
                <a:latin typeface="Calibri" pitchFamily="34" charset="0"/>
              </a:rPr>
              <a:t>未命中、</a:t>
            </a:r>
            <a:r>
              <a:rPr lang="en-US" altLang="zh-CN" sz="2800">
                <a:latin typeface="Calibri" pitchFamily="34" charset="0"/>
              </a:rPr>
              <a:t>Page</a:t>
            </a:r>
            <a:r>
              <a:rPr lang="zh-CN" altLang="en-US" sz="2800">
                <a:latin typeface="Calibri" pitchFamily="34" charset="0"/>
              </a:rPr>
              <a:t>命中</a:t>
            </a:r>
          </a:p>
          <a:p>
            <a:r>
              <a:rPr lang="en-US" altLang="zh-CN" sz="2800">
                <a:latin typeface="Calibri" pitchFamily="34" charset="0"/>
              </a:rPr>
              <a:t>D</a:t>
            </a:r>
            <a:r>
              <a:rPr lang="zh-CN" altLang="en-US" sz="2800">
                <a:latin typeface="Calibri" pitchFamily="34" charset="0"/>
              </a:rPr>
              <a:t>．</a:t>
            </a:r>
            <a:r>
              <a:rPr lang="en-US" altLang="zh-CN" sz="2800">
                <a:latin typeface="Calibri" pitchFamily="34" charset="0"/>
              </a:rPr>
              <a:t>TLB</a:t>
            </a:r>
            <a:r>
              <a:rPr lang="zh-CN" altLang="en-US" sz="2800">
                <a:latin typeface="Calibri" pitchFamily="34" charset="0"/>
              </a:rPr>
              <a:t>命中、</a:t>
            </a:r>
            <a:r>
              <a:rPr lang="en-US" altLang="zh-CN" sz="2800">
                <a:latin typeface="Calibri" pitchFamily="34" charset="0"/>
              </a:rPr>
              <a:t>Cache</a:t>
            </a:r>
            <a:r>
              <a:rPr lang="zh-CN" altLang="en-US" sz="2800">
                <a:latin typeface="Calibri" pitchFamily="34" charset="0"/>
              </a:rPr>
              <a:t>命中、</a:t>
            </a:r>
            <a:r>
              <a:rPr lang="en-US" altLang="zh-CN" sz="2800">
                <a:latin typeface="Calibri" pitchFamily="34" charset="0"/>
              </a:rPr>
              <a:t>Page</a:t>
            </a:r>
            <a:r>
              <a:rPr lang="zh-CN" altLang="en-US" sz="2800">
                <a:latin typeface="Calibri" pitchFamily="34" charset="0"/>
              </a:rPr>
              <a:t>未命中</a:t>
            </a:r>
          </a:p>
          <a:p>
            <a:endParaRPr lang="zh-CN" altLang="en-US" sz="2800">
              <a:latin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Box 1"/>
          <p:cNvSpPr txBox="1">
            <a:spLocks noChangeArrowheads="1"/>
          </p:cNvSpPr>
          <p:nvPr/>
        </p:nvSpPr>
        <p:spPr bwMode="auto">
          <a:xfrm>
            <a:off x="214313" y="428625"/>
            <a:ext cx="8572500" cy="2678113"/>
          </a:xfrm>
          <a:prstGeom prst="rect">
            <a:avLst/>
          </a:prstGeom>
          <a:noFill/>
          <a:ln w="9525">
            <a:noFill/>
            <a:miter lim="800000"/>
            <a:headEnd/>
            <a:tailEnd/>
          </a:ln>
        </p:spPr>
        <p:txBody>
          <a:bodyPr>
            <a:spAutoFit/>
          </a:bodyPr>
          <a:lstStyle/>
          <a:p>
            <a:r>
              <a:rPr lang="en-US" altLang="zh-CN" sz="2800">
                <a:latin typeface="Calibri" pitchFamily="34" charset="0"/>
              </a:rPr>
              <a:t>44.</a:t>
            </a:r>
            <a:r>
              <a:rPr lang="zh-CN" altLang="en-US" sz="2800">
                <a:latin typeface="Calibri" pitchFamily="34" charset="0"/>
              </a:rPr>
              <a:t>（</a:t>
            </a:r>
            <a:r>
              <a:rPr lang="en-US" altLang="zh-CN" sz="2800">
                <a:latin typeface="Calibri" pitchFamily="34" charset="0"/>
              </a:rPr>
              <a:t>12</a:t>
            </a:r>
            <a:r>
              <a:rPr lang="zh-CN" altLang="en-US" sz="2800">
                <a:latin typeface="Calibri" pitchFamily="34" charset="0"/>
              </a:rPr>
              <a:t>分）某计算机的主存地址空间大小为</a:t>
            </a:r>
            <a:r>
              <a:rPr lang="en-US" altLang="zh-CN" sz="2800">
                <a:latin typeface="Calibri" pitchFamily="34" charset="0"/>
              </a:rPr>
              <a:t>256 MB</a:t>
            </a:r>
            <a:r>
              <a:rPr lang="zh-CN" altLang="en-US" sz="2800">
                <a:latin typeface="Calibri" pitchFamily="34" charset="0"/>
              </a:rPr>
              <a:t>，按字节编址。指令</a:t>
            </a:r>
            <a:r>
              <a:rPr lang="en-US" altLang="zh-CN" sz="2800">
                <a:latin typeface="Calibri" pitchFamily="34" charset="0"/>
              </a:rPr>
              <a:t>Cache</a:t>
            </a:r>
            <a:r>
              <a:rPr lang="zh-CN" altLang="en-US" sz="2800">
                <a:latin typeface="Calibri" pitchFamily="34" charset="0"/>
              </a:rPr>
              <a:t>和数据</a:t>
            </a:r>
            <a:r>
              <a:rPr lang="en-US" altLang="zh-CN" sz="2800">
                <a:latin typeface="Calibri" pitchFamily="34" charset="0"/>
              </a:rPr>
              <a:t>Cache</a:t>
            </a:r>
            <a:r>
              <a:rPr lang="zh-CN" altLang="en-US" sz="2800">
                <a:latin typeface="Calibri" pitchFamily="34" charset="0"/>
              </a:rPr>
              <a:t>分离，均有</a:t>
            </a:r>
            <a:r>
              <a:rPr lang="en-US" altLang="zh-CN" sz="2800">
                <a:latin typeface="Calibri" pitchFamily="34" charset="0"/>
              </a:rPr>
              <a:t>8</a:t>
            </a:r>
            <a:r>
              <a:rPr lang="zh-CN" altLang="en-US" sz="2800">
                <a:latin typeface="Calibri" pitchFamily="34" charset="0"/>
              </a:rPr>
              <a:t>个</a:t>
            </a:r>
            <a:r>
              <a:rPr lang="en-US" altLang="zh-CN" sz="2800">
                <a:latin typeface="Calibri" pitchFamily="34" charset="0"/>
              </a:rPr>
              <a:t>Cache</a:t>
            </a:r>
            <a:r>
              <a:rPr lang="zh-CN" altLang="en-US" sz="2800">
                <a:latin typeface="Calibri" pitchFamily="34" charset="0"/>
              </a:rPr>
              <a:t>行，每个</a:t>
            </a:r>
            <a:r>
              <a:rPr lang="en-US" altLang="zh-CN" sz="2800">
                <a:latin typeface="Calibri" pitchFamily="34" charset="0"/>
              </a:rPr>
              <a:t>Cache</a:t>
            </a:r>
            <a:r>
              <a:rPr lang="zh-CN" altLang="en-US" sz="2800">
                <a:latin typeface="Calibri" pitchFamily="34" charset="0"/>
              </a:rPr>
              <a:t>行大小为</a:t>
            </a:r>
            <a:r>
              <a:rPr lang="en-US" altLang="zh-CN" sz="2800">
                <a:latin typeface="Calibri" pitchFamily="34" charset="0"/>
              </a:rPr>
              <a:t>64 B</a:t>
            </a:r>
            <a:r>
              <a:rPr lang="zh-CN" altLang="en-US" sz="2800">
                <a:latin typeface="Calibri" pitchFamily="34" charset="0"/>
              </a:rPr>
              <a:t>，数据</a:t>
            </a:r>
            <a:r>
              <a:rPr lang="en-US" altLang="zh-CN" sz="2800">
                <a:latin typeface="Calibri" pitchFamily="34" charset="0"/>
              </a:rPr>
              <a:t>Cache</a:t>
            </a:r>
            <a:r>
              <a:rPr lang="zh-CN" altLang="en-US" sz="2800">
                <a:latin typeface="Calibri" pitchFamily="34" charset="0"/>
              </a:rPr>
              <a:t>采用直接映射方式。现有两个功能相同的程序</a:t>
            </a:r>
            <a:r>
              <a:rPr lang="en-US" altLang="zh-CN" sz="2800">
                <a:latin typeface="Calibri" pitchFamily="34" charset="0"/>
              </a:rPr>
              <a:t>A</a:t>
            </a:r>
            <a:r>
              <a:rPr lang="zh-CN" altLang="en-US" sz="2800">
                <a:latin typeface="Calibri" pitchFamily="34" charset="0"/>
              </a:rPr>
              <a:t>和</a:t>
            </a:r>
            <a:r>
              <a:rPr lang="en-US" altLang="zh-CN" sz="2800">
                <a:latin typeface="Calibri" pitchFamily="34" charset="0"/>
              </a:rPr>
              <a:t>B</a:t>
            </a:r>
            <a:r>
              <a:rPr lang="zh-CN" altLang="en-US" sz="2800">
                <a:latin typeface="Calibri" pitchFamily="34" charset="0"/>
              </a:rPr>
              <a:t>，其伪代码如下所示：</a:t>
            </a:r>
          </a:p>
          <a:p>
            <a:endParaRPr lang="zh-CN" altLang="en-US" sz="2800">
              <a:latin typeface="Calibri" pitchFamily="34" charset="0"/>
            </a:endParaRPr>
          </a:p>
        </p:txBody>
      </p:sp>
      <p:pic>
        <p:nvPicPr>
          <p:cNvPr id="26626" name="图片 4"/>
          <p:cNvPicPr>
            <a:picLocks noChangeAspect="1" noChangeArrowheads="1"/>
          </p:cNvPicPr>
          <p:nvPr/>
        </p:nvPicPr>
        <p:blipFill>
          <a:blip r:embed="rId2"/>
          <a:srcRect/>
          <a:stretch>
            <a:fillRect/>
          </a:stretch>
        </p:blipFill>
        <p:spPr bwMode="auto">
          <a:xfrm>
            <a:off x="785813" y="2786063"/>
            <a:ext cx="6688137" cy="292893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Box 1"/>
          <p:cNvSpPr txBox="1">
            <a:spLocks noChangeArrowheads="1"/>
          </p:cNvSpPr>
          <p:nvPr/>
        </p:nvSpPr>
        <p:spPr bwMode="auto">
          <a:xfrm>
            <a:off x="357188" y="1025525"/>
            <a:ext cx="8358187" cy="4832350"/>
          </a:xfrm>
          <a:prstGeom prst="rect">
            <a:avLst/>
          </a:prstGeom>
          <a:noFill/>
          <a:ln w="9525">
            <a:noFill/>
            <a:miter lim="800000"/>
            <a:headEnd/>
            <a:tailEnd/>
          </a:ln>
        </p:spPr>
        <p:txBody>
          <a:bodyPr>
            <a:spAutoFit/>
          </a:bodyPr>
          <a:lstStyle/>
          <a:p>
            <a:r>
              <a:rPr lang="zh-CN" altLang="en-US" sz="2800">
                <a:latin typeface="Calibri" pitchFamily="34" charset="0"/>
              </a:rPr>
              <a:t>假定</a:t>
            </a:r>
            <a:r>
              <a:rPr lang="en-US" altLang="zh-CN" sz="2800">
                <a:latin typeface="Calibri" pitchFamily="34" charset="0"/>
              </a:rPr>
              <a:t>int</a:t>
            </a:r>
            <a:r>
              <a:rPr lang="zh-CN" altLang="en-US" sz="2800">
                <a:latin typeface="Calibri" pitchFamily="34" charset="0"/>
              </a:rPr>
              <a:t>类型数据用</a:t>
            </a:r>
            <a:r>
              <a:rPr lang="en-US" altLang="zh-CN" sz="2800">
                <a:latin typeface="Calibri" pitchFamily="34" charset="0"/>
              </a:rPr>
              <a:t>32</a:t>
            </a:r>
            <a:r>
              <a:rPr lang="zh-CN" altLang="en-US" sz="2800">
                <a:latin typeface="Calibri" pitchFamily="34" charset="0"/>
              </a:rPr>
              <a:t>位补码表示，程序编译时</a:t>
            </a:r>
            <a:r>
              <a:rPr lang="en-US" altLang="zh-CN" sz="2800">
                <a:latin typeface="Calibri" pitchFamily="34" charset="0"/>
              </a:rPr>
              <a:t>i, j, sum</a:t>
            </a:r>
            <a:r>
              <a:rPr lang="zh-CN" altLang="en-US" sz="2800">
                <a:latin typeface="Calibri" pitchFamily="34" charset="0"/>
              </a:rPr>
              <a:t>均分配在寄存器中，数组</a:t>
            </a:r>
            <a:r>
              <a:rPr lang="en-US" altLang="zh-CN" sz="2800">
                <a:latin typeface="Calibri" pitchFamily="34" charset="0"/>
              </a:rPr>
              <a:t>a</a:t>
            </a:r>
            <a:r>
              <a:rPr lang="zh-CN" altLang="en-US" sz="2800">
                <a:latin typeface="Calibri" pitchFamily="34" charset="0"/>
              </a:rPr>
              <a:t>按行优先方式存放，其首地址为</a:t>
            </a:r>
            <a:r>
              <a:rPr lang="en-US" altLang="zh-CN" sz="2800">
                <a:latin typeface="Calibri" pitchFamily="34" charset="0"/>
              </a:rPr>
              <a:t>320</a:t>
            </a:r>
            <a:r>
              <a:rPr lang="zh-CN" altLang="en-US" sz="2800">
                <a:latin typeface="Calibri" pitchFamily="34" charset="0"/>
              </a:rPr>
              <a:t>（十进制数）。请回答下列问题，要求说明理由或给出计算过程。</a:t>
            </a:r>
          </a:p>
          <a:p>
            <a:r>
              <a:rPr lang="zh-CN" altLang="en-US" sz="2800">
                <a:latin typeface="Calibri" pitchFamily="34" charset="0"/>
              </a:rPr>
              <a:t>（</a:t>
            </a:r>
            <a:r>
              <a:rPr lang="en-US" altLang="zh-CN" sz="2800">
                <a:latin typeface="Calibri" pitchFamily="34" charset="0"/>
              </a:rPr>
              <a:t>1</a:t>
            </a:r>
            <a:r>
              <a:rPr lang="zh-CN" altLang="en-US" sz="2800">
                <a:latin typeface="Calibri" pitchFamily="34" charset="0"/>
              </a:rPr>
              <a:t>）若不考虑用于</a:t>
            </a:r>
            <a:r>
              <a:rPr lang="en-US" altLang="zh-CN" sz="2800">
                <a:latin typeface="Calibri" pitchFamily="34" charset="0"/>
              </a:rPr>
              <a:t>Cache</a:t>
            </a:r>
            <a:r>
              <a:rPr lang="zh-CN" altLang="en-US" sz="2800">
                <a:latin typeface="Calibri" pitchFamily="34" charset="0"/>
              </a:rPr>
              <a:t>一致性维护和替换算法的控制位，则数据</a:t>
            </a:r>
            <a:r>
              <a:rPr lang="en-US" altLang="zh-CN" sz="2800">
                <a:latin typeface="Calibri" pitchFamily="34" charset="0"/>
              </a:rPr>
              <a:t>Cache</a:t>
            </a:r>
            <a:r>
              <a:rPr lang="zh-CN" altLang="en-US" sz="2800">
                <a:latin typeface="Calibri" pitchFamily="34" charset="0"/>
              </a:rPr>
              <a:t>的总容量为多少？</a:t>
            </a:r>
          </a:p>
          <a:p>
            <a:r>
              <a:rPr lang="zh-CN" altLang="en-US" sz="2800">
                <a:latin typeface="Calibri" pitchFamily="34" charset="0"/>
              </a:rPr>
              <a:t>（</a:t>
            </a:r>
            <a:r>
              <a:rPr lang="en-US" altLang="zh-CN" sz="2800">
                <a:latin typeface="Calibri" pitchFamily="34" charset="0"/>
              </a:rPr>
              <a:t>2</a:t>
            </a:r>
            <a:r>
              <a:rPr lang="zh-CN" altLang="en-US" sz="2800">
                <a:latin typeface="Calibri" pitchFamily="34" charset="0"/>
              </a:rPr>
              <a:t>）数组元素</a:t>
            </a:r>
            <a:r>
              <a:rPr lang="en-US" altLang="zh-CN" sz="2800">
                <a:latin typeface="Calibri" pitchFamily="34" charset="0"/>
              </a:rPr>
              <a:t>a[0][31]</a:t>
            </a:r>
            <a:r>
              <a:rPr lang="zh-CN" altLang="en-US" sz="2800">
                <a:latin typeface="Calibri" pitchFamily="34" charset="0"/>
              </a:rPr>
              <a:t>和</a:t>
            </a:r>
            <a:r>
              <a:rPr lang="en-US" altLang="zh-CN" sz="2800">
                <a:latin typeface="Calibri" pitchFamily="34" charset="0"/>
              </a:rPr>
              <a:t>a[1][1]</a:t>
            </a:r>
            <a:r>
              <a:rPr lang="zh-CN" altLang="en-US" sz="2800">
                <a:latin typeface="Calibri" pitchFamily="34" charset="0"/>
              </a:rPr>
              <a:t>各自所在的主存块对应的</a:t>
            </a:r>
            <a:r>
              <a:rPr lang="en-US" altLang="zh-CN" sz="2800">
                <a:latin typeface="Calibri" pitchFamily="34" charset="0"/>
              </a:rPr>
              <a:t>Cache</a:t>
            </a:r>
            <a:r>
              <a:rPr lang="zh-CN" altLang="en-US" sz="2800">
                <a:latin typeface="Calibri" pitchFamily="34" charset="0"/>
              </a:rPr>
              <a:t>行号分别是多少（</a:t>
            </a:r>
            <a:r>
              <a:rPr lang="en-US" altLang="zh-CN" sz="2800">
                <a:latin typeface="Calibri" pitchFamily="34" charset="0"/>
              </a:rPr>
              <a:t>Cache</a:t>
            </a:r>
            <a:r>
              <a:rPr lang="zh-CN" altLang="en-US" sz="2800">
                <a:latin typeface="Calibri" pitchFamily="34" charset="0"/>
              </a:rPr>
              <a:t>行号从</a:t>
            </a:r>
            <a:r>
              <a:rPr lang="en-US" altLang="zh-CN" sz="2800">
                <a:latin typeface="Calibri" pitchFamily="34" charset="0"/>
              </a:rPr>
              <a:t>0</a:t>
            </a:r>
            <a:r>
              <a:rPr lang="zh-CN" altLang="en-US" sz="2800">
                <a:latin typeface="Calibri" pitchFamily="34" charset="0"/>
              </a:rPr>
              <a:t>开始）？</a:t>
            </a:r>
          </a:p>
          <a:p>
            <a:r>
              <a:rPr lang="zh-CN" altLang="en-US" sz="2800">
                <a:latin typeface="Calibri" pitchFamily="34" charset="0"/>
              </a:rPr>
              <a:t>（</a:t>
            </a:r>
            <a:r>
              <a:rPr lang="en-US" altLang="zh-CN" sz="2800">
                <a:latin typeface="Calibri" pitchFamily="34" charset="0"/>
              </a:rPr>
              <a:t>3</a:t>
            </a:r>
            <a:r>
              <a:rPr lang="zh-CN" altLang="en-US" sz="2800">
                <a:latin typeface="Calibri" pitchFamily="34" charset="0"/>
              </a:rPr>
              <a:t>）程序</a:t>
            </a:r>
            <a:r>
              <a:rPr lang="en-US" altLang="zh-CN" sz="2800">
                <a:latin typeface="Calibri" pitchFamily="34" charset="0"/>
              </a:rPr>
              <a:t>A</a:t>
            </a:r>
            <a:r>
              <a:rPr lang="zh-CN" altLang="en-US" sz="2800">
                <a:latin typeface="Calibri" pitchFamily="34" charset="0"/>
              </a:rPr>
              <a:t>和</a:t>
            </a:r>
            <a:r>
              <a:rPr lang="en-US" altLang="zh-CN" sz="2800">
                <a:latin typeface="Calibri" pitchFamily="34" charset="0"/>
              </a:rPr>
              <a:t>B</a:t>
            </a:r>
            <a:r>
              <a:rPr lang="zh-CN" altLang="en-US" sz="2800">
                <a:latin typeface="Calibri" pitchFamily="34" charset="0"/>
              </a:rPr>
              <a:t>的数据访问命中率各是多少？哪个程序的执行时间更短？</a:t>
            </a:r>
          </a:p>
          <a:p>
            <a:endParaRPr lang="zh-CN" altLang="en-US" sz="2800">
              <a:latin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Box 1"/>
          <p:cNvSpPr txBox="1">
            <a:spLocks noChangeArrowheads="1"/>
          </p:cNvSpPr>
          <p:nvPr/>
        </p:nvSpPr>
        <p:spPr bwMode="auto">
          <a:xfrm>
            <a:off x="428625" y="611188"/>
            <a:ext cx="8001000" cy="2246312"/>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11</a:t>
            </a:r>
            <a:r>
              <a:rPr lang="en-US" altLang="zh-CN" sz="2800">
                <a:latin typeface="Calibri" pitchFamily="34" charset="0"/>
              </a:rPr>
              <a:t>)14.</a:t>
            </a:r>
            <a:r>
              <a:rPr lang="zh-CN" altLang="en-US" sz="2800">
                <a:latin typeface="Calibri" pitchFamily="34" charset="0"/>
              </a:rPr>
              <a:t>下列各类存储器中，不采用随机存取方式的是</a:t>
            </a:r>
            <a:r>
              <a:rPr lang="en-US" altLang="zh-CN" sz="2800">
                <a:latin typeface="Calibri" pitchFamily="34" charset="0"/>
              </a:rPr>
              <a:t>B</a:t>
            </a:r>
            <a:endParaRPr lang="zh-CN" altLang="en-US" sz="2800">
              <a:latin typeface="Calibri" pitchFamily="34" charset="0"/>
            </a:endParaRPr>
          </a:p>
          <a:p>
            <a:r>
              <a:rPr lang="en-US" altLang="zh-CN" sz="2800">
                <a:latin typeface="Calibri" pitchFamily="34" charset="0"/>
              </a:rPr>
              <a:t>A.EPROM                  B.CDROM            </a:t>
            </a:r>
          </a:p>
          <a:p>
            <a:r>
              <a:rPr lang="en-US" altLang="zh-CN" sz="2800">
                <a:latin typeface="Calibri" pitchFamily="34" charset="0"/>
              </a:rPr>
              <a:t> C.DRAM                     D.SRAM</a:t>
            </a:r>
            <a:endParaRPr lang="zh-CN" altLang="en-US" sz="2800">
              <a:latin typeface="Calibri" pitchFamily="34" charset="0"/>
            </a:endParaRPr>
          </a:p>
          <a:p>
            <a:endParaRPr lang="zh-CN" altLang="en-US" sz="2800">
              <a:latin typeface="Calibri" pitchFamily="34" charset="0"/>
            </a:endParaRPr>
          </a:p>
        </p:txBody>
      </p:sp>
      <p:sp>
        <p:nvSpPr>
          <p:cNvPr id="3" name="TextBox 2"/>
          <p:cNvSpPr txBox="1">
            <a:spLocks noChangeArrowheads="1"/>
          </p:cNvSpPr>
          <p:nvPr/>
        </p:nvSpPr>
        <p:spPr bwMode="auto">
          <a:xfrm>
            <a:off x="428625" y="2959100"/>
            <a:ext cx="8215313" cy="3970338"/>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11</a:t>
            </a:r>
            <a:r>
              <a:rPr lang="en-US" altLang="zh-CN" sz="2800">
                <a:latin typeface="Calibri" pitchFamily="34" charset="0"/>
              </a:rPr>
              <a:t>)44.</a:t>
            </a:r>
            <a:r>
              <a:rPr lang="zh-CN" altLang="en-US" sz="2800">
                <a:latin typeface="Calibri" pitchFamily="34" charset="0"/>
              </a:rPr>
              <a:t>某计算机存储器按字节编址，虚拟（逻辑）地址空间大小为</a:t>
            </a:r>
            <a:r>
              <a:rPr lang="en-US" altLang="zh-CN" sz="2800">
                <a:latin typeface="Calibri" pitchFamily="34" charset="0"/>
              </a:rPr>
              <a:t>16MB</a:t>
            </a:r>
            <a:r>
              <a:rPr lang="zh-CN" altLang="en-US" sz="2800">
                <a:latin typeface="Calibri" pitchFamily="34" charset="0"/>
              </a:rPr>
              <a:t>，主存（物理）地址空间大小为</a:t>
            </a:r>
            <a:r>
              <a:rPr lang="en-US" altLang="zh-CN" sz="2800">
                <a:latin typeface="Calibri" pitchFamily="34" charset="0"/>
              </a:rPr>
              <a:t>1MB</a:t>
            </a:r>
            <a:r>
              <a:rPr lang="zh-CN" altLang="en-US" sz="2800">
                <a:latin typeface="Calibri" pitchFamily="34" charset="0"/>
              </a:rPr>
              <a:t>，页面大小为</a:t>
            </a:r>
            <a:r>
              <a:rPr lang="en-US" altLang="zh-CN" sz="2800">
                <a:latin typeface="Calibri" pitchFamily="34" charset="0"/>
              </a:rPr>
              <a:t>4KB</a:t>
            </a:r>
            <a:r>
              <a:rPr lang="zh-CN" altLang="en-US" sz="2800">
                <a:latin typeface="Calibri" pitchFamily="34" charset="0"/>
              </a:rPr>
              <a:t>；</a:t>
            </a:r>
            <a:r>
              <a:rPr lang="en-US" altLang="zh-CN" sz="2800">
                <a:latin typeface="Calibri" pitchFamily="34" charset="0"/>
              </a:rPr>
              <a:t>Cache </a:t>
            </a:r>
            <a:r>
              <a:rPr lang="zh-CN" altLang="en-US" sz="2800">
                <a:latin typeface="Calibri" pitchFamily="34" charset="0"/>
              </a:rPr>
              <a:t>采用直接映射方式，共</a:t>
            </a:r>
            <a:r>
              <a:rPr lang="en-US" altLang="zh-CN" sz="2800">
                <a:latin typeface="Calibri" pitchFamily="34" charset="0"/>
              </a:rPr>
              <a:t>8 </a:t>
            </a:r>
            <a:r>
              <a:rPr lang="zh-CN" altLang="en-US" sz="2800">
                <a:latin typeface="Calibri" pitchFamily="34" charset="0"/>
              </a:rPr>
              <a:t>行；主存与</a:t>
            </a:r>
            <a:r>
              <a:rPr lang="en-US" altLang="zh-CN" sz="2800">
                <a:latin typeface="Calibri" pitchFamily="34" charset="0"/>
              </a:rPr>
              <a:t>Cache</a:t>
            </a:r>
            <a:r>
              <a:rPr lang="zh-CN" altLang="en-US" sz="2800">
                <a:latin typeface="Calibri" pitchFamily="34" charset="0"/>
              </a:rPr>
              <a:t>之间交换的块大小为</a:t>
            </a:r>
            <a:r>
              <a:rPr lang="en-US" altLang="zh-CN" sz="2800">
                <a:latin typeface="Calibri" pitchFamily="34" charset="0"/>
              </a:rPr>
              <a:t>32B</a:t>
            </a:r>
            <a:r>
              <a:rPr lang="zh-CN" altLang="en-US" sz="2800">
                <a:latin typeface="Calibri" pitchFamily="34" charset="0"/>
              </a:rPr>
              <a:t>系统运行到某一时刻时，页表的部分内容和</a:t>
            </a:r>
            <a:r>
              <a:rPr lang="en-US" altLang="zh-CN" sz="2800">
                <a:latin typeface="Calibri" pitchFamily="34" charset="0"/>
              </a:rPr>
              <a:t>Cache </a:t>
            </a:r>
            <a:r>
              <a:rPr lang="zh-CN" altLang="en-US" sz="2800">
                <a:latin typeface="Calibri" pitchFamily="34" charset="0"/>
              </a:rPr>
              <a:t>的部分内容分别如题</a:t>
            </a:r>
            <a:r>
              <a:rPr lang="en-US" altLang="zh-CN" sz="2800">
                <a:latin typeface="Calibri" pitchFamily="34" charset="0"/>
              </a:rPr>
              <a:t>44-a </a:t>
            </a:r>
            <a:r>
              <a:rPr lang="zh-CN" altLang="en-US" sz="2800">
                <a:latin typeface="Calibri" pitchFamily="34" charset="0"/>
              </a:rPr>
              <a:t>图，题</a:t>
            </a:r>
            <a:r>
              <a:rPr lang="en-US" altLang="zh-CN" sz="2800">
                <a:latin typeface="Calibri" pitchFamily="34" charset="0"/>
              </a:rPr>
              <a:t>44-b </a:t>
            </a:r>
            <a:r>
              <a:rPr lang="zh-CN" altLang="en-US" sz="2800">
                <a:latin typeface="Calibri" pitchFamily="34" charset="0"/>
              </a:rPr>
              <a:t>所示，（图中页框号及标记字段的内容为十六进制形式）请回答下列问题：</a:t>
            </a:r>
          </a:p>
          <a:p>
            <a:endParaRPr lang="zh-CN" altLang="en-US" sz="2800">
              <a:latin typeface="Calibri" pitchFamily="34" charset="0"/>
            </a:endParaRPr>
          </a:p>
        </p:txBody>
      </p:sp>
      <p:cxnSp>
        <p:nvCxnSpPr>
          <p:cNvPr id="4" name="直接连接符 3"/>
          <p:cNvCxnSpPr/>
          <p:nvPr/>
        </p:nvCxnSpPr>
        <p:spPr>
          <a:xfrm>
            <a:off x="285750" y="2643188"/>
            <a:ext cx="85725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Box 1"/>
          <p:cNvSpPr txBox="1">
            <a:spLocks noChangeArrowheads="1"/>
          </p:cNvSpPr>
          <p:nvPr/>
        </p:nvSpPr>
        <p:spPr bwMode="auto">
          <a:xfrm>
            <a:off x="357188" y="881063"/>
            <a:ext cx="8143875" cy="5262562"/>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a:latin typeface="Calibri" pitchFamily="34" charset="0"/>
              </a:rPr>
              <a:t>1</a:t>
            </a:r>
            <a:r>
              <a:rPr lang="zh-CN" altLang="en-US" sz="2800">
                <a:latin typeface="Calibri" pitchFamily="34" charset="0"/>
              </a:rPr>
              <a:t>）虚拟地址共有几位，哪几位表示虚页号？物理地址共有几位？哪几位表示页框号（物理页号）？</a:t>
            </a:r>
          </a:p>
          <a:p>
            <a:r>
              <a:rPr lang="zh-CN" altLang="en-US" sz="2800">
                <a:latin typeface="Calibri" pitchFamily="34" charset="0"/>
              </a:rPr>
              <a:t>（</a:t>
            </a:r>
            <a:r>
              <a:rPr lang="en-US" altLang="zh-CN" sz="2800">
                <a:latin typeface="Calibri" pitchFamily="34" charset="0"/>
              </a:rPr>
              <a:t>2</a:t>
            </a:r>
            <a:r>
              <a:rPr lang="zh-CN" altLang="en-US" sz="2800">
                <a:latin typeface="Calibri" pitchFamily="34" charset="0"/>
              </a:rPr>
              <a:t>）使用物理地址访问</a:t>
            </a:r>
            <a:r>
              <a:rPr lang="en-US" altLang="zh-CN" sz="2800">
                <a:latin typeface="Calibri" pitchFamily="34" charset="0"/>
              </a:rPr>
              <a:t>Cache </a:t>
            </a:r>
            <a:r>
              <a:rPr lang="zh-CN" altLang="en-US" sz="2800">
                <a:latin typeface="Calibri" pitchFamily="34" charset="0"/>
              </a:rPr>
              <a:t>时，物理地址应划分成哪几个字段？要求说明每个字段的位数及在物理地址中的位置</a:t>
            </a:r>
          </a:p>
          <a:p>
            <a:r>
              <a:rPr lang="zh-CN" altLang="en-US" sz="2800">
                <a:latin typeface="Calibri" pitchFamily="34" charset="0"/>
              </a:rPr>
              <a:t>（</a:t>
            </a:r>
            <a:r>
              <a:rPr lang="en-US" altLang="zh-CN" sz="2800">
                <a:latin typeface="Calibri" pitchFamily="34" charset="0"/>
              </a:rPr>
              <a:t>3</a:t>
            </a:r>
            <a:r>
              <a:rPr lang="zh-CN" altLang="en-US" sz="2800">
                <a:latin typeface="Calibri" pitchFamily="34" charset="0"/>
              </a:rPr>
              <a:t>）虚拟地址</a:t>
            </a:r>
            <a:r>
              <a:rPr lang="en-US" altLang="zh-CN" sz="2800">
                <a:latin typeface="Calibri" pitchFamily="34" charset="0"/>
              </a:rPr>
              <a:t>001C60H </a:t>
            </a:r>
            <a:r>
              <a:rPr lang="zh-CN" altLang="en-US" sz="2800">
                <a:latin typeface="Calibri" pitchFamily="34" charset="0"/>
              </a:rPr>
              <a:t>所在的页面是否在主存中？若在主存中，则该虚拟地址对应的物理地址是什么？访问该地址时是否</a:t>
            </a:r>
            <a:r>
              <a:rPr lang="en-US" altLang="zh-CN" sz="2800">
                <a:latin typeface="Calibri" pitchFamily="34" charset="0"/>
              </a:rPr>
              <a:t>Cache </a:t>
            </a:r>
            <a:r>
              <a:rPr lang="zh-CN" altLang="en-US" sz="2800">
                <a:latin typeface="Calibri" pitchFamily="34" charset="0"/>
              </a:rPr>
              <a:t>命中？要求说明理由</a:t>
            </a:r>
          </a:p>
          <a:p>
            <a:r>
              <a:rPr lang="zh-CN" altLang="en-US" sz="2800">
                <a:latin typeface="Calibri" pitchFamily="34" charset="0"/>
              </a:rPr>
              <a:t>（</a:t>
            </a:r>
            <a:r>
              <a:rPr lang="en-US" altLang="zh-CN" sz="2800">
                <a:latin typeface="Calibri" pitchFamily="34" charset="0"/>
              </a:rPr>
              <a:t>4</a:t>
            </a:r>
            <a:r>
              <a:rPr lang="zh-CN" altLang="en-US" sz="2800">
                <a:latin typeface="Calibri" pitchFamily="34" charset="0"/>
              </a:rPr>
              <a:t>）假定为该机配置一个</a:t>
            </a:r>
            <a:r>
              <a:rPr lang="en-US" altLang="zh-CN" sz="2800">
                <a:latin typeface="Calibri" pitchFamily="34" charset="0"/>
              </a:rPr>
              <a:t>4 </a:t>
            </a:r>
            <a:r>
              <a:rPr lang="zh-CN" altLang="en-US" sz="2800">
                <a:latin typeface="Calibri" pitchFamily="34" charset="0"/>
              </a:rPr>
              <a:t>路组相联的</a:t>
            </a:r>
            <a:r>
              <a:rPr lang="en-US" altLang="zh-CN" sz="2800">
                <a:latin typeface="Calibri" pitchFamily="34" charset="0"/>
              </a:rPr>
              <a:t>TLB</a:t>
            </a:r>
            <a:r>
              <a:rPr lang="zh-CN" altLang="en-US" sz="2800">
                <a:latin typeface="Calibri" pitchFamily="34" charset="0"/>
              </a:rPr>
              <a:t>，该</a:t>
            </a:r>
            <a:r>
              <a:rPr lang="en-US" altLang="zh-CN" sz="2800">
                <a:latin typeface="Calibri" pitchFamily="34" charset="0"/>
              </a:rPr>
              <a:t>TLB </a:t>
            </a:r>
            <a:r>
              <a:rPr lang="zh-CN" altLang="en-US" sz="2800">
                <a:latin typeface="Calibri" pitchFamily="34" charset="0"/>
              </a:rPr>
              <a:t>共可存放</a:t>
            </a:r>
            <a:r>
              <a:rPr lang="en-US" altLang="zh-CN" sz="2800">
                <a:latin typeface="Calibri" pitchFamily="34" charset="0"/>
              </a:rPr>
              <a:t>8 </a:t>
            </a:r>
            <a:r>
              <a:rPr lang="zh-CN" altLang="en-US" sz="2800">
                <a:latin typeface="Calibri" pitchFamily="34" charset="0"/>
              </a:rPr>
              <a:t>个页表项，若其当前内容（十六进制）如题</a:t>
            </a:r>
            <a:r>
              <a:rPr lang="en-US" altLang="zh-CN" sz="2800">
                <a:latin typeface="Calibri" pitchFamily="34" charset="0"/>
              </a:rPr>
              <a:t>44-c </a:t>
            </a:r>
            <a:r>
              <a:rPr lang="zh-CN" altLang="en-US" sz="2800">
                <a:latin typeface="Calibri" pitchFamily="34" charset="0"/>
              </a:rPr>
              <a:t>图所示，则此时虚拟地址</a:t>
            </a:r>
            <a:r>
              <a:rPr lang="en-US" altLang="zh-CN" sz="2800">
                <a:latin typeface="Calibri" pitchFamily="34" charset="0"/>
              </a:rPr>
              <a:t>024BACH </a:t>
            </a:r>
            <a:r>
              <a:rPr lang="zh-CN" altLang="en-US" sz="2800">
                <a:latin typeface="Calibri" pitchFamily="34" charset="0"/>
              </a:rPr>
              <a:t>所在的页面是否在主存中？要求说明理由</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7"/>
          <p:cNvPicPr>
            <a:picLocks noChangeAspect="1" noChangeArrowheads="1"/>
          </p:cNvPicPr>
          <p:nvPr/>
        </p:nvPicPr>
        <p:blipFill>
          <a:blip r:embed="rId2"/>
          <a:srcRect/>
          <a:stretch>
            <a:fillRect/>
          </a:stretch>
        </p:blipFill>
        <p:spPr bwMode="auto">
          <a:xfrm>
            <a:off x="428625" y="357188"/>
            <a:ext cx="7942263" cy="3714750"/>
          </a:xfrm>
          <a:prstGeom prst="rect">
            <a:avLst/>
          </a:prstGeom>
          <a:noFill/>
          <a:ln w="9525">
            <a:noFill/>
            <a:miter lim="800000"/>
            <a:headEnd/>
            <a:tailEnd/>
          </a:ln>
        </p:spPr>
      </p:pic>
      <p:pic>
        <p:nvPicPr>
          <p:cNvPr id="30722" name="图片 8"/>
          <p:cNvPicPr>
            <a:picLocks noChangeAspect="1" noChangeArrowheads="1"/>
          </p:cNvPicPr>
          <p:nvPr/>
        </p:nvPicPr>
        <p:blipFill>
          <a:blip r:embed="rId3"/>
          <a:srcRect/>
          <a:stretch>
            <a:fillRect/>
          </a:stretch>
        </p:blipFill>
        <p:spPr bwMode="auto">
          <a:xfrm>
            <a:off x="428625" y="4429125"/>
            <a:ext cx="8694738" cy="178593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Box 1"/>
          <p:cNvSpPr txBox="1">
            <a:spLocks noChangeArrowheads="1"/>
          </p:cNvSpPr>
          <p:nvPr/>
        </p:nvSpPr>
        <p:spPr bwMode="auto">
          <a:xfrm>
            <a:off x="214313" y="500063"/>
            <a:ext cx="8572500" cy="4832350"/>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12</a:t>
            </a:r>
            <a:r>
              <a:rPr lang="zh-CN" altLang="en-US" sz="2800">
                <a:latin typeface="Calibri" pitchFamily="34" charset="0"/>
              </a:rPr>
              <a:t>）</a:t>
            </a:r>
            <a:r>
              <a:rPr lang="en-US" altLang="zh-CN" sz="2800">
                <a:latin typeface="Calibri" pitchFamily="34" charset="0"/>
              </a:rPr>
              <a:t>15</a:t>
            </a:r>
            <a:r>
              <a:rPr lang="zh-CN" altLang="en-US" sz="2800">
                <a:latin typeface="Calibri" pitchFamily="34" charset="0"/>
              </a:rPr>
              <a:t>．某计算机存储器按字节编址，采用小端方式存放数据。假定编译器规定</a:t>
            </a:r>
            <a:r>
              <a:rPr lang="en-US" altLang="zh-CN" sz="2800">
                <a:latin typeface="Calibri" pitchFamily="34" charset="0"/>
              </a:rPr>
              <a:t>int</a:t>
            </a:r>
            <a:r>
              <a:rPr lang="zh-CN" altLang="en-US" sz="2800">
                <a:latin typeface="Calibri" pitchFamily="34" charset="0"/>
              </a:rPr>
              <a:t>型和</a:t>
            </a:r>
            <a:r>
              <a:rPr lang="en-US" altLang="zh-CN" sz="2800">
                <a:latin typeface="Calibri" pitchFamily="34" charset="0"/>
              </a:rPr>
              <a:t>short</a:t>
            </a:r>
            <a:r>
              <a:rPr lang="zh-CN" altLang="en-US" sz="2800">
                <a:latin typeface="Calibri" pitchFamily="34" charset="0"/>
              </a:rPr>
              <a:t>型长度分别为</a:t>
            </a:r>
            <a:r>
              <a:rPr lang="en-US" altLang="zh-CN" sz="2800">
                <a:latin typeface="Calibri" pitchFamily="34" charset="0"/>
              </a:rPr>
              <a:t>32</a:t>
            </a:r>
            <a:r>
              <a:rPr lang="zh-CN" altLang="en-US" sz="2800">
                <a:latin typeface="Calibri" pitchFamily="34" charset="0"/>
              </a:rPr>
              <a:t>位和</a:t>
            </a:r>
            <a:r>
              <a:rPr lang="en-US" altLang="zh-CN" sz="2800">
                <a:latin typeface="Calibri" pitchFamily="34" charset="0"/>
              </a:rPr>
              <a:t>16</a:t>
            </a:r>
            <a:r>
              <a:rPr lang="zh-CN" altLang="en-US" sz="2800">
                <a:latin typeface="Calibri" pitchFamily="34" charset="0"/>
              </a:rPr>
              <a:t>位，并且数据按边界对齐存储。某</a:t>
            </a:r>
            <a:r>
              <a:rPr lang="en-US" altLang="zh-CN" sz="2800">
                <a:latin typeface="Calibri" pitchFamily="34" charset="0"/>
              </a:rPr>
              <a:t>C</a:t>
            </a:r>
            <a:r>
              <a:rPr lang="zh-CN" altLang="en-US" sz="2800">
                <a:latin typeface="Calibri" pitchFamily="34" charset="0"/>
              </a:rPr>
              <a:t>语言程序段如下：</a:t>
            </a:r>
            <a:r>
              <a:rPr lang="en-US" sz="2800">
                <a:latin typeface="Calibri" pitchFamily="34" charset="0"/>
              </a:rPr>
              <a:t> </a:t>
            </a:r>
            <a:endParaRPr lang="zh-CN" altLang="en-US" sz="2800">
              <a:latin typeface="Calibri" pitchFamily="34" charset="0"/>
            </a:endParaRPr>
          </a:p>
          <a:p>
            <a:r>
              <a:rPr lang="en-US" altLang="zh-CN" sz="2800">
                <a:latin typeface="Calibri" pitchFamily="34" charset="0"/>
              </a:rPr>
              <a:t>struct{ </a:t>
            </a:r>
            <a:endParaRPr lang="zh-CN" altLang="en-US" sz="2800">
              <a:latin typeface="Calibri" pitchFamily="34" charset="0"/>
            </a:endParaRPr>
          </a:p>
          <a:p>
            <a:r>
              <a:rPr lang="en-US" altLang="zh-CN" sz="2800">
                <a:latin typeface="Calibri" pitchFamily="34" charset="0"/>
              </a:rPr>
              <a:t>int a; char b; short c; } record; </a:t>
            </a:r>
            <a:endParaRPr lang="zh-CN" altLang="en-US" sz="2800">
              <a:latin typeface="Calibri" pitchFamily="34" charset="0"/>
            </a:endParaRPr>
          </a:p>
          <a:p>
            <a:r>
              <a:rPr lang="en-US" altLang="zh-CN" sz="2800">
                <a:latin typeface="Calibri" pitchFamily="34" charset="0"/>
              </a:rPr>
              <a:t>record.a=273; </a:t>
            </a:r>
            <a:endParaRPr lang="zh-CN" altLang="en-US" sz="2800">
              <a:latin typeface="Calibri" pitchFamily="34" charset="0"/>
            </a:endParaRPr>
          </a:p>
          <a:p>
            <a:r>
              <a:rPr lang="zh-CN" altLang="en-US" sz="2800">
                <a:latin typeface="Calibri" pitchFamily="34" charset="0"/>
              </a:rPr>
              <a:t>若</a:t>
            </a:r>
            <a:r>
              <a:rPr lang="en-US" altLang="zh-CN" sz="2800">
                <a:latin typeface="Calibri" pitchFamily="34" charset="0"/>
              </a:rPr>
              <a:t>record</a:t>
            </a:r>
            <a:r>
              <a:rPr lang="zh-CN" altLang="en-US" sz="2800">
                <a:latin typeface="Calibri" pitchFamily="34" charset="0"/>
              </a:rPr>
              <a:t>变量的首地址为</a:t>
            </a:r>
            <a:r>
              <a:rPr lang="en-US" altLang="zh-CN" sz="2800">
                <a:latin typeface="Calibri" pitchFamily="34" charset="0"/>
              </a:rPr>
              <a:t>0xC008</a:t>
            </a:r>
            <a:r>
              <a:rPr lang="zh-CN" altLang="en-US" sz="2800">
                <a:latin typeface="Calibri" pitchFamily="34" charset="0"/>
              </a:rPr>
              <a:t>，则地址</a:t>
            </a:r>
            <a:r>
              <a:rPr lang="en-US" altLang="zh-CN" sz="2800">
                <a:latin typeface="Calibri" pitchFamily="34" charset="0"/>
              </a:rPr>
              <a:t>0xC008</a:t>
            </a:r>
            <a:r>
              <a:rPr lang="zh-CN" altLang="en-US" sz="2800">
                <a:latin typeface="Calibri" pitchFamily="34" charset="0"/>
              </a:rPr>
              <a:t>中内容及</a:t>
            </a:r>
            <a:r>
              <a:rPr lang="en-US" altLang="zh-CN" sz="2800">
                <a:latin typeface="Calibri" pitchFamily="34" charset="0"/>
              </a:rPr>
              <a:t>record.c</a:t>
            </a:r>
            <a:r>
              <a:rPr lang="zh-CN" altLang="en-US" sz="2800">
                <a:latin typeface="Calibri" pitchFamily="34" charset="0"/>
              </a:rPr>
              <a:t>的地址分别为</a:t>
            </a:r>
            <a:r>
              <a:rPr lang="en-US" sz="2800">
                <a:latin typeface="Calibri" pitchFamily="34" charset="0"/>
              </a:rPr>
              <a:t>      </a:t>
            </a:r>
            <a:r>
              <a:rPr lang="zh-CN" altLang="en-US" sz="2800">
                <a:latin typeface="Calibri" pitchFamily="34" charset="0"/>
              </a:rPr>
              <a:t>。</a:t>
            </a:r>
          </a:p>
          <a:p>
            <a:r>
              <a:rPr lang="en-US" sz="2800">
                <a:latin typeface="Calibri" pitchFamily="34" charset="0"/>
              </a:rPr>
              <a:t> </a:t>
            </a:r>
            <a:r>
              <a:rPr lang="en-US" altLang="zh-CN" sz="2800">
                <a:latin typeface="Calibri" pitchFamily="34" charset="0"/>
              </a:rPr>
              <a:t>A. 0x00</a:t>
            </a:r>
            <a:r>
              <a:rPr lang="zh-CN" altLang="en-US" sz="2800">
                <a:latin typeface="Calibri" pitchFamily="34" charset="0"/>
              </a:rPr>
              <a:t>、</a:t>
            </a:r>
            <a:r>
              <a:rPr lang="en-US" altLang="zh-CN" sz="2800">
                <a:latin typeface="Calibri" pitchFamily="34" charset="0"/>
              </a:rPr>
              <a:t>0xC00D             B. 0x00</a:t>
            </a:r>
            <a:r>
              <a:rPr lang="zh-CN" altLang="en-US" sz="2800">
                <a:latin typeface="Calibri" pitchFamily="34" charset="0"/>
              </a:rPr>
              <a:t>、</a:t>
            </a:r>
            <a:r>
              <a:rPr lang="en-US" altLang="zh-CN" sz="2800">
                <a:latin typeface="Calibri" pitchFamily="34" charset="0"/>
              </a:rPr>
              <a:t>0xC00E </a:t>
            </a:r>
            <a:endParaRPr lang="zh-CN" altLang="en-US" sz="2800">
              <a:latin typeface="Calibri" pitchFamily="34" charset="0"/>
            </a:endParaRPr>
          </a:p>
          <a:p>
            <a:r>
              <a:rPr lang="en-US" altLang="zh-CN" sz="2800">
                <a:latin typeface="Calibri" pitchFamily="34" charset="0"/>
              </a:rPr>
              <a:t>C. 0x11</a:t>
            </a:r>
            <a:r>
              <a:rPr lang="zh-CN" altLang="en-US" sz="2800">
                <a:latin typeface="Calibri" pitchFamily="34" charset="0"/>
              </a:rPr>
              <a:t>、</a:t>
            </a:r>
            <a:r>
              <a:rPr lang="en-US" altLang="zh-CN" sz="2800">
                <a:latin typeface="Calibri" pitchFamily="34" charset="0"/>
              </a:rPr>
              <a:t>0xC00D              D. 0x11</a:t>
            </a:r>
            <a:r>
              <a:rPr lang="zh-CN" altLang="en-US" sz="2800">
                <a:latin typeface="Calibri" pitchFamily="34" charset="0"/>
              </a:rPr>
              <a:t>、</a:t>
            </a:r>
            <a:r>
              <a:rPr lang="en-US" altLang="zh-CN" sz="2800">
                <a:latin typeface="Calibri" pitchFamily="34" charset="0"/>
              </a:rPr>
              <a:t>0xC00E</a:t>
            </a:r>
            <a:endParaRPr lang="zh-CN" altLang="en-US" sz="2800">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000125" y="2214563"/>
            <a:ext cx="6929438" cy="207168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b="1" dirty="0">
                <a:solidFill>
                  <a:schemeClr val="tx1"/>
                </a:solidFill>
              </a:rPr>
              <a:t>一、计算机系统概论</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1"/>
          <p:cNvSpPr txBox="1">
            <a:spLocks noChangeArrowheads="1"/>
          </p:cNvSpPr>
          <p:nvPr/>
        </p:nvSpPr>
        <p:spPr bwMode="auto">
          <a:xfrm>
            <a:off x="142875" y="677863"/>
            <a:ext cx="8643938" cy="3081337"/>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12</a:t>
            </a:r>
            <a:r>
              <a:rPr lang="zh-CN" altLang="en-US" sz="2800">
                <a:latin typeface="Calibri" pitchFamily="34" charset="0"/>
              </a:rPr>
              <a:t>）</a:t>
            </a:r>
            <a:r>
              <a:rPr lang="en-US" altLang="zh-CN" sz="2800">
                <a:latin typeface="Calibri" pitchFamily="34" charset="0"/>
              </a:rPr>
              <a:t>16</a:t>
            </a:r>
            <a:r>
              <a:rPr lang="zh-CN" altLang="en-US" sz="2800">
                <a:latin typeface="Calibri" pitchFamily="34" charset="0"/>
              </a:rPr>
              <a:t>．下列关于闪存（</a:t>
            </a:r>
            <a:r>
              <a:rPr lang="en-US" altLang="zh-CN" sz="2800">
                <a:latin typeface="Calibri" pitchFamily="34" charset="0"/>
              </a:rPr>
              <a:t>Flash Memory</a:t>
            </a:r>
            <a:r>
              <a:rPr lang="zh-CN" altLang="en-US" sz="2800">
                <a:latin typeface="Calibri" pitchFamily="34" charset="0"/>
              </a:rPr>
              <a:t>）的叙述中，错误的是</a:t>
            </a:r>
            <a:r>
              <a:rPr lang="en-US" sz="2800">
                <a:latin typeface="Calibri" pitchFamily="34" charset="0"/>
              </a:rPr>
              <a:t>      </a:t>
            </a:r>
            <a:r>
              <a:rPr lang="zh-CN" altLang="en-US" sz="2800">
                <a:latin typeface="Calibri" pitchFamily="34" charset="0"/>
              </a:rPr>
              <a:t>。</a:t>
            </a:r>
          </a:p>
          <a:p>
            <a:r>
              <a:rPr lang="en-US" sz="2800">
                <a:latin typeface="Calibri" pitchFamily="34" charset="0"/>
              </a:rPr>
              <a:t> </a:t>
            </a:r>
            <a:r>
              <a:rPr lang="en-US" altLang="zh-CN" sz="2800">
                <a:latin typeface="Calibri" pitchFamily="34" charset="0"/>
              </a:rPr>
              <a:t>A</a:t>
            </a:r>
            <a:r>
              <a:rPr lang="zh-CN" altLang="en-US" sz="2800">
                <a:latin typeface="Calibri" pitchFamily="34" charset="0"/>
              </a:rPr>
              <a:t>．信息可读可写，并且读、写速度一样快</a:t>
            </a:r>
            <a:r>
              <a:rPr lang="en-US" sz="2800">
                <a:latin typeface="Calibri" pitchFamily="34" charset="0"/>
              </a:rPr>
              <a:t> </a:t>
            </a:r>
            <a:endParaRPr lang="zh-CN" altLang="en-US" sz="2800">
              <a:latin typeface="Calibri" pitchFamily="34" charset="0"/>
            </a:endParaRPr>
          </a:p>
          <a:p>
            <a:r>
              <a:rPr lang="en-US" altLang="zh-CN" sz="2800">
                <a:latin typeface="Calibri" pitchFamily="34" charset="0"/>
              </a:rPr>
              <a:t>B</a:t>
            </a:r>
            <a:r>
              <a:rPr lang="zh-CN" altLang="en-US" sz="2800">
                <a:latin typeface="Calibri" pitchFamily="34" charset="0"/>
              </a:rPr>
              <a:t>．存储元由</a:t>
            </a:r>
            <a:r>
              <a:rPr lang="en-US" altLang="zh-CN" sz="2800">
                <a:latin typeface="Calibri" pitchFamily="34" charset="0"/>
              </a:rPr>
              <a:t>MOS</a:t>
            </a:r>
            <a:r>
              <a:rPr lang="zh-CN" altLang="en-US" sz="2800">
                <a:latin typeface="Calibri" pitchFamily="34" charset="0"/>
              </a:rPr>
              <a:t>管组成，是一种半导体存储器</a:t>
            </a:r>
            <a:r>
              <a:rPr lang="en-US" sz="2800">
                <a:latin typeface="Calibri" pitchFamily="34" charset="0"/>
              </a:rPr>
              <a:t> </a:t>
            </a:r>
            <a:endParaRPr lang="zh-CN" altLang="en-US" sz="2800">
              <a:latin typeface="Calibri" pitchFamily="34" charset="0"/>
            </a:endParaRPr>
          </a:p>
          <a:p>
            <a:r>
              <a:rPr lang="en-US" altLang="zh-CN" sz="2800">
                <a:latin typeface="Calibri" pitchFamily="34" charset="0"/>
              </a:rPr>
              <a:t>C</a:t>
            </a:r>
            <a:r>
              <a:rPr lang="zh-CN" altLang="en-US" sz="2800">
                <a:latin typeface="Calibri" pitchFamily="34" charset="0"/>
              </a:rPr>
              <a:t>．掉电后信息不丢失，是一种非易失性存储器</a:t>
            </a:r>
            <a:r>
              <a:rPr lang="en-US" sz="2800">
                <a:latin typeface="Calibri" pitchFamily="34" charset="0"/>
              </a:rPr>
              <a:t> </a:t>
            </a:r>
            <a:endParaRPr lang="zh-CN" altLang="en-US" sz="2800">
              <a:latin typeface="Calibri" pitchFamily="34" charset="0"/>
            </a:endParaRPr>
          </a:p>
          <a:p>
            <a:r>
              <a:rPr lang="en-US" altLang="zh-CN" sz="2800">
                <a:latin typeface="Calibri" pitchFamily="34" charset="0"/>
              </a:rPr>
              <a:t>D</a:t>
            </a:r>
            <a:r>
              <a:rPr lang="zh-CN" altLang="en-US" sz="2800">
                <a:latin typeface="Calibri" pitchFamily="34" charset="0"/>
              </a:rPr>
              <a:t>．采用随机访问方式，可替代计算机外部存储器</a:t>
            </a:r>
          </a:p>
          <a:p>
            <a:endParaRPr lang="zh-CN" altLang="en-US" sz="2800">
              <a:latin typeface="Calibri" pitchFamily="34" charset="0"/>
            </a:endParaRPr>
          </a:p>
        </p:txBody>
      </p:sp>
      <p:sp>
        <p:nvSpPr>
          <p:cNvPr id="3" name="TextBox 2"/>
          <p:cNvSpPr txBox="1">
            <a:spLocks noChangeArrowheads="1"/>
          </p:cNvSpPr>
          <p:nvPr/>
        </p:nvSpPr>
        <p:spPr bwMode="auto">
          <a:xfrm>
            <a:off x="142875" y="3821113"/>
            <a:ext cx="8786813" cy="3108325"/>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12</a:t>
            </a:r>
            <a:r>
              <a:rPr lang="zh-CN" altLang="en-US" sz="2800">
                <a:latin typeface="Calibri" pitchFamily="34" charset="0"/>
              </a:rPr>
              <a:t>）</a:t>
            </a:r>
            <a:r>
              <a:rPr lang="en-US" altLang="zh-CN" sz="2800">
                <a:latin typeface="Calibri" pitchFamily="34" charset="0"/>
              </a:rPr>
              <a:t>17</a:t>
            </a:r>
            <a:r>
              <a:rPr lang="zh-CN" altLang="en-US" sz="2800">
                <a:latin typeface="Calibri" pitchFamily="34" charset="0"/>
              </a:rPr>
              <a:t>．假设某计算机按字编址，</a:t>
            </a:r>
            <a:r>
              <a:rPr lang="en-US" altLang="zh-CN" sz="2800">
                <a:latin typeface="Calibri" pitchFamily="34" charset="0"/>
              </a:rPr>
              <a:t>Cache</a:t>
            </a:r>
            <a:r>
              <a:rPr lang="zh-CN" altLang="en-US" sz="2800">
                <a:latin typeface="Calibri" pitchFamily="34" charset="0"/>
              </a:rPr>
              <a:t>有</a:t>
            </a:r>
            <a:r>
              <a:rPr lang="en-US" altLang="zh-CN" sz="2800">
                <a:latin typeface="Calibri" pitchFamily="34" charset="0"/>
              </a:rPr>
              <a:t>4</a:t>
            </a:r>
            <a:r>
              <a:rPr lang="zh-CN" altLang="en-US" sz="2800">
                <a:latin typeface="Calibri" pitchFamily="34" charset="0"/>
              </a:rPr>
              <a:t>个行，</a:t>
            </a:r>
            <a:r>
              <a:rPr lang="en-US" altLang="zh-CN" sz="2800">
                <a:latin typeface="Calibri" pitchFamily="34" charset="0"/>
              </a:rPr>
              <a:t>Cache</a:t>
            </a:r>
            <a:r>
              <a:rPr lang="zh-CN" altLang="en-US" sz="2800">
                <a:latin typeface="Calibri" pitchFamily="34" charset="0"/>
              </a:rPr>
              <a:t>和主存之间交换的块大小为</a:t>
            </a:r>
            <a:r>
              <a:rPr lang="en-US" altLang="zh-CN" sz="2800">
                <a:latin typeface="Calibri" pitchFamily="34" charset="0"/>
              </a:rPr>
              <a:t>1</a:t>
            </a:r>
            <a:r>
              <a:rPr lang="zh-CN" altLang="en-US" sz="2800">
                <a:latin typeface="Calibri" pitchFamily="34" charset="0"/>
              </a:rPr>
              <a:t>个字。若</a:t>
            </a:r>
            <a:r>
              <a:rPr lang="en-US" altLang="zh-CN" sz="2800">
                <a:latin typeface="Calibri" pitchFamily="34" charset="0"/>
              </a:rPr>
              <a:t>Cache</a:t>
            </a:r>
            <a:r>
              <a:rPr lang="zh-CN" altLang="en-US" sz="2800">
                <a:latin typeface="Calibri" pitchFamily="34" charset="0"/>
              </a:rPr>
              <a:t>的内容初始为空，采用</a:t>
            </a:r>
            <a:r>
              <a:rPr lang="en-US" altLang="zh-CN" sz="2800">
                <a:latin typeface="Calibri" pitchFamily="34" charset="0"/>
              </a:rPr>
              <a:t>2</a:t>
            </a:r>
            <a:r>
              <a:rPr lang="zh-CN" altLang="en-US" sz="2800">
                <a:latin typeface="Calibri" pitchFamily="34" charset="0"/>
              </a:rPr>
              <a:t>路组相联映射方式和</a:t>
            </a:r>
            <a:r>
              <a:rPr lang="en-US" altLang="zh-CN" sz="2800">
                <a:latin typeface="Calibri" pitchFamily="34" charset="0"/>
              </a:rPr>
              <a:t>LRU</a:t>
            </a:r>
            <a:r>
              <a:rPr lang="zh-CN" altLang="en-US" sz="2800">
                <a:latin typeface="Calibri" pitchFamily="34" charset="0"/>
              </a:rPr>
              <a:t>替换策略。访问的主存地址依次为</a:t>
            </a:r>
            <a:r>
              <a:rPr lang="en-US" altLang="zh-CN" sz="2800">
                <a:latin typeface="Calibri" pitchFamily="34" charset="0"/>
              </a:rPr>
              <a:t>0,4,8,2,0,6,8,6,4,8</a:t>
            </a:r>
            <a:r>
              <a:rPr lang="zh-CN" altLang="en-US" sz="2800">
                <a:latin typeface="Calibri" pitchFamily="34" charset="0"/>
              </a:rPr>
              <a:t>时，命中</a:t>
            </a:r>
            <a:r>
              <a:rPr lang="en-US" altLang="zh-CN" sz="2800">
                <a:latin typeface="Calibri" pitchFamily="34" charset="0"/>
              </a:rPr>
              <a:t>Cache</a:t>
            </a:r>
            <a:r>
              <a:rPr lang="zh-CN" altLang="en-US" sz="2800">
                <a:latin typeface="Calibri" pitchFamily="34" charset="0"/>
              </a:rPr>
              <a:t>的次数是</a:t>
            </a:r>
            <a:r>
              <a:rPr lang="en-US" sz="2800">
                <a:latin typeface="Calibri" pitchFamily="34" charset="0"/>
              </a:rPr>
              <a:t>      </a:t>
            </a:r>
            <a:r>
              <a:rPr lang="zh-CN" altLang="en-US" sz="2800">
                <a:latin typeface="Calibri" pitchFamily="34" charset="0"/>
              </a:rPr>
              <a:t>。</a:t>
            </a:r>
            <a:r>
              <a:rPr lang="en-US" sz="2800">
                <a:latin typeface="Calibri" pitchFamily="34" charset="0"/>
              </a:rPr>
              <a:t> </a:t>
            </a:r>
            <a:endParaRPr lang="zh-CN" altLang="en-US" sz="2800">
              <a:latin typeface="Calibri" pitchFamily="34" charset="0"/>
            </a:endParaRPr>
          </a:p>
          <a:p>
            <a:r>
              <a:rPr lang="en-US" altLang="zh-CN" sz="2800">
                <a:latin typeface="Calibri" pitchFamily="34" charset="0"/>
              </a:rPr>
              <a:t>A. 1     B. 2     C. 3     D. 4</a:t>
            </a:r>
            <a:endParaRPr lang="zh-CN" altLang="en-US" sz="2800">
              <a:latin typeface="Calibri" pitchFamily="34" charset="0"/>
            </a:endParaRPr>
          </a:p>
          <a:p>
            <a:endParaRPr lang="zh-CN" altLang="en-US" sz="2800">
              <a:latin typeface="Calibri" pitchFamily="34" charset="0"/>
            </a:endParaRPr>
          </a:p>
        </p:txBody>
      </p:sp>
      <p:cxnSp>
        <p:nvCxnSpPr>
          <p:cNvPr id="4" name="直接连接符 3"/>
          <p:cNvCxnSpPr/>
          <p:nvPr/>
        </p:nvCxnSpPr>
        <p:spPr>
          <a:xfrm>
            <a:off x="285750" y="3570288"/>
            <a:ext cx="85725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Box 1"/>
          <p:cNvSpPr txBox="1">
            <a:spLocks noChangeArrowheads="1"/>
          </p:cNvSpPr>
          <p:nvPr/>
        </p:nvSpPr>
        <p:spPr bwMode="auto">
          <a:xfrm>
            <a:off x="500063" y="500063"/>
            <a:ext cx="8143875" cy="2246312"/>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13</a:t>
            </a:r>
            <a:r>
              <a:rPr lang="zh-CN" altLang="en-US" sz="2800">
                <a:latin typeface="Calibri" pitchFamily="34" charset="0"/>
              </a:rPr>
              <a:t>）</a:t>
            </a:r>
            <a:r>
              <a:rPr lang="en-US" altLang="zh-CN" sz="2800">
                <a:latin typeface="Calibri" pitchFamily="34" charset="0"/>
              </a:rPr>
              <a:t>16. </a:t>
            </a:r>
            <a:r>
              <a:rPr lang="zh-CN" altLang="en-US" sz="2800">
                <a:latin typeface="Calibri" pitchFamily="34" charset="0"/>
              </a:rPr>
              <a:t>某计算机主存地址空间大小为</a:t>
            </a:r>
            <a:r>
              <a:rPr lang="en-US" altLang="zh-CN" sz="2800">
                <a:latin typeface="Calibri" pitchFamily="34" charset="0"/>
              </a:rPr>
              <a:t>256MB</a:t>
            </a:r>
            <a:r>
              <a:rPr lang="zh-CN" altLang="en-US" sz="2800">
                <a:latin typeface="Calibri" pitchFamily="34" charset="0"/>
              </a:rPr>
              <a:t>，按字节编址。虚拟地址空间大小为</a:t>
            </a:r>
            <a:r>
              <a:rPr lang="en-US" altLang="zh-CN" sz="2800">
                <a:latin typeface="Calibri" pitchFamily="34" charset="0"/>
              </a:rPr>
              <a:t>4GB</a:t>
            </a:r>
            <a:r>
              <a:rPr lang="zh-CN" altLang="en-US" sz="2800">
                <a:latin typeface="Calibri" pitchFamily="34" charset="0"/>
              </a:rPr>
              <a:t>，采用页式存储管理，页面大小为</a:t>
            </a:r>
            <a:r>
              <a:rPr lang="en-US" altLang="zh-CN" sz="2800">
                <a:latin typeface="Calibri" pitchFamily="34" charset="0"/>
              </a:rPr>
              <a:t>4KB</a:t>
            </a:r>
            <a:r>
              <a:rPr lang="zh-CN" altLang="en-US" sz="2800">
                <a:latin typeface="Calibri" pitchFamily="34" charset="0"/>
              </a:rPr>
              <a:t>，</a:t>
            </a:r>
            <a:r>
              <a:rPr lang="en-US" altLang="zh-CN" sz="2800">
                <a:latin typeface="Calibri" pitchFamily="34" charset="0"/>
              </a:rPr>
              <a:t>TLB</a:t>
            </a:r>
            <a:r>
              <a:rPr lang="zh-CN" altLang="en-US" sz="2800">
                <a:latin typeface="Calibri" pitchFamily="34" charset="0"/>
              </a:rPr>
              <a:t>（快表）采用全相联映射，有</a:t>
            </a:r>
            <a:r>
              <a:rPr lang="en-US" altLang="zh-CN" sz="2800">
                <a:latin typeface="Calibri" pitchFamily="34" charset="0"/>
              </a:rPr>
              <a:t>4</a:t>
            </a:r>
            <a:r>
              <a:rPr lang="zh-CN" altLang="en-US" sz="2800">
                <a:latin typeface="Calibri" pitchFamily="34" charset="0"/>
              </a:rPr>
              <a:t>个页表项目，内容如下表所示</a:t>
            </a:r>
          </a:p>
          <a:p>
            <a:endParaRPr lang="zh-CN" altLang="en-US" sz="2800">
              <a:latin typeface="Calibri" pitchFamily="34" charset="0"/>
            </a:endParaRPr>
          </a:p>
        </p:txBody>
      </p:sp>
      <p:pic>
        <p:nvPicPr>
          <p:cNvPr id="33794" name="Picture 2"/>
          <p:cNvPicPr>
            <a:picLocks noChangeAspect="1" noChangeArrowheads="1"/>
          </p:cNvPicPr>
          <p:nvPr/>
        </p:nvPicPr>
        <p:blipFill>
          <a:blip r:embed="rId2"/>
          <a:srcRect/>
          <a:stretch>
            <a:fillRect/>
          </a:stretch>
        </p:blipFill>
        <p:spPr bwMode="auto">
          <a:xfrm>
            <a:off x="357188" y="2357438"/>
            <a:ext cx="7929562" cy="2687637"/>
          </a:xfrm>
          <a:prstGeom prst="rect">
            <a:avLst/>
          </a:prstGeom>
          <a:noFill/>
          <a:ln w="9525">
            <a:noFill/>
            <a:miter lim="800000"/>
            <a:headEnd/>
            <a:tailEnd/>
          </a:ln>
        </p:spPr>
      </p:pic>
      <p:sp>
        <p:nvSpPr>
          <p:cNvPr id="33795" name="TextBox 3"/>
          <p:cNvSpPr txBox="1">
            <a:spLocks noChangeArrowheads="1"/>
          </p:cNvSpPr>
          <p:nvPr/>
        </p:nvSpPr>
        <p:spPr bwMode="auto">
          <a:xfrm>
            <a:off x="500063" y="5041900"/>
            <a:ext cx="7929562" cy="1816100"/>
          </a:xfrm>
          <a:prstGeom prst="rect">
            <a:avLst/>
          </a:prstGeom>
          <a:noFill/>
          <a:ln w="9525">
            <a:noFill/>
            <a:miter lim="800000"/>
            <a:headEnd/>
            <a:tailEnd/>
          </a:ln>
        </p:spPr>
        <p:txBody>
          <a:bodyPr>
            <a:spAutoFit/>
          </a:bodyPr>
          <a:lstStyle/>
          <a:p>
            <a:r>
              <a:rPr lang="zh-CN" altLang="en-US" sz="2800">
                <a:latin typeface="Calibri" pitchFamily="34" charset="0"/>
              </a:rPr>
              <a:t>则对虚拟地址</a:t>
            </a:r>
            <a:r>
              <a:rPr lang="en-US" altLang="zh-CN" sz="2800">
                <a:latin typeface="Calibri" pitchFamily="34" charset="0"/>
              </a:rPr>
              <a:t>03FF F180H</a:t>
            </a:r>
            <a:r>
              <a:rPr lang="zh-CN" altLang="en-US" sz="2800">
                <a:latin typeface="Calibri" pitchFamily="34" charset="0"/>
              </a:rPr>
              <a:t>进行虚实地址变换的结果是</a:t>
            </a:r>
            <a:r>
              <a:rPr lang="en-US" sz="2800">
                <a:latin typeface="Calibri" pitchFamily="34" charset="0"/>
              </a:rPr>
              <a:t> </a:t>
            </a:r>
            <a:endParaRPr lang="zh-CN" altLang="en-US" sz="2800">
              <a:latin typeface="Calibri" pitchFamily="34" charset="0"/>
            </a:endParaRPr>
          </a:p>
          <a:p>
            <a:r>
              <a:rPr lang="en-US" altLang="zh-CN" sz="2800">
                <a:latin typeface="Calibri" pitchFamily="34" charset="0"/>
              </a:rPr>
              <a:t>A. 015 3180H            B. 003 5180H </a:t>
            </a:r>
          </a:p>
          <a:p>
            <a:r>
              <a:rPr lang="en-US" altLang="zh-CN" sz="2800">
                <a:latin typeface="Calibri" pitchFamily="34" charset="0"/>
              </a:rPr>
              <a:t>C. TLB</a:t>
            </a:r>
            <a:r>
              <a:rPr lang="zh-CN" altLang="en-US" sz="2800">
                <a:latin typeface="Calibri" pitchFamily="34" charset="0"/>
              </a:rPr>
              <a:t>缺失</a:t>
            </a:r>
            <a:r>
              <a:rPr lang="en-US" sz="2800">
                <a:latin typeface="Calibri" pitchFamily="34" charset="0"/>
              </a:rPr>
              <a:t>             </a:t>
            </a:r>
            <a:r>
              <a:rPr lang="en-US" altLang="zh-CN" sz="2800">
                <a:latin typeface="Calibri" pitchFamily="34" charset="0"/>
              </a:rPr>
              <a:t>D. </a:t>
            </a:r>
            <a:r>
              <a:rPr lang="zh-CN" altLang="en-US" sz="2800">
                <a:latin typeface="Calibri" pitchFamily="34" charset="0"/>
              </a:rPr>
              <a:t>缺页</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Box 1"/>
          <p:cNvSpPr txBox="1">
            <a:spLocks noChangeArrowheads="1"/>
          </p:cNvSpPr>
          <p:nvPr/>
        </p:nvSpPr>
        <p:spPr bwMode="auto">
          <a:xfrm>
            <a:off x="428625" y="825500"/>
            <a:ext cx="8001000" cy="2246313"/>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14</a:t>
            </a:r>
            <a:r>
              <a:rPr lang="zh-CN" altLang="en-US" sz="2800">
                <a:latin typeface="Calibri" pitchFamily="34" charset="0"/>
              </a:rPr>
              <a:t>）</a:t>
            </a:r>
            <a:r>
              <a:rPr lang="en-US" altLang="zh-CN" sz="2800">
                <a:latin typeface="Calibri" pitchFamily="34" charset="0"/>
              </a:rPr>
              <a:t>15. </a:t>
            </a:r>
            <a:r>
              <a:rPr lang="zh-CN" altLang="en-US" sz="2800">
                <a:latin typeface="Calibri" pitchFamily="34" charset="0"/>
              </a:rPr>
              <a:t>某容量为</a:t>
            </a:r>
            <a:r>
              <a:rPr lang="en-US" altLang="zh-CN" sz="2800">
                <a:latin typeface="Calibri" pitchFamily="34" charset="0"/>
              </a:rPr>
              <a:t>256M</a:t>
            </a:r>
            <a:r>
              <a:rPr lang="zh-CN" altLang="en-US" sz="2800">
                <a:latin typeface="Calibri" pitchFamily="34" charset="0"/>
              </a:rPr>
              <a:t>的存储器，由若干</a:t>
            </a:r>
            <a:r>
              <a:rPr lang="en-US" altLang="zh-CN" sz="2800">
                <a:latin typeface="Calibri" pitchFamily="34" charset="0"/>
              </a:rPr>
              <a:t>4M*8</a:t>
            </a:r>
            <a:r>
              <a:rPr lang="zh-CN" altLang="en-US" sz="2800">
                <a:latin typeface="Calibri" pitchFamily="34" charset="0"/>
              </a:rPr>
              <a:t>位的</a:t>
            </a:r>
            <a:r>
              <a:rPr lang="en-US" altLang="zh-CN" sz="2800">
                <a:latin typeface="Calibri" pitchFamily="34" charset="0"/>
              </a:rPr>
              <a:t>DRAM</a:t>
            </a:r>
            <a:r>
              <a:rPr lang="zh-CN" altLang="en-US" sz="2800">
                <a:latin typeface="Calibri" pitchFamily="34" charset="0"/>
              </a:rPr>
              <a:t>芯片构成，该</a:t>
            </a:r>
            <a:r>
              <a:rPr lang="en-US" altLang="zh-CN" sz="2800">
                <a:latin typeface="Calibri" pitchFamily="34" charset="0"/>
              </a:rPr>
              <a:t>DRAM</a:t>
            </a:r>
            <a:r>
              <a:rPr lang="zh-CN" altLang="en-US" sz="2800">
                <a:latin typeface="Calibri" pitchFamily="34" charset="0"/>
              </a:rPr>
              <a:t>芯片的地址引脚和数据引脚总数是：</a:t>
            </a:r>
            <a:r>
              <a:rPr lang="en-US" sz="2800">
                <a:latin typeface="Calibri" pitchFamily="34" charset="0"/>
              </a:rPr>
              <a:t>      </a:t>
            </a:r>
            <a:endParaRPr lang="zh-CN" altLang="en-US" sz="2800">
              <a:latin typeface="Calibri" pitchFamily="34" charset="0"/>
            </a:endParaRPr>
          </a:p>
          <a:p>
            <a:r>
              <a:rPr lang="en-US" altLang="zh-CN" sz="2800">
                <a:latin typeface="Calibri" pitchFamily="34" charset="0"/>
              </a:rPr>
              <a:t>A  19              B  22              C  30           D  36</a:t>
            </a:r>
            <a:endParaRPr lang="zh-CN" altLang="en-US" sz="2800">
              <a:latin typeface="Calibri" pitchFamily="34" charset="0"/>
            </a:endParaRPr>
          </a:p>
          <a:p>
            <a:endParaRPr lang="zh-CN" altLang="en-US" sz="2800">
              <a:latin typeface="Calibri" pitchFamily="34" charset="0"/>
            </a:endParaRPr>
          </a:p>
        </p:txBody>
      </p:sp>
      <p:sp>
        <p:nvSpPr>
          <p:cNvPr id="3" name="TextBox 2"/>
          <p:cNvSpPr txBox="1">
            <a:spLocks noChangeArrowheads="1"/>
          </p:cNvSpPr>
          <p:nvPr/>
        </p:nvSpPr>
        <p:spPr bwMode="auto">
          <a:xfrm>
            <a:off x="500063" y="3535363"/>
            <a:ext cx="7786687" cy="3108325"/>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14</a:t>
            </a:r>
            <a:r>
              <a:rPr lang="zh-CN" altLang="en-US" sz="2800">
                <a:latin typeface="Calibri" pitchFamily="34" charset="0"/>
              </a:rPr>
              <a:t>）</a:t>
            </a:r>
            <a:r>
              <a:rPr lang="en-US" altLang="zh-CN" sz="2800">
                <a:latin typeface="Calibri" pitchFamily="34" charset="0"/>
              </a:rPr>
              <a:t>16. </a:t>
            </a:r>
            <a:r>
              <a:rPr lang="zh-CN" altLang="en-US" sz="2800">
                <a:latin typeface="Calibri" pitchFamily="34" charset="0"/>
              </a:rPr>
              <a:t>采用指令</a:t>
            </a:r>
            <a:r>
              <a:rPr lang="en-US" altLang="zh-CN" sz="2800">
                <a:latin typeface="Calibri" pitchFamily="34" charset="0"/>
              </a:rPr>
              <a:t>Cache</a:t>
            </a:r>
            <a:r>
              <a:rPr lang="zh-CN" altLang="en-US" sz="2800">
                <a:latin typeface="Calibri" pitchFamily="34" charset="0"/>
              </a:rPr>
              <a:t>与数据</a:t>
            </a:r>
            <a:r>
              <a:rPr lang="en-US" altLang="zh-CN" sz="2800">
                <a:latin typeface="Calibri" pitchFamily="34" charset="0"/>
              </a:rPr>
              <a:t>Cache</a:t>
            </a:r>
            <a:r>
              <a:rPr lang="zh-CN" altLang="en-US" sz="2800">
                <a:latin typeface="Calibri" pitchFamily="34" charset="0"/>
              </a:rPr>
              <a:t>分离的主要目的是</a:t>
            </a:r>
            <a:r>
              <a:rPr lang="en-US" sz="2800">
                <a:latin typeface="Calibri" pitchFamily="34" charset="0"/>
              </a:rPr>
              <a:t> </a:t>
            </a:r>
            <a:endParaRPr lang="zh-CN" altLang="en-US" sz="2800">
              <a:latin typeface="Calibri" pitchFamily="34" charset="0"/>
            </a:endParaRPr>
          </a:p>
          <a:p>
            <a:r>
              <a:rPr lang="en-US" altLang="zh-CN" sz="2800">
                <a:latin typeface="Calibri" pitchFamily="34" charset="0"/>
              </a:rPr>
              <a:t>A  </a:t>
            </a:r>
            <a:r>
              <a:rPr lang="zh-CN" altLang="en-US" sz="2800">
                <a:latin typeface="Calibri" pitchFamily="34" charset="0"/>
              </a:rPr>
              <a:t>减低</a:t>
            </a:r>
            <a:r>
              <a:rPr lang="en-US" altLang="zh-CN" sz="2800">
                <a:latin typeface="Calibri" pitchFamily="34" charset="0"/>
              </a:rPr>
              <a:t>Cache</a:t>
            </a:r>
            <a:r>
              <a:rPr lang="zh-CN" altLang="en-US" sz="2800">
                <a:latin typeface="Calibri" pitchFamily="34" charset="0"/>
              </a:rPr>
              <a:t>的缺失损失</a:t>
            </a:r>
            <a:r>
              <a:rPr lang="en-US" sz="2800">
                <a:latin typeface="Calibri" pitchFamily="34" charset="0"/>
              </a:rPr>
              <a:t>                      </a:t>
            </a:r>
            <a:endParaRPr lang="zh-CN" altLang="en-US" sz="2800">
              <a:latin typeface="Calibri" pitchFamily="34" charset="0"/>
            </a:endParaRPr>
          </a:p>
          <a:p>
            <a:r>
              <a:rPr lang="en-US" sz="2800">
                <a:latin typeface="Calibri" pitchFamily="34" charset="0"/>
              </a:rPr>
              <a:t> </a:t>
            </a:r>
            <a:r>
              <a:rPr lang="en-US" altLang="zh-CN" sz="2800">
                <a:latin typeface="Calibri" pitchFamily="34" charset="0"/>
              </a:rPr>
              <a:t>B  </a:t>
            </a:r>
            <a:r>
              <a:rPr lang="zh-CN" altLang="en-US" sz="2800">
                <a:latin typeface="Calibri" pitchFamily="34" charset="0"/>
              </a:rPr>
              <a:t>提高</a:t>
            </a:r>
            <a:r>
              <a:rPr lang="en-US" altLang="zh-CN" sz="2800">
                <a:latin typeface="Calibri" pitchFamily="34" charset="0"/>
              </a:rPr>
              <a:t>Cache</a:t>
            </a:r>
            <a:r>
              <a:rPr lang="zh-CN" altLang="en-US" sz="2800">
                <a:latin typeface="Calibri" pitchFamily="34" charset="0"/>
              </a:rPr>
              <a:t>的命中率</a:t>
            </a:r>
          </a:p>
          <a:p>
            <a:r>
              <a:rPr lang="en-US" altLang="zh-CN" sz="2800">
                <a:latin typeface="Calibri" pitchFamily="34" charset="0"/>
              </a:rPr>
              <a:t>C  </a:t>
            </a:r>
            <a:r>
              <a:rPr lang="zh-CN" altLang="en-US" sz="2800">
                <a:latin typeface="Calibri" pitchFamily="34" charset="0"/>
              </a:rPr>
              <a:t>减低</a:t>
            </a:r>
            <a:r>
              <a:rPr lang="en-US" altLang="zh-CN" sz="2800">
                <a:latin typeface="Calibri" pitchFamily="34" charset="0"/>
              </a:rPr>
              <a:t>CPU</a:t>
            </a:r>
            <a:r>
              <a:rPr lang="zh-CN" altLang="en-US" sz="2800">
                <a:latin typeface="Calibri" pitchFamily="34" charset="0"/>
              </a:rPr>
              <a:t>平均访问时间</a:t>
            </a:r>
            <a:r>
              <a:rPr lang="en-US" sz="2800">
                <a:latin typeface="Calibri" pitchFamily="34" charset="0"/>
              </a:rPr>
              <a:t>              </a:t>
            </a:r>
            <a:endParaRPr lang="zh-CN" altLang="en-US" sz="2800">
              <a:latin typeface="Calibri" pitchFamily="34" charset="0"/>
            </a:endParaRPr>
          </a:p>
          <a:p>
            <a:r>
              <a:rPr lang="en-US" sz="2800">
                <a:latin typeface="Calibri" pitchFamily="34" charset="0"/>
              </a:rPr>
              <a:t> </a:t>
            </a:r>
            <a:r>
              <a:rPr lang="en-US" altLang="zh-CN" sz="2800">
                <a:latin typeface="Calibri" pitchFamily="34" charset="0"/>
              </a:rPr>
              <a:t>D  </a:t>
            </a:r>
            <a:r>
              <a:rPr lang="zh-CN" altLang="en-US" sz="2800">
                <a:latin typeface="Calibri" pitchFamily="34" charset="0"/>
              </a:rPr>
              <a:t>减少指令流水线资源冲突</a:t>
            </a:r>
          </a:p>
          <a:p>
            <a:endParaRPr lang="zh-CN" altLang="en-US" sz="2800">
              <a:latin typeface="Calibri" pitchFamily="34" charset="0"/>
            </a:endParaRPr>
          </a:p>
        </p:txBody>
      </p:sp>
      <p:cxnSp>
        <p:nvCxnSpPr>
          <p:cNvPr id="4" name="直接连接符 3"/>
          <p:cNvCxnSpPr/>
          <p:nvPr/>
        </p:nvCxnSpPr>
        <p:spPr>
          <a:xfrm>
            <a:off x="285750" y="2998788"/>
            <a:ext cx="85725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116013" y="2060575"/>
            <a:ext cx="6929437" cy="20716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b="1" dirty="0">
                <a:solidFill>
                  <a:schemeClr val="tx1"/>
                </a:solidFill>
              </a:rPr>
              <a:t>四、指令系统</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2"/>
          <p:cNvSpPr txBox="1">
            <a:spLocks noChangeArrowheads="1"/>
          </p:cNvSpPr>
          <p:nvPr/>
        </p:nvSpPr>
        <p:spPr bwMode="auto">
          <a:xfrm>
            <a:off x="428625" y="857250"/>
            <a:ext cx="8215313" cy="3540125"/>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09</a:t>
            </a:r>
            <a:r>
              <a:rPr lang="zh-CN" altLang="en-US" sz="2800">
                <a:latin typeface="Calibri" pitchFamily="34" charset="0"/>
              </a:rPr>
              <a:t>）某机器字长</a:t>
            </a:r>
            <a:r>
              <a:rPr lang="en-US" altLang="zh-CN" sz="2800">
                <a:latin typeface="Calibri" pitchFamily="34" charset="0"/>
              </a:rPr>
              <a:t>16</a:t>
            </a:r>
            <a:r>
              <a:rPr lang="zh-CN" altLang="en-US" sz="2800">
                <a:latin typeface="Calibri" pitchFamily="34" charset="0"/>
              </a:rPr>
              <a:t>位，主存按字节编址，转移指令采用相对寻址，由两个字节组成，第一字节为操作码字节，第二字节为相对位移量字节。假定取指令时，每取一个字节</a:t>
            </a:r>
            <a:r>
              <a:rPr lang="en-US" altLang="zh-CN" sz="2800">
                <a:latin typeface="Calibri" pitchFamily="34" charset="0"/>
              </a:rPr>
              <a:t>PC</a:t>
            </a:r>
            <a:r>
              <a:rPr lang="zh-CN" altLang="en-US" sz="2800">
                <a:latin typeface="Calibri" pitchFamily="34" charset="0"/>
              </a:rPr>
              <a:t>自动加</a:t>
            </a:r>
            <a:r>
              <a:rPr lang="en-US" altLang="zh-CN" sz="2800">
                <a:latin typeface="Calibri" pitchFamily="34" charset="0"/>
              </a:rPr>
              <a:t>1</a:t>
            </a:r>
            <a:r>
              <a:rPr lang="zh-CN" altLang="en-US" sz="2800">
                <a:latin typeface="Calibri" pitchFamily="34" charset="0"/>
              </a:rPr>
              <a:t>。若某转移指令所在主存地址为</a:t>
            </a:r>
            <a:r>
              <a:rPr lang="en-US" altLang="zh-CN" sz="2800">
                <a:latin typeface="Calibri" pitchFamily="34" charset="0"/>
              </a:rPr>
              <a:t>2000H</a:t>
            </a:r>
            <a:r>
              <a:rPr lang="zh-CN" altLang="en-US" sz="2800">
                <a:latin typeface="Calibri" pitchFamily="34" charset="0"/>
              </a:rPr>
              <a:t>，相对位移量字段内容为</a:t>
            </a:r>
            <a:r>
              <a:rPr lang="en-US" altLang="zh-CN" sz="2800">
                <a:latin typeface="Calibri" pitchFamily="34" charset="0"/>
              </a:rPr>
              <a:t>06H</a:t>
            </a:r>
            <a:r>
              <a:rPr lang="zh-CN" altLang="en-US" sz="2800">
                <a:latin typeface="Calibri" pitchFamily="34" charset="0"/>
              </a:rPr>
              <a:t>，则该转移指令成功转移后的目标地址是（</a:t>
            </a:r>
            <a:r>
              <a:rPr lang="en-US" sz="2800">
                <a:latin typeface="Calibri" pitchFamily="34" charset="0"/>
              </a:rPr>
              <a:t> </a:t>
            </a:r>
            <a:r>
              <a:rPr lang="zh-CN" altLang="en-US" sz="2800">
                <a:latin typeface="Calibri" pitchFamily="34" charset="0"/>
              </a:rPr>
              <a:t>）。</a:t>
            </a:r>
          </a:p>
          <a:p>
            <a:r>
              <a:rPr lang="en-US" altLang="zh-CN" sz="2800">
                <a:latin typeface="Calibri" pitchFamily="34" charset="0"/>
              </a:rPr>
              <a:t>A 2006H</a:t>
            </a:r>
            <a:r>
              <a:rPr lang="zh-CN" altLang="en-US" sz="2800">
                <a:latin typeface="Calibri" pitchFamily="34" charset="0"/>
              </a:rPr>
              <a:t>　</a:t>
            </a:r>
            <a:r>
              <a:rPr lang="en-US" altLang="zh-CN" sz="2800">
                <a:latin typeface="Calibri" pitchFamily="34" charset="0"/>
              </a:rPr>
              <a:t>B 2007H</a:t>
            </a:r>
            <a:r>
              <a:rPr lang="zh-CN" altLang="en-US" sz="2800">
                <a:latin typeface="Calibri" pitchFamily="34" charset="0"/>
              </a:rPr>
              <a:t>　</a:t>
            </a:r>
            <a:r>
              <a:rPr lang="en-US" sz="2800">
                <a:latin typeface="Calibri" pitchFamily="34" charset="0"/>
              </a:rPr>
              <a:t> </a:t>
            </a:r>
            <a:r>
              <a:rPr lang="en-US" altLang="zh-CN" sz="2800">
                <a:latin typeface="Calibri" pitchFamily="34" charset="0"/>
              </a:rPr>
              <a:t>C 2008H</a:t>
            </a:r>
            <a:r>
              <a:rPr lang="zh-CN" altLang="en-US" sz="2800">
                <a:latin typeface="Calibri" pitchFamily="34" charset="0"/>
              </a:rPr>
              <a:t>　</a:t>
            </a:r>
            <a:r>
              <a:rPr lang="en-US" sz="2800">
                <a:latin typeface="Calibri" pitchFamily="34" charset="0"/>
              </a:rPr>
              <a:t> </a:t>
            </a:r>
            <a:r>
              <a:rPr lang="en-US" altLang="zh-CN" sz="2800">
                <a:latin typeface="Calibri" pitchFamily="34" charset="0"/>
              </a:rPr>
              <a:t>D 2009H</a:t>
            </a:r>
            <a:endParaRPr lang="zh-CN" altLang="en-US" sz="2800">
              <a:latin typeface="Calibri" pitchFamily="34" charset="0"/>
            </a:endParaRPr>
          </a:p>
          <a:p>
            <a:endParaRPr lang="zh-CN" altLang="en-US" sz="2800">
              <a:latin typeface="Calibri" pitchFamily="34" charset="0"/>
            </a:endParaRPr>
          </a:p>
        </p:txBody>
      </p:sp>
      <p:sp>
        <p:nvSpPr>
          <p:cNvPr id="4" name="TextBox 3"/>
          <p:cNvSpPr txBox="1">
            <a:spLocks noChangeArrowheads="1"/>
          </p:cNvSpPr>
          <p:nvPr/>
        </p:nvSpPr>
        <p:spPr bwMode="auto">
          <a:xfrm>
            <a:off x="500063" y="4756150"/>
            <a:ext cx="8215312" cy="1816100"/>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10</a:t>
            </a:r>
            <a:r>
              <a:rPr lang="en-US" altLang="zh-CN" sz="2800">
                <a:latin typeface="Calibri" pitchFamily="34" charset="0"/>
              </a:rPr>
              <a:t>)18</a:t>
            </a:r>
            <a:r>
              <a:rPr lang="zh-CN" altLang="en-US" sz="2800">
                <a:latin typeface="Calibri" pitchFamily="34" charset="0"/>
              </a:rPr>
              <a:t>．下列寄存器中，汇编语言程序员可见的是</a:t>
            </a:r>
          </a:p>
          <a:p>
            <a:r>
              <a:rPr lang="en-US" altLang="zh-CN" sz="2800">
                <a:latin typeface="Calibri" pitchFamily="34" charset="0"/>
              </a:rPr>
              <a:t>A</a:t>
            </a:r>
            <a:r>
              <a:rPr lang="zh-CN" altLang="en-US" sz="2800">
                <a:latin typeface="Calibri" pitchFamily="34" charset="0"/>
              </a:rPr>
              <a:t>．存储器地址寄存器（</a:t>
            </a:r>
            <a:r>
              <a:rPr lang="en-US" altLang="zh-CN" sz="2800">
                <a:latin typeface="Calibri" pitchFamily="34" charset="0"/>
              </a:rPr>
              <a:t>MAR</a:t>
            </a:r>
            <a:r>
              <a:rPr lang="zh-CN" altLang="en-US" sz="2800">
                <a:latin typeface="Calibri" pitchFamily="34" charset="0"/>
              </a:rPr>
              <a:t>）</a:t>
            </a:r>
            <a:r>
              <a:rPr lang="en-US" sz="2800">
                <a:latin typeface="Calibri" pitchFamily="34" charset="0"/>
              </a:rPr>
              <a:t> </a:t>
            </a:r>
            <a:r>
              <a:rPr lang="en-US" altLang="zh-CN" sz="2800">
                <a:latin typeface="Calibri" pitchFamily="34" charset="0"/>
              </a:rPr>
              <a:t>B</a:t>
            </a:r>
            <a:r>
              <a:rPr lang="zh-CN" altLang="en-US" sz="2800">
                <a:latin typeface="Calibri" pitchFamily="34" charset="0"/>
              </a:rPr>
              <a:t>．程序计数器（</a:t>
            </a:r>
            <a:r>
              <a:rPr lang="en-US" altLang="zh-CN" sz="2800">
                <a:latin typeface="Calibri" pitchFamily="34" charset="0"/>
              </a:rPr>
              <a:t>PC</a:t>
            </a:r>
            <a:r>
              <a:rPr lang="zh-CN" altLang="en-US" sz="2800">
                <a:latin typeface="Calibri" pitchFamily="34" charset="0"/>
              </a:rPr>
              <a:t>）</a:t>
            </a:r>
          </a:p>
          <a:p>
            <a:r>
              <a:rPr lang="en-US" altLang="zh-CN" sz="2800">
                <a:latin typeface="Calibri" pitchFamily="34" charset="0"/>
              </a:rPr>
              <a:t>C</a:t>
            </a:r>
            <a:r>
              <a:rPr lang="zh-CN" altLang="en-US" sz="2800">
                <a:latin typeface="Calibri" pitchFamily="34" charset="0"/>
              </a:rPr>
              <a:t>．存储器数据寄存器（</a:t>
            </a:r>
            <a:r>
              <a:rPr lang="en-US" altLang="zh-CN" sz="2800">
                <a:latin typeface="Calibri" pitchFamily="34" charset="0"/>
              </a:rPr>
              <a:t>MDR</a:t>
            </a:r>
            <a:r>
              <a:rPr lang="zh-CN" altLang="en-US" sz="2800">
                <a:latin typeface="Calibri" pitchFamily="34" charset="0"/>
              </a:rPr>
              <a:t>）</a:t>
            </a:r>
            <a:r>
              <a:rPr lang="en-US" sz="2800">
                <a:latin typeface="Calibri" pitchFamily="34" charset="0"/>
              </a:rPr>
              <a:t> </a:t>
            </a:r>
            <a:r>
              <a:rPr lang="en-US" altLang="zh-CN" sz="2800">
                <a:latin typeface="Calibri" pitchFamily="34" charset="0"/>
              </a:rPr>
              <a:t>D</a:t>
            </a:r>
            <a:r>
              <a:rPr lang="zh-CN" altLang="en-US" sz="2800">
                <a:latin typeface="Calibri" pitchFamily="34" charset="0"/>
              </a:rPr>
              <a:t>．指令寄存器（</a:t>
            </a:r>
            <a:r>
              <a:rPr lang="en-US" altLang="zh-CN" sz="2800">
                <a:latin typeface="Calibri" pitchFamily="34" charset="0"/>
              </a:rPr>
              <a:t>IR</a:t>
            </a:r>
            <a:r>
              <a:rPr lang="zh-CN" altLang="en-US" sz="2800">
                <a:latin typeface="Calibri" pitchFamily="34" charset="0"/>
              </a:rPr>
              <a:t>）</a:t>
            </a:r>
          </a:p>
          <a:p>
            <a:endParaRPr lang="zh-CN" altLang="en-US" sz="2800">
              <a:latin typeface="Calibri" pitchFamily="34" charset="0"/>
            </a:endParaRPr>
          </a:p>
        </p:txBody>
      </p:sp>
      <p:cxnSp>
        <p:nvCxnSpPr>
          <p:cNvPr id="5" name="直接连接符 4"/>
          <p:cNvCxnSpPr/>
          <p:nvPr/>
        </p:nvCxnSpPr>
        <p:spPr>
          <a:xfrm>
            <a:off x="285750" y="4284663"/>
            <a:ext cx="85725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Box 1"/>
          <p:cNvSpPr txBox="1">
            <a:spLocks noChangeArrowheads="1"/>
          </p:cNvSpPr>
          <p:nvPr/>
        </p:nvSpPr>
        <p:spPr bwMode="auto">
          <a:xfrm>
            <a:off x="642938" y="500063"/>
            <a:ext cx="8001000" cy="2678112"/>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11</a:t>
            </a:r>
            <a:r>
              <a:rPr lang="en-US" altLang="zh-CN" sz="2800">
                <a:latin typeface="Calibri" pitchFamily="34" charset="0"/>
              </a:rPr>
              <a:t>)15.</a:t>
            </a:r>
            <a:r>
              <a:rPr lang="zh-CN" altLang="en-US" sz="2800">
                <a:latin typeface="Calibri" pitchFamily="34" charset="0"/>
              </a:rPr>
              <a:t>某计算机存储器按字节编址，主存地址空间大小为</a:t>
            </a:r>
            <a:r>
              <a:rPr lang="en-US" altLang="zh-CN" sz="2800">
                <a:latin typeface="Calibri" pitchFamily="34" charset="0"/>
              </a:rPr>
              <a:t>64MB</a:t>
            </a:r>
            <a:r>
              <a:rPr lang="zh-CN" altLang="en-US" sz="2800">
                <a:latin typeface="Calibri" pitchFamily="34" charset="0"/>
              </a:rPr>
              <a:t>，现用</a:t>
            </a:r>
            <a:r>
              <a:rPr lang="en-US" altLang="zh-CN" sz="2800">
                <a:latin typeface="Calibri" pitchFamily="34" charset="0"/>
              </a:rPr>
              <a:t>4M x 8 </a:t>
            </a:r>
            <a:r>
              <a:rPr lang="zh-CN" altLang="en-US" sz="2800">
                <a:latin typeface="Calibri" pitchFamily="34" charset="0"/>
              </a:rPr>
              <a:t>位的</a:t>
            </a:r>
            <a:r>
              <a:rPr lang="en-US" altLang="zh-CN" sz="2800">
                <a:latin typeface="Calibri" pitchFamily="34" charset="0"/>
              </a:rPr>
              <a:t>RAM </a:t>
            </a:r>
            <a:r>
              <a:rPr lang="zh-CN" altLang="en-US" sz="2800">
                <a:latin typeface="Calibri" pitchFamily="34" charset="0"/>
              </a:rPr>
              <a:t>芯片组成</a:t>
            </a:r>
            <a:r>
              <a:rPr lang="en-US" altLang="zh-CN" sz="2800">
                <a:latin typeface="Calibri" pitchFamily="34" charset="0"/>
              </a:rPr>
              <a:t>32MB </a:t>
            </a:r>
            <a:r>
              <a:rPr lang="zh-CN" altLang="en-US" sz="2800">
                <a:latin typeface="Calibri" pitchFamily="34" charset="0"/>
              </a:rPr>
              <a:t>的主存储器，则存储器地址寄存器</a:t>
            </a:r>
            <a:r>
              <a:rPr lang="en-US" altLang="zh-CN" sz="2800">
                <a:latin typeface="Calibri" pitchFamily="34" charset="0"/>
              </a:rPr>
              <a:t>MAR </a:t>
            </a:r>
            <a:r>
              <a:rPr lang="zh-CN" altLang="en-US" sz="2800">
                <a:latin typeface="Calibri" pitchFamily="34" charset="0"/>
              </a:rPr>
              <a:t>的位数至少是</a:t>
            </a:r>
          </a:p>
          <a:p>
            <a:r>
              <a:rPr lang="en-US" altLang="zh-CN" sz="2800">
                <a:latin typeface="Calibri" pitchFamily="34" charset="0"/>
              </a:rPr>
              <a:t>A.22 </a:t>
            </a:r>
            <a:r>
              <a:rPr lang="zh-CN" altLang="en-US" sz="2800">
                <a:latin typeface="Calibri" pitchFamily="34" charset="0"/>
              </a:rPr>
              <a:t>位</a:t>
            </a:r>
            <a:r>
              <a:rPr lang="en-US" sz="2800">
                <a:latin typeface="Calibri" pitchFamily="34" charset="0"/>
              </a:rPr>
              <a:t>          </a:t>
            </a:r>
            <a:r>
              <a:rPr lang="en-US" altLang="zh-CN" sz="2800">
                <a:latin typeface="Calibri" pitchFamily="34" charset="0"/>
              </a:rPr>
              <a:t>B.23 </a:t>
            </a:r>
            <a:r>
              <a:rPr lang="zh-CN" altLang="en-US" sz="2800">
                <a:latin typeface="Calibri" pitchFamily="34" charset="0"/>
              </a:rPr>
              <a:t>位</a:t>
            </a:r>
            <a:r>
              <a:rPr lang="en-US" sz="2800">
                <a:latin typeface="Calibri" pitchFamily="34" charset="0"/>
              </a:rPr>
              <a:t>                </a:t>
            </a:r>
            <a:r>
              <a:rPr lang="en-US" altLang="zh-CN" sz="2800">
                <a:latin typeface="Calibri" pitchFamily="34" charset="0"/>
              </a:rPr>
              <a:t>C.25 </a:t>
            </a:r>
            <a:r>
              <a:rPr lang="zh-CN" altLang="en-US" sz="2800">
                <a:latin typeface="Calibri" pitchFamily="34" charset="0"/>
              </a:rPr>
              <a:t>位</a:t>
            </a:r>
            <a:r>
              <a:rPr lang="en-US" sz="2800">
                <a:latin typeface="Calibri" pitchFamily="34" charset="0"/>
              </a:rPr>
              <a:t>               </a:t>
            </a:r>
            <a:r>
              <a:rPr lang="en-US" altLang="zh-CN" sz="2800">
                <a:latin typeface="Calibri" pitchFamily="34" charset="0"/>
              </a:rPr>
              <a:t>D.26 </a:t>
            </a:r>
            <a:r>
              <a:rPr lang="zh-CN" altLang="en-US" sz="2800">
                <a:latin typeface="Calibri" pitchFamily="34" charset="0"/>
              </a:rPr>
              <a:t>位</a:t>
            </a:r>
          </a:p>
          <a:p>
            <a:endParaRPr lang="zh-CN" altLang="en-US" sz="2800">
              <a:latin typeface="Calibri" pitchFamily="34" charset="0"/>
            </a:endParaRPr>
          </a:p>
        </p:txBody>
      </p:sp>
      <p:sp>
        <p:nvSpPr>
          <p:cNvPr id="3" name="TextBox 2"/>
          <p:cNvSpPr txBox="1">
            <a:spLocks noChangeArrowheads="1"/>
          </p:cNvSpPr>
          <p:nvPr/>
        </p:nvSpPr>
        <p:spPr bwMode="auto">
          <a:xfrm>
            <a:off x="642938" y="3751263"/>
            <a:ext cx="8001000" cy="2678112"/>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11</a:t>
            </a:r>
            <a:r>
              <a:rPr lang="en-US" altLang="zh-CN" sz="2800">
                <a:latin typeface="Calibri" pitchFamily="34" charset="0"/>
              </a:rPr>
              <a:t>)16.</a:t>
            </a:r>
            <a:r>
              <a:rPr lang="zh-CN" altLang="en-US" sz="2800">
                <a:latin typeface="Calibri" pitchFamily="34" charset="0"/>
              </a:rPr>
              <a:t>偏移寻址通过将某个寄存器内容与一个形式地址相加而生成有效地址下列寻址方式中，不属于偏移寻址方式的是</a:t>
            </a:r>
          </a:p>
          <a:p>
            <a:r>
              <a:rPr lang="en-US" altLang="zh-CN" sz="2800">
                <a:latin typeface="Calibri" pitchFamily="34" charset="0"/>
              </a:rPr>
              <a:t>A.</a:t>
            </a:r>
            <a:r>
              <a:rPr lang="zh-CN" altLang="en-US" sz="2800">
                <a:latin typeface="Calibri" pitchFamily="34" charset="0"/>
              </a:rPr>
              <a:t>间接寻址</a:t>
            </a:r>
            <a:r>
              <a:rPr lang="en-US" sz="2800">
                <a:latin typeface="Calibri" pitchFamily="34" charset="0"/>
              </a:rPr>
              <a:t>                </a:t>
            </a:r>
            <a:r>
              <a:rPr lang="en-US" altLang="zh-CN" sz="2800">
                <a:latin typeface="Calibri" pitchFamily="34" charset="0"/>
              </a:rPr>
              <a:t>B.</a:t>
            </a:r>
            <a:r>
              <a:rPr lang="zh-CN" altLang="en-US" sz="2800">
                <a:latin typeface="Calibri" pitchFamily="34" charset="0"/>
              </a:rPr>
              <a:t>基址寻址</a:t>
            </a:r>
            <a:r>
              <a:rPr lang="en-US" sz="2800">
                <a:latin typeface="Calibri" pitchFamily="34" charset="0"/>
              </a:rPr>
              <a:t>                  </a:t>
            </a:r>
          </a:p>
          <a:p>
            <a:r>
              <a:rPr lang="en-US" altLang="zh-CN" sz="2800">
                <a:latin typeface="Calibri" pitchFamily="34" charset="0"/>
              </a:rPr>
              <a:t>C.</a:t>
            </a:r>
            <a:r>
              <a:rPr lang="zh-CN" altLang="en-US" sz="2800">
                <a:latin typeface="Calibri" pitchFamily="34" charset="0"/>
              </a:rPr>
              <a:t>相对寻址</a:t>
            </a:r>
            <a:r>
              <a:rPr lang="en-US" sz="2800">
                <a:latin typeface="Calibri" pitchFamily="34" charset="0"/>
              </a:rPr>
              <a:t>                </a:t>
            </a:r>
            <a:r>
              <a:rPr lang="en-US" altLang="zh-CN" sz="2800">
                <a:latin typeface="Calibri" pitchFamily="34" charset="0"/>
              </a:rPr>
              <a:t>D.</a:t>
            </a:r>
            <a:r>
              <a:rPr lang="zh-CN" altLang="en-US" sz="2800">
                <a:latin typeface="Calibri" pitchFamily="34" charset="0"/>
              </a:rPr>
              <a:t>变址寻址</a:t>
            </a:r>
          </a:p>
          <a:p>
            <a:endParaRPr lang="zh-CN" altLang="en-US" sz="2800">
              <a:latin typeface="Calibri" pitchFamily="34" charset="0"/>
            </a:endParaRPr>
          </a:p>
        </p:txBody>
      </p:sp>
      <p:cxnSp>
        <p:nvCxnSpPr>
          <p:cNvPr id="4" name="直接连接符 3"/>
          <p:cNvCxnSpPr/>
          <p:nvPr/>
        </p:nvCxnSpPr>
        <p:spPr>
          <a:xfrm>
            <a:off x="285750" y="3213100"/>
            <a:ext cx="85725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Box 1"/>
          <p:cNvSpPr txBox="1">
            <a:spLocks noChangeArrowheads="1"/>
          </p:cNvSpPr>
          <p:nvPr/>
        </p:nvSpPr>
        <p:spPr bwMode="auto">
          <a:xfrm>
            <a:off x="571500" y="571500"/>
            <a:ext cx="8072438" cy="3108325"/>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11</a:t>
            </a:r>
            <a:r>
              <a:rPr lang="en-US" altLang="zh-CN" sz="2800">
                <a:latin typeface="Calibri" pitchFamily="34" charset="0"/>
              </a:rPr>
              <a:t>)17.</a:t>
            </a:r>
            <a:r>
              <a:rPr lang="zh-CN" altLang="en-US" sz="2800">
                <a:latin typeface="Calibri" pitchFamily="34" charset="0"/>
              </a:rPr>
              <a:t>某机器有一个标志寄存器，其中有进位</a:t>
            </a:r>
            <a:r>
              <a:rPr lang="en-US" altLang="zh-CN" sz="2800">
                <a:latin typeface="Calibri" pitchFamily="34" charset="0"/>
              </a:rPr>
              <a:t>/</a:t>
            </a:r>
            <a:r>
              <a:rPr lang="zh-CN" altLang="en-US" sz="2800">
                <a:latin typeface="Calibri" pitchFamily="34" charset="0"/>
              </a:rPr>
              <a:t>借位标志</a:t>
            </a:r>
            <a:r>
              <a:rPr lang="en-US" altLang="zh-CN" sz="2800">
                <a:latin typeface="Calibri" pitchFamily="34" charset="0"/>
              </a:rPr>
              <a:t>CF</a:t>
            </a:r>
            <a:r>
              <a:rPr lang="zh-CN" altLang="en-US" sz="2800">
                <a:latin typeface="Calibri" pitchFamily="34" charset="0"/>
              </a:rPr>
              <a:t>、零标志</a:t>
            </a:r>
            <a:r>
              <a:rPr lang="en-US" altLang="zh-CN" sz="2800">
                <a:latin typeface="Calibri" pitchFamily="34" charset="0"/>
              </a:rPr>
              <a:t>ZF</a:t>
            </a:r>
            <a:r>
              <a:rPr lang="zh-CN" altLang="en-US" sz="2800">
                <a:latin typeface="Calibri" pitchFamily="34" charset="0"/>
              </a:rPr>
              <a:t>、符号标志</a:t>
            </a:r>
            <a:r>
              <a:rPr lang="en-US" altLang="zh-CN" sz="2800">
                <a:latin typeface="Calibri" pitchFamily="34" charset="0"/>
              </a:rPr>
              <a:t>SF </a:t>
            </a:r>
            <a:r>
              <a:rPr lang="zh-CN" altLang="en-US" sz="2800">
                <a:latin typeface="Calibri" pitchFamily="34" charset="0"/>
              </a:rPr>
              <a:t>和溢出标志</a:t>
            </a:r>
            <a:r>
              <a:rPr lang="en-US" altLang="zh-CN" sz="2800">
                <a:latin typeface="Calibri" pitchFamily="34" charset="0"/>
              </a:rPr>
              <a:t>OF</a:t>
            </a:r>
            <a:r>
              <a:rPr lang="zh-CN" altLang="en-US" sz="2800">
                <a:latin typeface="Calibri" pitchFamily="34" charset="0"/>
              </a:rPr>
              <a:t>，条件转移指令</a:t>
            </a:r>
            <a:r>
              <a:rPr lang="en-US" altLang="zh-CN" sz="2800">
                <a:latin typeface="Calibri" pitchFamily="34" charset="0"/>
              </a:rPr>
              <a:t>bgt</a:t>
            </a:r>
            <a:r>
              <a:rPr lang="zh-CN" altLang="en-US" sz="2800">
                <a:latin typeface="Calibri" pitchFamily="34" charset="0"/>
              </a:rPr>
              <a:t>（无符号整数比较大于时转移）的转移条件是</a:t>
            </a:r>
          </a:p>
          <a:p>
            <a:r>
              <a:rPr lang="en-US" altLang="zh-CN" sz="2800">
                <a:latin typeface="Calibri" pitchFamily="34" charset="0"/>
              </a:rPr>
              <a:t>A. CF +OF =1           B. SF + ZF = 1           </a:t>
            </a:r>
          </a:p>
          <a:p>
            <a:r>
              <a:rPr lang="en-US" altLang="zh-CN" sz="2800">
                <a:latin typeface="Calibri" pitchFamily="34" charset="0"/>
              </a:rPr>
              <a:t>C. CF + ZF = 1          D. CF + SF = 1</a:t>
            </a:r>
            <a:endParaRPr lang="zh-CN" altLang="en-US" sz="2800">
              <a:latin typeface="Calibri" pitchFamily="34" charset="0"/>
            </a:endParaRPr>
          </a:p>
          <a:p>
            <a:endParaRPr lang="zh-CN" altLang="en-US" sz="2800">
              <a:latin typeface="Calibri" pitchFamily="34" charset="0"/>
            </a:endParaRPr>
          </a:p>
        </p:txBody>
      </p:sp>
      <p:sp>
        <p:nvSpPr>
          <p:cNvPr id="3" name="TextBox 2"/>
          <p:cNvSpPr txBox="1">
            <a:spLocks noChangeArrowheads="1"/>
          </p:cNvSpPr>
          <p:nvPr/>
        </p:nvSpPr>
        <p:spPr bwMode="auto">
          <a:xfrm>
            <a:off x="571500" y="3894138"/>
            <a:ext cx="8072438" cy="2678112"/>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12</a:t>
            </a:r>
            <a:r>
              <a:rPr lang="zh-CN" altLang="en-US" sz="2800">
                <a:latin typeface="Calibri" pitchFamily="34" charset="0"/>
              </a:rPr>
              <a:t>）</a:t>
            </a:r>
            <a:r>
              <a:rPr lang="en-US" altLang="zh-CN" sz="2800">
                <a:latin typeface="Calibri" pitchFamily="34" charset="0"/>
              </a:rPr>
              <a:t>18</a:t>
            </a:r>
            <a:r>
              <a:rPr lang="zh-CN" altLang="en-US" sz="2800">
                <a:latin typeface="Calibri" pitchFamily="34" charset="0"/>
              </a:rPr>
              <a:t>．某计算机的控制器采用微程序控制方式，微指令中的操作控制字段采用字段直接编码法，共有</a:t>
            </a:r>
            <a:r>
              <a:rPr lang="en-US" altLang="zh-CN" sz="2800">
                <a:latin typeface="Calibri" pitchFamily="34" charset="0"/>
              </a:rPr>
              <a:t>33</a:t>
            </a:r>
            <a:r>
              <a:rPr lang="zh-CN" altLang="en-US" sz="2800">
                <a:latin typeface="Calibri" pitchFamily="34" charset="0"/>
              </a:rPr>
              <a:t>个微命令，构成</a:t>
            </a:r>
            <a:r>
              <a:rPr lang="en-US" altLang="zh-CN" sz="2800">
                <a:latin typeface="Calibri" pitchFamily="34" charset="0"/>
              </a:rPr>
              <a:t>5</a:t>
            </a:r>
            <a:r>
              <a:rPr lang="zh-CN" altLang="en-US" sz="2800">
                <a:latin typeface="Calibri" pitchFamily="34" charset="0"/>
              </a:rPr>
              <a:t>个互斥类，分别包含</a:t>
            </a:r>
            <a:r>
              <a:rPr lang="en-US" altLang="zh-CN" sz="2800">
                <a:latin typeface="Calibri" pitchFamily="34" charset="0"/>
              </a:rPr>
              <a:t>7</a:t>
            </a:r>
            <a:r>
              <a:rPr lang="zh-CN" altLang="en-US" sz="2800">
                <a:latin typeface="Calibri" pitchFamily="34" charset="0"/>
              </a:rPr>
              <a:t>、</a:t>
            </a:r>
            <a:r>
              <a:rPr lang="en-US" altLang="zh-CN" sz="2800">
                <a:latin typeface="Calibri" pitchFamily="34" charset="0"/>
              </a:rPr>
              <a:t>3</a:t>
            </a:r>
            <a:r>
              <a:rPr lang="zh-CN" altLang="en-US" sz="2800">
                <a:latin typeface="Calibri" pitchFamily="34" charset="0"/>
              </a:rPr>
              <a:t>、</a:t>
            </a:r>
            <a:r>
              <a:rPr lang="en-US" altLang="zh-CN" sz="2800">
                <a:latin typeface="Calibri" pitchFamily="34" charset="0"/>
              </a:rPr>
              <a:t>12</a:t>
            </a:r>
            <a:r>
              <a:rPr lang="zh-CN" altLang="en-US" sz="2800">
                <a:latin typeface="Calibri" pitchFamily="34" charset="0"/>
              </a:rPr>
              <a:t>、</a:t>
            </a:r>
            <a:r>
              <a:rPr lang="en-US" altLang="zh-CN" sz="2800">
                <a:latin typeface="Calibri" pitchFamily="34" charset="0"/>
              </a:rPr>
              <a:t>5</a:t>
            </a:r>
            <a:r>
              <a:rPr lang="zh-CN" altLang="en-US" sz="2800">
                <a:latin typeface="Calibri" pitchFamily="34" charset="0"/>
              </a:rPr>
              <a:t>和</a:t>
            </a:r>
            <a:r>
              <a:rPr lang="en-US" altLang="zh-CN" sz="2800">
                <a:latin typeface="Calibri" pitchFamily="34" charset="0"/>
              </a:rPr>
              <a:t>6</a:t>
            </a:r>
            <a:r>
              <a:rPr lang="zh-CN" altLang="en-US" sz="2800">
                <a:latin typeface="Calibri" pitchFamily="34" charset="0"/>
              </a:rPr>
              <a:t>个微命令，则操作控制字段至少有</a:t>
            </a:r>
            <a:r>
              <a:rPr lang="en-US" sz="2800">
                <a:latin typeface="Calibri" pitchFamily="34" charset="0"/>
              </a:rPr>
              <a:t>      </a:t>
            </a:r>
            <a:r>
              <a:rPr lang="zh-CN" altLang="en-US" sz="2800">
                <a:latin typeface="Calibri" pitchFamily="34" charset="0"/>
              </a:rPr>
              <a:t>。</a:t>
            </a:r>
            <a:r>
              <a:rPr lang="en-US" sz="2800">
                <a:latin typeface="Calibri" pitchFamily="34" charset="0"/>
              </a:rPr>
              <a:t> </a:t>
            </a:r>
            <a:endParaRPr lang="zh-CN" altLang="en-US" sz="2800">
              <a:latin typeface="Calibri" pitchFamily="34" charset="0"/>
            </a:endParaRPr>
          </a:p>
          <a:p>
            <a:r>
              <a:rPr lang="en-US" altLang="zh-CN" sz="2800">
                <a:latin typeface="Calibri" pitchFamily="34" charset="0"/>
              </a:rPr>
              <a:t>A.  5</a:t>
            </a:r>
            <a:r>
              <a:rPr lang="zh-CN" altLang="en-US" sz="2800">
                <a:latin typeface="Calibri" pitchFamily="34" charset="0"/>
              </a:rPr>
              <a:t>位</a:t>
            </a:r>
            <a:r>
              <a:rPr lang="en-US" sz="2800">
                <a:latin typeface="Calibri" pitchFamily="34" charset="0"/>
              </a:rPr>
              <a:t>      </a:t>
            </a:r>
            <a:r>
              <a:rPr lang="en-US" altLang="zh-CN" sz="2800">
                <a:latin typeface="Calibri" pitchFamily="34" charset="0"/>
              </a:rPr>
              <a:t>B.  6</a:t>
            </a:r>
            <a:r>
              <a:rPr lang="zh-CN" altLang="en-US" sz="2800">
                <a:latin typeface="Calibri" pitchFamily="34" charset="0"/>
              </a:rPr>
              <a:t>位 </a:t>
            </a:r>
            <a:r>
              <a:rPr lang="en-US" sz="2800">
                <a:latin typeface="Calibri" pitchFamily="34" charset="0"/>
              </a:rPr>
              <a:t>    </a:t>
            </a:r>
            <a:r>
              <a:rPr lang="en-US" altLang="zh-CN" sz="2800">
                <a:latin typeface="Calibri" pitchFamily="34" charset="0"/>
              </a:rPr>
              <a:t>C.  15</a:t>
            </a:r>
            <a:r>
              <a:rPr lang="zh-CN" altLang="en-US" sz="2800">
                <a:latin typeface="Calibri" pitchFamily="34" charset="0"/>
              </a:rPr>
              <a:t>位</a:t>
            </a:r>
            <a:r>
              <a:rPr lang="en-US" sz="2800">
                <a:latin typeface="Calibri" pitchFamily="34" charset="0"/>
              </a:rPr>
              <a:t>     </a:t>
            </a:r>
            <a:r>
              <a:rPr lang="en-US" altLang="zh-CN" sz="2800">
                <a:latin typeface="Calibri" pitchFamily="34" charset="0"/>
              </a:rPr>
              <a:t>D.  33</a:t>
            </a:r>
            <a:r>
              <a:rPr lang="zh-CN" altLang="en-US" sz="2800">
                <a:latin typeface="Calibri" pitchFamily="34" charset="0"/>
              </a:rPr>
              <a:t>位</a:t>
            </a:r>
          </a:p>
          <a:p>
            <a:endParaRPr lang="zh-CN" altLang="en-US" sz="2800">
              <a:latin typeface="Calibri" pitchFamily="34" charset="0"/>
            </a:endParaRPr>
          </a:p>
        </p:txBody>
      </p:sp>
      <p:cxnSp>
        <p:nvCxnSpPr>
          <p:cNvPr id="4" name="直接连接符 3"/>
          <p:cNvCxnSpPr/>
          <p:nvPr/>
        </p:nvCxnSpPr>
        <p:spPr>
          <a:xfrm>
            <a:off x="285750" y="3427413"/>
            <a:ext cx="85725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Box 1"/>
          <p:cNvSpPr txBox="1">
            <a:spLocks noChangeArrowheads="1"/>
          </p:cNvSpPr>
          <p:nvPr/>
        </p:nvSpPr>
        <p:spPr bwMode="auto">
          <a:xfrm>
            <a:off x="500063" y="571500"/>
            <a:ext cx="8072437" cy="3540125"/>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14</a:t>
            </a:r>
            <a:r>
              <a:rPr lang="zh-CN" altLang="en-US" sz="2800">
                <a:latin typeface="Calibri" pitchFamily="34" charset="0"/>
              </a:rPr>
              <a:t>）</a:t>
            </a:r>
            <a:r>
              <a:rPr lang="en-US" altLang="zh-CN" sz="2800">
                <a:latin typeface="Calibri" pitchFamily="34" charset="0"/>
              </a:rPr>
              <a:t>17. </a:t>
            </a:r>
            <a:r>
              <a:rPr lang="zh-CN" altLang="en-US" sz="2800">
                <a:latin typeface="Calibri" pitchFamily="34" charset="0"/>
              </a:rPr>
              <a:t>某计算机有</a:t>
            </a:r>
            <a:r>
              <a:rPr lang="en-US" altLang="zh-CN" sz="2800">
                <a:latin typeface="Calibri" pitchFamily="34" charset="0"/>
              </a:rPr>
              <a:t>16</a:t>
            </a:r>
            <a:r>
              <a:rPr lang="zh-CN" altLang="en-US" sz="2800">
                <a:latin typeface="Calibri" pitchFamily="34" charset="0"/>
              </a:rPr>
              <a:t>个通用寄存器，采用</a:t>
            </a:r>
            <a:r>
              <a:rPr lang="en-US" altLang="zh-CN" sz="2800">
                <a:latin typeface="Calibri" pitchFamily="34" charset="0"/>
              </a:rPr>
              <a:t>32</a:t>
            </a:r>
            <a:r>
              <a:rPr lang="zh-CN" altLang="en-US" sz="2800">
                <a:latin typeface="Calibri" pitchFamily="34" charset="0"/>
              </a:rPr>
              <a:t>位定长指令字操作码字段（含寻址方式位）为</a:t>
            </a:r>
            <a:r>
              <a:rPr lang="en-US" altLang="zh-CN" sz="2800">
                <a:latin typeface="Calibri" pitchFamily="34" charset="0"/>
              </a:rPr>
              <a:t>8</a:t>
            </a:r>
            <a:r>
              <a:rPr lang="zh-CN" altLang="en-US" sz="2800">
                <a:latin typeface="Calibri" pitchFamily="34" charset="0"/>
              </a:rPr>
              <a:t>位，</a:t>
            </a:r>
            <a:r>
              <a:rPr lang="en-US" altLang="zh-CN" sz="2800">
                <a:latin typeface="Calibri" pitchFamily="34" charset="0"/>
              </a:rPr>
              <a:t>Store</a:t>
            </a:r>
            <a:r>
              <a:rPr lang="zh-CN" altLang="en-US" sz="2800">
                <a:latin typeface="Calibri" pitchFamily="34" charset="0"/>
              </a:rPr>
              <a:t>指令的源操作数和目的操作数分别采用寄存器直接寻址和基址寻址方式，若基址寄存器可使用任一通用寄存器，且偏移量用补码表示，则</a:t>
            </a:r>
            <a:r>
              <a:rPr lang="en-US" altLang="zh-CN" sz="2800">
                <a:latin typeface="Calibri" pitchFamily="34" charset="0"/>
              </a:rPr>
              <a:t>Store</a:t>
            </a:r>
            <a:r>
              <a:rPr lang="zh-CN" altLang="en-US" sz="2800">
                <a:latin typeface="Calibri" pitchFamily="34" charset="0"/>
              </a:rPr>
              <a:t>指令中偏移量的取值范围是</a:t>
            </a:r>
            <a:r>
              <a:rPr lang="en-US" sz="2800">
                <a:latin typeface="Calibri" pitchFamily="34" charset="0"/>
              </a:rPr>
              <a:t> </a:t>
            </a:r>
            <a:endParaRPr lang="zh-CN" altLang="en-US" sz="2800">
              <a:latin typeface="Calibri" pitchFamily="34" charset="0"/>
            </a:endParaRPr>
          </a:p>
          <a:p>
            <a:r>
              <a:rPr lang="en-US" sz="2800">
                <a:latin typeface="Calibri" pitchFamily="34" charset="0"/>
              </a:rPr>
              <a:t>   </a:t>
            </a:r>
            <a:r>
              <a:rPr lang="en-US" altLang="zh-CN" sz="2800">
                <a:latin typeface="Calibri" pitchFamily="34" charset="0"/>
              </a:rPr>
              <a:t>A  -32768~+32768      B  -32767~+32768    </a:t>
            </a:r>
          </a:p>
          <a:p>
            <a:r>
              <a:rPr lang="en-US" sz="2800">
                <a:latin typeface="Calibri" pitchFamily="34" charset="0"/>
              </a:rPr>
              <a:t>  </a:t>
            </a:r>
            <a:r>
              <a:rPr lang="en-US" altLang="zh-CN" sz="2800">
                <a:latin typeface="Calibri" pitchFamily="34" charset="0"/>
              </a:rPr>
              <a:t>C  -65536~+65535       D  -65535~+65536 </a:t>
            </a:r>
            <a:endParaRPr lang="zh-CN" altLang="en-US" sz="2800">
              <a:latin typeface="Calibri" pitchFamily="34" charset="0"/>
            </a:endParaRPr>
          </a:p>
        </p:txBody>
      </p:sp>
      <p:sp>
        <p:nvSpPr>
          <p:cNvPr id="3" name="TextBox 2"/>
          <p:cNvSpPr txBox="1">
            <a:spLocks noChangeArrowheads="1"/>
          </p:cNvSpPr>
          <p:nvPr/>
        </p:nvSpPr>
        <p:spPr bwMode="auto">
          <a:xfrm>
            <a:off x="214313" y="4178300"/>
            <a:ext cx="8572500" cy="3108325"/>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14</a:t>
            </a:r>
            <a:r>
              <a:rPr lang="zh-CN" altLang="en-US" sz="2800">
                <a:latin typeface="Calibri" pitchFamily="34" charset="0"/>
              </a:rPr>
              <a:t>）</a:t>
            </a:r>
            <a:r>
              <a:rPr lang="en-US" altLang="zh-CN" sz="2800">
                <a:latin typeface="Calibri" pitchFamily="34" charset="0"/>
              </a:rPr>
              <a:t>44.</a:t>
            </a:r>
            <a:r>
              <a:rPr lang="zh-CN" altLang="en-US" sz="2800">
                <a:latin typeface="Calibri" pitchFamily="34" charset="0"/>
              </a:rPr>
              <a:t>某程序中有有如下循环代码段</a:t>
            </a:r>
            <a:r>
              <a:rPr lang="en-US" altLang="zh-CN" sz="2800">
                <a:latin typeface="Calibri" pitchFamily="34" charset="0"/>
              </a:rPr>
              <a:t>:p</a:t>
            </a:r>
            <a:r>
              <a:rPr lang="zh-CN" altLang="en-US" sz="2800">
                <a:latin typeface="Calibri" pitchFamily="34" charset="0"/>
              </a:rPr>
              <a:t>“</a:t>
            </a:r>
            <a:r>
              <a:rPr lang="en-US" altLang="zh-CN" sz="2800">
                <a:latin typeface="Calibri" pitchFamily="34" charset="0"/>
              </a:rPr>
              <a:t>for(i=0;i&lt;N;i++)sum+=A[i];</a:t>
            </a:r>
            <a:r>
              <a:rPr lang="zh-CN" altLang="en-US" sz="2800">
                <a:latin typeface="Calibri" pitchFamily="34" charset="0"/>
              </a:rPr>
              <a:t>”。假设编译时变量</a:t>
            </a:r>
            <a:r>
              <a:rPr lang="en-US" altLang="zh-CN" sz="2800">
                <a:latin typeface="Calibri" pitchFamily="34" charset="0"/>
              </a:rPr>
              <a:t>sum</a:t>
            </a:r>
            <a:r>
              <a:rPr lang="zh-CN" altLang="en-US" sz="2800">
                <a:latin typeface="Calibri" pitchFamily="34" charset="0"/>
              </a:rPr>
              <a:t>和</a:t>
            </a:r>
            <a:r>
              <a:rPr lang="en-US" altLang="zh-CN" sz="2800">
                <a:latin typeface="Calibri" pitchFamily="34" charset="0"/>
              </a:rPr>
              <a:t>i</a:t>
            </a:r>
            <a:r>
              <a:rPr lang="zh-CN" altLang="en-US" sz="2800">
                <a:latin typeface="Calibri" pitchFamily="34" charset="0"/>
              </a:rPr>
              <a:t>分别分配在寄存器</a:t>
            </a:r>
            <a:r>
              <a:rPr lang="en-US" altLang="zh-CN" sz="2800">
                <a:latin typeface="Calibri" pitchFamily="34" charset="0"/>
              </a:rPr>
              <a:t>R1</a:t>
            </a:r>
            <a:r>
              <a:rPr lang="zh-CN" altLang="en-US" sz="2800">
                <a:latin typeface="Calibri" pitchFamily="34" charset="0"/>
              </a:rPr>
              <a:t>和</a:t>
            </a:r>
            <a:r>
              <a:rPr lang="en-US" altLang="zh-CN" sz="2800">
                <a:latin typeface="Calibri" pitchFamily="34" charset="0"/>
              </a:rPr>
              <a:t>R2</a:t>
            </a:r>
            <a:r>
              <a:rPr lang="zh-CN" altLang="en-US" sz="2800">
                <a:latin typeface="Calibri" pitchFamily="34" charset="0"/>
              </a:rPr>
              <a:t>中。常量</a:t>
            </a:r>
            <a:r>
              <a:rPr lang="en-US" altLang="zh-CN" sz="2800">
                <a:latin typeface="Calibri" pitchFamily="34" charset="0"/>
              </a:rPr>
              <a:t>N</a:t>
            </a:r>
            <a:r>
              <a:rPr lang="zh-CN" altLang="en-US" sz="2800">
                <a:latin typeface="Calibri" pitchFamily="34" charset="0"/>
              </a:rPr>
              <a:t>在寄存器</a:t>
            </a:r>
            <a:r>
              <a:rPr lang="en-US" altLang="zh-CN" sz="2800">
                <a:latin typeface="Calibri" pitchFamily="34" charset="0"/>
              </a:rPr>
              <a:t>R6</a:t>
            </a:r>
            <a:r>
              <a:rPr lang="zh-CN" altLang="en-US" sz="2800">
                <a:latin typeface="Calibri" pitchFamily="34" charset="0"/>
              </a:rPr>
              <a:t>中，数组</a:t>
            </a:r>
            <a:r>
              <a:rPr lang="en-US" altLang="zh-CN" sz="2800">
                <a:latin typeface="Calibri" pitchFamily="34" charset="0"/>
              </a:rPr>
              <a:t>A</a:t>
            </a:r>
            <a:r>
              <a:rPr lang="zh-CN" altLang="en-US" sz="2800">
                <a:latin typeface="Calibri" pitchFamily="34" charset="0"/>
              </a:rPr>
              <a:t>的首地址在寄存器</a:t>
            </a:r>
            <a:r>
              <a:rPr lang="en-US" altLang="zh-CN" sz="2800">
                <a:latin typeface="Calibri" pitchFamily="34" charset="0"/>
              </a:rPr>
              <a:t>R3</a:t>
            </a:r>
            <a:r>
              <a:rPr lang="zh-CN" altLang="en-US" sz="2800">
                <a:latin typeface="Calibri" pitchFamily="34" charset="0"/>
              </a:rPr>
              <a:t>中，程序段</a:t>
            </a:r>
            <a:r>
              <a:rPr lang="en-US" altLang="zh-CN" sz="2800">
                <a:latin typeface="Calibri" pitchFamily="34" charset="0"/>
              </a:rPr>
              <a:t>P</a:t>
            </a:r>
            <a:r>
              <a:rPr lang="zh-CN" altLang="en-US" sz="2800">
                <a:latin typeface="Calibri" pitchFamily="34" charset="0"/>
              </a:rPr>
              <a:t>起始地址为</a:t>
            </a:r>
            <a:r>
              <a:rPr lang="en-US" altLang="zh-CN" sz="2800">
                <a:latin typeface="Calibri" pitchFamily="34" charset="0"/>
              </a:rPr>
              <a:t>0804 8100H</a:t>
            </a:r>
            <a:r>
              <a:rPr lang="zh-CN" altLang="en-US" sz="2800">
                <a:latin typeface="Calibri" pitchFamily="34" charset="0"/>
              </a:rPr>
              <a:t>，对应的汇编代码和机器代码如题</a:t>
            </a:r>
            <a:r>
              <a:rPr lang="en-US" altLang="zh-CN" sz="2800">
                <a:latin typeface="Calibri" pitchFamily="34" charset="0"/>
              </a:rPr>
              <a:t>44</a:t>
            </a:r>
            <a:r>
              <a:rPr lang="zh-CN" altLang="en-US" sz="2800">
                <a:latin typeface="Calibri" pitchFamily="34" charset="0"/>
              </a:rPr>
              <a:t>表所示</a:t>
            </a:r>
          </a:p>
          <a:p>
            <a:endParaRPr lang="zh-CN" altLang="en-US" sz="2800">
              <a:latin typeface="Calibri" pitchFamily="34" charset="0"/>
            </a:endParaRPr>
          </a:p>
        </p:txBody>
      </p:sp>
      <p:cxnSp>
        <p:nvCxnSpPr>
          <p:cNvPr id="4" name="直接连接符 3"/>
          <p:cNvCxnSpPr/>
          <p:nvPr/>
        </p:nvCxnSpPr>
        <p:spPr>
          <a:xfrm>
            <a:off x="285750" y="4141788"/>
            <a:ext cx="85725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2"/>
          <p:cNvPicPr>
            <a:picLocks noChangeAspect="1" noChangeArrowheads="1"/>
          </p:cNvPicPr>
          <p:nvPr/>
        </p:nvPicPr>
        <p:blipFill>
          <a:blip r:embed="rId2"/>
          <a:srcRect/>
          <a:stretch>
            <a:fillRect/>
          </a:stretch>
        </p:blipFill>
        <p:spPr bwMode="auto">
          <a:xfrm>
            <a:off x="0" y="0"/>
            <a:ext cx="8786813" cy="3384550"/>
          </a:xfrm>
          <a:prstGeom prst="rect">
            <a:avLst/>
          </a:prstGeom>
          <a:noFill/>
          <a:ln w="9525">
            <a:noFill/>
            <a:miter lim="800000"/>
            <a:headEnd/>
            <a:tailEnd/>
          </a:ln>
        </p:spPr>
      </p:pic>
      <p:sp>
        <p:nvSpPr>
          <p:cNvPr id="40962" name="TextBox 2"/>
          <p:cNvSpPr txBox="1">
            <a:spLocks noChangeArrowheads="1"/>
          </p:cNvSpPr>
          <p:nvPr/>
        </p:nvSpPr>
        <p:spPr bwMode="auto">
          <a:xfrm>
            <a:off x="0" y="3429000"/>
            <a:ext cx="8715375" cy="1384300"/>
          </a:xfrm>
          <a:prstGeom prst="rect">
            <a:avLst/>
          </a:prstGeom>
          <a:noFill/>
          <a:ln w="9525">
            <a:noFill/>
            <a:miter lim="800000"/>
            <a:headEnd/>
            <a:tailEnd/>
          </a:ln>
        </p:spPr>
        <p:txBody>
          <a:bodyPr>
            <a:spAutoFit/>
          </a:bodyPr>
          <a:lstStyle/>
          <a:p>
            <a:r>
              <a:rPr lang="zh-CN" altLang="en-US" sz="2800">
                <a:latin typeface="Calibri" pitchFamily="34" charset="0"/>
              </a:rPr>
              <a:t>执行上述代码的计算机</a:t>
            </a:r>
            <a:r>
              <a:rPr lang="en-US" altLang="zh-CN" sz="2800">
                <a:latin typeface="Calibri" pitchFamily="34" charset="0"/>
              </a:rPr>
              <a:t>M</a:t>
            </a:r>
            <a:r>
              <a:rPr lang="zh-CN" altLang="en-US" sz="2800">
                <a:latin typeface="Calibri" pitchFamily="34" charset="0"/>
              </a:rPr>
              <a:t>采用</a:t>
            </a:r>
            <a:r>
              <a:rPr lang="en-US" altLang="zh-CN" sz="2800">
                <a:latin typeface="Calibri" pitchFamily="34" charset="0"/>
              </a:rPr>
              <a:t>32</a:t>
            </a:r>
            <a:r>
              <a:rPr lang="zh-CN" altLang="en-US" sz="2800">
                <a:latin typeface="Calibri" pitchFamily="34" charset="0"/>
              </a:rPr>
              <a:t>位定长指令字，其中分支指令</a:t>
            </a:r>
            <a:r>
              <a:rPr lang="en-US" altLang="zh-CN" sz="2800">
                <a:latin typeface="Calibri" pitchFamily="34" charset="0"/>
              </a:rPr>
              <a:t>Bne</a:t>
            </a:r>
            <a:r>
              <a:rPr lang="zh-CN" altLang="en-US" sz="2800">
                <a:latin typeface="Calibri" pitchFamily="34" charset="0"/>
              </a:rPr>
              <a:t>采用如下格式，</a:t>
            </a:r>
          </a:p>
          <a:p>
            <a:endParaRPr lang="zh-CN" altLang="en-US" sz="2800">
              <a:latin typeface="Calibri" pitchFamily="34" charset="0"/>
            </a:endParaRPr>
          </a:p>
        </p:txBody>
      </p:sp>
      <p:pic>
        <p:nvPicPr>
          <p:cNvPr id="40963" name="Picture 3"/>
          <p:cNvPicPr>
            <a:picLocks noChangeAspect="1" noChangeArrowheads="1"/>
          </p:cNvPicPr>
          <p:nvPr/>
        </p:nvPicPr>
        <p:blipFill>
          <a:blip r:embed="rId3"/>
          <a:srcRect/>
          <a:stretch>
            <a:fillRect/>
          </a:stretch>
        </p:blipFill>
        <p:spPr bwMode="auto">
          <a:xfrm>
            <a:off x="0" y="4500563"/>
            <a:ext cx="9159875" cy="1285875"/>
          </a:xfrm>
          <a:prstGeom prst="rect">
            <a:avLst/>
          </a:prstGeom>
          <a:noFill/>
          <a:ln w="9525">
            <a:noFill/>
            <a:miter lim="800000"/>
            <a:headEnd/>
            <a:tailEnd/>
          </a:ln>
        </p:spPr>
      </p:pic>
      <p:sp>
        <p:nvSpPr>
          <p:cNvPr id="40964" name="TextBox 4"/>
          <p:cNvSpPr txBox="1">
            <a:spLocks noChangeArrowheads="1"/>
          </p:cNvSpPr>
          <p:nvPr/>
        </p:nvSpPr>
        <p:spPr bwMode="auto">
          <a:xfrm>
            <a:off x="0" y="5857875"/>
            <a:ext cx="9144000" cy="954088"/>
          </a:xfrm>
          <a:prstGeom prst="rect">
            <a:avLst/>
          </a:prstGeom>
          <a:noFill/>
          <a:ln w="9525">
            <a:noFill/>
            <a:miter lim="800000"/>
            <a:headEnd/>
            <a:tailEnd/>
          </a:ln>
        </p:spPr>
        <p:txBody>
          <a:bodyPr>
            <a:spAutoFit/>
          </a:bodyPr>
          <a:lstStyle/>
          <a:p>
            <a:r>
              <a:rPr lang="en-US" altLang="zh-CN" sz="2800">
                <a:latin typeface="Calibri" pitchFamily="34" charset="0"/>
              </a:rPr>
              <a:t>Op</a:t>
            </a:r>
            <a:r>
              <a:rPr lang="zh-CN" altLang="en-US" sz="2800">
                <a:latin typeface="Calibri" pitchFamily="34" charset="0"/>
              </a:rPr>
              <a:t>为操作码：</a:t>
            </a:r>
            <a:r>
              <a:rPr lang="en-US" altLang="zh-CN" sz="2800">
                <a:latin typeface="Calibri" pitchFamily="34" charset="0"/>
              </a:rPr>
              <a:t>Rs</a:t>
            </a:r>
            <a:r>
              <a:rPr lang="zh-CN" altLang="en-US" sz="2800">
                <a:latin typeface="Calibri" pitchFamily="34" charset="0"/>
              </a:rPr>
              <a:t>和</a:t>
            </a:r>
            <a:r>
              <a:rPr lang="en-US" altLang="zh-CN" sz="2800">
                <a:latin typeface="Calibri" pitchFamily="34" charset="0"/>
              </a:rPr>
              <a:t>Rd</a:t>
            </a:r>
            <a:r>
              <a:rPr lang="zh-CN" altLang="en-US" sz="2800">
                <a:latin typeface="Calibri" pitchFamily="34" charset="0"/>
              </a:rPr>
              <a:t>为寄存器编号：</a:t>
            </a:r>
            <a:r>
              <a:rPr lang="en-US" altLang="zh-CN" sz="2800">
                <a:latin typeface="Calibri" pitchFamily="34" charset="0"/>
              </a:rPr>
              <a:t>OFFSET</a:t>
            </a:r>
            <a:r>
              <a:rPr lang="zh-CN" altLang="en-US" sz="2800">
                <a:latin typeface="Calibri" pitchFamily="34" charset="0"/>
              </a:rPr>
              <a:t>为偏移量，用补码表示。请回答下列问题，并说明理由</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Box 1"/>
          <p:cNvSpPr txBox="1">
            <a:spLocks noChangeArrowheads="1"/>
          </p:cNvSpPr>
          <p:nvPr/>
        </p:nvSpPr>
        <p:spPr bwMode="auto">
          <a:xfrm>
            <a:off x="214313" y="500063"/>
            <a:ext cx="8572500" cy="6556375"/>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a:latin typeface="Calibri" pitchFamily="34" charset="0"/>
              </a:rPr>
              <a:t>1</a:t>
            </a:r>
            <a:r>
              <a:rPr lang="zh-CN" altLang="en-US" sz="2800">
                <a:latin typeface="Calibri" pitchFamily="34" charset="0"/>
              </a:rPr>
              <a:t>）</a:t>
            </a:r>
            <a:r>
              <a:rPr lang="en-US" altLang="zh-CN" sz="2800">
                <a:latin typeface="Calibri" pitchFamily="34" charset="0"/>
              </a:rPr>
              <a:t>M</a:t>
            </a:r>
            <a:r>
              <a:rPr lang="zh-CN" altLang="en-US" sz="2800">
                <a:latin typeface="Calibri" pitchFamily="34" charset="0"/>
              </a:rPr>
              <a:t>的存储器编址单位是什么？</a:t>
            </a:r>
            <a:r>
              <a:rPr lang="en-US" sz="2800">
                <a:latin typeface="Calibri" pitchFamily="34" charset="0"/>
              </a:rPr>
              <a:t> </a:t>
            </a:r>
            <a:endParaRPr lang="zh-CN" altLang="en-US" sz="2800">
              <a:latin typeface="Calibri" pitchFamily="34" charset="0"/>
            </a:endParaRPr>
          </a:p>
          <a:p>
            <a:r>
              <a:rPr lang="zh-CN" altLang="en-US" sz="2800">
                <a:latin typeface="Calibri" pitchFamily="34" charset="0"/>
              </a:rPr>
              <a:t>（</a:t>
            </a:r>
            <a:r>
              <a:rPr lang="en-US" altLang="zh-CN" sz="2800">
                <a:latin typeface="Calibri" pitchFamily="34" charset="0"/>
              </a:rPr>
              <a:t>2</a:t>
            </a:r>
            <a:r>
              <a:rPr lang="zh-CN" altLang="en-US" sz="2800">
                <a:latin typeface="Calibri" pitchFamily="34" charset="0"/>
              </a:rPr>
              <a:t>）已知</a:t>
            </a:r>
            <a:r>
              <a:rPr lang="en-US" altLang="zh-CN" sz="2800">
                <a:latin typeface="Calibri" pitchFamily="34" charset="0"/>
              </a:rPr>
              <a:t>sll</a:t>
            </a:r>
            <a:r>
              <a:rPr lang="zh-CN" altLang="en-US" sz="2800">
                <a:latin typeface="Calibri" pitchFamily="34" charset="0"/>
              </a:rPr>
              <a:t>指令实现左移功能，数组</a:t>
            </a:r>
            <a:r>
              <a:rPr lang="en-US" altLang="zh-CN" sz="2800">
                <a:latin typeface="Calibri" pitchFamily="34" charset="0"/>
              </a:rPr>
              <a:t>A</a:t>
            </a:r>
            <a:r>
              <a:rPr lang="zh-CN" altLang="en-US" sz="2800">
                <a:latin typeface="Calibri" pitchFamily="34" charset="0"/>
              </a:rPr>
              <a:t>中每个元素占多少位？</a:t>
            </a:r>
            <a:r>
              <a:rPr lang="en-US" sz="2800">
                <a:latin typeface="Calibri" pitchFamily="34" charset="0"/>
              </a:rPr>
              <a:t> </a:t>
            </a:r>
            <a:endParaRPr lang="zh-CN" altLang="en-US" sz="2800">
              <a:latin typeface="Calibri" pitchFamily="34" charset="0"/>
            </a:endParaRPr>
          </a:p>
          <a:p>
            <a:r>
              <a:rPr lang="zh-CN" altLang="en-US" sz="2800">
                <a:latin typeface="Calibri" pitchFamily="34" charset="0"/>
              </a:rPr>
              <a:t>（</a:t>
            </a:r>
            <a:r>
              <a:rPr lang="en-US" altLang="zh-CN" sz="2800">
                <a:latin typeface="Calibri" pitchFamily="34" charset="0"/>
              </a:rPr>
              <a:t>3</a:t>
            </a:r>
            <a:r>
              <a:rPr lang="zh-CN" altLang="en-US" sz="2800">
                <a:latin typeface="Calibri" pitchFamily="34" charset="0"/>
              </a:rPr>
              <a:t>）题</a:t>
            </a:r>
            <a:r>
              <a:rPr lang="en-US" altLang="zh-CN" sz="2800">
                <a:latin typeface="Calibri" pitchFamily="34" charset="0"/>
              </a:rPr>
              <a:t>44</a:t>
            </a:r>
            <a:r>
              <a:rPr lang="zh-CN" altLang="en-US" sz="2800">
                <a:latin typeface="Calibri" pitchFamily="34" charset="0"/>
              </a:rPr>
              <a:t>表中</a:t>
            </a:r>
            <a:r>
              <a:rPr lang="en-US" altLang="zh-CN" sz="2800">
                <a:latin typeface="Calibri" pitchFamily="34" charset="0"/>
              </a:rPr>
              <a:t>bne</a:t>
            </a:r>
            <a:r>
              <a:rPr lang="zh-CN" altLang="en-US" sz="2800">
                <a:latin typeface="Calibri" pitchFamily="34" charset="0"/>
              </a:rPr>
              <a:t>指令的</a:t>
            </a:r>
            <a:r>
              <a:rPr lang="en-US" altLang="zh-CN" sz="2800">
                <a:latin typeface="Calibri" pitchFamily="34" charset="0"/>
              </a:rPr>
              <a:t>OFFSET</a:t>
            </a:r>
            <a:r>
              <a:rPr lang="zh-CN" altLang="en-US" sz="2800">
                <a:latin typeface="Calibri" pitchFamily="34" charset="0"/>
              </a:rPr>
              <a:t>字段的值是多少？已知</a:t>
            </a:r>
            <a:r>
              <a:rPr lang="en-US" altLang="zh-CN" sz="2800">
                <a:latin typeface="Calibri" pitchFamily="34" charset="0"/>
              </a:rPr>
              <a:t>bne</a:t>
            </a:r>
            <a:r>
              <a:rPr lang="zh-CN" altLang="en-US" sz="2800">
                <a:latin typeface="Calibri" pitchFamily="34" charset="0"/>
              </a:rPr>
              <a:t>指令采用相对寻址方式，当前</a:t>
            </a:r>
            <a:r>
              <a:rPr lang="en-US" altLang="zh-CN" sz="2800">
                <a:latin typeface="Calibri" pitchFamily="34" charset="0"/>
              </a:rPr>
              <a:t>PC</a:t>
            </a:r>
            <a:r>
              <a:rPr lang="zh-CN" altLang="en-US" sz="2800">
                <a:latin typeface="Calibri" pitchFamily="34" charset="0"/>
              </a:rPr>
              <a:t>内容为</a:t>
            </a:r>
            <a:r>
              <a:rPr lang="en-US" altLang="zh-CN" sz="2800">
                <a:latin typeface="Calibri" pitchFamily="34" charset="0"/>
              </a:rPr>
              <a:t>bne</a:t>
            </a:r>
            <a:r>
              <a:rPr lang="zh-CN" altLang="en-US" sz="2800">
                <a:latin typeface="Calibri" pitchFamily="34" charset="0"/>
              </a:rPr>
              <a:t>指令地址，通过分析题</a:t>
            </a:r>
            <a:r>
              <a:rPr lang="en-US" altLang="zh-CN" sz="2800">
                <a:latin typeface="Calibri" pitchFamily="34" charset="0"/>
              </a:rPr>
              <a:t>44</a:t>
            </a:r>
            <a:r>
              <a:rPr lang="zh-CN" altLang="en-US" sz="2800">
                <a:latin typeface="Calibri" pitchFamily="34" charset="0"/>
              </a:rPr>
              <a:t>表中指令地址和</a:t>
            </a:r>
            <a:r>
              <a:rPr lang="en-US" altLang="zh-CN" sz="2800">
                <a:latin typeface="Calibri" pitchFamily="34" charset="0"/>
              </a:rPr>
              <a:t>bne</a:t>
            </a:r>
            <a:r>
              <a:rPr lang="zh-CN" altLang="en-US" sz="2800">
                <a:latin typeface="Calibri" pitchFamily="34" charset="0"/>
              </a:rPr>
              <a:t>指令内容，推断出</a:t>
            </a:r>
            <a:r>
              <a:rPr lang="en-US" altLang="zh-CN" sz="2800">
                <a:latin typeface="Calibri" pitchFamily="34" charset="0"/>
              </a:rPr>
              <a:t>bne</a:t>
            </a:r>
            <a:r>
              <a:rPr lang="zh-CN" altLang="en-US" sz="2800">
                <a:latin typeface="Calibri" pitchFamily="34" charset="0"/>
              </a:rPr>
              <a:t>指令的转移目标地址计算公式。</a:t>
            </a:r>
            <a:r>
              <a:rPr lang="en-US" sz="2800">
                <a:latin typeface="Calibri" pitchFamily="34" charset="0"/>
              </a:rPr>
              <a:t> </a:t>
            </a:r>
            <a:endParaRPr lang="zh-CN" altLang="en-US" sz="2800">
              <a:latin typeface="Calibri" pitchFamily="34" charset="0"/>
            </a:endParaRPr>
          </a:p>
          <a:p>
            <a:r>
              <a:rPr lang="zh-CN" altLang="en-US" sz="2800">
                <a:latin typeface="Calibri" pitchFamily="34" charset="0"/>
              </a:rPr>
              <a:t>（</a:t>
            </a:r>
            <a:r>
              <a:rPr lang="en-US" altLang="zh-CN" sz="2800">
                <a:latin typeface="Calibri" pitchFamily="34" charset="0"/>
              </a:rPr>
              <a:t>4</a:t>
            </a:r>
            <a:r>
              <a:rPr lang="zh-CN" altLang="en-US" sz="2800">
                <a:latin typeface="Calibri" pitchFamily="34" charset="0"/>
              </a:rPr>
              <a:t>）若</a:t>
            </a:r>
            <a:r>
              <a:rPr lang="en-US" altLang="zh-CN" sz="2800">
                <a:latin typeface="Calibri" pitchFamily="34" charset="0"/>
              </a:rPr>
              <a:t>M</a:t>
            </a:r>
            <a:r>
              <a:rPr lang="zh-CN" altLang="en-US" sz="2800">
                <a:latin typeface="Calibri" pitchFamily="34" charset="0"/>
              </a:rPr>
              <a:t>采用如下“按序发射、按序完成”的</a:t>
            </a:r>
            <a:r>
              <a:rPr lang="en-US" altLang="zh-CN" sz="2800">
                <a:latin typeface="Calibri" pitchFamily="34" charset="0"/>
              </a:rPr>
              <a:t>5</a:t>
            </a:r>
            <a:r>
              <a:rPr lang="zh-CN" altLang="en-US" sz="2800">
                <a:latin typeface="Calibri" pitchFamily="34" charset="0"/>
              </a:rPr>
              <a:t>级指令流水线：</a:t>
            </a:r>
            <a:r>
              <a:rPr lang="en-US" altLang="zh-CN" sz="2800">
                <a:latin typeface="Calibri" pitchFamily="34" charset="0"/>
              </a:rPr>
              <a:t>IF(</a:t>
            </a:r>
            <a:r>
              <a:rPr lang="zh-CN" altLang="en-US" sz="2800">
                <a:latin typeface="Calibri" pitchFamily="34" charset="0"/>
              </a:rPr>
              <a:t>取指</a:t>
            </a:r>
            <a:r>
              <a:rPr lang="en-US" altLang="zh-CN" sz="2800">
                <a:latin typeface="Calibri" pitchFamily="34" charset="0"/>
              </a:rPr>
              <a:t>)</a:t>
            </a:r>
            <a:r>
              <a:rPr lang="zh-CN" altLang="en-US" sz="2800">
                <a:latin typeface="Calibri" pitchFamily="34" charset="0"/>
              </a:rPr>
              <a:t>、</a:t>
            </a:r>
            <a:r>
              <a:rPr lang="en-US" altLang="zh-CN" sz="2800">
                <a:latin typeface="Calibri" pitchFamily="34" charset="0"/>
              </a:rPr>
              <a:t>ID(</a:t>
            </a:r>
            <a:r>
              <a:rPr lang="zh-CN" altLang="en-US" sz="2800">
                <a:latin typeface="Calibri" pitchFamily="34" charset="0"/>
              </a:rPr>
              <a:t>译码及取数</a:t>
            </a:r>
            <a:r>
              <a:rPr lang="en-US" altLang="zh-CN" sz="2800">
                <a:latin typeface="Calibri" pitchFamily="34" charset="0"/>
              </a:rPr>
              <a:t>)</a:t>
            </a:r>
            <a:r>
              <a:rPr lang="zh-CN" altLang="en-US" sz="2800">
                <a:latin typeface="Calibri" pitchFamily="34" charset="0"/>
              </a:rPr>
              <a:t>、</a:t>
            </a:r>
            <a:r>
              <a:rPr lang="en-US" altLang="zh-CN" sz="2800">
                <a:latin typeface="Calibri" pitchFamily="34" charset="0"/>
              </a:rPr>
              <a:t>EXE(</a:t>
            </a:r>
            <a:r>
              <a:rPr lang="zh-CN" altLang="en-US" sz="2800">
                <a:latin typeface="Calibri" pitchFamily="34" charset="0"/>
              </a:rPr>
              <a:t>执行</a:t>
            </a:r>
            <a:r>
              <a:rPr lang="en-US" altLang="zh-CN" sz="2800">
                <a:latin typeface="Calibri" pitchFamily="34" charset="0"/>
              </a:rPr>
              <a:t>)</a:t>
            </a:r>
            <a:r>
              <a:rPr lang="zh-CN" altLang="en-US" sz="2800">
                <a:latin typeface="Calibri" pitchFamily="34" charset="0"/>
              </a:rPr>
              <a:t>、</a:t>
            </a:r>
            <a:r>
              <a:rPr lang="en-US" altLang="zh-CN" sz="2800">
                <a:latin typeface="Calibri" pitchFamily="34" charset="0"/>
              </a:rPr>
              <a:t>MEM(</a:t>
            </a:r>
            <a:r>
              <a:rPr lang="zh-CN" altLang="en-US" sz="2800">
                <a:latin typeface="Calibri" pitchFamily="34" charset="0"/>
              </a:rPr>
              <a:t>访存</a:t>
            </a:r>
            <a:r>
              <a:rPr lang="en-US" altLang="zh-CN" sz="2800">
                <a:latin typeface="Calibri" pitchFamily="34" charset="0"/>
              </a:rPr>
              <a:t>)</a:t>
            </a:r>
            <a:r>
              <a:rPr lang="zh-CN" altLang="en-US" sz="2800">
                <a:latin typeface="Calibri" pitchFamily="34" charset="0"/>
              </a:rPr>
              <a:t>、</a:t>
            </a:r>
            <a:r>
              <a:rPr lang="en-US" altLang="zh-CN" sz="2800">
                <a:latin typeface="Calibri" pitchFamily="34" charset="0"/>
              </a:rPr>
              <a:t>WB(</a:t>
            </a:r>
            <a:r>
              <a:rPr lang="zh-CN" altLang="en-US" sz="2800">
                <a:latin typeface="Calibri" pitchFamily="34" charset="0"/>
              </a:rPr>
              <a:t>写回寄存器</a:t>
            </a:r>
            <a:r>
              <a:rPr lang="en-US" altLang="zh-CN" sz="2800">
                <a:latin typeface="Calibri" pitchFamily="34" charset="0"/>
              </a:rPr>
              <a:t>)</a:t>
            </a:r>
            <a:r>
              <a:rPr lang="zh-CN" altLang="en-US" sz="2800">
                <a:latin typeface="Calibri" pitchFamily="34" charset="0"/>
              </a:rPr>
              <a:t>，且硬件不采取任何转发措施，分支指令的执行均引起</a:t>
            </a:r>
            <a:r>
              <a:rPr lang="en-US" altLang="zh-CN" sz="2800">
                <a:latin typeface="Calibri" pitchFamily="34" charset="0"/>
              </a:rPr>
              <a:t>3</a:t>
            </a:r>
            <a:r>
              <a:rPr lang="zh-CN" altLang="en-US" sz="2800">
                <a:latin typeface="Calibri" pitchFamily="34" charset="0"/>
              </a:rPr>
              <a:t>个时钟周期阻塞，则</a:t>
            </a:r>
            <a:r>
              <a:rPr lang="en-US" altLang="zh-CN" sz="2800">
                <a:latin typeface="Calibri" pitchFamily="34" charset="0"/>
              </a:rPr>
              <a:t>P</a:t>
            </a:r>
            <a:r>
              <a:rPr lang="zh-CN" altLang="en-US" sz="2800">
                <a:latin typeface="Calibri" pitchFamily="34" charset="0"/>
              </a:rPr>
              <a:t>中那些指令的执行会由于数据相关而发生流水线阻塞？哪条指令的执行会发生控制冒险？为什么指令</a:t>
            </a:r>
            <a:r>
              <a:rPr lang="en-US" altLang="zh-CN" sz="2800">
                <a:latin typeface="Calibri" pitchFamily="34" charset="0"/>
              </a:rPr>
              <a:t>1</a:t>
            </a:r>
            <a:r>
              <a:rPr lang="zh-CN" altLang="en-US" sz="2800">
                <a:latin typeface="Calibri" pitchFamily="34" charset="0"/>
              </a:rPr>
              <a:t>的执行不会因为与指令</a:t>
            </a:r>
            <a:r>
              <a:rPr lang="en-US" altLang="zh-CN" sz="2800">
                <a:latin typeface="Calibri" pitchFamily="34" charset="0"/>
              </a:rPr>
              <a:t>5</a:t>
            </a:r>
            <a:r>
              <a:rPr lang="zh-CN" altLang="en-US" sz="2800">
                <a:latin typeface="Calibri" pitchFamily="34" charset="0"/>
              </a:rPr>
              <a:t>的数据相关而发生阻塞？</a:t>
            </a:r>
          </a:p>
          <a:p>
            <a:endParaRPr lang="zh-CN" altLang="en-US" sz="2800">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3"/>
          <p:cNvSpPr txBox="1">
            <a:spLocks noChangeArrowheads="1"/>
          </p:cNvSpPr>
          <p:nvPr/>
        </p:nvSpPr>
        <p:spPr bwMode="auto">
          <a:xfrm>
            <a:off x="571500" y="857250"/>
            <a:ext cx="7572375" cy="5918200"/>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a:latin typeface="Calibri" pitchFamily="34" charset="0"/>
              </a:rPr>
              <a:t>’</a:t>
            </a:r>
            <a:r>
              <a:rPr lang="en-US" altLang="zh-CN" sz="2800" b="1">
                <a:latin typeface="Calibri" pitchFamily="34" charset="0"/>
              </a:rPr>
              <a:t>13</a:t>
            </a:r>
            <a:r>
              <a:rPr lang="zh-CN" altLang="en-US" sz="2800">
                <a:latin typeface="Calibri" pitchFamily="34" charset="0"/>
              </a:rPr>
              <a:t>）</a:t>
            </a:r>
            <a:r>
              <a:rPr lang="en-US" altLang="zh-CN" sz="2800">
                <a:latin typeface="Calibri" pitchFamily="34" charset="0"/>
              </a:rPr>
              <a:t>12. </a:t>
            </a:r>
            <a:r>
              <a:rPr lang="zh-CN" altLang="en-US" sz="2800">
                <a:latin typeface="Calibri" pitchFamily="34" charset="0"/>
              </a:rPr>
              <a:t>某计算机主频为</a:t>
            </a:r>
            <a:r>
              <a:rPr lang="en-US" altLang="zh-CN" sz="2800">
                <a:latin typeface="Calibri" pitchFamily="34" charset="0"/>
              </a:rPr>
              <a:t>1.2GHz</a:t>
            </a:r>
            <a:r>
              <a:rPr lang="zh-CN" altLang="en-US" sz="2800">
                <a:latin typeface="Calibri" pitchFamily="34" charset="0"/>
              </a:rPr>
              <a:t>，其指令分为</a:t>
            </a:r>
            <a:r>
              <a:rPr lang="en-US" altLang="zh-CN" sz="2800">
                <a:latin typeface="Calibri" pitchFamily="34" charset="0"/>
              </a:rPr>
              <a:t>4</a:t>
            </a:r>
            <a:r>
              <a:rPr lang="zh-CN" altLang="en-US" sz="2800">
                <a:latin typeface="Calibri" pitchFamily="34" charset="0"/>
              </a:rPr>
              <a:t>类，它们在基准程序中所占比例及</a:t>
            </a:r>
            <a:r>
              <a:rPr lang="en-US" altLang="zh-CN" sz="2800">
                <a:latin typeface="Calibri" pitchFamily="34" charset="0"/>
              </a:rPr>
              <a:t>CPI</a:t>
            </a:r>
            <a:r>
              <a:rPr lang="zh-CN" altLang="en-US" sz="2800">
                <a:latin typeface="Calibri" pitchFamily="34" charset="0"/>
              </a:rPr>
              <a:t>如下表所示。</a:t>
            </a:r>
            <a:endParaRPr lang="en-US" altLang="zh-CN" sz="2800">
              <a:latin typeface="Calibri" pitchFamily="34" charset="0"/>
            </a:endParaRPr>
          </a:p>
          <a:p>
            <a:endParaRPr lang="en-US" altLang="zh-CN" sz="2800">
              <a:latin typeface="Calibri" pitchFamily="34" charset="0"/>
            </a:endParaRPr>
          </a:p>
          <a:p>
            <a:endParaRPr lang="en-US" altLang="zh-CN" sz="2800">
              <a:latin typeface="Calibri" pitchFamily="34" charset="0"/>
            </a:endParaRPr>
          </a:p>
          <a:p>
            <a:endParaRPr lang="en-US" altLang="zh-CN" sz="2800">
              <a:latin typeface="Calibri" pitchFamily="34" charset="0"/>
            </a:endParaRPr>
          </a:p>
          <a:p>
            <a:endParaRPr lang="en-US" altLang="zh-CN" sz="2800">
              <a:latin typeface="Calibri" pitchFamily="34" charset="0"/>
            </a:endParaRPr>
          </a:p>
          <a:p>
            <a:endParaRPr lang="en-US" altLang="zh-CN" sz="2800">
              <a:latin typeface="Calibri" pitchFamily="34" charset="0"/>
            </a:endParaRPr>
          </a:p>
          <a:p>
            <a:endParaRPr lang="en-US" altLang="zh-CN" sz="2800">
              <a:latin typeface="Calibri" pitchFamily="34" charset="0"/>
            </a:endParaRPr>
          </a:p>
          <a:p>
            <a:endParaRPr lang="en-US" altLang="zh-CN" sz="2800">
              <a:latin typeface="Calibri" pitchFamily="34" charset="0"/>
            </a:endParaRPr>
          </a:p>
          <a:p>
            <a:r>
              <a:rPr lang="zh-CN" altLang="en-US" sz="2800">
                <a:latin typeface="Calibri" pitchFamily="34" charset="0"/>
              </a:rPr>
              <a:t>该机的</a:t>
            </a:r>
            <a:r>
              <a:rPr lang="en-US" altLang="zh-CN" sz="2800">
                <a:latin typeface="Calibri" pitchFamily="34" charset="0"/>
              </a:rPr>
              <a:t>MIPS</a:t>
            </a:r>
            <a:r>
              <a:rPr lang="zh-CN" altLang="en-US" sz="2800">
                <a:latin typeface="Calibri" pitchFamily="34" charset="0"/>
              </a:rPr>
              <a:t>数是</a:t>
            </a:r>
            <a:r>
              <a:rPr lang="en-US" sz="2800">
                <a:latin typeface="Calibri" pitchFamily="34" charset="0"/>
              </a:rPr>
              <a:t> </a:t>
            </a:r>
            <a:endParaRPr lang="zh-CN" altLang="en-US" sz="2800">
              <a:latin typeface="Calibri" pitchFamily="34" charset="0"/>
            </a:endParaRPr>
          </a:p>
          <a:p>
            <a:r>
              <a:rPr lang="en-US" altLang="zh-CN" sz="2800">
                <a:latin typeface="Calibri" pitchFamily="34" charset="0"/>
              </a:rPr>
              <a:t>A</a:t>
            </a:r>
            <a:r>
              <a:rPr lang="zh-CN" altLang="en-US" sz="2800">
                <a:latin typeface="Calibri" pitchFamily="34" charset="0"/>
              </a:rPr>
              <a:t>．</a:t>
            </a:r>
            <a:r>
              <a:rPr lang="en-US" altLang="zh-CN" sz="2800">
                <a:latin typeface="Calibri" pitchFamily="34" charset="0"/>
              </a:rPr>
              <a:t>100             B.200            C.400            D.600 </a:t>
            </a:r>
            <a:endParaRPr lang="zh-CN" altLang="en-US" sz="2800">
              <a:latin typeface="Calibri" pitchFamily="34" charset="0"/>
            </a:endParaRPr>
          </a:p>
          <a:p>
            <a:endParaRPr lang="zh-CN" altLang="en-US" sz="2800">
              <a:latin typeface="Calibri" pitchFamily="34" charset="0"/>
            </a:endParaRPr>
          </a:p>
          <a:p>
            <a:endParaRPr lang="zh-CN" altLang="en-US">
              <a:latin typeface="Calibri" pitchFamily="34" charset="0"/>
            </a:endParaRPr>
          </a:p>
        </p:txBody>
      </p:sp>
      <p:pic>
        <p:nvPicPr>
          <p:cNvPr id="15362" name="Picture 2"/>
          <p:cNvPicPr>
            <a:picLocks noChangeAspect="1" noChangeArrowheads="1"/>
          </p:cNvPicPr>
          <p:nvPr/>
        </p:nvPicPr>
        <p:blipFill>
          <a:blip r:embed="rId3"/>
          <a:srcRect/>
          <a:stretch>
            <a:fillRect/>
          </a:stretch>
        </p:blipFill>
        <p:spPr bwMode="auto">
          <a:xfrm>
            <a:off x="1403350" y="2492375"/>
            <a:ext cx="6072188" cy="254793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928688" y="2500313"/>
            <a:ext cx="6929437" cy="207168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b="1" dirty="0">
                <a:solidFill>
                  <a:schemeClr val="tx1"/>
                </a:solidFill>
              </a:rPr>
              <a:t>五、中央处理机</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Box 2"/>
          <p:cNvSpPr txBox="1">
            <a:spLocks noChangeArrowheads="1"/>
          </p:cNvSpPr>
          <p:nvPr/>
        </p:nvSpPr>
        <p:spPr bwMode="auto">
          <a:xfrm>
            <a:off x="214313" y="1143000"/>
            <a:ext cx="8929687" cy="2246313"/>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09</a:t>
            </a:r>
            <a:r>
              <a:rPr lang="zh-CN" altLang="en-US" sz="2800">
                <a:latin typeface="Calibri" pitchFamily="34" charset="0"/>
              </a:rPr>
              <a:t>）冯</a:t>
            </a:r>
            <a:r>
              <a:rPr lang="en-US" altLang="zh-CN" sz="2800">
                <a:latin typeface="Calibri" pitchFamily="34" charset="0"/>
              </a:rPr>
              <a:t>?</a:t>
            </a:r>
            <a:r>
              <a:rPr lang="zh-CN" altLang="en-US" sz="2800">
                <a:latin typeface="Calibri" pitchFamily="34" charset="0"/>
              </a:rPr>
              <a:t>诺依曼计算机中指令和数据均以二进制形式存放在存储器中，</a:t>
            </a:r>
            <a:r>
              <a:rPr lang="en-US" altLang="zh-CN" sz="2800">
                <a:latin typeface="Calibri" pitchFamily="34" charset="0"/>
              </a:rPr>
              <a:t>CPU</a:t>
            </a:r>
            <a:r>
              <a:rPr lang="zh-CN" altLang="en-US" sz="2800">
                <a:latin typeface="Calibri" pitchFamily="34" charset="0"/>
              </a:rPr>
              <a:t>区分它们的依据是（）。</a:t>
            </a:r>
          </a:p>
          <a:p>
            <a:r>
              <a:rPr lang="en-US" altLang="zh-CN" sz="2800">
                <a:latin typeface="Calibri" pitchFamily="34" charset="0"/>
              </a:rPr>
              <a:t>A </a:t>
            </a:r>
            <a:r>
              <a:rPr lang="zh-CN" altLang="en-US" sz="2800">
                <a:latin typeface="Calibri" pitchFamily="34" charset="0"/>
              </a:rPr>
              <a:t>指令操作码的译码结果  </a:t>
            </a:r>
            <a:r>
              <a:rPr lang="en-US" sz="2800">
                <a:latin typeface="Calibri" pitchFamily="34" charset="0"/>
              </a:rPr>
              <a:t> </a:t>
            </a:r>
            <a:r>
              <a:rPr lang="en-US" altLang="zh-CN" sz="2800">
                <a:latin typeface="Calibri" pitchFamily="34" charset="0"/>
              </a:rPr>
              <a:t>B </a:t>
            </a:r>
            <a:r>
              <a:rPr lang="zh-CN" altLang="en-US" sz="2800">
                <a:latin typeface="Calibri" pitchFamily="34" charset="0"/>
              </a:rPr>
              <a:t>指令和数据的寻址方式</a:t>
            </a:r>
          </a:p>
          <a:p>
            <a:r>
              <a:rPr lang="en-US" altLang="zh-CN" sz="2800">
                <a:latin typeface="Calibri" pitchFamily="34" charset="0"/>
              </a:rPr>
              <a:t> C </a:t>
            </a:r>
            <a:r>
              <a:rPr lang="zh-CN" altLang="en-US" sz="2800">
                <a:latin typeface="Calibri" pitchFamily="34" charset="0"/>
              </a:rPr>
              <a:t>指令周期的不同阶段　</a:t>
            </a:r>
            <a:r>
              <a:rPr lang="en-US" sz="2800">
                <a:latin typeface="Calibri" pitchFamily="34" charset="0"/>
              </a:rPr>
              <a:t>  </a:t>
            </a:r>
            <a:r>
              <a:rPr lang="en-US" altLang="zh-CN" sz="2800">
                <a:latin typeface="Calibri" pitchFamily="34" charset="0"/>
              </a:rPr>
              <a:t>D </a:t>
            </a:r>
            <a:r>
              <a:rPr lang="zh-CN" altLang="en-US" sz="2800">
                <a:latin typeface="Calibri" pitchFamily="34" charset="0"/>
              </a:rPr>
              <a:t>指令和数据所在的存储单元</a:t>
            </a:r>
          </a:p>
          <a:p>
            <a:endParaRPr lang="zh-CN" altLang="en-US" sz="2800">
              <a:latin typeface="Calibri" pitchFamily="34" charset="0"/>
            </a:endParaRPr>
          </a:p>
        </p:txBody>
      </p:sp>
      <p:sp>
        <p:nvSpPr>
          <p:cNvPr id="4" name="TextBox 3"/>
          <p:cNvSpPr txBox="1">
            <a:spLocks noChangeArrowheads="1"/>
          </p:cNvSpPr>
          <p:nvPr/>
        </p:nvSpPr>
        <p:spPr bwMode="auto">
          <a:xfrm>
            <a:off x="428625" y="3821113"/>
            <a:ext cx="8715375" cy="3108325"/>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09</a:t>
            </a:r>
            <a:r>
              <a:rPr lang="zh-CN" altLang="en-US" sz="2800">
                <a:latin typeface="Calibri" pitchFamily="34" charset="0"/>
              </a:rPr>
              <a:t>）下列关于</a:t>
            </a:r>
            <a:r>
              <a:rPr lang="en-US" altLang="zh-CN" sz="2800">
                <a:latin typeface="Calibri" pitchFamily="34" charset="0"/>
              </a:rPr>
              <a:t>RISC</a:t>
            </a:r>
            <a:r>
              <a:rPr lang="zh-CN" altLang="en-US" sz="2800">
                <a:latin typeface="Calibri" pitchFamily="34" charset="0"/>
              </a:rPr>
              <a:t>的叙述中，错误的是（</a:t>
            </a:r>
            <a:r>
              <a:rPr lang="en-US" sz="2800">
                <a:latin typeface="Calibri" pitchFamily="34" charset="0"/>
              </a:rPr>
              <a:t> </a:t>
            </a:r>
            <a:r>
              <a:rPr lang="zh-CN" altLang="en-US" sz="2800">
                <a:latin typeface="Calibri" pitchFamily="34" charset="0"/>
              </a:rPr>
              <a:t>）。</a:t>
            </a:r>
          </a:p>
          <a:p>
            <a:r>
              <a:rPr lang="zh-CN" altLang="en-US" sz="2800">
                <a:latin typeface="Calibri" pitchFamily="34" charset="0"/>
              </a:rPr>
              <a:t>　</a:t>
            </a:r>
            <a:r>
              <a:rPr lang="en-US" altLang="zh-CN" sz="2800">
                <a:latin typeface="Calibri" pitchFamily="34" charset="0"/>
              </a:rPr>
              <a:t>A RISC</a:t>
            </a:r>
            <a:r>
              <a:rPr lang="zh-CN" altLang="en-US" sz="2800">
                <a:latin typeface="Calibri" pitchFamily="34" charset="0"/>
              </a:rPr>
              <a:t>普遍采用微程序控制器</a:t>
            </a:r>
          </a:p>
          <a:p>
            <a:r>
              <a:rPr lang="zh-CN" altLang="en-US" sz="2800">
                <a:latin typeface="Calibri" pitchFamily="34" charset="0"/>
              </a:rPr>
              <a:t>　</a:t>
            </a:r>
            <a:r>
              <a:rPr lang="en-US" altLang="zh-CN" sz="2800">
                <a:latin typeface="Calibri" pitchFamily="34" charset="0"/>
              </a:rPr>
              <a:t>B RISC</a:t>
            </a:r>
            <a:r>
              <a:rPr lang="zh-CN" altLang="en-US" sz="2800">
                <a:latin typeface="Calibri" pitchFamily="34" charset="0"/>
              </a:rPr>
              <a:t>大多数指令在一个时钟周期内完成</a:t>
            </a:r>
          </a:p>
          <a:p>
            <a:r>
              <a:rPr lang="zh-CN" altLang="en-US" sz="2800">
                <a:latin typeface="Calibri" pitchFamily="34" charset="0"/>
              </a:rPr>
              <a:t>　</a:t>
            </a:r>
            <a:r>
              <a:rPr lang="en-US" altLang="zh-CN" sz="2800">
                <a:latin typeface="Calibri" pitchFamily="34" charset="0"/>
              </a:rPr>
              <a:t>C RISC</a:t>
            </a:r>
            <a:r>
              <a:rPr lang="zh-CN" altLang="en-US" sz="2800">
                <a:latin typeface="Calibri" pitchFamily="34" charset="0"/>
              </a:rPr>
              <a:t>的内部通用寄存器数量相对</a:t>
            </a:r>
            <a:r>
              <a:rPr lang="en-US" altLang="zh-CN" sz="2800">
                <a:latin typeface="Calibri" pitchFamily="34" charset="0"/>
              </a:rPr>
              <a:t>CISC</a:t>
            </a:r>
            <a:r>
              <a:rPr lang="zh-CN" altLang="en-US" sz="2800">
                <a:latin typeface="Calibri" pitchFamily="34" charset="0"/>
              </a:rPr>
              <a:t>多</a:t>
            </a:r>
          </a:p>
          <a:p>
            <a:r>
              <a:rPr lang="en-US" altLang="zh-CN" sz="2800">
                <a:latin typeface="Calibri" pitchFamily="34" charset="0"/>
              </a:rPr>
              <a:t>    D RISC</a:t>
            </a:r>
            <a:r>
              <a:rPr lang="zh-CN" altLang="en-US" sz="2800">
                <a:latin typeface="Calibri" pitchFamily="34" charset="0"/>
              </a:rPr>
              <a:t>的指令数、寻址方式和指令格式种类相对</a:t>
            </a:r>
            <a:r>
              <a:rPr lang="en-US" altLang="zh-CN" sz="2800">
                <a:latin typeface="Calibri" pitchFamily="34" charset="0"/>
              </a:rPr>
              <a:t>CISC</a:t>
            </a:r>
            <a:r>
              <a:rPr lang="zh-CN" altLang="en-US" sz="2800">
                <a:latin typeface="Calibri" pitchFamily="34" charset="0"/>
              </a:rPr>
              <a:t>少</a:t>
            </a:r>
          </a:p>
          <a:p>
            <a:endParaRPr lang="zh-CN" altLang="en-US" sz="2800">
              <a:latin typeface="Calibri" pitchFamily="34" charset="0"/>
            </a:endParaRPr>
          </a:p>
        </p:txBody>
      </p:sp>
      <p:cxnSp>
        <p:nvCxnSpPr>
          <p:cNvPr id="5" name="直接连接符 4"/>
          <p:cNvCxnSpPr/>
          <p:nvPr/>
        </p:nvCxnSpPr>
        <p:spPr>
          <a:xfrm>
            <a:off x="285750" y="3355975"/>
            <a:ext cx="85725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1"/>
          <p:cNvSpPr txBox="1">
            <a:spLocks noChangeArrowheads="1"/>
          </p:cNvSpPr>
          <p:nvPr/>
        </p:nvSpPr>
        <p:spPr bwMode="auto">
          <a:xfrm>
            <a:off x="500063" y="357188"/>
            <a:ext cx="8286750" cy="2678112"/>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09</a:t>
            </a:r>
            <a:r>
              <a:rPr lang="en-US" altLang="zh-CN" sz="2800">
                <a:latin typeface="Calibri" pitchFamily="34" charset="0"/>
              </a:rPr>
              <a:t>) </a:t>
            </a:r>
            <a:r>
              <a:rPr lang="zh-CN" altLang="en-US" sz="2800">
                <a:latin typeface="Calibri" pitchFamily="34" charset="0"/>
              </a:rPr>
              <a:t>某计算机的指令流水线由四个功能段组成，指令流经各功能段的时间（忽略功能段之间的缓存时间）分别为</a:t>
            </a:r>
            <a:r>
              <a:rPr lang="en-US" altLang="zh-CN" sz="2800">
                <a:latin typeface="Calibri" pitchFamily="34" charset="0"/>
              </a:rPr>
              <a:t>90ns</a:t>
            </a:r>
            <a:r>
              <a:rPr lang="zh-CN" altLang="en-US" sz="2800">
                <a:latin typeface="Calibri" pitchFamily="34" charset="0"/>
              </a:rPr>
              <a:t>、</a:t>
            </a:r>
            <a:r>
              <a:rPr lang="en-US" altLang="zh-CN" sz="2800">
                <a:latin typeface="Calibri" pitchFamily="34" charset="0"/>
              </a:rPr>
              <a:t>80ns</a:t>
            </a:r>
            <a:r>
              <a:rPr lang="zh-CN" altLang="en-US" sz="2800">
                <a:latin typeface="Calibri" pitchFamily="34" charset="0"/>
              </a:rPr>
              <a:t>、</a:t>
            </a:r>
            <a:r>
              <a:rPr lang="en-US" altLang="zh-CN" sz="2800">
                <a:latin typeface="Calibri" pitchFamily="34" charset="0"/>
              </a:rPr>
              <a:t>70ns</a:t>
            </a:r>
            <a:r>
              <a:rPr lang="zh-CN" altLang="en-US" sz="2800">
                <a:latin typeface="Calibri" pitchFamily="34" charset="0"/>
              </a:rPr>
              <a:t>、</a:t>
            </a:r>
            <a:r>
              <a:rPr lang="en-US" altLang="zh-CN" sz="2800">
                <a:latin typeface="Calibri" pitchFamily="34" charset="0"/>
              </a:rPr>
              <a:t>60ns</a:t>
            </a:r>
            <a:r>
              <a:rPr lang="zh-CN" altLang="en-US" sz="2800">
                <a:latin typeface="Calibri" pitchFamily="34" charset="0"/>
              </a:rPr>
              <a:t>，则该计算机的</a:t>
            </a:r>
            <a:r>
              <a:rPr lang="en-US" altLang="zh-CN" sz="2800">
                <a:latin typeface="Calibri" pitchFamily="34" charset="0"/>
              </a:rPr>
              <a:t>CPU</a:t>
            </a:r>
            <a:r>
              <a:rPr lang="zh-CN" altLang="en-US" sz="2800">
                <a:latin typeface="Calibri" pitchFamily="34" charset="0"/>
              </a:rPr>
              <a:t>时钟周期至少是（</a:t>
            </a:r>
            <a:r>
              <a:rPr lang="en-US" sz="2800">
                <a:latin typeface="Calibri" pitchFamily="34" charset="0"/>
              </a:rPr>
              <a:t> </a:t>
            </a:r>
            <a:r>
              <a:rPr lang="zh-CN" altLang="en-US" sz="2800">
                <a:latin typeface="Calibri" pitchFamily="34" charset="0"/>
              </a:rPr>
              <a:t>）。</a:t>
            </a:r>
          </a:p>
          <a:p>
            <a:r>
              <a:rPr lang="zh-CN" altLang="en-US" sz="2800">
                <a:latin typeface="Calibri" pitchFamily="34" charset="0"/>
              </a:rPr>
              <a:t>　　</a:t>
            </a:r>
            <a:r>
              <a:rPr lang="en-US" altLang="zh-CN" sz="2800">
                <a:latin typeface="Calibri" pitchFamily="34" charset="0"/>
              </a:rPr>
              <a:t>A 90ns</a:t>
            </a:r>
            <a:r>
              <a:rPr lang="zh-CN" altLang="en-US" sz="2800">
                <a:latin typeface="Calibri" pitchFamily="34" charset="0"/>
              </a:rPr>
              <a:t>　　</a:t>
            </a:r>
            <a:r>
              <a:rPr lang="en-US" altLang="zh-CN" sz="2800">
                <a:latin typeface="Calibri" pitchFamily="34" charset="0"/>
              </a:rPr>
              <a:t>B 80ns</a:t>
            </a:r>
            <a:r>
              <a:rPr lang="zh-CN" altLang="en-US" sz="2800">
                <a:latin typeface="Calibri" pitchFamily="34" charset="0"/>
              </a:rPr>
              <a:t>　</a:t>
            </a:r>
            <a:r>
              <a:rPr lang="en-US" sz="2800">
                <a:latin typeface="Calibri" pitchFamily="34" charset="0"/>
              </a:rPr>
              <a:t> </a:t>
            </a:r>
            <a:r>
              <a:rPr lang="en-US" altLang="zh-CN" sz="2800">
                <a:latin typeface="Calibri" pitchFamily="34" charset="0"/>
              </a:rPr>
              <a:t>C 70ns</a:t>
            </a:r>
            <a:r>
              <a:rPr lang="zh-CN" altLang="en-US" sz="2800">
                <a:latin typeface="Calibri" pitchFamily="34" charset="0"/>
              </a:rPr>
              <a:t>　</a:t>
            </a:r>
            <a:r>
              <a:rPr lang="en-US" sz="2800">
                <a:latin typeface="Calibri" pitchFamily="34" charset="0"/>
              </a:rPr>
              <a:t> </a:t>
            </a:r>
            <a:r>
              <a:rPr lang="en-US" altLang="zh-CN" sz="2800">
                <a:latin typeface="Calibri" pitchFamily="34" charset="0"/>
              </a:rPr>
              <a:t>D 60ns</a:t>
            </a:r>
            <a:endParaRPr lang="zh-CN" altLang="en-US" sz="2800">
              <a:latin typeface="Calibri" pitchFamily="34" charset="0"/>
            </a:endParaRPr>
          </a:p>
          <a:p>
            <a:endParaRPr lang="zh-CN" altLang="en-US" sz="2800">
              <a:latin typeface="Calibri" pitchFamily="34" charset="0"/>
            </a:endParaRPr>
          </a:p>
        </p:txBody>
      </p:sp>
      <p:sp>
        <p:nvSpPr>
          <p:cNvPr id="3" name="TextBox 2"/>
          <p:cNvSpPr txBox="1">
            <a:spLocks noChangeArrowheads="1"/>
          </p:cNvSpPr>
          <p:nvPr/>
        </p:nvSpPr>
        <p:spPr bwMode="auto">
          <a:xfrm>
            <a:off x="571500" y="3463925"/>
            <a:ext cx="8072438" cy="3108325"/>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09</a:t>
            </a:r>
            <a:r>
              <a:rPr lang="en-US" altLang="zh-CN" sz="2800">
                <a:latin typeface="Calibri" pitchFamily="34" charset="0"/>
              </a:rPr>
              <a:t>)</a:t>
            </a:r>
            <a:r>
              <a:rPr lang="zh-CN" altLang="en-US" sz="2800">
                <a:latin typeface="Calibri" pitchFamily="34" charset="0"/>
              </a:rPr>
              <a:t>． 相对于微指令控制器、硬布线控制器的特点是（</a:t>
            </a:r>
            <a:r>
              <a:rPr lang="en-US" sz="2800">
                <a:latin typeface="Calibri" pitchFamily="34" charset="0"/>
              </a:rPr>
              <a:t>  </a:t>
            </a:r>
            <a:r>
              <a:rPr lang="zh-CN" altLang="en-US" sz="2800">
                <a:latin typeface="Calibri" pitchFamily="34" charset="0"/>
              </a:rPr>
              <a:t>）。</a:t>
            </a:r>
          </a:p>
          <a:p>
            <a:r>
              <a:rPr lang="zh-CN" altLang="en-US" sz="2800">
                <a:latin typeface="Calibri" pitchFamily="34" charset="0"/>
              </a:rPr>
              <a:t>　</a:t>
            </a:r>
            <a:r>
              <a:rPr lang="en-US" altLang="zh-CN" sz="2800">
                <a:latin typeface="Calibri" pitchFamily="34" charset="0"/>
              </a:rPr>
              <a:t>A </a:t>
            </a:r>
            <a:r>
              <a:rPr lang="zh-CN" altLang="en-US" sz="2800">
                <a:latin typeface="Calibri" pitchFamily="34" charset="0"/>
              </a:rPr>
              <a:t>指令执行速度慢，指令功能的修改和扩展容易</a:t>
            </a:r>
          </a:p>
          <a:p>
            <a:r>
              <a:rPr lang="zh-CN" altLang="en-US" sz="2800">
                <a:latin typeface="Calibri" pitchFamily="34" charset="0"/>
              </a:rPr>
              <a:t>　</a:t>
            </a:r>
            <a:r>
              <a:rPr lang="en-US" altLang="zh-CN" sz="2800">
                <a:latin typeface="Calibri" pitchFamily="34" charset="0"/>
              </a:rPr>
              <a:t>B </a:t>
            </a:r>
            <a:r>
              <a:rPr lang="zh-CN" altLang="en-US" sz="2800">
                <a:latin typeface="Calibri" pitchFamily="34" charset="0"/>
              </a:rPr>
              <a:t>指令执行速度慢，指令功能的修改和扩展难</a:t>
            </a:r>
          </a:p>
          <a:p>
            <a:r>
              <a:rPr lang="zh-CN" altLang="en-US" sz="2800">
                <a:latin typeface="Calibri" pitchFamily="34" charset="0"/>
              </a:rPr>
              <a:t>　</a:t>
            </a:r>
            <a:r>
              <a:rPr lang="en-US" altLang="zh-CN" sz="2800">
                <a:latin typeface="Calibri" pitchFamily="34" charset="0"/>
              </a:rPr>
              <a:t>C</a:t>
            </a:r>
            <a:r>
              <a:rPr lang="zh-CN" altLang="en-US" sz="2800">
                <a:latin typeface="Calibri" pitchFamily="34" charset="0"/>
              </a:rPr>
              <a:t>指令执行速度快，指令功能的修改和扩展容易</a:t>
            </a:r>
          </a:p>
          <a:p>
            <a:r>
              <a:rPr lang="zh-CN" altLang="en-US" sz="2800">
                <a:latin typeface="Calibri" pitchFamily="34" charset="0"/>
              </a:rPr>
              <a:t>　</a:t>
            </a:r>
            <a:r>
              <a:rPr lang="en-US" altLang="zh-CN" sz="2800">
                <a:latin typeface="Calibri" pitchFamily="34" charset="0"/>
              </a:rPr>
              <a:t>D</a:t>
            </a:r>
            <a:r>
              <a:rPr lang="zh-CN" altLang="en-US" sz="2800">
                <a:latin typeface="Calibri" pitchFamily="34" charset="0"/>
              </a:rPr>
              <a:t>指令执行速度快，指令功能的修改和扩展难</a:t>
            </a:r>
          </a:p>
          <a:p>
            <a:endParaRPr lang="zh-CN" altLang="en-US" sz="2800">
              <a:latin typeface="Calibri" pitchFamily="34" charset="0"/>
            </a:endParaRPr>
          </a:p>
        </p:txBody>
      </p:sp>
      <p:cxnSp>
        <p:nvCxnSpPr>
          <p:cNvPr id="4" name="直接连接符 3"/>
          <p:cNvCxnSpPr/>
          <p:nvPr/>
        </p:nvCxnSpPr>
        <p:spPr>
          <a:xfrm>
            <a:off x="285750" y="2998788"/>
            <a:ext cx="85725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Box 1"/>
          <p:cNvSpPr txBox="1">
            <a:spLocks noChangeArrowheads="1"/>
          </p:cNvSpPr>
          <p:nvPr/>
        </p:nvSpPr>
        <p:spPr bwMode="auto">
          <a:xfrm>
            <a:off x="428625" y="749300"/>
            <a:ext cx="8143875" cy="3108325"/>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10</a:t>
            </a:r>
            <a:r>
              <a:rPr lang="en-US" altLang="zh-CN" sz="2800">
                <a:latin typeface="Calibri" pitchFamily="34" charset="0"/>
              </a:rPr>
              <a:t>) 12</a:t>
            </a:r>
            <a:r>
              <a:rPr lang="zh-CN" altLang="en-US" sz="2800">
                <a:latin typeface="Calibri" pitchFamily="34" charset="0"/>
              </a:rPr>
              <a:t>．下列选项中，能缩短程序执行时间的措施是</a:t>
            </a:r>
          </a:p>
          <a:p>
            <a:r>
              <a:rPr lang="en-US" altLang="zh-CN" sz="2800">
                <a:latin typeface="Calibri" pitchFamily="34" charset="0"/>
              </a:rPr>
              <a:t>I</a:t>
            </a:r>
            <a:r>
              <a:rPr lang="zh-CN" altLang="en-US" sz="2800">
                <a:latin typeface="Calibri" pitchFamily="34" charset="0"/>
              </a:rPr>
              <a:t>．提高</a:t>
            </a:r>
            <a:r>
              <a:rPr lang="en-US" altLang="zh-CN" sz="2800">
                <a:latin typeface="Calibri" pitchFamily="34" charset="0"/>
              </a:rPr>
              <a:t>CPU</a:t>
            </a:r>
            <a:r>
              <a:rPr lang="zh-CN" altLang="en-US" sz="2800">
                <a:latin typeface="Calibri" pitchFamily="34" charset="0"/>
              </a:rPr>
              <a:t>时钟频率</a:t>
            </a:r>
            <a:r>
              <a:rPr lang="en-US" sz="2800">
                <a:latin typeface="Calibri" pitchFamily="34" charset="0"/>
              </a:rPr>
              <a:t>   </a:t>
            </a:r>
            <a:r>
              <a:rPr lang="en-US" altLang="zh-CN" sz="2800">
                <a:latin typeface="Calibri" pitchFamily="34" charset="0"/>
              </a:rPr>
              <a:t>II</a:t>
            </a:r>
            <a:r>
              <a:rPr lang="zh-CN" altLang="en-US" sz="2800">
                <a:latin typeface="Calibri" pitchFamily="34" charset="0"/>
              </a:rPr>
              <a:t>．优化数据通路结构</a:t>
            </a:r>
          </a:p>
          <a:p>
            <a:r>
              <a:rPr lang="en-US" altLang="zh-CN" sz="2800">
                <a:latin typeface="Calibri" pitchFamily="34" charset="0"/>
              </a:rPr>
              <a:t>III</a:t>
            </a:r>
            <a:r>
              <a:rPr lang="zh-CN" altLang="en-US" sz="2800">
                <a:latin typeface="Calibri" pitchFamily="34" charset="0"/>
              </a:rPr>
              <a:t>．对程序进行编译优化</a:t>
            </a:r>
            <a:endParaRPr lang="en-US" altLang="zh-CN" sz="2800">
              <a:latin typeface="Calibri" pitchFamily="34" charset="0"/>
            </a:endParaRPr>
          </a:p>
          <a:p>
            <a:endParaRPr lang="zh-CN" altLang="en-US" sz="2800">
              <a:latin typeface="Calibri" pitchFamily="34" charset="0"/>
            </a:endParaRPr>
          </a:p>
          <a:p>
            <a:r>
              <a:rPr lang="en-US" altLang="zh-CN" sz="2800">
                <a:latin typeface="Calibri" pitchFamily="34" charset="0"/>
              </a:rPr>
              <a:t>A</a:t>
            </a:r>
            <a:r>
              <a:rPr lang="zh-CN" altLang="en-US" sz="2800">
                <a:latin typeface="Calibri" pitchFamily="34" charset="0"/>
              </a:rPr>
              <a:t>．仅</a:t>
            </a:r>
            <a:r>
              <a:rPr lang="en-US" altLang="zh-CN" sz="2800">
                <a:latin typeface="Calibri" pitchFamily="34" charset="0"/>
              </a:rPr>
              <a:t>I</a:t>
            </a:r>
            <a:r>
              <a:rPr lang="zh-CN" altLang="en-US" sz="2800">
                <a:latin typeface="Calibri" pitchFamily="34" charset="0"/>
              </a:rPr>
              <a:t>和</a:t>
            </a:r>
            <a:r>
              <a:rPr lang="en-US" altLang="zh-CN" sz="2800">
                <a:latin typeface="Calibri" pitchFamily="34" charset="0"/>
              </a:rPr>
              <a:t>II   B</a:t>
            </a:r>
            <a:r>
              <a:rPr lang="zh-CN" altLang="en-US" sz="2800">
                <a:latin typeface="Calibri" pitchFamily="34" charset="0"/>
              </a:rPr>
              <a:t>．仅</a:t>
            </a:r>
            <a:r>
              <a:rPr lang="en-US" altLang="zh-CN" sz="2800">
                <a:latin typeface="Calibri" pitchFamily="34" charset="0"/>
              </a:rPr>
              <a:t>I</a:t>
            </a:r>
            <a:r>
              <a:rPr lang="zh-CN" altLang="en-US" sz="2800">
                <a:latin typeface="Calibri" pitchFamily="34" charset="0"/>
              </a:rPr>
              <a:t>和</a:t>
            </a:r>
            <a:r>
              <a:rPr lang="en-US" altLang="zh-CN" sz="2800">
                <a:latin typeface="Calibri" pitchFamily="34" charset="0"/>
              </a:rPr>
              <a:t>III   C</a:t>
            </a:r>
            <a:r>
              <a:rPr lang="zh-CN" altLang="en-US" sz="2800">
                <a:latin typeface="Calibri" pitchFamily="34" charset="0"/>
              </a:rPr>
              <a:t>．仅</a:t>
            </a:r>
            <a:r>
              <a:rPr lang="en-US" altLang="zh-CN" sz="2800">
                <a:latin typeface="Calibri" pitchFamily="34" charset="0"/>
              </a:rPr>
              <a:t>II</a:t>
            </a:r>
            <a:r>
              <a:rPr lang="zh-CN" altLang="en-US" sz="2800">
                <a:latin typeface="Calibri" pitchFamily="34" charset="0"/>
              </a:rPr>
              <a:t>和</a:t>
            </a:r>
            <a:r>
              <a:rPr lang="en-US" altLang="zh-CN" sz="2800">
                <a:latin typeface="Calibri" pitchFamily="34" charset="0"/>
              </a:rPr>
              <a:t>III    D</a:t>
            </a:r>
            <a:r>
              <a:rPr lang="zh-CN" altLang="en-US" sz="2800">
                <a:latin typeface="Calibri" pitchFamily="34" charset="0"/>
              </a:rPr>
              <a:t>．</a:t>
            </a:r>
            <a:r>
              <a:rPr lang="en-US" altLang="zh-CN" sz="2800">
                <a:latin typeface="Calibri" pitchFamily="34" charset="0"/>
              </a:rPr>
              <a:t>I</a:t>
            </a:r>
            <a:r>
              <a:rPr lang="zh-CN" altLang="en-US" sz="2800">
                <a:latin typeface="Calibri" pitchFamily="34" charset="0"/>
              </a:rPr>
              <a:t>、</a:t>
            </a:r>
            <a:r>
              <a:rPr lang="en-US" altLang="zh-CN" sz="2800">
                <a:latin typeface="Calibri" pitchFamily="34" charset="0"/>
              </a:rPr>
              <a:t>II</a:t>
            </a:r>
            <a:r>
              <a:rPr lang="zh-CN" altLang="en-US" sz="2800">
                <a:latin typeface="Calibri" pitchFamily="34" charset="0"/>
              </a:rPr>
              <a:t>和</a:t>
            </a:r>
            <a:r>
              <a:rPr lang="en-US" altLang="zh-CN" sz="2800">
                <a:latin typeface="Calibri" pitchFamily="34" charset="0"/>
              </a:rPr>
              <a:t>III</a:t>
            </a:r>
            <a:endParaRPr lang="zh-CN" altLang="en-US" sz="2800">
              <a:latin typeface="Calibri" pitchFamily="34" charset="0"/>
            </a:endParaRPr>
          </a:p>
          <a:p>
            <a:endParaRPr lang="zh-CN" altLang="en-US" sz="2800">
              <a:latin typeface="Calibri" pitchFamily="34" charset="0"/>
            </a:endParaRPr>
          </a:p>
        </p:txBody>
      </p:sp>
      <p:sp>
        <p:nvSpPr>
          <p:cNvPr id="3" name="TextBox 2"/>
          <p:cNvSpPr txBox="1">
            <a:spLocks noChangeArrowheads="1"/>
          </p:cNvSpPr>
          <p:nvPr/>
        </p:nvSpPr>
        <p:spPr bwMode="auto">
          <a:xfrm>
            <a:off x="428625" y="4256088"/>
            <a:ext cx="8286750" cy="1816100"/>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10</a:t>
            </a:r>
            <a:r>
              <a:rPr lang="en-US" altLang="zh-CN" sz="2800">
                <a:latin typeface="Calibri" pitchFamily="34" charset="0"/>
              </a:rPr>
              <a:t>)19</a:t>
            </a:r>
            <a:r>
              <a:rPr lang="zh-CN" altLang="en-US" sz="2800">
                <a:latin typeface="Calibri" pitchFamily="34" charset="0"/>
              </a:rPr>
              <a:t>．下列选项中，不会引起指令流水线阻塞的是</a:t>
            </a:r>
          </a:p>
          <a:p>
            <a:r>
              <a:rPr lang="en-US" altLang="zh-CN" sz="2800">
                <a:latin typeface="Calibri" pitchFamily="34" charset="0"/>
              </a:rPr>
              <a:t>A</a:t>
            </a:r>
            <a:r>
              <a:rPr lang="zh-CN" altLang="en-US" sz="2800">
                <a:latin typeface="Calibri" pitchFamily="34" charset="0"/>
              </a:rPr>
              <a:t>．数据旁路（转发） </a:t>
            </a:r>
            <a:r>
              <a:rPr lang="en-US" sz="2800">
                <a:latin typeface="Calibri" pitchFamily="34" charset="0"/>
              </a:rPr>
              <a:t> </a:t>
            </a:r>
            <a:r>
              <a:rPr lang="en-US" altLang="zh-CN" sz="2800">
                <a:latin typeface="Calibri" pitchFamily="34" charset="0"/>
              </a:rPr>
              <a:t>B</a:t>
            </a:r>
            <a:r>
              <a:rPr lang="zh-CN" altLang="en-US" sz="2800">
                <a:latin typeface="Calibri" pitchFamily="34" charset="0"/>
              </a:rPr>
              <a:t>．数据相关</a:t>
            </a:r>
          </a:p>
          <a:p>
            <a:r>
              <a:rPr lang="en-US" altLang="zh-CN" sz="2800">
                <a:latin typeface="Calibri" pitchFamily="34" charset="0"/>
              </a:rPr>
              <a:t>C</a:t>
            </a:r>
            <a:r>
              <a:rPr lang="zh-CN" altLang="en-US" sz="2800">
                <a:latin typeface="Calibri" pitchFamily="34" charset="0"/>
              </a:rPr>
              <a:t>．条件转移</a:t>
            </a:r>
            <a:r>
              <a:rPr lang="en-US" sz="2800">
                <a:latin typeface="Calibri" pitchFamily="34" charset="0"/>
              </a:rPr>
              <a:t>                    </a:t>
            </a:r>
            <a:r>
              <a:rPr lang="en-US" altLang="zh-CN" sz="2800">
                <a:latin typeface="Calibri" pitchFamily="34" charset="0"/>
              </a:rPr>
              <a:t>D</a:t>
            </a:r>
            <a:r>
              <a:rPr lang="zh-CN" altLang="en-US" sz="2800">
                <a:latin typeface="Calibri" pitchFamily="34" charset="0"/>
              </a:rPr>
              <a:t>．资源冲突</a:t>
            </a:r>
          </a:p>
          <a:p>
            <a:endParaRPr lang="zh-CN" altLang="en-US" sz="2800">
              <a:latin typeface="Calibri" pitchFamily="34" charset="0"/>
            </a:endParaRPr>
          </a:p>
        </p:txBody>
      </p:sp>
      <p:cxnSp>
        <p:nvCxnSpPr>
          <p:cNvPr id="4" name="直接连接符 3"/>
          <p:cNvCxnSpPr/>
          <p:nvPr/>
        </p:nvCxnSpPr>
        <p:spPr>
          <a:xfrm>
            <a:off x="285750" y="3784600"/>
            <a:ext cx="85725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Box 1"/>
          <p:cNvSpPr txBox="1">
            <a:spLocks noChangeArrowheads="1"/>
          </p:cNvSpPr>
          <p:nvPr/>
        </p:nvSpPr>
        <p:spPr bwMode="auto">
          <a:xfrm>
            <a:off x="357188" y="285750"/>
            <a:ext cx="8429625" cy="6556375"/>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10</a:t>
            </a:r>
            <a:r>
              <a:rPr lang="en-US" altLang="zh-CN" sz="2800">
                <a:latin typeface="Calibri" pitchFamily="34" charset="0"/>
              </a:rPr>
              <a:t>)43</a:t>
            </a:r>
            <a:r>
              <a:rPr lang="zh-CN" altLang="en-US" sz="2800">
                <a:latin typeface="Calibri" pitchFamily="34" charset="0"/>
              </a:rPr>
              <a:t>．（</a:t>
            </a:r>
            <a:r>
              <a:rPr lang="en-US" altLang="zh-CN" sz="2800">
                <a:latin typeface="Calibri" pitchFamily="34" charset="0"/>
              </a:rPr>
              <a:t>11</a:t>
            </a:r>
            <a:r>
              <a:rPr lang="zh-CN" altLang="en-US" sz="2800">
                <a:latin typeface="Calibri" pitchFamily="34" charset="0"/>
              </a:rPr>
              <a:t>分）某计算机字长为</a:t>
            </a:r>
            <a:r>
              <a:rPr lang="en-US" altLang="zh-CN" sz="2800">
                <a:latin typeface="Calibri" pitchFamily="34" charset="0"/>
              </a:rPr>
              <a:t>16</a:t>
            </a:r>
            <a:r>
              <a:rPr lang="zh-CN" altLang="en-US" sz="2800">
                <a:latin typeface="Calibri" pitchFamily="34" charset="0"/>
              </a:rPr>
              <a:t>位，主存地址空间大小为</a:t>
            </a:r>
            <a:r>
              <a:rPr lang="en-US" altLang="zh-CN" sz="2800">
                <a:latin typeface="Calibri" pitchFamily="34" charset="0"/>
              </a:rPr>
              <a:t>128 KB</a:t>
            </a:r>
            <a:r>
              <a:rPr lang="zh-CN" altLang="en-US" sz="2800">
                <a:latin typeface="Calibri" pitchFamily="34" charset="0"/>
              </a:rPr>
              <a:t>，按字编址。采用单字长指令格式，指令各字段定义如下：</a:t>
            </a:r>
          </a:p>
          <a:p>
            <a:r>
              <a:rPr lang="en-US" altLang="zh-CN" sz="2800">
                <a:latin typeface="Calibri" pitchFamily="34" charset="0"/>
              </a:rPr>
              <a:t>15      12 11 6 5 0</a:t>
            </a:r>
            <a:endParaRPr lang="zh-CN" altLang="en-US" sz="2800">
              <a:latin typeface="Calibri" pitchFamily="34" charset="0"/>
            </a:endParaRPr>
          </a:p>
          <a:p>
            <a:r>
              <a:rPr lang="en-US" altLang="zh-CN" sz="2800">
                <a:latin typeface="Calibri" pitchFamily="34" charset="0"/>
              </a:rPr>
              <a:t>OP Ms Rs Md Rd</a:t>
            </a:r>
            <a:endParaRPr lang="zh-CN" altLang="en-US" sz="2800">
              <a:latin typeface="Calibri" pitchFamily="34" charset="0"/>
            </a:endParaRPr>
          </a:p>
          <a:p>
            <a:r>
              <a:rPr lang="en-US" altLang="zh-CN" sz="2800">
                <a:latin typeface="Calibri" pitchFamily="34" charset="0"/>
              </a:rPr>
              <a:t> </a:t>
            </a:r>
            <a:r>
              <a:rPr lang="zh-CN" altLang="en-US" sz="2800">
                <a:latin typeface="Calibri" pitchFamily="34" charset="0"/>
              </a:rPr>
              <a:t>源操作数 目的操作数</a:t>
            </a:r>
          </a:p>
          <a:p>
            <a:r>
              <a:rPr lang="zh-CN" altLang="en-US" sz="2800">
                <a:latin typeface="Calibri" pitchFamily="34" charset="0"/>
              </a:rPr>
              <a:t>转移指令采用相对寻址方式，相对偏移量用补码表示。寻址方式定义如下：</a:t>
            </a:r>
          </a:p>
          <a:p>
            <a:r>
              <a:rPr lang="en-US" altLang="zh-CN" sz="2800">
                <a:latin typeface="Calibri" pitchFamily="34" charset="0"/>
              </a:rPr>
              <a:t>Ms / Md </a:t>
            </a:r>
            <a:r>
              <a:rPr lang="zh-CN" altLang="en-US" sz="2800">
                <a:latin typeface="Calibri" pitchFamily="34" charset="0"/>
              </a:rPr>
              <a:t>寻址方式 助记符 含义</a:t>
            </a:r>
          </a:p>
          <a:p>
            <a:r>
              <a:rPr lang="en-US" altLang="zh-CN" sz="2800">
                <a:latin typeface="Calibri" pitchFamily="34" charset="0"/>
              </a:rPr>
              <a:t>000B </a:t>
            </a:r>
            <a:r>
              <a:rPr lang="zh-CN" altLang="en-US" sz="2800">
                <a:latin typeface="Calibri" pitchFamily="34" charset="0"/>
              </a:rPr>
              <a:t>寄存器直接</a:t>
            </a:r>
            <a:r>
              <a:rPr lang="en-US" sz="2800">
                <a:latin typeface="Calibri" pitchFamily="34" charset="0"/>
              </a:rPr>
              <a:t> </a:t>
            </a:r>
            <a:r>
              <a:rPr lang="en-US" altLang="zh-CN" sz="2800">
                <a:latin typeface="Calibri" pitchFamily="34" charset="0"/>
              </a:rPr>
              <a:t>Rn </a:t>
            </a:r>
            <a:r>
              <a:rPr lang="zh-CN" altLang="en-US" sz="2800">
                <a:latin typeface="Calibri" pitchFamily="34" charset="0"/>
              </a:rPr>
              <a:t>操作数</a:t>
            </a:r>
            <a:r>
              <a:rPr lang="en-US" altLang="zh-CN" sz="2800">
                <a:latin typeface="Calibri" pitchFamily="34" charset="0"/>
              </a:rPr>
              <a:t>=(Rn)</a:t>
            </a:r>
            <a:endParaRPr lang="zh-CN" altLang="en-US" sz="2800">
              <a:latin typeface="Calibri" pitchFamily="34" charset="0"/>
            </a:endParaRPr>
          </a:p>
          <a:p>
            <a:r>
              <a:rPr lang="en-US" altLang="zh-CN" sz="2800">
                <a:latin typeface="Calibri" pitchFamily="34" charset="0"/>
              </a:rPr>
              <a:t>001B </a:t>
            </a:r>
            <a:r>
              <a:rPr lang="zh-CN" altLang="en-US" sz="2800">
                <a:latin typeface="Calibri" pitchFamily="34" charset="0"/>
              </a:rPr>
              <a:t>寄存器间接</a:t>
            </a:r>
            <a:r>
              <a:rPr lang="en-US" sz="2800">
                <a:latin typeface="Calibri" pitchFamily="34" charset="0"/>
              </a:rPr>
              <a:t> </a:t>
            </a:r>
            <a:r>
              <a:rPr lang="en-US" altLang="zh-CN" sz="2800">
                <a:latin typeface="Calibri" pitchFamily="34" charset="0"/>
              </a:rPr>
              <a:t>(Rn) </a:t>
            </a:r>
            <a:r>
              <a:rPr lang="zh-CN" altLang="en-US" sz="2800">
                <a:latin typeface="Calibri" pitchFamily="34" charset="0"/>
              </a:rPr>
              <a:t>操作数</a:t>
            </a:r>
            <a:r>
              <a:rPr lang="en-US" altLang="zh-CN" sz="2800">
                <a:latin typeface="Calibri" pitchFamily="34" charset="0"/>
              </a:rPr>
              <a:t>=((Rn))</a:t>
            </a:r>
            <a:endParaRPr lang="zh-CN" altLang="en-US" sz="2800">
              <a:latin typeface="Calibri" pitchFamily="34" charset="0"/>
            </a:endParaRPr>
          </a:p>
          <a:p>
            <a:r>
              <a:rPr lang="en-US" altLang="zh-CN" sz="2800">
                <a:latin typeface="Calibri" pitchFamily="34" charset="0"/>
              </a:rPr>
              <a:t>010B </a:t>
            </a:r>
            <a:r>
              <a:rPr lang="zh-CN" altLang="en-US" sz="2800">
                <a:latin typeface="Calibri" pitchFamily="34" charset="0"/>
              </a:rPr>
              <a:t>寄存器间接、自增</a:t>
            </a:r>
            <a:r>
              <a:rPr lang="en-US" sz="2800">
                <a:latin typeface="Calibri" pitchFamily="34" charset="0"/>
              </a:rPr>
              <a:t> </a:t>
            </a:r>
            <a:r>
              <a:rPr lang="en-US" altLang="zh-CN" sz="2800">
                <a:latin typeface="Calibri" pitchFamily="34" charset="0"/>
              </a:rPr>
              <a:t>(Rn)+ </a:t>
            </a:r>
            <a:r>
              <a:rPr lang="zh-CN" altLang="en-US" sz="2800">
                <a:latin typeface="Calibri" pitchFamily="34" charset="0"/>
              </a:rPr>
              <a:t>操作数</a:t>
            </a:r>
            <a:r>
              <a:rPr lang="en-US" altLang="zh-CN" sz="2800">
                <a:latin typeface="Calibri" pitchFamily="34" charset="0"/>
              </a:rPr>
              <a:t>=((Rn)), (Rn)+1</a:t>
            </a:r>
            <a:r>
              <a:rPr lang="zh-CN" altLang="en-US" sz="2800">
                <a:latin typeface="Calibri" pitchFamily="34" charset="0"/>
              </a:rPr>
              <a:t>→</a:t>
            </a:r>
            <a:r>
              <a:rPr lang="en-US" altLang="zh-CN" sz="2800">
                <a:latin typeface="Calibri" pitchFamily="34" charset="0"/>
              </a:rPr>
              <a:t>Rn</a:t>
            </a:r>
            <a:endParaRPr lang="zh-CN" altLang="en-US" sz="2800">
              <a:latin typeface="Calibri" pitchFamily="34" charset="0"/>
            </a:endParaRPr>
          </a:p>
          <a:p>
            <a:r>
              <a:rPr lang="en-US" altLang="zh-CN" sz="2800">
                <a:latin typeface="Calibri" pitchFamily="34" charset="0"/>
              </a:rPr>
              <a:t>011B </a:t>
            </a:r>
            <a:r>
              <a:rPr lang="zh-CN" altLang="en-US" sz="2800">
                <a:latin typeface="Calibri" pitchFamily="34" charset="0"/>
              </a:rPr>
              <a:t>相对</a:t>
            </a:r>
            <a:r>
              <a:rPr lang="en-US" sz="2800">
                <a:latin typeface="Calibri" pitchFamily="34" charset="0"/>
              </a:rPr>
              <a:t> </a:t>
            </a:r>
            <a:r>
              <a:rPr lang="en-US" altLang="zh-CN" sz="2800">
                <a:latin typeface="Calibri" pitchFamily="34" charset="0"/>
              </a:rPr>
              <a:t>D(Rn) </a:t>
            </a:r>
            <a:r>
              <a:rPr lang="zh-CN" altLang="en-US" sz="2800">
                <a:latin typeface="Calibri" pitchFamily="34" charset="0"/>
              </a:rPr>
              <a:t>转移目标地址</a:t>
            </a:r>
            <a:r>
              <a:rPr lang="en-US" altLang="zh-CN" sz="2800">
                <a:latin typeface="Calibri" pitchFamily="34" charset="0"/>
              </a:rPr>
              <a:t>=(PC)+(Rn)</a:t>
            </a:r>
            <a:endParaRPr lang="zh-CN" altLang="en-US" sz="2800">
              <a:latin typeface="Calibri" pitchFamily="34" charset="0"/>
            </a:endParaRPr>
          </a:p>
          <a:p>
            <a:r>
              <a:rPr lang="zh-CN" altLang="en-US" sz="2800">
                <a:latin typeface="Calibri" pitchFamily="34" charset="0"/>
              </a:rPr>
              <a:t>注：（</a:t>
            </a:r>
            <a:r>
              <a:rPr lang="en-US" altLang="zh-CN" sz="2800">
                <a:latin typeface="Calibri" pitchFamily="34" charset="0"/>
              </a:rPr>
              <a:t>x</a:t>
            </a:r>
            <a:r>
              <a:rPr lang="zh-CN" altLang="en-US" sz="2800">
                <a:latin typeface="Calibri" pitchFamily="34" charset="0"/>
              </a:rPr>
              <a:t>）表示存储器地址</a:t>
            </a:r>
            <a:r>
              <a:rPr lang="en-US" altLang="zh-CN" sz="2800">
                <a:latin typeface="Calibri" pitchFamily="34" charset="0"/>
              </a:rPr>
              <a:t>x</a:t>
            </a:r>
            <a:r>
              <a:rPr lang="zh-CN" altLang="en-US" sz="2800">
                <a:latin typeface="Calibri" pitchFamily="34" charset="0"/>
              </a:rPr>
              <a:t>或寄存器</a:t>
            </a:r>
            <a:r>
              <a:rPr lang="en-US" altLang="zh-CN" sz="2800">
                <a:latin typeface="Calibri" pitchFamily="34" charset="0"/>
              </a:rPr>
              <a:t>x</a:t>
            </a:r>
            <a:r>
              <a:rPr lang="zh-CN" altLang="en-US" sz="2800">
                <a:latin typeface="Calibri" pitchFamily="34" charset="0"/>
              </a:rPr>
              <a:t>的内容。</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Box 1"/>
          <p:cNvSpPr txBox="1">
            <a:spLocks noChangeArrowheads="1"/>
          </p:cNvSpPr>
          <p:nvPr/>
        </p:nvSpPr>
        <p:spPr bwMode="auto">
          <a:xfrm>
            <a:off x="357188" y="428625"/>
            <a:ext cx="8143875" cy="6556375"/>
          </a:xfrm>
          <a:prstGeom prst="rect">
            <a:avLst/>
          </a:prstGeom>
          <a:noFill/>
          <a:ln w="9525">
            <a:noFill/>
            <a:miter lim="800000"/>
            <a:headEnd/>
            <a:tailEnd/>
          </a:ln>
        </p:spPr>
        <p:txBody>
          <a:bodyPr>
            <a:spAutoFit/>
          </a:bodyPr>
          <a:lstStyle/>
          <a:p>
            <a:r>
              <a:rPr lang="zh-CN" altLang="en-US" sz="2800">
                <a:latin typeface="Calibri" pitchFamily="34" charset="0"/>
              </a:rPr>
              <a:t>请回答下列问题：</a:t>
            </a:r>
          </a:p>
          <a:p>
            <a:r>
              <a:rPr lang="zh-CN" altLang="en-US" sz="2800">
                <a:latin typeface="Calibri" pitchFamily="34" charset="0"/>
              </a:rPr>
              <a:t>（</a:t>
            </a:r>
            <a:r>
              <a:rPr lang="en-US" altLang="zh-CN" sz="2800">
                <a:latin typeface="Calibri" pitchFamily="34" charset="0"/>
              </a:rPr>
              <a:t>1</a:t>
            </a:r>
            <a:r>
              <a:rPr lang="zh-CN" altLang="en-US" sz="2800">
                <a:latin typeface="Calibri" pitchFamily="34" charset="0"/>
              </a:rPr>
              <a:t>）该指令系统最多可有多少条指令？该计算机最多有多少个通用寄存器？存储器地址寄存器（</a:t>
            </a:r>
            <a:r>
              <a:rPr lang="en-US" altLang="zh-CN" sz="2800">
                <a:latin typeface="Calibri" pitchFamily="34" charset="0"/>
              </a:rPr>
              <a:t>MAR</a:t>
            </a:r>
            <a:r>
              <a:rPr lang="zh-CN" altLang="en-US" sz="2800">
                <a:latin typeface="Calibri" pitchFamily="34" charset="0"/>
              </a:rPr>
              <a:t>）和存储器数据寄存器（</a:t>
            </a:r>
            <a:r>
              <a:rPr lang="en-US" altLang="zh-CN" sz="2800">
                <a:latin typeface="Calibri" pitchFamily="34" charset="0"/>
              </a:rPr>
              <a:t>MDR</a:t>
            </a:r>
            <a:r>
              <a:rPr lang="zh-CN" altLang="en-US" sz="2800">
                <a:latin typeface="Calibri" pitchFamily="34" charset="0"/>
              </a:rPr>
              <a:t>）至少各需要多少位？</a:t>
            </a:r>
          </a:p>
          <a:p>
            <a:r>
              <a:rPr lang="zh-CN" altLang="en-US" sz="2800">
                <a:latin typeface="Calibri" pitchFamily="34" charset="0"/>
              </a:rPr>
              <a:t>（</a:t>
            </a:r>
            <a:r>
              <a:rPr lang="en-US" altLang="zh-CN" sz="2800">
                <a:latin typeface="Calibri" pitchFamily="34" charset="0"/>
              </a:rPr>
              <a:t>2</a:t>
            </a:r>
            <a:r>
              <a:rPr lang="zh-CN" altLang="en-US" sz="2800">
                <a:latin typeface="Calibri" pitchFamily="34" charset="0"/>
              </a:rPr>
              <a:t>）转移指令的目标地址范围是多少？</a:t>
            </a:r>
          </a:p>
          <a:p>
            <a:r>
              <a:rPr lang="zh-CN" altLang="en-US" sz="2800">
                <a:latin typeface="Calibri" pitchFamily="34" charset="0"/>
              </a:rPr>
              <a:t>（</a:t>
            </a:r>
            <a:r>
              <a:rPr lang="en-US" altLang="zh-CN" sz="2800">
                <a:latin typeface="Calibri" pitchFamily="34" charset="0"/>
              </a:rPr>
              <a:t>3</a:t>
            </a:r>
            <a:r>
              <a:rPr lang="zh-CN" altLang="en-US" sz="2800">
                <a:latin typeface="Calibri" pitchFamily="34" charset="0"/>
              </a:rPr>
              <a:t>）若操作码</a:t>
            </a:r>
            <a:r>
              <a:rPr lang="en-US" altLang="zh-CN" sz="2800">
                <a:latin typeface="Calibri" pitchFamily="34" charset="0"/>
              </a:rPr>
              <a:t>0010B</a:t>
            </a:r>
            <a:r>
              <a:rPr lang="zh-CN" altLang="en-US" sz="2800">
                <a:latin typeface="Calibri" pitchFamily="34" charset="0"/>
              </a:rPr>
              <a:t>表示加法操作（助记符为</a:t>
            </a:r>
            <a:r>
              <a:rPr lang="en-US" altLang="zh-CN" sz="2800">
                <a:latin typeface="Calibri" pitchFamily="34" charset="0"/>
              </a:rPr>
              <a:t>add</a:t>
            </a:r>
            <a:r>
              <a:rPr lang="zh-CN" altLang="en-US" sz="2800">
                <a:latin typeface="Calibri" pitchFamily="34" charset="0"/>
              </a:rPr>
              <a:t>），寄存器</a:t>
            </a:r>
            <a:r>
              <a:rPr lang="en-US" altLang="zh-CN" sz="2800">
                <a:latin typeface="Calibri" pitchFamily="34" charset="0"/>
              </a:rPr>
              <a:t>R4</a:t>
            </a:r>
            <a:r>
              <a:rPr lang="zh-CN" altLang="en-US" sz="2800">
                <a:latin typeface="Calibri" pitchFamily="34" charset="0"/>
              </a:rPr>
              <a:t>和</a:t>
            </a:r>
            <a:r>
              <a:rPr lang="en-US" altLang="zh-CN" sz="2800">
                <a:latin typeface="Calibri" pitchFamily="34" charset="0"/>
              </a:rPr>
              <a:t>R5</a:t>
            </a:r>
            <a:r>
              <a:rPr lang="zh-CN" altLang="en-US" sz="2800">
                <a:latin typeface="Calibri" pitchFamily="34" charset="0"/>
              </a:rPr>
              <a:t>的编号分别为</a:t>
            </a:r>
            <a:r>
              <a:rPr lang="en-US" altLang="zh-CN" sz="2800">
                <a:latin typeface="Calibri" pitchFamily="34" charset="0"/>
              </a:rPr>
              <a:t>100B</a:t>
            </a:r>
            <a:r>
              <a:rPr lang="zh-CN" altLang="en-US" sz="2800">
                <a:latin typeface="Calibri" pitchFamily="34" charset="0"/>
              </a:rPr>
              <a:t>和</a:t>
            </a:r>
            <a:r>
              <a:rPr lang="en-US" altLang="zh-CN" sz="2800">
                <a:latin typeface="Calibri" pitchFamily="34" charset="0"/>
              </a:rPr>
              <a:t>101B</a:t>
            </a:r>
            <a:r>
              <a:rPr lang="zh-CN" altLang="en-US" sz="2800">
                <a:latin typeface="Calibri" pitchFamily="34" charset="0"/>
              </a:rPr>
              <a:t>，</a:t>
            </a:r>
            <a:r>
              <a:rPr lang="en-US" altLang="zh-CN" sz="2800">
                <a:latin typeface="Calibri" pitchFamily="34" charset="0"/>
              </a:rPr>
              <a:t>R4</a:t>
            </a:r>
            <a:r>
              <a:rPr lang="zh-CN" altLang="en-US" sz="2800">
                <a:latin typeface="Calibri" pitchFamily="34" charset="0"/>
              </a:rPr>
              <a:t>的内容为</a:t>
            </a:r>
            <a:r>
              <a:rPr lang="en-US" altLang="zh-CN" sz="2800">
                <a:latin typeface="Calibri" pitchFamily="34" charset="0"/>
              </a:rPr>
              <a:t>1234H</a:t>
            </a:r>
            <a:r>
              <a:rPr lang="zh-CN" altLang="en-US" sz="2800">
                <a:latin typeface="Calibri" pitchFamily="34" charset="0"/>
              </a:rPr>
              <a:t>，</a:t>
            </a:r>
            <a:r>
              <a:rPr lang="en-US" altLang="zh-CN" sz="2800">
                <a:latin typeface="Calibri" pitchFamily="34" charset="0"/>
              </a:rPr>
              <a:t>R5</a:t>
            </a:r>
            <a:r>
              <a:rPr lang="zh-CN" altLang="en-US" sz="2800">
                <a:latin typeface="Calibri" pitchFamily="34" charset="0"/>
              </a:rPr>
              <a:t>的内容为</a:t>
            </a:r>
            <a:r>
              <a:rPr lang="en-US" altLang="zh-CN" sz="2800">
                <a:latin typeface="Calibri" pitchFamily="34" charset="0"/>
              </a:rPr>
              <a:t>5678H</a:t>
            </a:r>
            <a:r>
              <a:rPr lang="zh-CN" altLang="en-US" sz="2800">
                <a:latin typeface="Calibri" pitchFamily="34" charset="0"/>
              </a:rPr>
              <a:t>，地址</a:t>
            </a:r>
            <a:r>
              <a:rPr lang="en-US" altLang="zh-CN" sz="2800">
                <a:latin typeface="Calibri" pitchFamily="34" charset="0"/>
              </a:rPr>
              <a:t>1234H</a:t>
            </a:r>
            <a:r>
              <a:rPr lang="zh-CN" altLang="en-US" sz="2800">
                <a:latin typeface="Calibri" pitchFamily="34" charset="0"/>
              </a:rPr>
              <a:t>中的内容为</a:t>
            </a:r>
            <a:r>
              <a:rPr lang="en-US" altLang="zh-CN" sz="2800">
                <a:latin typeface="Calibri" pitchFamily="34" charset="0"/>
              </a:rPr>
              <a:t>5678H</a:t>
            </a:r>
            <a:r>
              <a:rPr lang="zh-CN" altLang="en-US" sz="2800">
                <a:latin typeface="Calibri" pitchFamily="34" charset="0"/>
              </a:rPr>
              <a:t>，地址</a:t>
            </a:r>
            <a:r>
              <a:rPr lang="en-US" altLang="zh-CN" sz="2800">
                <a:latin typeface="Calibri" pitchFamily="34" charset="0"/>
              </a:rPr>
              <a:t>5678H</a:t>
            </a:r>
            <a:r>
              <a:rPr lang="zh-CN" altLang="en-US" sz="2800">
                <a:latin typeface="Calibri" pitchFamily="34" charset="0"/>
              </a:rPr>
              <a:t>中的内容为</a:t>
            </a:r>
            <a:r>
              <a:rPr lang="en-US" altLang="zh-CN" sz="2800">
                <a:latin typeface="Calibri" pitchFamily="34" charset="0"/>
              </a:rPr>
              <a:t>1234H</a:t>
            </a:r>
            <a:r>
              <a:rPr lang="zh-CN" altLang="en-US" sz="2800">
                <a:latin typeface="Calibri" pitchFamily="34" charset="0"/>
              </a:rPr>
              <a:t>，则汇编语句“</a:t>
            </a:r>
            <a:r>
              <a:rPr lang="en-US" altLang="zh-CN" sz="2800">
                <a:latin typeface="Calibri" pitchFamily="34" charset="0"/>
              </a:rPr>
              <a:t>add (R4), (R5)+</a:t>
            </a:r>
            <a:r>
              <a:rPr lang="zh-CN" altLang="en-US" sz="2800">
                <a:latin typeface="Calibri" pitchFamily="34" charset="0"/>
              </a:rPr>
              <a:t>”（逗号前为源操作数，逗号后为目的操作数）对应的机器码是什么（用十六进制表示）？该指令执行后，哪些寄存器和存储单元的内容会改变？改变后的内容是什么？</a:t>
            </a:r>
          </a:p>
          <a:p>
            <a:endParaRPr lang="zh-CN" altLang="en-US" sz="2800">
              <a:latin typeface="Calibri"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Box 1"/>
          <p:cNvSpPr txBox="1">
            <a:spLocks noChangeArrowheads="1"/>
          </p:cNvSpPr>
          <p:nvPr/>
        </p:nvSpPr>
        <p:spPr bwMode="auto">
          <a:xfrm>
            <a:off x="0" y="0"/>
            <a:ext cx="9144000" cy="3540125"/>
          </a:xfrm>
          <a:prstGeom prst="rect">
            <a:avLst/>
          </a:prstGeom>
          <a:noFill/>
          <a:ln w="9525">
            <a:noFill/>
            <a:miter lim="800000"/>
            <a:headEnd/>
            <a:tailEnd/>
          </a:ln>
        </p:spPr>
        <p:txBody>
          <a:bodyPr>
            <a:spAutoFit/>
          </a:bodyPr>
          <a:lstStyle/>
          <a:p>
            <a:r>
              <a:rPr lang="en-US" altLang="zh-CN" sz="2800">
                <a:latin typeface="Calibri" pitchFamily="34" charset="0"/>
              </a:rPr>
              <a:t>(11)18.</a:t>
            </a:r>
            <a:r>
              <a:rPr lang="zh-CN" altLang="en-US" sz="2800">
                <a:latin typeface="Calibri" pitchFamily="34" charset="0"/>
              </a:rPr>
              <a:t>下列给出的指令系统特点中，有利于实现指令流水线的是</a:t>
            </a:r>
          </a:p>
          <a:p>
            <a:r>
              <a:rPr lang="en-US" altLang="zh-CN" sz="2800">
                <a:latin typeface="Calibri" pitchFamily="34" charset="0"/>
              </a:rPr>
              <a:t>I. </a:t>
            </a:r>
            <a:r>
              <a:rPr lang="zh-CN" altLang="en-US" sz="2800">
                <a:latin typeface="Calibri" pitchFamily="34" charset="0"/>
              </a:rPr>
              <a:t>指令格式规整且长度一致</a:t>
            </a:r>
            <a:r>
              <a:rPr lang="en-US" sz="2800">
                <a:latin typeface="Calibri" pitchFamily="34" charset="0"/>
              </a:rPr>
              <a:t>             </a:t>
            </a:r>
            <a:r>
              <a:rPr lang="en-US" altLang="zh-CN" sz="2800">
                <a:latin typeface="Calibri" pitchFamily="34" charset="0"/>
              </a:rPr>
              <a:t>II. </a:t>
            </a:r>
            <a:r>
              <a:rPr lang="zh-CN" altLang="en-US" sz="2800">
                <a:latin typeface="Calibri" pitchFamily="34" charset="0"/>
              </a:rPr>
              <a:t>指令和数据按边界对齐存放</a:t>
            </a:r>
          </a:p>
          <a:p>
            <a:r>
              <a:rPr lang="en-US" altLang="zh-CN" sz="2800">
                <a:latin typeface="Calibri" pitchFamily="34" charset="0"/>
              </a:rPr>
              <a:t>III. </a:t>
            </a:r>
            <a:r>
              <a:rPr lang="zh-CN" altLang="en-US" sz="2800">
                <a:latin typeface="Calibri" pitchFamily="34" charset="0"/>
              </a:rPr>
              <a:t>只有</a:t>
            </a:r>
            <a:r>
              <a:rPr lang="en-US" altLang="zh-CN" sz="2800">
                <a:latin typeface="Calibri" pitchFamily="34" charset="0"/>
              </a:rPr>
              <a:t>Load/Store </a:t>
            </a:r>
            <a:r>
              <a:rPr lang="zh-CN" altLang="en-US" sz="2800">
                <a:latin typeface="Calibri" pitchFamily="34" charset="0"/>
              </a:rPr>
              <a:t>指令才能对操作数进行存储访问</a:t>
            </a:r>
          </a:p>
          <a:p>
            <a:r>
              <a:rPr lang="en-US" altLang="zh-CN" sz="2800">
                <a:latin typeface="Calibri" pitchFamily="34" charset="0"/>
              </a:rPr>
              <a:t>   A.</a:t>
            </a:r>
            <a:r>
              <a:rPr lang="zh-CN" altLang="en-US" sz="2800">
                <a:latin typeface="Calibri" pitchFamily="34" charset="0"/>
              </a:rPr>
              <a:t>仅</a:t>
            </a:r>
            <a:r>
              <a:rPr lang="en-US" altLang="zh-CN" sz="2800">
                <a:latin typeface="Calibri" pitchFamily="34" charset="0"/>
              </a:rPr>
              <a:t>I</a:t>
            </a:r>
            <a:r>
              <a:rPr lang="zh-CN" altLang="en-US" sz="2800">
                <a:latin typeface="Calibri" pitchFamily="34" charset="0"/>
              </a:rPr>
              <a:t>、</a:t>
            </a:r>
            <a:r>
              <a:rPr lang="en-US" altLang="zh-CN" sz="2800">
                <a:latin typeface="Calibri" pitchFamily="34" charset="0"/>
              </a:rPr>
              <a:t>II                 B.</a:t>
            </a:r>
            <a:r>
              <a:rPr lang="zh-CN" altLang="en-US" sz="2800">
                <a:latin typeface="Calibri" pitchFamily="34" charset="0"/>
              </a:rPr>
              <a:t>仅</a:t>
            </a:r>
            <a:r>
              <a:rPr lang="en-US" altLang="zh-CN" sz="2800">
                <a:latin typeface="Calibri" pitchFamily="34" charset="0"/>
              </a:rPr>
              <a:t>II</a:t>
            </a:r>
            <a:r>
              <a:rPr lang="zh-CN" altLang="en-US" sz="2800">
                <a:latin typeface="Calibri" pitchFamily="34" charset="0"/>
              </a:rPr>
              <a:t>、</a:t>
            </a:r>
            <a:r>
              <a:rPr lang="en-US" altLang="zh-CN" sz="2800">
                <a:latin typeface="Calibri" pitchFamily="34" charset="0"/>
              </a:rPr>
              <a:t>III              </a:t>
            </a:r>
          </a:p>
          <a:p>
            <a:r>
              <a:rPr lang="en-US" sz="2800">
                <a:latin typeface="Calibri" pitchFamily="34" charset="0"/>
              </a:rPr>
              <a:t>   </a:t>
            </a:r>
            <a:r>
              <a:rPr lang="en-US" altLang="zh-CN" sz="2800">
                <a:latin typeface="Calibri" pitchFamily="34" charset="0"/>
              </a:rPr>
              <a:t>C.</a:t>
            </a:r>
            <a:r>
              <a:rPr lang="zh-CN" altLang="en-US" sz="2800">
                <a:latin typeface="Calibri" pitchFamily="34" charset="0"/>
              </a:rPr>
              <a:t>仅</a:t>
            </a:r>
            <a:r>
              <a:rPr lang="en-US" altLang="zh-CN" sz="2800">
                <a:latin typeface="Calibri" pitchFamily="34" charset="0"/>
              </a:rPr>
              <a:t>I</a:t>
            </a:r>
            <a:r>
              <a:rPr lang="zh-CN" altLang="en-US" sz="2800">
                <a:latin typeface="Calibri" pitchFamily="34" charset="0"/>
              </a:rPr>
              <a:t>、</a:t>
            </a:r>
            <a:r>
              <a:rPr lang="en-US" altLang="zh-CN" sz="2800">
                <a:latin typeface="Calibri" pitchFamily="34" charset="0"/>
              </a:rPr>
              <a:t>III                D.I</a:t>
            </a:r>
            <a:r>
              <a:rPr lang="zh-CN" altLang="en-US" sz="2800">
                <a:latin typeface="Calibri" pitchFamily="34" charset="0"/>
              </a:rPr>
              <a:t>、</a:t>
            </a:r>
            <a:r>
              <a:rPr lang="en-US" altLang="zh-CN" sz="2800">
                <a:latin typeface="Calibri" pitchFamily="34" charset="0"/>
              </a:rPr>
              <a:t>II</a:t>
            </a:r>
            <a:r>
              <a:rPr lang="zh-CN" altLang="en-US" sz="2800">
                <a:latin typeface="Calibri" pitchFamily="34" charset="0"/>
              </a:rPr>
              <a:t>、</a:t>
            </a:r>
            <a:r>
              <a:rPr lang="en-US" altLang="zh-CN" sz="2800">
                <a:latin typeface="Calibri" pitchFamily="34" charset="0"/>
              </a:rPr>
              <a:t>III</a:t>
            </a:r>
            <a:endParaRPr lang="zh-CN" altLang="en-US" sz="2800">
              <a:latin typeface="Calibri" pitchFamily="34" charset="0"/>
            </a:endParaRPr>
          </a:p>
          <a:p>
            <a:endParaRPr lang="zh-CN" altLang="en-US" sz="2800">
              <a:latin typeface="Calibri" pitchFamily="34" charset="0"/>
            </a:endParaRPr>
          </a:p>
        </p:txBody>
      </p:sp>
      <p:sp>
        <p:nvSpPr>
          <p:cNvPr id="3" name="TextBox 2"/>
          <p:cNvSpPr txBox="1">
            <a:spLocks noChangeArrowheads="1"/>
          </p:cNvSpPr>
          <p:nvPr/>
        </p:nvSpPr>
        <p:spPr bwMode="auto">
          <a:xfrm>
            <a:off x="0" y="3460750"/>
            <a:ext cx="9144000" cy="3540125"/>
          </a:xfrm>
          <a:prstGeom prst="rect">
            <a:avLst/>
          </a:prstGeom>
          <a:noFill/>
          <a:ln w="9525">
            <a:noFill/>
            <a:miter lim="800000"/>
            <a:headEnd/>
            <a:tailEnd/>
          </a:ln>
        </p:spPr>
        <p:txBody>
          <a:bodyPr>
            <a:spAutoFit/>
          </a:bodyPr>
          <a:lstStyle/>
          <a:p>
            <a:r>
              <a:rPr lang="en-US" altLang="zh-CN" sz="2800">
                <a:latin typeface="Calibri" pitchFamily="34" charset="0"/>
              </a:rPr>
              <a:t>19.</a:t>
            </a:r>
            <a:r>
              <a:rPr lang="zh-CN" altLang="en-US" sz="2800">
                <a:latin typeface="Calibri" pitchFamily="34" charset="0"/>
              </a:rPr>
              <a:t>假定不采用</a:t>
            </a:r>
            <a:r>
              <a:rPr lang="en-US" altLang="zh-CN" sz="2800">
                <a:latin typeface="Calibri" pitchFamily="34" charset="0"/>
              </a:rPr>
              <a:t>Cache </a:t>
            </a:r>
            <a:r>
              <a:rPr lang="zh-CN" altLang="en-US" sz="2800">
                <a:latin typeface="Calibri" pitchFamily="34" charset="0"/>
              </a:rPr>
              <a:t>和指令预取技术，且机器处于“开中断”状态，则在下列有关指令执行的叙述中，错误的是</a:t>
            </a:r>
          </a:p>
          <a:p>
            <a:r>
              <a:rPr lang="en-US" altLang="zh-CN" sz="2800">
                <a:latin typeface="Calibri" pitchFamily="34" charset="0"/>
              </a:rPr>
              <a:t>A. </a:t>
            </a:r>
            <a:r>
              <a:rPr lang="zh-CN" altLang="en-US" sz="2800">
                <a:latin typeface="Calibri" pitchFamily="34" charset="0"/>
              </a:rPr>
              <a:t>每个指令周期中</a:t>
            </a:r>
            <a:r>
              <a:rPr lang="en-US" altLang="zh-CN" sz="2800">
                <a:latin typeface="Calibri" pitchFamily="34" charset="0"/>
              </a:rPr>
              <a:t>CPU </a:t>
            </a:r>
            <a:r>
              <a:rPr lang="zh-CN" altLang="en-US" sz="2800">
                <a:latin typeface="Calibri" pitchFamily="34" charset="0"/>
              </a:rPr>
              <a:t>都至少访问内存一次</a:t>
            </a:r>
            <a:r>
              <a:rPr lang="en-US" sz="2800">
                <a:latin typeface="Calibri" pitchFamily="34" charset="0"/>
              </a:rPr>
              <a:t>              </a:t>
            </a:r>
            <a:endParaRPr lang="zh-CN" altLang="en-US" sz="2800">
              <a:latin typeface="Calibri" pitchFamily="34" charset="0"/>
            </a:endParaRPr>
          </a:p>
          <a:p>
            <a:r>
              <a:rPr lang="en-US" altLang="zh-CN" sz="2800">
                <a:latin typeface="Calibri" pitchFamily="34" charset="0"/>
              </a:rPr>
              <a:t>B. </a:t>
            </a:r>
            <a:r>
              <a:rPr lang="zh-CN" altLang="en-US" sz="2800">
                <a:latin typeface="Calibri" pitchFamily="34" charset="0"/>
              </a:rPr>
              <a:t>每个指令周期一定大于或等于一个</a:t>
            </a:r>
            <a:r>
              <a:rPr lang="en-US" altLang="zh-CN" sz="2800">
                <a:latin typeface="Calibri" pitchFamily="34" charset="0"/>
              </a:rPr>
              <a:t>CPU </a:t>
            </a:r>
            <a:r>
              <a:rPr lang="zh-CN" altLang="en-US" sz="2800">
                <a:latin typeface="Calibri" pitchFamily="34" charset="0"/>
              </a:rPr>
              <a:t>时钟周期</a:t>
            </a:r>
          </a:p>
          <a:p>
            <a:r>
              <a:rPr lang="en-US" altLang="zh-CN" sz="2800">
                <a:latin typeface="Calibri" pitchFamily="34" charset="0"/>
              </a:rPr>
              <a:t>C. </a:t>
            </a:r>
            <a:r>
              <a:rPr lang="zh-CN" altLang="en-US" sz="2800">
                <a:latin typeface="Calibri" pitchFamily="34" charset="0"/>
              </a:rPr>
              <a:t>空操作指令的指令周期中任何寄存器的内容都不会被改变</a:t>
            </a:r>
          </a:p>
          <a:p>
            <a:r>
              <a:rPr lang="en-US" altLang="zh-CN" sz="2800">
                <a:latin typeface="Calibri" pitchFamily="34" charset="0"/>
              </a:rPr>
              <a:t>D. </a:t>
            </a:r>
            <a:r>
              <a:rPr lang="zh-CN" altLang="en-US" sz="2800">
                <a:latin typeface="Calibri" pitchFamily="34" charset="0"/>
              </a:rPr>
              <a:t>当前程序在每条指令执行结束时都可能被外部中断打断</a:t>
            </a:r>
          </a:p>
          <a:p>
            <a:endParaRPr lang="zh-CN" altLang="en-US" sz="2800">
              <a:latin typeface="Calibri" pitchFamily="34" charset="0"/>
            </a:endParaRPr>
          </a:p>
        </p:txBody>
      </p:sp>
      <p:cxnSp>
        <p:nvCxnSpPr>
          <p:cNvPr id="4" name="直接连接符 3"/>
          <p:cNvCxnSpPr/>
          <p:nvPr/>
        </p:nvCxnSpPr>
        <p:spPr>
          <a:xfrm>
            <a:off x="285750" y="3213100"/>
            <a:ext cx="85725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Box 1"/>
          <p:cNvSpPr txBox="1">
            <a:spLocks noChangeArrowheads="1"/>
          </p:cNvSpPr>
          <p:nvPr/>
        </p:nvSpPr>
        <p:spPr bwMode="auto">
          <a:xfrm>
            <a:off x="357188" y="500063"/>
            <a:ext cx="8215312" cy="2678112"/>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12</a:t>
            </a:r>
            <a:r>
              <a:rPr lang="en-US" altLang="zh-CN" sz="2800">
                <a:latin typeface="Calibri" pitchFamily="34" charset="0"/>
              </a:rPr>
              <a:t>)12</a:t>
            </a:r>
            <a:r>
              <a:rPr lang="zh-CN" altLang="en-US" sz="2800">
                <a:latin typeface="Calibri" pitchFamily="34" charset="0"/>
              </a:rPr>
              <a:t>．假定基准程序</a:t>
            </a:r>
            <a:r>
              <a:rPr lang="en-US" altLang="zh-CN" sz="2800">
                <a:latin typeface="Calibri" pitchFamily="34" charset="0"/>
              </a:rPr>
              <a:t>A</a:t>
            </a:r>
            <a:r>
              <a:rPr lang="zh-CN" altLang="en-US" sz="2800">
                <a:latin typeface="Calibri" pitchFamily="34" charset="0"/>
              </a:rPr>
              <a:t>在某计算机上的运行时间为</a:t>
            </a:r>
            <a:r>
              <a:rPr lang="en-US" altLang="zh-CN" sz="2800">
                <a:latin typeface="Calibri" pitchFamily="34" charset="0"/>
              </a:rPr>
              <a:t>100</a:t>
            </a:r>
            <a:r>
              <a:rPr lang="zh-CN" altLang="en-US" sz="2800">
                <a:latin typeface="Calibri" pitchFamily="34" charset="0"/>
              </a:rPr>
              <a:t>秒，其中</a:t>
            </a:r>
            <a:r>
              <a:rPr lang="en-US" altLang="zh-CN" sz="2800">
                <a:latin typeface="Calibri" pitchFamily="34" charset="0"/>
              </a:rPr>
              <a:t>90</a:t>
            </a:r>
            <a:r>
              <a:rPr lang="zh-CN" altLang="en-US" sz="2800">
                <a:latin typeface="Calibri" pitchFamily="34" charset="0"/>
              </a:rPr>
              <a:t>秒为</a:t>
            </a:r>
            <a:r>
              <a:rPr lang="en-US" altLang="zh-CN" sz="2800">
                <a:latin typeface="Calibri" pitchFamily="34" charset="0"/>
              </a:rPr>
              <a:t>CPU</a:t>
            </a:r>
            <a:r>
              <a:rPr lang="zh-CN" altLang="en-US" sz="2800">
                <a:latin typeface="Calibri" pitchFamily="34" charset="0"/>
              </a:rPr>
              <a:t>时间，其余为</a:t>
            </a:r>
            <a:r>
              <a:rPr lang="en-US" altLang="zh-CN" sz="2800">
                <a:latin typeface="Calibri" pitchFamily="34" charset="0"/>
              </a:rPr>
              <a:t>I/O</a:t>
            </a:r>
            <a:r>
              <a:rPr lang="zh-CN" altLang="en-US" sz="2800">
                <a:latin typeface="Calibri" pitchFamily="34" charset="0"/>
              </a:rPr>
              <a:t>时间。若</a:t>
            </a:r>
            <a:r>
              <a:rPr lang="en-US" altLang="zh-CN" sz="2800">
                <a:latin typeface="Calibri" pitchFamily="34" charset="0"/>
              </a:rPr>
              <a:t>CPU</a:t>
            </a:r>
            <a:r>
              <a:rPr lang="zh-CN" altLang="en-US" sz="2800">
                <a:latin typeface="Calibri" pitchFamily="34" charset="0"/>
              </a:rPr>
              <a:t>速度提高</a:t>
            </a:r>
            <a:r>
              <a:rPr lang="en-US" altLang="zh-CN" sz="2800">
                <a:latin typeface="Calibri" pitchFamily="34" charset="0"/>
              </a:rPr>
              <a:t>50%</a:t>
            </a:r>
            <a:r>
              <a:rPr lang="zh-CN" altLang="en-US" sz="2800">
                <a:latin typeface="Calibri" pitchFamily="34" charset="0"/>
              </a:rPr>
              <a:t>，</a:t>
            </a:r>
            <a:r>
              <a:rPr lang="en-US" altLang="zh-CN" sz="2800">
                <a:latin typeface="Calibri" pitchFamily="34" charset="0"/>
              </a:rPr>
              <a:t>I/O</a:t>
            </a:r>
            <a:r>
              <a:rPr lang="zh-CN" altLang="en-US" sz="2800">
                <a:latin typeface="Calibri" pitchFamily="34" charset="0"/>
              </a:rPr>
              <a:t>速度不变，则运行基准程序</a:t>
            </a:r>
            <a:r>
              <a:rPr lang="en-US" altLang="zh-CN" sz="2800">
                <a:latin typeface="Calibri" pitchFamily="34" charset="0"/>
              </a:rPr>
              <a:t>A</a:t>
            </a:r>
            <a:r>
              <a:rPr lang="zh-CN" altLang="en-US" sz="2800">
                <a:latin typeface="Calibri" pitchFamily="34" charset="0"/>
              </a:rPr>
              <a:t>所耗费的时间是</a:t>
            </a:r>
            <a:r>
              <a:rPr lang="en-US" sz="2800">
                <a:latin typeface="Calibri" pitchFamily="34" charset="0"/>
              </a:rPr>
              <a:t>      </a:t>
            </a:r>
            <a:r>
              <a:rPr lang="zh-CN" altLang="en-US" sz="2800">
                <a:latin typeface="Calibri" pitchFamily="34" charset="0"/>
              </a:rPr>
              <a:t>。</a:t>
            </a:r>
            <a:r>
              <a:rPr lang="en-US" sz="2800">
                <a:latin typeface="Calibri" pitchFamily="34" charset="0"/>
              </a:rPr>
              <a:t> </a:t>
            </a:r>
            <a:endParaRPr lang="zh-CN" altLang="en-US" sz="2800">
              <a:latin typeface="Calibri" pitchFamily="34" charset="0"/>
            </a:endParaRPr>
          </a:p>
          <a:p>
            <a:r>
              <a:rPr lang="en-US" altLang="zh-CN" sz="2800">
                <a:latin typeface="Calibri" pitchFamily="34" charset="0"/>
              </a:rPr>
              <a:t>A</a:t>
            </a:r>
            <a:r>
              <a:rPr lang="zh-CN" altLang="en-US" sz="2800">
                <a:latin typeface="Calibri" pitchFamily="34" charset="0"/>
              </a:rPr>
              <a:t>．</a:t>
            </a:r>
            <a:r>
              <a:rPr lang="en-US" altLang="zh-CN" sz="2800">
                <a:latin typeface="Calibri" pitchFamily="34" charset="0"/>
              </a:rPr>
              <a:t>55</a:t>
            </a:r>
            <a:r>
              <a:rPr lang="zh-CN" altLang="en-US" sz="2800">
                <a:latin typeface="Calibri" pitchFamily="34" charset="0"/>
              </a:rPr>
              <a:t>秒</a:t>
            </a:r>
            <a:r>
              <a:rPr lang="en-US" sz="2800">
                <a:latin typeface="Calibri" pitchFamily="34" charset="0"/>
              </a:rPr>
              <a:t>        </a:t>
            </a:r>
            <a:r>
              <a:rPr lang="en-US" altLang="zh-CN" sz="2800">
                <a:latin typeface="Calibri" pitchFamily="34" charset="0"/>
              </a:rPr>
              <a:t>B</a:t>
            </a:r>
            <a:r>
              <a:rPr lang="zh-CN" altLang="en-US" sz="2800">
                <a:latin typeface="Calibri" pitchFamily="34" charset="0"/>
              </a:rPr>
              <a:t>．</a:t>
            </a:r>
            <a:r>
              <a:rPr lang="en-US" altLang="zh-CN" sz="2800">
                <a:latin typeface="Calibri" pitchFamily="34" charset="0"/>
              </a:rPr>
              <a:t>60</a:t>
            </a:r>
            <a:r>
              <a:rPr lang="zh-CN" altLang="en-US" sz="2800">
                <a:latin typeface="Calibri" pitchFamily="34" charset="0"/>
              </a:rPr>
              <a:t>秒</a:t>
            </a:r>
            <a:r>
              <a:rPr lang="en-US" sz="2800">
                <a:latin typeface="Calibri" pitchFamily="34" charset="0"/>
              </a:rPr>
              <a:t>       </a:t>
            </a:r>
            <a:r>
              <a:rPr lang="en-US" altLang="zh-CN" sz="2800">
                <a:latin typeface="Calibri" pitchFamily="34" charset="0"/>
              </a:rPr>
              <a:t>C</a:t>
            </a:r>
            <a:r>
              <a:rPr lang="zh-CN" altLang="en-US" sz="2800">
                <a:latin typeface="Calibri" pitchFamily="34" charset="0"/>
              </a:rPr>
              <a:t>．</a:t>
            </a:r>
            <a:r>
              <a:rPr lang="en-US" altLang="zh-CN" sz="2800">
                <a:latin typeface="Calibri" pitchFamily="34" charset="0"/>
              </a:rPr>
              <a:t>65</a:t>
            </a:r>
            <a:r>
              <a:rPr lang="zh-CN" altLang="en-US" sz="2800">
                <a:latin typeface="Calibri" pitchFamily="34" charset="0"/>
              </a:rPr>
              <a:t>秒</a:t>
            </a:r>
            <a:r>
              <a:rPr lang="en-US" sz="2800">
                <a:latin typeface="Calibri" pitchFamily="34" charset="0"/>
              </a:rPr>
              <a:t>         </a:t>
            </a:r>
            <a:r>
              <a:rPr lang="en-US" altLang="zh-CN" sz="2800">
                <a:latin typeface="Calibri" pitchFamily="34" charset="0"/>
              </a:rPr>
              <a:t>D</a:t>
            </a:r>
            <a:r>
              <a:rPr lang="zh-CN" altLang="en-US" sz="2800">
                <a:latin typeface="Calibri" pitchFamily="34" charset="0"/>
              </a:rPr>
              <a:t>．</a:t>
            </a:r>
            <a:r>
              <a:rPr lang="en-US" altLang="zh-CN" sz="2800">
                <a:latin typeface="Calibri" pitchFamily="34" charset="0"/>
              </a:rPr>
              <a:t>70</a:t>
            </a:r>
            <a:r>
              <a:rPr lang="zh-CN" altLang="en-US" sz="2800">
                <a:latin typeface="Calibri" pitchFamily="34" charset="0"/>
              </a:rPr>
              <a:t>秒</a:t>
            </a:r>
          </a:p>
          <a:p>
            <a:endParaRPr lang="zh-CN" altLang="en-US" sz="2800">
              <a:latin typeface="Calibri"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Box 1"/>
          <p:cNvSpPr txBox="1">
            <a:spLocks noChangeArrowheads="1"/>
          </p:cNvSpPr>
          <p:nvPr/>
        </p:nvSpPr>
        <p:spPr bwMode="auto">
          <a:xfrm>
            <a:off x="0" y="0"/>
            <a:ext cx="9144000" cy="7416800"/>
          </a:xfrm>
          <a:prstGeom prst="rect">
            <a:avLst/>
          </a:prstGeom>
          <a:noFill/>
          <a:ln w="9525">
            <a:noFill/>
            <a:miter lim="800000"/>
            <a:headEnd/>
            <a:tailEnd/>
          </a:ln>
        </p:spPr>
        <p:txBody>
          <a:bodyPr>
            <a:spAutoFit/>
          </a:bodyPr>
          <a:lstStyle/>
          <a:p>
            <a:r>
              <a:rPr lang="zh-CN" altLang="en-US" sz="2800" dirty="0">
                <a:latin typeface="Calibri" pitchFamily="34" charset="0"/>
              </a:rPr>
              <a:t>（</a:t>
            </a:r>
            <a:r>
              <a:rPr lang="en-US" altLang="zh-CN" sz="2800" b="1" dirty="0">
                <a:latin typeface="Calibri" pitchFamily="34" charset="0"/>
              </a:rPr>
              <a:t>12</a:t>
            </a:r>
            <a:r>
              <a:rPr lang="zh-CN" altLang="en-US" sz="2800" dirty="0">
                <a:latin typeface="Calibri" pitchFamily="34" charset="0"/>
              </a:rPr>
              <a:t>）</a:t>
            </a:r>
            <a:r>
              <a:rPr lang="en-US" altLang="zh-CN" sz="2800" dirty="0">
                <a:latin typeface="Calibri" pitchFamily="34" charset="0"/>
              </a:rPr>
              <a:t>43</a:t>
            </a:r>
            <a:r>
              <a:rPr lang="zh-CN" altLang="en-US" sz="2800" dirty="0">
                <a:latin typeface="Calibri" pitchFamily="34" charset="0"/>
              </a:rPr>
              <a:t>．假定某计算机的</a:t>
            </a:r>
            <a:r>
              <a:rPr lang="en-US" altLang="zh-CN" sz="2800" dirty="0">
                <a:latin typeface="Calibri" pitchFamily="34" charset="0"/>
              </a:rPr>
              <a:t>CPU</a:t>
            </a:r>
            <a:r>
              <a:rPr lang="zh-CN" altLang="en-US" sz="2800" dirty="0">
                <a:latin typeface="Calibri" pitchFamily="34" charset="0"/>
              </a:rPr>
              <a:t>主频为</a:t>
            </a:r>
            <a:r>
              <a:rPr lang="en-US" altLang="zh-CN" sz="2800" dirty="0">
                <a:latin typeface="Calibri" pitchFamily="34" charset="0"/>
              </a:rPr>
              <a:t>80MHz</a:t>
            </a:r>
            <a:r>
              <a:rPr lang="zh-CN" altLang="en-US" sz="2800" dirty="0">
                <a:latin typeface="Calibri" pitchFamily="34" charset="0"/>
              </a:rPr>
              <a:t>，</a:t>
            </a:r>
            <a:r>
              <a:rPr lang="en-US" altLang="zh-CN" sz="2800" dirty="0">
                <a:latin typeface="Calibri" pitchFamily="34" charset="0"/>
              </a:rPr>
              <a:t>CPI</a:t>
            </a:r>
            <a:r>
              <a:rPr lang="zh-CN" altLang="en-US" sz="2800" dirty="0">
                <a:latin typeface="Calibri" pitchFamily="34" charset="0"/>
              </a:rPr>
              <a:t>为</a:t>
            </a:r>
            <a:r>
              <a:rPr lang="en-US" altLang="zh-CN" sz="2800" dirty="0">
                <a:latin typeface="Calibri" pitchFamily="34" charset="0"/>
              </a:rPr>
              <a:t>4</a:t>
            </a:r>
            <a:r>
              <a:rPr lang="zh-CN" altLang="en-US" sz="2800" dirty="0">
                <a:latin typeface="Calibri" pitchFamily="34" charset="0"/>
              </a:rPr>
              <a:t>，平均每条指令访存</a:t>
            </a:r>
            <a:r>
              <a:rPr lang="en-US" altLang="zh-CN" sz="2800" dirty="0">
                <a:latin typeface="Calibri" pitchFamily="34" charset="0"/>
              </a:rPr>
              <a:t>1.5</a:t>
            </a:r>
            <a:r>
              <a:rPr lang="zh-CN" altLang="en-US" sz="2800" dirty="0">
                <a:latin typeface="Calibri" pitchFamily="34" charset="0"/>
              </a:rPr>
              <a:t>次，主存与</a:t>
            </a:r>
            <a:r>
              <a:rPr lang="en-US" altLang="zh-CN" sz="2800" dirty="0">
                <a:latin typeface="Calibri" pitchFamily="34" charset="0"/>
              </a:rPr>
              <a:t>Cache</a:t>
            </a:r>
            <a:r>
              <a:rPr lang="zh-CN" altLang="en-US" sz="2800" dirty="0">
                <a:latin typeface="Calibri" pitchFamily="34" charset="0"/>
              </a:rPr>
              <a:t>之间交换的块大小为</a:t>
            </a:r>
            <a:r>
              <a:rPr lang="en-US" altLang="zh-CN" sz="2800" dirty="0">
                <a:latin typeface="Calibri" pitchFamily="34" charset="0"/>
              </a:rPr>
              <a:t>16B</a:t>
            </a:r>
            <a:r>
              <a:rPr lang="zh-CN" altLang="en-US" sz="2800" dirty="0">
                <a:latin typeface="Calibri" pitchFamily="34" charset="0"/>
              </a:rPr>
              <a:t>，</a:t>
            </a:r>
            <a:r>
              <a:rPr lang="en-US" altLang="zh-CN" sz="2800" dirty="0">
                <a:latin typeface="Calibri" pitchFamily="34" charset="0"/>
              </a:rPr>
              <a:t>Cache</a:t>
            </a:r>
            <a:r>
              <a:rPr lang="zh-CN" altLang="en-US" sz="2800" dirty="0">
                <a:latin typeface="Calibri" pitchFamily="34" charset="0"/>
              </a:rPr>
              <a:t>的命中率为</a:t>
            </a:r>
            <a:r>
              <a:rPr lang="en-US" altLang="zh-CN" sz="2800" dirty="0">
                <a:latin typeface="Calibri" pitchFamily="34" charset="0"/>
              </a:rPr>
              <a:t>99%</a:t>
            </a:r>
            <a:r>
              <a:rPr lang="zh-CN" altLang="en-US" sz="2800" dirty="0">
                <a:latin typeface="Calibri" pitchFamily="34" charset="0"/>
              </a:rPr>
              <a:t>，存储器总线宽带为</a:t>
            </a:r>
            <a:r>
              <a:rPr lang="en-US" altLang="zh-CN" sz="2800" dirty="0">
                <a:latin typeface="Calibri" pitchFamily="34" charset="0"/>
              </a:rPr>
              <a:t>32</a:t>
            </a:r>
            <a:r>
              <a:rPr lang="zh-CN" altLang="en-US" sz="2800" dirty="0">
                <a:latin typeface="Calibri" pitchFamily="34" charset="0"/>
              </a:rPr>
              <a:t>位。请回答下列问题。</a:t>
            </a:r>
            <a:r>
              <a:rPr lang="en-US" sz="2800" dirty="0">
                <a:latin typeface="Calibri" pitchFamily="34" charset="0"/>
              </a:rPr>
              <a:t> </a:t>
            </a:r>
            <a:endParaRPr lang="zh-CN" altLang="en-US" sz="2800" dirty="0">
              <a:latin typeface="Calibri" pitchFamily="34" charset="0"/>
            </a:endParaRPr>
          </a:p>
          <a:p>
            <a:r>
              <a:rPr lang="en-US" altLang="zh-CN" sz="2800" dirty="0">
                <a:latin typeface="Calibri" pitchFamily="34" charset="0"/>
              </a:rPr>
              <a:t>1</a:t>
            </a:r>
            <a:r>
              <a:rPr lang="zh-CN" altLang="en-US" sz="2800" dirty="0">
                <a:latin typeface="Calibri" pitchFamily="34" charset="0"/>
              </a:rPr>
              <a:t>）该计算机的</a:t>
            </a:r>
            <a:r>
              <a:rPr lang="en-US" altLang="zh-CN" sz="2800" dirty="0">
                <a:latin typeface="Calibri" pitchFamily="34" charset="0"/>
              </a:rPr>
              <a:t>MIPS</a:t>
            </a:r>
            <a:r>
              <a:rPr lang="zh-CN" altLang="en-US" sz="2800" dirty="0">
                <a:latin typeface="Calibri" pitchFamily="34" charset="0"/>
              </a:rPr>
              <a:t>数是多少？平均每秒</a:t>
            </a:r>
            <a:r>
              <a:rPr lang="en-US" altLang="zh-CN" sz="2800" dirty="0">
                <a:latin typeface="Calibri" pitchFamily="34" charset="0"/>
              </a:rPr>
              <a:t>Cache</a:t>
            </a:r>
            <a:r>
              <a:rPr lang="zh-CN" altLang="en-US" sz="2800" dirty="0">
                <a:latin typeface="Calibri" pitchFamily="34" charset="0"/>
              </a:rPr>
              <a:t>缺失的次数是多少？在不考虑</a:t>
            </a:r>
            <a:r>
              <a:rPr lang="en-US" altLang="zh-CN" sz="2800" dirty="0">
                <a:latin typeface="Calibri" pitchFamily="34" charset="0"/>
              </a:rPr>
              <a:t>DMA</a:t>
            </a:r>
            <a:r>
              <a:rPr lang="zh-CN" altLang="en-US" sz="2800" dirty="0">
                <a:latin typeface="Calibri" pitchFamily="34" charset="0"/>
              </a:rPr>
              <a:t>传送的情况下，主存带宽至少达到多少才能满足</a:t>
            </a:r>
            <a:r>
              <a:rPr lang="en-US" altLang="zh-CN" sz="2800" dirty="0">
                <a:latin typeface="Calibri" pitchFamily="34" charset="0"/>
              </a:rPr>
              <a:t>CPU</a:t>
            </a:r>
            <a:r>
              <a:rPr lang="zh-CN" altLang="en-US" sz="2800" dirty="0">
                <a:latin typeface="Calibri" pitchFamily="34" charset="0"/>
              </a:rPr>
              <a:t>的访存要求？</a:t>
            </a:r>
            <a:r>
              <a:rPr lang="en-US" sz="2800" dirty="0">
                <a:latin typeface="Calibri" pitchFamily="34" charset="0"/>
              </a:rPr>
              <a:t> </a:t>
            </a:r>
            <a:endParaRPr lang="zh-CN" altLang="en-US" sz="2800" dirty="0">
              <a:latin typeface="Calibri" pitchFamily="34" charset="0"/>
            </a:endParaRPr>
          </a:p>
          <a:p>
            <a:r>
              <a:rPr lang="en-US" altLang="zh-CN" sz="2800" dirty="0">
                <a:latin typeface="Calibri" pitchFamily="34" charset="0"/>
              </a:rPr>
              <a:t>2</a:t>
            </a:r>
            <a:r>
              <a:rPr lang="zh-CN" altLang="en-US" sz="2800" dirty="0">
                <a:latin typeface="Calibri" pitchFamily="34" charset="0"/>
              </a:rPr>
              <a:t>）假定在</a:t>
            </a:r>
            <a:r>
              <a:rPr lang="en-US" altLang="zh-CN" sz="2800" dirty="0">
                <a:latin typeface="Calibri" pitchFamily="34" charset="0"/>
              </a:rPr>
              <a:t>Cache</a:t>
            </a:r>
            <a:r>
              <a:rPr lang="zh-CN" altLang="en-US" sz="2800" dirty="0">
                <a:latin typeface="Calibri" pitchFamily="34" charset="0"/>
              </a:rPr>
              <a:t>缺失的情况下访问主存时，存在</a:t>
            </a:r>
            <a:r>
              <a:rPr lang="en-US" altLang="zh-CN" sz="2800" dirty="0">
                <a:latin typeface="Calibri" pitchFamily="34" charset="0"/>
              </a:rPr>
              <a:t>0.0005%</a:t>
            </a:r>
            <a:r>
              <a:rPr lang="zh-CN" altLang="en-US" sz="2800" dirty="0">
                <a:latin typeface="Calibri" pitchFamily="34" charset="0"/>
              </a:rPr>
              <a:t>的缺页率，则</a:t>
            </a:r>
            <a:r>
              <a:rPr lang="en-US" altLang="zh-CN" sz="2800" dirty="0">
                <a:latin typeface="Calibri" pitchFamily="34" charset="0"/>
              </a:rPr>
              <a:t>CPU</a:t>
            </a:r>
            <a:r>
              <a:rPr lang="zh-CN" altLang="en-US" sz="2800" dirty="0">
                <a:latin typeface="Calibri" pitchFamily="34" charset="0"/>
              </a:rPr>
              <a:t>平均每秒产生多少次缺页异常？若页面大小为</a:t>
            </a:r>
            <a:r>
              <a:rPr lang="en-US" altLang="zh-CN" sz="2800" dirty="0">
                <a:latin typeface="Calibri" pitchFamily="34" charset="0"/>
              </a:rPr>
              <a:t>4KB</a:t>
            </a:r>
            <a:r>
              <a:rPr lang="zh-CN" altLang="en-US" sz="2800" dirty="0">
                <a:latin typeface="Calibri" pitchFamily="34" charset="0"/>
              </a:rPr>
              <a:t>，每次缺页都需要访问磁盘，访问磁盘时</a:t>
            </a:r>
            <a:r>
              <a:rPr lang="en-US" altLang="zh-CN" sz="2800" dirty="0">
                <a:latin typeface="Calibri" pitchFamily="34" charset="0"/>
              </a:rPr>
              <a:t>DMA</a:t>
            </a:r>
            <a:r>
              <a:rPr lang="zh-CN" altLang="en-US" sz="2800" dirty="0">
                <a:latin typeface="Calibri" pitchFamily="34" charset="0"/>
              </a:rPr>
              <a:t>传送采用周期挪用方式，磁盘</a:t>
            </a:r>
            <a:r>
              <a:rPr lang="en-US" altLang="zh-CN" sz="2800" dirty="0">
                <a:latin typeface="Calibri" pitchFamily="34" charset="0"/>
              </a:rPr>
              <a:t>I/O</a:t>
            </a:r>
            <a:r>
              <a:rPr lang="zh-CN" altLang="en-US" sz="2800" dirty="0">
                <a:latin typeface="Calibri" pitchFamily="34" charset="0"/>
              </a:rPr>
              <a:t>接口的数据缓冲寄存器为</a:t>
            </a:r>
            <a:r>
              <a:rPr lang="en-US" altLang="zh-CN" sz="2800" dirty="0">
                <a:latin typeface="Calibri" pitchFamily="34" charset="0"/>
              </a:rPr>
              <a:t>32</a:t>
            </a:r>
            <a:r>
              <a:rPr lang="zh-CN" altLang="en-US" sz="2800" dirty="0">
                <a:latin typeface="Calibri" pitchFamily="34" charset="0"/>
              </a:rPr>
              <a:t>位，则磁盘</a:t>
            </a:r>
            <a:r>
              <a:rPr lang="en-US" altLang="zh-CN" sz="2800" dirty="0">
                <a:latin typeface="Calibri" pitchFamily="34" charset="0"/>
              </a:rPr>
              <a:t>I/O</a:t>
            </a:r>
            <a:r>
              <a:rPr lang="zh-CN" altLang="en-US" sz="2800" dirty="0">
                <a:latin typeface="Calibri" pitchFamily="34" charset="0"/>
              </a:rPr>
              <a:t>接口平均每秒发出的</a:t>
            </a:r>
            <a:r>
              <a:rPr lang="en-US" altLang="zh-CN" sz="2800" dirty="0">
                <a:latin typeface="Calibri" pitchFamily="34" charset="0"/>
              </a:rPr>
              <a:t>DMA</a:t>
            </a:r>
            <a:r>
              <a:rPr lang="zh-CN" altLang="en-US" sz="2800" dirty="0">
                <a:latin typeface="Calibri" pitchFamily="34" charset="0"/>
              </a:rPr>
              <a:t>请求次数至少是多少？</a:t>
            </a:r>
            <a:r>
              <a:rPr lang="en-US" sz="2800" dirty="0">
                <a:latin typeface="Calibri" pitchFamily="34" charset="0"/>
              </a:rPr>
              <a:t> </a:t>
            </a:r>
            <a:endParaRPr lang="zh-CN" altLang="en-US" sz="2800" dirty="0">
              <a:latin typeface="Calibri" pitchFamily="34" charset="0"/>
            </a:endParaRPr>
          </a:p>
          <a:p>
            <a:r>
              <a:rPr lang="en-US" altLang="zh-CN" sz="2800" dirty="0">
                <a:latin typeface="Calibri" pitchFamily="34" charset="0"/>
              </a:rPr>
              <a:t>3</a:t>
            </a:r>
            <a:r>
              <a:rPr lang="zh-CN" altLang="en-US" sz="2800" dirty="0">
                <a:latin typeface="Calibri" pitchFamily="34" charset="0"/>
              </a:rPr>
              <a:t>）</a:t>
            </a:r>
            <a:r>
              <a:rPr lang="en-US" altLang="zh-CN" sz="2800" dirty="0">
                <a:latin typeface="Calibri" pitchFamily="34" charset="0"/>
              </a:rPr>
              <a:t>CPU</a:t>
            </a:r>
            <a:r>
              <a:rPr lang="zh-CN" altLang="en-US" sz="2800" dirty="0">
                <a:latin typeface="Calibri" pitchFamily="34" charset="0"/>
              </a:rPr>
              <a:t>和</a:t>
            </a:r>
            <a:r>
              <a:rPr lang="en-US" altLang="zh-CN" sz="2800" dirty="0">
                <a:latin typeface="Calibri" pitchFamily="34" charset="0"/>
              </a:rPr>
              <a:t>DMA</a:t>
            </a:r>
            <a:r>
              <a:rPr lang="zh-CN" altLang="en-US" sz="2800" dirty="0">
                <a:latin typeface="Calibri" pitchFamily="34" charset="0"/>
              </a:rPr>
              <a:t>控制器同时要求使用存储器总线时，哪个优先级更高？为什么？</a:t>
            </a:r>
          </a:p>
          <a:p>
            <a:r>
              <a:rPr lang="en-US" altLang="zh-CN" sz="2800" dirty="0">
                <a:latin typeface="Calibri" pitchFamily="34" charset="0"/>
              </a:rPr>
              <a:t> </a:t>
            </a:r>
            <a:endParaRPr lang="zh-CN" altLang="en-US" sz="2800" dirty="0">
              <a:latin typeface="Calibri" pitchFamily="34" charset="0"/>
            </a:endParaRPr>
          </a:p>
          <a:p>
            <a:endParaRPr lang="zh-CN" altLang="en-US" sz="2800" dirty="0">
              <a:latin typeface="Calibri"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Box 1"/>
          <p:cNvSpPr txBox="1">
            <a:spLocks noChangeArrowheads="1"/>
          </p:cNvSpPr>
          <p:nvPr/>
        </p:nvSpPr>
        <p:spPr bwMode="auto">
          <a:xfrm>
            <a:off x="357188" y="1044575"/>
            <a:ext cx="8429625" cy="1384300"/>
          </a:xfrm>
          <a:prstGeom prst="rect">
            <a:avLst/>
          </a:prstGeom>
          <a:noFill/>
          <a:ln w="9525">
            <a:noFill/>
            <a:miter lim="800000"/>
            <a:headEnd/>
            <a:tailEnd/>
          </a:ln>
        </p:spPr>
        <p:txBody>
          <a:bodyPr>
            <a:spAutoFit/>
          </a:bodyPr>
          <a:lstStyle/>
          <a:p>
            <a:r>
              <a:rPr lang="en-US" altLang="zh-CN" sz="2800">
                <a:latin typeface="Calibri" pitchFamily="34" charset="0"/>
              </a:rPr>
              <a:t>4</a:t>
            </a:r>
            <a:r>
              <a:rPr lang="zh-CN" altLang="en-US" sz="2800">
                <a:latin typeface="Calibri" pitchFamily="34" charset="0"/>
              </a:rPr>
              <a:t>）为了提高性能，主存采用</a:t>
            </a:r>
            <a:r>
              <a:rPr lang="en-US" altLang="zh-CN" sz="2800">
                <a:latin typeface="Calibri" pitchFamily="34" charset="0"/>
              </a:rPr>
              <a:t>4</a:t>
            </a:r>
            <a:r>
              <a:rPr lang="zh-CN" altLang="en-US" sz="2800">
                <a:latin typeface="Calibri" pitchFamily="34" charset="0"/>
              </a:rPr>
              <a:t>体低位交叉存储模式，工作时每</a:t>
            </a:r>
            <a:r>
              <a:rPr lang="en-US" altLang="zh-CN" sz="2800">
                <a:latin typeface="Calibri" pitchFamily="34" charset="0"/>
              </a:rPr>
              <a:t>1/4</a:t>
            </a:r>
            <a:r>
              <a:rPr lang="zh-CN" altLang="en-US" sz="2800">
                <a:latin typeface="Calibri" pitchFamily="34" charset="0"/>
              </a:rPr>
              <a:t>个存储周期启动一个体。若每个体的存储周期为</a:t>
            </a:r>
            <a:r>
              <a:rPr lang="en-US" altLang="zh-CN" sz="2800">
                <a:latin typeface="Calibri" pitchFamily="34" charset="0"/>
              </a:rPr>
              <a:t>50ns</a:t>
            </a:r>
            <a:r>
              <a:rPr lang="zh-CN" altLang="en-US" sz="2800">
                <a:latin typeface="Calibri" pitchFamily="34" charset="0"/>
              </a:rPr>
              <a:t>，则该主存能提供的最大带宽是多少？</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857250" y="2286000"/>
            <a:ext cx="6929438" cy="20716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b="1" dirty="0">
                <a:solidFill>
                  <a:schemeClr val="tx1"/>
                </a:solidFill>
              </a:rPr>
              <a:t>二、运算方法和运算器</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Box 1"/>
          <p:cNvSpPr txBox="1">
            <a:spLocks noChangeArrowheads="1"/>
          </p:cNvSpPr>
          <p:nvPr/>
        </p:nvSpPr>
        <p:spPr bwMode="auto">
          <a:xfrm>
            <a:off x="500063" y="428625"/>
            <a:ext cx="8215312" cy="1570038"/>
          </a:xfrm>
          <a:prstGeom prst="rect">
            <a:avLst/>
          </a:prstGeom>
          <a:noFill/>
          <a:ln w="9525">
            <a:noFill/>
            <a:miter lim="800000"/>
            <a:headEnd/>
            <a:tailEnd/>
          </a:ln>
        </p:spPr>
        <p:txBody>
          <a:bodyPr>
            <a:spAutoFit/>
          </a:bodyPr>
          <a:lstStyle/>
          <a:p>
            <a:r>
              <a:rPr lang="zh-CN" altLang="en-US" sz="2400">
                <a:latin typeface="Calibri" pitchFamily="34" charset="0"/>
              </a:rPr>
              <a:t>（</a:t>
            </a:r>
            <a:r>
              <a:rPr lang="en-US" altLang="zh-CN" sz="2400" b="1">
                <a:latin typeface="Calibri" pitchFamily="34" charset="0"/>
              </a:rPr>
              <a:t>12</a:t>
            </a:r>
            <a:r>
              <a:rPr lang="zh-CN" altLang="en-US" sz="2400">
                <a:latin typeface="Calibri" pitchFamily="34" charset="0"/>
              </a:rPr>
              <a:t>）</a:t>
            </a:r>
            <a:r>
              <a:rPr lang="en-US" altLang="zh-CN" sz="2400">
                <a:latin typeface="Calibri" pitchFamily="34" charset="0"/>
              </a:rPr>
              <a:t>44</a:t>
            </a:r>
            <a:r>
              <a:rPr lang="zh-CN" altLang="en-US" sz="2400">
                <a:latin typeface="Calibri" pitchFamily="34" charset="0"/>
              </a:rPr>
              <a:t>．某</a:t>
            </a:r>
            <a:r>
              <a:rPr lang="en-US" altLang="zh-CN" sz="2400">
                <a:latin typeface="Calibri" pitchFamily="34" charset="0"/>
              </a:rPr>
              <a:t>16</a:t>
            </a:r>
            <a:r>
              <a:rPr lang="zh-CN" altLang="en-US" sz="2400">
                <a:latin typeface="Calibri" pitchFamily="34" charset="0"/>
              </a:rPr>
              <a:t>位计算机中，带符号整数用补码表示，数据</a:t>
            </a:r>
            <a:r>
              <a:rPr lang="en-US" altLang="zh-CN" sz="2400">
                <a:latin typeface="Calibri" pitchFamily="34" charset="0"/>
              </a:rPr>
              <a:t>Cache</a:t>
            </a:r>
            <a:r>
              <a:rPr lang="zh-CN" altLang="en-US" sz="2400">
                <a:latin typeface="Calibri" pitchFamily="34" charset="0"/>
              </a:rPr>
              <a:t>和指令</a:t>
            </a:r>
            <a:r>
              <a:rPr lang="en-US" altLang="zh-CN" sz="2400">
                <a:latin typeface="Calibri" pitchFamily="34" charset="0"/>
              </a:rPr>
              <a:t>Cache</a:t>
            </a:r>
            <a:r>
              <a:rPr lang="zh-CN" altLang="en-US" sz="2400">
                <a:latin typeface="Calibri" pitchFamily="34" charset="0"/>
              </a:rPr>
              <a:t>分离。题</a:t>
            </a:r>
            <a:r>
              <a:rPr lang="en-US" altLang="zh-CN" sz="2400">
                <a:latin typeface="Calibri" pitchFamily="34" charset="0"/>
              </a:rPr>
              <a:t>44</a:t>
            </a:r>
            <a:r>
              <a:rPr lang="zh-CN" altLang="en-US" sz="2400">
                <a:latin typeface="Calibri" pitchFamily="34" charset="0"/>
              </a:rPr>
              <a:t>表给出了指令系统中部分指令格式，其中</a:t>
            </a:r>
            <a:r>
              <a:rPr lang="en-US" altLang="zh-CN" sz="2400">
                <a:latin typeface="Calibri" pitchFamily="34" charset="0"/>
              </a:rPr>
              <a:t>Rs</a:t>
            </a:r>
            <a:r>
              <a:rPr lang="zh-CN" altLang="en-US" sz="2400">
                <a:latin typeface="Calibri" pitchFamily="34" charset="0"/>
              </a:rPr>
              <a:t>和</a:t>
            </a:r>
            <a:r>
              <a:rPr lang="en-US" altLang="zh-CN" sz="2400">
                <a:latin typeface="Calibri" pitchFamily="34" charset="0"/>
              </a:rPr>
              <a:t>Rd</a:t>
            </a:r>
            <a:r>
              <a:rPr lang="zh-CN" altLang="en-US" sz="2400">
                <a:latin typeface="Calibri" pitchFamily="34" charset="0"/>
              </a:rPr>
              <a:t>表示寄存器，</a:t>
            </a:r>
            <a:r>
              <a:rPr lang="en-US" altLang="zh-CN" sz="2400">
                <a:latin typeface="Calibri" pitchFamily="34" charset="0"/>
              </a:rPr>
              <a:t>mem</a:t>
            </a:r>
            <a:r>
              <a:rPr lang="zh-CN" altLang="en-US" sz="2400">
                <a:latin typeface="Calibri" pitchFamily="34" charset="0"/>
              </a:rPr>
              <a:t>表示存储单元地址，（</a:t>
            </a:r>
            <a:r>
              <a:rPr lang="en-US" altLang="zh-CN" sz="2400">
                <a:latin typeface="Calibri" pitchFamily="34" charset="0"/>
              </a:rPr>
              <a:t>x</a:t>
            </a:r>
            <a:r>
              <a:rPr lang="zh-CN" altLang="en-US" sz="2400">
                <a:latin typeface="Calibri" pitchFamily="34" charset="0"/>
              </a:rPr>
              <a:t>）表示寄存器</a:t>
            </a:r>
            <a:r>
              <a:rPr lang="en-US" altLang="zh-CN" sz="2400">
                <a:latin typeface="Calibri" pitchFamily="34" charset="0"/>
              </a:rPr>
              <a:t>x</a:t>
            </a:r>
            <a:r>
              <a:rPr lang="zh-CN" altLang="en-US" sz="2400">
                <a:latin typeface="Calibri" pitchFamily="34" charset="0"/>
              </a:rPr>
              <a:t>或存储单元</a:t>
            </a:r>
            <a:r>
              <a:rPr lang="en-US" altLang="zh-CN" sz="2400">
                <a:latin typeface="Calibri" pitchFamily="34" charset="0"/>
              </a:rPr>
              <a:t>x</a:t>
            </a:r>
            <a:r>
              <a:rPr lang="zh-CN" altLang="en-US" sz="2400">
                <a:latin typeface="Calibri" pitchFamily="34" charset="0"/>
              </a:rPr>
              <a:t>的内容。</a:t>
            </a:r>
          </a:p>
        </p:txBody>
      </p:sp>
      <p:pic>
        <p:nvPicPr>
          <p:cNvPr id="53250" name="Picture 2"/>
          <p:cNvPicPr>
            <a:picLocks noChangeAspect="1" noChangeArrowheads="1"/>
          </p:cNvPicPr>
          <p:nvPr/>
        </p:nvPicPr>
        <p:blipFill>
          <a:blip r:embed="rId2"/>
          <a:srcRect/>
          <a:stretch>
            <a:fillRect/>
          </a:stretch>
        </p:blipFill>
        <p:spPr bwMode="auto">
          <a:xfrm>
            <a:off x="0" y="2000250"/>
            <a:ext cx="8286750" cy="2338388"/>
          </a:xfrm>
          <a:prstGeom prst="rect">
            <a:avLst/>
          </a:prstGeom>
          <a:noFill/>
          <a:ln w="9525">
            <a:noFill/>
            <a:miter lim="800000"/>
            <a:headEnd/>
            <a:tailEnd/>
          </a:ln>
        </p:spPr>
      </p:pic>
      <p:sp>
        <p:nvSpPr>
          <p:cNvPr id="53251" name="TextBox 3"/>
          <p:cNvSpPr txBox="1">
            <a:spLocks noChangeArrowheads="1"/>
          </p:cNvSpPr>
          <p:nvPr/>
        </p:nvSpPr>
        <p:spPr bwMode="auto">
          <a:xfrm>
            <a:off x="642938" y="4429125"/>
            <a:ext cx="7715250" cy="2678113"/>
          </a:xfrm>
          <a:prstGeom prst="rect">
            <a:avLst/>
          </a:prstGeom>
          <a:noFill/>
          <a:ln w="9525">
            <a:noFill/>
            <a:miter lim="800000"/>
            <a:headEnd/>
            <a:tailEnd/>
          </a:ln>
        </p:spPr>
        <p:txBody>
          <a:bodyPr>
            <a:spAutoFit/>
          </a:bodyPr>
          <a:lstStyle/>
          <a:p>
            <a:r>
              <a:rPr lang="zh-CN" altLang="en-US" sz="2400">
                <a:latin typeface="Calibri" pitchFamily="34" charset="0"/>
              </a:rPr>
              <a:t>该计算机采用</a:t>
            </a:r>
            <a:r>
              <a:rPr lang="en-US" altLang="zh-CN" sz="2400">
                <a:latin typeface="Calibri" pitchFamily="34" charset="0"/>
              </a:rPr>
              <a:t>5</a:t>
            </a:r>
            <a:r>
              <a:rPr lang="zh-CN" altLang="en-US" sz="2400">
                <a:latin typeface="Calibri" pitchFamily="34" charset="0"/>
              </a:rPr>
              <a:t>段流水方式执行指令，各流水段分别是取指（</a:t>
            </a:r>
            <a:r>
              <a:rPr lang="en-US" altLang="zh-CN" sz="2400">
                <a:latin typeface="Calibri" pitchFamily="34" charset="0"/>
              </a:rPr>
              <a:t>IF</a:t>
            </a:r>
            <a:r>
              <a:rPr lang="zh-CN" altLang="en-US" sz="2400">
                <a:latin typeface="Calibri" pitchFamily="34" charset="0"/>
              </a:rPr>
              <a:t>）、译码</a:t>
            </a:r>
            <a:r>
              <a:rPr lang="en-US" altLang="zh-CN" sz="2400">
                <a:latin typeface="Calibri" pitchFamily="34" charset="0"/>
              </a:rPr>
              <a:t>/</a:t>
            </a:r>
            <a:r>
              <a:rPr lang="zh-CN" altLang="en-US" sz="2400">
                <a:latin typeface="Calibri" pitchFamily="34" charset="0"/>
              </a:rPr>
              <a:t>读寄存器（</a:t>
            </a:r>
            <a:r>
              <a:rPr lang="en-US" altLang="zh-CN" sz="2400">
                <a:latin typeface="Calibri" pitchFamily="34" charset="0"/>
              </a:rPr>
              <a:t>ID</a:t>
            </a:r>
            <a:r>
              <a:rPr lang="zh-CN" altLang="en-US" sz="2400">
                <a:latin typeface="Calibri" pitchFamily="34" charset="0"/>
              </a:rPr>
              <a:t>）、执行</a:t>
            </a:r>
            <a:r>
              <a:rPr lang="en-US" altLang="zh-CN" sz="2400">
                <a:latin typeface="Calibri" pitchFamily="34" charset="0"/>
              </a:rPr>
              <a:t>/</a:t>
            </a:r>
            <a:r>
              <a:rPr lang="zh-CN" altLang="en-US" sz="2400">
                <a:latin typeface="Calibri" pitchFamily="34" charset="0"/>
              </a:rPr>
              <a:t>计算有效地址（</a:t>
            </a:r>
            <a:r>
              <a:rPr lang="en-US" altLang="zh-CN" sz="2400">
                <a:latin typeface="Calibri" pitchFamily="34" charset="0"/>
              </a:rPr>
              <a:t>EX</a:t>
            </a:r>
            <a:r>
              <a:rPr lang="zh-CN" altLang="en-US" sz="2400">
                <a:latin typeface="Calibri" pitchFamily="34" charset="0"/>
              </a:rPr>
              <a:t>）、访问存储器（</a:t>
            </a:r>
            <a:r>
              <a:rPr lang="en-US" altLang="zh-CN" sz="2400">
                <a:latin typeface="Calibri" pitchFamily="34" charset="0"/>
              </a:rPr>
              <a:t>M</a:t>
            </a:r>
            <a:r>
              <a:rPr lang="zh-CN" altLang="en-US" sz="2400">
                <a:latin typeface="Calibri" pitchFamily="34" charset="0"/>
              </a:rPr>
              <a:t>）和结果写回寄存器（</a:t>
            </a:r>
            <a:r>
              <a:rPr lang="en-US" altLang="zh-CN" sz="2400">
                <a:latin typeface="Calibri" pitchFamily="34" charset="0"/>
              </a:rPr>
              <a:t>WB</a:t>
            </a:r>
            <a:r>
              <a:rPr lang="zh-CN" altLang="en-US" sz="2400">
                <a:latin typeface="Calibri" pitchFamily="34" charset="0"/>
              </a:rPr>
              <a:t>），流水线采用“按序发射，按序完成”方式，没有采用转发技术处理数据相关，并且同一个寄存器的读和写操作不能在同一个时钟周期内进行。请回答下列问题：</a:t>
            </a:r>
          </a:p>
          <a:p>
            <a:endParaRPr lang="zh-CN" altLang="en-US" sz="2400">
              <a:latin typeface="Calibri"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Box 1"/>
          <p:cNvSpPr txBox="1">
            <a:spLocks noChangeArrowheads="1"/>
          </p:cNvSpPr>
          <p:nvPr/>
        </p:nvSpPr>
        <p:spPr bwMode="auto">
          <a:xfrm>
            <a:off x="142875" y="71438"/>
            <a:ext cx="8643938" cy="3416300"/>
          </a:xfrm>
          <a:prstGeom prst="rect">
            <a:avLst/>
          </a:prstGeom>
          <a:noFill/>
          <a:ln w="9525">
            <a:noFill/>
            <a:miter lim="800000"/>
            <a:headEnd/>
            <a:tailEnd/>
          </a:ln>
        </p:spPr>
        <p:txBody>
          <a:bodyPr>
            <a:spAutoFit/>
          </a:bodyPr>
          <a:lstStyle/>
          <a:p>
            <a:r>
              <a:rPr lang="en-US" altLang="zh-CN" sz="2400">
                <a:latin typeface="Calibri" pitchFamily="34" charset="0"/>
              </a:rPr>
              <a:t>1</a:t>
            </a:r>
            <a:r>
              <a:rPr lang="zh-CN" altLang="en-US" sz="2400">
                <a:latin typeface="Calibri" pitchFamily="34" charset="0"/>
              </a:rPr>
              <a:t>）若</a:t>
            </a:r>
            <a:r>
              <a:rPr lang="en-US" altLang="zh-CN" sz="2400">
                <a:latin typeface="Calibri" pitchFamily="34" charset="0"/>
              </a:rPr>
              <a:t>int</a:t>
            </a:r>
            <a:r>
              <a:rPr lang="zh-CN" altLang="en-US" sz="2400">
                <a:latin typeface="Calibri" pitchFamily="34" charset="0"/>
              </a:rPr>
              <a:t>型变量</a:t>
            </a:r>
            <a:r>
              <a:rPr lang="en-US" altLang="zh-CN" sz="2400">
                <a:latin typeface="Calibri" pitchFamily="34" charset="0"/>
              </a:rPr>
              <a:t>x</a:t>
            </a:r>
            <a:r>
              <a:rPr lang="zh-CN" altLang="en-US" sz="2400">
                <a:latin typeface="Calibri" pitchFamily="34" charset="0"/>
              </a:rPr>
              <a:t>的值为</a:t>
            </a:r>
            <a:r>
              <a:rPr lang="en-US" altLang="zh-CN" sz="2400">
                <a:latin typeface="Calibri" pitchFamily="34" charset="0"/>
              </a:rPr>
              <a:t>-513</a:t>
            </a:r>
            <a:r>
              <a:rPr lang="zh-CN" altLang="en-US" sz="2400">
                <a:latin typeface="Calibri" pitchFamily="34" charset="0"/>
              </a:rPr>
              <a:t>，存放在寄存器</a:t>
            </a:r>
            <a:r>
              <a:rPr lang="en-US" altLang="zh-CN" sz="2400">
                <a:latin typeface="Calibri" pitchFamily="34" charset="0"/>
              </a:rPr>
              <a:t>R1</a:t>
            </a:r>
            <a:r>
              <a:rPr lang="zh-CN" altLang="en-US" sz="2400">
                <a:latin typeface="Calibri" pitchFamily="34" charset="0"/>
              </a:rPr>
              <a:t>中，则执行指令“</a:t>
            </a:r>
            <a:r>
              <a:rPr lang="en-US" altLang="zh-CN" sz="2400">
                <a:latin typeface="Calibri" pitchFamily="34" charset="0"/>
              </a:rPr>
              <a:t>SHL R1”</a:t>
            </a:r>
            <a:r>
              <a:rPr lang="en-US" sz="2400">
                <a:latin typeface="Calibri" pitchFamily="34" charset="0"/>
              </a:rPr>
              <a:t>后，</a:t>
            </a:r>
            <a:r>
              <a:rPr lang="en-US" altLang="zh-CN" sz="2400">
                <a:latin typeface="Calibri" pitchFamily="34" charset="0"/>
              </a:rPr>
              <a:t>R1</a:t>
            </a:r>
            <a:r>
              <a:rPr lang="zh-CN" altLang="en-US" sz="2400">
                <a:latin typeface="Calibri" pitchFamily="34" charset="0"/>
              </a:rPr>
              <a:t>的内容是多少？（用十六进制表示）</a:t>
            </a:r>
            <a:r>
              <a:rPr lang="en-US" sz="2400">
                <a:latin typeface="Calibri" pitchFamily="34" charset="0"/>
              </a:rPr>
              <a:t> </a:t>
            </a:r>
            <a:endParaRPr lang="zh-CN" altLang="en-US" sz="2400">
              <a:latin typeface="Calibri" pitchFamily="34" charset="0"/>
            </a:endParaRPr>
          </a:p>
          <a:p>
            <a:r>
              <a:rPr lang="en-US" altLang="zh-CN" sz="2400">
                <a:latin typeface="Calibri" pitchFamily="34" charset="0"/>
              </a:rPr>
              <a:t>2</a:t>
            </a:r>
            <a:r>
              <a:rPr lang="zh-CN" altLang="en-US" sz="2400">
                <a:latin typeface="Calibri" pitchFamily="34" charset="0"/>
              </a:rPr>
              <a:t>）若某个时间段中，有连续的</a:t>
            </a:r>
            <a:r>
              <a:rPr lang="en-US" altLang="zh-CN" sz="2400">
                <a:latin typeface="Calibri" pitchFamily="34" charset="0"/>
              </a:rPr>
              <a:t>4</a:t>
            </a:r>
            <a:r>
              <a:rPr lang="zh-CN" altLang="en-US" sz="2400">
                <a:latin typeface="Calibri" pitchFamily="34" charset="0"/>
              </a:rPr>
              <a:t>条指令进入流水线，在其执行过程中没有发生任何阻塞，则执行这</a:t>
            </a:r>
            <a:r>
              <a:rPr lang="en-US" altLang="zh-CN" sz="2400">
                <a:latin typeface="Calibri" pitchFamily="34" charset="0"/>
              </a:rPr>
              <a:t>4</a:t>
            </a:r>
            <a:r>
              <a:rPr lang="zh-CN" altLang="en-US" sz="2400">
                <a:latin typeface="Calibri" pitchFamily="34" charset="0"/>
              </a:rPr>
              <a:t>条指令所需的时钟周期数为多少？</a:t>
            </a:r>
            <a:r>
              <a:rPr lang="en-US" sz="2400">
                <a:latin typeface="Calibri" pitchFamily="34" charset="0"/>
              </a:rPr>
              <a:t> </a:t>
            </a:r>
            <a:endParaRPr lang="zh-CN" altLang="en-US" sz="2400">
              <a:latin typeface="Calibri" pitchFamily="34" charset="0"/>
            </a:endParaRPr>
          </a:p>
          <a:p>
            <a:r>
              <a:rPr lang="en-US" altLang="zh-CN" sz="2400">
                <a:latin typeface="Calibri" pitchFamily="34" charset="0"/>
              </a:rPr>
              <a:t>3</a:t>
            </a:r>
            <a:r>
              <a:rPr lang="zh-CN" altLang="en-US" sz="2400">
                <a:latin typeface="Calibri" pitchFamily="34" charset="0"/>
              </a:rPr>
              <a:t>）若高级语言程序中某赋值语句为</a:t>
            </a:r>
            <a:r>
              <a:rPr lang="en-US" altLang="zh-CN" sz="2400">
                <a:latin typeface="Calibri" pitchFamily="34" charset="0"/>
              </a:rPr>
              <a:t>x=a+b</a:t>
            </a:r>
            <a:r>
              <a:rPr lang="zh-CN" altLang="en-US" sz="2400">
                <a:latin typeface="Calibri" pitchFamily="34" charset="0"/>
              </a:rPr>
              <a:t>，</a:t>
            </a:r>
            <a:r>
              <a:rPr lang="en-US" altLang="zh-CN" sz="2400">
                <a:latin typeface="Calibri" pitchFamily="34" charset="0"/>
              </a:rPr>
              <a:t>x</a:t>
            </a:r>
            <a:r>
              <a:rPr lang="zh-CN" altLang="en-US" sz="2400">
                <a:latin typeface="Calibri" pitchFamily="34" charset="0"/>
              </a:rPr>
              <a:t>、</a:t>
            </a:r>
            <a:r>
              <a:rPr lang="en-US" altLang="zh-CN" sz="2400">
                <a:latin typeface="Calibri" pitchFamily="34" charset="0"/>
              </a:rPr>
              <a:t>a</a:t>
            </a:r>
            <a:r>
              <a:rPr lang="zh-CN" altLang="en-US" sz="2400">
                <a:latin typeface="Calibri" pitchFamily="34" charset="0"/>
              </a:rPr>
              <a:t>和</a:t>
            </a:r>
            <a:r>
              <a:rPr lang="en-US" altLang="zh-CN" sz="2400">
                <a:latin typeface="Calibri" pitchFamily="34" charset="0"/>
              </a:rPr>
              <a:t>b</a:t>
            </a:r>
            <a:r>
              <a:rPr lang="zh-CN" altLang="en-US" sz="2400">
                <a:latin typeface="Calibri" pitchFamily="34" charset="0"/>
              </a:rPr>
              <a:t>均为</a:t>
            </a:r>
            <a:r>
              <a:rPr lang="en-US" altLang="zh-CN" sz="2400">
                <a:latin typeface="Calibri" pitchFamily="34" charset="0"/>
              </a:rPr>
              <a:t>int</a:t>
            </a:r>
            <a:r>
              <a:rPr lang="zh-CN" altLang="en-US" sz="2400">
                <a:latin typeface="Calibri" pitchFamily="34" charset="0"/>
              </a:rPr>
              <a:t>型变量，它们的存储单元地址分别表示为</a:t>
            </a:r>
            <a:r>
              <a:rPr lang="en-US" altLang="zh-CN" sz="2400">
                <a:latin typeface="Calibri" pitchFamily="34" charset="0"/>
              </a:rPr>
              <a:t>[x]</a:t>
            </a:r>
            <a:r>
              <a:rPr lang="zh-CN" altLang="en-US" sz="2400">
                <a:latin typeface="Calibri" pitchFamily="34" charset="0"/>
              </a:rPr>
              <a:t>、</a:t>
            </a:r>
            <a:r>
              <a:rPr lang="en-US" altLang="zh-CN" sz="2400">
                <a:latin typeface="Calibri" pitchFamily="34" charset="0"/>
              </a:rPr>
              <a:t>[a]</a:t>
            </a:r>
            <a:r>
              <a:rPr lang="zh-CN" altLang="en-US" sz="2400">
                <a:latin typeface="Calibri" pitchFamily="34" charset="0"/>
              </a:rPr>
              <a:t>和</a:t>
            </a:r>
            <a:r>
              <a:rPr lang="en-US" altLang="zh-CN" sz="2400">
                <a:latin typeface="Calibri" pitchFamily="34" charset="0"/>
              </a:rPr>
              <a:t>[b]</a:t>
            </a:r>
            <a:r>
              <a:rPr lang="zh-CN" altLang="en-US" sz="2400">
                <a:latin typeface="Calibri" pitchFamily="34" charset="0"/>
              </a:rPr>
              <a:t>。该语句对应的指令序列及其在指令流水线中的执行过程如下图所示。</a:t>
            </a:r>
          </a:p>
          <a:p>
            <a:endParaRPr lang="zh-CN" altLang="en-US" sz="2400">
              <a:latin typeface="Calibri" pitchFamily="34" charset="0"/>
            </a:endParaRPr>
          </a:p>
        </p:txBody>
      </p:sp>
      <p:pic>
        <p:nvPicPr>
          <p:cNvPr id="54274" name="Picture 2"/>
          <p:cNvPicPr>
            <a:picLocks noChangeAspect="1" noChangeArrowheads="1"/>
          </p:cNvPicPr>
          <p:nvPr/>
        </p:nvPicPr>
        <p:blipFill>
          <a:blip r:embed="rId2"/>
          <a:srcRect/>
          <a:stretch>
            <a:fillRect/>
          </a:stretch>
        </p:blipFill>
        <p:spPr bwMode="auto">
          <a:xfrm>
            <a:off x="357188" y="3143250"/>
            <a:ext cx="7429500" cy="2794000"/>
          </a:xfrm>
          <a:prstGeom prst="rect">
            <a:avLst/>
          </a:prstGeom>
          <a:noFill/>
          <a:ln w="9525">
            <a:noFill/>
            <a:miter lim="800000"/>
            <a:headEnd/>
            <a:tailEnd/>
          </a:ln>
        </p:spPr>
      </p:pic>
      <p:sp>
        <p:nvSpPr>
          <p:cNvPr id="54275" name="TextBox 3"/>
          <p:cNvSpPr txBox="1">
            <a:spLocks noChangeArrowheads="1"/>
          </p:cNvSpPr>
          <p:nvPr/>
        </p:nvSpPr>
        <p:spPr bwMode="auto">
          <a:xfrm>
            <a:off x="0" y="6072188"/>
            <a:ext cx="8429625" cy="1200150"/>
          </a:xfrm>
          <a:prstGeom prst="rect">
            <a:avLst/>
          </a:prstGeom>
          <a:noFill/>
          <a:ln w="9525">
            <a:noFill/>
            <a:miter lim="800000"/>
            <a:headEnd/>
            <a:tailEnd/>
          </a:ln>
        </p:spPr>
        <p:txBody>
          <a:bodyPr>
            <a:spAutoFit/>
          </a:bodyPr>
          <a:lstStyle/>
          <a:p>
            <a:r>
              <a:rPr lang="zh-CN" altLang="en-US" sz="2400">
                <a:latin typeface="Calibri" pitchFamily="34" charset="0"/>
              </a:rPr>
              <a:t>则这</a:t>
            </a:r>
            <a:r>
              <a:rPr lang="en-US" altLang="zh-CN" sz="2400">
                <a:latin typeface="Calibri" pitchFamily="34" charset="0"/>
              </a:rPr>
              <a:t>4</a:t>
            </a:r>
            <a:r>
              <a:rPr lang="zh-CN" altLang="en-US" sz="2400">
                <a:latin typeface="Calibri" pitchFamily="34" charset="0"/>
              </a:rPr>
              <a:t>条指令执行过程中，</a:t>
            </a:r>
            <a:r>
              <a:rPr lang="en-US" altLang="zh-CN" sz="2400">
                <a:latin typeface="Calibri" pitchFamily="34" charset="0"/>
              </a:rPr>
              <a:t>I3</a:t>
            </a:r>
            <a:r>
              <a:rPr lang="zh-CN" altLang="en-US" sz="2400">
                <a:latin typeface="Calibri" pitchFamily="34" charset="0"/>
              </a:rPr>
              <a:t>的</a:t>
            </a:r>
            <a:r>
              <a:rPr lang="en-US" altLang="zh-CN" sz="2400">
                <a:latin typeface="Calibri" pitchFamily="34" charset="0"/>
              </a:rPr>
              <a:t>ID</a:t>
            </a:r>
            <a:r>
              <a:rPr lang="zh-CN" altLang="en-US" sz="2400">
                <a:latin typeface="Calibri" pitchFamily="34" charset="0"/>
              </a:rPr>
              <a:t>段和</a:t>
            </a:r>
            <a:r>
              <a:rPr lang="en-US" altLang="zh-CN" sz="2400">
                <a:latin typeface="Calibri" pitchFamily="34" charset="0"/>
              </a:rPr>
              <a:t>I4</a:t>
            </a:r>
            <a:r>
              <a:rPr lang="zh-CN" altLang="en-US" sz="2400">
                <a:latin typeface="Calibri" pitchFamily="34" charset="0"/>
              </a:rPr>
              <a:t>的</a:t>
            </a:r>
            <a:r>
              <a:rPr lang="en-US" altLang="zh-CN" sz="2400">
                <a:latin typeface="Calibri" pitchFamily="34" charset="0"/>
              </a:rPr>
              <a:t>IF</a:t>
            </a:r>
            <a:r>
              <a:rPr lang="zh-CN" altLang="en-US" sz="2400">
                <a:latin typeface="Calibri" pitchFamily="34" charset="0"/>
              </a:rPr>
              <a:t>段被阻塞的原因各是什么？</a:t>
            </a:r>
          </a:p>
          <a:p>
            <a:endParaRPr lang="zh-CN" altLang="en-US" sz="2400">
              <a:latin typeface="Calibri"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Box 1"/>
          <p:cNvSpPr txBox="1">
            <a:spLocks noChangeArrowheads="1"/>
          </p:cNvSpPr>
          <p:nvPr/>
        </p:nvSpPr>
        <p:spPr bwMode="auto">
          <a:xfrm>
            <a:off x="357188" y="500063"/>
            <a:ext cx="8429625" cy="2616200"/>
          </a:xfrm>
          <a:prstGeom prst="rect">
            <a:avLst/>
          </a:prstGeom>
          <a:noFill/>
          <a:ln w="9525">
            <a:noFill/>
            <a:miter lim="800000"/>
            <a:headEnd/>
            <a:tailEnd/>
          </a:ln>
        </p:spPr>
        <p:txBody>
          <a:bodyPr>
            <a:spAutoFit/>
          </a:bodyPr>
          <a:lstStyle/>
          <a:p>
            <a:r>
              <a:rPr lang="en-US" altLang="zh-CN" sz="2800">
                <a:latin typeface="Calibri" pitchFamily="34" charset="0"/>
              </a:rPr>
              <a:t>4</a:t>
            </a:r>
            <a:r>
              <a:rPr lang="zh-CN" altLang="en-US" sz="2800">
                <a:latin typeface="Calibri" pitchFamily="34" charset="0"/>
              </a:rPr>
              <a:t>）若高级语言程序中某赋值语句为</a:t>
            </a:r>
            <a:r>
              <a:rPr lang="en-US" altLang="zh-CN" sz="2800">
                <a:latin typeface="Calibri" pitchFamily="34" charset="0"/>
              </a:rPr>
              <a:t>x=x*2+a</a:t>
            </a:r>
            <a:r>
              <a:rPr lang="zh-CN" altLang="en-US" sz="2800">
                <a:latin typeface="Calibri" pitchFamily="34" charset="0"/>
              </a:rPr>
              <a:t>，</a:t>
            </a:r>
            <a:r>
              <a:rPr lang="en-US" altLang="zh-CN" sz="2800">
                <a:latin typeface="Calibri" pitchFamily="34" charset="0"/>
              </a:rPr>
              <a:t>x</a:t>
            </a:r>
            <a:r>
              <a:rPr lang="zh-CN" altLang="en-US" sz="2800">
                <a:latin typeface="Calibri" pitchFamily="34" charset="0"/>
              </a:rPr>
              <a:t>和</a:t>
            </a:r>
            <a:r>
              <a:rPr lang="en-US" altLang="zh-CN" sz="2800">
                <a:latin typeface="Calibri" pitchFamily="34" charset="0"/>
              </a:rPr>
              <a:t>a</a:t>
            </a:r>
            <a:r>
              <a:rPr lang="zh-CN" altLang="en-US" sz="2800">
                <a:latin typeface="Calibri" pitchFamily="34" charset="0"/>
              </a:rPr>
              <a:t>均为</a:t>
            </a:r>
            <a:r>
              <a:rPr lang="en-US" altLang="zh-CN" sz="2800">
                <a:latin typeface="Calibri" pitchFamily="34" charset="0"/>
              </a:rPr>
              <a:t>unsigned int</a:t>
            </a:r>
            <a:r>
              <a:rPr lang="zh-CN" altLang="en-US" sz="2800">
                <a:latin typeface="Calibri" pitchFamily="34" charset="0"/>
              </a:rPr>
              <a:t>类型变量，它们的存储单元地址分别表示为</a:t>
            </a:r>
            <a:r>
              <a:rPr lang="en-US" altLang="zh-CN" sz="2800">
                <a:latin typeface="Calibri" pitchFamily="34" charset="0"/>
              </a:rPr>
              <a:t>[x]</a:t>
            </a:r>
            <a:r>
              <a:rPr lang="zh-CN" altLang="en-US" sz="2800">
                <a:latin typeface="Calibri" pitchFamily="34" charset="0"/>
              </a:rPr>
              <a:t>、</a:t>
            </a:r>
            <a:r>
              <a:rPr lang="en-US" altLang="zh-CN" sz="2800">
                <a:latin typeface="Calibri" pitchFamily="34" charset="0"/>
              </a:rPr>
              <a:t>[a]</a:t>
            </a:r>
            <a:r>
              <a:rPr lang="zh-CN" altLang="en-US" sz="2800">
                <a:latin typeface="Calibri" pitchFamily="34" charset="0"/>
              </a:rPr>
              <a:t>，则执行这条语句至少需要多少个时钟周期？要求模仿题</a:t>
            </a:r>
            <a:r>
              <a:rPr lang="en-US" altLang="zh-CN" sz="2800">
                <a:latin typeface="Calibri" pitchFamily="34" charset="0"/>
              </a:rPr>
              <a:t>44</a:t>
            </a:r>
            <a:r>
              <a:rPr lang="zh-CN" altLang="en-US" sz="2800">
                <a:latin typeface="Calibri" pitchFamily="34" charset="0"/>
              </a:rPr>
              <a:t>图画出这条语句对应的指令序列及其在流水线中的执行过程示意图。</a:t>
            </a:r>
          </a:p>
          <a:p>
            <a:endParaRPr lang="zh-CN" altLang="en-US" sz="2400">
              <a:latin typeface="Calibri" pitchFamily="34" charset="0"/>
            </a:endParaRPr>
          </a:p>
        </p:txBody>
      </p:sp>
      <p:sp>
        <p:nvSpPr>
          <p:cNvPr id="3" name="TextBox 2"/>
          <p:cNvSpPr txBox="1">
            <a:spLocks noChangeArrowheads="1"/>
          </p:cNvSpPr>
          <p:nvPr/>
        </p:nvSpPr>
        <p:spPr bwMode="auto">
          <a:xfrm>
            <a:off x="428625" y="3298825"/>
            <a:ext cx="8358188" cy="3416300"/>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13</a:t>
            </a:r>
            <a:r>
              <a:rPr lang="zh-CN" altLang="en-US" sz="2800">
                <a:latin typeface="Calibri" pitchFamily="34" charset="0"/>
              </a:rPr>
              <a:t>）</a:t>
            </a:r>
            <a:r>
              <a:rPr lang="en-US" altLang="zh-CN" sz="2800">
                <a:latin typeface="Calibri" pitchFamily="34" charset="0"/>
              </a:rPr>
              <a:t>18</a:t>
            </a:r>
            <a:r>
              <a:rPr lang="zh-CN" altLang="en-US" sz="2800">
                <a:latin typeface="Calibri" pitchFamily="34" charset="0"/>
              </a:rPr>
              <a:t>、某</a:t>
            </a:r>
            <a:r>
              <a:rPr lang="en-US" altLang="zh-CN" sz="2800">
                <a:latin typeface="Calibri" pitchFamily="34" charset="0"/>
              </a:rPr>
              <a:t>CPU</a:t>
            </a:r>
            <a:r>
              <a:rPr lang="zh-CN" altLang="en-US" sz="2800">
                <a:latin typeface="Calibri" pitchFamily="34" charset="0"/>
              </a:rPr>
              <a:t>主频为</a:t>
            </a:r>
            <a:r>
              <a:rPr lang="en-US" altLang="zh-CN" sz="2800">
                <a:latin typeface="Calibri" pitchFamily="34" charset="0"/>
              </a:rPr>
              <a:t>1.03GHz</a:t>
            </a:r>
            <a:r>
              <a:rPr lang="zh-CN" altLang="en-US" sz="2800">
                <a:latin typeface="Calibri" pitchFamily="34" charset="0"/>
              </a:rPr>
              <a:t>，采用</a:t>
            </a:r>
            <a:r>
              <a:rPr lang="en-US" altLang="zh-CN" sz="2800">
                <a:latin typeface="Calibri" pitchFamily="34" charset="0"/>
              </a:rPr>
              <a:t>4</a:t>
            </a:r>
            <a:r>
              <a:rPr lang="zh-CN" altLang="en-US" sz="2800">
                <a:latin typeface="Calibri" pitchFamily="34" charset="0"/>
              </a:rPr>
              <a:t>级指令流水线，每个流水段的执行需要</a:t>
            </a:r>
            <a:r>
              <a:rPr lang="en-US" altLang="zh-CN" sz="2800">
                <a:latin typeface="Calibri" pitchFamily="34" charset="0"/>
              </a:rPr>
              <a:t>1</a:t>
            </a:r>
            <a:r>
              <a:rPr lang="zh-CN" altLang="en-US" sz="2800">
                <a:latin typeface="Calibri" pitchFamily="34" charset="0"/>
              </a:rPr>
              <a:t>个时钟周期，假设</a:t>
            </a:r>
            <a:r>
              <a:rPr lang="en-US" altLang="zh-CN" sz="2800">
                <a:latin typeface="Calibri" pitchFamily="34" charset="0"/>
              </a:rPr>
              <a:t>CPU</a:t>
            </a:r>
            <a:r>
              <a:rPr lang="zh-CN" altLang="en-US" sz="2800">
                <a:latin typeface="Calibri" pitchFamily="34" charset="0"/>
              </a:rPr>
              <a:t>执行了</a:t>
            </a:r>
            <a:r>
              <a:rPr lang="en-US" altLang="zh-CN" sz="2800">
                <a:latin typeface="Calibri" pitchFamily="34" charset="0"/>
              </a:rPr>
              <a:t>100</a:t>
            </a:r>
            <a:r>
              <a:rPr lang="zh-CN" altLang="en-US" sz="2800">
                <a:latin typeface="Calibri" pitchFamily="34" charset="0"/>
              </a:rPr>
              <a:t>条指令，在其执行过程中，没有发生任何流水线阻塞，此时流水线的吞吐率为</a:t>
            </a:r>
            <a:r>
              <a:rPr lang="en-US" sz="2800">
                <a:latin typeface="Calibri" pitchFamily="34" charset="0"/>
              </a:rPr>
              <a:t> </a:t>
            </a:r>
            <a:endParaRPr lang="zh-CN" altLang="en-US" sz="2800">
              <a:latin typeface="Calibri" pitchFamily="34" charset="0"/>
            </a:endParaRPr>
          </a:p>
          <a:p>
            <a:r>
              <a:rPr lang="en-US" altLang="zh-CN" sz="2800">
                <a:latin typeface="Calibri" pitchFamily="34" charset="0"/>
              </a:rPr>
              <a:t>A</a:t>
            </a:r>
            <a:r>
              <a:rPr lang="zh-CN" altLang="en-US" sz="2800">
                <a:latin typeface="Calibri" pitchFamily="34" charset="0"/>
              </a:rPr>
              <a:t>、</a:t>
            </a:r>
            <a:r>
              <a:rPr lang="en-US" altLang="zh-CN" sz="2800">
                <a:latin typeface="Calibri" pitchFamily="34" charset="0"/>
              </a:rPr>
              <a:t>0.25× 109 </a:t>
            </a:r>
            <a:r>
              <a:rPr lang="zh-CN" altLang="en-US" sz="2800">
                <a:latin typeface="Calibri" pitchFamily="34" charset="0"/>
              </a:rPr>
              <a:t>条令</a:t>
            </a:r>
            <a:r>
              <a:rPr lang="en-US" altLang="zh-CN" sz="2800">
                <a:latin typeface="Calibri" pitchFamily="34" charset="0"/>
              </a:rPr>
              <a:t>/</a:t>
            </a:r>
            <a:r>
              <a:rPr lang="zh-CN" altLang="en-US" sz="2800">
                <a:latin typeface="Calibri" pitchFamily="34" charset="0"/>
              </a:rPr>
              <a:t>秒</a:t>
            </a:r>
            <a:r>
              <a:rPr lang="en-US" sz="2800">
                <a:latin typeface="Calibri" pitchFamily="34" charset="0"/>
              </a:rPr>
              <a:t>          </a:t>
            </a:r>
            <a:r>
              <a:rPr lang="en-US" altLang="zh-CN" sz="2800">
                <a:latin typeface="Calibri" pitchFamily="34" charset="0"/>
              </a:rPr>
              <a:t>B</a:t>
            </a:r>
            <a:r>
              <a:rPr lang="zh-CN" altLang="en-US" sz="2800">
                <a:latin typeface="Calibri" pitchFamily="34" charset="0"/>
              </a:rPr>
              <a:t>、</a:t>
            </a:r>
            <a:r>
              <a:rPr lang="en-US" altLang="zh-CN" sz="2800">
                <a:latin typeface="Calibri" pitchFamily="34" charset="0"/>
              </a:rPr>
              <a:t>0.97× 109 </a:t>
            </a:r>
            <a:r>
              <a:rPr lang="zh-CN" altLang="en-US" sz="2800">
                <a:latin typeface="Calibri" pitchFamily="34" charset="0"/>
              </a:rPr>
              <a:t>条指令</a:t>
            </a:r>
            <a:r>
              <a:rPr lang="en-US" altLang="zh-CN" sz="2800">
                <a:latin typeface="Calibri" pitchFamily="34" charset="0"/>
              </a:rPr>
              <a:t>/</a:t>
            </a:r>
            <a:r>
              <a:rPr lang="zh-CN" altLang="en-US" sz="2800">
                <a:latin typeface="Calibri" pitchFamily="34" charset="0"/>
              </a:rPr>
              <a:t>秒</a:t>
            </a:r>
            <a:r>
              <a:rPr lang="en-US" sz="2800">
                <a:latin typeface="Calibri" pitchFamily="34" charset="0"/>
              </a:rPr>
              <a:t> </a:t>
            </a:r>
            <a:endParaRPr lang="zh-CN" altLang="en-US" sz="2800">
              <a:latin typeface="Calibri" pitchFamily="34" charset="0"/>
            </a:endParaRPr>
          </a:p>
          <a:p>
            <a:r>
              <a:rPr lang="en-US" altLang="zh-CN" sz="2800">
                <a:latin typeface="Calibri" pitchFamily="34" charset="0"/>
              </a:rPr>
              <a:t>C</a:t>
            </a:r>
            <a:r>
              <a:rPr lang="zh-CN" altLang="en-US" sz="2800">
                <a:latin typeface="Calibri" pitchFamily="34" charset="0"/>
              </a:rPr>
              <a:t>、</a:t>
            </a:r>
            <a:r>
              <a:rPr lang="en-US" altLang="zh-CN" sz="2800">
                <a:latin typeface="Calibri" pitchFamily="34" charset="0"/>
              </a:rPr>
              <a:t>1.0× 109  </a:t>
            </a:r>
            <a:r>
              <a:rPr lang="zh-CN" altLang="en-US" sz="2800">
                <a:latin typeface="Calibri" pitchFamily="34" charset="0"/>
              </a:rPr>
              <a:t>条令</a:t>
            </a:r>
            <a:r>
              <a:rPr lang="en-US" altLang="zh-CN" sz="2800">
                <a:latin typeface="Calibri" pitchFamily="34" charset="0"/>
              </a:rPr>
              <a:t>/</a:t>
            </a:r>
            <a:r>
              <a:rPr lang="zh-CN" altLang="en-US" sz="2800">
                <a:latin typeface="Calibri" pitchFamily="34" charset="0"/>
              </a:rPr>
              <a:t>秒</a:t>
            </a:r>
            <a:r>
              <a:rPr lang="en-US" sz="2800">
                <a:latin typeface="Calibri" pitchFamily="34" charset="0"/>
              </a:rPr>
              <a:t>            </a:t>
            </a:r>
            <a:r>
              <a:rPr lang="en-US" altLang="zh-CN" sz="2800">
                <a:latin typeface="Calibri" pitchFamily="34" charset="0"/>
              </a:rPr>
              <a:t>D</a:t>
            </a:r>
            <a:r>
              <a:rPr lang="zh-CN" altLang="en-US" sz="2800">
                <a:latin typeface="Calibri" pitchFamily="34" charset="0"/>
              </a:rPr>
              <a:t>、</a:t>
            </a:r>
            <a:r>
              <a:rPr lang="en-US" altLang="zh-CN" sz="2800">
                <a:latin typeface="Calibri" pitchFamily="34" charset="0"/>
              </a:rPr>
              <a:t>1.03× 109 </a:t>
            </a:r>
            <a:r>
              <a:rPr lang="zh-CN" altLang="en-US" sz="2800">
                <a:latin typeface="Calibri" pitchFamily="34" charset="0"/>
              </a:rPr>
              <a:t>条指令</a:t>
            </a:r>
            <a:r>
              <a:rPr lang="en-US" altLang="zh-CN" sz="2800">
                <a:latin typeface="Calibri" pitchFamily="34" charset="0"/>
              </a:rPr>
              <a:t>/</a:t>
            </a:r>
            <a:r>
              <a:rPr lang="zh-CN" altLang="en-US" sz="2800">
                <a:latin typeface="Calibri" pitchFamily="34" charset="0"/>
              </a:rPr>
              <a:t>秒</a:t>
            </a:r>
          </a:p>
          <a:p>
            <a:r>
              <a:rPr lang="en-US" altLang="zh-CN" sz="2400">
                <a:latin typeface="Calibri" pitchFamily="34" charset="0"/>
              </a:rPr>
              <a:t> </a:t>
            </a:r>
            <a:endParaRPr lang="zh-CN" altLang="en-US" sz="2400">
              <a:latin typeface="Calibri" pitchFamily="34" charset="0"/>
            </a:endParaRPr>
          </a:p>
          <a:p>
            <a:endParaRPr lang="zh-CN" altLang="en-US" sz="2400">
              <a:latin typeface="Calibri" pitchFamily="34" charset="0"/>
            </a:endParaRPr>
          </a:p>
        </p:txBody>
      </p:sp>
      <p:cxnSp>
        <p:nvCxnSpPr>
          <p:cNvPr id="4" name="直接连接符 3"/>
          <p:cNvCxnSpPr/>
          <p:nvPr/>
        </p:nvCxnSpPr>
        <p:spPr>
          <a:xfrm>
            <a:off x="285750" y="2998788"/>
            <a:ext cx="85725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Box 1"/>
          <p:cNvSpPr txBox="1">
            <a:spLocks noChangeArrowheads="1"/>
          </p:cNvSpPr>
          <p:nvPr/>
        </p:nvSpPr>
        <p:spPr bwMode="auto">
          <a:xfrm>
            <a:off x="428625" y="214313"/>
            <a:ext cx="8215313" cy="6740525"/>
          </a:xfrm>
          <a:prstGeom prst="rect">
            <a:avLst/>
          </a:prstGeom>
          <a:noFill/>
          <a:ln w="9525">
            <a:noFill/>
            <a:miter lim="800000"/>
            <a:headEnd/>
            <a:tailEnd/>
          </a:ln>
        </p:spPr>
        <p:txBody>
          <a:bodyPr>
            <a:spAutoFit/>
          </a:bodyPr>
          <a:lstStyle/>
          <a:p>
            <a:r>
              <a:rPr lang="zh-CN" altLang="en-US" sz="2400">
                <a:latin typeface="Calibri" pitchFamily="34" charset="0"/>
              </a:rPr>
              <a:t>（</a:t>
            </a:r>
            <a:r>
              <a:rPr lang="en-US" altLang="zh-CN" sz="2400" b="1">
                <a:latin typeface="Calibri" pitchFamily="34" charset="0"/>
              </a:rPr>
              <a:t>13</a:t>
            </a:r>
            <a:r>
              <a:rPr lang="zh-CN" altLang="en-US" sz="2400">
                <a:latin typeface="Calibri" pitchFamily="34" charset="0"/>
              </a:rPr>
              <a:t>）</a:t>
            </a:r>
            <a:r>
              <a:rPr lang="en-US" altLang="zh-CN" sz="2400">
                <a:latin typeface="Calibri" pitchFamily="34" charset="0"/>
              </a:rPr>
              <a:t>43. .</a:t>
            </a:r>
            <a:r>
              <a:rPr lang="zh-CN" altLang="en-US" sz="2400">
                <a:latin typeface="Calibri" pitchFamily="34" charset="0"/>
              </a:rPr>
              <a:t>（</a:t>
            </a:r>
            <a:r>
              <a:rPr lang="en-US" altLang="zh-CN" sz="2400">
                <a:latin typeface="Calibri" pitchFamily="34" charset="0"/>
              </a:rPr>
              <a:t>9</a:t>
            </a:r>
            <a:r>
              <a:rPr lang="zh-CN" altLang="en-US" sz="2400">
                <a:latin typeface="Calibri" pitchFamily="34" charset="0"/>
              </a:rPr>
              <a:t>分）某</a:t>
            </a:r>
            <a:r>
              <a:rPr lang="en-US" altLang="zh-CN" sz="2400">
                <a:latin typeface="Calibri" pitchFamily="34" charset="0"/>
              </a:rPr>
              <a:t>32</a:t>
            </a:r>
            <a:r>
              <a:rPr lang="zh-CN" altLang="en-US" sz="2400">
                <a:latin typeface="Calibri" pitchFamily="34" charset="0"/>
              </a:rPr>
              <a:t>位计算机，</a:t>
            </a:r>
            <a:r>
              <a:rPr lang="en-US" altLang="zh-CN" sz="2400">
                <a:latin typeface="Calibri" pitchFamily="34" charset="0"/>
              </a:rPr>
              <a:t>CPU</a:t>
            </a:r>
            <a:r>
              <a:rPr lang="zh-CN" altLang="en-US" sz="2400">
                <a:latin typeface="Calibri" pitchFamily="34" charset="0"/>
              </a:rPr>
              <a:t>主频为</a:t>
            </a:r>
            <a:r>
              <a:rPr lang="en-US" altLang="zh-CN" sz="2400">
                <a:latin typeface="Calibri" pitchFamily="34" charset="0"/>
              </a:rPr>
              <a:t>800 MHz</a:t>
            </a:r>
            <a:r>
              <a:rPr lang="zh-CN" altLang="en-US" sz="2400">
                <a:latin typeface="Calibri" pitchFamily="34" charset="0"/>
              </a:rPr>
              <a:t>，</a:t>
            </a:r>
            <a:r>
              <a:rPr lang="en-US" altLang="zh-CN" sz="2400">
                <a:latin typeface="Calibri" pitchFamily="34" charset="0"/>
              </a:rPr>
              <a:t>Cache</a:t>
            </a:r>
            <a:r>
              <a:rPr lang="zh-CN" altLang="en-US" sz="2400">
                <a:latin typeface="Calibri" pitchFamily="34" charset="0"/>
              </a:rPr>
              <a:t>命中时的</a:t>
            </a:r>
            <a:r>
              <a:rPr lang="en-US" altLang="zh-CN" sz="2400">
                <a:latin typeface="Calibri" pitchFamily="34" charset="0"/>
              </a:rPr>
              <a:t>CPI</a:t>
            </a:r>
            <a:r>
              <a:rPr lang="zh-CN" altLang="en-US" sz="2400">
                <a:latin typeface="Calibri" pitchFamily="34" charset="0"/>
              </a:rPr>
              <a:t>为</a:t>
            </a:r>
            <a:r>
              <a:rPr lang="en-US" altLang="zh-CN" sz="2400">
                <a:latin typeface="Calibri" pitchFamily="34" charset="0"/>
              </a:rPr>
              <a:t>4</a:t>
            </a:r>
            <a:r>
              <a:rPr lang="zh-CN" altLang="en-US" sz="2400">
                <a:latin typeface="Calibri" pitchFamily="34" charset="0"/>
              </a:rPr>
              <a:t>，</a:t>
            </a:r>
            <a:r>
              <a:rPr lang="en-US" altLang="zh-CN" sz="2400">
                <a:latin typeface="Calibri" pitchFamily="34" charset="0"/>
              </a:rPr>
              <a:t>Cache</a:t>
            </a:r>
            <a:r>
              <a:rPr lang="zh-CN" altLang="en-US" sz="2400">
                <a:latin typeface="Calibri" pitchFamily="34" charset="0"/>
              </a:rPr>
              <a:t>块大小为</a:t>
            </a:r>
            <a:r>
              <a:rPr lang="en-US" altLang="zh-CN" sz="2400">
                <a:latin typeface="Calibri" pitchFamily="34" charset="0"/>
              </a:rPr>
              <a:t>32</a:t>
            </a:r>
            <a:r>
              <a:rPr lang="zh-CN" altLang="en-US" sz="2400">
                <a:latin typeface="Calibri" pitchFamily="34" charset="0"/>
              </a:rPr>
              <a:t>字节；主存采用</a:t>
            </a:r>
            <a:r>
              <a:rPr lang="en-US" altLang="zh-CN" sz="2400">
                <a:latin typeface="Calibri" pitchFamily="34" charset="0"/>
              </a:rPr>
              <a:t>8</a:t>
            </a:r>
            <a:r>
              <a:rPr lang="zh-CN" altLang="en-US" sz="2400">
                <a:latin typeface="Calibri" pitchFamily="34" charset="0"/>
              </a:rPr>
              <a:t>体交叉存储方式，每个体的存储字长为</a:t>
            </a:r>
            <a:r>
              <a:rPr lang="en-US" altLang="zh-CN" sz="2400">
                <a:latin typeface="Calibri" pitchFamily="34" charset="0"/>
              </a:rPr>
              <a:t>32</a:t>
            </a:r>
            <a:r>
              <a:rPr lang="zh-CN" altLang="en-US" sz="2400">
                <a:latin typeface="Calibri" pitchFamily="34" charset="0"/>
              </a:rPr>
              <a:t>位、存储周期为</a:t>
            </a:r>
            <a:r>
              <a:rPr lang="en-US" altLang="zh-CN" sz="2400">
                <a:latin typeface="Calibri" pitchFamily="34" charset="0"/>
              </a:rPr>
              <a:t>40ns</a:t>
            </a:r>
            <a:r>
              <a:rPr lang="zh-CN" altLang="en-US" sz="2400">
                <a:latin typeface="Calibri" pitchFamily="34" charset="0"/>
              </a:rPr>
              <a:t>；存储器总线宽度为</a:t>
            </a:r>
            <a:r>
              <a:rPr lang="en-US" altLang="zh-CN" sz="2400">
                <a:latin typeface="Calibri" pitchFamily="34" charset="0"/>
              </a:rPr>
              <a:t>32</a:t>
            </a:r>
            <a:r>
              <a:rPr lang="zh-CN" altLang="en-US" sz="2400">
                <a:latin typeface="Calibri" pitchFamily="34" charset="0"/>
              </a:rPr>
              <a:t>位，总线时钟频率为</a:t>
            </a:r>
            <a:r>
              <a:rPr lang="en-US" altLang="zh-CN" sz="2400">
                <a:latin typeface="Calibri" pitchFamily="34" charset="0"/>
              </a:rPr>
              <a:t>200 Mhz</a:t>
            </a:r>
            <a:r>
              <a:rPr lang="zh-CN" altLang="en-US" sz="2400">
                <a:latin typeface="Calibri" pitchFamily="34" charset="0"/>
              </a:rPr>
              <a:t>，支持突发传送总线事物。每次读突发传送总线事务的过程包括：送首地址和命令、存储器准备数据、传送数据。每次突发传送</a:t>
            </a:r>
            <a:r>
              <a:rPr lang="en-US" altLang="zh-CN" sz="2400">
                <a:latin typeface="Calibri" pitchFamily="34" charset="0"/>
              </a:rPr>
              <a:t>32</a:t>
            </a:r>
            <a:r>
              <a:rPr lang="zh-CN" altLang="en-US" sz="2400">
                <a:latin typeface="Calibri" pitchFamily="34" charset="0"/>
              </a:rPr>
              <a:t>字节，传送地址或</a:t>
            </a:r>
            <a:r>
              <a:rPr lang="en-US" altLang="zh-CN" sz="2400">
                <a:latin typeface="Calibri" pitchFamily="34" charset="0"/>
              </a:rPr>
              <a:t>32</a:t>
            </a:r>
            <a:r>
              <a:rPr lang="zh-CN" altLang="en-US" sz="2400">
                <a:latin typeface="Calibri" pitchFamily="34" charset="0"/>
              </a:rPr>
              <a:t>位数据均需要一个总线时钟周期。请回答下列问题，要求给出理由或计算过程。</a:t>
            </a:r>
            <a:endParaRPr lang="en-US" altLang="zh-CN" sz="2400">
              <a:latin typeface="Calibri" pitchFamily="34" charset="0"/>
            </a:endParaRPr>
          </a:p>
          <a:p>
            <a:r>
              <a:rPr lang="zh-CN" altLang="en-US" sz="2400">
                <a:latin typeface="Calibri" pitchFamily="34" charset="0"/>
              </a:rPr>
              <a:t>（</a:t>
            </a:r>
            <a:r>
              <a:rPr lang="en-US" altLang="zh-CN" sz="2400">
                <a:latin typeface="Calibri" pitchFamily="34" charset="0"/>
              </a:rPr>
              <a:t>1</a:t>
            </a:r>
            <a:r>
              <a:rPr lang="zh-CN" altLang="en-US" sz="2400">
                <a:latin typeface="Calibri" pitchFamily="34" charset="0"/>
              </a:rPr>
              <a:t>）</a:t>
            </a:r>
            <a:r>
              <a:rPr lang="en-US" altLang="zh-CN" sz="2400">
                <a:latin typeface="Calibri" pitchFamily="34" charset="0"/>
              </a:rPr>
              <a:t>CPU</a:t>
            </a:r>
            <a:r>
              <a:rPr lang="zh-CN" altLang="en-US" sz="2400">
                <a:latin typeface="Calibri" pitchFamily="34" charset="0"/>
              </a:rPr>
              <a:t>和总线时钟周期各为多少？总线带宽（即最大数据传输率）为多少？</a:t>
            </a:r>
            <a:r>
              <a:rPr lang="en-US" sz="2400">
                <a:latin typeface="Calibri" pitchFamily="34" charset="0"/>
              </a:rPr>
              <a:t> </a:t>
            </a:r>
            <a:endParaRPr lang="zh-CN" altLang="en-US" sz="2400">
              <a:latin typeface="Calibri" pitchFamily="34" charset="0"/>
            </a:endParaRPr>
          </a:p>
          <a:p>
            <a:r>
              <a:rPr lang="zh-CN" altLang="en-US" sz="2400">
                <a:latin typeface="Calibri" pitchFamily="34" charset="0"/>
              </a:rPr>
              <a:t>（</a:t>
            </a:r>
            <a:r>
              <a:rPr lang="en-US" altLang="zh-CN" sz="2400">
                <a:latin typeface="Calibri" pitchFamily="34" charset="0"/>
              </a:rPr>
              <a:t>2</a:t>
            </a:r>
            <a:r>
              <a:rPr lang="zh-CN" altLang="en-US" sz="2400">
                <a:latin typeface="Calibri" pitchFamily="34" charset="0"/>
              </a:rPr>
              <a:t>）</a:t>
            </a:r>
            <a:r>
              <a:rPr lang="en-US" altLang="zh-CN" sz="2400">
                <a:latin typeface="Calibri" pitchFamily="34" charset="0"/>
              </a:rPr>
              <a:t>Cache</a:t>
            </a:r>
            <a:r>
              <a:rPr lang="zh-CN" altLang="en-US" sz="2400">
                <a:latin typeface="Calibri" pitchFamily="34" charset="0"/>
              </a:rPr>
              <a:t>缺失时，需要用几个读突发传送总线事务来完成一个主存块的读取？</a:t>
            </a:r>
            <a:r>
              <a:rPr lang="en-US" sz="2400">
                <a:latin typeface="Calibri" pitchFamily="34" charset="0"/>
              </a:rPr>
              <a:t> </a:t>
            </a:r>
            <a:endParaRPr lang="zh-CN" altLang="en-US" sz="2400">
              <a:latin typeface="Calibri" pitchFamily="34" charset="0"/>
            </a:endParaRPr>
          </a:p>
          <a:p>
            <a:r>
              <a:rPr lang="zh-CN" altLang="en-US" sz="2400">
                <a:latin typeface="Calibri" pitchFamily="34" charset="0"/>
              </a:rPr>
              <a:t>（</a:t>
            </a:r>
            <a:r>
              <a:rPr lang="en-US" altLang="zh-CN" sz="2400">
                <a:latin typeface="Calibri" pitchFamily="34" charset="0"/>
              </a:rPr>
              <a:t>3</a:t>
            </a:r>
            <a:r>
              <a:rPr lang="zh-CN" altLang="en-US" sz="2400">
                <a:latin typeface="Calibri" pitchFamily="34" charset="0"/>
              </a:rPr>
              <a:t>）存储器总线完成一次读突发传送总线事务所需的时间是多少？</a:t>
            </a:r>
            <a:r>
              <a:rPr lang="en-US" sz="2400">
                <a:latin typeface="Calibri" pitchFamily="34" charset="0"/>
              </a:rPr>
              <a:t> </a:t>
            </a:r>
            <a:endParaRPr lang="zh-CN" altLang="en-US" sz="2400">
              <a:latin typeface="Calibri" pitchFamily="34" charset="0"/>
            </a:endParaRPr>
          </a:p>
          <a:p>
            <a:r>
              <a:rPr lang="zh-CN" altLang="en-US" sz="2400">
                <a:latin typeface="Calibri" pitchFamily="34" charset="0"/>
              </a:rPr>
              <a:t>（</a:t>
            </a:r>
            <a:r>
              <a:rPr lang="en-US" altLang="zh-CN" sz="2400">
                <a:latin typeface="Calibri" pitchFamily="34" charset="0"/>
              </a:rPr>
              <a:t>4</a:t>
            </a:r>
            <a:r>
              <a:rPr lang="zh-CN" altLang="en-US" sz="2400">
                <a:latin typeface="Calibri" pitchFamily="34" charset="0"/>
              </a:rPr>
              <a:t>）若程序</a:t>
            </a:r>
            <a:r>
              <a:rPr lang="en-US" altLang="zh-CN" sz="2400">
                <a:latin typeface="Calibri" pitchFamily="34" charset="0"/>
              </a:rPr>
              <a:t>BP</a:t>
            </a:r>
            <a:r>
              <a:rPr lang="zh-CN" altLang="en-US" sz="2400">
                <a:latin typeface="Calibri" pitchFamily="34" charset="0"/>
              </a:rPr>
              <a:t>执行过程中，共执行了</a:t>
            </a:r>
            <a:r>
              <a:rPr lang="en-US" altLang="zh-CN" sz="2400">
                <a:latin typeface="Calibri" pitchFamily="34" charset="0"/>
              </a:rPr>
              <a:t>100</a:t>
            </a:r>
            <a:r>
              <a:rPr lang="zh-CN" altLang="en-US" sz="2400">
                <a:latin typeface="Calibri" pitchFamily="34" charset="0"/>
              </a:rPr>
              <a:t>条指令，平均每条指令需进行</a:t>
            </a:r>
            <a:r>
              <a:rPr lang="en-US" altLang="zh-CN" sz="2400">
                <a:latin typeface="Calibri" pitchFamily="34" charset="0"/>
              </a:rPr>
              <a:t>1.2</a:t>
            </a:r>
            <a:r>
              <a:rPr lang="zh-CN" altLang="en-US" sz="2400">
                <a:latin typeface="Calibri" pitchFamily="34" charset="0"/>
              </a:rPr>
              <a:t>次访存，</a:t>
            </a:r>
            <a:r>
              <a:rPr lang="en-US" altLang="zh-CN" sz="2400">
                <a:latin typeface="Calibri" pitchFamily="34" charset="0"/>
              </a:rPr>
              <a:t>Cache</a:t>
            </a:r>
            <a:r>
              <a:rPr lang="zh-CN" altLang="en-US" sz="2400">
                <a:latin typeface="Calibri" pitchFamily="34" charset="0"/>
              </a:rPr>
              <a:t>缺失率为</a:t>
            </a:r>
            <a:r>
              <a:rPr lang="en-US" altLang="zh-CN" sz="2400">
                <a:latin typeface="Calibri" pitchFamily="34" charset="0"/>
              </a:rPr>
              <a:t>5%</a:t>
            </a:r>
            <a:r>
              <a:rPr lang="zh-CN" altLang="en-US" sz="2400">
                <a:latin typeface="Calibri" pitchFamily="34" charset="0"/>
              </a:rPr>
              <a:t>，不考虑替换等开销，则</a:t>
            </a:r>
            <a:r>
              <a:rPr lang="en-US" altLang="zh-CN" sz="2400">
                <a:latin typeface="Calibri" pitchFamily="34" charset="0"/>
              </a:rPr>
              <a:t>BP</a:t>
            </a:r>
            <a:r>
              <a:rPr lang="zh-CN" altLang="en-US" sz="2400">
                <a:latin typeface="Calibri" pitchFamily="34" charset="0"/>
              </a:rPr>
              <a:t>的</a:t>
            </a:r>
            <a:r>
              <a:rPr lang="en-US" altLang="zh-CN" sz="2400">
                <a:latin typeface="Calibri" pitchFamily="34" charset="0"/>
              </a:rPr>
              <a:t>CPU</a:t>
            </a:r>
            <a:r>
              <a:rPr lang="zh-CN" altLang="en-US" sz="2400">
                <a:latin typeface="Calibri" pitchFamily="34" charset="0"/>
              </a:rPr>
              <a:t>执行时间是多少？</a:t>
            </a:r>
          </a:p>
          <a:p>
            <a:endParaRPr lang="zh-CN" altLang="en-US" sz="2400">
              <a:latin typeface="Calibri"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Box 1"/>
          <p:cNvSpPr txBox="1">
            <a:spLocks noChangeArrowheads="1"/>
          </p:cNvSpPr>
          <p:nvPr/>
        </p:nvSpPr>
        <p:spPr bwMode="auto">
          <a:xfrm>
            <a:off x="357188" y="1049338"/>
            <a:ext cx="8429625" cy="3046412"/>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14</a:t>
            </a:r>
            <a:r>
              <a:rPr lang="zh-CN" altLang="en-US" sz="2800">
                <a:latin typeface="Calibri" pitchFamily="34" charset="0"/>
              </a:rPr>
              <a:t>）</a:t>
            </a:r>
            <a:r>
              <a:rPr lang="en-US" altLang="zh-CN" sz="2800">
                <a:latin typeface="Calibri" pitchFamily="34" charset="0"/>
              </a:rPr>
              <a:t>18. </a:t>
            </a:r>
            <a:r>
              <a:rPr lang="zh-CN" altLang="en-US" sz="2800">
                <a:latin typeface="Calibri" pitchFamily="34" charset="0"/>
              </a:rPr>
              <a:t>某计算机采用微程序控制器，共有</a:t>
            </a:r>
            <a:r>
              <a:rPr lang="en-US" altLang="zh-CN" sz="2800">
                <a:latin typeface="Calibri" pitchFamily="34" charset="0"/>
              </a:rPr>
              <a:t>32</a:t>
            </a:r>
            <a:r>
              <a:rPr lang="zh-CN" altLang="en-US" sz="2800">
                <a:latin typeface="Calibri" pitchFamily="34" charset="0"/>
              </a:rPr>
              <a:t>条指令，公共的取指令微程序包含</a:t>
            </a:r>
            <a:r>
              <a:rPr lang="en-US" altLang="zh-CN" sz="2800">
                <a:latin typeface="Calibri" pitchFamily="34" charset="0"/>
              </a:rPr>
              <a:t>2</a:t>
            </a:r>
            <a:r>
              <a:rPr lang="zh-CN" altLang="en-US" sz="2800">
                <a:latin typeface="Calibri" pitchFamily="34" charset="0"/>
              </a:rPr>
              <a:t>条微程序，各指令对应的微程序平均由</a:t>
            </a:r>
            <a:r>
              <a:rPr lang="en-US" altLang="zh-CN" sz="2800">
                <a:latin typeface="Calibri" pitchFamily="34" charset="0"/>
              </a:rPr>
              <a:t>4</a:t>
            </a:r>
            <a:r>
              <a:rPr lang="zh-CN" altLang="en-US" sz="2800">
                <a:latin typeface="Calibri" pitchFamily="34" charset="0"/>
              </a:rPr>
              <a:t>条微指令组成，采用断定法（下址字段法）确定下条微指令的地址，则微指令中下址字段的位数至少是：</a:t>
            </a:r>
            <a:r>
              <a:rPr lang="en-US" sz="2800">
                <a:latin typeface="Calibri" pitchFamily="34" charset="0"/>
              </a:rPr>
              <a:t> </a:t>
            </a:r>
            <a:endParaRPr lang="zh-CN" altLang="en-US" sz="2800">
              <a:latin typeface="Calibri" pitchFamily="34" charset="0"/>
            </a:endParaRPr>
          </a:p>
          <a:p>
            <a:r>
              <a:rPr lang="en-US" sz="2800">
                <a:latin typeface="Calibri" pitchFamily="34" charset="0"/>
              </a:rPr>
              <a:t>     </a:t>
            </a:r>
            <a:r>
              <a:rPr lang="en-US" altLang="zh-CN" sz="2800">
                <a:latin typeface="Calibri" pitchFamily="34" charset="0"/>
              </a:rPr>
              <a:t>A  5          B  6           C  8           D  9</a:t>
            </a:r>
            <a:endParaRPr lang="zh-CN" altLang="en-US" sz="2800">
              <a:latin typeface="Calibri" pitchFamily="34" charset="0"/>
            </a:endParaRPr>
          </a:p>
          <a:p>
            <a:endParaRPr lang="zh-CN" altLang="en-US" sz="2400">
              <a:latin typeface="Calibri"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928688" y="2428875"/>
            <a:ext cx="6929437" cy="20716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b="1" dirty="0">
                <a:solidFill>
                  <a:schemeClr val="tx1"/>
                </a:solidFill>
              </a:rPr>
              <a:t>六、总线系统</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357188" y="1143000"/>
            <a:ext cx="8358187" cy="1938338"/>
          </a:xfrm>
          <a:prstGeom prst="rect">
            <a:avLst/>
          </a:prstGeom>
          <a:noFill/>
          <a:ln w="9525">
            <a:noFill/>
            <a:miter lim="800000"/>
            <a:headEnd/>
            <a:tailEnd/>
          </a:ln>
        </p:spPr>
        <p:txBody>
          <a:bodyPr>
            <a:spAutoFit/>
          </a:bodyPr>
          <a:lstStyle/>
          <a:p>
            <a:r>
              <a:rPr lang="en-US" altLang="zh-CN" sz="2400">
                <a:latin typeface="Calibri" pitchFamily="34" charset="0"/>
              </a:rPr>
              <a:t>(</a:t>
            </a:r>
            <a:r>
              <a:rPr lang="en-US" altLang="zh-CN" sz="2400" b="1">
                <a:latin typeface="Calibri" pitchFamily="34" charset="0"/>
              </a:rPr>
              <a:t>09</a:t>
            </a:r>
            <a:r>
              <a:rPr lang="en-US" altLang="zh-CN" sz="2400">
                <a:latin typeface="Calibri" pitchFamily="34" charset="0"/>
              </a:rPr>
              <a:t>)</a:t>
            </a:r>
            <a:r>
              <a:rPr lang="zh-CN" altLang="en-US" sz="2400">
                <a:latin typeface="Calibri" pitchFamily="34" charset="0"/>
              </a:rPr>
              <a:t>假设某系统总线在一个总线周期中并行传输</a:t>
            </a:r>
            <a:r>
              <a:rPr lang="en-US" altLang="zh-CN" sz="2400">
                <a:latin typeface="Calibri" pitchFamily="34" charset="0"/>
              </a:rPr>
              <a:t>4</a:t>
            </a:r>
            <a:r>
              <a:rPr lang="zh-CN" altLang="en-US" sz="2400">
                <a:latin typeface="Calibri" pitchFamily="34" charset="0"/>
              </a:rPr>
              <a:t>字节信息，一个总线周期占用</a:t>
            </a:r>
            <a:r>
              <a:rPr lang="en-US" altLang="zh-CN" sz="2400">
                <a:latin typeface="Calibri" pitchFamily="34" charset="0"/>
              </a:rPr>
              <a:t>2</a:t>
            </a:r>
            <a:r>
              <a:rPr lang="zh-CN" altLang="en-US" sz="2400">
                <a:latin typeface="Calibri" pitchFamily="34" charset="0"/>
              </a:rPr>
              <a:t>个时钟周期，总线时钟频率为</a:t>
            </a:r>
            <a:r>
              <a:rPr lang="en-US" altLang="zh-CN" sz="2400">
                <a:latin typeface="Calibri" pitchFamily="34" charset="0"/>
              </a:rPr>
              <a:t>10MHz</a:t>
            </a:r>
            <a:r>
              <a:rPr lang="zh-CN" altLang="en-US" sz="2400">
                <a:latin typeface="Calibri" pitchFamily="34" charset="0"/>
              </a:rPr>
              <a:t>，则总线带宽是（</a:t>
            </a:r>
            <a:r>
              <a:rPr lang="en-US" sz="2400">
                <a:latin typeface="Calibri" pitchFamily="34" charset="0"/>
              </a:rPr>
              <a:t> </a:t>
            </a:r>
            <a:r>
              <a:rPr lang="zh-CN" altLang="en-US" sz="2400">
                <a:latin typeface="Calibri" pitchFamily="34" charset="0"/>
              </a:rPr>
              <a:t>）。</a:t>
            </a:r>
          </a:p>
          <a:p>
            <a:r>
              <a:rPr lang="zh-CN" altLang="en-US" sz="2400">
                <a:latin typeface="Calibri" pitchFamily="34" charset="0"/>
              </a:rPr>
              <a:t>　　</a:t>
            </a:r>
            <a:r>
              <a:rPr lang="en-US" altLang="zh-CN" sz="2400">
                <a:latin typeface="Calibri" pitchFamily="34" charset="0"/>
              </a:rPr>
              <a:t>A 10MBPs</a:t>
            </a:r>
            <a:r>
              <a:rPr lang="zh-CN" altLang="en-US" sz="2400">
                <a:latin typeface="Calibri" pitchFamily="34" charset="0"/>
              </a:rPr>
              <a:t>　　</a:t>
            </a:r>
            <a:r>
              <a:rPr lang="en-US" sz="2400">
                <a:latin typeface="Calibri" pitchFamily="34" charset="0"/>
              </a:rPr>
              <a:t> </a:t>
            </a:r>
            <a:r>
              <a:rPr lang="en-US" altLang="zh-CN" sz="2400">
                <a:latin typeface="Calibri" pitchFamily="34" charset="0"/>
              </a:rPr>
              <a:t>B 20MBPs</a:t>
            </a:r>
            <a:r>
              <a:rPr lang="zh-CN" altLang="en-US" sz="2400">
                <a:latin typeface="Calibri" pitchFamily="34" charset="0"/>
              </a:rPr>
              <a:t>　　　</a:t>
            </a:r>
            <a:r>
              <a:rPr lang="en-US" altLang="zh-CN" sz="2400">
                <a:latin typeface="Calibri" pitchFamily="34" charset="0"/>
              </a:rPr>
              <a:t>C 40MBPs</a:t>
            </a:r>
            <a:r>
              <a:rPr lang="zh-CN" altLang="en-US" sz="2400">
                <a:latin typeface="Calibri" pitchFamily="34" charset="0"/>
              </a:rPr>
              <a:t>　</a:t>
            </a:r>
            <a:r>
              <a:rPr lang="en-US" sz="2400">
                <a:latin typeface="Calibri" pitchFamily="34" charset="0"/>
              </a:rPr>
              <a:t> </a:t>
            </a:r>
            <a:r>
              <a:rPr lang="en-US" altLang="zh-CN" sz="2400">
                <a:latin typeface="Calibri" pitchFamily="34" charset="0"/>
              </a:rPr>
              <a:t>D 80MBPs</a:t>
            </a:r>
            <a:endParaRPr lang="zh-CN" altLang="en-US" sz="2400">
              <a:latin typeface="Calibri" pitchFamily="34" charset="0"/>
            </a:endParaRPr>
          </a:p>
          <a:p>
            <a:endParaRPr lang="zh-CN" altLang="en-US" sz="2400">
              <a:latin typeface="Calibri" pitchFamily="34" charset="0"/>
            </a:endParaRPr>
          </a:p>
        </p:txBody>
      </p:sp>
      <p:sp>
        <p:nvSpPr>
          <p:cNvPr id="4" name="TextBox 3"/>
          <p:cNvSpPr txBox="1">
            <a:spLocks noChangeArrowheads="1"/>
          </p:cNvSpPr>
          <p:nvPr/>
        </p:nvSpPr>
        <p:spPr bwMode="auto">
          <a:xfrm>
            <a:off x="357188" y="3144838"/>
            <a:ext cx="8643937" cy="1570037"/>
          </a:xfrm>
          <a:prstGeom prst="rect">
            <a:avLst/>
          </a:prstGeom>
          <a:noFill/>
          <a:ln w="9525">
            <a:noFill/>
            <a:miter lim="800000"/>
            <a:headEnd/>
            <a:tailEnd/>
          </a:ln>
        </p:spPr>
        <p:txBody>
          <a:bodyPr>
            <a:spAutoFit/>
          </a:bodyPr>
          <a:lstStyle/>
          <a:p>
            <a:r>
              <a:rPr lang="en-US" altLang="zh-CN" sz="2400">
                <a:latin typeface="Calibri" pitchFamily="34" charset="0"/>
              </a:rPr>
              <a:t>(</a:t>
            </a:r>
            <a:r>
              <a:rPr lang="en-US" altLang="zh-CN" sz="2400" b="1">
                <a:latin typeface="Calibri" pitchFamily="34" charset="0"/>
              </a:rPr>
              <a:t>10</a:t>
            </a:r>
            <a:r>
              <a:rPr lang="en-US" altLang="zh-CN" sz="2400">
                <a:latin typeface="Calibri" pitchFamily="34" charset="0"/>
              </a:rPr>
              <a:t>)20</a:t>
            </a:r>
            <a:r>
              <a:rPr lang="zh-CN" altLang="en-US" sz="2400">
                <a:latin typeface="Calibri" pitchFamily="34" charset="0"/>
              </a:rPr>
              <a:t>．下列选项中的英文缩写均为总线标准的是</a:t>
            </a:r>
          </a:p>
          <a:p>
            <a:r>
              <a:rPr lang="en-US" altLang="zh-CN" sz="2400">
                <a:latin typeface="Calibri" pitchFamily="34" charset="0"/>
              </a:rPr>
              <a:t>A</a:t>
            </a:r>
            <a:r>
              <a:rPr lang="zh-CN" altLang="en-US" sz="2400">
                <a:latin typeface="Calibri" pitchFamily="34" charset="0"/>
              </a:rPr>
              <a:t>．</a:t>
            </a:r>
            <a:r>
              <a:rPr lang="en-US" altLang="zh-CN" sz="2400">
                <a:latin typeface="Calibri" pitchFamily="34" charset="0"/>
              </a:rPr>
              <a:t>PCI</a:t>
            </a:r>
            <a:r>
              <a:rPr lang="zh-CN" altLang="en-US" sz="2400">
                <a:latin typeface="Calibri" pitchFamily="34" charset="0"/>
              </a:rPr>
              <a:t>、</a:t>
            </a:r>
            <a:r>
              <a:rPr lang="en-US" altLang="zh-CN" sz="2400">
                <a:latin typeface="Calibri" pitchFamily="34" charset="0"/>
              </a:rPr>
              <a:t>CRT</a:t>
            </a:r>
            <a:r>
              <a:rPr lang="zh-CN" altLang="en-US" sz="2400">
                <a:latin typeface="Calibri" pitchFamily="34" charset="0"/>
              </a:rPr>
              <a:t>、</a:t>
            </a:r>
            <a:r>
              <a:rPr lang="en-US" altLang="zh-CN" sz="2400">
                <a:latin typeface="Calibri" pitchFamily="34" charset="0"/>
              </a:rPr>
              <a:t>USB</a:t>
            </a:r>
            <a:r>
              <a:rPr lang="zh-CN" altLang="en-US" sz="2400">
                <a:latin typeface="Calibri" pitchFamily="34" charset="0"/>
              </a:rPr>
              <a:t>、</a:t>
            </a:r>
            <a:r>
              <a:rPr lang="en-US" altLang="zh-CN" sz="2400">
                <a:latin typeface="Calibri" pitchFamily="34" charset="0"/>
              </a:rPr>
              <a:t>EISA           B</a:t>
            </a:r>
            <a:r>
              <a:rPr lang="zh-CN" altLang="en-US" sz="2400">
                <a:latin typeface="Calibri" pitchFamily="34" charset="0"/>
              </a:rPr>
              <a:t>．</a:t>
            </a:r>
            <a:r>
              <a:rPr lang="en-US" altLang="zh-CN" sz="2400">
                <a:latin typeface="Calibri" pitchFamily="34" charset="0"/>
              </a:rPr>
              <a:t>ISA</a:t>
            </a:r>
            <a:r>
              <a:rPr lang="zh-CN" altLang="en-US" sz="2400">
                <a:latin typeface="Calibri" pitchFamily="34" charset="0"/>
              </a:rPr>
              <a:t>、</a:t>
            </a:r>
            <a:r>
              <a:rPr lang="en-US" altLang="zh-CN" sz="2400">
                <a:latin typeface="Calibri" pitchFamily="34" charset="0"/>
              </a:rPr>
              <a:t>CPI</a:t>
            </a:r>
            <a:r>
              <a:rPr lang="zh-CN" altLang="en-US" sz="2400">
                <a:latin typeface="Calibri" pitchFamily="34" charset="0"/>
              </a:rPr>
              <a:t>、</a:t>
            </a:r>
            <a:r>
              <a:rPr lang="en-US" altLang="zh-CN" sz="2400">
                <a:latin typeface="Calibri" pitchFamily="34" charset="0"/>
              </a:rPr>
              <a:t>VESA</a:t>
            </a:r>
            <a:r>
              <a:rPr lang="zh-CN" altLang="en-US" sz="2400">
                <a:latin typeface="Calibri" pitchFamily="34" charset="0"/>
              </a:rPr>
              <a:t>、</a:t>
            </a:r>
            <a:r>
              <a:rPr lang="en-US" altLang="zh-CN" sz="2400">
                <a:latin typeface="Calibri" pitchFamily="34" charset="0"/>
              </a:rPr>
              <a:t>EISA</a:t>
            </a:r>
            <a:endParaRPr lang="zh-CN" altLang="en-US" sz="2400">
              <a:latin typeface="Calibri" pitchFamily="34" charset="0"/>
            </a:endParaRPr>
          </a:p>
          <a:p>
            <a:r>
              <a:rPr lang="en-US" altLang="zh-CN" sz="2400">
                <a:latin typeface="Calibri" pitchFamily="34" charset="0"/>
              </a:rPr>
              <a:t>C</a:t>
            </a:r>
            <a:r>
              <a:rPr lang="zh-CN" altLang="en-US" sz="2400">
                <a:latin typeface="Calibri" pitchFamily="34" charset="0"/>
              </a:rPr>
              <a:t>．</a:t>
            </a:r>
            <a:r>
              <a:rPr lang="en-US" altLang="zh-CN" sz="2400">
                <a:latin typeface="Calibri" pitchFamily="34" charset="0"/>
              </a:rPr>
              <a:t>ISA</a:t>
            </a:r>
            <a:r>
              <a:rPr lang="zh-CN" altLang="en-US" sz="2400">
                <a:latin typeface="Calibri" pitchFamily="34" charset="0"/>
              </a:rPr>
              <a:t>、</a:t>
            </a:r>
            <a:r>
              <a:rPr lang="en-US" altLang="zh-CN" sz="2400">
                <a:latin typeface="Calibri" pitchFamily="34" charset="0"/>
              </a:rPr>
              <a:t>SCSI</a:t>
            </a:r>
            <a:r>
              <a:rPr lang="zh-CN" altLang="en-US" sz="2400">
                <a:latin typeface="Calibri" pitchFamily="34" charset="0"/>
              </a:rPr>
              <a:t>、</a:t>
            </a:r>
            <a:r>
              <a:rPr lang="en-US" altLang="zh-CN" sz="2400">
                <a:latin typeface="Calibri" pitchFamily="34" charset="0"/>
              </a:rPr>
              <a:t>RAM</a:t>
            </a:r>
            <a:r>
              <a:rPr lang="zh-CN" altLang="en-US" sz="2400">
                <a:latin typeface="Calibri" pitchFamily="34" charset="0"/>
              </a:rPr>
              <a:t>、</a:t>
            </a:r>
            <a:r>
              <a:rPr lang="en-US" altLang="zh-CN" sz="2400">
                <a:latin typeface="Calibri" pitchFamily="34" charset="0"/>
              </a:rPr>
              <a:t>MIPS        D</a:t>
            </a:r>
            <a:r>
              <a:rPr lang="zh-CN" altLang="en-US" sz="2400">
                <a:latin typeface="Calibri" pitchFamily="34" charset="0"/>
              </a:rPr>
              <a:t>．</a:t>
            </a:r>
            <a:r>
              <a:rPr lang="en-US" altLang="zh-CN" sz="2400">
                <a:latin typeface="Calibri" pitchFamily="34" charset="0"/>
              </a:rPr>
              <a:t>ISA</a:t>
            </a:r>
            <a:r>
              <a:rPr lang="zh-CN" altLang="en-US" sz="2400">
                <a:latin typeface="Calibri" pitchFamily="34" charset="0"/>
              </a:rPr>
              <a:t>、</a:t>
            </a:r>
            <a:r>
              <a:rPr lang="en-US" altLang="zh-CN" sz="2400">
                <a:latin typeface="Calibri" pitchFamily="34" charset="0"/>
              </a:rPr>
              <a:t>EISA</a:t>
            </a:r>
            <a:r>
              <a:rPr lang="zh-CN" altLang="en-US" sz="2400">
                <a:latin typeface="Calibri" pitchFamily="34" charset="0"/>
              </a:rPr>
              <a:t>、</a:t>
            </a:r>
            <a:r>
              <a:rPr lang="en-US" altLang="zh-CN" sz="2400">
                <a:latin typeface="Calibri" pitchFamily="34" charset="0"/>
              </a:rPr>
              <a:t>PCI</a:t>
            </a:r>
            <a:r>
              <a:rPr lang="zh-CN" altLang="en-US" sz="2400">
                <a:latin typeface="Calibri" pitchFamily="34" charset="0"/>
              </a:rPr>
              <a:t>、</a:t>
            </a:r>
            <a:r>
              <a:rPr lang="en-US" altLang="zh-CN" sz="2400">
                <a:latin typeface="Calibri" pitchFamily="34" charset="0"/>
              </a:rPr>
              <a:t>PCI-Express</a:t>
            </a:r>
            <a:endParaRPr lang="zh-CN" altLang="en-US" sz="2400">
              <a:latin typeface="Calibri" pitchFamily="34" charset="0"/>
            </a:endParaRPr>
          </a:p>
          <a:p>
            <a:endParaRPr lang="zh-CN" altLang="en-US" sz="2400">
              <a:latin typeface="Calibri" pitchFamily="34" charset="0"/>
            </a:endParaRPr>
          </a:p>
        </p:txBody>
      </p:sp>
      <p:sp>
        <p:nvSpPr>
          <p:cNvPr id="5" name="TextBox 4"/>
          <p:cNvSpPr txBox="1">
            <a:spLocks noChangeArrowheads="1"/>
          </p:cNvSpPr>
          <p:nvPr/>
        </p:nvSpPr>
        <p:spPr bwMode="auto">
          <a:xfrm>
            <a:off x="357188" y="4764088"/>
            <a:ext cx="8429625" cy="2308225"/>
          </a:xfrm>
          <a:prstGeom prst="rect">
            <a:avLst/>
          </a:prstGeom>
          <a:noFill/>
          <a:ln w="9525">
            <a:noFill/>
            <a:miter lim="800000"/>
            <a:headEnd/>
            <a:tailEnd/>
          </a:ln>
        </p:spPr>
        <p:txBody>
          <a:bodyPr>
            <a:spAutoFit/>
          </a:bodyPr>
          <a:lstStyle/>
          <a:p>
            <a:r>
              <a:rPr lang="en-US" altLang="zh-CN" sz="2400">
                <a:latin typeface="Calibri" pitchFamily="34" charset="0"/>
              </a:rPr>
              <a:t>(</a:t>
            </a:r>
            <a:r>
              <a:rPr lang="en-US" altLang="zh-CN" sz="2400" b="1">
                <a:latin typeface="Calibri" pitchFamily="34" charset="0"/>
              </a:rPr>
              <a:t>10</a:t>
            </a:r>
            <a:r>
              <a:rPr lang="en-US" altLang="zh-CN" sz="2400">
                <a:latin typeface="Calibri" pitchFamily="34" charset="0"/>
              </a:rPr>
              <a:t>)22</a:t>
            </a:r>
            <a:r>
              <a:rPr lang="zh-CN" altLang="en-US" sz="2400">
                <a:latin typeface="Calibri" pitchFamily="34" charset="0"/>
              </a:rPr>
              <a:t>．假定一台计算机的显示存储器用</a:t>
            </a:r>
            <a:r>
              <a:rPr lang="en-US" altLang="zh-CN" sz="2400">
                <a:latin typeface="Calibri" pitchFamily="34" charset="0"/>
              </a:rPr>
              <a:t>DRAM</a:t>
            </a:r>
            <a:r>
              <a:rPr lang="zh-CN" altLang="en-US" sz="2400">
                <a:latin typeface="Calibri" pitchFamily="34" charset="0"/>
              </a:rPr>
              <a:t>芯片实现，若要求显示分辨率为</a:t>
            </a:r>
            <a:r>
              <a:rPr lang="en-US" altLang="zh-CN" sz="2400">
                <a:latin typeface="Calibri" pitchFamily="34" charset="0"/>
              </a:rPr>
              <a:t>1600×1200</a:t>
            </a:r>
            <a:r>
              <a:rPr lang="zh-CN" altLang="en-US" sz="2400">
                <a:latin typeface="Calibri" pitchFamily="34" charset="0"/>
              </a:rPr>
              <a:t>，颜色深度为</a:t>
            </a:r>
            <a:r>
              <a:rPr lang="en-US" altLang="zh-CN" sz="2400">
                <a:latin typeface="Calibri" pitchFamily="34" charset="0"/>
              </a:rPr>
              <a:t>24</a:t>
            </a:r>
            <a:r>
              <a:rPr lang="zh-CN" altLang="en-US" sz="2400">
                <a:latin typeface="Calibri" pitchFamily="34" charset="0"/>
              </a:rPr>
              <a:t>位，帧频为</a:t>
            </a:r>
            <a:r>
              <a:rPr lang="en-US" altLang="zh-CN" sz="2400">
                <a:latin typeface="Calibri" pitchFamily="34" charset="0"/>
              </a:rPr>
              <a:t>85 Hz</a:t>
            </a:r>
            <a:r>
              <a:rPr lang="zh-CN" altLang="en-US" sz="2400">
                <a:latin typeface="Calibri" pitchFamily="34" charset="0"/>
              </a:rPr>
              <a:t>，显存总带宽的</a:t>
            </a:r>
            <a:r>
              <a:rPr lang="en-US" altLang="zh-CN" sz="2400">
                <a:latin typeface="Calibri" pitchFamily="34" charset="0"/>
              </a:rPr>
              <a:t>50%</a:t>
            </a:r>
            <a:r>
              <a:rPr lang="zh-CN" altLang="en-US" sz="2400">
                <a:latin typeface="Calibri" pitchFamily="34" charset="0"/>
              </a:rPr>
              <a:t>用来刷新屏幕，则需要的显存总带宽至少约为</a:t>
            </a:r>
          </a:p>
          <a:p>
            <a:r>
              <a:rPr lang="en-US" altLang="zh-CN" sz="2400">
                <a:latin typeface="Calibri" pitchFamily="34" charset="0"/>
              </a:rPr>
              <a:t>A</a:t>
            </a:r>
            <a:r>
              <a:rPr lang="zh-CN" altLang="en-US" sz="2400">
                <a:latin typeface="Calibri" pitchFamily="34" charset="0"/>
              </a:rPr>
              <a:t>．</a:t>
            </a:r>
            <a:r>
              <a:rPr lang="en-US" altLang="zh-CN" sz="2400">
                <a:latin typeface="Calibri" pitchFamily="34" charset="0"/>
              </a:rPr>
              <a:t>245 Mbps    B</a:t>
            </a:r>
            <a:r>
              <a:rPr lang="zh-CN" altLang="en-US" sz="2400">
                <a:latin typeface="Calibri" pitchFamily="34" charset="0"/>
              </a:rPr>
              <a:t>．</a:t>
            </a:r>
            <a:r>
              <a:rPr lang="en-US" altLang="zh-CN" sz="2400">
                <a:latin typeface="Calibri" pitchFamily="34" charset="0"/>
              </a:rPr>
              <a:t>979 Mbps    C</a:t>
            </a:r>
            <a:r>
              <a:rPr lang="zh-CN" altLang="en-US" sz="2400">
                <a:latin typeface="Calibri" pitchFamily="34" charset="0"/>
              </a:rPr>
              <a:t>．</a:t>
            </a:r>
            <a:r>
              <a:rPr lang="en-US" altLang="zh-CN" sz="2400">
                <a:latin typeface="Calibri" pitchFamily="34" charset="0"/>
              </a:rPr>
              <a:t>1 958 Mbps    D</a:t>
            </a:r>
            <a:r>
              <a:rPr lang="zh-CN" altLang="en-US" sz="2400">
                <a:latin typeface="Calibri" pitchFamily="34" charset="0"/>
              </a:rPr>
              <a:t>．</a:t>
            </a:r>
            <a:r>
              <a:rPr lang="en-US" altLang="zh-CN" sz="2400">
                <a:latin typeface="Calibri" pitchFamily="34" charset="0"/>
              </a:rPr>
              <a:t>7 834 Mbps</a:t>
            </a:r>
            <a:endParaRPr lang="zh-CN" altLang="en-US" sz="2400">
              <a:latin typeface="Calibri" pitchFamily="34" charset="0"/>
            </a:endParaRPr>
          </a:p>
          <a:p>
            <a:endParaRPr lang="zh-CN" altLang="en-US" sz="2400">
              <a:latin typeface="Calibri" pitchFamily="34" charset="0"/>
            </a:endParaRPr>
          </a:p>
        </p:txBody>
      </p:sp>
      <p:cxnSp>
        <p:nvCxnSpPr>
          <p:cNvPr id="6" name="直接连接符 5"/>
          <p:cNvCxnSpPr/>
          <p:nvPr/>
        </p:nvCxnSpPr>
        <p:spPr>
          <a:xfrm>
            <a:off x="285750" y="2927350"/>
            <a:ext cx="85725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38150" y="4570413"/>
            <a:ext cx="85725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Box 1"/>
          <p:cNvSpPr txBox="1">
            <a:spLocks noChangeArrowheads="1"/>
          </p:cNvSpPr>
          <p:nvPr/>
        </p:nvSpPr>
        <p:spPr bwMode="auto">
          <a:xfrm>
            <a:off x="571500" y="500063"/>
            <a:ext cx="8001000" cy="1570037"/>
          </a:xfrm>
          <a:prstGeom prst="rect">
            <a:avLst/>
          </a:prstGeom>
          <a:noFill/>
          <a:ln w="9525">
            <a:noFill/>
            <a:miter lim="800000"/>
            <a:headEnd/>
            <a:tailEnd/>
          </a:ln>
        </p:spPr>
        <p:txBody>
          <a:bodyPr>
            <a:spAutoFit/>
          </a:bodyPr>
          <a:lstStyle/>
          <a:p>
            <a:r>
              <a:rPr lang="en-US" altLang="zh-CN" sz="2400" dirty="0">
                <a:latin typeface="Calibri" pitchFamily="34" charset="0"/>
              </a:rPr>
              <a:t>(</a:t>
            </a:r>
            <a:r>
              <a:rPr lang="en-US" altLang="zh-CN" sz="2400" b="1" dirty="0">
                <a:latin typeface="Calibri" pitchFamily="34" charset="0"/>
              </a:rPr>
              <a:t>11</a:t>
            </a:r>
            <a:r>
              <a:rPr lang="en-US" altLang="zh-CN" sz="2400" dirty="0">
                <a:latin typeface="Calibri" pitchFamily="34" charset="0"/>
              </a:rPr>
              <a:t>)20.</a:t>
            </a:r>
            <a:r>
              <a:rPr lang="zh-CN" altLang="en-US" sz="2400" dirty="0">
                <a:latin typeface="Calibri" pitchFamily="34" charset="0"/>
              </a:rPr>
              <a:t>在系统总线的数据线上，不可能传输的是</a:t>
            </a:r>
          </a:p>
          <a:p>
            <a:r>
              <a:rPr lang="en-US" altLang="zh-CN" sz="2400" dirty="0">
                <a:latin typeface="Calibri" pitchFamily="34" charset="0"/>
              </a:rPr>
              <a:t>A.</a:t>
            </a:r>
            <a:r>
              <a:rPr lang="zh-CN" altLang="en-US" sz="2400" dirty="0">
                <a:latin typeface="Calibri" pitchFamily="34" charset="0"/>
              </a:rPr>
              <a:t>指令</a:t>
            </a:r>
            <a:r>
              <a:rPr lang="en-US" sz="2400" dirty="0">
                <a:latin typeface="Calibri" pitchFamily="34" charset="0"/>
              </a:rPr>
              <a:t>                               </a:t>
            </a:r>
            <a:r>
              <a:rPr lang="en-US" altLang="zh-CN" sz="2400" dirty="0">
                <a:latin typeface="Calibri" pitchFamily="34" charset="0"/>
              </a:rPr>
              <a:t>B.</a:t>
            </a:r>
            <a:r>
              <a:rPr lang="zh-CN" altLang="en-US" sz="2400" dirty="0">
                <a:latin typeface="Calibri" pitchFamily="34" charset="0"/>
              </a:rPr>
              <a:t>操作数</a:t>
            </a:r>
            <a:r>
              <a:rPr lang="en-US" sz="2400" dirty="0">
                <a:latin typeface="Calibri" pitchFamily="34" charset="0"/>
              </a:rPr>
              <a:t>           </a:t>
            </a:r>
          </a:p>
          <a:p>
            <a:r>
              <a:rPr lang="en-US" altLang="zh-CN" sz="2400" dirty="0">
                <a:latin typeface="Calibri" pitchFamily="34" charset="0"/>
              </a:rPr>
              <a:t>C.</a:t>
            </a:r>
            <a:r>
              <a:rPr lang="zh-CN" altLang="en-US" sz="2400" dirty="0">
                <a:latin typeface="Calibri" pitchFamily="34" charset="0"/>
              </a:rPr>
              <a:t>握手（应答）信号</a:t>
            </a:r>
            <a:r>
              <a:rPr lang="en-US" sz="2400" dirty="0">
                <a:latin typeface="Calibri" pitchFamily="34" charset="0"/>
              </a:rPr>
              <a:t>            </a:t>
            </a:r>
            <a:r>
              <a:rPr lang="en-US" altLang="zh-CN" sz="2400" dirty="0">
                <a:latin typeface="Calibri" pitchFamily="34" charset="0"/>
              </a:rPr>
              <a:t>D.</a:t>
            </a:r>
            <a:r>
              <a:rPr lang="zh-CN" altLang="en-US" sz="2400" dirty="0">
                <a:latin typeface="Calibri" pitchFamily="34" charset="0"/>
              </a:rPr>
              <a:t>中断类信号</a:t>
            </a:r>
          </a:p>
          <a:p>
            <a:endParaRPr lang="zh-CN" altLang="en-US" sz="2400" dirty="0">
              <a:latin typeface="Calibri" pitchFamily="34" charset="0"/>
            </a:endParaRPr>
          </a:p>
        </p:txBody>
      </p:sp>
      <p:sp>
        <p:nvSpPr>
          <p:cNvPr id="3" name="TextBox 2"/>
          <p:cNvSpPr txBox="1">
            <a:spLocks noChangeArrowheads="1"/>
          </p:cNvSpPr>
          <p:nvPr/>
        </p:nvSpPr>
        <p:spPr bwMode="auto">
          <a:xfrm>
            <a:off x="571500" y="2192338"/>
            <a:ext cx="8143875" cy="2308225"/>
          </a:xfrm>
          <a:prstGeom prst="rect">
            <a:avLst/>
          </a:prstGeom>
          <a:noFill/>
          <a:ln w="9525">
            <a:noFill/>
            <a:miter lim="800000"/>
            <a:headEnd/>
            <a:tailEnd/>
          </a:ln>
        </p:spPr>
        <p:txBody>
          <a:bodyPr>
            <a:spAutoFit/>
          </a:bodyPr>
          <a:lstStyle/>
          <a:p>
            <a:r>
              <a:rPr lang="zh-CN" altLang="en-US" sz="2400">
                <a:latin typeface="Calibri" pitchFamily="34" charset="0"/>
              </a:rPr>
              <a:t>（</a:t>
            </a:r>
            <a:r>
              <a:rPr lang="en-US" altLang="zh-CN" sz="2400" b="1">
                <a:latin typeface="Calibri" pitchFamily="34" charset="0"/>
              </a:rPr>
              <a:t>12</a:t>
            </a:r>
            <a:r>
              <a:rPr lang="zh-CN" altLang="en-US" sz="2400">
                <a:latin typeface="Calibri" pitchFamily="34" charset="0"/>
              </a:rPr>
              <a:t>）</a:t>
            </a:r>
            <a:r>
              <a:rPr lang="en-US" altLang="zh-CN" sz="2400">
                <a:latin typeface="Calibri" pitchFamily="34" charset="0"/>
              </a:rPr>
              <a:t>19</a:t>
            </a:r>
            <a:r>
              <a:rPr lang="zh-CN" altLang="en-US" sz="2400">
                <a:latin typeface="Calibri" pitchFamily="34" charset="0"/>
              </a:rPr>
              <a:t>．某同步总线的时钟频率为</a:t>
            </a:r>
            <a:r>
              <a:rPr lang="en-US" altLang="zh-CN" sz="2400">
                <a:latin typeface="Calibri" pitchFamily="34" charset="0"/>
              </a:rPr>
              <a:t>100MHz</a:t>
            </a:r>
            <a:r>
              <a:rPr lang="zh-CN" altLang="en-US" sz="2400">
                <a:latin typeface="Calibri" pitchFamily="34" charset="0"/>
              </a:rPr>
              <a:t>，宽度为</a:t>
            </a:r>
            <a:r>
              <a:rPr lang="en-US" altLang="zh-CN" sz="2400">
                <a:latin typeface="Calibri" pitchFamily="34" charset="0"/>
              </a:rPr>
              <a:t>32</a:t>
            </a:r>
            <a:r>
              <a:rPr lang="zh-CN" altLang="en-US" sz="2400">
                <a:latin typeface="Calibri" pitchFamily="34" charset="0"/>
              </a:rPr>
              <a:t>位，地址</a:t>
            </a:r>
            <a:r>
              <a:rPr lang="en-US" altLang="zh-CN" sz="2400">
                <a:latin typeface="Calibri" pitchFamily="34" charset="0"/>
              </a:rPr>
              <a:t>/</a:t>
            </a:r>
            <a:r>
              <a:rPr lang="zh-CN" altLang="en-US" sz="2400">
                <a:latin typeface="Calibri" pitchFamily="34" charset="0"/>
              </a:rPr>
              <a:t>数据线复用，每传输一个地址或数据占用一个时钟周期。若该总线支持突发（猝发）传输方式，则一次“主存写”总线事务传输</a:t>
            </a:r>
            <a:r>
              <a:rPr lang="en-US" altLang="zh-CN" sz="2400">
                <a:latin typeface="Calibri" pitchFamily="34" charset="0"/>
              </a:rPr>
              <a:t>128</a:t>
            </a:r>
            <a:r>
              <a:rPr lang="zh-CN" altLang="en-US" sz="2400">
                <a:latin typeface="Calibri" pitchFamily="34" charset="0"/>
              </a:rPr>
              <a:t>位数据所需要的时间至少是</a:t>
            </a:r>
            <a:r>
              <a:rPr lang="en-US" sz="2400">
                <a:latin typeface="Calibri" pitchFamily="34" charset="0"/>
              </a:rPr>
              <a:t>      </a:t>
            </a:r>
            <a:r>
              <a:rPr lang="zh-CN" altLang="en-US" sz="2400">
                <a:latin typeface="Calibri" pitchFamily="34" charset="0"/>
              </a:rPr>
              <a:t>。</a:t>
            </a:r>
            <a:r>
              <a:rPr lang="en-US" sz="2400">
                <a:latin typeface="Calibri" pitchFamily="34" charset="0"/>
              </a:rPr>
              <a:t> </a:t>
            </a:r>
            <a:endParaRPr lang="zh-CN" altLang="en-US" sz="2400">
              <a:latin typeface="Calibri" pitchFamily="34" charset="0"/>
            </a:endParaRPr>
          </a:p>
          <a:p>
            <a:r>
              <a:rPr lang="en-US" altLang="zh-CN" sz="2400">
                <a:latin typeface="Calibri" pitchFamily="34" charset="0"/>
              </a:rPr>
              <a:t>A. 20ns         B. 40ns        C. 50ns        D.80ns</a:t>
            </a:r>
            <a:endParaRPr lang="zh-CN" altLang="en-US" sz="2400">
              <a:latin typeface="Calibri" pitchFamily="34" charset="0"/>
            </a:endParaRPr>
          </a:p>
          <a:p>
            <a:endParaRPr lang="zh-CN" altLang="en-US" sz="2400">
              <a:latin typeface="Calibri" pitchFamily="34" charset="0"/>
            </a:endParaRPr>
          </a:p>
        </p:txBody>
      </p:sp>
      <p:sp>
        <p:nvSpPr>
          <p:cNvPr id="4" name="TextBox 3"/>
          <p:cNvSpPr txBox="1">
            <a:spLocks noChangeArrowheads="1"/>
          </p:cNvSpPr>
          <p:nvPr/>
        </p:nvSpPr>
        <p:spPr bwMode="auto">
          <a:xfrm>
            <a:off x="500063" y="4549775"/>
            <a:ext cx="8215312" cy="2308225"/>
          </a:xfrm>
          <a:prstGeom prst="rect">
            <a:avLst/>
          </a:prstGeom>
          <a:noFill/>
          <a:ln w="9525">
            <a:noFill/>
            <a:miter lim="800000"/>
            <a:headEnd/>
            <a:tailEnd/>
          </a:ln>
        </p:spPr>
        <p:txBody>
          <a:bodyPr>
            <a:spAutoFit/>
          </a:bodyPr>
          <a:lstStyle/>
          <a:p>
            <a:r>
              <a:rPr lang="en-US" altLang="zh-CN" sz="2400">
                <a:latin typeface="Calibri" pitchFamily="34" charset="0"/>
              </a:rPr>
              <a:t>20</a:t>
            </a:r>
            <a:r>
              <a:rPr lang="zh-CN" altLang="en-US" sz="2400">
                <a:latin typeface="Calibri" pitchFamily="34" charset="0"/>
              </a:rPr>
              <a:t>．下列关于</a:t>
            </a:r>
            <a:r>
              <a:rPr lang="en-US" altLang="zh-CN" sz="2400">
                <a:latin typeface="Calibri" pitchFamily="34" charset="0"/>
              </a:rPr>
              <a:t>USB</a:t>
            </a:r>
            <a:r>
              <a:rPr lang="zh-CN" altLang="en-US" sz="2400">
                <a:latin typeface="Calibri" pitchFamily="34" charset="0"/>
              </a:rPr>
              <a:t>总线特性的描述中，错误的是</a:t>
            </a:r>
            <a:r>
              <a:rPr lang="en-US" sz="2400">
                <a:latin typeface="Calibri" pitchFamily="34" charset="0"/>
              </a:rPr>
              <a:t>      </a:t>
            </a:r>
            <a:r>
              <a:rPr lang="zh-CN" altLang="en-US" sz="2400">
                <a:latin typeface="Calibri" pitchFamily="34" charset="0"/>
              </a:rPr>
              <a:t>。</a:t>
            </a:r>
          </a:p>
          <a:p>
            <a:r>
              <a:rPr lang="en-US" sz="2400">
                <a:latin typeface="Calibri" pitchFamily="34" charset="0"/>
              </a:rPr>
              <a:t> </a:t>
            </a:r>
            <a:r>
              <a:rPr lang="en-US" altLang="zh-CN" sz="2400">
                <a:latin typeface="Calibri" pitchFamily="34" charset="0"/>
              </a:rPr>
              <a:t>A. </a:t>
            </a:r>
            <a:r>
              <a:rPr lang="zh-CN" altLang="en-US" sz="2400">
                <a:latin typeface="Calibri" pitchFamily="34" charset="0"/>
              </a:rPr>
              <a:t>可实现外设的即插即用和热拔插</a:t>
            </a:r>
            <a:r>
              <a:rPr lang="en-US" sz="2400">
                <a:latin typeface="Calibri" pitchFamily="34" charset="0"/>
              </a:rPr>
              <a:t> </a:t>
            </a:r>
            <a:endParaRPr lang="zh-CN" altLang="en-US" sz="2400">
              <a:latin typeface="Calibri" pitchFamily="34" charset="0"/>
            </a:endParaRPr>
          </a:p>
          <a:p>
            <a:r>
              <a:rPr lang="en-US" altLang="zh-CN" sz="2400">
                <a:latin typeface="Calibri" pitchFamily="34" charset="0"/>
              </a:rPr>
              <a:t>B. </a:t>
            </a:r>
            <a:r>
              <a:rPr lang="zh-CN" altLang="en-US" sz="2400">
                <a:latin typeface="Calibri" pitchFamily="34" charset="0"/>
              </a:rPr>
              <a:t>可通过级联方式连接多台外设</a:t>
            </a:r>
            <a:r>
              <a:rPr lang="en-US" sz="2400">
                <a:latin typeface="Calibri" pitchFamily="34" charset="0"/>
              </a:rPr>
              <a:t> </a:t>
            </a:r>
            <a:endParaRPr lang="zh-CN" altLang="en-US" sz="2400">
              <a:latin typeface="Calibri" pitchFamily="34" charset="0"/>
            </a:endParaRPr>
          </a:p>
          <a:p>
            <a:r>
              <a:rPr lang="en-US" altLang="zh-CN" sz="2400">
                <a:latin typeface="Calibri" pitchFamily="34" charset="0"/>
              </a:rPr>
              <a:t>C. </a:t>
            </a:r>
            <a:r>
              <a:rPr lang="zh-CN" altLang="en-US" sz="2400">
                <a:latin typeface="Calibri" pitchFamily="34" charset="0"/>
              </a:rPr>
              <a:t>是一种通信总线，连接不同外设</a:t>
            </a:r>
            <a:r>
              <a:rPr lang="en-US" sz="2400">
                <a:latin typeface="Calibri" pitchFamily="34" charset="0"/>
              </a:rPr>
              <a:t> </a:t>
            </a:r>
            <a:endParaRPr lang="zh-CN" altLang="en-US" sz="2400">
              <a:latin typeface="Calibri" pitchFamily="34" charset="0"/>
            </a:endParaRPr>
          </a:p>
          <a:p>
            <a:r>
              <a:rPr lang="en-US" altLang="zh-CN" sz="2400">
                <a:latin typeface="Calibri" pitchFamily="34" charset="0"/>
              </a:rPr>
              <a:t>D. </a:t>
            </a:r>
            <a:r>
              <a:rPr lang="zh-CN" altLang="en-US" sz="2400">
                <a:latin typeface="Calibri" pitchFamily="34" charset="0"/>
              </a:rPr>
              <a:t>同时可传输</a:t>
            </a:r>
            <a:r>
              <a:rPr lang="en-US" altLang="zh-CN" sz="2400">
                <a:latin typeface="Calibri" pitchFamily="34" charset="0"/>
              </a:rPr>
              <a:t>2</a:t>
            </a:r>
            <a:r>
              <a:rPr lang="zh-CN" altLang="en-US" sz="2400">
                <a:latin typeface="Calibri" pitchFamily="34" charset="0"/>
              </a:rPr>
              <a:t>位数据，数据传输率高</a:t>
            </a:r>
          </a:p>
          <a:p>
            <a:endParaRPr lang="zh-CN" altLang="en-US" sz="2400">
              <a:latin typeface="Calibri" pitchFamily="34" charset="0"/>
            </a:endParaRPr>
          </a:p>
        </p:txBody>
      </p:sp>
      <p:cxnSp>
        <p:nvCxnSpPr>
          <p:cNvPr id="5" name="直接连接符 4"/>
          <p:cNvCxnSpPr/>
          <p:nvPr/>
        </p:nvCxnSpPr>
        <p:spPr>
          <a:xfrm>
            <a:off x="285750" y="1927225"/>
            <a:ext cx="85725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38150" y="4284663"/>
            <a:ext cx="85725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Box 1"/>
          <p:cNvSpPr txBox="1">
            <a:spLocks noChangeArrowheads="1"/>
          </p:cNvSpPr>
          <p:nvPr/>
        </p:nvSpPr>
        <p:spPr bwMode="auto">
          <a:xfrm>
            <a:off x="357188" y="571500"/>
            <a:ext cx="8429625" cy="2678113"/>
          </a:xfrm>
          <a:prstGeom prst="rect">
            <a:avLst/>
          </a:prstGeom>
          <a:noFill/>
          <a:ln w="9525">
            <a:noFill/>
            <a:miter lim="800000"/>
            <a:headEnd/>
            <a:tailEnd/>
          </a:ln>
        </p:spPr>
        <p:txBody>
          <a:bodyPr>
            <a:spAutoFit/>
          </a:bodyPr>
          <a:lstStyle/>
          <a:p>
            <a:r>
              <a:rPr lang="zh-CN" altLang="en-US" sz="2400">
                <a:latin typeface="Calibri" pitchFamily="34" charset="0"/>
              </a:rPr>
              <a:t>（</a:t>
            </a:r>
            <a:r>
              <a:rPr lang="en-US" altLang="zh-CN" sz="2400" b="1">
                <a:latin typeface="Calibri" pitchFamily="34" charset="0"/>
              </a:rPr>
              <a:t>12</a:t>
            </a:r>
            <a:r>
              <a:rPr lang="zh-CN" altLang="en-US" sz="2400">
                <a:latin typeface="Calibri" pitchFamily="34" charset="0"/>
              </a:rPr>
              <a:t>）</a:t>
            </a:r>
            <a:r>
              <a:rPr lang="en-US" altLang="zh-CN" sz="2400">
                <a:latin typeface="Calibri" pitchFamily="34" charset="0"/>
              </a:rPr>
              <a:t>21</a:t>
            </a:r>
            <a:r>
              <a:rPr lang="zh-CN" altLang="en-US" sz="2400">
                <a:latin typeface="Calibri" pitchFamily="34" charset="0"/>
              </a:rPr>
              <a:t>．下列选项中，在</a:t>
            </a:r>
            <a:r>
              <a:rPr lang="en-US" altLang="zh-CN" sz="2400">
                <a:latin typeface="Calibri" pitchFamily="34" charset="0"/>
              </a:rPr>
              <a:t>I/O</a:t>
            </a:r>
            <a:r>
              <a:rPr lang="zh-CN" altLang="en-US" sz="2400">
                <a:latin typeface="Calibri" pitchFamily="34" charset="0"/>
              </a:rPr>
              <a:t>总线的数据线上传输的信息包括</a:t>
            </a:r>
            <a:r>
              <a:rPr lang="en-US" sz="2400">
                <a:latin typeface="Calibri" pitchFamily="34" charset="0"/>
              </a:rPr>
              <a:t>      </a:t>
            </a:r>
            <a:r>
              <a:rPr lang="zh-CN" altLang="en-US" sz="2400">
                <a:latin typeface="Calibri" pitchFamily="34" charset="0"/>
              </a:rPr>
              <a:t>。</a:t>
            </a:r>
          </a:p>
          <a:p>
            <a:r>
              <a:rPr lang="en-US" sz="2400">
                <a:latin typeface="Calibri" pitchFamily="34" charset="0"/>
              </a:rPr>
              <a:t> </a:t>
            </a:r>
            <a:r>
              <a:rPr lang="en-US" altLang="zh-CN" sz="2400">
                <a:latin typeface="Calibri" pitchFamily="34" charset="0"/>
              </a:rPr>
              <a:t>Ⅰ</a:t>
            </a:r>
            <a:r>
              <a:rPr lang="zh-CN" altLang="en-US" sz="2400">
                <a:latin typeface="Calibri" pitchFamily="34" charset="0"/>
              </a:rPr>
              <a:t>．</a:t>
            </a:r>
            <a:r>
              <a:rPr lang="en-US" altLang="zh-CN" sz="2400">
                <a:latin typeface="Calibri" pitchFamily="34" charset="0"/>
              </a:rPr>
              <a:t>I/O</a:t>
            </a:r>
            <a:r>
              <a:rPr lang="zh-CN" altLang="en-US" sz="2400">
                <a:latin typeface="Calibri" pitchFamily="34" charset="0"/>
              </a:rPr>
              <a:t>接口中的命令字</a:t>
            </a:r>
            <a:r>
              <a:rPr lang="en-US" sz="2400">
                <a:latin typeface="Calibri" pitchFamily="34" charset="0"/>
              </a:rPr>
              <a:t> </a:t>
            </a:r>
            <a:endParaRPr lang="zh-CN" altLang="en-US" sz="2400">
              <a:latin typeface="Calibri" pitchFamily="34" charset="0"/>
            </a:endParaRPr>
          </a:p>
          <a:p>
            <a:r>
              <a:rPr lang="en-US" sz="2400">
                <a:latin typeface="Calibri" pitchFamily="34" charset="0"/>
              </a:rPr>
              <a:t> </a:t>
            </a:r>
            <a:r>
              <a:rPr lang="en-US" altLang="zh-CN" sz="2400">
                <a:latin typeface="Calibri" pitchFamily="34" charset="0"/>
              </a:rPr>
              <a:t>Ⅱ</a:t>
            </a:r>
            <a:r>
              <a:rPr lang="zh-CN" altLang="en-US" sz="2400">
                <a:latin typeface="Calibri" pitchFamily="34" charset="0"/>
              </a:rPr>
              <a:t>．</a:t>
            </a:r>
            <a:r>
              <a:rPr lang="en-US" altLang="zh-CN" sz="2400">
                <a:latin typeface="Calibri" pitchFamily="34" charset="0"/>
              </a:rPr>
              <a:t>I/O</a:t>
            </a:r>
            <a:r>
              <a:rPr lang="zh-CN" altLang="en-US" sz="2400">
                <a:latin typeface="Calibri" pitchFamily="34" charset="0"/>
              </a:rPr>
              <a:t>接口中的状态字</a:t>
            </a:r>
            <a:r>
              <a:rPr lang="en-US" sz="2400">
                <a:latin typeface="Calibri" pitchFamily="34" charset="0"/>
              </a:rPr>
              <a:t> </a:t>
            </a:r>
            <a:endParaRPr lang="zh-CN" altLang="en-US" sz="2400">
              <a:latin typeface="Calibri" pitchFamily="34" charset="0"/>
            </a:endParaRPr>
          </a:p>
          <a:p>
            <a:r>
              <a:rPr lang="en-US" sz="2400">
                <a:latin typeface="Calibri" pitchFamily="34" charset="0"/>
              </a:rPr>
              <a:t> </a:t>
            </a:r>
            <a:r>
              <a:rPr lang="en-US" altLang="zh-CN" sz="2400">
                <a:latin typeface="Calibri" pitchFamily="34" charset="0"/>
              </a:rPr>
              <a:t>Ⅲ</a:t>
            </a:r>
            <a:r>
              <a:rPr lang="zh-CN" altLang="en-US" sz="2400">
                <a:latin typeface="Calibri" pitchFamily="34" charset="0"/>
              </a:rPr>
              <a:t>．中断类型号</a:t>
            </a:r>
            <a:r>
              <a:rPr lang="en-US" sz="2400">
                <a:latin typeface="Calibri" pitchFamily="34" charset="0"/>
              </a:rPr>
              <a:t>	</a:t>
            </a:r>
            <a:endParaRPr lang="zh-CN" altLang="en-US" sz="2400">
              <a:latin typeface="Calibri" pitchFamily="34" charset="0"/>
            </a:endParaRPr>
          </a:p>
          <a:p>
            <a:r>
              <a:rPr lang="en-US" sz="2400">
                <a:latin typeface="Calibri" pitchFamily="34" charset="0"/>
              </a:rPr>
              <a:t> </a:t>
            </a:r>
            <a:r>
              <a:rPr lang="en-US" altLang="zh-CN" sz="2400">
                <a:latin typeface="Calibri" pitchFamily="34" charset="0"/>
              </a:rPr>
              <a:t>A</a:t>
            </a:r>
            <a:r>
              <a:rPr lang="zh-CN" altLang="en-US" sz="2400">
                <a:latin typeface="Calibri" pitchFamily="34" charset="0"/>
              </a:rPr>
              <a:t>．仅</a:t>
            </a:r>
            <a:r>
              <a:rPr lang="en-US" altLang="zh-CN" sz="2400">
                <a:latin typeface="Calibri" pitchFamily="34" charset="0"/>
              </a:rPr>
              <a:t>Ⅰ</a:t>
            </a:r>
            <a:r>
              <a:rPr lang="zh-CN" altLang="en-US" sz="2400">
                <a:latin typeface="Calibri" pitchFamily="34" charset="0"/>
              </a:rPr>
              <a:t>、</a:t>
            </a:r>
            <a:r>
              <a:rPr lang="en-US" altLang="zh-CN" sz="2400">
                <a:latin typeface="Calibri" pitchFamily="34" charset="0"/>
              </a:rPr>
              <a:t>Ⅱ    B</a:t>
            </a:r>
            <a:r>
              <a:rPr lang="zh-CN" altLang="en-US" sz="2400">
                <a:latin typeface="Calibri" pitchFamily="34" charset="0"/>
              </a:rPr>
              <a:t>．仅</a:t>
            </a:r>
            <a:r>
              <a:rPr lang="en-US" altLang="zh-CN" sz="2400">
                <a:latin typeface="Calibri" pitchFamily="34" charset="0"/>
              </a:rPr>
              <a:t>Ⅰ</a:t>
            </a:r>
            <a:r>
              <a:rPr lang="zh-CN" altLang="en-US" sz="2400">
                <a:latin typeface="Calibri" pitchFamily="34" charset="0"/>
              </a:rPr>
              <a:t>、</a:t>
            </a:r>
            <a:r>
              <a:rPr lang="en-US" altLang="zh-CN" sz="2400">
                <a:latin typeface="Calibri" pitchFamily="34" charset="0"/>
              </a:rPr>
              <a:t>Ⅲ     C</a:t>
            </a:r>
            <a:r>
              <a:rPr lang="zh-CN" altLang="en-US" sz="2400">
                <a:latin typeface="Calibri" pitchFamily="34" charset="0"/>
              </a:rPr>
              <a:t>．仅</a:t>
            </a:r>
            <a:r>
              <a:rPr lang="en-US" altLang="zh-CN" sz="2400">
                <a:latin typeface="Calibri" pitchFamily="34" charset="0"/>
              </a:rPr>
              <a:t>Ⅱ</a:t>
            </a:r>
            <a:r>
              <a:rPr lang="zh-CN" altLang="en-US" sz="2400">
                <a:latin typeface="Calibri" pitchFamily="34" charset="0"/>
              </a:rPr>
              <a:t>、</a:t>
            </a:r>
            <a:r>
              <a:rPr lang="en-US" altLang="zh-CN" sz="2400">
                <a:latin typeface="Calibri" pitchFamily="34" charset="0"/>
              </a:rPr>
              <a:t>Ⅲ    D</a:t>
            </a:r>
            <a:r>
              <a:rPr lang="zh-CN" altLang="en-US" sz="2400">
                <a:latin typeface="Calibri" pitchFamily="34" charset="0"/>
              </a:rPr>
              <a:t>．</a:t>
            </a:r>
            <a:r>
              <a:rPr lang="en-US" altLang="zh-CN" sz="2400">
                <a:latin typeface="Calibri" pitchFamily="34" charset="0"/>
              </a:rPr>
              <a:t>Ⅰ</a:t>
            </a:r>
            <a:r>
              <a:rPr lang="zh-CN" altLang="en-US" sz="2400">
                <a:latin typeface="Calibri" pitchFamily="34" charset="0"/>
              </a:rPr>
              <a:t>、</a:t>
            </a:r>
            <a:r>
              <a:rPr lang="en-US" altLang="zh-CN" sz="2400">
                <a:latin typeface="Calibri" pitchFamily="34" charset="0"/>
              </a:rPr>
              <a:t>Ⅱ</a:t>
            </a:r>
            <a:r>
              <a:rPr lang="zh-CN" altLang="en-US" sz="2400">
                <a:latin typeface="Calibri" pitchFamily="34" charset="0"/>
              </a:rPr>
              <a:t>、</a:t>
            </a:r>
            <a:r>
              <a:rPr lang="en-US" altLang="zh-CN" sz="2400">
                <a:latin typeface="Calibri" pitchFamily="34" charset="0"/>
              </a:rPr>
              <a:t>Ⅲ</a:t>
            </a:r>
          </a:p>
          <a:p>
            <a:endParaRPr lang="zh-CN" altLang="en-US" sz="2400">
              <a:latin typeface="Calibri" pitchFamily="34" charset="0"/>
            </a:endParaRPr>
          </a:p>
        </p:txBody>
      </p:sp>
      <p:sp>
        <p:nvSpPr>
          <p:cNvPr id="3" name="TextBox 2"/>
          <p:cNvSpPr txBox="1">
            <a:spLocks noChangeArrowheads="1"/>
          </p:cNvSpPr>
          <p:nvPr/>
        </p:nvSpPr>
        <p:spPr bwMode="auto">
          <a:xfrm>
            <a:off x="428625" y="3143250"/>
            <a:ext cx="8215313" cy="1570038"/>
          </a:xfrm>
          <a:prstGeom prst="rect">
            <a:avLst/>
          </a:prstGeom>
          <a:noFill/>
          <a:ln w="9525">
            <a:noFill/>
            <a:miter lim="800000"/>
            <a:headEnd/>
            <a:tailEnd/>
          </a:ln>
        </p:spPr>
        <p:txBody>
          <a:bodyPr>
            <a:spAutoFit/>
          </a:bodyPr>
          <a:lstStyle/>
          <a:p>
            <a:r>
              <a:rPr lang="zh-CN" altLang="en-US" sz="2400">
                <a:latin typeface="Calibri" pitchFamily="34" charset="0"/>
              </a:rPr>
              <a:t>（</a:t>
            </a:r>
            <a:r>
              <a:rPr lang="en-US" altLang="zh-CN" sz="2400" b="1">
                <a:latin typeface="Calibri" pitchFamily="34" charset="0"/>
              </a:rPr>
              <a:t>13</a:t>
            </a:r>
            <a:r>
              <a:rPr lang="zh-CN" altLang="en-US" sz="2400">
                <a:latin typeface="Calibri" pitchFamily="34" charset="0"/>
              </a:rPr>
              <a:t>）</a:t>
            </a:r>
            <a:r>
              <a:rPr lang="en-US" altLang="zh-CN" sz="2400">
                <a:latin typeface="Calibri" pitchFamily="34" charset="0"/>
              </a:rPr>
              <a:t>19</a:t>
            </a:r>
            <a:r>
              <a:rPr lang="zh-CN" altLang="en-US" sz="2400">
                <a:latin typeface="Calibri" pitchFamily="34" charset="0"/>
              </a:rPr>
              <a:t>、下列选项中，用于设备和设备控制器（</a:t>
            </a:r>
            <a:r>
              <a:rPr lang="en-US" altLang="zh-CN" sz="2400">
                <a:latin typeface="Calibri" pitchFamily="34" charset="0"/>
              </a:rPr>
              <a:t>I/O</a:t>
            </a:r>
            <a:r>
              <a:rPr lang="zh-CN" altLang="en-US" sz="2400">
                <a:latin typeface="Calibri" pitchFamily="34" charset="0"/>
              </a:rPr>
              <a:t>接口）之间互连的接口标准是</a:t>
            </a:r>
            <a:r>
              <a:rPr lang="en-US" sz="2400">
                <a:latin typeface="Calibri" pitchFamily="34" charset="0"/>
              </a:rPr>
              <a:t> </a:t>
            </a:r>
            <a:endParaRPr lang="zh-CN" altLang="en-US" sz="2400">
              <a:latin typeface="Calibri" pitchFamily="34" charset="0"/>
            </a:endParaRPr>
          </a:p>
          <a:p>
            <a:r>
              <a:rPr lang="en-US" altLang="zh-CN" sz="2400">
                <a:latin typeface="Calibri" pitchFamily="34" charset="0"/>
              </a:rPr>
              <a:t>A</a:t>
            </a:r>
            <a:r>
              <a:rPr lang="zh-CN" altLang="en-US" sz="2400">
                <a:latin typeface="Calibri" pitchFamily="34" charset="0"/>
              </a:rPr>
              <a:t>、</a:t>
            </a:r>
            <a:r>
              <a:rPr lang="en-US" altLang="zh-CN" sz="2400">
                <a:latin typeface="Calibri" pitchFamily="34" charset="0"/>
              </a:rPr>
              <a:t>PCI               B</a:t>
            </a:r>
            <a:r>
              <a:rPr lang="zh-CN" altLang="en-US" sz="2400">
                <a:latin typeface="Calibri" pitchFamily="34" charset="0"/>
              </a:rPr>
              <a:t>、</a:t>
            </a:r>
            <a:r>
              <a:rPr lang="en-US" altLang="zh-CN" sz="2400">
                <a:latin typeface="Calibri" pitchFamily="34" charset="0"/>
              </a:rPr>
              <a:t>USB            C</a:t>
            </a:r>
            <a:r>
              <a:rPr lang="zh-CN" altLang="en-US" sz="2400">
                <a:latin typeface="Calibri" pitchFamily="34" charset="0"/>
              </a:rPr>
              <a:t>、</a:t>
            </a:r>
            <a:r>
              <a:rPr lang="en-US" altLang="zh-CN" sz="2400">
                <a:latin typeface="Calibri" pitchFamily="34" charset="0"/>
              </a:rPr>
              <a:t>AGP              D</a:t>
            </a:r>
            <a:r>
              <a:rPr lang="zh-CN" altLang="en-US" sz="2400">
                <a:latin typeface="Calibri" pitchFamily="34" charset="0"/>
              </a:rPr>
              <a:t>、</a:t>
            </a:r>
            <a:r>
              <a:rPr lang="en-US" altLang="zh-CN" sz="2400">
                <a:latin typeface="Calibri" pitchFamily="34" charset="0"/>
              </a:rPr>
              <a:t>PCI-Express</a:t>
            </a:r>
            <a:endParaRPr lang="zh-CN" altLang="en-US" sz="2400">
              <a:latin typeface="Calibri" pitchFamily="34" charset="0"/>
            </a:endParaRPr>
          </a:p>
          <a:p>
            <a:endParaRPr lang="zh-CN" altLang="en-US" sz="2400">
              <a:latin typeface="Calibri" pitchFamily="34" charset="0"/>
            </a:endParaRPr>
          </a:p>
        </p:txBody>
      </p:sp>
      <p:sp>
        <p:nvSpPr>
          <p:cNvPr id="4" name="TextBox 3"/>
          <p:cNvSpPr txBox="1">
            <a:spLocks noChangeArrowheads="1"/>
          </p:cNvSpPr>
          <p:nvPr/>
        </p:nvSpPr>
        <p:spPr bwMode="auto">
          <a:xfrm>
            <a:off x="357188" y="4764088"/>
            <a:ext cx="8286750" cy="2308225"/>
          </a:xfrm>
          <a:prstGeom prst="rect">
            <a:avLst/>
          </a:prstGeom>
          <a:noFill/>
          <a:ln w="9525">
            <a:noFill/>
            <a:miter lim="800000"/>
            <a:headEnd/>
            <a:tailEnd/>
          </a:ln>
        </p:spPr>
        <p:txBody>
          <a:bodyPr>
            <a:spAutoFit/>
          </a:bodyPr>
          <a:lstStyle/>
          <a:p>
            <a:r>
              <a:rPr lang="zh-CN" altLang="en-US" sz="2400">
                <a:latin typeface="Calibri" pitchFamily="34" charset="0"/>
              </a:rPr>
              <a:t>（</a:t>
            </a:r>
            <a:r>
              <a:rPr lang="en-US" altLang="zh-CN" sz="2400" b="1">
                <a:latin typeface="Calibri" pitchFamily="34" charset="0"/>
              </a:rPr>
              <a:t>14</a:t>
            </a:r>
            <a:r>
              <a:rPr lang="zh-CN" altLang="en-US" sz="2400">
                <a:latin typeface="Calibri" pitchFamily="34" charset="0"/>
              </a:rPr>
              <a:t>）</a:t>
            </a:r>
            <a:r>
              <a:rPr lang="en-US" altLang="zh-CN" sz="2400">
                <a:latin typeface="Calibri" pitchFamily="34" charset="0"/>
              </a:rPr>
              <a:t>19</a:t>
            </a:r>
            <a:r>
              <a:rPr lang="zh-CN" altLang="en-US" sz="2400">
                <a:latin typeface="Calibri" pitchFamily="34" charset="0"/>
              </a:rPr>
              <a:t>．某同步总线采用数据线和地址线复用方式，其中地址</a:t>
            </a:r>
            <a:r>
              <a:rPr lang="en-US" altLang="zh-CN" sz="2400">
                <a:latin typeface="Calibri" pitchFamily="34" charset="0"/>
              </a:rPr>
              <a:t>/</a:t>
            </a:r>
            <a:r>
              <a:rPr lang="zh-CN" altLang="en-US" sz="2400">
                <a:latin typeface="Calibri" pitchFamily="34" charset="0"/>
              </a:rPr>
              <a:t>数据线有</a:t>
            </a:r>
            <a:r>
              <a:rPr lang="en-US" altLang="zh-CN" sz="2400">
                <a:latin typeface="Calibri" pitchFamily="34" charset="0"/>
              </a:rPr>
              <a:t>32</a:t>
            </a:r>
            <a:r>
              <a:rPr lang="zh-CN" altLang="en-US" sz="2400">
                <a:latin typeface="Calibri" pitchFamily="34" charset="0"/>
              </a:rPr>
              <a:t>根，总线时钟频率为</a:t>
            </a:r>
            <a:r>
              <a:rPr lang="en-US" altLang="zh-CN" sz="2400">
                <a:latin typeface="Calibri" pitchFamily="34" charset="0"/>
              </a:rPr>
              <a:t>66MHz</a:t>
            </a:r>
            <a:r>
              <a:rPr lang="zh-CN" altLang="en-US" sz="2400">
                <a:latin typeface="Calibri" pitchFamily="34" charset="0"/>
              </a:rPr>
              <a:t>，每个时钟周期传送两次数据</a:t>
            </a:r>
            <a:r>
              <a:rPr lang="en-US" altLang="zh-CN" sz="2400">
                <a:latin typeface="Calibri" pitchFamily="34" charset="0"/>
              </a:rPr>
              <a:t>(</a:t>
            </a:r>
            <a:r>
              <a:rPr lang="zh-CN" altLang="en-US" sz="2400">
                <a:latin typeface="Calibri" pitchFamily="34" charset="0"/>
              </a:rPr>
              <a:t>上升沿和下降沿各传送一次数据</a:t>
            </a:r>
            <a:r>
              <a:rPr lang="en-US" altLang="zh-CN" sz="2400">
                <a:latin typeface="Calibri" pitchFamily="34" charset="0"/>
              </a:rPr>
              <a:t>)</a:t>
            </a:r>
            <a:r>
              <a:rPr lang="zh-CN" altLang="en-US" sz="2400">
                <a:latin typeface="Calibri" pitchFamily="34" charset="0"/>
              </a:rPr>
              <a:t>，该总线的最大数据传输率</a:t>
            </a:r>
            <a:r>
              <a:rPr lang="en-US" altLang="zh-CN" sz="2400">
                <a:latin typeface="Calibri" pitchFamily="34" charset="0"/>
              </a:rPr>
              <a:t>(</a:t>
            </a:r>
            <a:r>
              <a:rPr lang="zh-CN" altLang="en-US" sz="2400">
                <a:latin typeface="Calibri" pitchFamily="34" charset="0"/>
              </a:rPr>
              <a:t>总线带宽</a:t>
            </a:r>
            <a:r>
              <a:rPr lang="en-US" altLang="zh-CN" sz="2400">
                <a:latin typeface="Calibri" pitchFamily="34" charset="0"/>
              </a:rPr>
              <a:t>)</a:t>
            </a:r>
            <a:r>
              <a:rPr lang="zh-CN" altLang="en-US" sz="2400">
                <a:latin typeface="Calibri" pitchFamily="34" charset="0"/>
              </a:rPr>
              <a:t>是</a:t>
            </a:r>
            <a:r>
              <a:rPr lang="en-US" sz="2400">
                <a:latin typeface="Calibri" pitchFamily="34" charset="0"/>
              </a:rPr>
              <a:t>      </a:t>
            </a:r>
            <a:r>
              <a:rPr lang="zh-CN" altLang="en-US" sz="2400">
                <a:latin typeface="Calibri" pitchFamily="34" charset="0"/>
              </a:rPr>
              <a:t>。</a:t>
            </a:r>
            <a:r>
              <a:rPr lang="en-US" sz="2400">
                <a:latin typeface="Calibri" pitchFamily="34" charset="0"/>
              </a:rPr>
              <a:t> </a:t>
            </a:r>
            <a:endParaRPr lang="zh-CN" altLang="en-US" sz="2400">
              <a:latin typeface="Calibri" pitchFamily="34" charset="0"/>
            </a:endParaRPr>
          </a:p>
          <a:p>
            <a:r>
              <a:rPr lang="en-US" altLang="zh-CN" sz="2400">
                <a:latin typeface="Calibri" pitchFamily="34" charset="0"/>
              </a:rPr>
              <a:t>A</a:t>
            </a:r>
            <a:r>
              <a:rPr lang="zh-CN" altLang="en-US" sz="2400">
                <a:latin typeface="Calibri" pitchFamily="34" charset="0"/>
              </a:rPr>
              <a:t>．</a:t>
            </a:r>
            <a:r>
              <a:rPr lang="en-US" altLang="zh-CN" sz="2400">
                <a:latin typeface="Calibri" pitchFamily="34" charset="0"/>
              </a:rPr>
              <a:t>132 MB/s     B</a:t>
            </a:r>
            <a:r>
              <a:rPr lang="zh-CN" altLang="en-US" sz="2400">
                <a:latin typeface="Calibri" pitchFamily="34" charset="0"/>
              </a:rPr>
              <a:t>．</a:t>
            </a:r>
            <a:r>
              <a:rPr lang="en-US" altLang="zh-CN" sz="2400">
                <a:latin typeface="Calibri" pitchFamily="34" charset="0"/>
              </a:rPr>
              <a:t>264 MB/s     C</a:t>
            </a:r>
            <a:r>
              <a:rPr lang="zh-CN" altLang="en-US" sz="2400">
                <a:latin typeface="Calibri" pitchFamily="34" charset="0"/>
              </a:rPr>
              <a:t>．</a:t>
            </a:r>
            <a:r>
              <a:rPr lang="en-US" altLang="zh-CN" sz="2400">
                <a:latin typeface="Calibri" pitchFamily="34" charset="0"/>
              </a:rPr>
              <a:t>528 MB/s     D</a:t>
            </a:r>
            <a:r>
              <a:rPr lang="zh-CN" altLang="en-US" sz="2400">
                <a:latin typeface="Calibri" pitchFamily="34" charset="0"/>
              </a:rPr>
              <a:t>．</a:t>
            </a:r>
            <a:r>
              <a:rPr lang="en-US" altLang="zh-CN" sz="2400">
                <a:latin typeface="Calibri" pitchFamily="34" charset="0"/>
              </a:rPr>
              <a:t>1056 MB/s</a:t>
            </a:r>
            <a:endParaRPr lang="zh-CN" altLang="en-US" sz="2400">
              <a:latin typeface="Calibri" pitchFamily="34" charset="0"/>
            </a:endParaRPr>
          </a:p>
          <a:p>
            <a:endParaRPr lang="zh-CN" altLang="en-US" sz="2400">
              <a:latin typeface="Calibri" pitchFamily="34" charset="0"/>
            </a:endParaRPr>
          </a:p>
        </p:txBody>
      </p:sp>
      <p:cxnSp>
        <p:nvCxnSpPr>
          <p:cNvPr id="5" name="直接连接符 4"/>
          <p:cNvCxnSpPr/>
          <p:nvPr/>
        </p:nvCxnSpPr>
        <p:spPr>
          <a:xfrm>
            <a:off x="285750" y="3000375"/>
            <a:ext cx="85725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38150" y="4572000"/>
            <a:ext cx="85725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28625" y="500063"/>
            <a:ext cx="8286750" cy="1938337"/>
          </a:xfrm>
          <a:prstGeom prst="rect">
            <a:avLst/>
          </a:prstGeom>
          <a:noFill/>
          <a:ln w="9525">
            <a:noFill/>
            <a:miter lim="800000"/>
            <a:headEnd/>
            <a:tailEnd/>
          </a:ln>
        </p:spPr>
        <p:txBody>
          <a:bodyPr>
            <a:spAutoFit/>
          </a:bodyPr>
          <a:lstStyle/>
          <a:p>
            <a:r>
              <a:rPr lang="zh-CN" altLang="en-US" sz="2400">
                <a:latin typeface="Calibri" pitchFamily="34" charset="0"/>
              </a:rPr>
              <a:t>（</a:t>
            </a:r>
            <a:r>
              <a:rPr lang="en-US" altLang="zh-CN" sz="2400" b="1">
                <a:latin typeface="Calibri" pitchFamily="34" charset="0"/>
              </a:rPr>
              <a:t>14</a:t>
            </a:r>
            <a:r>
              <a:rPr lang="zh-CN" altLang="en-US" sz="2400">
                <a:latin typeface="Calibri" pitchFamily="34" charset="0"/>
              </a:rPr>
              <a:t>）</a:t>
            </a:r>
            <a:r>
              <a:rPr lang="en-US" altLang="zh-CN" sz="2400">
                <a:latin typeface="Calibri" pitchFamily="34" charset="0"/>
              </a:rPr>
              <a:t>20. </a:t>
            </a:r>
            <a:r>
              <a:rPr lang="zh-CN" altLang="en-US" sz="2400">
                <a:latin typeface="Calibri" pitchFamily="34" charset="0"/>
              </a:rPr>
              <a:t>一次总线事务中，主设备只需给出一个首地址，从设备就能从首地址开始的若干连续单元读出或写入多个数据。这种总线事务方式称为</a:t>
            </a:r>
            <a:r>
              <a:rPr lang="en-US" sz="2400">
                <a:latin typeface="Calibri" pitchFamily="34" charset="0"/>
              </a:rPr>
              <a:t>      </a:t>
            </a:r>
            <a:r>
              <a:rPr lang="zh-CN" altLang="en-US" sz="2400">
                <a:latin typeface="Calibri" pitchFamily="34" charset="0"/>
              </a:rPr>
              <a:t>。</a:t>
            </a:r>
            <a:r>
              <a:rPr lang="en-US" sz="2400">
                <a:latin typeface="Calibri" pitchFamily="34" charset="0"/>
              </a:rPr>
              <a:t>     </a:t>
            </a:r>
            <a:endParaRPr lang="zh-CN" altLang="en-US" sz="2400">
              <a:latin typeface="Calibri" pitchFamily="34" charset="0"/>
            </a:endParaRPr>
          </a:p>
          <a:p>
            <a:r>
              <a:rPr lang="en-US" sz="2400">
                <a:latin typeface="Calibri" pitchFamily="34" charset="0"/>
              </a:rPr>
              <a:t> </a:t>
            </a:r>
            <a:r>
              <a:rPr lang="en-US" altLang="zh-CN" sz="2400">
                <a:latin typeface="Calibri" pitchFamily="34" charset="0"/>
              </a:rPr>
              <a:t>A. </a:t>
            </a:r>
            <a:r>
              <a:rPr lang="zh-CN" altLang="en-US" sz="2400">
                <a:latin typeface="Calibri" pitchFamily="34" charset="0"/>
              </a:rPr>
              <a:t>并行传输</a:t>
            </a:r>
            <a:r>
              <a:rPr lang="en-US" sz="2400">
                <a:latin typeface="Calibri" pitchFamily="34" charset="0"/>
              </a:rPr>
              <a:t>         </a:t>
            </a:r>
            <a:r>
              <a:rPr lang="en-US" altLang="zh-CN" sz="2400">
                <a:latin typeface="Calibri" pitchFamily="34" charset="0"/>
              </a:rPr>
              <a:t>B.</a:t>
            </a:r>
            <a:r>
              <a:rPr lang="zh-CN" altLang="en-US" sz="2400">
                <a:latin typeface="Calibri" pitchFamily="34" charset="0"/>
              </a:rPr>
              <a:t>串行传输</a:t>
            </a:r>
            <a:r>
              <a:rPr lang="en-US" sz="2400">
                <a:latin typeface="Calibri" pitchFamily="34" charset="0"/>
              </a:rPr>
              <a:t>        </a:t>
            </a:r>
            <a:r>
              <a:rPr lang="en-US" altLang="zh-CN" sz="2400">
                <a:latin typeface="Calibri" pitchFamily="34" charset="0"/>
              </a:rPr>
              <a:t>C.</a:t>
            </a:r>
            <a:r>
              <a:rPr lang="zh-CN" altLang="en-US" sz="2400">
                <a:latin typeface="Calibri" pitchFamily="34" charset="0"/>
              </a:rPr>
              <a:t>突发传输</a:t>
            </a:r>
            <a:r>
              <a:rPr lang="en-US" sz="2400">
                <a:latin typeface="Calibri" pitchFamily="34" charset="0"/>
              </a:rPr>
              <a:t>          </a:t>
            </a:r>
            <a:r>
              <a:rPr lang="en-US" altLang="zh-CN" sz="2400">
                <a:latin typeface="Calibri" pitchFamily="34" charset="0"/>
              </a:rPr>
              <a:t>D.</a:t>
            </a:r>
            <a:r>
              <a:rPr lang="zh-CN" altLang="en-US" sz="2400">
                <a:latin typeface="Calibri" pitchFamily="34" charset="0"/>
              </a:rPr>
              <a:t>同步传输</a:t>
            </a:r>
          </a:p>
          <a:p>
            <a:endParaRPr lang="zh-CN" altLang="en-US" sz="2400">
              <a:latin typeface="Calibri" pitchFamily="34" charset="0"/>
            </a:endParaRPr>
          </a:p>
        </p:txBody>
      </p:sp>
      <p:sp>
        <p:nvSpPr>
          <p:cNvPr id="3" name="TextBox 2"/>
          <p:cNvSpPr txBox="1">
            <a:spLocks noChangeArrowheads="1"/>
          </p:cNvSpPr>
          <p:nvPr/>
        </p:nvSpPr>
        <p:spPr bwMode="auto">
          <a:xfrm>
            <a:off x="500063" y="3108325"/>
            <a:ext cx="8143875" cy="2678113"/>
          </a:xfrm>
          <a:prstGeom prst="rect">
            <a:avLst/>
          </a:prstGeom>
          <a:noFill/>
          <a:ln w="9525">
            <a:noFill/>
            <a:miter lim="800000"/>
            <a:headEnd/>
            <a:tailEnd/>
          </a:ln>
        </p:spPr>
        <p:txBody>
          <a:bodyPr>
            <a:spAutoFit/>
          </a:bodyPr>
          <a:lstStyle/>
          <a:p>
            <a:r>
              <a:rPr lang="zh-CN" altLang="en-US" sz="2400">
                <a:latin typeface="Calibri" pitchFamily="34" charset="0"/>
              </a:rPr>
              <a:t>（</a:t>
            </a:r>
            <a:r>
              <a:rPr lang="en-US" altLang="zh-CN" sz="2400" b="1">
                <a:latin typeface="Calibri" pitchFamily="34" charset="0"/>
              </a:rPr>
              <a:t>14</a:t>
            </a:r>
            <a:r>
              <a:rPr lang="zh-CN" altLang="en-US" sz="2400">
                <a:latin typeface="Calibri" pitchFamily="34" charset="0"/>
              </a:rPr>
              <a:t>）</a:t>
            </a:r>
            <a:r>
              <a:rPr lang="en-US" altLang="zh-CN" sz="2400">
                <a:latin typeface="Calibri" pitchFamily="34" charset="0"/>
              </a:rPr>
              <a:t>21.</a:t>
            </a:r>
            <a:r>
              <a:rPr lang="zh-CN" altLang="en-US" sz="2400">
                <a:latin typeface="Calibri" pitchFamily="34" charset="0"/>
              </a:rPr>
              <a:t>下列有关</a:t>
            </a:r>
            <a:r>
              <a:rPr lang="en-US" altLang="zh-CN" sz="2400">
                <a:latin typeface="Calibri" pitchFamily="34" charset="0"/>
              </a:rPr>
              <a:t>I/O</a:t>
            </a:r>
            <a:r>
              <a:rPr lang="zh-CN" altLang="en-US" sz="2400">
                <a:latin typeface="Calibri" pitchFamily="34" charset="0"/>
              </a:rPr>
              <a:t>借口的叙述中错误的是：</a:t>
            </a:r>
            <a:r>
              <a:rPr lang="en-US" sz="2400">
                <a:latin typeface="Calibri" pitchFamily="34" charset="0"/>
              </a:rPr>
              <a:t>   </a:t>
            </a:r>
            <a:endParaRPr lang="zh-CN" altLang="en-US" sz="2400">
              <a:latin typeface="Calibri" pitchFamily="34" charset="0"/>
            </a:endParaRPr>
          </a:p>
          <a:p>
            <a:r>
              <a:rPr lang="en-US" altLang="zh-CN" sz="2400">
                <a:latin typeface="Calibri" pitchFamily="34" charset="0"/>
              </a:rPr>
              <a:t>A. </a:t>
            </a:r>
            <a:r>
              <a:rPr lang="zh-CN" altLang="en-US" sz="2400">
                <a:latin typeface="Calibri" pitchFamily="34" charset="0"/>
              </a:rPr>
              <a:t>状态端口和控制端口可以合用同一寄存器</a:t>
            </a:r>
            <a:r>
              <a:rPr lang="en-US" sz="2400">
                <a:latin typeface="Calibri" pitchFamily="34" charset="0"/>
              </a:rPr>
              <a:t>       </a:t>
            </a:r>
            <a:endParaRPr lang="zh-CN" altLang="en-US" sz="2400">
              <a:latin typeface="Calibri" pitchFamily="34" charset="0"/>
            </a:endParaRPr>
          </a:p>
          <a:p>
            <a:r>
              <a:rPr lang="en-US" altLang="zh-CN" sz="2400">
                <a:latin typeface="Calibri" pitchFamily="34" charset="0"/>
              </a:rPr>
              <a:t>B.  I/O</a:t>
            </a:r>
            <a:r>
              <a:rPr lang="zh-CN" altLang="en-US" sz="2400">
                <a:latin typeface="Calibri" pitchFamily="34" charset="0"/>
              </a:rPr>
              <a:t>接口中</a:t>
            </a:r>
            <a:r>
              <a:rPr lang="en-US" altLang="zh-CN" sz="2400">
                <a:latin typeface="Calibri" pitchFamily="34" charset="0"/>
              </a:rPr>
              <a:t>CPU</a:t>
            </a:r>
            <a:r>
              <a:rPr lang="zh-CN" altLang="en-US" sz="2400">
                <a:latin typeface="Calibri" pitchFamily="34" charset="0"/>
              </a:rPr>
              <a:t>可访问寄存器，称为</a:t>
            </a:r>
            <a:r>
              <a:rPr lang="en-US" altLang="zh-CN" sz="2400">
                <a:latin typeface="Calibri" pitchFamily="34" charset="0"/>
              </a:rPr>
              <a:t>I/O</a:t>
            </a:r>
            <a:r>
              <a:rPr lang="zh-CN" altLang="en-US" sz="2400">
                <a:latin typeface="Calibri" pitchFamily="34" charset="0"/>
              </a:rPr>
              <a:t>端口</a:t>
            </a:r>
            <a:r>
              <a:rPr lang="en-US" sz="2400">
                <a:latin typeface="Calibri" pitchFamily="34" charset="0"/>
              </a:rPr>
              <a:t>  </a:t>
            </a:r>
            <a:endParaRPr lang="zh-CN" altLang="en-US" sz="2400">
              <a:latin typeface="Calibri" pitchFamily="34" charset="0"/>
            </a:endParaRPr>
          </a:p>
          <a:p>
            <a:r>
              <a:rPr lang="en-US" altLang="zh-CN" sz="2400">
                <a:latin typeface="Calibri" pitchFamily="34" charset="0"/>
              </a:rPr>
              <a:t>C. </a:t>
            </a:r>
            <a:r>
              <a:rPr lang="zh-CN" altLang="en-US" sz="2400">
                <a:latin typeface="Calibri" pitchFamily="34" charset="0"/>
              </a:rPr>
              <a:t>采用独立编址方式时，</a:t>
            </a:r>
            <a:r>
              <a:rPr lang="en-US" altLang="zh-CN" sz="2400">
                <a:latin typeface="Calibri" pitchFamily="34" charset="0"/>
              </a:rPr>
              <a:t>I/O</a:t>
            </a:r>
            <a:r>
              <a:rPr lang="zh-CN" altLang="en-US" sz="2400">
                <a:latin typeface="Calibri" pitchFamily="34" charset="0"/>
              </a:rPr>
              <a:t>端口地址和主存地址可能相同</a:t>
            </a:r>
            <a:r>
              <a:rPr lang="en-US" sz="2400">
                <a:latin typeface="Calibri" pitchFamily="34" charset="0"/>
              </a:rPr>
              <a:t>     </a:t>
            </a:r>
            <a:endParaRPr lang="zh-CN" altLang="en-US" sz="2400">
              <a:latin typeface="Calibri" pitchFamily="34" charset="0"/>
            </a:endParaRPr>
          </a:p>
          <a:p>
            <a:r>
              <a:rPr lang="en-US" altLang="zh-CN" sz="2400">
                <a:latin typeface="Calibri" pitchFamily="34" charset="0"/>
              </a:rPr>
              <a:t>D. </a:t>
            </a:r>
            <a:r>
              <a:rPr lang="zh-CN" altLang="en-US" sz="2400">
                <a:latin typeface="Calibri" pitchFamily="34" charset="0"/>
              </a:rPr>
              <a:t>采用统一编址方式时，</a:t>
            </a:r>
            <a:r>
              <a:rPr lang="en-US" altLang="zh-CN" sz="2400">
                <a:latin typeface="Calibri" pitchFamily="34" charset="0"/>
              </a:rPr>
              <a:t>CPU</a:t>
            </a:r>
            <a:r>
              <a:rPr lang="zh-CN" altLang="en-US" sz="2400">
                <a:latin typeface="Calibri" pitchFamily="34" charset="0"/>
              </a:rPr>
              <a:t>不能用访存指令访问</a:t>
            </a:r>
            <a:r>
              <a:rPr lang="en-US" altLang="zh-CN" sz="2400">
                <a:latin typeface="Calibri" pitchFamily="34" charset="0"/>
              </a:rPr>
              <a:t>I/O</a:t>
            </a:r>
            <a:r>
              <a:rPr lang="zh-CN" altLang="en-US" sz="2400">
                <a:latin typeface="Calibri" pitchFamily="34" charset="0"/>
              </a:rPr>
              <a:t>端口</a:t>
            </a:r>
          </a:p>
          <a:p>
            <a:endParaRPr lang="zh-CN" altLang="en-US" sz="2400">
              <a:latin typeface="Calibri" pitchFamily="34" charset="0"/>
            </a:endParaRPr>
          </a:p>
        </p:txBody>
      </p:sp>
      <p:cxnSp>
        <p:nvCxnSpPr>
          <p:cNvPr id="4" name="直接连接符 3"/>
          <p:cNvCxnSpPr/>
          <p:nvPr/>
        </p:nvCxnSpPr>
        <p:spPr>
          <a:xfrm>
            <a:off x="285750" y="2570163"/>
            <a:ext cx="85725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3"/>
          <p:cNvSpPr txBox="1">
            <a:spLocks noChangeArrowheads="1"/>
          </p:cNvSpPr>
          <p:nvPr/>
        </p:nvSpPr>
        <p:spPr bwMode="auto">
          <a:xfrm>
            <a:off x="428625" y="1000125"/>
            <a:ext cx="8072438" cy="1922463"/>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a:latin typeface="Calibri" pitchFamily="34" charset="0"/>
              </a:rPr>
              <a:t>’</a:t>
            </a:r>
            <a:r>
              <a:rPr lang="en-US" altLang="zh-CN" sz="2800" b="1">
                <a:latin typeface="Calibri" pitchFamily="34" charset="0"/>
              </a:rPr>
              <a:t>12</a:t>
            </a:r>
            <a:r>
              <a:rPr lang="zh-CN" altLang="en-US" sz="2800">
                <a:latin typeface="Calibri" pitchFamily="34" charset="0"/>
              </a:rPr>
              <a:t>）</a:t>
            </a:r>
            <a:r>
              <a:rPr lang="en-US" altLang="zh-CN" sz="2800">
                <a:latin typeface="Calibri" pitchFamily="34" charset="0"/>
              </a:rPr>
              <a:t>14</a:t>
            </a:r>
            <a:r>
              <a:rPr lang="zh-CN" altLang="en-US" sz="2800">
                <a:latin typeface="Calibri" pitchFamily="34" charset="0"/>
              </a:rPr>
              <a:t>．</a:t>
            </a:r>
            <a:r>
              <a:rPr lang="en-US" altLang="zh-CN" sz="2800">
                <a:latin typeface="Calibri" pitchFamily="34" charset="0"/>
              </a:rPr>
              <a:t>float</a:t>
            </a:r>
            <a:r>
              <a:rPr lang="zh-CN" altLang="en-US" sz="2800">
                <a:latin typeface="Calibri" pitchFamily="34" charset="0"/>
              </a:rPr>
              <a:t>类型（即</a:t>
            </a:r>
            <a:r>
              <a:rPr lang="en-US" altLang="zh-CN" sz="2800">
                <a:latin typeface="Calibri" pitchFamily="34" charset="0"/>
              </a:rPr>
              <a:t>IEEE754</a:t>
            </a:r>
            <a:r>
              <a:rPr lang="zh-CN" altLang="en-US" sz="2800">
                <a:latin typeface="Calibri" pitchFamily="34" charset="0"/>
              </a:rPr>
              <a:t>单精度浮点数格式）能表示的最大正整数是</a:t>
            </a:r>
            <a:r>
              <a:rPr lang="en-US" sz="2800">
                <a:latin typeface="Calibri" pitchFamily="34" charset="0"/>
              </a:rPr>
              <a:t> </a:t>
            </a:r>
            <a:r>
              <a:rPr lang="zh-CN" altLang="en-US" sz="2800">
                <a:latin typeface="Calibri" pitchFamily="34" charset="0"/>
              </a:rPr>
              <a:t>。</a:t>
            </a:r>
          </a:p>
          <a:p>
            <a:r>
              <a:rPr lang="en-US" sz="2800">
                <a:latin typeface="Calibri" pitchFamily="34" charset="0"/>
              </a:rPr>
              <a:t> </a:t>
            </a:r>
            <a:r>
              <a:rPr lang="en-US" altLang="zh-CN" sz="2800">
                <a:latin typeface="Calibri" pitchFamily="34" charset="0"/>
              </a:rPr>
              <a:t>A</a:t>
            </a:r>
            <a:r>
              <a:rPr lang="zh-CN" altLang="en-US" sz="2800">
                <a:latin typeface="Calibri" pitchFamily="34" charset="0"/>
              </a:rPr>
              <a:t>．</a:t>
            </a:r>
            <a:r>
              <a:rPr lang="en-US" altLang="zh-CN" sz="2800">
                <a:latin typeface="Calibri" pitchFamily="34" charset="0"/>
              </a:rPr>
              <a:t>2</a:t>
            </a:r>
            <a:r>
              <a:rPr lang="en-US" altLang="zh-CN" sz="2800" baseline="30000">
                <a:latin typeface="Calibri" pitchFamily="34" charset="0"/>
              </a:rPr>
              <a:t>126</a:t>
            </a:r>
            <a:r>
              <a:rPr lang="en-US" altLang="zh-CN" sz="2800">
                <a:latin typeface="Calibri" pitchFamily="34" charset="0"/>
              </a:rPr>
              <a:t>-2</a:t>
            </a:r>
            <a:r>
              <a:rPr lang="en-US" altLang="zh-CN" sz="2800" baseline="30000">
                <a:latin typeface="Calibri" pitchFamily="34" charset="0"/>
              </a:rPr>
              <a:t>103</a:t>
            </a:r>
            <a:r>
              <a:rPr lang="en-US" altLang="zh-CN" sz="2800">
                <a:latin typeface="Calibri" pitchFamily="34" charset="0"/>
              </a:rPr>
              <a:t>  B</a:t>
            </a:r>
            <a:r>
              <a:rPr lang="zh-CN" altLang="en-US" sz="2800">
                <a:latin typeface="Calibri" pitchFamily="34" charset="0"/>
              </a:rPr>
              <a:t>．</a:t>
            </a:r>
            <a:r>
              <a:rPr lang="en-US" altLang="zh-CN" sz="2800">
                <a:latin typeface="Calibri" pitchFamily="34" charset="0"/>
              </a:rPr>
              <a:t>2</a:t>
            </a:r>
            <a:r>
              <a:rPr lang="en-US" altLang="zh-CN" sz="2800" baseline="30000">
                <a:latin typeface="Calibri" pitchFamily="34" charset="0"/>
              </a:rPr>
              <a:t>127</a:t>
            </a:r>
            <a:r>
              <a:rPr lang="en-US" altLang="zh-CN" sz="2800">
                <a:latin typeface="Calibri" pitchFamily="34" charset="0"/>
              </a:rPr>
              <a:t>-2</a:t>
            </a:r>
            <a:r>
              <a:rPr lang="en-US" altLang="zh-CN" sz="2800" baseline="30000">
                <a:latin typeface="Calibri" pitchFamily="34" charset="0"/>
              </a:rPr>
              <a:t>104 </a:t>
            </a:r>
            <a:r>
              <a:rPr lang="en-US" altLang="zh-CN" sz="2800">
                <a:latin typeface="Calibri" pitchFamily="34" charset="0"/>
              </a:rPr>
              <a:t> C</a:t>
            </a:r>
            <a:r>
              <a:rPr lang="zh-CN" altLang="en-US" sz="2800">
                <a:latin typeface="Calibri" pitchFamily="34" charset="0"/>
              </a:rPr>
              <a:t>．</a:t>
            </a:r>
            <a:r>
              <a:rPr lang="en-US" altLang="zh-CN" sz="2800">
                <a:latin typeface="Calibri" pitchFamily="34" charset="0"/>
              </a:rPr>
              <a:t>2</a:t>
            </a:r>
            <a:r>
              <a:rPr lang="en-US" altLang="zh-CN" sz="2800" baseline="30000">
                <a:latin typeface="Calibri" pitchFamily="34" charset="0"/>
              </a:rPr>
              <a:t>127</a:t>
            </a:r>
            <a:r>
              <a:rPr lang="en-US" altLang="zh-CN" sz="2800">
                <a:latin typeface="Calibri" pitchFamily="34" charset="0"/>
              </a:rPr>
              <a:t>-2</a:t>
            </a:r>
            <a:r>
              <a:rPr lang="en-US" altLang="zh-CN" sz="2800" baseline="30000">
                <a:latin typeface="Calibri" pitchFamily="34" charset="0"/>
              </a:rPr>
              <a:t>103</a:t>
            </a:r>
            <a:r>
              <a:rPr lang="en-US" altLang="zh-CN" sz="2800">
                <a:latin typeface="Calibri" pitchFamily="34" charset="0"/>
              </a:rPr>
              <a:t>  D</a:t>
            </a:r>
            <a:r>
              <a:rPr lang="zh-CN" altLang="en-US" sz="2800">
                <a:latin typeface="Calibri" pitchFamily="34" charset="0"/>
              </a:rPr>
              <a:t>．</a:t>
            </a:r>
            <a:r>
              <a:rPr lang="en-US" altLang="zh-CN" sz="2800">
                <a:latin typeface="Calibri" pitchFamily="34" charset="0"/>
              </a:rPr>
              <a:t>2</a:t>
            </a:r>
            <a:r>
              <a:rPr lang="en-US" altLang="zh-CN" sz="2800" baseline="30000">
                <a:latin typeface="Calibri" pitchFamily="34" charset="0"/>
              </a:rPr>
              <a:t>128-</a:t>
            </a:r>
            <a:r>
              <a:rPr lang="en-US" altLang="zh-CN" sz="2800">
                <a:latin typeface="Calibri" pitchFamily="34" charset="0"/>
              </a:rPr>
              <a:t>2</a:t>
            </a:r>
            <a:r>
              <a:rPr lang="en-US" altLang="zh-CN" sz="2800" baseline="30000">
                <a:latin typeface="Calibri" pitchFamily="34" charset="0"/>
              </a:rPr>
              <a:t>104</a:t>
            </a:r>
            <a:endParaRPr lang="zh-CN" altLang="en-US" sz="2800">
              <a:latin typeface="Calibri" pitchFamily="34" charset="0"/>
            </a:endParaRPr>
          </a:p>
          <a:p>
            <a:endParaRPr lang="en-US" altLang="zh-CN">
              <a:latin typeface="Calibri" pitchFamily="34" charset="0"/>
            </a:endParaRPr>
          </a:p>
          <a:p>
            <a:endParaRPr lang="zh-CN" altLang="en-US">
              <a:latin typeface="Calibri" pitchFamily="34" charset="0"/>
            </a:endParaRPr>
          </a:p>
        </p:txBody>
      </p:sp>
      <p:sp>
        <p:nvSpPr>
          <p:cNvPr id="6" name="TextBox 5"/>
          <p:cNvSpPr txBox="1">
            <a:spLocks noChangeArrowheads="1"/>
          </p:cNvSpPr>
          <p:nvPr/>
        </p:nvSpPr>
        <p:spPr bwMode="auto">
          <a:xfrm>
            <a:off x="500063" y="2898775"/>
            <a:ext cx="8215312" cy="3783013"/>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a:latin typeface="Calibri" pitchFamily="34" charset="0"/>
              </a:rPr>
              <a:t>’</a:t>
            </a:r>
            <a:r>
              <a:rPr lang="en-US" altLang="zh-CN" sz="2800" b="1">
                <a:latin typeface="Calibri" pitchFamily="34" charset="0"/>
              </a:rPr>
              <a:t>09</a:t>
            </a:r>
            <a:r>
              <a:rPr lang="zh-CN" altLang="en-US" sz="2800">
                <a:latin typeface="Calibri" pitchFamily="34" charset="0"/>
              </a:rPr>
              <a:t>）． 一个</a:t>
            </a:r>
            <a:r>
              <a:rPr lang="en-US" altLang="zh-CN" sz="2800">
                <a:latin typeface="Calibri" pitchFamily="34" charset="0"/>
              </a:rPr>
              <a:t>C</a:t>
            </a:r>
            <a:r>
              <a:rPr lang="zh-CN" altLang="en-US" sz="2800">
                <a:latin typeface="Calibri" pitchFamily="34" charset="0"/>
              </a:rPr>
              <a:t>语言程序在一台</a:t>
            </a:r>
            <a:r>
              <a:rPr lang="en-US" altLang="zh-CN" sz="2800">
                <a:latin typeface="Calibri" pitchFamily="34" charset="0"/>
              </a:rPr>
              <a:t>32</a:t>
            </a:r>
            <a:r>
              <a:rPr lang="zh-CN" altLang="en-US" sz="2800">
                <a:latin typeface="Calibri" pitchFamily="34" charset="0"/>
              </a:rPr>
              <a:t>位机上运行。程序中定义了三个变量</a:t>
            </a:r>
            <a:r>
              <a:rPr lang="en-US" altLang="zh-CN" sz="2800">
                <a:latin typeface="Calibri" pitchFamily="34" charset="0"/>
              </a:rPr>
              <a:t>x</a:t>
            </a:r>
            <a:r>
              <a:rPr lang="zh-CN" altLang="en-US" sz="2800">
                <a:latin typeface="Calibri" pitchFamily="34" charset="0"/>
              </a:rPr>
              <a:t>，</a:t>
            </a:r>
            <a:r>
              <a:rPr lang="en-US" sz="2800">
                <a:latin typeface="Calibri" pitchFamily="34" charset="0"/>
              </a:rPr>
              <a:t> </a:t>
            </a:r>
            <a:r>
              <a:rPr lang="en-US" altLang="zh-CN" sz="2800">
                <a:latin typeface="Calibri" pitchFamily="34" charset="0"/>
              </a:rPr>
              <a:t>y</a:t>
            </a:r>
            <a:r>
              <a:rPr lang="zh-CN" altLang="en-US" sz="2800">
                <a:latin typeface="Calibri" pitchFamily="34" charset="0"/>
              </a:rPr>
              <a:t>和</a:t>
            </a:r>
            <a:r>
              <a:rPr lang="en-US" altLang="zh-CN" sz="2800">
                <a:latin typeface="Calibri" pitchFamily="34" charset="0"/>
              </a:rPr>
              <a:t>z</a:t>
            </a:r>
            <a:r>
              <a:rPr lang="zh-CN" altLang="en-US" sz="2800">
                <a:latin typeface="Calibri" pitchFamily="34" charset="0"/>
              </a:rPr>
              <a:t>，其中</a:t>
            </a:r>
            <a:r>
              <a:rPr lang="en-US" altLang="zh-CN" sz="2800">
                <a:latin typeface="Calibri" pitchFamily="34" charset="0"/>
              </a:rPr>
              <a:t>x</a:t>
            </a:r>
            <a:r>
              <a:rPr lang="zh-CN" altLang="en-US" sz="2800">
                <a:latin typeface="Calibri" pitchFamily="34" charset="0"/>
              </a:rPr>
              <a:t>和</a:t>
            </a:r>
            <a:r>
              <a:rPr lang="en-US" altLang="zh-CN" sz="2800">
                <a:latin typeface="Calibri" pitchFamily="34" charset="0"/>
              </a:rPr>
              <a:t>z</a:t>
            </a:r>
            <a:r>
              <a:rPr lang="zh-CN" altLang="en-US" sz="2800">
                <a:latin typeface="Calibri" pitchFamily="34" charset="0"/>
              </a:rPr>
              <a:t>为</a:t>
            </a:r>
            <a:r>
              <a:rPr lang="en-US" altLang="zh-CN" sz="2800">
                <a:latin typeface="Calibri" pitchFamily="34" charset="0"/>
              </a:rPr>
              <a:t>int</a:t>
            </a:r>
            <a:r>
              <a:rPr lang="zh-CN" altLang="en-US" sz="2800">
                <a:latin typeface="Calibri" pitchFamily="34" charset="0"/>
              </a:rPr>
              <a:t>型，</a:t>
            </a:r>
            <a:r>
              <a:rPr lang="en-US" altLang="zh-CN" sz="2800">
                <a:latin typeface="Calibri" pitchFamily="34" charset="0"/>
              </a:rPr>
              <a:t>y</a:t>
            </a:r>
            <a:r>
              <a:rPr lang="zh-CN" altLang="en-US" sz="2800">
                <a:latin typeface="Calibri" pitchFamily="34" charset="0"/>
              </a:rPr>
              <a:t>为</a:t>
            </a:r>
            <a:r>
              <a:rPr lang="en-US" altLang="zh-CN" sz="2800">
                <a:latin typeface="Calibri" pitchFamily="34" charset="0"/>
              </a:rPr>
              <a:t>short</a:t>
            </a:r>
            <a:r>
              <a:rPr lang="zh-CN" altLang="en-US" sz="2800">
                <a:latin typeface="Calibri" pitchFamily="34" charset="0"/>
              </a:rPr>
              <a:t>型。当</a:t>
            </a:r>
            <a:r>
              <a:rPr lang="en-US" altLang="zh-CN" sz="2800">
                <a:latin typeface="Calibri" pitchFamily="34" charset="0"/>
              </a:rPr>
              <a:t>x</a:t>
            </a:r>
            <a:r>
              <a:rPr lang="zh-CN" altLang="en-US" sz="2800">
                <a:latin typeface="Calibri" pitchFamily="34" charset="0"/>
              </a:rPr>
              <a:t>＝</a:t>
            </a:r>
            <a:r>
              <a:rPr lang="en-US" altLang="zh-CN" sz="2800">
                <a:latin typeface="Calibri" pitchFamily="34" charset="0"/>
              </a:rPr>
              <a:t>127</a:t>
            </a:r>
            <a:r>
              <a:rPr lang="zh-CN" altLang="en-US" sz="2800">
                <a:latin typeface="Calibri" pitchFamily="34" charset="0"/>
              </a:rPr>
              <a:t>，</a:t>
            </a:r>
            <a:r>
              <a:rPr lang="en-US" altLang="zh-CN" sz="2800">
                <a:latin typeface="Calibri" pitchFamily="34" charset="0"/>
              </a:rPr>
              <a:t>y</a:t>
            </a:r>
            <a:r>
              <a:rPr lang="zh-CN" altLang="en-US" sz="2800">
                <a:latin typeface="Calibri" pitchFamily="34" charset="0"/>
              </a:rPr>
              <a:t>＝ －</a:t>
            </a:r>
            <a:r>
              <a:rPr lang="en-US" altLang="zh-CN" sz="2800">
                <a:latin typeface="Calibri" pitchFamily="34" charset="0"/>
              </a:rPr>
              <a:t>9</a:t>
            </a:r>
            <a:r>
              <a:rPr lang="zh-CN" altLang="en-US" sz="2800">
                <a:latin typeface="Calibri" pitchFamily="34" charset="0"/>
              </a:rPr>
              <a:t>时，执行赋值语句</a:t>
            </a:r>
            <a:r>
              <a:rPr lang="en-US" altLang="zh-CN" sz="2800">
                <a:latin typeface="Calibri" pitchFamily="34" charset="0"/>
              </a:rPr>
              <a:t>z</a:t>
            </a:r>
            <a:r>
              <a:rPr lang="zh-CN" altLang="en-US" sz="2800">
                <a:latin typeface="Calibri" pitchFamily="34" charset="0"/>
              </a:rPr>
              <a:t>＝</a:t>
            </a:r>
            <a:r>
              <a:rPr lang="en-US" altLang="zh-CN" sz="2800">
                <a:latin typeface="Calibri" pitchFamily="34" charset="0"/>
              </a:rPr>
              <a:t>x</a:t>
            </a:r>
            <a:r>
              <a:rPr lang="zh-CN" altLang="en-US" sz="2800">
                <a:latin typeface="Calibri" pitchFamily="34" charset="0"/>
              </a:rPr>
              <a:t>＋</a:t>
            </a:r>
            <a:r>
              <a:rPr lang="en-US" altLang="zh-CN" sz="2800">
                <a:latin typeface="Calibri" pitchFamily="34" charset="0"/>
              </a:rPr>
              <a:t>y</a:t>
            </a:r>
            <a:r>
              <a:rPr lang="zh-CN" altLang="en-US" sz="2800">
                <a:latin typeface="Calibri" pitchFamily="34" charset="0"/>
              </a:rPr>
              <a:t>后，</a:t>
            </a:r>
            <a:r>
              <a:rPr lang="en-US" altLang="zh-CN" sz="2800">
                <a:latin typeface="Calibri" pitchFamily="34" charset="0"/>
              </a:rPr>
              <a:t>x</a:t>
            </a:r>
            <a:r>
              <a:rPr lang="zh-CN" altLang="en-US" sz="2800">
                <a:latin typeface="Calibri" pitchFamily="34" charset="0"/>
              </a:rPr>
              <a:t>，</a:t>
            </a:r>
            <a:r>
              <a:rPr lang="en-US" altLang="zh-CN" sz="2800">
                <a:latin typeface="Calibri" pitchFamily="34" charset="0"/>
              </a:rPr>
              <a:t>y</a:t>
            </a:r>
            <a:r>
              <a:rPr lang="zh-CN" altLang="en-US" sz="2800">
                <a:latin typeface="Calibri" pitchFamily="34" charset="0"/>
              </a:rPr>
              <a:t>和</a:t>
            </a:r>
            <a:r>
              <a:rPr lang="en-US" altLang="zh-CN" sz="2800">
                <a:latin typeface="Calibri" pitchFamily="34" charset="0"/>
              </a:rPr>
              <a:t>z</a:t>
            </a:r>
            <a:r>
              <a:rPr lang="zh-CN" altLang="en-US" sz="2800">
                <a:latin typeface="Calibri" pitchFamily="34" charset="0"/>
              </a:rPr>
              <a:t>的值分别是（）。</a:t>
            </a:r>
          </a:p>
          <a:p>
            <a:r>
              <a:rPr lang="en-US" altLang="zh-CN" sz="2800">
                <a:latin typeface="Calibri" pitchFamily="34" charset="0"/>
              </a:rPr>
              <a:t>A x</a:t>
            </a:r>
            <a:r>
              <a:rPr lang="zh-CN" altLang="en-US" sz="2800">
                <a:latin typeface="Calibri" pitchFamily="34" charset="0"/>
              </a:rPr>
              <a:t>＝</a:t>
            </a:r>
            <a:r>
              <a:rPr lang="en-US" altLang="zh-CN" sz="2800">
                <a:latin typeface="Calibri" pitchFamily="34" charset="0"/>
              </a:rPr>
              <a:t>0000007FH</a:t>
            </a:r>
            <a:r>
              <a:rPr lang="zh-CN" altLang="en-US" sz="2800">
                <a:latin typeface="Calibri" pitchFamily="34" charset="0"/>
              </a:rPr>
              <a:t>，</a:t>
            </a:r>
            <a:r>
              <a:rPr lang="en-US" sz="2800">
                <a:latin typeface="Calibri" pitchFamily="34" charset="0"/>
              </a:rPr>
              <a:t> </a:t>
            </a:r>
            <a:r>
              <a:rPr lang="en-US" altLang="zh-CN" sz="2800">
                <a:latin typeface="Calibri" pitchFamily="34" charset="0"/>
              </a:rPr>
              <a:t>y</a:t>
            </a:r>
            <a:r>
              <a:rPr lang="zh-CN" altLang="en-US" sz="2800">
                <a:latin typeface="Calibri" pitchFamily="34" charset="0"/>
              </a:rPr>
              <a:t>＝</a:t>
            </a:r>
            <a:r>
              <a:rPr lang="en-US" altLang="zh-CN" sz="2800">
                <a:latin typeface="Calibri" pitchFamily="34" charset="0"/>
              </a:rPr>
              <a:t>FFF9H</a:t>
            </a:r>
            <a:r>
              <a:rPr lang="zh-CN" altLang="en-US" sz="2800">
                <a:latin typeface="Calibri" pitchFamily="34" charset="0"/>
              </a:rPr>
              <a:t>，</a:t>
            </a:r>
            <a:r>
              <a:rPr lang="en-US" sz="2800">
                <a:latin typeface="Calibri" pitchFamily="34" charset="0"/>
              </a:rPr>
              <a:t> </a:t>
            </a:r>
            <a:r>
              <a:rPr lang="en-US" altLang="zh-CN" sz="2800">
                <a:latin typeface="Calibri" pitchFamily="34" charset="0"/>
              </a:rPr>
              <a:t>z</a:t>
            </a:r>
            <a:r>
              <a:rPr lang="zh-CN" altLang="en-US" sz="2800">
                <a:latin typeface="Calibri" pitchFamily="34" charset="0"/>
              </a:rPr>
              <a:t>＝</a:t>
            </a:r>
            <a:r>
              <a:rPr lang="en-US" altLang="zh-CN" sz="2800">
                <a:latin typeface="Calibri" pitchFamily="34" charset="0"/>
              </a:rPr>
              <a:t>00000076H</a:t>
            </a:r>
            <a:endParaRPr lang="zh-CN" altLang="en-US" sz="2800">
              <a:latin typeface="Calibri" pitchFamily="34" charset="0"/>
            </a:endParaRPr>
          </a:p>
          <a:p>
            <a:r>
              <a:rPr lang="en-US" altLang="zh-CN" sz="2800">
                <a:latin typeface="Calibri" pitchFamily="34" charset="0"/>
              </a:rPr>
              <a:t>B x</a:t>
            </a:r>
            <a:r>
              <a:rPr lang="zh-CN" altLang="en-US" sz="2800">
                <a:latin typeface="Calibri" pitchFamily="34" charset="0"/>
              </a:rPr>
              <a:t>＝</a:t>
            </a:r>
            <a:r>
              <a:rPr lang="en-US" altLang="zh-CN" sz="2800">
                <a:latin typeface="Calibri" pitchFamily="34" charset="0"/>
              </a:rPr>
              <a:t>0000007FH</a:t>
            </a:r>
            <a:r>
              <a:rPr lang="zh-CN" altLang="en-US" sz="2800">
                <a:latin typeface="Calibri" pitchFamily="34" charset="0"/>
              </a:rPr>
              <a:t>，</a:t>
            </a:r>
            <a:r>
              <a:rPr lang="en-US" sz="2800">
                <a:latin typeface="Calibri" pitchFamily="34" charset="0"/>
              </a:rPr>
              <a:t> </a:t>
            </a:r>
            <a:r>
              <a:rPr lang="en-US" altLang="zh-CN" sz="2800">
                <a:latin typeface="Calibri" pitchFamily="34" charset="0"/>
              </a:rPr>
              <a:t>y</a:t>
            </a:r>
            <a:r>
              <a:rPr lang="zh-CN" altLang="en-US" sz="2800">
                <a:latin typeface="Calibri" pitchFamily="34" charset="0"/>
              </a:rPr>
              <a:t>＝</a:t>
            </a:r>
            <a:r>
              <a:rPr lang="en-US" altLang="zh-CN" sz="2800">
                <a:latin typeface="Calibri" pitchFamily="34" charset="0"/>
              </a:rPr>
              <a:t>FFF9H</a:t>
            </a:r>
            <a:r>
              <a:rPr lang="zh-CN" altLang="en-US" sz="2800">
                <a:latin typeface="Calibri" pitchFamily="34" charset="0"/>
              </a:rPr>
              <a:t>，</a:t>
            </a:r>
            <a:r>
              <a:rPr lang="en-US" sz="2800">
                <a:latin typeface="Calibri" pitchFamily="34" charset="0"/>
              </a:rPr>
              <a:t> </a:t>
            </a:r>
            <a:r>
              <a:rPr lang="en-US" altLang="zh-CN" sz="2800">
                <a:latin typeface="Calibri" pitchFamily="34" charset="0"/>
              </a:rPr>
              <a:t>z</a:t>
            </a:r>
            <a:r>
              <a:rPr lang="zh-CN" altLang="en-US" sz="2800">
                <a:latin typeface="Calibri" pitchFamily="34" charset="0"/>
              </a:rPr>
              <a:t>＝</a:t>
            </a:r>
            <a:r>
              <a:rPr lang="en-US" altLang="zh-CN" sz="2800">
                <a:latin typeface="Calibri" pitchFamily="34" charset="0"/>
              </a:rPr>
              <a:t>FFFF0076H</a:t>
            </a:r>
            <a:endParaRPr lang="zh-CN" altLang="en-US" sz="2800">
              <a:latin typeface="Calibri" pitchFamily="34" charset="0"/>
            </a:endParaRPr>
          </a:p>
          <a:p>
            <a:r>
              <a:rPr lang="en-US" altLang="zh-CN" sz="2800">
                <a:latin typeface="Calibri" pitchFamily="34" charset="0"/>
              </a:rPr>
              <a:t>C x</a:t>
            </a:r>
            <a:r>
              <a:rPr lang="zh-CN" altLang="en-US" sz="2800">
                <a:latin typeface="Calibri" pitchFamily="34" charset="0"/>
              </a:rPr>
              <a:t>＝</a:t>
            </a:r>
            <a:r>
              <a:rPr lang="en-US" altLang="zh-CN" sz="2800">
                <a:latin typeface="Calibri" pitchFamily="34" charset="0"/>
              </a:rPr>
              <a:t>0000007FH</a:t>
            </a:r>
            <a:r>
              <a:rPr lang="zh-CN" altLang="en-US" sz="2800">
                <a:latin typeface="Calibri" pitchFamily="34" charset="0"/>
              </a:rPr>
              <a:t>，</a:t>
            </a:r>
            <a:r>
              <a:rPr lang="en-US" sz="2800">
                <a:latin typeface="Calibri" pitchFamily="34" charset="0"/>
              </a:rPr>
              <a:t> </a:t>
            </a:r>
            <a:r>
              <a:rPr lang="en-US" altLang="zh-CN" sz="2800">
                <a:latin typeface="Calibri" pitchFamily="34" charset="0"/>
              </a:rPr>
              <a:t>y</a:t>
            </a:r>
            <a:r>
              <a:rPr lang="zh-CN" altLang="en-US" sz="2800">
                <a:latin typeface="Calibri" pitchFamily="34" charset="0"/>
              </a:rPr>
              <a:t>＝</a:t>
            </a:r>
            <a:r>
              <a:rPr lang="en-US" altLang="zh-CN" sz="2800">
                <a:latin typeface="Calibri" pitchFamily="34" charset="0"/>
              </a:rPr>
              <a:t>FFF7H</a:t>
            </a:r>
            <a:r>
              <a:rPr lang="zh-CN" altLang="en-US" sz="2800">
                <a:latin typeface="Calibri" pitchFamily="34" charset="0"/>
              </a:rPr>
              <a:t>，</a:t>
            </a:r>
            <a:r>
              <a:rPr lang="en-US" sz="2800">
                <a:latin typeface="Calibri" pitchFamily="34" charset="0"/>
              </a:rPr>
              <a:t> </a:t>
            </a:r>
            <a:r>
              <a:rPr lang="en-US" altLang="zh-CN" sz="2800">
                <a:latin typeface="Calibri" pitchFamily="34" charset="0"/>
              </a:rPr>
              <a:t>z</a:t>
            </a:r>
            <a:r>
              <a:rPr lang="zh-CN" altLang="en-US" sz="2800">
                <a:latin typeface="Calibri" pitchFamily="34" charset="0"/>
              </a:rPr>
              <a:t>＝</a:t>
            </a:r>
            <a:r>
              <a:rPr lang="en-US" altLang="zh-CN" sz="2800">
                <a:latin typeface="Calibri" pitchFamily="34" charset="0"/>
              </a:rPr>
              <a:t>FFFF0076H</a:t>
            </a:r>
            <a:endParaRPr lang="zh-CN" altLang="en-US" sz="2800">
              <a:latin typeface="Calibri" pitchFamily="34" charset="0"/>
            </a:endParaRPr>
          </a:p>
          <a:p>
            <a:r>
              <a:rPr lang="en-US" altLang="zh-CN" sz="2800">
                <a:latin typeface="Calibri" pitchFamily="34" charset="0"/>
              </a:rPr>
              <a:t>D x</a:t>
            </a:r>
            <a:r>
              <a:rPr lang="zh-CN" altLang="en-US" sz="2800">
                <a:latin typeface="Calibri" pitchFamily="34" charset="0"/>
              </a:rPr>
              <a:t>＝</a:t>
            </a:r>
            <a:r>
              <a:rPr lang="en-US" altLang="zh-CN" sz="2800">
                <a:latin typeface="Calibri" pitchFamily="34" charset="0"/>
              </a:rPr>
              <a:t>0000007FH</a:t>
            </a:r>
            <a:r>
              <a:rPr lang="zh-CN" altLang="en-US" sz="2800">
                <a:latin typeface="Calibri" pitchFamily="34" charset="0"/>
              </a:rPr>
              <a:t>，</a:t>
            </a:r>
            <a:r>
              <a:rPr lang="en-US" sz="2800">
                <a:latin typeface="Calibri" pitchFamily="34" charset="0"/>
              </a:rPr>
              <a:t> </a:t>
            </a:r>
            <a:r>
              <a:rPr lang="en-US" altLang="zh-CN" sz="2800">
                <a:latin typeface="Calibri" pitchFamily="34" charset="0"/>
              </a:rPr>
              <a:t>y</a:t>
            </a:r>
            <a:r>
              <a:rPr lang="zh-CN" altLang="en-US" sz="2800">
                <a:latin typeface="Calibri" pitchFamily="34" charset="0"/>
              </a:rPr>
              <a:t>＝</a:t>
            </a:r>
            <a:r>
              <a:rPr lang="en-US" altLang="zh-CN" sz="2800">
                <a:latin typeface="Calibri" pitchFamily="34" charset="0"/>
              </a:rPr>
              <a:t>FFF7H</a:t>
            </a:r>
            <a:r>
              <a:rPr lang="zh-CN" altLang="en-US" sz="2800">
                <a:latin typeface="Calibri" pitchFamily="34" charset="0"/>
              </a:rPr>
              <a:t>，</a:t>
            </a:r>
            <a:r>
              <a:rPr lang="en-US" sz="2800">
                <a:latin typeface="Calibri" pitchFamily="34" charset="0"/>
              </a:rPr>
              <a:t> </a:t>
            </a:r>
            <a:r>
              <a:rPr lang="en-US" altLang="zh-CN" sz="2800">
                <a:latin typeface="Calibri" pitchFamily="34" charset="0"/>
              </a:rPr>
              <a:t>z</a:t>
            </a:r>
            <a:r>
              <a:rPr lang="zh-CN" altLang="en-US" sz="2800">
                <a:latin typeface="Calibri" pitchFamily="34" charset="0"/>
              </a:rPr>
              <a:t>＝</a:t>
            </a:r>
            <a:r>
              <a:rPr lang="en-US" altLang="zh-CN" sz="2800">
                <a:latin typeface="Calibri" pitchFamily="34" charset="0"/>
              </a:rPr>
              <a:t>00000076H</a:t>
            </a:r>
            <a:endParaRPr lang="zh-CN" altLang="en-US" sz="2800">
              <a:latin typeface="Calibri" pitchFamily="34" charset="0"/>
            </a:endParaRPr>
          </a:p>
          <a:p>
            <a:endParaRPr lang="zh-CN" altLang="en-US">
              <a:latin typeface="Calibri" pitchFamily="34" charset="0"/>
            </a:endParaRPr>
          </a:p>
        </p:txBody>
      </p:sp>
      <p:cxnSp>
        <p:nvCxnSpPr>
          <p:cNvPr id="7" name="直接连接符 6"/>
          <p:cNvCxnSpPr/>
          <p:nvPr/>
        </p:nvCxnSpPr>
        <p:spPr>
          <a:xfrm>
            <a:off x="285750" y="2571750"/>
            <a:ext cx="85725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14375" y="2500313"/>
            <a:ext cx="6929438" cy="207168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b="1" dirty="0">
                <a:solidFill>
                  <a:schemeClr val="tx1"/>
                </a:solidFill>
              </a:rPr>
              <a:t>七、外围设备</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28625" y="1143000"/>
            <a:ext cx="8215313" cy="2308225"/>
          </a:xfrm>
          <a:prstGeom prst="rect">
            <a:avLst/>
          </a:prstGeom>
          <a:noFill/>
          <a:ln w="9525">
            <a:noFill/>
            <a:miter lim="800000"/>
            <a:headEnd/>
            <a:tailEnd/>
          </a:ln>
        </p:spPr>
        <p:txBody>
          <a:bodyPr>
            <a:spAutoFit/>
          </a:bodyPr>
          <a:lstStyle/>
          <a:p>
            <a:r>
              <a:rPr lang="zh-CN" altLang="en-US" sz="2400" dirty="0">
                <a:latin typeface="Calibri" pitchFamily="34" charset="0"/>
              </a:rPr>
              <a:t>（</a:t>
            </a:r>
            <a:r>
              <a:rPr lang="en-US" altLang="zh-CN" sz="2400" b="1" dirty="0">
                <a:latin typeface="Calibri" pitchFamily="34" charset="0"/>
              </a:rPr>
              <a:t>13</a:t>
            </a:r>
            <a:r>
              <a:rPr lang="zh-CN" altLang="en-US" sz="2400" dirty="0">
                <a:latin typeface="Calibri" pitchFamily="34" charset="0"/>
              </a:rPr>
              <a:t>）</a:t>
            </a:r>
            <a:r>
              <a:rPr lang="en-US" altLang="zh-CN" sz="2400" dirty="0">
                <a:latin typeface="Calibri" pitchFamily="34" charset="0"/>
              </a:rPr>
              <a:t>20</a:t>
            </a:r>
            <a:r>
              <a:rPr lang="zh-CN" altLang="en-US" sz="2400" dirty="0">
                <a:latin typeface="Calibri" pitchFamily="34" charset="0"/>
              </a:rPr>
              <a:t>、下列选项中，用于提高</a:t>
            </a:r>
            <a:r>
              <a:rPr lang="en-US" altLang="zh-CN" sz="2400" dirty="0">
                <a:latin typeface="Calibri" pitchFamily="34" charset="0"/>
              </a:rPr>
              <a:t>RAID</a:t>
            </a:r>
            <a:r>
              <a:rPr lang="zh-CN" altLang="en-US" sz="2400" dirty="0">
                <a:latin typeface="Calibri" pitchFamily="34" charset="0"/>
              </a:rPr>
              <a:t>可靠性的措施有</a:t>
            </a:r>
            <a:r>
              <a:rPr lang="en-US" sz="2400" dirty="0">
                <a:latin typeface="Calibri" pitchFamily="34" charset="0"/>
              </a:rPr>
              <a:t> </a:t>
            </a:r>
            <a:endParaRPr lang="zh-CN" altLang="en-US" sz="2400" dirty="0">
              <a:latin typeface="Calibri" pitchFamily="34" charset="0"/>
            </a:endParaRPr>
          </a:p>
          <a:p>
            <a:r>
              <a:rPr lang="en-US" altLang="zh-CN" sz="2400" dirty="0">
                <a:latin typeface="Calibri" pitchFamily="34" charset="0"/>
              </a:rPr>
              <a:t>Ⅰ. </a:t>
            </a:r>
            <a:r>
              <a:rPr lang="zh-CN" altLang="en-US" sz="2400" dirty="0">
                <a:latin typeface="Calibri" pitchFamily="34" charset="0"/>
              </a:rPr>
              <a:t>磁盘镜像</a:t>
            </a:r>
            <a:r>
              <a:rPr lang="en-US" sz="2400" dirty="0">
                <a:latin typeface="Calibri" pitchFamily="34" charset="0"/>
              </a:rPr>
              <a:t>      </a:t>
            </a:r>
            <a:r>
              <a:rPr lang="en-US" altLang="zh-CN" sz="2400" dirty="0">
                <a:latin typeface="Calibri" pitchFamily="34" charset="0"/>
              </a:rPr>
              <a:t>Ⅱ. </a:t>
            </a:r>
            <a:r>
              <a:rPr lang="zh-CN" altLang="en-US" sz="2400" dirty="0">
                <a:latin typeface="Calibri" pitchFamily="34" charset="0"/>
              </a:rPr>
              <a:t>条带化</a:t>
            </a:r>
            <a:r>
              <a:rPr lang="en-US" sz="2400" dirty="0">
                <a:latin typeface="Calibri" pitchFamily="34" charset="0"/>
              </a:rPr>
              <a:t>       </a:t>
            </a:r>
            <a:r>
              <a:rPr lang="en-US" altLang="zh-CN" sz="2400" dirty="0">
                <a:latin typeface="Calibri" pitchFamily="34" charset="0"/>
              </a:rPr>
              <a:t>Ⅲ. </a:t>
            </a:r>
            <a:r>
              <a:rPr lang="zh-CN" altLang="en-US" sz="2400" dirty="0">
                <a:latin typeface="Calibri" pitchFamily="34" charset="0"/>
              </a:rPr>
              <a:t>奇偶校验</a:t>
            </a:r>
            <a:r>
              <a:rPr lang="en-US" sz="2400" dirty="0">
                <a:latin typeface="Calibri" pitchFamily="34" charset="0"/>
              </a:rPr>
              <a:t>      </a:t>
            </a:r>
            <a:r>
              <a:rPr lang="en-US" altLang="zh-CN" sz="2400" dirty="0">
                <a:latin typeface="Calibri" pitchFamily="34" charset="0"/>
              </a:rPr>
              <a:t>Ⅳ.</a:t>
            </a:r>
            <a:r>
              <a:rPr lang="zh-CN" altLang="en-US" sz="2400" dirty="0">
                <a:latin typeface="Calibri" pitchFamily="34" charset="0"/>
              </a:rPr>
              <a:t>增加</a:t>
            </a:r>
            <a:r>
              <a:rPr lang="en-US" altLang="zh-CN" sz="2400" dirty="0">
                <a:latin typeface="Calibri" pitchFamily="34" charset="0"/>
              </a:rPr>
              <a:t>Cache</a:t>
            </a:r>
            <a:r>
              <a:rPr lang="zh-CN" altLang="en-US" sz="2400" dirty="0">
                <a:latin typeface="Calibri" pitchFamily="34" charset="0"/>
              </a:rPr>
              <a:t>机制</a:t>
            </a:r>
            <a:r>
              <a:rPr lang="en-US" sz="2400" dirty="0">
                <a:latin typeface="Calibri" pitchFamily="34" charset="0"/>
              </a:rPr>
              <a:t> </a:t>
            </a:r>
            <a:endParaRPr lang="zh-CN" altLang="en-US" sz="2400" dirty="0">
              <a:latin typeface="Calibri" pitchFamily="34" charset="0"/>
            </a:endParaRPr>
          </a:p>
          <a:p>
            <a:r>
              <a:rPr lang="en-US" altLang="zh-CN" sz="2400" dirty="0">
                <a:latin typeface="Calibri" pitchFamily="34" charset="0"/>
              </a:rPr>
              <a:t>A. </a:t>
            </a:r>
            <a:r>
              <a:rPr lang="zh-CN" altLang="en-US" sz="2400" dirty="0">
                <a:latin typeface="Calibri" pitchFamily="34" charset="0"/>
              </a:rPr>
              <a:t>仅</a:t>
            </a:r>
            <a:r>
              <a:rPr lang="en-US" altLang="zh-CN" sz="2400" dirty="0">
                <a:latin typeface="Calibri" pitchFamily="34" charset="0"/>
              </a:rPr>
              <a:t>Ⅰ</a:t>
            </a:r>
            <a:r>
              <a:rPr lang="zh-CN" altLang="en-US" sz="2400" dirty="0">
                <a:latin typeface="Calibri" pitchFamily="34" charset="0"/>
              </a:rPr>
              <a:t>、</a:t>
            </a:r>
            <a:r>
              <a:rPr lang="en-US" altLang="zh-CN" sz="2400" dirty="0">
                <a:latin typeface="Calibri" pitchFamily="34" charset="0"/>
              </a:rPr>
              <a:t>Ⅱ                            B</a:t>
            </a:r>
            <a:r>
              <a:rPr lang="zh-CN" altLang="en-US" sz="2400" dirty="0">
                <a:latin typeface="Calibri" pitchFamily="34" charset="0"/>
              </a:rPr>
              <a:t>、仅</a:t>
            </a:r>
            <a:r>
              <a:rPr lang="en-US" altLang="zh-CN" sz="2400" dirty="0">
                <a:latin typeface="Calibri" pitchFamily="34" charset="0"/>
              </a:rPr>
              <a:t>Ⅰ</a:t>
            </a:r>
            <a:r>
              <a:rPr lang="zh-CN" altLang="en-US" sz="2400" dirty="0">
                <a:latin typeface="Calibri" pitchFamily="34" charset="0"/>
              </a:rPr>
              <a:t>、</a:t>
            </a:r>
            <a:r>
              <a:rPr lang="en-US" altLang="zh-CN" sz="2400" dirty="0">
                <a:latin typeface="Calibri" pitchFamily="34" charset="0"/>
              </a:rPr>
              <a:t>Ⅲ </a:t>
            </a:r>
            <a:endParaRPr lang="zh-CN" altLang="en-US" sz="2400" dirty="0">
              <a:latin typeface="Calibri" pitchFamily="34" charset="0"/>
            </a:endParaRPr>
          </a:p>
          <a:p>
            <a:r>
              <a:rPr lang="en-US" altLang="zh-CN" sz="2400" dirty="0">
                <a:latin typeface="Calibri" pitchFamily="34" charset="0"/>
              </a:rPr>
              <a:t>C</a:t>
            </a:r>
            <a:r>
              <a:rPr lang="zh-CN" altLang="en-US" sz="2400" dirty="0">
                <a:latin typeface="Calibri" pitchFamily="34" charset="0"/>
              </a:rPr>
              <a:t>．仅</a:t>
            </a:r>
            <a:r>
              <a:rPr lang="en-US" altLang="zh-CN" sz="2400" dirty="0">
                <a:latin typeface="Calibri" pitchFamily="34" charset="0"/>
              </a:rPr>
              <a:t>Ⅰ</a:t>
            </a:r>
            <a:r>
              <a:rPr lang="zh-CN" altLang="en-US" sz="2400" dirty="0">
                <a:latin typeface="Calibri" pitchFamily="34" charset="0"/>
              </a:rPr>
              <a:t>、</a:t>
            </a:r>
            <a:r>
              <a:rPr lang="en-US" altLang="zh-CN" sz="2400" dirty="0">
                <a:latin typeface="Calibri" pitchFamily="34" charset="0"/>
              </a:rPr>
              <a:t>Ⅲ</a:t>
            </a:r>
            <a:r>
              <a:rPr lang="zh-CN" altLang="en-US" sz="2400" dirty="0">
                <a:latin typeface="Calibri" pitchFamily="34" charset="0"/>
              </a:rPr>
              <a:t>和</a:t>
            </a:r>
            <a:r>
              <a:rPr lang="en-US" altLang="zh-CN" sz="2400" dirty="0">
                <a:latin typeface="Calibri" pitchFamily="34" charset="0"/>
              </a:rPr>
              <a:t>Ⅳ                 D</a:t>
            </a:r>
            <a:r>
              <a:rPr lang="zh-CN" altLang="en-US" sz="2400" dirty="0">
                <a:latin typeface="Calibri" pitchFamily="34" charset="0"/>
              </a:rPr>
              <a:t>、仅</a:t>
            </a:r>
            <a:r>
              <a:rPr lang="en-US" altLang="zh-CN" sz="2400" dirty="0">
                <a:latin typeface="Calibri" pitchFamily="34" charset="0"/>
              </a:rPr>
              <a:t>Ⅱ</a:t>
            </a:r>
            <a:r>
              <a:rPr lang="zh-CN" altLang="en-US" sz="2400" dirty="0">
                <a:latin typeface="Calibri" pitchFamily="34" charset="0"/>
              </a:rPr>
              <a:t>、</a:t>
            </a:r>
            <a:r>
              <a:rPr lang="en-US" altLang="zh-CN" sz="2400" dirty="0">
                <a:latin typeface="Calibri" pitchFamily="34" charset="0"/>
              </a:rPr>
              <a:t>Ⅲ</a:t>
            </a:r>
            <a:r>
              <a:rPr lang="zh-CN" altLang="en-US" sz="2400" dirty="0">
                <a:latin typeface="Calibri" pitchFamily="34" charset="0"/>
              </a:rPr>
              <a:t>和</a:t>
            </a:r>
            <a:r>
              <a:rPr lang="en-US" altLang="zh-CN" sz="2400" dirty="0">
                <a:latin typeface="Calibri" pitchFamily="34" charset="0"/>
              </a:rPr>
              <a:t>Ⅳ</a:t>
            </a:r>
          </a:p>
          <a:p>
            <a:endParaRPr lang="zh-CN" altLang="en-US" sz="2400" dirty="0">
              <a:latin typeface="Calibri" pitchFamily="34" charset="0"/>
            </a:endParaRPr>
          </a:p>
        </p:txBody>
      </p:sp>
      <p:sp>
        <p:nvSpPr>
          <p:cNvPr id="4" name="TextBox 3"/>
          <p:cNvSpPr txBox="1">
            <a:spLocks noChangeArrowheads="1"/>
          </p:cNvSpPr>
          <p:nvPr/>
        </p:nvSpPr>
        <p:spPr bwMode="auto">
          <a:xfrm>
            <a:off x="500063" y="3835400"/>
            <a:ext cx="8286750" cy="2308225"/>
          </a:xfrm>
          <a:prstGeom prst="rect">
            <a:avLst/>
          </a:prstGeom>
          <a:noFill/>
          <a:ln w="9525">
            <a:noFill/>
            <a:miter lim="800000"/>
            <a:headEnd/>
            <a:tailEnd/>
          </a:ln>
        </p:spPr>
        <p:txBody>
          <a:bodyPr>
            <a:spAutoFit/>
          </a:bodyPr>
          <a:lstStyle/>
          <a:p>
            <a:r>
              <a:rPr lang="zh-CN" altLang="en-US" sz="2400" dirty="0">
                <a:latin typeface="Calibri" pitchFamily="34" charset="0"/>
              </a:rPr>
              <a:t>（</a:t>
            </a:r>
            <a:r>
              <a:rPr lang="en-US" altLang="zh-CN" sz="2400" b="1" dirty="0">
                <a:latin typeface="Calibri" pitchFamily="34" charset="0"/>
              </a:rPr>
              <a:t>13</a:t>
            </a:r>
            <a:r>
              <a:rPr lang="zh-CN" altLang="en-US" sz="2400" dirty="0">
                <a:latin typeface="Calibri" pitchFamily="34" charset="0"/>
              </a:rPr>
              <a:t>）</a:t>
            </a:r>
            <a:r>
              <a:rPr lang="en-US" altLang="zh-CN" sz="2400" dirty="0">
                <a:latin typeface="Calibri" pitchFamily="34" charset="0"/>
              </a:rPr>
              <a:t>21</a:t>
            </a:r>
            <a:r>
              <a:rPr lang="zh-CN" altLang="en-US" sz="2400" dirty="0">
                <a:latin typeface="Calibri" pitchFamily="34" charset="0"/>
              </a:rPr>
              <a:t>、某磁盘的转速为</a:t>
            </a:r>
            <a:r>
              <a:rPr lang="en-US" altLang="zh-CN" sz="2400" dirty="0">
                <a:latin typeface="Calibri" pitchFamily="34" charset="0"/>
              </a:rPr>
              <a:t>10 000</a:t>
            </a:r>
            <a:r>
              <a:rPr lang="zh-CN" altLang="en-US" sz="2400" dirty="0">
                <a:latin typeface="Calibri" pitchFamily="34" charset="0"/>
              </a:rPr>
              <a:t>转</a:t>
            </a:r>
            <a:r>
              <a:rPr lang="en-US" altLang="zh-CN" sz="2400" dirty="0">
                <a:latin typeface="Calibri" pitchFamily="34" charset="0"/>
              </a:rPr>
              <a:t>/</a:t>
            </a:r>
            <a:r>
              <a:rPr lang="zh-CN" altLang="en-US" sz="2400" dirty="0">
                <a:latin typeface="Calibri" pitchFamily="34" charset="0"/>
              </a:rPr>
              <a:t>分，平均寻道时间是</a:t>
            </a:r>
            <a:r>
              <a:rPr lang="en-US" altLang="zh-CN" sz="2400" dirty="0">
                <a:latin typeface="Calibri" pitchFamily="34" charset="0"/>
              </a:rPr>
              <a:t>6ms</a:t>
            </a:r>
            <a:r>
              <a:rPr lang="zh-CN" altLang="en-US" sz="2400" dirty="0">
                <a:latin typeface="Calibri" pitchFamily="34" charset="0"/>
              </a:rPr>
              <a:t>，磁盘传输速率是</a:t>
            </a:r>
            <a:r>
              <a:rPr lang="en-US" altLang="zh-CN" sz="2400" dirty="0">
                <a:latin typeface="Calibri" pitchFamily="34" charset="0"/>
              </a:rPr>
              <a:t>20MB/s</a:t>
            </a:r>
            <a:r>
              <a:rPr lang="zh-CN" altLang="en-US" sz="2400" dirty="0">
                <a:latin typeface="Calibri" pitchFamily="34" charset="0"/>
              </a:rPr>
              <a:t>，</a:t>
            </a:r>
            <a:r>
              <a:rPr lang="en-US" sz="2400" dirty="0">
                <a:latin typeface="Calibri" pitchFamily="34" charset="0"/>
              </a:rPr>
              <a:t> </a:t>
            </a:r>
            <a:endParaRPr lang="zh-CN" altLang="en-US" sz="2400" dirty="0">
              <a:latin typeface="Calibri" pitchFamily="34" charset="0"/>
            </a:endParaRPr>
          </a:p>
          <a:p>
            <a:r>
              <a:rPr lang="zh-CN" altLang="en-US" sz="2400" dirty="0">
                <a:latin typeface="Calibri" pitchFamily="34" charset="0"/>
              </a:rPr>
              <a:t>磁盘控制器延迟为</a:t>
            </a:r>
            <a:r>
              <a:rPr lang="en-US" altLang="zh-CN" sz="2400" dirty="0">
                <a:latin typeface="Calibri" pitchFamily="34" charset="0"/>
              </a:rPr>
              <a:t>0.2ms</a:t>
            </a:r>
            <a:r>
              <a:rPr lang="zh-CN" altLang="en-US" sz="2400" dirty="0">
                <a:latin typeface="Calibri" pitchFamily="34" charset="0"/>
              </a:rPr>
              <a:t>，读取一个</a:t>
            </a:r>
            <a:r>
              <a:rPr lang="en-US" altLang="zh-CN" sz="2400" dirty="0">
                <a:latin typeface="Calibri" pitchFamily="34" charset="0"/>
              </a:rPr>
              <a:t>4KB</a:t>
            </a:r>
            <a:r>
              <a:rPr lang="zh-CN" altLang="en-US" sz="2400" dirty="0">
                <a:latin typeface="Calibri" pitchFamily="34" charset="0"/>
              </a:rPr>
              <a:t>的扇区所需的平均时间约为</a:t>
            </a:r>
          </a:p>
          <a:p>
            <a:r>
              <a:rPr lang="en-US" altLang="zh-CN" sz="2400" dirty="0">
                <a:latin typeface="Calibri" pitchFamily="34" charset="0"/>
              </a:rPr>
              <a:t> A</a:t>
            </a:r>
            <a:r>
              <a:rPr lang="zh-CN" altLang="en-US" sz="2400" dirty="0">
                <a:latin typeface="Calibri" pitchFamily="34" charset="0"/>
              </a:rPr>
              <a:t>．</a:t>
            </a:r>
            <a:r>
              <a:rPr lang="en-US" altLang="zh-CN" sz="2400" dirty="0">
                <a:latin typeface="Calibri" pitchFamily="34" charset="0"/>
              </a:rPr>
              <a:t>9ms                      B.  9.4ms       C</a:t>
            </a:r>
            <a:r>
              <a:rPr lang="zh-CN" altLang="en-US" sz="2400" dirty="0">
                <a:latin typeface="Calibri" pitchFamily="34" charset="0"/>
              </a:rPr>
              <a:t>．</a:t>
            </a:r>
            <a:r>
              <a:rPr lang="en-US" altLang="zh-CN" sz="2400" dirty="0">
                <a:latin typeface="Calibri" pitchFamily="34" charset="0"/>
              </a:rPr>
              <a:t>12ms           D.  12.4ms</a:t>
            </a:r>
            <a:endParaRPr lang="zh-CN" altLang="en-US" sz="2400" dirty="0">
              <a:latin typeface="Calibri" pitchFamily="34" charset="0"/>
            </a:endParaRPr>
          </a:p>
          <a:p>
            <a:endParaRPr lang="zh-CN" altLang="en-US" sz="2400" dirty="0">
              <a:latin typeface="Calibri" pitchFamily="34" charset="0"/>
            </a:endParaRPr>
          </a:p>
        </p:txBody>
      </p:sp>
      <p:cxnSp>
        <p:nvCxnSpPr>
          <p:cNvPr id="5" name="直接连接符 4"/>
          <p:cNvCxnSpPr/>
          <p:nvPr/>
        </p:nvCxnSpPr>
        <p:spPr>
          <a:xfrm>
            <a:off x="285750" y="3355975"/>
            <a:ext cx="85725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85813" y="2357438"/>
            <a:ext cx="6929437" cy="207168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b="1" dirty="0">
                <a:solidFill>
                  <a:schemeClr val="tx1"/>
                </a:solidFill>
              </a:rPr>
              <a:t>八、输入输出系统</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Box 2"/>
          <p:cNvSpPr txBox="1">
            <a:spLocks noChangeArrowheads="1"/>
          </p:cNvSpPr>
          <p:nvPr/>
        </p:nvSpPr>
        <p:spPr bwMode="auto">
          <a:xfrm>
            <a:off x="500063" y="1000125"/>
            <a:ext cx="8215312" cy="1200150"/>
          </a:xfrm>
          <a:prstGeom prst="rect">
            <a:avLst/>
          </a:prstGeom>
          <a:noFill/>
          <a:ln w="9525">
            <a:noFill/>
            <a:miter lim="800000"/>
            <a:headEnd/>
            <a:tailEnd/>
          </a:ln>
        </p:spPr>
        <p:txBody>
          <a:bodyPr>
            <a:spAutoFit/>
          </a:bodyPr>
          <a:lstStyle/>
          <a:p>
            <a:r>
              <a:rPr lang="en-US" altLang="zh-CN" sz="2400">
                <a:latin typeface="Calibri" pitchFamily="34" charset="0"/>
              </a:rPr>
              <a:t>(</a:t>
            </a:r>
            <a:r>
              <a:rPr lang="en-US" altLang="zh-CN" sz="2400" b="1">
                <a:latin typeface="Calibri" pitchFamily="34" charset="0"/>
              </a:rPr>
              <a:t>09</a:t>
            </a:r>
            <a:r>
              <a:rPr lang="en-US" altLang="zh-CN" sz="2400">
                <a:latin typeface="Calibri" pitchFamily="34" charset="0"/>
              </a:rPr>
              <a:t>)</a:t>
            </a:r>
            <a:r>
              <a:rPr lang="zh-CN" altLang="en-US" sz="2400">
                <a:latin typeface="Calibri" pitchFamily="34" charset="0"/>
              </a:rPr>
              <a:t>下列选项中，能引起外部中断的事件是（</a:t>
            </a:r>
            <a:r>
              <a:rPr lang="en-US" sz="2400">
                <a:latin typeface="Calibri" pitchFamily="34" charset="0"/>
              </a:rPr>
              <a:t> </a:t>
            </a:r>
            <a:r>
              <a:rPr lang="zh-CN" altLang="en-US" sz="2400">
                <a:latin typeface="Calibri" pitchFamily="34" charset="0"/>
              </a:rPr>
              <a:t>）。</a:t>
            </a:r>
          </a:p>
          <a:p>
            <a:r>
              <a:rPr lang="en-US" altLang="zh-CN" sz="2400">
                <a:latin typeface="Calibri" pitchFamily="34" charset="0"/>
              </a:rPr>
              <a:t>A </a:t>
            </a:r>
            <a:r>
              <a:rPr lang="zh-CN" altLang="en-US" sz="2400">
                <a:latin typeface="Calibri" pitchFamily="34" charset="0"/>
              </a:rPr>
              <a:t>键盘输入　　          </a:t>
            </a:r>
            <a:r>
              <a:rPr lang="en-US" altLang="zh-CN" sz="2400">
                <a:latin typeface="Calibri" pitchFamily="34" charset="0"/>
              </a:rPr>
              <a:t>B</a:t>
            </a:r>
            <a:r>
              <a:rPr lang="zh-CN" altLang="en-US" sz="2400">
                <a:latin typeface="Calibri" pitchFamily="34" charset="0"/>
              </a:rPr>
              <a:t>　除数为</a:t>
            </a:r>
            <a:r>
              <a:rPr lang="en-US" altLang="zh-CN" sz="2400">
                <a:latin typeface="Calibri" pitchFamily="34" charset="0"/>
              </a:rPr>
              <a:t>0</a:t>
            </a:r>
            <a:r>
              <a:rPr lang="zh-CN" altLang="en-US" sz="2400">
                <a:latin typeface="Calibri" pitchFamily="34" charset="0"/>
              </a:rPr>
              <a:t>　　</a:t>
            </a:r>
            <a:endParaRPr lang="en-US" altLang="zh-CN" sz="2400">
              <a:latin typeface="Calibri" pitchFamily="34" charset="0"/>
            </a:endParaRPr>
          </a:p>
          <a:p>
            <a:r>
              <a:rPr lang="en-US" sz="2400">
                <a:latin typeface="Calibri" pitchFamily="34" charset="0"/>
              </a:rPr>
              <a:t> </a:t>
            </a:r>
            <a:r>
              <a:rPr lang="en-US" altLang="zh-CN" sz="2400">
                <a:latin typeface="Calibri" pitchFamily="34" charset="0"/>
              </a:rPr>
              <a:t>C </a:t>
            </a:r>
            <a:r>
              <a:rPr lang="zh-CN" altLang="en-US" sz="2400">
                <a:latin typeface="Calibri" pitchFamily="34" charset="0"/>
              </a:rPr>
              <a:t>浮点运算下溢　　</a:t>
            </a:r>
            <a:r>
              <a:rPr lang="en-US" sz="2400">
                <a:latin typeface="Calibri" pitchFamily="34" charset="0"/>
              </a:rPr>
              <a:t> </a:t>
            </a:r>
            <a:r>
              <a:rPr lang="en-US" altLang="zh-CN" sz="2400">
                <a:latin typeface="Calibri" pitchFamily="34" charset="0"/>
              </a:rPr>
              <a:t>D </a:t>
            </a:r>
            <a:r>
              <a:rPr lang="zh-CN" altLang="en-US" sz="2400">
                <a:latin typeface="Calibri" pitchFamily="34" charset="0"/>
              </a:rPr>
              <a:t>访存缺页</a:t>
            </a:r>
          </a:p>
        </p:txBody>
      </p:sp>
      <p:sp>
        <p:nvSpPr>
          <p:cNvPr id="4" name="TextBox 3"/>
          <p:cNvSpPr txBox="1">
            <a:spLocks noChangeArrowheads="1"/>
          </p:cNvSpPr>
          <p:nvPr/>
        </p:nvSpPr>
        <p:spPr bwMode="auto">
          <a:xfrm>
            <a:off x="500063" y="2357438"/>
            <a:ext cx="8286750" cy="2308225"/>
          </a:xfrm>
          <a:prstGeom prst="rect">
            <a:avLst/>
          </a:prstGeom>
          <a:noFill/>
          <a:ln w="9525">
            <a:noFill/>
            <a:miter lim="800000"/>
            <a:headEnd/>
            <a:tailEnd/>
          </a:ln>
        </p:spPr>
        <p:txBody>
          <a:bodyPr>
            <a:spAutoFit/>
          </a:bodyPr>
          <a:lstStyle/>
          <a:p>
            <a:r>
              <a:rPr lang="en-US" altLang="zh-CN" sz="2400" dirty="0">
                <a:latin typeface="Calibri" pitchFamily="34" charset="0"/>
              </a:rPr>
              <a:t>(</a:t>
            </a:r>
            <a:r>
              <a:rPr lang="en-US" altLang="zh-CN" sz="2400" b="1" dirty="0">
                <a:latin typeface="Calibri" pitchFamily="34" charset="0"/>
              </a:rPr>
              <a:t>09</a:t>
            </a:r>
            <a:r>
              <a:rPr lang="en-US" altLang="zh-CN" sz="2400" dirty="0">
                <a:latin typeface="Calibri" pitchFamily="34" charset="0"/>
              </a:rPr>
              <a:t>)23</a:t>
            </a:r>
            <a:r>
              <a:rPr lang="zh-CN" altLang="en-US" sz="2400" dirty="0">
                <a:latin typeface="Calibri" pitchFamily="34" charset="0"/>
              </a:rPr>
              <a:t>． 单处理器系统中，可并行的是（</a:t>
            </a:r>
            <a:r>
              <a:rPr lang="en-US" sz="2400" dirty="0">
                <a:latin typeface="Calibri" pitchFamily="34" charset="0"/>
              </a:rPr>
              <a:t> </a:t>
            </a:r>
            <a:r>
              <a:rPr lang="zh-CN" altLang="en-US" sz="2400" dirty="0">
                <a:latin typeface="Calibri" pitchFamily="34" charset="0"/>
              </a:rPr>
              <a:t>）。</a:t>
            </a:r>
          </a:p>
          <a:p>
            <a:r>
              <a:rPr lang="en-US" altLang="zh-CN" sz="2400" dirty="0">
                <a:latin typeface="Calibri" pitchFamily="34" charset="0"/>
              </a:rPr>
              <a:t>I</a:t>
            </a:r>
            <a:r>
              <a:rPr lang="zh-CN" altLang="en-US" sz="2400" dirty="0">
                <a:latin typeface="Calibri" pitchFamily="34" charset="0"/>
              </a:rPr>
              <a:t>． 进程与进程　</a:t>
            </a:r>
            <a:r>
              <a:rPr lang="en-US" altLang="zh-CN" sz="2400" dirty="0">
                <a:latin typeface="Calibri" pitchFamily="34" charset="0"/>
              </a:rPr>
              <a:t>II</a:t>
            </a:r>
            <a:r>
              <a:rPr lang="zh-CN" altLang="en-US" sz="2400" dirty="0">
                <a:latin typeface="Calibri" pitchFamily="34" charset="0"/>
              </a:rPr>
              <a:t>． 处理器与设备　</a:t>
            </a:r>
            <a:r>
              <a:rPr lang="en-US" altLang="zh-CN" sz="2400" dirty="0">
                <a:latin typeface="Calibri" pitchFamily="34" charset="0"/>
              </a:rPr>
              <a:t>III</a:t>
            </a:r>
            <a:r>
              <a:rPr lang="zh-CN" altLang="en-US" sz="2400" dirty="0">
                <a:latin typeface="Calibri" pitchFamily="34" charset="0"/>
              </a:rPr>
              <a:t>． 处理器与通道　</a:t>
            </a:r>
            <a:r>
              <a:rPr lang="en-US" sz="2400" dirty="0">
                <a:latin typeface="Calibri" pitchFamily="34" charset="0"/>
              </a:rPr>
              <a:t> </a:t>
            </a:r>
            <a:r>
              <a:rPr lang="en-US" altLang="zh-CN" sz="2400" dirty="0">
                <a:latin typeface="Calibri" pitchFamily="34" charset="0"/>
              </a:rPr>
              <a:t>IV</a:t>
            </a:r>
            <a:r>
              <a:rPr lang="zh-CN" altLang="en-US" sz="2400" dirty="0">
                <a:latin typeface="Calibri" pitchFamily="34" charset="0"/>
              </a:rPr>
              <a:t>． 设备与设备</a:t>
            </a:r>
          </a:p>
          <a:p>
            <a:r>
              <a:rPr lang="en-US" altLang="zh-CN" sz="2400" dirty="0">
                <a:latin typeface="Calibri" pitchFamily="34" charset="0"/>
              </a:rPr>
              <a:t>A     I</a:t>
            </a:r>
            <a:r>
              <a:rPr lang="zh-CN" altLang="en-US" sz="2400" dirty="0">
                <a:latin typeface="Calibri" pitchFamily="34" charset="0"/>
              </a:rPr>
              <a:t>，</a:t>
            </a:r>
            <a:r>
              <a:rPr lang="en-US" altLang="zh-CN" sz="2400" dirty="0">
                <a:latin typeface="Calibri" pitchFamily="34" charset="0"/>
              </a:rPr>
              <a:t>II</a:t>
            </a:r>
            <a:r>
              <a:rPr lang="zh-CN" altLang="en-US" sz="2400" dirty="0">
                <a:latin typeface="Calibri" pitchFamily="34" charset="0"/>
              </a:rPr>
              <a:t>和</a:t>
            </a:r>
            <a:r>
              <a:rPr lang="en-US" altLang="zh-CN" sz="2400" dirty="0">
                <a:latin typeface="Calibri" pitchFamily="34" charset="0"/>
              </a:rPr>
              <a:t>III</a:t>
            </a:r>
            <a:r>
              <a:rPr lang="zh-CN" altLang="en-US" sz="2400" dirty="0">
                <a:latin typeface="Calibri" pitchFamily="34" charset="0"/>
              </a:rPr>
              <a:t>　　</a:t>
            </a:r>
            <a:r>
              <a:rPr lang="en-US" sz="2400" dirty="0">
                <a:latin typeface="Calibri" pitchFamily="34" charset="0"/>
              </a:rPr>
              <a:t>            </a:t>
            </a:r>
            <a:r>
              <a:rPr lang="en-US" altLang="zh-CN" sz="2400" dirty="0">
                <a:latin typeface="Calibri" pitchFamily="34" charset="0"/>
              </a:rPr>
              <a:t>B     I</a:t>
            </a:r>
            <a:r>
              <a:rPr lang="zh-CN" altLang="en-US" sz="2400" dirty="0">
                <a:latin typeface="Calibri" pitchFamily="34" charset="0"/>
              </a:rPr>
              <a:t>，</a:t>
            </a:r>
            <a:r>
              <a:rPr lang="en-US" altLang="zh-CN" sz="2400" dirty="0">
                <a:latin typeface="Calibri" pitchFamily="34" charset="0"/>
              </a:rPr>
              <a:t>II</a:t>
            </a:r>
            <a:r>
              <a:rPr lang="zh-CN" altLang="en-US" sz="2400" dirty="0">
                <a:latin typeface="Calibri" pitchFamily="34" charset="0"/>
              </a:rPr>
              <a:t>和</a:t>
            </a:r>
            <a:r>
              <a:rPr lang="en-US" altLang="zh-CN" sz="2400" dirty="0">
                <a:latin typeface="Calibri" pitchFamily="34" charset="0"/>
              </a:rPr>
              <a:t>IV</a:t>
            </a:r>
            <a:r>
              <a:rPr lang="zh-CN" altLang="en-US" sz="2400" dirty="0">
                <a:latin typeface="Calibri" pitchFamily="34" charset="0"/>
              </a:rPr>
              <a:t>　　　</a:t>
            </a:r>
            <a:endParaRPr lang="en-US" altLang="zh-CN" sz="2400" dirty="0">
              <a:latin typeface="Calibri" pitchFamily="34" charset="0"/>
            </a:endParaRPr>
          </a:p>
          <a:p>
            <a:r>
              <a:rPr lang="en-US" altLang="zh-CN" sz="2400" dirty="0">
                <a:latin typeface="Calibri" pitchFamily="34" charset="0"/>
              </a:rPr>
              <a:t>C     I</a:t>
            </a:r>
            <a:r>
              <a:rPr lang="zh-CN" altLang="en-US" sz="2400" dirty="0">
                <a:latin typeface="Calibri" pitchFamily="34" charset="0"/>
              </a:rPr>
              <a:t>，</a:t>
            </a:r>
            <a:r>
              <a:rPr lang="en-US" sz="2400" dirty="0">
                <a:latin typeface="Calibri" pitchFamily="34" charset="0"/>
              </a:rPr>
              <a:t> </a:t>
            </a:r>
            <a:r>
              <a:rPr lang="en-US" altLang="zh-CN" sz="2400" dirty="0">
                <a:latin typeface="Calibri" pitchFamily="34" charset="0"/>
              </a:rPr>
              <a:t>III</a:t>
            </a:r>
            <a:r>
              <a:rPr lang="zh-CN" altLang="en-US" sz="2400" dirty="0">
                <a:latin typeface="Calibri" pitchFamily="34" charset="0"/>
              </a:rPr>
              <a:t>和</a:t>
            </a:r>
            <a:r>
              <a:rPr lang="en-US" altLang="zh-CN" sz="2400" dirty="0">
                <a:latin typeface="Calibri" pitchFamily="34" charset="0"/>
              </a:rPr>
              <a:t>IV</a:t>
            </a:r>
            <a:r>
              <a:rPr lang="zh-CN" altLang="en-US" sz="2400" dirty="0">
                <a:latin typeface="Calibri" pitchFamily="34" charset="0"/>
              </a:rPr>
              <a:t>　　　　</a:t>
            </a:r>
            <a:r>
              <a:rPr lang="en-US" sz="2400" dirty="0">
                <a:latin typeface="Calibri" pitchFamily="34" charset="0"/>
              </a:rPr>
              <a:t> </a:t>
            </a:r>
            <a:r>
              <a:rPr lang="en-US" altLang="zh-CN" sz="2400" dirty="0">
                <a:latin typeface="Calibri" pitchFamily="34" charset="0"/>
              </a:rPr>
              <a:t>D    II</a:t>
            </a:r>
            <a:r>
              <a:rPr lang="zh-CN" altLang="en-US" sz="2400" dirty="0">
                <a:latin typeface="Calibri" pitchFamily="34" charset="0"/>
              </a:rPr>
              <a:t>，</a:t>
            </a:r>
            <a:r>
              <a:rPr lang="en-US" sz="2400" dirty="0">
                <a:latin typeface="Calibri" pitchFamily="34" charset="0"/>
              </a:rPr>
              <a:t> </a:t>
            </a:r>
            <a:r>
              <a:rPr lang="en-US" altLang="zh-CN" sz="2400" dirty="0">
                <a:latin typeface="Calibri" pitchFamily="34" charset="0"/>
              </a:rPr>
              <a:t>III</a:t>
            </a:r>
            <a:r>
              <a:rPr lang="zh-CN" altLang="en-US" sz="2400" dirty="0">
                <a:latin typeface="Calibri" pitchFamily="34" charset="0"/>
              </a:rPr>
              <a:t>和</a:t>
            </a:r>
            <a:r>
              <a:rPr lang="en-US" altLang="zh-CN" sz="2400" dirty="0">
                <a:latin typeface="Calibri" pitchFamily="34" charset="0"/>
              </a:rPr>
              <a:t>IV</a:t>
            </a:r>
            <a:endParaRPr lang="zh-CN" altLang="en-US" sz="2400" dirty="0">
              <a:latin typeface="Calibri" pitchFamily="34" charset="0"/>
            </a:endParaRPr>
          </a:p>
          <a:p>
            <a:endParaRPr lang="zh-CN" altLang="en-US" sz="2400" dirty="0">
              <a:latin typeface="Calibri" pitchFamily="34" charset="0"/>
            </a:endParaRPr>
          </a:p>
        </p:txBody>
      </p:sp>
      <p:cxnSp>
        <p:nvCxnSpPr>
          <p:cNvPr id="6" name="直接连接符 5"/>
          <p:cNvCxnSpPr/>
          <p:nvPr/>
        </p:nvCxnSpPr>
        <p:spPr>
          <a:xfrm>
            <a:off x="285750" y="2214563"/>
            <a:ext cx="85725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38150" y="4570413"/>
            <a:ext cx="85725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67544" y="4725144"/>
            <a:ext cx="8928992" cy="1938992"/>
          </a:xfrm>
          <a:prstGeom prst="rect">
            <a:avLst/>
          </a:prstGeom>
        </p:spPr>
        <p:txBody>
          <a:bodyPr wrap="square">
            <a:spAutoFit/>
          </a:bodyPr>
          <a:lstStyle/>
          <a:p>
            <a:r>
              <a:rPr lang="en-US" altLang="zh-CN" sz="2400" dirty="0"/>
              <a:t>(10)21</a:t>
            </a:r>
            <a:r>
              <a:rPr lang="zh-CN" altLang="zh-CN" sz="2400" dirty="0"/>
              <a:t>．单级中断系统中，中断服务程序内的执行顺序是</a:t>
            </a:r>
          </a:p>
          <a:p>
            <a:r>
              <a:rPr lang="en-US" altLang="zh-CN" sz="2400" dirty="0"/>
              <a:t>I</a:t>
            </a:r>
            <a:r>
              <a:rPr lang="zh-CN" altLang="zh-CN" sz="2400" dirty="0"/>
              <a:t>．保护现场</a:t>
            </a:r>
            <a:r>
              <a:rPr lang="en-US" altLang="zh-CN" sz="2400" dirty="0"/>
              <a:t> </a:t>
            </a:r>
            <a:r>
              <a:rPr lang="zh-CN" altLang="en-US" sz="2400" dirty="0"/>
              <a:t>   </a:t>
            </a:r>
            <a:r>
              <a:rPr lang="en-US" altLang="zh-CN" sz="2400" dirty="0"/>
              <a:t>II</a:t>
            </a:r>
            <a:r>
              <a:rPr lang="zh-CN" altLang="zh-CN" sz="2400" dirty="0"/>
              <a:t>．开中断</a:t>
            </a:r>
            <a:r>
              <a:rPr lang="zh-CN" altLang="en-US" sz="2400" dirty="0"/>
              <a:t>   </a:t>
            </a:r>
            <a:r>
              <a:rPr lang="en-US" altLang="zh-CN" sz="2400" dirty="0"/>
              <a:t> III</a:t>
            </a:r>
            <a:r>
              <a:rPr lang="zh-CN" altLang="zh-CN" sz="2400" dirty="0"/>
              <a:t>．关中断</a:t>
            </a:r>
            <a:r>
              <a:rPr lang="zh-CN" altLang="en-US" sz="2400" dirty="0"/>
              <a:t>    </a:t>
            </a:r>
            <a:r>
              <a:rPr lang="en-US" altLang="zh-CN" sz="2400" dirty="0"/>
              <a:t> IV</a:t>
            </a:r>
            <a:r>
              <a:rPr lang="zh-CN" altLang="zh-CN" sz="2400" dirty="0"/>
              <a:t>．保存断点</a:t>
            </a:r>
          </a:p>
          <a:p>
            <a:r>
              <a:rPr lang="en-US" altLang="zh-CN" sz="2400" dirty="0"/>
              <a:t>V</a:t>
            </a:r>
            <a:r>
              <a:rPr lang="zh-CN" altLang="zh-CN" sz="2400" dirty="0"/>
              <a:t>．中断事件处理</a:t>
            </a:r>
            <a:r>
              <a:rPr lang="zh-CN" altLang="en-US" sz="2400" dirty="0"/>
              <a:t>   </a:t>
            </a:r>
            <a:r>
              <a:rPr lang="en-US" altLang="zh-CN" sz="2400" dirty="0"/>
              <a:t> VI</a:t>
            </a:r>
            <a:r>
              <a:rPr lang="zh-CN" altLang="zh-CN" sz="2400" dirty="0"/>
              <a:t>．恢复现场</a:t>
            </a:r>
            <a:r>
              <a:rPr lang="en-US" altLang="zh-CN" sz="2400" dirty="0"/>
              <a:t> </a:t>
            </a:r>
            <a:r>
              <a:rPr lang="zh-CN" altLang="en-US" sz="2400" dirty="0"/>
              <a:t>        </a:t>
            </a:r>
            <a:r>
              <a:rPr lang="en-US" altLang="zh-CN" sz="2400" dirty="0"/>
              <a:t>VII</a:t>
            </a:r>
            <a:r>
              <a:rPr lang="zh-CN" altLang="zh-CN" sz="2400" dirty="0"/>
              <a:t>．中断返回</a:t>
            </a:r>
          </a:p>
          <a:p>
            <a:r>
              <a:rPr lang="en-US" altLang="zh-CN" sz="2400" dirty="0"/>
              <a:t>A</a:t>
            </a:r>
            <a:r>
              <a:rPr lang="zh-CN" altLang="zh-CN" sz="2400" dirty="0"/>
              <a:t>．</a:t>
            </a:r>
            <a:r>
              <a:rPr lang="en-US" altLang="zh-CN" sz="2400" dirty="0"/>
              <a:t>I</a:t>
            </a:r>
            <a:r>
              <a:rPr lang="zh-CN" altLang="zh-CN" sz="2400" dirty="0"/>
              <a:t>→</a:t>
            </a:r>
            <a:r>
              <a:rPr lang="en-US" altLang="zh-CN" sz="2400" dirty="0"/>
              <a:t>V</a:t>
            </a:r>
            <a:r>
              <a:rPr lang="zh-CN" altLang="zh-CN" sz="2400" dirty="0"/>
              <a:t>→</a:t>
            </a:r>
            <a:r>
              <a:rPr lang="en-US" altLang="zh-CN" sz="2400" dirty="0"/>
              <a:t>VI</a:t>
            </a:r>
            <a:r>
              <a:rPr lang="zh-CN" altLang="zh-CN" sz="2400" dirty="0"/>
              <a:t>→</a:t>
            </a:r>
            <a:r>
              <a:rPr lang="en-US" altLang="zh-CN" sz="2400" dirty="0"/>
              <a:t>II</a:t>
            </a:r>
            <a:r>
              <a:rPr lang="zh-CN" altLang="zh-CN" sz="2400" dirty="0"/>
              <a:t>→</a:t>
            </a:r>
            <a:r>
              <a:rPr lang="en-US" altLang="zh-CN" sz="2400" dirty="0"/>
              <a:t>VII </a:t>
            </a:r>
            <a:r>
              <a:rPr lang="zh-CN" altLang="en-US" sz="2400" dirty="0"/>
              <a:t>                  </a:t>
            </a:r>
            <a:r>
              <a:rPr lang="en-US" altLang="zh-CN" sz="2400" dirty="0"/>
              <a:t>B</a:t>
            </a:r>
            <a:r>
              <a:rPr lang="zh-CN" altLang="zh-CN" sz="2400" dirty="0"/>
              <a:t>．</a:t>
            </a:r>
            <a:r>
              <a:rPr lang="en-US" altLang="zh-CN" sz="2400" dirty="0"/>
              <a:t>III</a:t>
            </a:r>
            <a:r>
              <a:rPr lang="zh-CN" altLang="zh-CN" sz="2400" dirty="0"/>
              <a:t>→</a:t>
            </a:r>
            <a:r>
              <a:rPr lang="en-US" altLang="zh-CN" sz="2400" dirty="0"/>
              <a:t>I</a:t>
            </a:r>
            <a:r>
              <a:rPr lang="zh-CN" altLang="zh-CN" sz="2400" dirty="0"/>
              <a:t>→</a:t>
            </a:r>
            <a:r>
              <a:rPr lang="en-US" altLang="zh-CN" sz="2400" dirty="0"/>
              <a:t>V</a:t>
            </a:r>
            <a:r>
              <a:rPr lang="zh-CN" altLang="zh-CN" sz="2400" dirty="0"/>
              <a:t>→</a:t>
            </a:r>
            <a:r>
              <a:rPr lang="en-US" altLang="zh-CN" sz="2400" dirty="0"/>
              <a:t>VII</a:t>
            </a:r>
            <a:endParaRPr lang="zh-CN" altLang="zh-CN" sz="2400" dirty="0"/>
          </a:p>
          <a:p>
            <a:r>
              <a:rPr lang="en-US" altLang="zh-CN" sz="2400" dirty="0"/>
              <a:t>C</a:t>
            </a:r>
            <a:r>
              <a:rPr lang="zh-CN" altLang="zh-CN" sz="2400" dirty="0"/>
              <a:t>．</a:t>
            </a:r>
            <a:r>
              <a:rPr lang="en-US" altLang="zh-CN" sz="2400" dirty="0"/>
              <a:t>III</a:t>
            </a:r>
            <a:r>
              <a:rPr lang="zh-CN" altLang="zh-CN" sz="2400" dirty="0"/>
              <a:t>→</a:t>
            </a:r>
            <a:r>
              <a:rPr lang="en-US" altLang="zh-CN" sz="2400" dirty="0"/>
              <a:t>IV</a:t>
            </a:r>
            <a:r>
              <a:rPr lang="zh-CN" altLang="zh-CN" sz="2400" dirty="0"/>
              <a:t>→</a:t>
            </a:r>
            <a:r>
              <a:rPr lang="en-US" altLang="zh-CN" sz="2400" dirty="0"/>
              <a:t>V</a:t>
            </a:r>
            <a:r>
              <a:rPr lang="zh-CN" altLang="zh-CN" sz="2400" dirty="0"/>
              <a:t>→</a:t>
            </a:r>
            <a:r>
              <a:rPr lang="en-US" altLang="zh-CN" sz="2400" dirty="0"/>
              <a:t>VI</a:t>
            </a:r>
            <a:r>
              <a:rPr lang="zh-CN" altLang="zh-CN" sz="2400" dirty="0"/>
              <a:t>→</a:t>
            </a:r>
            <a:r>
              <a:rPr lang="en-US" altLang="zh-CN" sz="2400" dirty="0"/>
              <a:t>VII </a:t>
            </a:r>
            <a:r>
              <a:rPr lang="zh-CN" altLang="en-US" sz="2400" dirty="0"/>
              <a:t>              </a:t>
            </a:r>
            <a:r>
              <a:rPr lang="en-US" altLang="zh-CN" sz="2400" dirty="0"/>
              <a:t>D</a:t>
            </a:r>
            <a:r>
              <a:rPr lang="zh-CN" altLang="zh-CN" sz="2400" dirty="0"/>
              <a:t>．</a:t>
            </a:r>
            <a:r>
              <a:rPr lang="en-US" altLang="zh-CN" sz="2400" dirty="0"/>
              <a:t>IV</a:t>
            </a:r>
            <a:r>
              <a:rPr lang="zh-CN" altLang="zh-CN" sz="2400" dirty="0"/>
              <a:t>→</a:t>
            </a:r>
            <a:r>
              <a:rPr lang="en-US" altLang="zh-CN" sz="2400" dirty="0"/>
              <a:t>I</a:t>
            </a:r>
            <a:r>
              <a:rPr lang="zh-CN" altLang="zh-CN" sz="2400" dirty="0"/>
              <a:t>→</a:t>
            </a:r>
            <a:r>
              <a:rPr lang="en-US" altLang="zh-CN" sz="2400" dirty="0"/>
              <a:t>V</a:t>
            </a:r>
            <a:r>
              <a:rPr lang="zh-CN" altLang="zh-CN" sz="2400" dirty="0"/>
              <a:t>→</a:t>
            </a:r>
            <a:r>
              <a:rPr lang="en-US" altLang="zh-CN" sz="2400" dirty="0"/>
              <a:t>VI</a:t>
            </a:r>
            <a:r>
              <a:rPr lang="zh-CN" altLang="zh-CN" sz="2400" dirty="0"/>
              <a:t>→</a:t>
            </a:r>
            <a:r>
              <a:rPr lang="en-US" altLang="zh-CN" sz="2400" dirty="0"/>
              <a:t>VII</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357188" y="285750"/>
            <a:ext cx="8143875" cy="2678113"/>
          </a:xfrm>
          <a:prstGeom prst="rect">
            <a:avLst/>
          </a:prstGeom>
          <a:noFill/>
          <a:ln w="9525">
            <a:noFill/>
            <a:miter lim="800000"/>
            <a:headEnd/>
            <a:tailEnd/>
          </a:ln>
        </p:spPr>
        <p:txBody>
          <a:bodyPr>
            <a:spAutoFit/>
          </a:bodyPr>
          <a:lstStyle/>
          <a:p>
            <a:r>
              <a:rPr lang="en-US" altLang="zh-CN" sz="2400" dirty="0">
                <a:latin typeface="Calibri" pitchFamily="34" charset="0"/>
              </a:rPr>
              <a:t>(</a:t>
            </a:r>
            <a:r>
              <a:rPr lang="en-US" altLang="zh-CN" sz="2400" b="1" dirty="0">
                <a:latin typeface="Calibri" pitchFamily="34" charset="0"/>
              </a:rPr>
              <a:t>11</a:t>
            </a:r>
            <a:r>
              <a:rPr lang="en-US" altLang="zh-CN" sz="2400" dirty="0">
                <a:latin typeface="Calibri" pitchFamily="34" charset="0"/>
              </a:rPr>
              <a:t>)22.</a:t>
            </a:r>
            <a:r>
              <a:rPr lang="zh-CN" altLang="en-US" sz="2400" dirty="0">
                <a:latin typeface="Calibri" pitchFamily="34" charset="0"/>
              </a:rPr>
              <a:t>某计算机处理器主频为</a:t>
            </a:r>
            <a:r>
              <a:rPr lang="en-US" altLang="zh-CN" sz="2400" dirty="0">
                <a:latin typeface="Calibri" pitchFamily="34" charset="0"/>
              </a:rPr>
              <a:t>50MHz</a:t>
            </a:r>
            <a:r>
              <a:rPr lang="zh-CN" altLang="en-US" sz="2400" dirty="0">
                <a:latin typeface="Calibri" pitchFamily="34" charset="0"/>
              </a:rPr>
              <a:t>，采用定时查询方式控制设备</a:t>
            </a:r>
            <a:r>
              <a:rPr lang="en-US" altLang="zh-CN" sz="2400" dirty="0">
                <a:latin typeface="Calibri" pitchFamily="34" charset="0"/>
              </a:rPr>
              <a:t>A </a:t>
            </a:r>
            <a:r>
              <a:rPr lang="zh-CN" altLang="en-US" sz="2400" dirty="0">
                <a:latin typeface="Calibri" pitchFamily="34" charset="0"/>
              </a:rPr>
              <a:t>的</a:t>
            </a:r>
            <a:r>
              <a:rPr lang="en-US" altLang="zh-CN" sz="2400" dirty="0">
                <a:latin typeface="Calibri" pitchFamily="34" charset="0"/>
              </a:rPr>
              <a:t>I/O</a:t>
            </a:r>
            <a:r>
              <a:rPr lang="zh-CN" altLang="en-US" sz="2400" dirty="0">
                <a:latin typeface="Calibri" pitchFamily="34" charset="0"/>
              </a:rPr>
              <a:t>，查询程序运行一次所用的时钟周期至少为</a:t>
            </a:r>
            <a:r>
              <a:rPr lang="en-US" altLang="zh-CN" sz="2400" dirty="0">
                <a:latin typeface="Calibri" pitchFamily="34" charset="0"/>
              </a:rPr>
              <a:t>500</a:t>
            </a:r>
            <a:r>
              <a:rPr lang="zh-CN" altLang="en-US" sz="2400" dirty="0">
                <a:latin typeface="Calibri" pitchFamily="34" charset="0"/>
              </a:rPr>
              <a:t>。在设备</a:t>
            </a:r>
            <a:r>
              <a:rPr lang="en-US" altLang="zh-CN" sz="2400" dirty="0">
                <a:latin typeface="Calibri" pitchFamily="34" charset="0"/>
              </a:rPr>
              <a:t>A </a:t>
            </a:r>
            <a:r>
              <a:rPr lang="zh-CN" altLang="en-US" sz="2400" dirty="0">
                <a:latin typeface="Calibri" pitchFamily="34" charset="0"/>
              </a:rPr>
              <a:t>工作期间，为保证数据不丢失，每秒需对其查询至少</a:t>
            </a:r>
            <a:r>
              <a:rPr lang="en-US" altLang="zh-CN" sz="2400" dirty="0">
                <a:latin typeface="Calibri" pitchFamily="34" charset="0"/>
              </a:rPr>
              <a:t>200 </a:t>
            </a:r>
            <a:r>
              <a:rPr lang="zh-CN" altLang="en-US" sz="2400" dirty="0">
                <a:latin typeface="Calibri" pitchFamily="34" charset="0"/>
              </a:rPr>
              <a:t>次，则</a:t>
            </a:r>
            <a:r>
              <a:rPr lang="en-US" altLang="zh-CN" sz="2400" dirty="0">
                <a:latin typeface="Calibri" pitchFamily="34" charset="0"/>
              </a:rPr>
              <a:t>CPU </a:t>
            </a:r>
            <a:r>
              <a:rPr lang="zh-CN" altLang="en-US" sz="2400" dirty="0">
                <a:latin typeface="Calibri" pitchFamily="34" charset="0"/>
              </a:rPr>
              <a:t>用于设备</a:t>
            </a:r>
            <a:r>
              <a:rPr lang="en-US" altLang="zh-CN" sz="2400" dirty="0">
                <a:latin typeface="Calibri" pitchFamily="34" charset="0"/>
              </a:rPr>
              <a:t>A </a:t>
            </a:r>
            <a:r>
              <a:rPr lang="zh-CN" altLang="en-US" sz="2400" dirty="0">
                <a:latin typeface="Calibri" pitchFamily="34" charset="0"/>
              </a:rPr>
              <a:t>的</a:t>
            </a:r>
            <a:r>
              <a:rPr lang="en-US" altLang="zh-CN" sz="2400" dirty="0">
                <a:latin typeface="Calibri" pitchFamily="34" charset="0"/>
              </a:rPr>
              <a:t>I/O </a:t>
            </a:r>
            <a:r>
              <a:rPr lang="zh-CN" altLang="en-US" sz="2400" dirty="0">
                <a:latin typeface="Calibri" pitchFamily="34" charset="0"/>
              </a:rPr>
              <a:t>的时间占整个</a:t>
            </a:r>
            <a:r>
              <a:rPr lang="en-US" altLang="zh-CN" sz="2400" dirty="0">
                <a:latin typeface="Calibri" pitchFamily="34" charset="0"/>
              </a:rPr>
              <a:t>CPU </a:t>
            </a:r>
            <a:r>
              <a:rPr lang="zh-CN" altLang="en-US" sz="2400" dirty="0">
                <a:latin typeface="Calibri" pitchFamily="34" charset="0"/>
              </a:rPr>
              <a:t>时间的百分比至少是</a:t>
            </a:r>
            <a:r>
              <a:rPr lang="en-US" sz="2400" dirty="0">
                <a:latin typeface="Calibri" pitchFamily="34" charset="0"/>
              </a:rPr>
              <a:t>   </a:t>
            </a:r>
            <a:endParaRPr lang="zh-CN" altLang="en-US" sz="2400" dirty="0">
              <a:latin typeface="Calibri" pitchFamily="34" charset="0"/>
            </a:endParaRPr>
          </a:p>
          <a:p>
            <a:r>
              <a:rPr lang="en-US" altLang="zh-CN" sz="2400" dirty="0">
                <a:latin typeface="Calibri" pitchFamily="34" charset="0"/>
              </a:rPr>
              <a:t>A.0.02%               B.0.05%               C.0.20%                D.0.50</a:t>
            </a:r>
            <a:endParaRPr lang="zh-CN" altLang="en-US" sz="2400" dirty="0">
              <a:latin typeface="Calibri" pitchFamily="34" charset="0"/>
            </a:endParaRPr>
          </a:p>
          <a:p>
            <a:endParaRPr lang="zh-CN" altLang="en-US" sz="2400" dirty="0">
              <a:latin typeface="Calibri" pitchFamily="34" charset="0"/>
            </a:endParaRPr>
          </a:p>
        </p:txBody>
      </p:sp>
      <p:sp>
        <p:nvSpPr>
          <p:cNvPr id="3" name="TextBox 2"/>
          <p:cNvSpPr txBox="1">
            <a:spLocks noChangeArrowheads="1"/>
          </p:cNvSpPr>
          <p:nvPr/>
        </p:nvSpPr>
        <p:spPr bwMode="auto">
          <a:xfrm>
            <a:off x="500063" y="2643188"/>
            <a:ext cx="7858125" cy="4154983"/>
          </a:xfrm>
          <a:prstGeom prst="rect">
            <a:avLst/>
          </a:prstGeom>
          <a:noFill/>
          <a:ln w="9525">
            <a:noFill/>
            <a:miter lim="800000"/>
            <a:headEnd/>
            <a:tailEnd/>
          </a:ln>
        </p:spPr>
        <p:txBody>
          <a:bodyPr>
            <a:spAutoFit/>
          </a:bodyPr>
          <a:lstStyle/>
          <a:p>
            <a:r>
              <a:rPr lang="zh-CN" altLang="en-US" sz="2400" dirty="0">
                <a:latin typeface="Calibri" pitchFamily="34" charset="0"/>
              </a:rPr>
              <a:t>（</a:t>
            </a:r>
            <a:r>
              <a:rPr lang="en-US" altLang="zh-CN" sz="2400" b="1" dirty="0">
                <a:latin typeface="Calibri" pitchFamily="34" charset="0"/>
              </a:rPr>
              <a:t>13</a:t>
            </a:r>
            <a:r>
              <a:rPr lang="zh-CN" altLang="en-US" sz="2400" dirty="0">
                <a:latin typeface="Calibri" pitchFamily="34" charset="0"/>
              </a:rPr>
              <a:t>）</a:t>
            </a:r>
            <a:r>
              <a:rPr lang="en-US" altLang="zh-CN" sz="2400" dirty="0">
                <a:latin typeface="Calibri" pitchFamily="34" charset="0"/>
              </a:rPr>
              <a:t>22</a:t>
            </a:r>
            <a:r>
              <a:rPr lang="zh-CN" altLang="en-US" sz="2400" dirty="0">
                <a:latin typeface="Calibri" pitchFamily="34" charset="0"/>
              </a:rPr>
              <a:t>、下列关于中断</a:t>
            </a:r>
            <a:r>
              <a:rPr lang="en-US" altLang="zh-CN" sz="2400" dirty="0">
                <a:latin typeface="Calibri" pitchFamily="34" charset="0"/>
              </a:rPr>
              <a:t>I/O</a:t>
            </a:r>
            <a:r>
              <a:rPr lang="zh-CN" altLang="en-US" sz="2400" dirty="0">
                <a:latin typeface="Calibri" pitchFamily="34" charset="0"/>
              </a:rPr>
              <a:t>方式和</a:t>
            </a:r>
            <a:r>
              <a:rPr lang="en-US" altLang="zh-CN" sz="2400" dirty="0">
                <a:latin typeface="Calibri" pitchFamily="34" charset="0"/>
              </a:rPr>
              <a:t>DMA</a:t>
            </a:r>
            <a:r>
              <a:rPr lang="zh-CN" altLang="en-US" sz="2400" dirty="0">
                <a:latin typeface="Calibri" pitchFamily="34" charset="0"/>
              </a:rPr>
              <a:t>方式比较的叙述中，错误的是</a:t>
            </a:r>
            <a:r>
              <a:rPr lang="en-US" sz="2400" dirty="0">
                <a:latin typeface="Calibri" pitchFamily="34" charset="0"/>
              </a:rPr>
              <a:t> </a:t>
            </a:r>
            <a:endParaRPr lang="zh-CN" altLang="en-US" sz="2400" dirty="0">
              <a:latin typeface="Calibri" pitchFamily="34" charset="0"/>
            </a:endParaRPr>
          </a:p>
          <a:p>
            <a:r>
              <a:rPr lang="en-US" altLang="zh-CN" sz="2400" dirty="0">
                <a:latin typeface="Calibri" pitchFamily="34" charset="0"/>
              </a:rPr>
              <a:t>A</a:t>
            </a:r>
            <a:r>
              <a:rPr lang="zh-CN" altLang="en-US" sz="2400" dirty="0">
                <a:latin typeface="Calibri" pitchFamily="34" charset="0"/>
              </a:rPr>
              <a:t>．中断</a:t>
            </a:r>
            <a:r>
              <a:rPr lang="en-US" altLang="zh-CN" sz="2400" dirty="0">
                <a:latin typeface="Calibri" pitchFamily="34" charset="0"/>
              </a:rPr>
              <a:t>I/O</a:t>
            </a:r>
            <a:r>
              <a:rPr lang="zh-CN" altLang="en-US" sz="2400" dirty="0">
                <a:latin typeface="Calibri" pitchFamily="34" charset="0"/>
              </a:rPr>
              <a:t>方式请求的是</a:t>
            </a:r>
            <a:r>
              <a:rPr lang="en-US" altLang="zh-CN" sz="2400" dirty="0">
                <a:latin typeface="Calibri" pitchFamily="34" charset="0"/>
              </a:rPr>
              <a:t>CPU</a:t>
            </a:r>
            <a:r>
              <a:rPr lang="zh-CN" altLang="en-US" sz="2400" dirty="0">
                <a:latin typeface="Calibri" pitchFamily="34" charset="0"/>
              </a:rPr>
              <a:t>处理时间，</a:t>
            </a:r>
            <a:r>
              <a:rPr lang="en-US" altLang="zh-CN" sz="2400" dirty="0">
                <a:latin typeface="Calibri" pitchFamily="34" charset="0"/>
              </a:rPr>
              <a:t>DMA</a:t>
            </a:r>
            <a:r>
              <a:rPr lang="zh-CN" altLang="en-US" sz="2400" dirty="0">
                <a:latin typeface="Calibri" pitchFamily="34" charset="0"/>
              </a:rPr>
              <a:t>方式请求的是总线使用权</a:t>
            </a:r>
            <a:r>
              <a:rPr lang="en-US" sz="2400" dirty="0">
                <a:latin typeface="Calibri" pitchFamily="34" charset="0"/>
              </a:rPr>
              <a:t> </a:t>
            </a:r>
            <a:endParaRPr lang="zh-CN" altLang="en-US" sz="2400" dirty="0">
              <a:latin typeface="Calibri" pitchFamily="34" charset="0"/>
            </a:endParaRPr>
          </a:p>
          <a:p>
            <a:r>
              <a:rPr lang="en-US" altLang="zh-CN" sz="2400" dirty="0">
                <a:latin typeface="Calibri" pitchFamily="34" charset="0"/>
              </a:rPr>
              <a:t>B</a:t>
            </a:r>
            <a:r>
              <a:rPr lang="zh-CN" altLang="en-US" sz="2400" dirty="0">
                <a:latin typeface="Calibri" pitchFamily="34" charset="0"/>
              </a:rPr>
              <a:t>．中断响应发生在一条指令执行结束后，</a:t>
            </a:r>
            <a:r>
              <a:rPr lang="en-US" altLang="zh-CN" sz="2400" dirty="0">
                <a:latin typeface="Calibri" pitchFamily="34" charset="0"/>
              </a:rPr>
              <a:t>DMA</a:t>
            </a:r>
            <a:r>
              <a:rPr lang="zh-CN" altLang="en-US" sz="2400" dirty="0">
                <a:latin typeface="Calibri" pitchFamily="34" charset="0"/>
              </a:rPr>
              <a:t>响应发生在一个总线事务完成后</a:t>
            </a:r>
            <a:r>
              <a:rPr lang="en-US" sz="2400" dirty="0">
                <a:latin typeface="Calibri" pitchFamily="34" charset="0"/>
              </a:rPr>
              <a:t> </a:t>
            </a:r>
            <a:endParaRPr lang="zh-CN" altLang="en-US" sz="2400" dirty="0">
              <a:latin typeface="Calibri" pitchFamily="34" charset="0"/>
            </a:endParaRPr>
          </a:p>
          <a:p>
            <a:r>
              <a:rPr lang="en-US" altLang="zh-CN" sz="2400" dirty="0">
                <a:latin typeface="Calibri" pitchFamily="34" charset="0"/>
              </a:rPr>
              <a:t>C</a:t>
            </a:r>
            <a:r>
              <a:rPr lang="zh-CN" altLang="en-US" sz="2400" dirty="0">
                <a:latin typeface="Calibri" pitchFamily="34" charset="0"/>
              </a:rPr>
              <a:t>．中断</a:t>
            </a:r>
            <a:r>
              <a:rPr lang="en-US" altLang="zh-CN" sz="2400" dirty="0">
                <a:latin typeface="Calibri" pitchFamily="34" charset="0"/>
              </a:rPr>
              <a:t>I/O</a:t>
            </a:r>
            <a:r>
              <a:rPr lang="zh-CN" altLang="en-US" sz="2400" dirty="0">
                <a:latin typeface="Calibri" pitchFamily="34" charset="0"/>
              </a:rPr>
              <a:t>方式下数据传送通过软件完成，</a:t>
            </a:r>
            <a:r>
              <a:rPr lang="en-US" altLang="zh-CN" sz="2400" dirty="0">
                <a:latin typeface="Calibri" pitchFamily="34" charset="0"/>
              </a:rPr>
              <a:t>DMA</a:t>
            </a:r>
            <a:r>
              <a:rPr lang="zh-CN" altLang="en-US" sz="2400" dirty="0">
                <a:latin typeface="Calibri" pitchFamily="34" charset="0"/>
              </a:rPr>
              <a:t>方式下数据传送由硬件完成</a:t>
            </a:r>
            <a:r>
              <a:rPr lang="en-US" sz="2400" dirty="0">
                <a:latin typeface="Calibri" pitchFamily="34" charset="0"/>
              </a:rPr>
              <a:t> </a:t>
            </a:r>
            <a:endParaRPr lang="zh-CN" altLang="en-US" sz="2400" dirty="0">
              <a:latin typeface="Calibri" pitchFamily="34" charset="0"/>
            </a:endParaRPr>
          </a:p>
          <a:p>
            <a:r>
              <a:rPr lang="en-US" altLang="zh-CN" sz="2400" dirty="0">
                <a:latin typeface="Calibri" pitchFamily="34" charset="0"/>
              </a:rPr>
              <a:t>D</a:t>
            </a:r>
            <a:r>
              <a:rPr lang="zh-CN" altLang="en-US" sz="2400" dirty="0">
                <a:latin typeface="Calibri" pitchFamily="34" charset="0"/>
              </a:rPr>
              <a:t>．中断</a:t>
            </a:r>
            <a:r>
              <a:rPr lang="en-US" altLang="zh-CN" sz="2400" dirty="0">
                <a:latin typeface="Calibri" pitchFamily="34" charset="0"/>
              </a:rPr>
              <a:t>I/O</a:t>
            </a:r>
            <a:r>
              <a:rPr lang="zh-CN" altLang="en-US" sz="2400" dirty="0">
                <a:latin typeface="Calibri" pitchFamily="34" charset="0"/>
              </a:rPr>
              <a:t>方式适用于所有外部设备，</a:t>
            </a:r>
            <a:r>
              <a:rPr lang="en-US" altLang="zh-CN" sz="2400" dirty="0">
                <a:latin typeface="Calibri" pitchFamily="34" charset="0"/>
              </a:rPr>
              <a:t>DMA</a:t>
            </a:r>
            <a:r>
              <a:rPr lang="zh-CN" altLang="en-US" sz="2400" dirty="0">
                <a:latin typeface="Calibri" pitchFamily="34" charset="0"/>
              </a:rPr>
              <a:t>方式仅适用于快速外部设备</a:t>
            </a:r>
          </a:p>
          <a:p>
            <a:endParaRPr lang="zh-CN" altLang="en-US" sz="2400" dirty="0">
              <a:latin typeface="Calibri" pitchFamily="34" charset="0"/>
            </a:endParaRPr>
          </a:p>
        </p:txBody>
      </p:sp>
      <p:cxnSp>
        <p:nvCxnSpPr>
          <p:cNvPr id="4" name="直接连接符 3"/>
          <p:cNvCxnSpPr/>
          <p:nvPr/>
        </p:nvCxnSpPr>
        <p:spPr>
          <a:xfrm>
            <a:off x="285750" y="2571750"/>
            <a:ext cx="85725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Box 1"/>
          <p:cNvSpPr txBox="1">
            <a:spLocks noChangeArrowheads="1"/>
          </p:cNvSpPr>
          <p:nvPr/>
        </p:nvSpPr>
        <p:spPr bwMode="auto">
          <a:xfrm>
            <a:off x="0" y="1125538"/>
            <a:ext cx="9144000" cy="4383087"/>
          </a:xfrm>
          <a:prstGeom prst="rect">
            <a:avLst/>
          </a:prstGeom>
          <a:noFill/>
          <a:ln w="9525">
            <a:noFill/>
            <a:miter lim="800000"/>
            <a:headEnd/>
            <a:tailEnd/>
          </a:ln>
        </p:spPr>
        <p:txBody>
          <a:bodyPr>
            <a:spAutoFit/>
          </a:bodyPr>
          <a:lstStyle/>
          <a:p>
            <a:r>
              <a:rPr lang="en-US" altLang="zh-CN" sz="2400" dirty="0">
                <a:latin typeface="Calibri" pitchFamily="34" charset="0"/>
              </a:rPr>
              <a:t>(</a:t>
            </a:r>
            <a:r>
              <a:rPr lang="en-US" altLang="zh-CN" sz="2400" b="1" dirty="0">
                <a:latin typeface="Calibri" pitchFamily="34" charset="0"/>
              </a:rPr>
              <a:t>09</a:t>
            </a:r>
            <a:r>
              <a:rPr lang="en-US" altLang="zh-CN" sz="2400" dirty="0">
                <a:latin typeface="Calibri" pitchFamily="34" charset="0"/>
              </a:rPr>
              <a:t>)43</a:t>
            </a:r>
            <a:r>
              <a:rPr lang="zh-CN" altLang="en-US" sz="2400" dirty="0">
                <a:latin typeface="Calibri" pitchFamily="34" charset="0"/>
              </a:rPr>
              <a:t>． 某计算机的</a:t>
            </a:r>
            <a:r>
              <a:rPr lang="en-US" altLang="zh-CN" sz="2400" dirty="0">
                <a:latin typeface="Calibri" pitchFamily="34" charset="0"/>
              </a:rPr>
              <a:t>CPU</a:t>
            </a:r>
            <a:r>
              <a:rPr lang="zh-CN" altLang="en-US" sz="2400" dirty="0">
                <a:latin typeface="Calibri" pitchFamily="34" charset="0"/>
              </a:rPr>
              <a:t>主频为</a:t>
            </a:r>
            <a:r>
              <a:rPr lang="en-US" altLang="zh-CN" sz="2400" dirty="0">
                <a:latin typeface="Calibri" pitchFamily="34" charset="0"/>
              </a:rPr>
              <a:t>500MHz</a:t>
            </a:r>
            <a:r>
              <a:rPr lang="zh-CN" altLang="en-US" sz="2400" dirty="0">
                <a:latin typeface="Calibri" pitchFamily="34" charset="0"/>
              </a:rPr>
              <a:t>，</a:t>
            </a:r>
            <a:r>
              <a:rPr lang="en-US" altLang="zh-CN" sz="2400" dirty="0">
                <a:latin typeface="Calibri" pitchFamily="34" charset="0"/>
              </a:rPr>
              <a:t>CPI</a:t>
            </a:r>
            <a:r>
              <a:rPr lang="zh-CN" altLang="en-US" sz="2400" dirty="0">
                <a:latin typeface="Calibri" pitchFamily="34" charset="0"/>
              </a:rPr>
              <a:t>为</a:t>
            </a:r>
            <a:r>
              <a:rPr lang="en-US" altLang="zh-CN" sz="2400" dirty="0">
                <a:latin typeface="Calibri" pitchFamily="34" charset="0"/>
              </a:rPr>
              <a:t>5</a:t>
            </a:r>
            <a:r>
              <a:rPr lang="zh-CN" altLang="en-US" sz="2400" dirty="0">
                <a:latin typeface="Calibri" pitchFamily="34" charset="0"/>
              </a:rPr>
              <a:t>（即执行每条指令平均需要</a:t>
            </a:r>
            <a:r>
              <a:rPr lang="en-US" altLang="zh-CN" sz="2400" dirty="0">
                <a:latin typeface="Calibri" pitchFamily="34" charset="0"/>
              </a:rPr>
              <a:t>5</a:t>
            </a:r>
            <a:r>
              <a:rPr lang="zh-CN" altLang="en-US" sz="2400" dirty="0">
                <a:latin typeface="Calibri" pitchFamily="34" charset="0"/>
              </a:rPr>
              <a:t>个时钟周期）。假定某外设的数据传输率为</a:t>
            </a:r>
            <a:r>
              <a:rPr lang="en-US" altLang="zh-CN" sz="2400" dirty="0">
                <a:latin typeface="Calibri" pitchFamily="34" charset="0"/>
              </a:rPr>
              <a:t>0</a:t>
            </a:r>
            <a:r>
              <a:rPr lang="zh-CN" altLang="en-US" sz="2400" dirty="0">
                <a:latin typeface="Calibri" pitchFamily="34" charset="0"/>
              </a:rPr>
              <a:t>．</a:t>
            </a:r>
            <a:r>
              <a:rPr lang="en-US" altLang="zh-CN" sz="2400" dirty="0">
                <a:latin typeface="Calibri" pitchFamily="34" charset="0"/>
              </a:rPr>
              <a:t>5MBPs</a:t>
            </a:r>
            <a:r>
              <a:rPr lang="zh-CN" altLang="en-US" sz="2400" dirty="0">
                <a:latin typeface="Calibri" pitchFamily="34" charset="0"/>
              </a:rPr>
              <a:t>，采用中断方式与主机进行数据传送，以</a:t>
            </a:r>
            <a:r>
              <a:rPr lang="en-US" altLang="zh-CN" sz="2400" dirty="0">
                <a:latin typeface="Calibri" pitchFamily="34" charset="0"/>
              </a:rPr>
              <a:t>32</a:t>
            </a:r>
            <a:r>
              <a:rPr lang="zh-CN" altLang="en-US" sz="2400" dirty="0">
                <a:latin typeface="Calibri" pitchFamily="34" charset="0"/>
              </a:rPr>
              <a:t>位为传输单位，对应的中断服务程序包含</a:t>
            </a:r>
            <a:r>
              <a:rPr lang="en-US" altLang="zh-CN" sz="2400" dirty="0">
                <a:latin typeface="Calibri" pitchFamily="34" charset="0"/>
              </a:rPr>
              <a:t>18</a:t>
            </a:r>
            <a:r>
              <a:rPr lang="zh-CN" altLang="en-US" sz="2400" dirty="0">
                <a:latin typeface="Calibri" pitchFamily="34" charset="0"/>
              </a:rPr>
              <a:t>条指令，中断服务的其他开销相当于</a:t>
            </a:r>
            <a:r>
              <a:rPr lang="en-US" altLang="zh-CN" sz="2400" dirty="0">
                <a:latin typeface="Calibri" pitchFamily="34" charset="0"/>
              </a:rPr>
              <a:t>2</a:t>
            </a:r>
            <a:r>
              <a:rPr lang="zh-CN" altLang="en-US" sz="2400" dirty="0">
                <a:latin typeface="Calibri" pitchFamily="34" charset="0"/>
              </a:rPr>
              <a:t>条指令的执行时间。请回答下列问题，要求给出计算过程。</a:t>
            </a:r>
          </a:p>
          <a:p>
            <a:r>
              <a:rPr lang="zh-CN" altLang="en-US" sz="2400" dirty="0">
                <a:latin typeface="Calibri" pitchFamily="34" charset="0"/>
              </a:rPr>
              <a:t>　　（</a:t>
            </a:r>
            <a:r>
              <a:rPr lang="en-US" altLang="zh-CN" sz="2400" dirty="0">
                <a:latin typeface="Calibri" pitchFamily="34" charset="0"/>
              </a:rPr>
              <a:t>1</a:t>
            </a:r>
            <a:r>
              <a:rPr lang="zh-CN" altLang="en-US" sz="2400" dirty="0">
                <a:latin typeface="Calibri" pitchFamily="34" charset="0"/>
              </a:rPr>
              <a:t>）在中断方式下，</a:t>
            </a:r>
            <a:r>
              <a:rPr lang="en-US" altLang="zh-CN" sz="2400" dirty="0">
                <a:latin typeface="Calibri" pitchFamily="34" charset="0"/>
              </a:rPr>
              <a:t>CPU</a:t>
            </a:r>
            <a:r>
              <a:rPr lang="zh-CN" altLang="en-US" sz="2400" dirty="0">
                <a:latin typeface="Calibri" pitchFamily="34" charset="0"/>
              </a:rPr>
              <a:t>用于该外设</a:t>
            </a:r>
            <a:r>
              <a:rPr lang="en-US" altLang="zh-CN" sz="2400" dirty="0">
                <a:latin typeface="Calibri" pitchFamily="34" charset="0"/>
              </a:rPr>
              <a:t>I/O</a:t>
            </a:r>
            <a:r>
              <a:rPr lang="zh-CN" altLang="en-US" sz="2400" dirty="0">
                <a:latin typeface="Calibri" pitchFamily="34" charset="0"/>
              </a:rPr>
              <a:t>的时间占整个</a:t>
            </a:r>
            <a:r>
              <a:rPr lang="en-US" altLang="zh-CN" sz="2400" dirty="0">
                <a:latin typeface="Calibri" pitchFamily="34" charset="0"/>
              </a:rPr>
              <a:t>CPU</a:t>
            </a:r>
            <a:r>
              <a:rPr lang="zh-CN" altLang="en-US" sz="2400" dirty="0">
                <a:latin typeface="Calibri" pitchFamily="34" charset="0"/>
              </a:rPr>
              <a:t>时间的百分比是多少</a:t>
            </a:r>
            <a:r>
              <a:rPr lang="en-US" altLang="zh-CN" sz="2400" dirty="0">
                <a:latin typeface="Calibri" pitchFamily="34" charset="0"/>
              </a:rPr>
              <a:t>?</a:t>
            </a:r>
            <a:endParaRPr lang="zh-CN" altLang="en-US" sz="2400" dirty="0">
              <a:latin typeface="Calibri" pitchFamily="34" charset="0"/>
            </a:endParaRPr>
          </a:p>
          <a:p>
            <a:r>
              <a:rPr lang="zh-CN" altLang="en-US" sz="2400" dirty="0">
                <a:latin typeface="Calibri" pitchFamily="34" charset="0"/>
              </a:rPr>
              <a:t>　　（</a:t>
            </a:r>
            <a:r>
              <a:rPr lang="en-US" altLang="zh-CN" sz="2400" dirty="0">
                <a:latin typeface="Calibri" pitchFamily="34" charset="0"/>
              </a:rPr>
              <a:t>2</a:t>
            </a:r>
            <a:r>
              <a:rPr lang="zh-CN" altLang="en-US" sz="2400" dirty="0">
                <a:latin typeface="Calibri" pitchFamily="34" charset="0"/>
              </a:rPr>
              <a:t>）当该外设的数据传输率达到</a:t>
            </a:r>
            <a:r>
              <a:rPr lang="en-US" altLang="zh-CN" sz="2400" dirty="0">
                <a:latin typeface="Calibri" pitchFamily="34" charset="0"/>
              </a:rPr>
              <a:t>5MB/s</a:t>
            </a:r>
            <a:r>
              <a:rPr lang="zh-CN" altLang="en-US" sz="2400" dirty="0">
                <a:latin typeface="Calibri" pitchFamily="34" charset="0"/>
              </a:rPr>
              <a:t>时，改用</a:t>
            </a:r>
            <a:r>
              <a:rPr lang="en-US" altLang="zh-CN" sz="2400" dirty="0">
                <a:latin typeface="Calibri" pitchFamily="34" charset="0"/>
              </a:rPr>
              <a:t>DMA</a:t>
            </a:r>
            <a:r>
              <a:rPr lang="zh-CN" altLang="en-US" sz="2400" dirty="0">
                <a:latin typeface="Calibri" pitchFamily="34" charset="0"/>
              </a:rPr>
              <a:t>方式传送数据。假定每次</a:t>
            </a:r>
            <a:r>
              <a:rPr lang="en-US" altLang="zh-CN" sz="2400" dirty="0">
                <a:latin typeface="Calibri" pitchFamily="34" charset="0"/>
              </a:rPr>
              <a:t>DMA</a:t>
            </a:r>
            <a:r>
              <a:rPr lang="zh-CN" altLang="en-US" sz="2400" dirty="0">
                <a:latin typeface="Calibri" pitchFamily="34" charset="0"/>
              </a:rPr>
              <a:t>传送大小为</a:t>
            </a:r>
            <a:r>
              <a:rPr lang="en-US" altLang="zh-CN" sz="2400" dirty="0">
                <a:latin typeface="Calibri" pitchFamily="34" charset="0"/>
              </a:rPr>
              <a:t>5000B</a:t>
            </a:r>
            <a:r>
              <a:rPr lang="zh-CN" altLang="en-US" sz="2400" dirty="0">
                <a:latin typeface="Calibri" pitchFamily="34" charset="0"/>
              </a:rPr>
              <a:t>，且</a:t>
            </a:r>
            <a:r>
              <a:rPr lang="en-US" altLang="zh-CN" sz="2400" dirty="0">
                <a:latin typeface="Calibri" pitchFamily="34" charset="0"/>
              </a:rPr>
              <a:t>DMA</a:t>
            </a:r>
            <a:r>
              <a:rPr lang="zh-CN" altLang="en-US" sz="2400" dirty="0">
                <a:latin typeface="Calibri" pitchFamily="34" charset="0"/>
              </a:rPr>
              <a:t>预处理和后处理的总开销为</a:t>
            </a:r>
            <a:r>
              <a:rPr lang="en-US" altLang="zh-CN" sz="2400" dirty="0">
                <a:latin typeface="Calibri" pitchFamily="34" charset="0"/>
              </a:rPr>
              <a:t>500</a:t>
            </a:r>
            <a:r>
              <a:rPr lang="zh-CN" altLang="en-US" sz="2400" dirty="0">
                <a:latin typeface="Calibri" pitchFamily="34" charset="0"/>
              </a:rPr>
              <a:t>个时钟周期，则</a:t>
            </a:r>
            <a:r>
              <a:rPr lang="en-US" altLang="zh-CN" sz="2400" dirty="0">
                <a:latin typeface="Calibri" pitchFamily="34" charset="0"/>
              </a:rPr>
              <a:t>CPU</a:t>
            </a:r>
            <a:r>
              <a:rPr lang="zh-CN" altLang="en-US" sz="2400" dirty="0">
                <a:latin typeface="Calibri" pitchFamily="34" charset="0"/>
              </a:rPr>
              <a:t>用于该外设</a:t>
            </a:r>
            <a:r>
              <a:rPr lang="en-US" altLang="zh-CN" sz="2400" dirty="0">
                <a:latin typeface="Calibri" pitchFamily="34" charset="0"/>
              </a:rPr>
              <a:t>I/O</a:t>
            </a:r>
            <a:r>
              <a:rPr lang="zh-CN" altLang="en-US" sz="2400" dirty="0">
                <a:latin typeface="Calibri" pitchFamily="34" charset="0"/>
              </a:rPr>
              <a:t>的时间占整个</a:t>
            </a:r>
            <a:r>
              <a:rPr lang="en-US" altLang="zh-CN" sz="2400" dirty="0">
                <a:latin typeface="Calibri" pitchFamily="34" charset="0"/>
              </a:rPr>
              <a:t>CPU</a:t>
            </a:r>
            <a:r>
              <a:rPr lang="zh-CN" altLang="en-US" sz="2400" dirty="0">
                <a:latin typeface="Calibri" pitchFamily="34" charset="0"/>
              </a:rPr>
              <a:t>时间的百分比是多少</a:t>
            </a:r>
            <a:r>
              <a:rPr lang="en-US" altLang="zh-CN" sz="2400" dirty="0">
                <a:latin typeface="Calibri" pitchFamily="34" charset="0"/>
              </a:rPr>
              <a:t>?</a:t>
            </a:r>
            <a:r>
              <a:rPr lang="zh-CN" altLang="en-US" sz="2400" dirty="0">
                <a:latin typeface="Calibri" pitchFamily="34" charset="0"/>
              </a:rPr>
              <a:t>（假设</a:t>
            </a:r>
            <a:r>
              <a:rPr lang="en-US" altLang="zh-CN" sz="2400" dirty="0">
                <a:latin typeface="Calibri" pitchFamily="34" charset="0"/>
              </a:rPr>
              <a:t>DMA</a:t>
            </a:r>
            <a:r>
              <a:rPr lang="zh-CN" altLang="en-US" sz="2400" dirty="0">
                <a:latin typeface="Calibri" pitchFamily="34" charset="0"/>
              </a:rPr>
              <a:t>与</a:t>
            </a:r>
            <a:r>
              <a:rPr lang="en-US" altLang="zh-CN" sz="2400" dirty="0">
                <a:latin typeface="Calibri" pitchFamily="34" charset="0"/>
              </a:rPr>
              <a:t>CPU</a:t>
            </a:r>
            <a:r>
              <a:rPr lang="zh-CN" altLang="en-US" sz="2400" dirty="0">
                <a:latin typeface="Calibri" pitchFamily="34" charset="0"/>
              </a:rPr>
              <a:t>之间没有访存冲突</a:t>
            </a:r>
            <a:r>
              <a:rPr lang="zh-CN" altLang="en-US" dirty="0">
                <a:latin typeface="Calibri" pitchFamily="34" charset="0"/>
              </a:rPr>
              <a:t>）</a:t>
            </a:r>
          </a:p>
          <a:p>
            <a:endParaRPr lang="zh-CN" altLang="en-US" dirty="0">
              <a:latin typeface="Calibri"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052736"/>
            <a:ext cx="8136904" cy="2554545"/>
          </a:xfrm>
          <a:prstGeom prst="rect">
            <a:avLst/>
          </a:prstGeom>
        </p:spPr>
        <p:txBody>
          <a:bodyPr wrap="square">
            <a:spAutoFit/>
          </a:bodyPr>
          <a:lstStyle/>
          <a:p>
            <a:r>
              <a:rPr lang="en-US" altLang="zh-TW" sz="2000" dirty="0"/>
              <a:t>1</a:t>
            </a:r>
            <a:r>
              <a:rPr lang="zh-TW" altLang="en-US" sz="2000" dirty="0"/>
              <a:t>）在中断方式下，每</a:t>
            </a:r>
            <a:r>
              <a:rPr lang="en-US" altLang="zh-TW" sz="2000" dirty="0"/>
              <a:t>32</a:t>
            </a:r>
            <a:r>
              <a:rPr lang="zh-TW" altLang="en-US" sz="2000" dirty="0"/>
              <a:t>位（</a:t>
            </a:r>
            <a:r>
              <a:rPr lang="en-US" altLang="zh-TW" sz="2000" dirty="0"/>
              <a:t>4B</a:t>
            </a:r>
            <a:r>
              <a:rPr lang="zh-TW" altLang="en-US" sz="2000" dirty="0"/>
              <a:t>）被中断一次，故每秒中断</a:t>
            </a:r>
          </a:p>
          <a:p>
            <a:r>
              <a:rPr lang="zh-TW" altLang="en-US" sz="2000" dirty="0"/>
              <a:t>        </a:t>
            </a:r>
            <a:r>
              <a:rPr lang="en-US" altLang="zh-TW" sz="2000" dirty="0"/>
              <a:t>0.5MB/4B=0.5*10^6/4=12.5*10^4(</a:t>
            </a:r>
            <a:r>
              <a:rPr lang="zh-TW" altLang="en-US" sz="2000" dirty="0"/>
              <a:t>次</a:t>
            </a:r>
            <a:r>
              <a:rPr lang="en-US" altLang="zh-TW" sz="2000" dirty="0"/>
              <a:t>)</a:t>
            </a:r>
          </a:p>
          <a:p>
            <a:r>
              <a:rPr lang="zh-TW" altLang="en-US" sz="2000" dirty="0"/>
              <a:t>要注意的是，这里是数据传输率，所以</a:t>
            </a:r>
            <a:r>
              <a:rPr lang="en-US" altLang="zh-TW" sz="2000" dirty="0"/>
              <a:t>1MB=10^6B</a:t>
            </a:r>
            <a:r>
              <a:rPr lang="zh-TW" altLang="en-US" sz="2000" dirty="0"/>
              <a:t>。因为中断服务程序包含</a:t>
            </a:r>
            <a:r>
              <a:rPr lang="en-US" altLang="zh-TW" sz="2000" dirty="0"/>
              <a:t>18</a:t>
            </a:r>
            <a:r>
              <a:rPr lang="zh-TW" altLang="en-US" sz="2000" dirty="0"/>
              <a:t>条指令，中断服务的其他开销相当于</a:t>
            </a:r>
            <a:r>
              <a:rPr lang="en-US" altLang="zh-TW" sz="2000" dirty="0"/>
              <a:t>2</a:t>
            </a:r>
            <a:r>
              <a:rPr lang="zh-TW" altLang="en-US" sz="2000" dirty="0"/>
              <a:t>条指令的执行时间，且执行每条指令平均需</a:t>
            </a:r>
            <a:r>
              <a:rPr lang="en-US" altLang="zh-TW" sz="2000" dirty="0"/>
              <a:t>5</a:t>
            </a:r>
            <a:r>
              <a:rPr lang="zh-TW" altLang="en-US" sz="2000" dirty="0"/>
              <a:t>个时钟周期，所以，</a:t>
            </a:r>
            <a:r>
              <a:rPr lang="en-US" altLang="zh-TW" sz="2000" dirty="0"/>
              <a:t>1</a:t>
            </a:r>
            <a:r>
              <a:rPr lang="zh-TW" altLang="en-US" sz="2000" dirty="0"/>
              <a:t>秒内用于中断的时钟周期数为</a:t>
            </a:r>
          </a:p>
          <a:p>
            <a:r>
              <a:rPr lang="zh-TW" altLang="en-US" sz="2000" dirty="0"/>
              <a:t>   （</a:t>
            </a:r>
            <a:r>
              <a:rPr lang="en-US" altLang="zh-TW" sz="2000" dirty="0"/>
              <a:t>18+2</a:t>
            </a:r>
            <a:r>
              <a:rPr lang="zh-TW" altLang="en-US" sz="2000" dirty="0"/>
              <a:t>）*</a:t>
            </a:r>
            <a:r>
              <a:rPr lang="en-US" altLang="zh-TW" sz="2000" dirty="0"/>
              <a:t>5*12.5*10^4=12.5*10^6</a:t>
            </a:r>
          </a:p>
          <a:p>
            <a:r>
              <a:rPr lang="en-US" altLang="zh-TW" sz="2000" dirty="0"/>
              <a:t>   ((12.5*10^6)/(500*10^6))*100%=2.5%</a:t>
            </a:r>
            <a:endParaRPr lang="zh-CN" altLang="en-US" sz="2000" dirty="0"/>
          </a:p>
        </p:txBody>
      </p:sp>
      <p:sp>
        <p:nvSpPr>
          <p:cNvPr id="3" name="矩形 2"/>
          <p:cNvSpPr/>
          <p:nvPr/>
        </p:nvSpPr>
        <p:spPr>
          <a:xfrm>
            <a:off x="611560" y="3717032"/>
            <a:ext cx="8208912" cy="2554545"/>
          </a:xfrm>
          <a:prstGeom prst="rect">
            <a:avLst/>
          </a:prstGeom>
        </p:spPr>
        <p:txBody>
          <a:bodyPr wrap="square">
            <a:spAutoFit/>
          </a:bodyPr>
          <a:lstStyle/>
          <a:p>
            <a:r>
              <a:rPr lang="zh-TW" altLang="en-US" sz="2000" dirty="0"/>
              <a:t>（</a:t>
            </a:r>
            <a:r>
              <a:rPr lang="en-US" altLang="zh-TW" sz="2000" dirty="0"/>
              <a:t>2</a:t>
            </a:r>
            <a:r>
              <a:rPr lang="zh-TW" altLang="en-US" sz="2000" dirty="0"/>
              <a:t>）在</a:t>
            </a:r>
            <a:r>
              <a:rPr lang="en-US" altLang="zh-TW" sz="2000" dirty="0"/>
              <a:t>DMA</a:t>
            </a:r>
            <a:r>
              <a:rPr lang="zh-TW" altLang="en-US" sz="2000" dirty="0"/>
              <a:t>方式下，每秒进行</a:t>
            </a:r>
            <a:r>
              <a:rPr lang="en-US" altLang="zh-TW" sz="2000" dirty="0"/>
              <a:t>DMA</a:t>
            </a:r>
            <a:r>
              <a:rPr lang="zh-TW" altLang="en-US" sz="2000" dirty="0"/>
              <a:t>操作</a:t>
            </a:r>
          </a:p>
          <a:p>
            <a:r>
              <a:rPr lang="en-US" altLang="zh-TW" sz="2000" dirty="0"/>
              <a:t>5MB/5000B=5*10^6/5000=1*10^3</a:t>
            </a:r>
            <a:r>
              <a:rPr lang="zh-TW" altLang="en-US" sz="2000" dirty="0"/>
              <a:t>次因为</a:t>
            </a:r>
            <a:r>
              <a:rPr lang="en-US" altLang="zh-TW" sz="2000" dirty="0"/>
              <a:t>DMA</a:t>
            </a:r>
            <a:r>
              <a:rPr lang="zh-TW" altLang="en-US" sz="2000" dirty="0"/>
              <a:t>预处理和后处理的总开销为</a:t>
            </a:r>
            <a:r>
              <a:rPr lang="en-US" altLang="zh-TW" sz="2000" dirty="0"/>
              <a:t>500</a:t>
            </a:r>
            <a:r>
              <a:rPr lang="zh-TW" altLang="en-US" sz="2000" dirty="0"/>
              <a:t>个时钟周期，所以</a:t>
            </a:r>
            <a:r>
              <a:rPr lang="en-US" altLang="zh-TW" sz="2000" dirty="0"/>
              <a:t>1</a:t>
            </a:r>
            <a:r>
              <a:rPr lang="zh-TW" altLang="en-US" sz="2000" dirty="0"/>
              <a:t>秒钟之内用于</a:t>
            </a:r>
            <a:r>
              <a:rPr lang="en-US" altLang="zh-TW" sz="2000" dirty="0"/>
              <a:t>DMA</a:t>
            </a:r>
            <a:r>
              <a:rPr lang="zh-TW" altLang="en-US" sz="2000" dirty="0"/>
              <a:t>操作的时钟周期数为</a:t>
            </a:r>
          </a:p>
          <a:p>
            <a:r>
              <a:rPr lang="zh-TW" altLang="en-US" sz="2000" dirty="0"/>
              <a:t>　　　　　　</a:t>
            </a:r>
            <a:r>
              <a:rPr lang="en-US" altLang="zh-TW" sz="2000" dirty="0"/>
              <a:t>500*1*10^3=5*10^5</a:t>
            </a:r>
          </a:p>
          <a:p>
            <a:r>
              <a:rPr lang="zh-TW" altLang="en-US" sz="2000" dirty="0"/>
              <a:t>故在</a:t>
            </a:r>
            <a:r>
              <a:rPr lang="en-US" altLang="zh-TW" sz="2000" dirty="0"/>
              <a:t>DMA</a:t>
            </a:r>
            <a:r>
              <a:rPr lang="zh-TW" altLang="en-US" sz="2000" dirty="0"/>
              <a:t>方式下，占整个</a:t>
            </a:r>
            <a:r>
              <a:rPr lang="en-US" altLang="zh-TW" sz="2000" dirty="0"/>
              <a:t>CPU</a:t>
            </a:r>
            <a:r>
              <a:rPr lang="zh-TW" altLang="en-US" sz="2000" dirty="0"/>
              <a:t>时间的百分比是</a:t>
            </a:r>
          </a:p>
          <a:p>
            <a:r>
              <a:rPr lang="zh-TW" altLang="en-US" sz="2000" dirty="0"/>
              <a:t>  （（</a:t>
            </a:r>
            <a:r>
              <a:rPr lang="en-US" altLang="zh-TW" sz="2000" dirty="0"/>
              <a:t>5*10^5</a:t>
            </a:r>
            <a:r>
              <a:rPr lang="zh-TW" altLang="en-US" sz="2000" dirty="0"/>
              <a:t>）</a:t>
            </a:r>
            <a:r>
              <a:rPr lang="en-US" altLang="zh-TW" sz="2000" dirty="0"/>
              <a:t>/(500*10^6)</a:t>
            </a:r>
            <a:r>
              <a:rPr lang="zh-TW" altLang="en-US" sz="2000" dirty="0"/>
              <a:t>）*</a:t>
            </a:r>
            <a:r>
              <a:rPr lang="en-US" altLang="zh-TW" sz="2000" dirty="0"/>
              <a:t>100%=0.1%</a:t>
            </a:r>
          </a:p>
          <a:p>
            <a:endParaRPr lang="en-US" altLang="zh-TW" sz="2000" dirty="0"/>
          </a:p>
          <a:p>
            <a:r>
              <a:rPr lang="en-US" altLang="zh-TW" sz="2000" dirty="0"/>
              <a:t>(</a:t>
            </a:r>
            <a:r>
              <a:rPr lang="zh-TW" altLang="en-US" sz="2000" dirty="0"/>
              <a:t>主频</a:t>
            </a:r>
            <a:r>
              <a:rPr lang="en-US" altLang="zh-TW" sz="2000" dirty="0"/>
              <a:t>500MHz</a:t>
            </a:r>
            <a:r>
              <a:rPr lang="zh-TW" altLang="en-US" sz="2000" dirty="0"/>
              <a:t>即每秒之内的时钟周期数为</a:t>
            </a:r>
            <a:r>
              <a:rPr lang="en-US" altLang="zh-TW" sz="2000" dirty="0"/>
              <a:t>500*10^6)</a:t>
            </a:r>
            <a:endParaRPr lang="zh-CN" altLang="en-US" sz="2000" dirty="0"/>
          </a:p>
        </p:txBody>
      </p:sp>
    </p:spTree>
    <p:extLst>
      <p:ext uri="{BB962C8B-B14F-4D97-AF65-F5344CB8AC3E}">
        <p14:creationId xmlns:p14="http://schemas.microsoft.com/office/powerpoint/2010/main" val="607173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3"/>
          <p:cNvSpPr txBox="1">
            <a:spLocks noChangeArrowheads="1"/>
          </p:cNvSpPr>
          <p:nvPr/>
        </p:nvSpPr>
        <p:spPr bwMode="auto">
          <a:xfrm>
            <a:off x="428625" y="357188"/>
            <a:ext cx="8215313" cy="3970337"/>
          </a:xfrm>
          <a:prstGeom prst="rect">
            <a:avLst/>
          </a:prstGeom>
          <a:noFill/>
          <a:ln w="9525">
            <a:noFill/>
            <a:miter lim="800000"/>
            <a:headEnd/>
            <a:tailEnd/>
          </a:ln>
        </p:spPr>
        <p:txBody>
          <a:bodyPr>
            <a:spAutoFit/>
          </a:bodyPr>
          <a:lstStyle/>
          <a:p>
            <a:r>
              <a:rPr lang="zh-CN" altLang="en-US" sz="2800" dirty="0">
                <a:latin typeface="Calibri" pitchFamily="34" charset="0"/>
              </a:rPr>
              <a:t>（</a:t>
            </a:r>
            <a:r>
              <a:rPr lang="en-US" altLang="zh-CN" sz="2800" b="1" dirty="0">
                <a:latin typeface="Calibri" pitchFamily="34" charset="0"/>
              </a:rPr>
              <a:t>09</a:t>
            </a:r>
            <a:r>
              <a:rPr lang="zh-CN" altLang="en-US" sz="2800" dirty="0">
                <a:latin typeface="Calibri" pitchFamily="34" charset="0"/>
              </a:rPr>
              <a:t>）浮点数加、减运算过程一般包括对阶、尾数运算、规格化、舍入和判溢出等步骤。</a:t>
            </a:r>
            <a:endParaRPr lang="en-US" altLang="zh-CN" sz="2800" dirty="0">
              <a:latin typeface="Calibri" pitchFamily="34" charset="0"/>
            </a:endParaRPr>
          </a:p>
          <a:p>
            <a:r>
              <a:rPr lang="zh-CN" altLang="en-US" sz="2800" dirty="0">
                <a:latin typeface="Calibri" pitchFamily="34" charset="0"/>
              </a:rPr>
              <a:t>设浮点数的阶码和尾数均采用补码表示，且位数分别为</a:t>
            </a:r>
            <a:r>
              <a:rPr lang="en-US" altLang="zh-CN" sz="2800" dirty="0">
                <a:latin typeface="Calibri" pitchFamily="34" charset="0"/>
              </a:rPr>
              <a:t>5</a:t>
            </a:r>
            <a:r>
              <a:rPr lang="zh-CN" altLang="en-US" sz="2800" dirty="0">
                <a:latin typeface="Calibri" pitchFamily="34" charset="0"/>
              </a:rPr>
              <a:t>位和</a:t>
            </a:r>
            <a:r>
              <a:rPr lang="en-US" altLang="zh-CN" sz="2800" dirty="0">
                <a:latin typeface="Calibri" pitchFamily="34" charset="0"/>
              </a:rPr>
              <a:t>7</a:t>
            </a:r>
            <a:r>
              <a:rPr lang="zh-CN" altLang="en-US" sz="2800" dirty="0">
                <a:latin typeface="Calibri" pitchFamily="34" charset="0"/>
              </a:rPr>
              <a:t>位（均含</a:t>
            </a:r>
            <a:r>
              <a:rPr lang="en-US" altLang="zh-CN" sz="2800" dirty="0">
                <a:latin typeface="Calibri" pitchFamily="34" charset="0"/>
              </a:rPr>
              <a:t>2</a:t>
            </a:r>
            <a:r>
              <a:rPr lang="zh-CN" altLang="en-US" sz="2800" dirty="0">
                <a:latin typeface="Calibri" pitchFamily="34" charset="0"/>
              </a:rPr>
              <a:t>位符号位）。若有两个数</a:t>
            </a:r>
            <a:r>
              <a:rPr lang="en-US" altLang="zh-CN" sz="2800" dirty="0">
                <a:latin typeface="Calibri" pitchFamily="34" charset="0"/>
              </a:rPr>
              <a:t>X</a:t>
            </a:r>
            <a:r>
              <a:rPr lang="zh-CN" altLang="en-US" sz="2800" dirty="0">
                <a:latin typeface="Calibri" pitchFamily="34" charset="0"/>
              </a:rPr>
              <a:t>＝</a:t>
            </a:r>
            <a:r>
              <a:rPr lang="en-US" altLang="zh-CN" sz="2800" dirty="0">
                <a:latin typeface="Calibri" pitchFamily="34" charset="0"/>
              </a:rPr>
              <a:t>2</a:t>
            </a:r>
            <a:r>
              <a:rPr lang="en-US" altLang="zh-CN" sz="2800" baseline="30000" dirty="0">
                <a:latin typeface="Calibri" pitchFamily="34" charset="0"/>
              </a:rPr>
              <a:t>7</a:t>
            </a:r>
            <a:r>
              <a:rPr lang="en-US" altLang="zh-CN" sz="2800" dirty="0">
                <a:latin typeface="Calibri" pitchFamily="34" charset="0"/>
              </a:rPr>
              <a:t>×29/32</a:t>
            </a:r>
            <a:r>
              <a:rPr lang="zh-CN" altLang="en-US" sz="2800" dirty="0">
                <a:latin typeface="Calibri" pitchFamily="34" charset="0"/>
              </a:rPr>
              <a:t>，</a:t>
            </a:r>
            <a:r>
              <a:rPr lang="en-US" sz="2800" dirty="0">
                <a:latin typeface="Calibri" pitchFamily="34" charset="0"/>
              </a:rPr>
              <a:t> </a:t>
            </a:r>
            <a:r>
              <a:rPr lang="en-US" altLang="zh-CN" sz="2800" dirty="0">
                <a:latin typeface="Calibri" pitchFamily="34" charset="0"/>
              </a:rPr>
              <a:t>Y</a:t>
            </a:r>
            <a:r>
              <a:rPr lang="zh-CN" altLang="en-US" sz="2800" dirty="0">
                <a:latin typeface="Calibri" pitchFamily="34" charset="0"/>
              </a:rPr>
              <a:t>＝</a:t>
            </a:r>
            <a:r>
              <a:rPr lang="en-US" altLang="zh-CN" sz="2800" dirty="0">
                <a:latin typeface="Calibri" pitchFamily="34" charset="0"/>
              </a:rPr>
              <a:t>2</a:t>
            </a:r>
            <a:r>
              <a:rPr lang="en-US" altLang="zh-CN" sz="2800" baseline="30000" dirty="0">
                <a:latin typeface="Calibri" pitchFamily="34" charset="0"/>
              </a:rPr>
              <a:t>7</a:t>
            </a:r>
            <a:r>
              <a:rPr lang="en-US" altLang="zh-CN" sz="2800" dirty="0">
                <a:latin typeface="Calibri" pitchFamily="34" charset="0"/>
              </a:rPr>
              <a:t>×5/8</a:t>
            </a:r>
            <a:r>
              <a:rPr lang="zh-CN" altLang="en-US" sz="2800" dirty="0">
                <a:latin typeface="Calibri" pitchFamily="34" charset="0"/>
              </a:rPr>
              <a:t>，则用浮点加法计算</a:t>
            </a:r>
            <a:r>
              <a:rPr lang="en-US" altLang="zh-CN" sz="2800" dirty="0">
                <a:latin typeface="Calibri" pitchFamily="34" charset="0"/>
              </a:rPr>
              <a:t>X</a:t>
            </a:r>
            <a:r>
              <a:rPr lang="zh-CN" altLang="en-US" sz="2800" dirty="0">
                <a:latin typeface="Calibri" pitchFamily="34" charset="0"/>
              </a:rPr>
              <a:t>＋</a:t>
            </a:r>
            <a:r>
              <a:rPr lang="en-US" altLang="zh-CN" sz="2800" dirty="0">
                <a:latin typeface="Calibri" pitchFamily="34" charset="0"/>
              </a:rPr>
              <a:t>Y</a:t>
            </a:r>
            <a:r>
              <a:rPr lang="zh-CN" altLang="en-US" sz="2800" dirty="0">
                <a:latin typeface="Calibri" pitchFamily="34" charset="0"/>
              </a:rPr>
              <a:t>的最终结果是（）。</a:t>
            </a:r>
          </a:p>
          <a:p>
            <a:r>
              <a:rPr lang="zh-CN" altLang="en-US" sz="2800" dirty="0">
                <a:latin typeface="Calibri" pitchFamily="34" charset="0"/>
              </a:rPr>
              <a:t>　　</a:t>
            </a:r>
            <a:r>
              <a:rPr lang="en-US" altLang="zh-CN" sz="2800" dirty="0">
                <a:latin typeface="Calibri" pitchFamily="34" charset="0"/>
              </a:rPr>
              <a:t>A  00111 1100010</a:t>
            </a:r>
            <a:r>
              <a:rPr lang="zh-CN" altLang="en-US" sz="2800" dirty="0">
                <a:latin typeface="Calibri" pitchFamily="34" charset="0"/>
              </a:rPr>
              <a:t>　    </a:t>
            </a:r>
            <a:r>
              <a:rPr lang="en-US" altLang="zh-CN" sz="2800" dirty="0">
                <a:latin typeface="Calibri" pitchFamily="34" charset="0"/>
              </a:rPr>
              <a:t>B  00111 0100010</a:t>
            </a:r>
            <a:endParaRPr lang="zh-CN" altLang="en-US" sz="2800" dirty="0">
              <a:latin typeface="Calibri" pitchFamily="34" charset="0"/>
            </a:endParaRPr>
          </a:p>
          <a:p>
            <a:r>
              <a:rPr lang="en-US" altLang="zh-CN" sz="2800" dirty="0">
                <a:latin typeface="Calibri" pitchFamily="34" charset="0"/>
              </a:rPr>
              <a:t>         C  01000 0010001</a:t>
            </a:r>
            <a:r>
              <a:rPr lang="zh-CN" altLang="en-US" sz="2800" dirty="0">
                <a:latin typeface="Calibri" pitchFamily="34" charset="0"/>
              </a:rPr>
              <a:t>　     </a:t>
            </a:r>
            <a:r>
              <a:rPr lang="en-US" altLang="zh-CN" sz="2800" dirty="0">
                <a:latin typeface="Calibri" pitchFamily="34" charset="0"/>
              </a:rPr>
              <a:t>D  </a:t>
            </a:r>
            <a:r>
              <a:rPr lang="zh-CN" altLang="en-US" sz="2800" dirty="0">
                <a:latin typeface="Calibri" pitchFamily="34" charset="0"/>
              </a:rPr>
              <a:t>发生溢出</a:t>
            </a:r>
          </a:p>
          <a:p>
            <a:endParaRPr lang="zh-CN" altLang="en-US" sz="2800" dirty="0">
              <a:latin typeface="Calibri" pitchFamily="34" charset="0"/>
            </a:endParaRPr>
          </a:p>
        </p:txBody>
      </p:sp>
      <p:sp>
        <p:nvSpPr>
          <p:cNvPr id="5" name="TextBox 4"/>
          <p:cNvSpPr txBox="1">
            <a:spLocks noChangeArrowheads="1"/>
          </p:cNvSpPr>
          <p:nvPr/>
        </p:nvSpPr>
        <p:spPr bwMode="auto">
          <a:xfrm>
            <a:off x="571500" y="4251325"/>
            <a:ext cx="8072438" cy="2678113"/>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10</a:t>
            </a:r>
            <a:r>
              <a:rPr lang="en-US" altLang="zh-CN" sz="2800">
                <a:latin typeface="Calibri" pitchFamily="34" charset="0"/>
              </a:rPr>
              <a:t>)13</a:t>
            </a:r>
            <a:r>
              <a:rPr lang="zh-CN" altLang="en-US" sz="2800">
                <a:latin typeface="Calibri" pitchFamily="34" charset="0"/>
              </a:rPr>
              <a:t>．假定有</a:t>
            </a:r>
            <a:r>
              <a:rPr lang="en-US" altLang="zh-CN" sz="2800">
                <a:latin typeface="Calibri" pitchFamily="34" charset="0"/>
              </a:rPr>
              <a:t>4</a:t>
            </a:r>
            <a:r>
              <a:rPr lang="zh-CN" altLang="en-US" sz="2800">
                <a:latin typeface="Calibri" pitchFamily="34" charset="0"/>
              </a:rPr>
              <a:t>个整数用</a:t>
            </a:r>
            <a:r>
              <a:rPr lang="en-US" altLang="zh-CN" sz="2800">
                <a:latin typeface="Calibri" pitchFamily="34" charset="0"/>
              </a:rPr>
              <a:t>8</a:t>
            </a:r>
            <a:r>
              <a:rPr lang="zh-CN" altLang="en-US" sz="2800">
                <a:latin typeface="Calibri" pitchFamily="34" charset="0"/>
              </a:rPr>
              <a:t>位补码分别表示为</a:t>
            </a:r>
            <a:r>
              <a:rPr lang="en-US" altLang="zh-CN" sz="2800">
                <a:latin typeface="Calibri" pitchFamily="34" charset="0"/>
              </a:rPr>
              <a:t>r1=FEH</a:t>
            </a:r>
            <a:r>
              <a:rPr lang="zh-CN" altLang="en-US" sz="2800">
                <a:latin typeface="Calibri" pitchFamily="34" charset="0"/>
              </a:rPr>
              <a:t>，</a:t>
            </a:r>
            <a:r>
              <a:rPr lang="en-US" altLang="zh-CN" sz="2800">
                <a:latin typeface="Calibri" pitchFamily="34" charset="0"/>
              </a:rPr>
              <a:t>r2=F2H</a:t>
            </a:r>
            <a:r>
              <a:rPr lang="zh-CN" altLang="en-US" sz="2800">
                <a:latin typeface="Calibri" pitchFamily="34" charset="0"/>
              </a:rPr>
              <a:t>，</a:t>
            </a:r>
            <a:r>
              <a:rPr lang="en-US" altLang="zh-CN" sz="2800">
                <a:latin typeface="Calibri" pitchFamily="34" charset="0"/>
              </a:rPr>
              <a:t>r3=90H</a:t>
            </a:r>
            <a:r>
              <a:rPr lang="zh-CN" altLang="en-US" sz="2800">
                <a:latin typeface="Calibri" pitchFamily="34" charset="0"/>
              </a:rPr>
              <a:t>，</a:t>
            </a:r>
            <a:r>
              <a:rPr lang="en-US" altLang="zh-CN" sz="2800">
                <a:latin typeface="Calibri" pitchFamily="34" charset="0"/>
              </a:rPr>
              <a:t>r4=F8H</a:t>
            </a:r>
            <a:r>
              <a:rPr lang="zh-CN" altLang="en-US" sz="2800">
                <a:latin typeface="Calibri" pitchFamily="34" charset="0"/>
              </a:rPr>
              <a:t>。若将运算结果存放在一个</a:t>
            </a:r>
            <a:r>
              <a:rPr lang="en-US" altLang="zh-CN" sz="2800">
                <a:latin typeface="Calibri" pitchFamily="34" charset="0"/>
              </a:rPr>
              <a:t>8</a:t>
            </a:r>
            <a:r>
              <a:rPr lang="zh-CN" altLang="en-US" sz="2800">
                <a:latin typeface="Calibri" pitchFamily="34" charset="0"/>
              </a:rPr>
              <a:t>位寄存器中，则下列运算会发生溢出的是</a:t>
            </a:r>
          </a:p>
          <a:p>
            <a:r>
              <a:rPr lang="en-US" altLang="zh-CN" sz="2800">
                <a:latin typeface="Calibri" pitchFamily="34" charset="0"/>
              </a:rPr>
              <a:t>A</a:t>
            </a:r>
            <a:r>
              <a:rPr lang="zh-CN" altLang="en-US" sz="2800">
                <a:latin typeface="Calibri" pitchFamily="34" charset="0"/>
              </a:rPr>
              <a:t>．</a:t>
            </a:r>
            <a:r>
              <a:rPr lang="en-US" altLang="zh-CN" sz="2800">
                <a:latin typeface="Calibri" pitchFamily="34" charset="0"/>
              </a:rPr>
              <a:t>r1×r2    B</a:t>
            </a:r>
            <a:r>
              <a:rPr lang="zh-CN" altLang="en-US" sz="2800">
                <a:latin typeface="Calibri" pitchFamily="34" charset="0"/>
              </a:rPr>
              <a:t>．</a:t>
            </a:r>
            <a:r>
              <a:rPr lang="en-US" altLang="zh-CN" sz="2800">
                <a:latin typeface="Calibri" pitchFamily="34" charset="0"/>
              </a:rPr>
              <a:t>r2×r3    C</a:t>
            </a:r>
            <a:r>
              <a:rPr lang="zh-CN" altLang="en-US" sz="2800">
                <a:latin typeface="Calibri" pitchFamily="34" charset="0"/>
              </a:rPr>
              <a:t>．</a:t>
            </a:r>
            <a:r>
              <a:rPr lang="en-US" altLang="zh-CN" sz="2800">
                <a:latin typeface="Calibri" pitchFamily="34" charset="0"/>
              </a:rPr>
              <a:t>r1×r4     D</a:t>
            </a:r>
            <a:r>
              <a:rPr lang="zh-CN" altLang="en-US" sz="2800">
                <a:latin typeface="Calibri" pitchFamily="34" charset="0"/>
              </a:rPr>
              <a:t>．</a:t>
            </a:r>
            <a:r>
              <a:rPr lang="en-US" altLang="zh-CN" sz="2800">
                <a:latin typeface="Calibri" pitchFamily="34" charset="0"/>
              </a:rPr>
              <a:t>r2×r4</a:t>
            </a:r>
            <a:endParaRPr lang="zh-CN" altLang="en-US" sz="2800">
              <a:latin typeface="Calibri" pitchFamily="34" charset="0"/>
            </a:endParaRPr>
          </a:p>
          <a:p>
            <a:endParaRPr lang="zh-CN" altLang="en-US" sz="2800">
              <a:latin typeface="Calibri" pitchFamily="34" charset="0"/>
            </a:endParaRPr>
          </a:p>
        </p:txBody>
      </p:sp>
      <p:cxnSp>
        <p:nvCxnSpPr>
          <p:cNvPr id="6" name="直接连接符 5"/>
          <p:cNvCxnSpPr/>
          <p:nvPr/>
        </p:nvCxnSpPr>
        <p:spPr>
          <a:xfrm>
            <a:off x="285750" y="3998913"/>
            <a:ext cx="85725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1"/>
          <p:cNvSpPr txBox="1">
            <a:spLocks noChangeArrowheads="1"/>
          </p:cNvSpPr>
          <p:nvPr/>
        </p:nvSpPr>
        <p:spPr bwMode="auto">
          <a:xfrm>
            <a:off x="500063" y="500063"/>
            <a:ext cx="8072437" cy="3970337"/>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10</a:t>
            </a:r>
            <a:r>
              <a:rPr lang="en-US" altLang="zh-CN" sz="2800">
                <a:latin typeface="Calibri" pitchFamily="34" charset="0"/>
              </a:rPr>
              <a:t>)14</a:t>
            </a:r>
            <a:r>
              <a:rPr lang="zh-CN" altLang="en-US" sz="2800">
                <a:latin typeface="Calibri" pitchFamily="34" charset="0"/>
              </a:rPr>
              <a:t>．假定变量</a:t>
            </a:r>
            <a:r>
              <a:rPr lang="en-US" altLang="zh-CN" sz="2800">
                <a:latin typeface="Calibri" pitchFamily="34" charset="0"/>
              </a:rPr>
              <a:t>i</a:t>
            </a:r>
            <a:r>
              <a:rPr lang="zh-CN" altLang="en-US" sz="2800">
                <a:latin typeface="Calibri" pitchFamily="34" charset="0"/>
              </a:rPr>
              <a:t>、</a:t>
            </a:r>
            <a:r>
              <a:rPr lang="en-US" altLang="zh-CN" sz="2800">
                <a:latin typeface="Calibri" pitchFamily="34" charset="0"/>
              </a:rPr>
              <a:t>f</a:t>
            </a:r>
            <a:r>
              <a:rPr lang="zh-CN" altLang="en-US" sz="2800">
                <a:latin typeface="Calibri" pitchFamily="34" charset="0"/>
              </a:rPr>
              <a:t>和</a:t>
            </a:r>
            <a:r>
              <a:rPr lang="en-US" altLang="zh-CN" sz="2800">
                <a:latin typeface="Calibri" pitchFamily="34" charset="0"/>
              </a:rPr>
              <a:t>d</a:t>
            </a:r>
            <a:r>
              <a:rPr lang="zh-CN" altLang="en-US" sz="2800">
                <a:latin typeface="Calibri" pitchFamily="34" charset="0"/>
              </a:rPr>
              <a:t>的数据类型分别为</a:t>
            </a:r>
            <a:r>
              <a:rPr lang="en-US" altLang="zh-CN" sz="2800">
                <a:latin typeface="Calibri" pitchFamily="34" charset="0"/>
              </a:rPr>
              <a:t>int</a:t>
            </a:r>
            <a:r>
              <a:rPr lang="zh-CN" altLang="en-US" sz="2800">
                <a:latin typeface="Calibri" pitchFamily="34" charset="0"/>
              </a:rPr>
              <a:t>、</a:t>
            </a:r>
            <a:r>
              <a:rPr lang="en-US" altLang="zh-CN" sz="2800">
                <a:latin typeface="Calibri" pitchFamily="34" charset="0"/>
              </a:rPr>
              <a:t>float</a:t>
            </a:r>
            <a:r>
              <a:rPr lang="zh-CN" altLang="en-US" sz="2800">
                <a:latin typeface="Calibri" pitchFamily="34" charset="0"/>
              </a:rPr>
              <a:t>和</a:t>
            </a:r>
            <a:r>
              <a:rPr lang="en-US" altLang="zh-CN" sz="2800">
                <a:latin typeface="Calibri" pitchFamily="34" charset="0"/>
              </a:rPr>
              <a:t>double</a:t>
            </a:r>
            <a:r>
              <a:rPr lang="zh-CN" altLang="en-US" sz="2800">
                <a:latin typeface="Calibri" pitchFamily="34" charset="0"/>
              </a:rPr>
              <a:t>（</a:t>
            </a:r>
            <a:r>
              <a:rPr lang="en-US" altLang="zh-CN" sz="2800">
                <a:latin typeface="Calibri" pitchFamily="34" charset="0"/>
              </a:rPr>
              <a:t>int</a:t>
            </a:r>
            <a:r>
              <a:rPr lang="zh-CN" altLang="en-US" sz="2800">
                <a:latin typeface="Calibri" pitchFamily="34" charset="0"/>
              </a:rPr>
              <a:t>用补码表示，</a:t>
            </a:r>
            <a:r>
              <a:rPr lang="en-US" altLang="zh-CN" sz="2800">
                <a:latin typeface="Calibri" pitchFamily="34" charset="0"/>
              </a:rPr>
              <a:t>float</a:t>
            </a:r>
            <a:r>
              <a:rPr lang="zh-CN" altLang="en-US" sz="2800">
                <a:latin typeface="Calibri" pitchFamily="34" charset="0"/>
              </a:rPr>
              <a:t>和</a:t>
            </a:r>
            <a:r>
              <a:rPr lang="en-US" altLang="zh-CN" sz="2800">
                <a:latin typeface="Calibri" pitchFamily="34" charset="0"/>
              </a:rPr>
              <a:t>double</a:t>
            </a:r>
            <a:r>
              <a:rPr lang="zh-CN" altLang="en-US" sz="2800">
                <a:latin typeface="Calibri" pitchFamily="34" charset="0"/>
              </a:rPr>
              <a:t>分别用</a:t>
            </a:r>
            <a:r>
              <a:rPr lang="en-US" altLang="zh-CN" sz="2800">
                <a:latin typeface="Calibri" pitchFamily="34" charset="0"/>
              </a:rPr>
              <a:t>IEEE 754</a:t>
            </a:r>
            <a:r>
              <a:rPr lang="zh-CN" altLang="en-US" sz="2800">
                <a:latin typeface="Calibri" pitchFamily="34" charset="0"/>
              </a:rPr>
              <a:t>单精度和双精度浮点数格式表示），已知</a:t>
            </a:r>
            <a:r>
              <a:rPr lang="en-US" altLang="zh-CN" sz="2800">
                <a:latin typeface="Calibri" pitchFamily="34" charset="0"/>
              </a:rPr>
              <a:t>i=785</a:t>
            </a:r>
            <a:r>
              <a:rPr lang="zh-CN" altLang="en-US" sz="2800">
                <a:latin typeface="Calibri" pitchFamily="34" charset="0"/>
              </a:rPr>
              <a:t>，</a:t>
            </a:r>
            <a:r>
              <a:rPr lang="en-US" altLang="zh-CN" sz="2800">
                <a:latin typeface="Calibri" pitchFamily="34" charset="0"/>
              </a:rPr>
              <a:t>f=1.5678e3</a:t>
            </a:r>
            <a:r>
              <a:rPr lang="zh-CN" altLang="en-US" sz="2800">
                <a:latin typeface="Calibri" pitchFamily="34" charset="0"/>
              </a:rPr>
              <a:t>，</a:t>
            </a:r>
            <a:r>
              <a:rPr lang="en-US" altLang="zh-CN" sz="2800">
                <a:latin typeface="Calibri" pitchFamily="34" charset="0"/>
              </a:rPr>
              <a:t>d=1.5e100</a:t>
            </a:r>
            <a:r>
              <a:rPr lang="zh-CN" altLang="en-US" sz="2800">
                <a:latin typeface="Calibri" pitchFamily="34" charset="0"/>
              </a:rPr>
              <a:t>。若在</a:t>
            </a:r>
            <a:r>
              <a:rPr lang="en-US" altLang="zh-CN" sz="2800">
                <a:latin typeface="Calibri" pitchFamily="34" charset="0"/>
              </a:rPr>
              <a:t>32</a:t>
            </a:r>
            <a:r>
              <a:rPr lang="zh-CN" altLang="en-US" sz="2800">
                <a:latin typeface="Calibri" pitchFamily="34" charset="0"/>
              </a:rPr>
              <a:t>位机器中执行下列关系表达式，则结果为“真”的是</a:t>
            </a:r>
          </a:p>
          <a:p>
            <a:r>
              <a:rPr lang="en-US" altLang="zh-CN" sz="2800">
                <a:latin typeface="Calibri" pitchFamily="34" charset="0"/>
              </a:rPr>
              <a:t>I</a:t>
            </a:r>
            <a:r>
              <a:rPr lang="zh-CN" altLang="en-US" sz="2800">
                <a:latin typeface="Calibri" pitchFamily="34" charset="0"/>
              </a:rPr>
              <a:t>．</a:t>
            </a:r>
            <a:r>
              <a:rPr lang="en-US" altLang="zh-CN" sz="2800">
                <a:latin typeface="Calibri" pitchFamily="34" charset="0"/>
              </a:rPr>
              <a:t>i == (int) (float) i     II</a:t>
            </a:r>
            <a:r>
              <a:rPr lang="zh-CN" altLang="en-US" sz="2800">
                <a:latin typeface="Calibri" pitchFamily="34" charset="0"/>
              </a:rPr>
              <a:t>．</a:t>
            </a:r>
            <a:r>
              <a:rPr lang="en-US" altLang="zh-CN" sz="2800">
                <a:latin typeface="Calibri" pitchFamily="34" charset="0"/>
              </a:rPr>
              <a:t>f == (float) (int) f</a:t>
            </a:r>
            <a:endParaRPr lang="zh-CN" altLang="en-US" sz="2800">
              <a:latin typeface="Calibri" pitchFamily="34" charset="0"/>
            </a:endParaRPr>
          </a:p>
          <a:p>
            <a:r>
              <a:rPr lang="en-US" altLang="zh-CN" sz="2800">
                <a:latin typeface="Calibri" pitchFamily="34" charset="0"/>
              </a:rPr>
              <a:t>III</a:t>
            </a:r>
            <a:r>
              <a:rPr lang="zh-CN" altLang="en-US" sz="2800">
                <a:latin typeface="Calibri" pitchFamily="34" charset="0"/>
              </a:rPr>
              <a:t>．</a:t>
            </a:r>
            <a:r>
              <a:rPr lang="en-US" altLang="zh-CN" sz="2800">
                <a:latin typeface="Calibri" pitchFamily="34" charset="0"/>
              </a:rPr>
              <a:t>f == (float) (double) f    IV</a:t>
            </a:r>
            <a:r>
              <a:rPr lang="zh-CN" altLang="en-US" sz="2800">
                <a:latin typeface="Calibri" pitchFamily="34" charset="0"/>
              </a:rPr>
              <a:t>．</a:t>
            </a:r>
            <a:r>
              <a:rPr lang="en-US" altLang="zh-CN" sz="2800">
                <a:latin typeface="Calibri" pitchFamily="34" charset="0"/>
              </a:rPr>
              <a:t>(d+f) - d == f</a:t>
            </a:r>
            <a:endParaRPr lang="zh-CN" altLang="en-US" sz="2800">
              <a:latin typeface="Calibri" pitchFamily="34" charset="0"/>
            </a:endParaRPr>
          </a:p>
          <a:p>
            <a:r>
              <a:rPr lang="en-US" altLang="zh-CN" sz="2800">
                <a:latin typeface="Calibri" pitchFamily="34" charset="0"/>
              </a:rPr>
              <a:t>A</a:t>
            </a:r>
            <a:r>
              <a:rPr lang="zh-CN" altLang="en-US" sz="2800">
                <a:latin typeface="Calibri" pitchFamily="34" charset="0"/>
              </a:rPr>
              <a:t>．仅</a:t>
            </a:r>
            <a:r>
              <a:rPr lang="en-US" altLang="zh-CN" sz="2800">
                <a:latin typeface="Calibri" pitchFamily="34" charset="0"/>
              </a:rPr>
              <a:t>I</a:t>
            </a:r>
            <a:r>
              <a:rPr lang="zh-CN" altLang="en-US" sz="2800">
                <a:latin typeface="Calibri" pitchFamily="34" charset="0"/>
              </a:rPr>
              <a:t>和</a:t>
            </a:r>
            <a:r>
              <a:rPr lang="en-US" altLang="zh-CN" sz="2800">
                <a:latin typeface="Calibri" pitchFamily="34" charset="0"/>
              </a:rPr>
              <a:t>II    B.</a:t>
            </a:r>
            <a:r>
              <a:rPr lang="zh-CN" altLang="en-US" sz="2800">
                <a:latin typeface="Calibri" pitchFamily="34" charset="0"/>
              </a:rPr>
              <a:t>仅</a:t>
            </a:r>
            <a:r>
              <a:rPr lang="en-US" altLang="zh-CN" sz="2800">
                <a:latin typeface="Calibri" pitchFamily="34" charset="0"/>
              </a:rPr>
              <a:t>I</a:t>
            </a:r>
            <a:r>
              <a:rPr lang="zh-CN" altLang="en-US" sz="2800">
                <a:latin typeface="Calibri" pitchFamily="34" charset="0"/>
              </a:rPr>
              <a:t>和</a:t>
            </a:r>
            <a:r>
              <a:rPr lang="en-US" altLang="zh-CN" sz="2800">
                <a:latin typeface="Calibri" pitchFamily="34" charset="0"/>
              </a:rPr>
              <a:t>III     C.</a:t>
            </a:r>
            <a:r>
              <a:rPr lang="zh-CN" altLang="en-US" sz="2800">
                <a:latin typeface="Calibri" pitchFamily="34" charset="0"/>
              </a:rPr>
              <a:t>仅</a:t>
            </a:r>
            <a:r>
              <a:rPr lang="en-US" altLang="zh-CN" sz="2800">
                <a:latin typeface="Calibri" pitchFamily="34" charset="0"/>
              </a:rPr>
              <a:t>II</a:t>
            </a:r>
            <a:r>
              <a:rPr lang="zh-CN" altLang="en-US" sz="2800">
                <a:latin typeface="Calibri" pitchFamily="34" charset="0"/>
              </a:rPr>
              <a:t>和</a:t>
            </a:r>
            <a:r>
              <a:rPr lang="en-US" altLang="zh-CN" sz="2800">
                <a:latin typeface="Calibri" pitchFamily="34" charset="0"/>
              </a:rPr>
              <a:t>III     D.</a:t>
            </a:r>
            <a:r>
              <a:rPr lang="zh-CN" altLang="en-US" sz="2800">
                <a:latin typeface="Calibri" pitchFamily="34" charset="0"/>
              </a:rPr>
              <a:t>仅</a:t>
            </a:r>
            <a:r>
              <a:rPr lang="en-US" altLang="zh-CN" sz="2800">
                <a:latin typeface="Calibri" pitchFamily="34" charset="0"/>
              </a:rPr>
              <a:t>III</a:t>
            </a:r>
            <a:r>
              <a:rPr lang="zh-CN" altLang="en-US" sz="2800">
                <a:latin typeface="Calibri" pitchFamily="34" charset="0"/>
              </a:rPr>
              <a:t>和</a:t>
            </a:r>
            <a:r>
              <a:rPr lang="en-US" altLang="zh-CN" sz="2800">
                <a:latin typeface="Calibri" pitchFamily="34" charset="0"/>
              </a:rPr>
              <a:t>IV</a:t>
            </a:r>
            <a:endParaRPr lang="zh-CN" altLang="en-US" sz="2800">
              <a:latin typeface="Calibri" pitchFamily="34" charset="0"/>
            </a:endParaRPr>
          </a:p>
          <a:p>
            <a:endParaRPr lang="zh-CN" altLang="en-US" sz="2800">
              <a:latin typeface="Calibri" pitchFamily="34" charset="0"/>
            </a:endParaRPr>
          </a:p>
        </p:txBody>
      </p:sp>
      <p:sp>
        <p:nvSpPr>
          <p:cNvPr id="3" name="TextBox 2"/>
          <p:cNvSpPr txBox="1">
            <a:spLocks noChangeArrowheads="1"/>
          </p:cNvSpPr>
          <p:nvPr/>
        </p:nvSpPr>
        <p:spPr bwMode="auto">
          <a:xfrm>
            <a:off x="428625" y="4251325"/>
            <a:ext cx="8429625" cy="2678113"/>
          </a:xfrm>
          <a:prstGeom prst="rect">
            <a:avLst/>
          </a:prstGeom>
          <a:noFill/>
          <a:ln w="9525">
            <a:noFill/>
            <a:miter lim="800000"/>
            <a:headEnd/>
            <a:tailEnd/>
          </a:ln>
        </p:spPr>
        <p:txBody>
          <a:bodyPr>
            <a:spAutoFit/>
          </a:bodyPr>
          <a:lstStyle/>
          <a:p>
            <a:r>
              <a:rPr lang="en-US" altLang="zh-CN" sz="2800">
                <a:latin typeface="Calibri" pitchFamily="34" charset="0"/>
              </a:rPr>
              <a:t>(</a:t>
            </a:r>
            <a:r>
              <a:rPr lang="en-US" altLang="zh-CN" sz="2800" b="1">
                <a:latin typeface="Calibri" pitchFamily="34" charset="0"/>
              </a:rPr>
              <a:t>11</a:t>
            </a:r>
            <a:r>
              <a:rPr lang="en-US" altLang="zh-CN" sz="2800">
                <a:latin typeface="Calibri" pitchFamily="34" charset="0"/>
              </a:rPr>
              <a:t>)13.float </a:t>
            </a:r>
            <a:r>
              <a:rPr lang="zh-CN" altLang="en-US" sz="2800">
                <a:latin typeface="Calibri" pitchFamily="34" charset="0"/>
              </a:rPr>
              <a:t>型数据通常用</a:t>
            </a:r>
            <a:r>
              <a:rPr lang="en-US" altLang="zh-CN" sz="2800">
                <a:latin typeface="Calibri" pitchFamily="34" charset="0"/>
              </a:rPr>
              <a:t>IEEE754 </a:t>
            </a:r>
            <a:r>
              <a:rPr lang="zh-CN" altLang="en-US" sz="2800">
                <a:latin typeface="Calibri" pitchFamily="34" charset="0"/>
              </a:rPr>
              <a:t>单精度浮点数格式表示如编译器将</a:t>
            </a:r>
            <a:r>
              <a:rPr lang="en-US" altLang="zh-CN" sz="2800">
                <a:latin typeface="Calibri" pitchFamily="34" charset="0"/>
              </a:rPr>
              <a:t>float </a:t>
            </a:r>
            <a:r>
              <a:rPr lang="zh-CN" altLang="en-US" sz="2800">
                <a:latin typeface="Calibri" pitchFamily="34" charset="0"/>
              </a:rPr>
              <a:t>型变量</a:t>
            </a:r>
            <a:r>
              <a:rPr lang="en-US" altLang="zh-CN" sz="2800">
                <a:latin typeface="Calibri" pitchFamily="34" charset="0"/>
              </a:rPr>
              <a:t>x </a:t>
            </a:r>
            <a:r>
              <a:rPr lang="zh-CN" altLang="en-US" sz="2800">
                <a:latin typeface="Calibri" pitchFamily="34" charset="0"/>
              </a:rPr>
              <a:t>分配在一个</a:t>
            </a:r>
            <a:r>
              <a:rPr lang="en-US" altLang="zh-CN" sz="2800">
                <a:latin typeface="Calibri" pitchFamily="34" charset="0"/>
              </a:rPr>
              <a:t>32 </a:t>
            </a:r>
            <a:r>
              <a:rPr lang="zh-CN" altLang="en-US" sz="2800">
                <a:latin typeface="Calibri" pitchFamily="34" charset="0"/>
              </a:rPr>
              <a:t>位浮点寄存器</a:t>
            </a:r>
            <a:r>
              <a:rPr lang="en-US" altLang="zh-CN" sz="2800">
                <a:latin typeface="Calibri" pitchFamily="34" charset="0"/>
              </a:rPr>
              <a:t>FR1 </a:t>
            </a:r>
            <a:r>
              <a:rPr lang="zh-CN" altLang="en-US" sz="2800">
                <a:latin typeface="Calibri" pitchFamily="34" charset="0"/>
              </a:rPr>
              <a:t>中，且</a:t>
            </a:r>
            <a:r>
              <a:rPr lang="en-US" altLang="zh-CN" sz="2800">
                <a:latin typeface="Calibri" pitchFamily="34" charset="0"/>
              </a:rPr>
              <a:t>x =-8.25</a:t>
            </a:r>
            <a:r>
              <a:rPr lang="zh-CN" altLang="en-US" sz="2800">
                <a:latin typeface="Calibri" pitchFamily="34" charset="0"/>
              </a:rPr>
              <a:t>，则</a:t>
            </a:r>
            <a:r>
              <a:rPr lang="en-US" altLang="zh-CN" sz="2800">
                <a:latin typeface="Calibri" pitchFamily="34" charset="0"/>
              </a:rPr>
              <a:t>FR1 </a:t>
            </a:r>
            <a:r>
              <a:rPr lang="zh-CN" altLang="en-US" sz="2800">
                <a:latin typeface="Calibri" pitchFamily="34" charset="0"/>
              </a:rPr>
              <a:t>的内容是</a:t>
            </a:r>
          </a:p>
          <a:p>
            <a:r>
              <a:rPr lang="en-US" altLang="zh-CN" sz="2800">
                <a:latin typeface="Calibri" pitchFamily="34" charset="0"/>
              </a:rPr>
              <a:t>A.C104 0000H                 B.C242 0000H                      C.C184 0000H                 D.C1C2 0000H</a:t>
            </a:r>
            <a:endParaRPr lang="zh-CN" altLang="en-US" sz="2800">
              <a:latin typeface="Calibri" pitchFamily="34" charset="0"/>
            </a:endParaRPr>
          </a:p>
          <a:p>
            <a:endParaRPr lang="zh-CN" altLang="en-US" sz="2800">
              <a:latin typeface="Calibri" pitchFamily="34" charset="0"/>
            </a:endParaRPr>
          </a:p>
        </p:txBody>
      </p:sp>
      <p:cxnSp>
        <p:nvCxnSpPr>
          <p:cNvPr id="4" name="直接连接符 3"/>
          <p:cNvCxnSpPr/>
          <p:nvPr/>
        </p:nvCxnSpPr>
        <p:spPr>
          <a:xfrm>
            <a:off x="285750" y="4070350"/>
            <a:ext cx="85725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28625" y="1196752"/>
            <a:ext cx="8358188" cy="2246312"/>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13</a:t>
            </a:r>
            <a:r>
              <a:rPr lang="zh-CN" altLang="en-US" sz="2800">
                <a:latin typeface="Calibri" pitchFamily="34" charset="0"/>
              </a:rPr>
              <a:t>）</a:t>
            </a:r>
            <a:r>
              <a:rPr lang="en-US" altLang="zh-CN" sz="2800">
                <a:latin typeface="Calibri" pitchFamily="34" charset="0"/>
              </a:rPr>
              <a:t>13. </a:t>
            </a:r>
            <a:r>
              <a:rPr lang="zh-CN" altLang="en-US" sz="2800">
                <a:latin typeface="Calibri" pitchFamily="34" charset="0"/>
              </a:rPr>
              <a:t>某数采用</a:t>
            </a:r>
            <a:r>
              <a:rPr lang="en-US" altLang="zh-CN" sz="2800">
                <a:latin typeface="Calibri" pitchFamily="34" charset="0"/>
              </a:rPr>
              <a:t>IEEE 754</a:t>
            </a:r>
            <a:r>
              <a:rPr lang="zh-CN" altLang="en-US" sz="2800">
                <a:latin typeface="Calibri" pitchFamily="34" charset="0"/>
              </a:rPr>
              <a:t>单精度浮点数格式表示为</a:t>
            </a:r>
            <a:r>
              <a:rPr lang="en-US" altLang="zh-CN" sz="2800">
                <a:latin typeface="Calibri" pitchFamily="34" charset="0"/>
              </a:rPr>
              <a:t>C640 0000H</a:t>
            </a:r>
            <a:r>
              <a:rPr lang="zh-CN" altLang="en-US" sz="2800">
                <a:latin typeface="Calibri" pitchFamily="34" charset="0"/>
              </a:rPr>
              <a:t>，则该数的值是</a:t>
            </a:r>
            <a:r>
              <a:rPr lang="en-US" sz="2800">
                <a:latin typeface="Calibri" pitchFamily="34" charset="0"/>
              </a:rPr>
              <a:t> </a:t>
            </a:r>
            <a:endParaRPr lang="zh-CN" altLang="en-US" sz="2800">
              <a:latin typeface="Calibri" pitchFamily="34" charset="0"/>
            </a:endParaRPr>
          </a:p>
          <a:p>
            <a:r>
              <a:rPr lang="en-US" altLang="zh-CN" sz="2800">
                <a:latin typeface="Calibri" pitchFamily="34" charset="0"/>
              </a:rPr>
              <a:t>A</a:t>
            </a:r>
            <a:r>
              <a:rPr lang="zh-CN" altLang="en-US" sz="2800">
                <a:latin typeface="Calibri" pitchFamily="34" charset="0"/>
              </a:rPr>
              <a:t>．</a:t>
            </a:r>
            <a:r>
              <a:rPr lang="en-US" altLang="zh-CN" sz="2800">
                <a:latin typeface="Calibri" pitchFamily="34" charset="0"/>
              </a:rPr>
              <a:t>-1.5×2</a:t>
            </a:r>
            <a:r>
              <a:rPr lang="en-US" altLang="zh-CN" sz="2800" baseline="30000">
                <a:latin typeface="Calibri" pitchFamily="34" charset="0"/>
              </a:rPr>
              <a:t>13</a:t>
            </a:r>
            <a:r>
              <a:rPr lang="en-US" altLang="zh-CN" sz="2800">
                <a:latin typeface="Calibri" pitchFamily="34" charset="0"/>
              </a:rPr>
              <a:t>      B</a:t>
            </a:r>
            <a:r>
              <a:rPr lang="zh-CN" altLang="en-US" sz="2800">
                <a:latin typeface="Calibri" pitchFamily="34" charset="0"/>
              </a:rPr>
              <a:t>．</a:t>
            </a:r>
            <a:r>
              <a:rPr lang="en-US" altLang="zh-CN" sz="2800">
                <a:latin typeface="Calibri" pitchFamily="34" charset="0"/>
              </a:rPr>
              <a:t>-1.5×2</a:t>
            </a:r>
            <a:r>
              <a:rPr lang="en-US" altLang="zh-CN" sz="2800" baseline="30000">
                <a:latin typeface="Calibri" pitchFamily="34" charset="0"/>
              </a:rPr>
              <a:t>12</a:t>
            </a:r>
            <a:r>
              <a:rPr lang="en-US" altLang="zh-CN" sz="2800">
                <a:latin typeface="Calibri" pitchFamily="34" charset="0"/>
              </a:rPr>
              <a:t>      </a:t>
            </a:r>
          </a:p>
          <a:p>
            <a:r>
              <a:rPr lang="en-US" altLang="zh-CN" sz="2800">
                <a:latin typeface="Calibri" pitchFamily="34" charset="0"/>
              </a:rPr>
              <a:t>C</a:t>
            </a:r>
            <a:r>
              <a:rPr lang="zh-CN" altLang="en-US" sz="2800">
                <a:latin typeface="Calibri" pitchFamily="34" charset="0"/>
              </a:rPr>
              <a:t>．</a:t>
            </a:r>
            <a:r>
              <a:rPr lang="en-US" altLang="zh-CN" sz="2800">
                <a:latin typeface="Calibri" pitchFamily="34" charset="0"/>
              </a:rPr>
              <a:t>-0.5×2</a:t>
            </a:r>
            <a:r>
              <a:rPr lang="en-US" altLang="zh-CN" sz="2800" baseline="30000">
                <a:latin typeface="Calibri" pitchFamily="34" charset="0"/>
              </a:rPr>
              <a:t>13 </a:t>
            </a:r>
            <a:r>
              <a:rPr lang="en-US" altLang="zh-CN" sz="2800">
                <a:latin typeface="Calibri" pitchFamily="34" charset="0"/>
              </a:rPr>
              <a:t>    D</a:t>
            </a:r>
            <a:r>
              <a:rPr lang="zh-CN" altLang="en-US" sz="2800">
                <a:latin typeface="Calibri" pitchFamily="34" charset="0"/>
              </a:rPr>
              <a:t>．</a:t>
            </a:r>
            <a:r>
              <a:rPr lang="en-US" altLang="zh-CN" sz="2800">
                <a:latin typeface="Calibri" pitchFamily="34" charset="0"/>
              </a:rPr>
              <a:t>-0.5×2</a:t>
            </a:r>
            <a:r>
              <a:rPr lang="en-US" altLang="zh-CN" sz="2800" baseline="30000">
                <a:latin typeface="Calibri" pitchFamily="34" charset="0"/>
              </a:rPr>
              <a:t>12</a:t>
            </a:r>
            <a:endParaRPr lang="zh-CN" altLang="en-US" sz="2800">
              <a:latin typeface="Calibri" pitchFamily="34" charset="0"/>
            </a:endParaRPr>
          </a:p>
          <a:p>
            <a:endParaRPr lang="zh-CN" altLang="en-US" sz="2800">
              <a:latin typeface="Calibri" pitchFamily="34" charset="0"/>
            </a:endParaRPr>
          </a:p>
        </p:txBody>
      </p:sp>
      <p:sp>
        <p:nvSpPr>
          <p:cNvPr id="4" name="TextBox 3"/>
          <p:cNvSpPr txBox="1">
            <a:spLocks noChangeArrowheads="1"/>
          </p:cNvSpPr>
          <p:nvPr/>
        </p:nvSpPr>
        <p:spPr bwMode="auto">
          <a:xfrm>
            <a:off x="428625" y="3339877"/>
            <a:ext cx="8358188" cy="2246312"/>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13</a:t>
            </a:r>
            <a:r>
              <a:rPr lang="zh-CN" altLang="en-US" sz="2800">
                <a:latin typeface="Calibri" pitchFamily="34" charset="0"/>
              </a:rPr>
              <a:t>）</a:t>
            </a:r>
            <a:r>
              <a:rPr lang="en-US" altLang="zh-CN" sz="2800">
                <a:latin typeface="Calibri" pitchFamily="34" charset="0"/>
              </a:rPr>
              <a:t>14. </a:t>
            </a:r>
            <a:r>
              <a:rPr lang="zh-CN" altLang="en-US" sz="2800">
                <a:latin typeface="Calibri" pitchFamily="34" charset="0"/>
              </a:rPr>
              <a:t>某字长为</a:t>
            </a:r>
            <a:r>
              <a:rPr lang="en-US" altLang="zh-CN" sz="2800">
                <a:latin typeface="Calibri" pitchFamily="34" charset="0"/>
              </a:rPr>
              <a:t>8</a:t>
            </a:r>
            <a:r>
              <a:rPr lang="zh-CN" altLang="en-US" sz="2800">
                <a:latin typeface="Calibri" pitchFamily="34" charset="0"/>
              </a:rPr>
              <a:t>位的计算机中，已知整型变量</a:t>
            </a:r>
            <a:r>
              <a:rPr lang="en-US" altLang="zh-CN" sz="2800">
                <a:latin typeface="Calibri" pitchFamily="34" charset="0"/>
              </a:rPr>
              <a:t>x</a:t>
            </a:r>
            <a:r>
              <a:rPr lang="zh-CN" altLang="en-US" sz="2800">
                <a:latin typeface="Calibri" pitchFamily="34" charset="0"/>
              </a:rPr>
              <a:t>、</a:t>
            </a:r>
            <a:r>
              <a:rPr lang="en-US" altLang="zh-CN" sz="2800">
                <a:latin typeface="Calibri" pitchFamily="34" charset="0"/>
              </a:rPr>
              <a:t>y</a:t>
            </a:r>
            <a:r>
              <a:rPr lang="zh-CN" altLang="en-US" sz="2800">
                <a:latin typeface="Calibri" pitchFamily="34" charset="0"/>
              </a:rPr>
              <a:t>的机器数分别为</a:t>
            </a:r>
            <a:r>
              <a:rPr lang="en-US" sz="2800">
                <a:latin typeface="Calibri" pitchFamily="34" charset="0"/>
              </a:rPr>
              <a:t> </a:t>
            </a:r>
            <a:r>
              <a:rPr lang="en-US" altLang="zh-CN" sz="2800">
                <a:latin typeface="Calibri" pitchFamily="34" charset="0"/>
              </a:rPr>
              <a:t>[x]</a:t>
            </a:r>
            <a:r>
              <a:rPr lang="zh-CN" altLang="en-US" sz="2800">
                <a:latin typeface="Calibri" pitchFamily="34" charset="0"/>
              </a:rPr>
              <a:t>补</a:t>
            </a:r>
            <a:r>
              <a:rPr lang="en-US" altLang="zh-CN" sz="2800">
                <a:latin typeface="Calibri" pitchFamily="34" charset="0"/>
              </a:rPr>
              <a:t>=11110100</a:t>
            </a:r>
            <a:r>
              <a:rPr lang="zh-CN" altLang="en-US" sz="2800">
                <a:latin typeface="Calibri" pitchFamily="34" charset="0"/>
              </a:rPr>
              <a:t>，</a:t>
            </a:r>
            <a:r>
              <a:rPr lang="en-US" sz="2800">
                <a:latin typeface="Calibri" pitchFamily="34" charset="0"/>
              </a:rPr>
              <a:t> </a:t>
            </a:r>
            <a:r>
              <a:rPr lang="en-US" altLang="zh-CN" sz="2800">
                <a:latin typeface="Calibri" pitchFamily="34" charset="0"/>
              </a:rPr>
              <a:t>[y]</a:t>
            </a:r>
            <a:r>
              <a:rPr lang="zh-CN" altLang="en-US" sz="2800">
                <a:latin typeface="Calibri" pitchFamily="34" charset="0"/>
              </a:rPr>
              <a:t>补</a:t>
            </a:r>
            <a:r>
              <a:rPr lang="en-US" altLang="zh-CN" sz="2800">
                <a:latin typeface="Calibri" pitchFamily="34" charset="0"/>
              </a:rPr>
              <a:t>=10110000</a:t>
            </a:r>
            <a:r>
              <a:rPr lang="zh-CN" altLang="en-US" sz="2800">
                <a:latin typeface="Calibri" pitchFamily="34" charset="0"/>
              </a:rPr>
              <a:t>，若整型变量</a:t>
            </a:r>
            <a:r>
              <a:rPr lang="en-US" altLang="zh-CN" sz="2800">
                <a:latin typeface="Calibri" pitchFamily="34" charset="0"/>
              </a:rPr>
              <a:t>z=2*x+y/2</a:t>
            </a:r>
            <a:r>
              <a:rPr lang="zh-CN" altLang="en-US" sz="2800">
                <a:latin typeface="Calibri" pitchFamily="34" charset="0"/>
              </a:rPr>
              <a:t>，则</a:t>
            </a:r>
            <a:r>
              <a:rPr lang="en-US" altLang="zh-CN" sz="2800">
                <a:latin typeface="Calibri" pitchFamily="34" charset="0"/>
              </a:rPr>
              <a:t>z</a:t>
            </a:r>
            <a:r>
              <a:rPr lang="zh-CN" altLang="en-US" sz="2800">
                <a:latin typeface="Calibri" pitchFamily="34" charset="0"/>
              </a:rPr>
              <a:t>的机器数为</a:t>
            </a:r>
            <a:r>
              <a:rPr lang="en-US" sz="2800">
                <a:latin typeface="Calibri" pitchFamily="34" charset="0"/>
              </a:rPr>
              <a:t> </a:t>
            </a:r>
            <a:endParaRPr lang="zh-CN" altLang="en-US" sz="2800">
              <a:latin typeface="Calibri" pitchFamily="34" charset="0"/>
            </a:endParaRPr>
          </a:p>
          <a:p>
            <a:r>
              <a:rPr lang="en-US" altLang="zh-CN" sz="2800">
                <a:latin typeface="Calibri" pitchFamily="34" charset="0"/>
              </a:rPr>
              <a:t>A. 1 1000000              B. 0 0100100                                        C. 1 0101010             D. </a:t>
            </a:r>
            <a:r>
              <a:rPr lang="zh-CN" altLang="en-US" sz="2800">
                <a:latin typeface="Calibri" pitchFamily="34" charset="0"/>
              </a:rPr>
              <a:t>溢出</a:t>
            </a:r>
          </a:p>
        </p:txBody>
      </p:sp>
      <p:cxnSp>
        <p:nvCxnSpPr>
          <p:cNvPr id="6" name="直接连接符 5"/>
          <p:cNvCxnSpPr/>
          <p:nvPr/>
        </p:nvCxnSpPr>
        <p:spPr>
          <a:xfrm>
            <a:off x="438150" y="3227164"/>
            <a:ext cx="85725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142875" y="2071688"/>
            <a:ext cx="8643938" cy="1816100"/>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14</a:t>
            </a:r>
            <a:r>
              <a:rPr lang="zh-CN" altLang="en-US" sz="2800">
                <a:latin typeface="Calibri" pitchFamily="34" charset="0"/>
              </a:rPr>
              <a:t>）</a:t>
            </a:r>
            <a:r>
              <a:rPr lang="en-US" altLang="zh-CN" sz="2800">
                <a:latin typeface="Calibri" pitchFamily="34" charset="0"/>
              </a:rPr>
              <a:t>13</a:t>
            </a:r>
            <a:r>
              <a:rPr lang="zh-CN" altLang="en-US" sz="2800">
                <a:latin typeface="Calibri" pitchFamily="34" charset="0"/>
              </a:rPr>
              <a:t>．若</a:t>
            </a:r>
            <a:r>
              <a:rPr lang="en-US" altLang="zh-CN" sz="2800">
                <a:latin typeface="Calibri" pitchFamily="34" charset="0"/>
              </a:rPr>
              <a:t>x=103</a:t>
            </a:r>
            <a:r>
              <a:rPr lang="zh-CN" altLang="en-US" sz="2800">
                <a:latin typeface="Calibri" pitchFamily="34" charset="0"/>
              </a:rPr>
              <a:t>，</a:t>
            </a:r>
            <a:r>
              <a:rPr lang="en-US" altLang="zh-CN" sz="2800">
                <a:latin typeface="Calibri" pitchFamily="34" charset="0"/>
              </a:rPr>
              <a:t>y=-25</a:t>
            </a:r>
            <a:r>
              <a:rPr lang="zh-CN" altLang="en-US" sz="2800">
                <a:latin typeface="Calibri" pitchFamily="34" charset="0"/>
              </a:rPr>
              <a:t>，则下列表达式采用</a:t>
            </a:r>
            <a:r>
              <a:rPr lang="en-US" altLang="zh-CN" sz="2800">
                <a:latin typeface="Calibri" pitchFamily="34" charset="0"/>
              </a:rPr>
              <a:t>8</a:t>
            </a:r>
            <a:r>
              <a:rPr lang="zh-CN" altLang="en-US" sz="2800">
                <a:latin typeface="Calibri" pitchFamily="34" charset="0"/>
              </a:rPr>
              <a:t>位定点补码运算实现时，会发生溢出的是</a:t>
            </a:r>
            <a:r>
              <a:rPr lang="en-US" sz="2800">
                <a:latin typeface="Calibri" pitchFamily="34" charset="0"/>
              </a:rPr>
              <a:t>      </a:t>
            </a:r>
            <a:r>
              <a:rPr lang="zh-CN" altLang="en-US" sz="2800">
                <a:latin typeface="Calibri" pitchFamily="34" charset="0"/>
              </a:rPr>
              <a:t>。</a:t>
            </a:r>
            <a:r>
              <a:rPr lang="en-US" sz="2800">
                <a:latin typeface="Calibri" pitchFamily="34" charset="0"/>
              </a:rPr>
              <a:t> </a:t>
            </a:r>
            <a:endParaRPr lang="zh-CN" altLang="en-US" sz="2800">
              <a:latin typeface="Calibri" pitchFamily="34" charset="0"/>
            </a:endParaRPr>
          </a:p>
          <a:p>
            <a:r>
              <a:rPr lang="en-US" altLang="zh-CN" sz="2800">
                <a:latin typeface="Calibri" pitchFamily="34" charset="0"/>
              </a:rPr>
              <a:t>A</a:t>
            </a:r>
            <a:r>
              <a:rPr lang="zh-CN" altLang="en-US" sz="2800">
                <a:latin typeface="Calibri" pitchFamily="34" charset="0"/>
              </a:rPr>
              <a:t>．</a:t>
            </a:r>
            <a:r>
              <a:rPr lang="en-US" altLang="zh-CN" sz="2800">
                <a:latin typeface="Calibri" pitchFamily="34" charset="0"/>
              </a:rPr>
              <a:t>x+y         B</a:t>
            </a:r>
            <a:r>
              <a:rPr lang="zh-CN" altLang="en-US" sz="2800">
                <a:latin typeface="Calibri" pitchFamily="34" charset="0"/>
              </a:rPr>
              <a:t>．</a:t>
            </a:r>
            <a:r>
              <a:rPr lang="en-US" altLang="zh-CN" sz="2800">
                <a:latin typeface="Calibri" pitchFamily="34" charset="0"/>
              </a:rPr>
              <a:t>-x+y         C</a:t>
            </a:r>
            <a:r>
              <a:rPr lang="zh-CN" altLang="en-US" sz="2800">
                <a:latin typeface="Calibri" pitchFamily="34" charset="0"/>
              </a:rPr>
              <a:t>．</a:t>
            </a:r>
            <a:r>
              <a:rPr lang="en-US" altLang="zh-CN" sz="2800">
                <a:latin typeface="Calibri" pitchFamily="34" charset="0"/>
              </a:rPr>
              <a:t>x-y        D</a:t>
            </a:r>
            <a:r>
              <a:rPr lang="zh-CN" altLang="en-US" sz="2800">
                <a:latin typeface="Calibri" pitchFamily="34" charset="0"/>
              </a:rPr>
              <a:t>．</a:t>
            </a:r>
            <a:r>
              <a:rPr lang="en-US" altLang="zh-CN" sz="2800">
                <a:latin typeface="Calibri" pitchFamily="34" charset="0"/>
              </a:rPr>
              <a:t>-x-y</a:t>
            </a:r>
            <a:endParaRPr lang="zh-CN" altLang="en-US" sz="2800">
              <a:latin typeface="Calibri" pitchFamily="34" charset="0"/>
            </a:endParaRPr>
          </a:p>
          <a:p>
            <a:endParaRPr lang="zh-CN" altLang="en-US" sz="2800">
              <a:latin typeface="Calibri" pitchFamily="34" charset="0"/>
            </a:endParaRPr>
          </a:p>
        </p:txBody>
      </p:sp>
      <p:sp>
        <p:nvSpPr>
          <p:cNvPr id="4" name="TextBox 3"/>
          <p:cNvSpPr txBox="1">
            <a:spLocks noChangeArrowheads="1"/>
          </p:cNvSpPr>
          <p:nvPr/>
        </p:nvSpPr>
        <p:spPr bwMode="auto">
          <a:xfrm>
            <a:off x="142875" y="3929063"/>
            <a:ext cx="8715375" cy="2678112"/>
          </a:xfrm>
          <a:prstGeom prst="rect">
            <a:avLst/>
          </a:prstGeom>
          <a:noFill/>
          <a:ln w="9525">
            <a:noFill/>
            <a:miter lim="800000"/>
            <a:headEnd/>
            <a:tailEnd/>
          </a:ln>
        </p:spPr>
        <p:txBody>
          <a:bodyPr>
            <a:spAutoFit/>
          </a:bodyPr>
          <a:lstStyle/>
          <a:p>
            <a:r>
              <a:rPr lang="zh-CN" altLang="en-US" sz="2800">
                <a:latin typeface="Calibri" pitchFamily="34" charset="0"/>
              </a:rPr>
              <a:t>（</a:t>
            </a:r>
            <a:r>
              <a:rPr lang="en-US" altLang="zh-CN" sz="2800" b="1">
                <a:latin typeface="Calibri" pitchFamily="34" charset="0"/>
              </a:rPr>
              <a:t>14</a:t>
            </a:r>
            <a:r>
              <a:rPr lang="zh-CN" altLang="en-US" sz="2800">
                <a:latin typeface="Calibri" pitchFamily="34" charset="0"/>
              </a:rPr>
              <a:t>）</a:t>
            </a:r>
            <a:r>
              <a:rPr lang="en-US" altLang="zh-CN" sz="2800">
                <a:latin typeface="Calibri" pitchFamily="34" charset="0"/>
              </a:rPr>
              <a:t>14</a:t>
            </a:r>
            <a:r>
              <a:rPr lang="zh-CN" altLang="en-US" sz="2800">
                <a:latin typeface="Calibri" pitchFamily="34" charset="0"/>
              </a:rPr>
              <a:t>．</a:t>
            </a:r>
            <a:r>
              <a:rPr lang="en-US" altLang="zh-CN" sz="2800">
                <a:latin typeface="Calibri" pitchFamily="34" charset="0"/>
              </a:rPr>
              <a:t>float</a:t>
            </a:r>
            <a:r>
              <a:rPr lang="zh-CN" altLang="en-US" sz="2800">
                <a:latin typeface="Calibri" pitchFamily="34" charset="0"/>
              </a:rPr>
              <a:t>型数据据常用</a:t>
            </a:r>
            <a:r>
              <a:rPr lang="en-US" altLang="zh-CN" sz="2800">
                <a:latin typeface="Calibri" pitchFamily="34" charset="0"/>
              </a:rPr>
              <a:t>IEEE754</a:t>
            </a:r>
            <a:r>
              <a:rPr lang="zh-CN" altLang="en-US" sz="2800">
                <a:latin typeface="Calibri" pitchFamily="34" charset="0"/>
              </a:rPr>
              <a:t>单精度浮点格式表示。假设两个</a:t>
            </a:r>
            <a:r>
              <a:rPr lang="en-US" altLang="zh-CN" sz="2800">
                <a:latin typeface="Calibri" pitchFamily="34" charset="0"/>
              </a:rPr>
              <a:t>float</a:t>
            </a:r>
            <a:r>
              <a:rPr lang="zh-CN" altLang="en-US" sz="2800">
                <a:latin typeface="Calibri" pitchFamily="34" charset="0"/>
              </a:rPr>
              <a:t>型变量</a:t>
            </a:r>
            <a:r>
              <a:rPr lang="en-US" altLang="zh-CN" sz="2800">
                <a:latin typeface="Calibri" pitchFamily="34" charset="0"/>
              </a:rPr>
              <a:t>x</a:t>
            </a:r>
            <a:r>
              <a:rPr lang="zh-CN" altLang="en-US" sz="2800">
                <a:latin typeface="Calibri" pitchFamily="34" charset="0"/>
              </a:rPr>
              <a:t>和</a:t>
            </a:r>
            <a:r>
              <a:rPr lang="en-US" altLang="zh-CN" sz="2800">
                <a:latin typeface="Calibri" pitchFamily="34" charset="0"/>
              </a:rPr>
              <a:t>y</a:t>
            </a:r>
            <a:r>
              <a:rPr lang="zh-CN" altLang="en-US" sz="2800">
                <a:latin typeface="Calibri" pitchFamily="34" charset="0"/>
              </a:rPr>
              <a:t>分别存放在</a:t>
            </a:r>
            <a:r>
              <a:rPr lang="en-US" altLang="zh-CN" sz="2800">
                <a:latin typeface="Calibri" pitchFamily="34" charset="0"/>
              </a:rPr>
              <a:t>32</a:t>
            </a:r>
            <a:r>
              <a:rPr lang="zh-CN" altLang="en-US" sz="2800">
                <a:latin typeface="Calibri" pitchFamily="34" charset="0"/>
              </a:rPr>
              <a:t>位寄存器</a:t>
            </a:r>
            <a:r>
              <a:rPr lang="en-US" altLang="zh-CN" sz="2800">
                <a:latin typeface="Calibri" pitchFamily="34" charset="0"/>
              </a:rPr>
              <a:t>f1</a:t>
            </a:r>
            <a:r>
              <a:rPr lang="zh-CN" altLang="en-US" sz="2800">
                <a:latin typeface="Calibri" pitchFamily="34" charset="0"/>
              </a:rPr>
              <a:t>和</a:t>
            </a:r>
            <a:r>
              <a:rPr lang="en-US" altLang="zh-CN" sz="2800">
                <a:latin typeface="Calibri" pitchFamily="34" charset="0"/>
              </a:rPr>
              <a:t>f2</a:t>
            </a:r>
            <a:r>
              <a:rPr lang="zh-CN" altLang="en-US" sz="2800">
                <a:latin typeface="Calibri" pitchFamily="34" charset="0"/>
              </a:rPr>
              <a:t>中，若</a:t>
            </a:r>
            <a:r>
              <a:rPr lang="en-US" altLang="zh-CN" sz="2800">
                <a:latin typeface="Calibri" pitchFamily="34" charset="0"/>
              </a:rPr>
              <a:t>(f1)=CC90 0000H</a:t>
            </a:r>
            <a:r>
              <a:rPr lang="zh-CN" altLang="en-US" sz="2800">
                <a:latin typeface="Calibri" pitchFamily="34" charset="0"/>
              </a:rPr>
              <a:t>，</a:t>
            </a:r>
            <a:r>
              <a:rPr lang="en-US" altLang="zh-CN" sz="2800">
                <a:latin typeface="Calibri" pitchFamily="34" charset="0"/>
              </a:rPr>
              <a:t>(f2)=B0C0 0000H</a:t>
            </a:r>
            <a:r>
              <a:rPr lang="zh-CN" altLang="en-US" sz="2800">
                <a:latin typeface="Calibri" pitchFamily="34" charset="0"/>
              </a:rPr>
              <a:t>，则</a:t>
            </a:r>
            <a:r>
              <a:rPr lang="en-US" altLang="zh-CN" sz="2800">
                <a:latin typeface="Calibri" pitchFamily="34" charset="0"/>
              </a:rPr>
              <a:t>x</a:t>
            </a:r>
            <a:r>
              <a:rPr lang="zh-CN" altLang="en-US" sz="2800">
                <a:latin typeface="Calibri" pitchFamily="34" charset="0"/>
              </a:rPr>
              <a:t>和</a:t>
            </a:r>
            <a:r>
              <a:rPr lang="en-US" altLang="zh-CN" sz="2800">
                <a:latin typeface="Calibri" pitchFamily="34" charset="0"/>
              </a:rPr>
              <a:t>y</a:t>
            </a:r>
            <a:r>
              <a:rPr lang="zh-CN" altLang="en-US" sz="2800">
                <a:latin typeface="Calibri" pitchFamily="34" charset="0"/>
              </a:rPr>
              <a:t>之间的关系为</a:t>
            </a:r>
            <a:r>
              <a:rPr lang="en-US" sz="2800">
                <a:latin typeface="Calibri" pitchFamily="34" charset="0"/>
              </a:rPr>
              <a:t>      </a:t>
            </a:r>
            <a:r>
              <a:rPr lang="zh-CN" altLang="en-US" sz="2800">
                <a:latin typeface="Calibri" pitchFamily="34" charset="0"/>
              </a:rPr>
              <a:t>。</a:t>
            </a:r>
            <a:r>
              <a:rPr lang="en-US" sz="2800">
                <a:latin typeface="Calibri" pitchFamily="34" charset="0"/>
              </a:rPr>
              <a:t> </a:t>
            </a:r>
            <a:endParaRPr lang="zh-CN" altLang="en-US" sz="2800">
              <a:latin typeface="Calibri" pitchFamily="34" charset="0"/>
            </a:endParaRPr>
          </a:p>
          <a:p>
            <a:r>
              <a:rPr lang="en-US" sz="2800">
                <a:latin typeface="Calibri" pitchFamily="34" charset="0"/>
              </a:rPr>
              <a:t>   </a:t>
            </a:r>
            <a:r>
              <a:rPr lang="en-US" altLang="zh-CN" sz="2800">
                <a:latin typeface="Calibri" pitchFamily="34" charset="0"/>
              </a:rPr>
              <a:t>A</a:t>
            </a:r>
            <a:r>
              <a:rPr lang="zh-CN" altLang="en-US" sz="2800">
                <a:latin typeface="Calibri" pitchFamily="34" charset="0"/>
              </a:rPr>
              <a:t>．</a:t>
            </a:r>
            <a:r>
              <a:rPr lang="en-US" altLang="zh-CN" sz="2800">
                <a:latin typeface="Calibri" pitchFamily="34" charset="0"/>
              </a:rPr>
              <a:t>x&lt;y</a:t>
            </a:r>
            <a:r>
              <a:rPr lang="zh-CN" altLang="en-US" sz="2800">
                <a:latin typeface="Calibri" pitchFamily="34" charset="0"/>
              </a:rPr>
              <a:t>且符号相同</a:t>
            </a:r>
            <a:r>
              <a:rPr lang="en-US" sz="2800">
                <a:latin typeface="Calibri" pitchFamily="34" charset="0"/>
              </a:rPr>
              <a:t>          </a:t>
            </a:r>
            <a:r>
              <a:rPr lang="en-US" altLang="zh-CN" sz="2800">
                <a:latin typeface="Calibri" pitchFamily="34" charset="0"/>
              </a:rPr>
              <a:t>B</a:t>
            </a:r>
            <a:r>
              <a:rPr lang="zh-CN" altLang="en-US" sz="2800">
                <a:latin typeface="Calibri" pitchFamily="34" charset="0"/>
              </a:rPr>
              <a:t>．</a:t>
            </a:r>
            <a:r>
              <a:rPr lang="en-US" altLang="zh-CN" sz="2800">
                <a:latin typeface="Calibri" pitchFamily="34" charset="0"/>
              </a:rPr>
              <a:t>x&lt;y</a:t>
            </a:r>
            <a:r>
              <a:rPr lang="zh-CN" altLang="en-US" sz="2800">
                <a:latin typeface="Calibri" pitchFamily="34" charset="0"/>
              </a:rPr>
              <a:t>且符号不同</a:t>
            </a:r>
            <a:endParaRPr lang="en-US" altLang="zh-CN" sz="2800">
              <a:latin typeface="Calibri" pitchFamily="34" charset="0"/>
            </a:endParaRPr>
          </a:p>
          <a:p>
            <a:r>
              <a:rPr lang="en-US" sz="2800">
                <a:latin typeface="Calibri" pitchFamily="34" charset="0"/>
              </a:rPr>
              <a:t>    </a:t>
            </a:r>
            <a:r>
              <a:rPr lang="en-US" altLang="zh-CN" sz="2800">
                <a:latin typeface="Calibri" pitchFamily="34" charset="0"/>
              </a:rPr>
              <a:t>C</a:t>
            </a:r>
            <a:r>
              <a:rPr lang="zh-CN" altLang="en-US" sz="2800">
                <a:latin typeface="Calibri" pitchFamily="34" charset="0"/>
              </a:rPr>
              <a:t>．</a:t>
            </a:r>
            <a:r>
              <a:rPr lang="en-US" altLang="zh-CN" sz="2800">
                <a:latin typeface="Calibri" pitchFamily="34" charset="0"/>
              </a:rPr>
              <a:t>x&gt;y</a:t>
            </a:r>
            <a:r>
              <a:rPr lang="zh-CN" altLang="en-US" sz="2800">
                <a:latin typeface="Calibri" pitchFamily="34" charset="0"/>
              </a:rPr>
              <a:t>且符号相同</a:t>
            </a:r>
            <a:r>
              <a:rPr lang="en-US" sz="2800">
                <a:latin typeface="Calibri" pitchFamily="34" charset="0"/>
              </a:rPr>
              <a:t>         </a:t>
            </a:r>
            <a:r>
              <a:rPr lang="en-US" altLang="zh-CN" sz="2800">
                <a:latin typeface="Calibri" pitchFamily="34" charset="0"/>
              </a:rPr>
              <a:t>D</a:t>
            </a:r>
            <a:r>
              <a:rPr lang="zh-CN" altLang="en-US" sz="2800">
                <a:latin typeface="Calibri" pitchFamily="34" charset="0"/>
              </a:rPr>
              <a:t>．</a:t>
            </a:r>
            <a:r>
              <a:rPr lang="en-US" altLang="zh-CN" sz="2800">
                <a:latin typeface="Calibri" pitchFamily="34" charset="0"/>
              </a:rPr>
              <a:t>x&gt;y</a:t>
            </a:r>
            <a:r>
              <a:rPr lang="zh-CN" altLang="en-US" sz="2800">
                <a:latin typeface="Calibri" pitchFamily="34" charset="0"/>
              </a:rPr>
              <a:t>且符号不同</a:t>
            </a:r>
          </a:p>
        </p:txBody>
      </p:sp>
      <p:cxnSp>
        <p:nvCxnSpPr>
          <p:cNvPr id="5" name="直接连接符 4"/>
          <p:cNvCxnSpPr/>
          <p:nvPr/>
        </p:nvCxnSpPr>
        <p:spPr>
          <a:xfrm>
            <a:off x="285750" y="1857375"/>
            <a:ext cx="85725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38150" y="3713163"/>
            <a:ext cx="85725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873</TotalTime>
  <Words>6818</Words>
  <Application>Microsoft Macintosh PowerPoint</Application>
  <PresentationFormat>全屏显示(4:3)</PresentationFormat>
  <Paragraphs>298</Paragraphs>
  <Slides>56</Slides>
  <Notes>11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56</vt:i4>
      </vt:variant>
    </vt:vector>
  </HeadingPairs>
  <TitlesOfParts>
    <vt:vector size="60" baseType="lpstr">
      <vt:lpstr>Arial</vt:lpstr>
      <vt:lpstr>Calibri</vt:lpstr>
      <vt:lpstr>Wingdings 2</vt:lpstr>
      <vt:lpstr>流畅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ZY</dc:creator>
  <cp:lastModifiedBy>Microsoft Office User</cp:lastModifiedBy>
  <cp:revision>70</cp:revision>
  <dcterms:created xsi:type="dcterms:W3CDTF">2015-10-21T07:10:10Z</dcterms:created>
  <dcterms:modified xsi:type="dcterms:W3CDTF">2021-03-29T16:37:01Z</dcterms:modified>
</cp:coreProperties>
</file>