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66" r:id="rId3"/>
    <p:sldId id="425" r:id="rId4"/>
    <p:sldId id="520" r:id="rId5"/>
    <p:sldId id="468" r:id="rId6"/>
    <p:sldId id="464" r:id="rId7"/>
    <p:sldId id="465" r:id="rId8"/>
    <p:sldId id="467" r:id="rId9"/>
    <p:sldId id="469" r:id="rId10"/>
    <p:sldId id="471" r:id="rId11"/>
    <p:sldId id="472" r:id="rId12"/>
    <p:sldId id="474" r:id="rId13"/>
    <p:sldId id="475" r:id="rId14"/>
    <p:sldId id="476" r:id="rId15"/>
    <p:sldId id="478" r:id="rId16"/>
    <p:sldId id="479" r:id="rId17"/>
    <p:sldId id="477" r:id="rId18"/>
    <p:sldId id="480" r:id="rId19"/>
    <p:sldId id="481" r:id="rId20"/>
    <p:sldId id="440" r:id="rId21"/>
    <p:sldId id="423" r:id="rId22"/>
    <p:sldId id="437"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7" r:id="rId38"/>
    <p:sldId id="498" r:id="rId39"/>
    <p:sldId id="499" r:id="rId40"/>
    <p:sldId id="500" r:id="rId41"/>
    <p:sldId id="501" r:id="rId42"/>
    <p:sldId id="502" r:id="rId43"/>
    <p:sldId id="503" r:id="rId44"/>
    <p:sldId id="504" r:id="rId45"/>
    <p:sldId id="518" r:id="rId46"/>
    <p:sldId id="519" r:id="rId47"/>
    <p:sldId id="509" r:id="rId48"/>
    <p:sldId id="510" r:id="rId49"/>
    <p:sldId id="511" r:id="rId50"/>
    <p:sldId id="512" r:id="rId51"/>
    <p:sldId id="513" r:id="rId52"/>
    <p:sldId id="514" r:id="rId53"/>
    <p:sldId id="505" r:id="rId54"/>
    <p:sldId id="449" r:id="rId55"/>
    <p:sldId id="450" r:id="rId56"/>
    <p:sldId id="506" r:id="rId57"/>
    <p:sldId id="507" r:id="rId58"/>
    <p:sldId id="508" r:id="rId59"/>
    <p:sldId id="459" r:id="rId60"/>
    <p:sldId id="325" r:id="rId61"/>
    <p:sldId id="516" r:id="rId62"/>
    <p:sldId id="517" r:id="rId63"/>
    <p:sldId id="458"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5</a:t>
            </a:fld>
            <a:endParaRPr lang="zh-CN" altLang="en-US"/>
          </a:p>
        </p:txBody>
      </p:sp>
    </p:spTree>
    <p:extLst>
      <p:ext uri="{BB962C8B-B14F-4D97-AF65-F5344CB8AC3E}">
        <p14:creationId xmlns:p14="http://schemas.microsoft.com/office/powerpoint/2010/main" val="51792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9</a:t>
            </a:fld>
            <a:endParaRPr lang="zh-CN" altLang="en-US"/>
          </a:p>
        </p:txBody>
      </p:sp>
    </p:spTree>
    <p:extLst>
      <p:ext uri="{BB962C8B-B14F-4D97-AF65-F5344CB8AC3E}">
        <p14:creationId xmlns:p14="http://schemas.microsoft.com/office/powerpoint/2010/main" val="763481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AE7AB6-E2F0-47A4-BE21-FC8A51439898}" type="slidenum">
              <a:rPr lang="zh-CN" altLang="en-US" smtClean="0"/>
              <a:pPr/>
              <a:t>20</a:t>
            </a:fld>
            <a:endParaRPr lang="zh-CN" altLang="en-US"/>
          </a:p>
        </p:txBody>
      </p:sp>
    </p:spTree>
    <p:extLst>
      <p:ext uri="{BB962C8B-B14F-4D97-AF65-F5344CB8AC3E}">
        <p14:creationId xmlns:p14="http://schemas.microsoft.com/office/powerpoint/2010/main" val="1860441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34</a:t>
            </a:fld>
            <a:endParaRPr lang="zh-CN" altLang="en-US"/>
          </a:p>
        </p:txBody>
      </p:sp>
    </p:spTree>
    <p:extLst>
      <p:ext uri="{BB962C8B-B14F-4D97-AF65-F5344CB8AC3E}">
        <p14:creationId xmlns:p14="http://schemas.microsoft.com/office/powerpoint/2010/main" val="150403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53</a:t>
            </a:fld>
            <a:endParaRPr lang="zh-CN" altLang="en-US"/>
          </a:p>
        </p:txBody>
      </p:sp>
    </p:spTree>
    <p:extLst>
      <p:ext uri="{BB962C8B-B14F-4D97-AF65-F5344CB8AC3E}">
        <p14:creationId xmlns:p14="http://schemas.microsoft.com/office/powerpoint/2010/main" val="117990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59</a:t>
            </a:fld>
            <a:endParaRPr lang="zh-CN" altLang="en-US"/>
          </a:p>
        </p:txBody>
      </p:sp>
    </p:spTree>
    <p:extLst>
      <p:ext uri="{BB962C8B-B14F-4D97-AF65-F5344CB8AC3E}">
        <p14:creationId xmlns:p14="http://schemas.microsoft.com/office/powerpoint/2010/main" val="747835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60</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61</a:t>
            </a:fld>
            <a:endParaRPr lang="zh-CN" altLang="en-US"/>
          </a:p>
        </p:txBody>
      </p:sp>
    </p:spTree>
    <p:extLst>
      <p:ext uri="{BB962C8B-B14F-4D97-AF65-F5344CB8AC3E}">
        <p14:creationId xmlns:p14="http://schemas.microsoft.com/office/powerpoint/2010/main" val="329076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code/c001/ArgTest.java"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code/c001/Welcome.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Welcome.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code/c001/Hello.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code/c001/Rec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code/c001/Circle.java" TargetMode="External"/><Relationship Id="rId2" Type="http://schemas.openxmlformats.org/officeDocument/2006/relationships/hyperlink" Target="code/c001/MainClass.java" TargetMode="External"/><Relationship Id="rId1" Type="http://schemas.openxmlformats.org/officeDocument/2006/relationships/slideLayout" Target="../slideLayouts/slideLayout2.xml"/><Relationship Id="rId4" Type="http://schemas.openxmlformats.org/officeDocument/2006/relationships/hyperlink" Target="code/c001/Rectangle.jav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527155" y="1606177"/>
            <a:ext cx="3239579" cy="3240750"/>
            <a:chOff x="4514099" y="1605805"/>
            <a:chExt cx="3240000"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01</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724220" y="2988982"/>
              <a:ext cx="2858485"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概述  </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20" name="内容占位符 2"/>
          <p:cNvSpPr txBox="1">
            <a:spLocks/>
          </p:cNvSpPr>
          <p:nvPr/>
        </p:nvSpPr>
        <p:spPr>
          <a:xfrm>
            <a:off x="1143317" y="1905353"/>
            <a:ext cx="10685294" cy="434239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JDK(Java Development Kits</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130000"/>
              </a:lnSpc>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JRE(Java Runtime Environment</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130000"/>
              </a:lnSpc>
              <a:buNone/>
            </a:pP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marL="0" indent="0">
              <a:lnSpc>
                <a:spcPct val="130000"/>
              </a:lnSpc>
              <a:buNone/>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Integrity Development Environment</a:t>
            </a:r>
          </a:p>
          <a:p>
            <a:pPr marL="0" indent="0">
              <a:lnSpc>
                <a:spcPct val="130000"/>
              </a:lnSpc>
              <a:buNone/>
            </a:pPr>
            <a:endParaRPr lang="zh-CN" altLang="en-US" sz="1400" dirty="0">
              <a:solidFill>
                <a:srgbClr val="00B0F0"/>
              </a:solidFill>
              <a:latin typeface="仿宋" panose="02010609060101010101" pitchFamily="49" charset="-122"/>
              <a:ea typeface="仿宋" panose="02010609060101010101" pitchFamily="49" charset="-122"/>
            </a:endParaRPr>
          </a:p>
        </p:txBody>
      </p:sp>
      <p:grpSp>
        <p:nvGrpSpPr>
          <p:cNvPr id="12" name="组合 11"/>
          <p:cNvGrpSpPr/>
          <p:nvPr/>
        </p:nvGrpSpPr>
        <p:grpSpPr>
          <a:xfrm>
            <a:off x="432698" y="1934559"/>
            <a:ext cx="622425" cy="622429"/>
            <a:chOff x="925975" y="3363269"/>
            <a:chExt cx="899446" cy="899451"/>
          </a:xfrm>
        </p:grpSpPr>
        <p:sp>
          <p:nvSpPr>
            <p:cNvPr id="13"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6" name="Freeform 176"/>
            <p:cNvSpPr>
              <a:spLocks noEditPoints="1"/>
            </p:cNvSpPr>
            <p:nvPr/>
          </p:nvSpPr>
          <p:spPr bwMode="auto">
            <a:xfrm>
              <a:off x="1071047" y="3508342"/>
              <a:ext cx="591168" cy="591172"/>
            </a:xfrm>
            <a:custGeom>
              <a:avLst/>
              <a:gdLst>
                <a:gd name="T0" fmla="*/ 46 w 69"/>
                <a:gd name="T1" fmla="*/ 15 h 69"/>
                <a:gd name="T2" fmla="*/ 46 w 69"/>
                <a:gd name="T3" fmla="*/ 33 h 69"/>
                <a:gd name="T4" fmla="*/ 55 w 69"/>
                <a:gd name="T5" fmla="*/ 24 h 69"/>
                <a:gd name="T6" fmla="*/ 46 w 69"/>
                <a:gd name="T7" fmla="*/ 15 h 69"/>
                <a:gd name="T8" fmla="*/ 60 w 69"/>
                <a:gd name="T9" fmla="*/ 8 h 69"/>
                <a:gd name="T10" fmla="*/ 29 w 69"/>
                <a:gd name="T11" fmla="*/ 8 h 69"/>
                <a:gd name="T12" fmla="*/ 26 w 69"/>
                <a:gd name="T13" fmla="*/ 36 h 69"/>
                <a:gd name="T14" fmla="*/ 20 w 69"/>
                <a:gd name="T15" fmla="*/ 42 h 69"/>
                <a:gd name="T16" fmla="*/ 27 w 69"/>
                <a:gd name="T17" fmla="*/ 49 h 69"/>
                <a:gd name="T18" fmla="*/ 33 w 69"/>
                <a:gd name="T19" fmla="*/ 43 h 69"/>
                <a:gd name="T20" fmla="*/ 60 w 69"/>
                <a:gd name="T21" fmla="*/ 40 h 69"/>
                <a:gd name="T22" fmla="*/ 60 w 69"/>
                <a:gd name="T23" fmla="*/ 8 h 69"/>
                <a:gd name="T24" fmla="*/ 34 w 69"/>
                <a:gd name="T25" fmla="*/ 35 h 69"/>
                <a:gd name="T26" fmla="*/ 34 w 69"/>
                <a:gd name="T27" fmla="*/ 13 h 69"/>
                <a:gd name="T28" fmla="*/ 55 w 69"/>
                <a:gd name="T29" fmla="*/ 13 h 69"/>
                <a:gd name="T30" fmla="*/ 55 w 69"/>
                <a:gd name="T31" fmla="*/ 35 h 69"/>
                <a:gd name="T32" fmla="*/ 34 w 69"/>
                <a:gd name="T33" fmla="*/ 35 h 69"/>
                <a:gd name="T34" fmla="*/ 17 w 69"/>
                <a:gd name="T35" fmla="*/ 42 h 69"/>
                <a:gd name="T36" fmla="*/ 0 w 69"/>
                <a:gd name="T37" fmla="*/ 58 h 69"/>
                <a:gd name="T38" fmla="*/ 11 w 69"/>
                <a:gd name="T39" fmla="*/ 69 h 69"/>
                <a:gd name="T40" fmla="*/ 27 w 69"/>
                <a:gd name="T41" fmla="*/ 52 h 69"/>
                <a:gd name="T42" fmla="*/ 17 w 69"/>
                <a:gd name="T43" fmla="*/ 4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46" y="15"/>
                  </a:moveTo>
                  <a:cubicBezTo>
                    <a:pt x="50" y="20"/>
                    <a:pt x="52" y="25"/>
                    <a:pt x="46" y="33"/>
                  </a:cubicBezTo>
                  <a:cubicBezTo>
                    <a:pt x="51" y="33"/>
                    <a:pt x="55" y="29"/>
                    <a:pt x="55" y="24"/>
                  </a:cubicBezTo>
                  <a:cubicBezTo>
                    <a:pt x="55" y="19"/>
                    <a:pt x="51" y="15"/>
                    <a:pt x="46" y="15"/>
                  </a:cubicBezTo>
                  <a:close/>
                  <a:moveTo>
                    <a:pt x="60" y="8"/>
                  </a:moveTo>
                  <a:cubicBezTo>
                    <a:pt x="52" y="0"/>
                    <a:pt x="38" y="0"/>
                    <a:pt x="29" y="8"/>
                  </a:cubicBezTo>
                  <a:cubicBezTo>
                    <a:pt x="21" y="16"/>
                    <a:pt x="20" y="27"/>
                    <a:pt x="26" y="36"/>
                  </a:cubicBezTo>
                  <a:cubicBezTo>
                    <a:pt x="20" y="42"/>
                    <a:pt x="20" y="42"/>
                    <a:pt x="20" y="42"/>
                  </a:cubicBezTo>
                  <a:cubicBezTo>
                    <a:pt x="27" y="49"/>
                    <a:pt x="27" y="49"/>
                    <a:pt x="27" y="49"/>
                  </a:cubicBezTo>
                  <a:cubicBezTo>
                    <a:pt x="33" y="43"/>
                    <a:pt x="33" y="43"/>
                    <a:pt x="33" y="43"/>
                  </a:cubicBezTo>
                  <a:cubicBezTo>
                    <a:pt x="42" y="48"/>
                    <a:pt x="53" y="47"/>
                    <a:pt x="60" y="40"/>
                  </a:cubicBezTo>
                  <a:cubicBezTo>
                    <a:pt x="69" y="31"/>
                    <a:pt x="69" y="17"/>
                    <a:pt x="60" y="8"/>
                  </a:cubicBezTo>
                  <a:close/>
                  <a:moveTo>
                    <a:pt x="34" y="35"/>
                  </a:moveTo>
                  <a:cubicBezTo>
                    <a:pt x="28" y="29"/>
                    <a:pt x="28" y="19"/>
                    <a:pt x="34" y="13"/>
                  </a:cubicBezTo>
                  <a:cubicBezTo>
                    <a:pt x="40" y="7"/>
                    <a:pt x="49" y="7"/>
                    <a:pt x="55" y="13"/>
                  </a:cubicBezTo>
                  <a:cubicBezTo>
                    <a:pt x="61" y="19"/>
                    <a:pt x="61" y="29"/>
                    <a:pt x="55" y="35"/>
                  </a:cubicBezTo>
                  <a:cubicBezTo>
                    <a:pt x="49" y="41"/>
                    <a:pt x="40" y="41"/>
                    <a:pt x="34" y="35"/>
                  </a:cubicBezTo>
                  <a:close/>
                  <a:moveTo>
                    <a:pt x="17" y="42"/>
                  </a:moveTo>
                  <a:cubicBezTo>
                    <a:pt x="0" y="58"/>
                    <a:pt x="0" y="58"/>
                    <a:pt x="0" y="58"/>
                  </a:cubicBezTo>
                  <a:cubicBezTo>
                    <a:pt x="11" y="69"/>
                    <a:pt x="11" y="69"/>
                    <a:pt x="11" y="69"/>
                  </a:cubicBezTo>
                  <a:cubicBezTo>
                    <a:pt x="27" y="52"/>
                    <a:pt x="27" y="52"/>
                    <a:pt x="27" y="52"/>
                  </a:cubicBezTo>
                  <a:lnTo>
                    <a:pt x="17" y="42"/>
                  </a:lnTo>
                  <a:close/>
                </a:path>
              </a:pathLst>
            </a:custGeom>
            <a:solidFill>
              <a:schemeClr val="tx1">
                <a:alpha val="2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1" name="Freeform 177"/>
            <p:cNvSpPr>
              <a:spLocks noEditPoints="1"/>
            </p:cNvSpPr>
            <p:nvPr/>
          </p:nvSpPr>
          <p:spPr bwMode="auto">
            <a:xfrm>
              <a:off x="1078301" y="3508342"/>
              <a:ext cx="546427" cy="553135"/>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FFFFFF"/>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6" name="组合 5"/>
          <p:cNvGrpSpPr/>
          <p:nvPr/>
        </p:nvGrpSpPr>
        <p:grpSpPr>
          <a:xfrm>
            <a:off x="458505" y="3111301"/>
            <a:ext cx="622425" cy="622429"/>
            <a:chOff x="441872" y="2993435"/>
            <a:chExt cx="705309" cy="705313"/>
          </a:xfrm>
        </p:grpSpPr>
        <p:grpSp>
          <p:nvGrpSpPr>
            <p:cNvPr id="76" name="组合 75"/>
            <p:cNvGrpSpPr/>
            <p:nvPr/>
          </p:nvGrpSpPr>
          <p:grpSpPr>
            <a:xfrm>
              <a:off x="441872" y="2993435"/>
              <a:ext cx="705309" cy="705313"/>
              <a:chOff x="925975" y="3363269"/>
              <a:chExt cx="899446" cy="899451"/>
            </a:xfrm>
          </p:grpSpPr>
          <p:sp>
            <p:nvSpPr>
              <p:cNvPr id="77"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8"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2" name="组合 1"/>
            <p:cNvGrpSpPr/>
            <p:nvPr/>
          </p:nvGrpSpPr>
          <p:grpSpPr>
            <a:xfrm>
              <a:off x="532606" y="3149600"/>
              <a:ext cx="473244" cy="415406"/>
              <a:chOff x="460862" y="3086266"/>
              <a:chExt cx="652823" cy="573038"/>
            </a:xfrm>
          </p:grpSpPr>
          <p:sp>
            <p:nvSpPr>
              <p:cNvPr id="26" name="Freeform 139"/>
              <p:cNvSpPr>
                <a:spLocks/>
              </p:cNvSpPr>
              <p:nvPr/>
            </p:nvSpPr>
            <p:spPr bwMode="auto">
              <a:xfrm>
                <a:off x="631321" y="3358277"/>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7" name="Freeform 140"/>
              <p:cNvSpPr>
                <a:spLocks/>
              </p:cNvSpPr>
              <p:nvPr/>
            </p:nvSpPr>
            <p:spPr bwMode="auto">
              <a:xfrm>
                <a:off x="700230" y="3496097"/>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4" name="Freeform 141"/>
              <p:cNvSpPr>
                <a:spLocks/>
              </p:cNvSpPr>
              <p:nvPr/>
            </p:nvSpPr>
            <p:spPr bwMode="auto">
              <a:xfrm>
                <a:off x="547905" y="3231339"/>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5" name="Freeform 142"/>
              <p:cNvSpPr>
                <a:spLocks/>
              </p:cNvSpPr>
              <p:nvPr/>
            </p:nvSpPr>
            <p:spPr bwMode="auto">
              <a:xfrm>
                <a:off x="460862" y="3093520"/>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6" name="Freeform 143"/>
              <p:cNvSpPr>
                <a:spLocks/>
              </p:cNvSpPr>
              <p:nvPr/>
            </p:nvSpPr>
            <p:spPr bwMode="auto">
              <a:xfrm>
                <a:off x="642202" y="335102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7" name="Freeform 144"/>
              <p:cNvSpPr>
                <a:spLocks/>
              </p:cNvSpPr>
              <p:nvPr/>
            </p:nvSpPr>
            <p:spPr bwMode="auto">
              <a:xfrm>
                <a:off x="707484" y="347796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8" name="Freeform 145"/>
              <p:cNvSpPr>
                <a:spLocks/>
              </p:cNvSpPr>
              <p:nvPr/>
            </p:nvSpPr>
            <p:spPr bwMode="auto">
              <a:xfrm>
                <a:off x="555158" y="321320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9" name="Freeform 146"/>
              <p:cNvSpPr>
                <a:spLocks/>
              </p:cNvSpPr>
              <p:nvPr/>
            </p:nvSpPr>
            <p:spPr bwMode="auto">
              <a:xfrm>
                <a:off x="468115" y="308626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7" name="组合 6"/>
          <p:cNvGrpSpPr/>
          <p:nvPr/>
        </p:nvGrpSpPr>
        <p:grpSpPr>
          <a:xfrm>
            <a:off x="458505" y="4071993"/>
            <a:ext cx="622425" cy="622429"/>
            <a:chOff x="441872" y="4072935"/>
            <a:chExt cx="705309" cy="705313"/>
          </a:xfrm>
        </p:grpSpPr>
        <p:grpSp>
          <p:nvGrpSpPr>
            <p:cNvPr id="81" name="组合 80"/>
            <p:cNvGrpSpPr/>
            <p:nvPr/>
          </p:nvGrpSpPr>
          <p:grpSpPr>
            <a:xfrm>
              <a:off x="441872" y="4072935"/>
              <a:ext cx="705309" cy="705313"/>
              <a:chOff x="925975" y="3363269"/>
              <a:chExt cx="899446" cy="899451"/>
            </a:xfrm>
          </p:grpSpPr>
          <p:sp>
            <p:nvSpPr>
              <p:cNvPr id="82"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3" name="组合 2"/>
            <p:cNvGrpSpPr/>
            <p:nvPr/>
          </p:nvGrpSpPr>
          <p:grpSpPr>
            <a:xfrm>
              <a:off x="566690" y="4191794"/>
              <a:ext cx="346916" cy="442988"/>
              <a:chOff x="9341700" y="1864776"/>
              <a:chExt cx="471484" cy="602052"/>
            </a:xfrm>
          </p:grpSpPr>
          <p:sp>
            <p:nvSpPr>
              <p:cNvPr id="60" name="Freeform 195"/>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1" name="Freeform 196"/>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2" name="Freeform 197"/>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3" name="Freeform 198"/>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cxnSp>
        <p:nvCxnSpPr>
          <p:cNvPr id="11" name="直接连接符 10"/>
          <p:cNvCxnSpPr/>
          <p:nvPr/>
        </p:nvCxnSpPr>
        <p:spPr>
          <a:xfrm>
            <a:off x="493979" y="2831229"/>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493979" y="4952647"/>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3979" y="3962277"/>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7E44E19F-39C1-4D43-9F31-59EEE737509D}"/>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1207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29" name="矩形 28">
            <a:extLst>
              <a:ext uri="{FF2B5EF4-FFF2-40B4-BE49-F238E27FC236}">
                <a16:creationId xmlns:a16="http://schemas.microsoft.com/office/drawing/2014/main" id="{62670D4F-F3BF-4450-8764-E4AB0AEDFAB8}"/>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079A177E-DAEC-47CB-BB3A-4E8BB0978F1C}"/>
              </a:ext>
            </a:extLst>
          </p:cNvPr>
          <p:cNvSpPr>
            <a:spLocks noGrp="1"/>
          </p:cNvSpPr>
          <p:nvPr>
            <p:ph idx="1"/>
          </p:nvPr>
        </p:nvSpPr>
        <p:spPr>
          <a:xfrm>
            <a:off x="1684639" y="2447815"/>
            <a:ext cx="8822722" cy="2659360"/>
          </a:xfrm>
        </p:spPr>
        <p:txBody>
          <a:bodyPr>
            <a:noAutofit/>
          </a:bodyPr>
          <a:lstStyle/>
          <a:p>
            <a:pPr marL="0" lvl="0" indent="0">
              <a:buNone/>
            </a:pPr>
            <a:r>
              <a:rPr lang="zh-CN" altLang="en-US" sz="2400" b="1" dirty="0">
                <a:latin typeface="仿宋" panose="02010609060101010101" pitchFamily="49" charset="-122"/>
                <a:ea typeface="仿宋" panose="02010609060101010101" pitchFamily="49" charset="-122"/>
              </a:rPr>
              <a:t>    登录</a:t>
            </a:r>
            <a:r>
              <a:rPr lang="en-US" altLang="zh-CN" sz="2400" b="1" dirty="0">
                <a:latin typeface="仿宋" panose="02010609060101010101" pitchFamily="49" charset="-122"/>
                <a:ea typeface="仿宋" panose="02010609060101010101" pitchFamily="49" charset="-122"/>
              </a:rPr>
              <a:t>Oracle</a:t>
            </a:r>
            <a:r>
              <a:rPr lang="zh-CN" altLang="en-US" sz="2400" b="1" dirty="0">
                <a:latin typeface="仿宋" panose="02010609060101010101" pitchFamily="49" charset="-122"/>
                <a:ea typeface="仿宋" panose="02010609060101010101" pitchFamily="49" charset="-122"/>
              </a:rPr>
              <a:t>的网站：</a:t>
            </a:r>
            <a:r>
              <a:rPr lang="en-US" altLang="zh-CN" sz="2400" b="1" dirty="0">
                <a:latin typeface="仿宋" panose="02010609060101010101" pitchFamily="49" charset="-122"/>
                <a:ea typeface="仿宋" panose="02010609060101010101" pitchFamily="49" charset="-122"/>
              </a:rPr>
              <a:t>http://www.oracle.com</a:t>
            </a:r>
            <a:r>
              <a:rPr lang="zh-CN" altLang="en-US" sz="2400" b="1" dirty="0">
                <a:latin typeface="仿宋" panose="02010609060101010101" pitchFamily="49" charset="-122"/>
                <a:ea typeface="仿宋" panose="02010609060101010101" pitchFamily="49" charset="-122"/>
              </a:rPr>
              <a:t>，在其主页面上单击</a:t>
            </a:r>
            <a:r>
              <a:rPr lang="en-US" altLang="zh-CN" sz="2400" b="1" dirty="0">
                <a:latin typeface="仿宋" panose="02010609060101010101" pitchFamily="49" charset="-122"/>
                <a:ea typeface="仿宋" panose="02010609060101010101" pitchFamily="49" charset="-122"/>
              </a:rPr>
              <a:t>Download JDK now</a:t>
            </a:r>
            <a:r>
              <a:rPr lang="zh-CN" altLang="en-US" sz="2400" b="1" dirty="0">
                <a:latin typeface="仿宋" panose="02010609060101010101" pitchFamily="49" charset="-122"/>
                <a:ea typeface="仿宋" panose="02010609060101010101" pitchFamily="49" charset="-122"/>
              </a:rPr>
              <a:t>进入下载</a:t>
            </a:r>
            <a:r>
              <a:rPr lang="en-US" altLang="zh-CN" sz="2400" b="1" dirty="0">
                <a:latin typeface="仿宋" panose="02010609060101010101" pitchFamily="49" charset="-122"/>
                <a:ea typeface="仿宋" panose="02010609060101010101" pitchFamily="49" charset="-122"/>
              </a:rPr>
              <a:t>JDK</a:t>
            </a:r>
            <a:r>
              <a:rPr lang="zh-CN" altLang="en-US" sz="2400" b="1" dirty="0">
                <a:latin typeface="仿宋" panose="02010609060101010101" pitchFamily="49" charset="-122"/>
                <a:ea typeface="仿宋" panose="02010609060101010101" pitchFamily="49" charset="-122"/>
              </a:rPr>
              <a:t>的页面（选择接受协议</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。本教材下载的是</a:t>
            </a:r>
            <a:endParaRPr lang="en-US" altLang="zh-CN" sz="2400" b="1" dirty="0">
              <a:latin typeface="仿宋" panose="02010609060101010101" pitchFamily="49" charset="-122"/>
              <a:ea typeface="仿宋" panose="02010609060101010101" pitchFamily="49" charset="-122"/>
            </a:endParaRPr>
          </a:p>
          <a:p>
            <a:pPr marL="0" lvl="0" indent="0">
              <a:buNone/>
            </a:pPr>
            <a:r>
              <a:rPr lang="en-US" altLang="zh-CN" sz="2400" b="1" dirty="0">
                <a:solidFill>
                  <a:srgbClr val="C00000"/>
                </a:solidFill>
                <a:latin typeface="仿宋" panose="02010609060101010101" pitchFamily="49" charset="-122"/>
                <a:ea typeface="仿宋" panose="02010609060101010101" pitchFamily="49" charset="-122"/>
              </a:rPr>
              <a:t>jdk-11.0.2_windows-x64_bin.zip</a:t>
            </a:r>
            <a:endParaRPr lang="en-US" altLang="zh-CN" sz="2400" b="1" dirty="0">
              <a:latin typeface="仿宋" panose="02010609060101010101" pitchFamily="49" charset="-122"/>
              <a:ea typeface="仿宋" panose="02010609060101010101" pitchFamily="49" charset="-122"/>
            </a:endParaRPr>
          </a:p>
          <a:p>
            <a:pPr marL="0" lvl="0" indent="0">
              <a:buNone/>
            </a:pPr>
            <a:r>
              <a:rPr lang="zh-CN" altLang="en-US" sz="2400" b="1" dirty="0">
                <a:latin typeface="仿宋" panose="02010609060101010101" pitchFamily="49" charset="-122"/>
                <a:ea typeface="仿宋" panose="02010609060101010101" pitchFamily="49" charset="-122"/>
              </a:rPr>
              <a:t>如果读者使用其他的操作系统，可以下载相应的</a:t>
            </a:r>
            <a:r>
              <a:rPr lang="en-US" altLang="zh-CN" sz="2400" b="1" dirty="0">
                <a:latin typeface="仿宋" panose="02010609060101010101" pitchFamily="49" charset="-122"/>
                <a:ea typeface="仿宋" panose="02010609060101010101" pitchFamily="49" charset="-122"/>
              </a:rPr>
              <a:t>JDK</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JDK</a:t>
            </a:r>
            <a:r>
              <a:rPr lang="zh-CN" altLang="en-US" sz="2400" b="1" dirty="0">
                <a:latin typeface="仿宋" panose="02010609060101010101" pitchFamily="49" charset="-122"/>
                <a:ea typeface="仿宋" panose="02010609060101010101" pitchFamily="49" charset="-122"/>
              </a:rPr>
              <a:t>版本可能又有更新版本，下载方式完全类似）</a:t>
            </a:r>
            <a:endParaRPr lang="zh-CN" altLang="zh-CN" sz="2400" b="1" dirty="0">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067A280D-C74E-4AEF-9AF5-50F8EA98B961}"/>
              </a:ext>
            </a:extLst>
          </p:cNvPr>
          <p:cNvGrpSpPr/>
          <p:nvPr/>
        </p:nvGrpSpPr>
        <p:grpSpPr>
          <a:xfrm>
            <a:off x="0" y="1207108"/>
            <a:ext cx="12192000" cy="543294"/>
            <a:chOff x="304006" y="1478755"/>
            <a:chExt cx="10387440" cy="543294"/>
          </a:xfrm>
        </p:grpSpPr>
        <p:sp>
          <p:nvSpPr>
            <p:cNvPr id="19" name="Freeform 3">
              <a:extLst>
                <a:ext uri="{FF2B5EF4-FFF2-40B4-BE49-F238E27FC236}">
                  <a16:creationId xmlns:a16="http://schemas.microsoft.com/office/drawing/2014/main" id="{72D992AB-6835-481D-8336-1A9FB6D6195C}"/>
                </a:ext>
              </a:extLst>
            </p:cNvPr>
            <p:cNvSpPr/>
            <p:nvPr/>
          </p:nvSpPr>
          <p:spPr>
            <a:xfrm>
              <a:off x="304006" y="1478755"/>
              <a:ext cx="1038744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4A163830-948D-4682-BB86-17F223CD7EB7}"/>
                </a:ext>
              </a:extLst>
            </p:cNvPr>
            <p:cNvSpPr txBox="1">
              <a:spLocks/>
            </p:cNvSpPr>
            <p:nvPr/>
          </p:nvSpPr>
          <p:spPr>
            <a:xfrm>
              <a:off x="1373621"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下载安装</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JDK</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06875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29" name="矩形 28">
            <a:extLst>
              <a:ext uri="{FF2B5EF4-FFF2-40B4-BE49-F238E27FC236}">
                <a16:creationId xmlns:a16="http://schemas.microsoft.com/office/drawing/2014/main" id="{62670D4F-F3BF-4450-8764-E4AB0AEDFAB8}"/>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079A177E-DAEC-47CB-BB3A-4E8BB0978F1C}"/>
              </a:ext>
            </a:extLst>
          </p:cNvPr>
          <p:cNvSpPr>
            <a:spLocks noGrp="1"/>
          </p:cNvSpPr>
          <p:nvPr>
            <p:ph idx="1"/>
          </p:nvPr>
        </p:nvSpPr>
        <p:spPr>
          <a:xfrm>
            <a:off x="1684639" y="2447815"/>
            <a:ext cx="8822722" cy="2659360"/>
          </a:xfrm>
        </p:spPr>
        <p:txBody>
          <a:bodyPr>
            <a:noAutofit/>
          </a:bodyPr>
          <a:lstStyle/>
          <a:p>
            <a:pPr marL="0" lvl="0" indent="0">
              <a:buNone/>
            </a:pPr>
            <a:r>
              <a:rPr lang="zh-CN" altLang="en-US" sz="2400" b="1" dirty="0">
                <a:latin typeface="仿宋" panose="02010609060101010101" pitchFamily="49" charset="-122"/>
                <a:ea typeface="仿宋" panose="02010609060101010101" pitchFamily="49" charset="-122"/>
              </a:rPr>
              <a:t>    登录</a:t>
            </a:r>
            <a:r>
              <a:rPr lang="en-US" altLang="zh-CN" sz="2400" b="1" dirty="0">
                <a:latin typeface="仿宋" panose="02010609060101010101" pitchFamily="49" charset="-122"/>
                <a:ea typeface="仿宋" panose="02010609060101010101" pitchFamily="49" charset="-122"/>
              </a:rPr>
              <a:t>Oracle</a:t>
            </a:r>
            <a:r>
              <a:rPr lang="zh-CN" altLang="en-US" sz="2400" b="1" dirty="0">
                <a:latin typeface="仿宋" panose="02010609060101010101" pitchFamily="49" charset="-122"/>
                <a:ea typeface="仿宋" panose="02010609060101010101" pitchFamily="49" charset="-122"/>
              </a:rPr>
              <a:t>的网站：</a:t>
            </a:r>
            <a:r>
              <a:rPr lang="en-US" altLang="zh-CN" sz="2400" b="1" dirty="0">
                <a:latin typeface="仿宋" panose="02010609060101010101" pitchFamily="49" charset="-122"/>
                <a:ea typeface="仿宋" panose="02010609060101010101" pitchFamily="49" charset="-122"/>
              </a:rPr>
              <a:t>http://www.oracle.com</a:t>
            </a:r>
            <a:r>
              <a:rPr lang="zh-CN" altLang="en-US" sz="2400" b="1" dirty="0">
                <a:latin typeface="仿宋" panose="02010609060101010101" pitchFamily="49" charset="-122"/>
                <a:ea typeface="仿宋" panose="02010609060101010101" pitchFamily="49" charset="-122"/>
              </a:rPr>
              <a:t>，在其主页面上单击</a:t>
            </a:r>
            <a:r>
              <a:rPr lang="en-US" altLang="zh-CN" sz="2400" b="1" dirty="0">
                <a:latin typeface="仿宋" panose="02010609060101010101" pitchFamily="49" charset="-122"/>
                <a:ea typeface="仿宋" panose="02010609060101010101" pitchFamily="49" charset="-122"/>
              </a:rPr>
              <a:t>Download JDK now</a:t>
            </a:r>
            <a:r>
              <a:rPr lang="zh-CN" altLang="en-US" sz="2400" b="1" dirty="0">
                <a:latin typeface="仿宋" panose="02010609060101010101" pitchFamily="49" charset="-122"/>
                <a:ea typeface="仿宋" panose="02010609060101010101" pitchFamily="49" charset="-122"/>
              </a:rPr>
              <a:t>进入下载</a:t>
            </a:r>
            <a:r>
              <a:rPr lang="en-US" altLang="zh-CN" sz="2400" b="1" dirty="0">
                <a:latin typeface="仿宋" panose="02010609060101010101" pitchFamily="49" charset="-122"/>
                <a:ea typeface="仿宋" panose="02010609060101010101" pitchFamily="49" charset="-122"/>
              </a:rPr>
              <a:t>JDK</a:t>
            </a:r>
            <a:r>
              <a:rPr lang="zh-CN" altLang="en-US" sz="2400" b="1" dirty="0">
                <a:latin typeface="仿宋" panose="02010609060101010101" pitchFamily="49" charset="-122"/>
                <a:ea typeface="仿宋" panose="02010609060101010101" pitchFamily="49" charset="-122"/>
              </a:rPr>
              <a:t>的页面（选择接受协议</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。本教材下载的是</a:t>
            </a:r>
            <a:endParaRPr lang="en-US" altLang="zh-CN" sz="2400" b="1" dirty="0">
              <a:latin typeface="仿宋" panose="02010609060101010101" pitchFamily="49" charset="-122"/>
              <a:ea typeface="仿宋" panose="02010609060101010101" pitchFamily="49" charset="-122"/>
            </a:endParaRPr>
          </a:p>
          <a:p>
            <a:pPr marL="0" lvl="0" indent="0">
              <a:buNone/>
            </a:pPr>
            <a:r>
              <a:rPr lang="en-US" altLang="zh-CN" sz="2400" b="1" dirty="0">
                <a:solidFill>
                  <a:srgbClr val="C00000"/>
                </a:solidFill>
                <a:latin typeface="仿宋" panose="02010609060101010101" pitchFamily="49" charset="-122"/>
                <a:ea typeface="仿宋" panose="02010609060101010101" pitchFamily="49" charset="-122"/>
              </a:rPr>
              <a:t>jdk-11.0.2_windows-x64_bin.zip</a:t>
            </a:r>
            <a:endParaRPr lang="en-US" altLang="zh-CN" sz="2400" b="1" dirty="0">
              <a:latin typeface="仿宋" panose="02010609060101010101" pitchFamily="49" charset="-122"/>
              <a:ea typeface="仿宋" panose="02010609060101010101" pitchFamily="49" charset="-122"/>
            </a:endParaRPr>
          </a:p>
          <a:p>
            <a:pPr marL="0" lvl="0" indent="0">
              <a:buNone/>
            </a:pPr>
            <a:r>
              <a:rPr lang="zh-CN" altLang="en-US" sz="2400" b="1" dirty="0">
                <a:latin typeface="仿宋" panose="02010609060101010101" pitchFamily="49" charset="-122"/>
                <a:ea typeface="仿宋" panose="02010609060101010101" pitchFamily="49" charset="-122"/>
              </a:rPr>
              <a:t>如果读者使用其他的操作系统，可以下载相应的</a:t>
            </a:r>
            <a:r>
              <a:rPr lang="en-US" altLang="zh-CN" sz="2400" b="1" dirty="0">
                <a:latin typeface="仿宋" panose="02010609060101010101" pitchFamily="49" charset="-122"/>
                <a:ea typeface="仿宋" panose="02010609060101010101" pitchFamily="49" charset="-122"/>
              </a:rPr>
              <a:t>JDK</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JDK</a:t>
            </a:r>
            <a:r>
              <a:rPr lang="zh-CN" altLang="en-US" sz="2400" b="1" dirty="0">
                <a:latin typeface="仿宋" panose="02010609060101010101" pitchFamily="49" charset="-122"/>
                <a:ea typeface="仿宋" panose="02010609060101010101" pitchFamily="49" charset="-122"/>
              </a:rPr>
              <a:t>版本可能又有更新版本，下载方式完全类似）</a:t>
            </a:r>
            <a:endParaRPr lang="zh-CN" altLang="zh-CN" sz="2400" b="1" dirty="0">
              <a:latin typeface="仿宋" panose="02010609060101010101" pitchFamily="49" charset="-122"/>
              <a:ea typeface="仿宋" panose="02010609060101010101" pitchFamily="49" charset="-122"/>
            </a:endParaRPr>
          </a:p>
        </p:txBody>
      </p:sp>
      <p:pic>
        <p:nvPicPr>
          <p:cNvPr id="17" name="Picture 2">
            <a:extLst>
              <a:ext uri="{FF2B5EF4-FFF2-40B4-BE49-F238E27FC236}">
                <a16:creationId xmlns:a16="http://schemas.microsoft.com/office/drawing/2014/main" id="{5BC7C99A-8312-4EE7-AD13-34A6EECC9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968" y="2264658"/>
            <a:ext cx="7320845" cy="345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组合 7">
            <a:extLst>
              <a:ext uri="{FF2B5EF4-FFF2-40B4-BE49-F238E27FC236}">
                <a16:creationId xmlns:a16="http://schemas.microsoft.com/office/drawing/2014/main" id="{DB89CAC8-7B84-486E-9FE8-AEEAAE85C6A9}"/>
              </a:ext>
            </a:extLst>
          </p:cNvPr>
          <p:cNvGrpSpPr/>
          <p:nvPr/>
        </p:nvGrpSpPr>
        <p:grpSpPr>
          <a:xfrm>
            <a:off x="0" y="1207108"/>
            <a:ext cx="12192000" cy="543294"/>
            <a:chOff x="304006" y="1478755"/>
            <a:chExt cx="10387440" cy="543294"/>
          </a:xfrm>
        </p:grpSpPr>
        <p:sp>
          <p:nvSpPr>
            <p:cNvPr id="9" name="Freeform 3">
              <a:extLst>
                <a:ext uri="{FF2B5EF4-FFF2-40B4-BE49-F238E27FC236}">
                  <a16:creationId xmlns:a16="http://schemas.microsoft.com/office/drawing/2014/main" id="{271E571C-73A7-44B4-8819-E68B8DF27C93}"/>
                </a:ext>
              </a:extLst>
            </p:cNvPr>
            <p:cNvSpPr/>
            <p:nvPr/>
          </p:nvSpPr>
          <p:spPr>
            <a:xfrm>
              <a:off x="304006" y="1478755"/>
              <a:ext cx="1038744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5977E377-51CC-4401-9B05-A500A5F05B38}"/>
                </a:ext>
              </a:extLst>
            </p:cNvPr>
            <p:cNvSpPr txBox="1">
              <a:spLocks/>
            </p:cNvSpPr>
            <p:nvPr/>
          </p:nvSpPr>
          <p:spPr>
            <a:xfrm>
              <a:off x="1373621"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下载安装</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JDK</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311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grpSp>
        <p:nvGrpSpPr>
          <p:cNvPr id="3" name="组合 2">
            <a:extLst>
              <a:ext uri="{FF2B5EF4-FFF2-40B4-BE49-F238E27FC236}">
                <a16:creationId xmlns:a16="http://schemas.microsoft.com/office/drawing/2014/main" id="{9470B531-CF25-4AA3-9FD1-9DCD7007D628}"/>
              </a:ext>
            </a:extLst>
          </p:cNvPr>
          <p:cNvGrpSpPr/>
          <p:nvPr/>
        </p:nvGrpSpPr>
        <p:grpSpPr>
          <a:xfrm>
            <a:off x="0" y="1207108"/>
            <a:ext cx="12192000" cy="543294"/>
            <a:chOff x="304006" y="1478755"/>
            <a:chExt cx="10387440" cy="543294"/>
          </a:xfrm>
        </p:grpSpPr>
        <p:sp>
          <p:nvSpPr>
            <p:cNvPr id="22" name="Freeform 3">
              <a:extLst>
                <a:ext uri="{FF2B5EF4-FFF2-40B4-BE49-F238E27FC236}">
                  <a16:creationId xmlns:a16="http://schemas.microsoft.com/office/drawing/2014/main" id="{90ED002F-5FEA-4124-B272-70365A984BDB}"/>
                </a:ext>
              </a:extLst>
            </p:cNvPr>
            <p:cNvSpPr/>
            <p:nvPr/>
          </p:nvSpPr>
          <p:spPr>
            <a:xfrm>
              <a:off x="304006" y="1478755"/>
              <a:ext cx="1038744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509F175-A0EB-456E-8A56-CD88C8AB9B5C}"/>
                </a:ext>
              </a:extLst>
            </p:cNvPr>
            <p:cNvSpPr txBox="1">
              <a:spLocks/>
            </p:cNvSpPr>
            <p:nvPr/>
          </p:nvSpPr>
          <p:spPr>
            <a:xfrm>
              <a:off x="1373621"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下载安装</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JDK</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9" name="矩形 28">
            <a:extLst>
              <a:ext uri="{FF2B5EF4-FFF2-40B4-BE49-F238E27FC236}">
                <a16:creationId xmlns:a16="http://schemas.microsoft.com/office/drawing/2014/main" id="{62670D4F-F3BF-4450-8764-E4AB0AEDFAB8}"/>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079A177E-DAEC-47CB-BB3A-4E8BB0978F1C}"/>
              </a:ext>
            </a:extLst>
          </p:cNvPr>
          <p:cNvSpPr>
            <a:spLocks noGrp="1"/>
          </p:cNvSpPr>
          <p:nvPr>
            <p:ph idx="1"/>
          </p:nvPr>
        </p:nvSpPr>
        <p:spPr>
          <a:xfrm>
            <a:off x="573291" y="2270849"/>
            <a:ext cx="5011583" cy="2659360"/>
          </a:xfrm>
        </p:spPr>
        <p:txBody>
          <a:bodyPr>
            <a:noAutofit/>
          </a:bodyPr>
          <a:lstStyle/>
          <a:p>
            <a:pPr marL="0" lvl="0" indent="0">
              <a:buNone/>
            </a:pPr>
            <a:r>
              <a:rPr lang="en-US" altLang="zh-CN" sz="2400" b="1" dirty="0">
                <a:latin typeface="仿宋" panose="02010609060101010101" pitchFamily="49" charset="-122"/>
                <a:ea typeface="仿宋" panose="02010609060101010101" pitchFamily="49" charset="-122"/>
              </a:rPr>
              <a:t>JDK</a:t>
            </a:r>
            <a:r>
              <a:rPr lang="zh-CN" altLang="zh-CN" sz="2400" b="1" dirty="0">
                <a:latin typeface="仿宋" panose="02010609060101010101" pitchFamily="49" charset="-122"/>
                <a:ea typeface="仿宋" panose="02010609060101010101" pitchFamily="49" charset="-122"/>
              </a:rPr>
              <a:t>本身包含了</a:t>
            </a:r>
            <a:r>
              <a:rPr lang="en-US" altLang="zh-CN" sz="2400" b="1" dirty="0">
                <a:solidFill>
                  <a:srgbClr val="C00000"/>
                </a:solidFill>
                <a:latin typeface="仿宋" panose="02010609060101010101" pitchFamily="49" charset="-122"/>
                <a:ea typeface="仿宋" panose="02010609060101010101" pitchFamily="49" charset="-122"/>
              </a:rPr>
              <a:t>Java</a:t>
            </a:r>
            <a:r>
              <a:rPr lang="zh-CN" altLang="zh-CN" sz="2400" b="1" dirty="0">
                <a:solidFill>
                  <a:srgbClr val="C00000"/>
                </a:solidFill>
                <a:latin typeface="仿宋" panose="02010609060101010101" pitchFamily="49" charset="-122"/>
                <a:ea typeface="仿宋" panose="02010609060101010101" pitchFamily="49" charset="-122"/>
              </a:rPr>
              <a:t>运行环境</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Java Runtime Environment</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JRE</a:t>
            </a:r>
            <a:r>
              <a:rPr lang="zh-CN" altLang="zh-CN" sz="2400" b="1" dirty="0">
                <a:latin typeface="仿宋" panose="02010609060101010101" pitchFamily="49" charset="-122"/>
                <a:ea typeface="仿宋" panose="02010609060101010101" pitchFamily="49" charset="-122"/>
              </a:rPr>
              <a:t>），该环境由</a:t>
            </a:r>
            <a:r>
              <a:rPr lang="en-US" altLang="zh-CN" sz="2400" b="1" dirty="0">
                <a:solidFill>
                  <a:srgbClr val="C00000"/>
                </a:solidFill>
                <a:latin typeface="仿宋" panose="02010609060101010101" pitchFamily="49" charset="-122"/>
                <a:ea typeface="仿宋" panose="02010609060101010101" pitchFamily="49" charset="-122"/>
              </a:rPr>
              <a:t>Java</a:t>
            </a:r>
            <a:r>
              <a:rPr lang="zh-CN" altLang="zh-CN" sz="2400" b="1" dirty="0">
                <a:solidFill>
                  <a:srgbClr val="C00000"/>
                </a:solidFill>
                <a:latin typeface="仿宋" panose="02010609060101010101" pitchFamily="49" charset="-122"/>
                <a:ea typeface="仿宋" panose="02010609060101010101" pitchFamily="49" charset="-122"/>
              </a:rPr>
              <a:t>虚拟机（</a:t>
            </a:r>
            <a:r>
              <a:rPr lang="en-US" altLang="zh-CN" sz="2400" b="1" dirty="0">
                <a:solidFill>
                  <a:srgbClr val="C00000"/>
                </a:solidFill>
                <a:latin typeface="仿宋" panose="02010609060101010101" pitchFamily="49" charset="-122"/>
                <a:ea typeface="仿宋" panose="02010609060101010101" pitchFamily="49" charset="-122"/>
              </a:rPr>
              <a:t>Java Virtual Machine</a:t>
            </a:r>
            <a:r>
              <a:rPr lang="zh-CN" altLang="zh-CN" sz="2400" b="1" dirty="0">
                <a:solidFill>
                  <a:srgbClr val="C00000"/>
                </a:solidFill>
                <a:latin typeface="仿宋" panose="02010609060101010101" pitchFamily="49" charset="-122"/>
                <a:ea typeface="仿宋" panose="02010609060101010101" pitchFamily="49" charset="-122"/>
              </a:rPr>
              <a:t>，</a:t>
            </a:r>
            <a:r>
              <a:rPr lang="en-US" altLang="zh-CN" sz="2400" b="1" dirty="0">
                <a:solidFill>
                  <a:srgbClr val="C00000"/>
                </a:solidFill>
                <a:latin typeface="仿宋" panose="02010609060101010101" pitchFamily="49" charset="-122"/>
                <a:ea typeface="仿宋" panose="02010609060101010101" pitchFamily="49" charset="-122"/>
              </a:rPr>
              <a:t>JVM</a:t>
            </a:r>
            <a:r>
              <a:rPr lang="zh-CN" altLang="zh-CN" sz="2400" b="1" dirty="0">
                <a:solidFill>
                  <a:srgbClr val="C00000"/>
                </a:solidFill>
                <a:latin typeface="仿宋" panose="02010609060101010101" pitchFamily="49" charset="-122"/>
                <a:ea typeface="仿宋" panose="02010609060101010101" pitchFamily="49" charset="-122"/>
              </a:rPr>
              <a:t>）、类库以及一些核心文件组成</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JDK11</a:t>
            </a:r>
            <a:r>
              <a:rPr lang="zh-CN" altLang="zh-CN" sz="2400" b="1" dirty="0">
                <a:latin typeface="仿宋" panose="02010609060101010101" pitchFamily="49" charset="-122"/>
                <a:ea typeface="仿宋" panose="02010609060101010101" pitchFamily="49" charset="-122"/>
              </a:rPr>
              <a:t>版本将</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虚拟机（</a:t>
            </a:r>
            <a:r>
              <a:rPr lang="en-US" altLang="zh-CN" sz="2400" b="1" dirty="0">
                <a:latin typeface="仿宋" panose="02010609060101010101" pitchFamily="49" charset="-122"/>
                <a:ea typeface="仿宋" panose="02010609060101010101" pitchFamily="49" charset="-122"/>
              </a:rPr>
              <a:t>Java Virtual Machine</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JVM</a:t>
            </a:r>
            <a:r>
              <a:rPr lang="zh-CN" altLang="zh-CN" sz="2400" b="1" dirty="0">
                <a:latin typeface="仿宋" panose="02010609060101010101" pitchFamily="49" charset="-122"/>
                <a:ea typeface="仿宋" panose="02010609060101010101" pitchFamily="49" charset="-122"/>
              </a:rPr>
              <a:t>）、类库以及一些核心文件分别存放在</a:t>
            </a:r>
            <a:r>
              <a:rPr lang="en-US" altLang="zh-CN" sz="2400" b="1" dirty="0">
                <a:latin typeface="仿宋" panose="02010609060101010101" pitchFamily="49" charset="-122"/>
                <a:ea typeface="仿宋" panose="02010609060101010101" pitchFamily="49" charset="-122"/>
              </a:rPr>
              <a:t>JDK</a:t>
            </a:r>
            <a:r>
              <a:rPr lang="zh-CN" altLang="zh-CN" sz="2400" b="1" dirty="0">
                <a:latin typeface="仿宋" panose="02010609060101010101" pitchFamily="49" charset="-122"/>
                <a:ea typeface="仿宋" panose="02010609060101010101" pitchFamily="49" charset="-122"/>
              </a:rPr>
              <a:t>根目录的</a:t>
            </a:r>
            <a:r>
              <a:rPr lang="en-US" altLang="zh-CN" sz="2400" b="1" dirty="0">
                <a:latin typeface="仿宋" panose="02010609060101010101" pitchFamily="49" charset="-122"/>
                <a:ea typeface="仿宋" panose="02010609060101010101" pitchFamily="49" charset="-122"/>
              </a:rPr>
              <a:t>\bin</a:t>
            </a:r>
            <a:r>
              <a:rPr lang="zh-CN" altLang="zh-CN" sz="2400" b="1" dirty="0">
                <a:latin typeface="仿宋" panose="02010609060101010101" pitchFamily="49" charset="-122"/>
                <a:ea typeface="仿宋" panose="02010609060101010101" pitchFamily="49" charset="-122"/>
              </a:rPr>
              <a:t>子目录中和</a:t>
            </a:r>
            <a:r>
              <a:rPr lang="en-US" altLang="zh-CN" sz="2400" b="1" dirty="0">
                <a:latin typeface="仿宋" panose="02010609060101010101" pitchFamily="49" charset="-122"/>
                <a:ea typeface="仿宋" panose="02010609060101010101" pitchFamily="49" charset="-122"/>
              </a:rPr>
              <a:t>\lib</a:t>
            </a:r>
            <a:r>
              <a:rPr lang="zh-CN" altLang="zh-CN" sz="2400" b="1" dirty="0">
                <a:latin typeface="仿宋" panose="02010609060101010101" pitchFamily="49" charset="-122"/>
                <a:ea typeface="仿宋" panose="02010609060101010101" pitchFamily="49" charset="-122"/>
              </a:rPr>
              <a:t>子目录中。</a:t>
            </a:r>
          </a:p>
        </p:txBody>
      </p:sp>
      <p:sp>
        <p:nvSpPr>
          <p:cNvPr id="7" name="矩形 6">
            <a:extLst>
              <a:ext uri="{FF2B5EF4-FFF2-40B4-BE49-F238E27FC236}">
                <a16:creationId xmlns:a16="http://schemas.microsoft.com/office/drawing/2014/main" id="{E6F5582A-439F-42F5-96EA-7895370C7CD3}"/>
              </a:ext>
            </a:extLst>
          </p:cNvPr>
          <p:cNvSpPr/>
          <p:nvPr/>
        </p:nvSpPr>
        <p:spPr>
          <a:xfrm rot="5400000" flipV="1">
            <a:off x="3883491" y="4208248"/>
            <a:ext cx="3920514"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pic>
        <p:nvPicPr>
          <p:cNvPr id="8" name="Picture 2">
            <a:extLst>
              <a:ext uri="{FF2B5EF4-FFF2-40B4-BE49-F238E27FC236}">
                <a16:creationId xmlns:a16="http://schemas.microsoft.com/office/drawing/2014/main" id="{86A25595-1BDE-40CC-AA37-7EEE20018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391" y="2369769"/>
            <a:ext cx="3764303" cy="300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55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DF0F79C6-6EF5-4559-806D-E2D801514BFC}"/>
              </a:ext>
            </a:extLst>
          </p:cNvPr>
          <p:cNvSpPr/>
          <p:nvPr/>
        </p:nvSpPr>
        <p:spPr>
          <a:xfrm>
            <a:off x="0" y="4144544"/>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12" name="Freeform 3">
            <a:extLst>
              <a:ext uri="{FF2B5EF4-FFF2-40B4-BE49-F238E27FC236}">
                <a16:creationId xmlns:a16="http://schemas.microsoft.com/office/drawing/2014/main" id="{BBF33268-03D4-4464-A422-1AD9A1F29B3D}"/>
              </a:ext>
            </a:extLst>
          </p:cNvPr>
          <p:cNvSpPr/>
          <p:nvPr/>
        </p:nvSpPr>
        <p:spPr>
          <a:xfrm>
            <a:off x="1588" y="2811417"/>
            <a:ext cx="12190412" cy="193357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8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b="1">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2ABFB993-8E4A-4241-B4BC-7060188F9D94}"/>
              </a:ext>
            </a:extLst>
          </p:cNvPr>
          <p:cNvSpPr txBox="1">
            <a:spLocks/>
          </p:cNvSpPr>
          <p:nvPr/>
        </p:nvSpPr>
        <p:spPr>
          <a:xfrm>
            <a:off x="1069615" y="2163702"/>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JDK</a:t>
            </a:r>
            <a:r>
              <a:rPr lang="zh-CN" altLang="en-US" sz="2400" b="1" dirty="0">
                <a:latin typeface="仿宋" panose="02010609060101010101" pitchFamily="49" charset="-122"/>
                <a:ea typeface="仿宋" panose="02010609060101010101" pitchFamily="49" charset="-122"/>
              </a:rPr>
              <a:t>涉及到的环境变量主要有三个：</a:t>
            </a:r>
          </a:p>
        </p:txBody>
      </p:sp>
      <p:sp>
        <p:nvSpPr>
          <p:cNvPr id="17" name="Freeform 25">
            <a:extLst>
              <a:ext uri="{FF2B5EF4-FFF2-40B4-BE49-F238E27FC236}">
                <a16:creationId xmlns:a16="http://schemas.microsoft.com/office/drawing/2014/main" id="{33F5041D-7BD1-4A54-9ED6-FEECDFE07FAB}"/>
              </a:ext>
            </a:extLst>
          </p:cNvPr>
          <p:cNvSpPr>
            <a:spLocks noEditPoints="1"/>
          </p:cNvSpPr>
          <p:nvPr/>
        </p:nvSpPr>
        <p:spPr bwMode="auto">
          <a:xfrm>
            <a:off x="1756350" y="4137594"/>
            <a:ext cx="492381" cy="361950"/>
          </a:xfrm>
          <a:custGeom>
            <a:avLst/>
            <a:gdLst>
              <a:gd name="T0" fmla="*/ 6 w 51"/>
              <a:gd name="T1" fmla="*/ 5 h 39"/>
              <a:gd name="T2" fmla="*/ 31 w 51"/>
              <a:gd name="T3" fmla="*/ 5 h 39"/>
              <a:gd name="T4" fmla="*/ 31 w 51"/>
              <a:gd name="T5" fmla="*/ 5 h 39"/>
              <a:gd name="T6" fmla="*/ 31 w 51"/>
              <a:gd name="T7" fmla="*/ 3 h 39"/>
              <a:gd name="T8" fmla="*/ 33 w 51"/>
              <a:gd name="T9" fmla="*/ 0 h 39"/>
              <a:gd name="T10" fmla="*/ 42 w 51"/>
              <a:gd name="T11" fmla="*/ 0 h 39"/>
              <a:gd name="T12" fmla="*/ 44 w 51"/>
              <a:gd name="T13" fmla="*/ 3 h 39"/>
              <a:gd name="T14" fmla="*/ 44 w 51"/>
              <a:gd name="T15" fmla="*/ 5 h 39"/>
              <a:gd name="T16" fmla="*/ 44 w 51"/>
              <a:gd name="T17" fmla="*/ 5 h 39"/>
              <a:gd name="T18" fmla="*/ 46 w 51"/>
              <a:gd name="T19" fmla="*/ 5 h 39"/>
              <a:gd name="T20" fmla="*/ 51 w 51"/>
              <a:gd name="T21" fmla="*/ 11 h 39"/>
              <a:gd name="T22" fmla="*/ 51 w 51"/>
              <a:gd name="T23" fmla="*/ 33 h 39"/>
              <a:gd name="T24" fmla="*/ 46 w 51"/>
              <a:gd name="T25" fmla="*/ 39 h 39"/>
              <a:gd name="T26" fmla="*/ 6 w 51"/>
              <a:gd name="T27" fmla="*/ 39 h 39"/>
              <a:gd name="T28" fmla="*/ 0 w 51"/>
              <a:gd name="T29" fmla="*/ 33 h 39"/>
              <a:gd name="T30" fmla="*/ 0 w 51"/>
              <a:gd name="T31" fmla="*/ 11 h 39"/>
              <a:gd name="T32" fmla="*/ 6 w 51"/>
              <a:gd name="T33" fmla="*/ 5 h 39"/>
              <a:gd name="T34" fmla="*/ 34 w 51"/>
              <a:gd name="T35" fmla="*/ 5 h 39"/>
              <a:gd name="T36" fmla="*/ 41 w 51"/>
              <a:gd name="T37" fmla="*/ 5 h 39"/>
              <a:gd name="T38" fmla="*/ 41 w 51"/>
              <a:gd name="T39" fmla="*/ 2 h 39"/>
              <a:gd name="T40" fmla="*/ 34 w 51"/>
              <a:gd name="T41" fmla="*/ 2 h 39"/>
              <a:gd name="T42" fmla="*/ 34 w 51"/>
              <a:gd name="T43" fmla="*/ 5 h 39"/>
              <a:gd name="T44" fmla="*/ 26 w 51"/>
              <a:gd name="T45" fmla="*/ 9 h 39"/>
              <a:gd name="T46" fmla="*/ 14 w 51"/>
              <a:gd name="T47" fmla="*/ 22 h 39"/>
              <a:gd name="T48" fmla="*/ 26 w 51"/>
              <a:gd name="T49" fmla="*/ 35 h 39"/>
              <a:gd name="T50" fmla="*/ 39 w 51"/>
              <a:gd name="T51" fmla="*/ 22 h 39"/>
              <a:gd name="T52" fmla="*/ 26 w 51"/>
              <a:gd name="T53" fmla="*/ 9 h 39"/>
              <a:gd name="T54" fmla="*/ 35 w 51"/>
              <a:gd name="T55" fmla="*/ 22 h 39"/>
              <a:gd name="T56" fmla="*/ 26 w 51"/>
              <a:gd name="T57" fmla="*/ 13 h 39"/>
              <a:gd name="T58" fmla="*/ 18 w 51"/>
              <a:gd name="T59" fmla="*/ 22 h 39"/>
              <a:gd name="T60" fmla="*/ 26 w 51"/>
              <a:gd name="T61" fmla="*/ 31 h 39"/>
              <a:gd name="T62" fmla="*/ 35 w 51"/>
              <a:gd name="T63" fmla="*/ 22 h 39"/>
              <a:gd name="T64" fmla="*/ 26 w 51"/>
              <a:gd name="T65" fmla="*/ 11 h 39"/>
              <a:gd name="T66" fmla="*/ 16 w 51"/>
              <a:gd name="T67" fmla="*/ 22 h 39"/>
              <a:gd name="T68" fmla="*/ 26 w 51"/>
              <a:gd name="T69" fmla="*/ 33 h 39"/>
              <a:gd name="T70" fmla="*/ 36 w 51"/>
              <a:gd name="T71" fmla="*/ 22 h 39"/>
              <a:gd name="T72" fmla="*/ 26 w 51"/>
              <a:gd name="T7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39">
                <a:moveTo>
                  <a:pt x="6" y="5"/>
                </a:moveTo>
                <a:cubicBezTo>
                  <a:pt x="31" y="5"/>
                  <a:pt x="31" y="5"/>
                  <a:pt x="31" y="5"/>
                </a:cubicBezTo>
                <a:cubicBezTo>
                  <a:pt x="31" y="5"/>
                  <a:pt x="31" y="5"/>
                  <a:pt x="31" y="5"/>
                </a:cubicBezTo>
                <a:cubicBezTo>
                  <a:pt x="31" y="3"/>
                  <a:pt x="31" y="3"/>
                  <a:pt x="31" y="3"/>
                </a:cubicBezTo>
                <a:cubicBezTo>
                  <a:pt x="31" y="2"/>
                  <a:pt x="32" y="0"/>
                  <a:pt x="33" y="0"/>
                </a:cubicBezTo>
                <a:cubicBezTo>
                  <a:pt x="42" y="0"/>
                  <a:pt x="42" y="0"/>
                  <a:pt x="42" y="0"/>
                </a:cubicBezTo>
                <a:cubicBezTo>
                  <a:pt x="44" y="0"/>
                  <a:pt x="44" y="2"/>
                  <a:pt x="44" y="3"/>
                </a:cubicBezTo>
                <a:cubicBezTo>
                  <a:pt x="44" y="5"/>
                  <a:pt x="44" y="5"/>
                  <a:pt x="44" y="5"/>
                </a:cubicBezTo>
                <a:cubicBezTo>
                  <a:pt x="44" y="5"/>
                  <a:pt x="44" y="5"/>
                  <a:pt x="44" y="5"/>
                </a:cubicBezTo>
                <a:cubicBezTo>
                  <a:pt x="46" y="5"/>
                  <a:pt x="46" y="5"/>
                  <a:pt x="46" y="5"/>
                </a:cubicBezTo>
                <a:cubicBezTo>
                  <a:pt x="49" y="5"/>
                  <a:pt x="51" y="8"/>
                  <a:pt x="51" y="11"/>
                </a:cubicBezTo>
                <a:cubicBezTo>
                  <a:pt x="51" y="33"/>
                  <a:pt x="51" y="33"/>
                  <a:pt x="51" y="33"/>
                </a:cubicBezTo>
                <a:cubicBezTo>
                  <a:pt x="51" y="36"/>
                  <a:pt x="49" y="39"/>
                  <a:pt x="46" y="39"/>
                </a:cubicBezTo>
                <a:cubicBezTo>
                  <a:pt x="6" y="39"/>
                  <a:pt x="6" y="39"/>
                  <a:pt x="6" y="39"/>
                </a:cubicBezTo>
                <a:cubicBezTo>
                  <a:pt x="2" y="39"/>
                  <a:pt x="0" y="36"/>
                  <a:pt x="0" y="33"/>
                </a:cubicBezTo>
                <a:cubicBezTo>
                  <a:pt x="0" y="11"/>
                  <a:pt x="0" y="11"/>
                  <a:pt x="0" y="11"/>
                </a:cubicBezTo>
                <a:cubicBezTo>
                  <a:pt x="0" y="8"/>
                  <a:pt x="2" y="5"/>
                  <a:pt x="6" y="5"/>
                </a:cubicBezTo>
                <a:close/>
                <a:moveTo>
                  <a:pt x="34" y="5"/>
                </a:moveTo>
                <a:cubicBezTo>
                  <a:pt x="41" y="5"/>
                  <a:pt x="41" y="5"/>
                  <a:pt x="41" y="5"/>
                </a:cubicBezTo>
                <a:cubicBezTo>
                  <a:pt x="41" y="2"/>
                  <a:pt x="41" y="2"/>
                  <a:pt x="41" y="2"/>
                </a:cubicBezTo>
                <a:cubicBezTo>
                  <a:pt x="34" y="2"/>
                  <a:pt x="34" y="2"/>
                  <a:pt x="34" y="2"/>
                </a:cubicBezTo>
                <a:cubicBezTo>
                  <a:pt x="34" y="5"/>
                  <a:pt x="34" y="5"/>
                  <a:pt x="34" y="5"/>
                </a:cubicBezTo>
                <a:close/>
                <a:moveTo>
                  <a:pt x="26" y="9"/>
                </a:moveTo>
                <a:cubicBezTo>
                  <a:pt x="19" y="9"/>
                  <a:pt x="14" y="15"/>
                  <a:pt x="14" y="22"/>
                </a:cubicBezTo>
                <a:cubicBezTo>
                  <a:pt x="14" y="29"/>
                  <a:pt x="19" y="35"/>
                  <a:pt x="26" y="35"/>
                </a:cubicBezTo>
                <a:cubicBezTo>
                  <a:pt x="33" y="35"/>
                  <a:pt x="39" y="29"/>
                  <a:pt x="39" y="22"/>
                </a:cubicBezTo>
                <a:cubicBezTo>
                  <a:pt x="39" y="15"/>
                  <a:pt x="33" y="9"/>
                  <a:pt x="26" y="9"/>
                </a:cubicBezTo>
                <a:close/>
                <a:moveTo>
                  <a:pt x="35" y="22"/>
                </a:moveTo>
                <a:cubicBezTo>
                  <a:pt x="35" y="17"/>
                  <a:pt x="31" y="13"/>
                  <a:pt x="26" y="13"/>
                </a:cubicBezTo>
                <a:cubicBezTo>
                  <a:pt x="22" y="13"/>
                  <a:pt x="18" y="17"/>
                  <a:pt x="18" y="22"/>
                </a:cubicBezTo>
                <a:cubicBezTo>
                  <a:pt x="18" y="27"/>
                  <a:pt x="22" y="31"/>
                  <a:pt x="26" y="31"/>
                </a:cubicBezTo>
                <a:cubicBezTo>
                  <a:pt x="31" y="31"/>
                  <a:pt x="35" y="27"/>
                  <a:pt x="35" y="22"/>
                </a:cubicBezTo>
                <a:close/>
                <a:moveTo>
                  <a:pt x="26" y="11"/>
                </a:moveTo>
                <a:cubicBezTo>
                  <a:pt x="21" y="11"/>
                  <a:pt x="16" y="16"/>
                  <a:pt x="16" y="22"/>
                </a:cubicBezTo>
                <a:cubicBezTo>
                  <a:pt x="16" y="28"/>
                  <a:pt x="21" y="33"/>
                  <a:pt x="26" y="33"/>
                </a:cubicBezTo>
                <a:cubicBezTo>
                  <a:pt x="32" y="33"/>
                  <a:pt x="36" y="28"/>
                  <a:pt x="36" y="22"/>
                </a:cubicBezTo>
                <a:cubicBezTo>
                  <a:pt x="36" y="16"/>
                  <a:pt x="32" y="11"/>
                  <a:pt x="26" y="11"/>
                </a:cubicBez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8" name="Freeform 26">
            <a:extLst>
              <a:ext uri="{FF2B5EF4-FFF2-40B4-BE49-F238E27FC236}">
                <a16:creationId xmlns:a16="http://schemas.microsoft.com/office/drawing/2014/main" id="{FC9B81CF-D5F8-4515-8C8B-00DE9C715899}"/>
              </a:ext>
            </a:extLst>
          </p:cNvPr>
          <p:cNvSpPr>
            <a:spLocks/>
          </p:cNvSpPr>
          <p:nvPr/>
        </p:nvSpPr>
        <p:spPr bwMode="auto">
          <a:xfrm>
            <a:off x="1751806" y="2966018"/>
            <a:ext cx="627390" cy="344488"/>
          </a:xfrm>
          <a:custGeom>
            <a:avLst/>
            <a:gdLst>
              <a:gd name="T0" fmla="*/ 56 w 65"/>
              <a:gd name="T1" fmla="*/ 19 h 37"/>
              <a:gd name="T2" fmla="*/ 46 w 65"/>
              <a:gd name="T3" fmla="*/ 11 h 37"/>
              <a:gd name="T4" fmla="*/ 31 w 65"/>
              <a:gd name="T5" fmla="*/ 7 h 37"/>
              <a:gd name="T6" fmla="*/ 19 w 65"/>
              <a:gd name="T7" fmla="*/ 0 h 37"/>
              <a:gd name="T8" fmla="*/ 6 w 65"/>
              <a:gd name="T9" fmla="*/ 13 h 37"/>
              <a:gd name="T10" fmla="*/ 6 w 65"/>
              <a:gd name="T11" fmla="*/ 13 h 37"/>
              <a:gd name="T12" fmla="*/ 0 w 65"/>
              <a:gd name="T13" fmla="*/ 24 h 37"/>
              <a:gd name="T14" fmla="*/ 17 w 65"/>
              <a:gd name="T15" fmla="*/ 37 h 37"/>
              <a:gd name="T16" fmla="*/ 46 w 65"/>
              <a:gd name="T17" fmla="*/ 37 h 37"/>
              <a:gd name="T18" fmla="*/ 56 w 6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7">
                <a:moveTo>
                  <a:pt x="56" y="19"/>
                </a:moveTo>
                <a:cubicBezTo>
                  <a:pt x="59" y="12"/>
                  <a:pt x="49" y="8"/>
                  <a:pt x="46" y="11"/>
                </a:cubicBezTo>
                <a:cubicBezTo>
                  <a:pt x="44" y="2"/>
                  <a:pt x="36" y="3"/>
                  <a:pt x="31" y="7"/>
                </a:cubicBezTo>
                <a:cubicBezTo>
                  <a:pt x="29" y="3"/>
                  <a:pt x="25" y="0"/>
                  <a:pt x="19" y="0"/>
                </a:cubicBezTo>
                <a:cubicBezTo>
                  <a:pt x="12" y="0"/>
                  <a:pt x="6" y="6"/>
                  <a:pt x="6" y="13"/>
                </a:cubicBezTo>
                <a:cubicBezTo>
                  <a:pt x="6" y="13"/>
                  <a:pt x="6" y="13"/>
                  <a:pt x="6" y="13"/>
                </a:cubicBezTo>
                <a:cubicBezTo>
                  <a:pt x="3" y="16"/>
                  <a:pt x="0" y="20"/>
                  <a:pt x="0" y="24"/>
                </a:cubicBezTo>
                <a:cubicBezTo>
                  <a:pt x="0" y="31"/>
                  <a:pt x="8" y="37"/>
                  <a:pt x="17" y="37"/>
                </a:cubicBezTo>
                <a:cubicBezTo>
                  <a:pt x="46" y="37"/>
                  <a:pt x="46" y="37"/>
                  <a:pt x="46" y="37"/>
                </a:cubicBezTo>
                <a:cubicBezTo>
                  <a:pt x="65" y="37"/>
                  <a:pt x="62" y="20"/>
                  <a:pt x="56" y="19"/>
                </a:cubicBez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19" name="Freeform 28">
            <a:extLst>
              <a:ext uri="{FF2B5EF4-FFF2-40B4-BE49-F238E27FC236}">
                <a16:creationId xmlns:a16="http://schemas.microsoft.com/office/drawing/2014/main" id="{FA4AC24F-EEBD-4FE8-8149-882D91F6C3D7}"/>
              </a:ext>
            </a:extLst>
          </p:cNvPr>
          <p:cNvSpPr>
            <a:spLocks/>
          </p:cNvSpPr>
          <p:nvPr/>
        </p:nvSpPr>
        <p:spPr bwMode="auto">
          <a:xfrm>
            <a:off x="1751806" y="3527994"/>
            <a:ext cx="492381" cy="455613"/>
          </a:xfrm>
          <a:custGeom>
            <a:avLst/>
            <a:gdLst>
              <a:gd name="T0" fmla="*/ 23 w 51"/>
              <a:gd name="T1" fmla="*/ 21 h 49"/>
              <a:gd name="T2" fmla="*/ 4 w 51"/>
              <a:gd name="T3" fmla="*/ 25 h 49"/>
              <a:gd name="T4" fmla="*/ 0 w 51"/>
              <a:gd name="T5" fmla="*/ 29 h 49"/>
              <a:gd name="T6" fmla="*/ 2 w 51"/>
              <a:gd name="T7" fmla="*/ 28 h 49"/>
              <a:gd name="T8" fmla="*/ 8 w 51"/>
              <a:gd name="T9" fmla="*/ 28 h 49"/>
              <a:gd name="T10" fmla="*/ 9 w 51"/>
              <a:gd name="T11" fmla="*/ 30 h 49"/>
              <a:gd name="T12" fmla="*/ 10 w 51"/>
              <a:gd name="T13" fmla="*/ 29 h 49"/>
              <a:gd name="T14" fmla="*/ 12 w 51"/>
              <a:gd name="T15" fmla="*/ 29 h 49"/>
              <a:gd name="T16" fmla="*/ 13 w 51"/>
              <a:gd name="T17" fmla="*/ 30 h 49"/>
              <a:gd name="T18" fmla="*/ 15 w 51"/>
              <a:gd name="T19" fmla="*/ 29 h 49"/>
              <a:gd name="T20" fmla="*/ 23 w 51"/>
              <a:gd name="T21" fmla="*/ 29 h 49"/>
              <a:gd name="T22" fmla="*/ 24 w 51"/>
              <a:gd name="T23" fmla="*/ 45 h 49"/>
              <a:gd name="T24" fmla="*/ 19 w 51"/>
              <a:gd name="T25" fmla="*/ 48 h 49"/>
              <a:gd name="T26" fmla="*/ 20 w 51"/>
              <a:gd name="T27" fmla="*/ 48 h 49"/>
              <a:gd name="T28" fmla="*/ 25 w 51"/>
              <a:gd name="T29" fmla="*/ 47 h 49"/>
              <a:gd name="T30" fmla="*/ 26 w 51"/>
              <a:gd name="T31" fmla="*/ 49 h 49"/>
              <a:gd name="T32" fmla="*/ 26 w 51"/>
              <a:gd name="T33" fmla="*/ 47 h 49"/>
              <a:gd name="T34" fmla="*/ 31 w 51"/>
              <a:gd name="T35" fmla="*/ 48 h 49"/>
              <a:gd name="T36" fmla="*/ 32 w 51"/>
              <a:gd name="T37" fmla="*/ 48 h 49"/>
              <a:gd name="T38" fmla="*/ 27 w 51"/>
              <a:gd name="T39" fmla="*/ 45 h 49"/>
              <a:gd name="T40" fmla="*/ 29 w 51"/>
              <a:gd name="T41" fmla="*/ 29 h 49"/>
              <a:gd name="T42" fmla="*/ 37 w 51"/>
              <a:gd name="T43" fmla="*/ 29 h 49"/>
              <a:gd name="T44" fmla="*/ 38 w 51"/>
              <a:gd name="T45" fmla="*/ 30 h 49"/>
              <a:gd name="T46" fmla="*/ 39 w 51"/>
              <a:gd name="T47" fmla="*/ 29 h 49"/>
              <a:gd name="T48" fmla="*/ 41 w 51"/>
              <a:gd name="T49" fmla="*/ 29 h 49"/>
              <a:gd name="T50" fmla="*/ 42 w 51"/>
              <a:gd name="T51" fmla="*/ 30 h 49"/>
              <a:gd name="T52" fmla="*/ 43 w 51"/>
              <a:gd name="T53" fmla="*/ 28 h 49"/>
              <a:gd name="T54" fmla="*/ 49 w 51"/>
              <a:gd name="T55" fmla="*/ 28 h 49"/>
              <a:gd name="T56" fmla="*/ 51 w 51"/>
              <a:gd name="T57" fmla="*/ 29 h 49"/>
              <a:gd name="T58" fmla="*/ 47 w 51"/>
              <a:gd name="T59" fmla="*/ 25 h 49"/>
              <a:gd name="T60" fmla="*/ 28 w 51"/>
              <a:gd name="T61" fmla="*/ 21 h 49"/>
              <a:gd name="T62" fmla="*/ 26 w 51"/>
              <a:gd name="T63" fmla="*/ 0 h 49"/>
              <a:gd name="T64" fmla="*/ 23 w 51"/>
              <a:gd name="T6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49">
                <a:moveTo>
                  <a:pt x="23" y="21"/>
                </a:moveTo>
                <a:cubicBezTo>
                  <a:pt x="15" y="22"/>
                  <a:pt x="9" y="24"/>
                  <a:pt x="4" y="25"/>
                </a:cubicBezTo>
                <a:cubicBezTo>
                  <a:pt x="2" y="25"/>
                  <a:pt x="0" y="26"/>
                  <a:pt x="0" y="29"/>
                </a:cubicBezTo>
                <a:cubicBezTo>
                  <a:pt x="2" y="28"/>
                  <a:pt x="2" y="28"/>
                  <a:pt x="2" y="28"/>
                </a:cubicBezTo>
                <a:cubicBezTo>
                  <a:pt x="8" y="28"/>
                  <a:pt x="8" y="28"/>
                  <a:pt x="8" y="28"/>
                </a:cubicBezTo>
                <a:cubicBezTo>
                  <a:pt x="9" y="30"/>
                  <a:pt x="9" y="30"/>
                  <a:pt x="9" y="30"/>
                </a:cubicBezTo>
                <a:cubicBezTo>
                  <a:pt x="10" y="29"/>
                  <a:pt x="10" y="29"/>
                  <a:pt x="10" y="29"/>
                </a:cubicBezTo>
                <a:cubicBezTo>
                  <a:pt x="12" y="29"/>
                  <a:pt x="12" y="29"/>
                  <a:pt x="12" y="29"/>
                </a:cubicBezTo>
                <a:cubicBezTo>
                  <a:pt x="13" y="30"/>
                  <a:pt x="13" y="30"/>
                  <a:pt x="13" y="30"/>
                </a:cubicBezTo>
                <a:cubicBezTo>
                  <a:pt x="15" y="29"/>
                  <a:pt x="15" y="29"/>
                  <a:pt x="15" y="29"/>
                </a:cubicBezTo>
                <a:cubicBezTo>
                  <a:pt x="23" y="29"/>
                  <a:pt x="23" y="29"/>
                  <a:pt x="23" y="29"/>
                </a:cubicBezTo>
                <a:cubicBezTo>
                  <a:pt x="23" y="38"/>
                  <a:pt x="23" y="43"/>
                  <a:pt x="24" y="45"/>
                </a:cubicBezTo>
                <a:cubicBezTo>
                  <a:pt x="21" y="46"/>
                  <a:pt x="19" y="46"/>
                  <a:pt x="19" y="48"/>
                </a:cubicBezTo>
                <a:cubicBezTo>
                  <a:pt x="20" y="48"/>
                  <a:pt x="20" y="48"/>
                  <a:pt x="20" y="48"/>
                </a:cubicBezTo>
                <a:cubicBezTo>
                  <a:pt x="22" y="48"/>
                  <a:pt x="23" y="47"/>
                  <a:pt x="25" y="47"/>
                </a:cubicBezTo>
                <a:cubicBezTo>
                  <a:pt x="25" y="48"/>
                  <a:pt x="25" y="49"/>
                  <a:pt x="26" y="49"/>
                </a:cubicBezTo>
                <a:cubicBezTo>
                  <a:pt x="26" y="49"/>
                  <a:pt x="26" y="48"/>
                  <a:pt x="26" y="47"/>
                </a:cubicBezTo>
                <a:cubicBezTo>
                  <a:pt x="28" y="47"/>
                  <a:pt x="30" y="48"/>
                  <a:pt x="31" y="48"/>
                </a:cubicBezTo>
                <a:cubicBezTo>
                  <a:pt x="32" y="48"/>
                  <a:pt x="32" y="48"/>
                  <a:pt x="32" y="48"/>
                </a:cubicBezTo>
                <a:cubicBezTo>
                  <a:pt x="32" y="46"/>
                  <a:pt x="30" y="46"/>
                  <a:pt x="27" y="45"/>
                </a:cubicBezTo>
                <a:cubicBezTo>
                  <a:pt x="28" y="43"/>
                  <a:pt x="28" y="38"/>
                  <a:pt x="29" y="29"/>
                </a:cubicBezTo>
                <a:cubicBezTo>
                  <a:pt x="37" y="29"/>
                  <a:pt x="37" y="29"/>
                  <a:pt x="37" y="29"/>
                </a:cubicBezTo>
                <a:cubicBezTo>
                  <a:pt x="38" y="30"/>
                  <a:pt x="38" y="30"/>
                  <a:pt x="38" y="30"/>
                </a:cubicBezTo>
                <a:cubicBezTo>
                  <a:pt x="39" y="29"/>
                  <a:pt x="39" y="29"/>
                  <a:pt x="39" y="29"/>
                </a:cubicBezTo>
                <a:cubicBezTo>
                  <a:pt x="41" y="29"/>
                  <a:pt x="41" y="29"/>
                  <a:pt x="41" y="29"/>
                </a:cubicBezTo>
                <a:cubicBezTo>
                  <a:pt x="42" y="30"/>
                  <a:pt x="42" y="30"/>
                  <a:pt x="42" y="30"/>
                </a:cubicBezTo>
                <a:cubicBezTo>
                  <a:pt x="43" y="28"/>
                  <a:pt x="43" y="28"/>
                  <a:pt x="43" y="28"/>
                </a:cubicBezTo>
                <a:cubicBezTo>
                  <a:pt x="49" y="28"/>
                  <a:pt x="49" y="28"/>
                  <a:pt x="49" y="28"/>
                </a:cubicBezTo>
                <a:cubicBezTo>
                  <a:pt x="51" y="29"/>
                  <a:pt x="51" y="29"/>
                  <a:pt x="51" y="29"/>
                </a:cubicBezTo>
                <a:cubicBezTo>
                  <a:pt x="51" y="26"/>
                  <a:pt x="49" y="25"/>
                  <a:pt x="47" y="25"/>
                </a:cubicBezTo>
                <a:cubicBezTo>
                  <a:pt x="42" y="24"/>
                  <a:pt x="37" y="22"/>
                  <a:pt x="28" y="21"/>
                </a:cubicBezTo>
                <a:cubicBezTo>
                  <a:pt x="28" y="13"/>
                  <a:pt x="28" y="1"/>
                  <a:pt x="26" y="0"/>
                </a:cubicBezTo>
                <a:cubicBezTo>
                  <a:pt x="23" y="1"/>
                  <a:pt x="23" y="13"/>
                  <a:pt x="23" y="21"/>
                </a:cubicBez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b="1">
              <a:latin typeface="仿宋" panose="02010609060101010101" pitchFamily="49" charset="-122"/>
              <a:ea typeface="仿宋" panose="02010609060101010101" pitchFamily="49" charset="-122"/>
            </a:endParaRPr>
          </a:p>
        </p:txBody>
      </p:sp>
      <p:sp>
        <p:nvSpPr>
          <p:cNvPr id="20" name="内容占位符 2">
            <a:extLst>
              <a:ext uri="{FF2B5EF4-FFF2-40B4-BE49-F238E27FC236}">
                <a16:creationId xmlns:a16="http://schemas.microsoft.com/office/drawing/2014/main" id="{B67ACE8A-7665-4352-8AA5-FA79E319A337}"/>
              </a:ext>
            </a:extLst>
          </p:cNvPr>
          <p:cNvSpPr txBox="1">
            <a:spLocks/>
          </p:cNvSpPr>
          <p:nvPr/>
        </p:nvSpPr>
        <p:spPr>
          <a:xfrm>
            <a:off x="2437606" y="2918394"/>
            <a:ext cx="2306203" cy="533400"/>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JAVA_HOME</a:t>
            </a:r>
            <a:endParaRPr lang="zh-CN" altLang="en-US" sz="2400" b="1" dirty="0">
              <a:latin typeface="仿宋" panose="02010609060101010101" pitchFamily="49" charset="-122"/>
              <a:ea typeface="仿宋" panose="02010609060101010101" pitchFamily="49" charset="-122"/>
            </a:endParaRPr>
          </a:p>
        </p:txBody>
      </p:sp>
      <p:sp>
        <p:nvSpPr>
          <p:cNvPr id="21" name="内容占位符 2">
            <a:extLst>
              <a:ext uri="{FF2B5EF4-FFF2-40B4-BE49-F238E27FC236}">
                <a16:creationId xmlns:a16="http://schemas.microsoft.com/office/drawing/2014/main" id="{217F2F62-C68A-4A77-9B2E-E3402BF4B391}"/>
              </a:ext>
            </a:extLst>
          </p:cNvPr>
          <p:cNvSpPr txBox="1">
            <a:spLocks/>
          </p:cNvSpPr>
          <p:nvPr/>
        </p:nvSpPr>
        <p:spPr>
          <a:xfrm>
            <a:off x="2432049" y="3529950"/>
            <a:ext cx="1239403" cy="533400"/>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PATH</a:t>
            </a:r>
            <a:endParaRPr lang="zh-CN" altLang="en-US" sz="2400" b="1" dirty="0">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B2E28958-22C4-407A-8B90-E3D90A7E75B5}"/>
              </a:ext>
            </a:extLst>
          </p:cNvPr>
          <p:cNvSpPr txBox="1">
            <a:spLocks/>
          </p:cNvSpPr>
          <p:nvPr/>
        </p:nvSpPr>
        <p:spPr>
          <a:xfrm>
            <a:off x="2437606" y="4068702"/>
            <a:ext cx="200140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CLASSPATH</a:t>
            </a:r>
            <a:r>
              <a:rPr lang="zh-CN" altLang="en-US" sz="2400" b="1" dirty="0">
                <a:latin typeface="仿宋" panose="02010609060101010101" pitchFamily="49" charset="-122"/>
                <a:ea typeface="仿宋" panose="02010609060101010101" pitchFamily="49" charset="-122"/>
              </a:rPr>
              <a:t> </a:t>
            </a:r>
          </a:p>
        </p:txBody>
      </p:sp>
      <p:sp>
        <p:nvSpPr>
          <p:cNvPr id="25" name="矩形 24">
            <a:extLst>
              <a:ext uri="{FF2B5EF4-FFF2-40B4-BE49-F238E27FC236}">
                <a16:creationId xmlns:a16="http://schemas.microsoft.com/office/drawing/2014/main" id="{DF6913C3-304B-4A23-B438-0E9D4B8A4365}"/>
              </a:ext>
            </a:extLst>
          </p:cNvPr>
          <p:cNvSpPr/>
          <p:nvPr/>
        </p:nvSpPr>
        <p:spPr>
          <a:xfrm>
            <a:off x="1139322" y="5138607"/>
            <a:ext cx="9650598"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sz="2400" b="1" dirty="0">
                <a:latin typeface="仿宋" panose="02010609060101010101" pitchFamily="49" charset="-122"/>
                <a:ea typeface="仿宋" panose="02010609060101010101" pitchFamily="49" charset="-122"/>
              </a:rPr>
              <a:t>设置系统变量的目的是让编程者方便的使用</a:t>
            </a:r>
            <a:r>
              <a:rPr lang="en-US" altLang="zh-CN" sz="2400" b="1" dirty="0">
                <a:latin typeface="仿宋" panose="02010609060101010101" pitchFamily="49" charset="-122"/>
                <a:ea typeface="仿宋" panose="02010609060101010101" pitchFamily="49" charset="-122"/>
              </a:rPr>
              <a:t>JDK</a:t>
            </a:r>
            <a:r>
              <a:rPr lang="zh-CN" altLang="zh-CN" sz="2400" b="1" dirty="0">
                <a:latin typeface="仿宋" panose="02010609060101010101" pitchFamily="49" charset="-122"/>
                <a:ea typeface="仿宋" panose="02010609060101010101" pitchFamily="49" charset="-122"/>
              </a:rPr>
              <a:t>提供的各种命令。</a:t>
            </a:r>
          </a:p>
        </p:txBody>
      </p:sp>
      <p:sp>
        <p:nvSpPr>
          <p:cNvPr id="26" name="矩形 25">
            <a:extLst>
              <a:ext uri="{FF2B5EF4-FFF2-40B4-BE49-F238E27FC236}">
                <a16:creationId xmlns:a16="http://schemas.microsoft.com/office/drawing/2014/main" id="{61C7BDEB-696D-4D9F-843D-E9F2EF6B23C4}"/>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E668B1DB-B9ED-4A9E-BF16-5E6636A755E6}"/>
              </a:ext>
            </a:extLst>
          </p:cNvPr>
          <p:cNvGrpSpPr/>
          <p:nvPr/>
        </p:nvGrpSpPr>
        <p:grpSpPr>
          <a:xfrm>
            <a:off x="9435598" y="5779397"/>
            <a:ext cx="1877787" cy="1066085"/>
            <a:chOff x="9675584" y="5175723"/>
            <a:chExt cx="1877787" cy="1129564"/>
          </a:xfrm>
        </p:grpSpPr>
        <p:sp>
          <p:nvSpPr>
            <p:cNvPr id="28" name="矩形 27">
              <a:extLst>
                <a:ext uri="{FF2B5EF4-FFF2-40B4-BE49-F238E27FC236}">
                  <a16:creationId xmlns:a16="http://schemas.microsoft.com/office/drawing/2014/main" id="{3218E9C2-50AA-4A64-B0A4-596C1996A696}"/>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9598A7EB-81C5-4479-A8C6-0BD66860F343}"/>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B87D0E7-FEBF-4538-993F-FBA5D4F1D61C}"/>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365CDDF-34A0-47BB-9C6B-2F43E9531BD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32A37886-56C5-4F77-889F-46C8A52A8174}"/>
              </a:ext>
            </a:extLst>
          </p:cNvPr>
          <p:cNvGrpSpPr/>
          <p:nvPr/>
        </p:nvGrpSpPr>
        <p:grpSpPr>
          <a:xfrm>
            <a:off x="0" y="1099751"/>
            <a:ext cx="12192000" cy="567673"/>
            <a:chOff x="0" y="1099751"/>
            <a:chExt cx="12192000" cy="567673"/>
          </a:xfrm>
        </p:grpSpPr>
        <p:sp>
          <p:nvSpPr>
            <p:cNvPr id="34" name="Freeform 3">
              <a:extLst>
                <a:ext uri="{FF2B5EF4-FFF2-40B4-BE49-F238E27FC236}">
                  <a16:creationId xmlns:a16="http://schemas.microsoft.com/office/drawing/2014/main" id="{F9D4F9A3-B34E-4E4B-900A-FC5279F473CA}"/>
                </a:ext>
              </a:extLst>
            </p:cNvPr>
            <p:cNvSpPr/>
            <p:nvPr/>
          </p:nvSpPr>
          <p:spPr>
            <a:xfrm>
              <a:off x="0" y="1124130"/>
              <a:ext cx="1219200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35" name="内容占位符 2">
              <a:extLst>
                <a:ext uri="{FF2B5EF4-FFF2-40B4-BE49-F238E27FC236}">
                  <a16:creationId xmlns:a16="http://schemas.microsoft.com/office/drawing/2014/main" id="{EF42F6C1-6E23-4460-A708-406889BF4B0A}"/>
                </a:ext>
              </a:extLst>
            </p:cNvPr>
            <p:cNvSpPr txBox="1">
              <a:spLocks/>
            </p:cNvSpPr>
            <p:nvPr/>
          </p:nvSpPr>
          <p:spPr>
            <a:xfrm>
              <a:off x="372480" y="1099751"/>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grpSp>
    </p:spTree>
    <p:extLst>
      <p:ext uri="{BB962C8B-B14F-4D97-AF65-F5344CB8AC3E}">
        <p14:creationId xmlns:p14="http://schemas.microsoft.com/office/powerpoint/2010/main" val="200728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6" name="圆角矩形 11">
            <a:extLst>
              <a:ext uri="{FF2B5EF4-FFF2-40B4-BE49-F238E27FC236}">
                <a16:creationId xmlns:a16="http://schemas.microsoft.com/office/drawing/2014/main" id="{AEAA29FE-EC52-4653-B2C0-8C51701602C6}"/>
              </a:ext>
            </a:extLst>
          </p:cNvPr>
          <p:cNvSpPr/>
          <p:nvPr/>
        </p:nvSpPr>
        <p:spPr>
          <a:xfrm>
            <a:off x="724910" y="2138930"/>
            <a:ext cx="10820400" cy="39624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内容占位符 2">
            <a:extLst>
              <a:ext uri="{FF2B5EF4-FFF2-40B4-BE49-F238E27FC236}">
                <a16:creationId xmlns:a16="http://schemas.microsoft.com/office/drawing/2014/main" id="{5250CA26-21BD-4728-8579-17DC160B9A67}"/>
              </a:ext>
            </a:extLst>
          </p:cNvPr>
          <p:cNvSpPr txBox="1">
            <a:spLocks/>
          </p:cNvSpPr>
          <p:nvPr/>
        </p:nvSpPr>
        <p:spPr>
          <a:xfrm>
            <a:off x="917215" y="2439194"/>
            <a:ext cx="1043579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2400" dirty="0">
                <a:latin typeface="仿宋" panose="02010609060101010101" pitchFamily="49" charset="-122"/>
                <a:ea typeface="仿宋" panose="02010609060101010101" pitchFamily="49" charset="-122"/>
              </a:rPr>
              <a:t>     </a:t>
            </a:r>
            <a:r>
              <a:rPr lang="en-US" altLang="zh-CN" sz="2400" dirty="0">
                <a:latin typeface="仿宋" panose="02010609060101010101" pitchFamily="49" charset="-122"/>
                <a:ea typeface="仿宋" panose="02010609060101010101" pitchFamily="49" charset="-122"/>
              </a:rPr>
              <a:t>JAVA_HOME</a:t>
            </a:r>
            <a:r>
              <a:rPr lang="zh-CN" altLang="en-US" sz="2400" dirty="0">
                <a:latin typeface="仿宋" panose="02010609060101010101" pitchFamily="49" charset="-122"/>
                <a:ea typeface="仿宋" panose="02010609060101010101" pitchFamily="49" charset="-122"/>
              </a:rPr>
              <a:t>表示</a:t>
            </a:r>
            <a:r>
              <a:rPr lang="en-US" altLang="zh-CN" sz="2400" dirty="0">
                <a:latin typeface="仿宋" panose="02010609060101010101" pitchFamily="49" charset="-122"/>
                <a:ea typeface="仿宋" panose="02010609060101010101" pitchFamily="49" charset="-122"/>
              </a:rPr>
              <a:t>JDK</a:t>
            </a:r>
            <a:r>
              <a:rPr lang="zh-CN" altLang="en-US" sz="2400" dirty="0">
                <a:latin typeface="仿宋" panose="02010609060101010101" pitchFamily="49" charset="-122"/>
                <a:ea typeface="仿宋" panose="02010609060101010101" pitchFamily="49" charset="-122"/>
              </a:rPr>
              <a:t>的安装目录，它的作用是使其他软件如</a:t>
            </a:r>
            <a:r>
              <a:rPr lang="en-US" altLang="zh-CN" sz="2400" dirty="0">
                <a:latin typeface="仿宋" panose="02010609060101010101" pitchFamily="49" charset="-122"/>
                <a:ea typeface="仿宋" panose="02010609060101010101" pitchFamily="49" charset="-122"/>
              </a:rPr>
              <a:t>TOMCAT</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Eclipse</a:t>
            </a:r>
            <a:r>
              <a:rPr lang="zh-CN" altLang="en-US" sz="2400" dirty="0">
                <a:latin typeface="仿宋" panose="02010609060101010101" pitchFamily="49" charset="-122"/>
                <a:ea typeface="仿宋" panose="02010609060101010101" pitchFamily="49" charset="-122"/>
              </a:rPr>
              <a:t>等引用</a:t>
            </a:r>
            <a:r>
              <a:rPr lang="en-US" altLang="zh-CN" sz="2400" dirty="0">
                <a:latin typeface="仿宋" panose="02010609060101010101" pitchFamily="49" charset="-122"/>
                <a:ea typeface="仿宋" panose="02010609060101010101" pitchFamily="49" charset="-122"/>
              </a:rPr>
              <a:t>JAVA_HOME</a:t>
            </a:r>
            <a:r>
              <a:rPr lang="zh-CN" altLang="en-US" sz="2400" dirty="0">
                <a:latin typeface="仿宋" panose="02010609060101010101" pitchFamily="49" charset="-122"/>
                <a:ea typeface="仿宋" panose="02010609060101010101" pitchFamily="49" charset="-122"/>
              </a:rPr>
              <a:t>可以查找到</a:t>
            </a:r>
            <a:r>
              <a:rPr lang="en-US" altLang="zh-CN" sz="2400" dirty="0">
                <a:latin typeface="仿宋" panose="02010609060101010101" pitchFamily="49" charset="-122"/>
                <a:ea typeface="仿宋" panose="02010609060101010101" pitchFamily="49" charset="-122"/>
              </a:rPr>
              <a:t>JDK</a:t>
            </a:r>
            <a:r>
              <a:rPr lang="zh-CN" altLang="en-US" sz="2400" dirty="0">
                <a:latin typeface="仿宋" panose="02010609060101010101" pitchFamily="49" charset="-122"/>
                <a:ea typeface="仿宋" panose="02010609060101010101" pitchFamily="49" charset="-122"/>
              </a:rPr>
              <a:t>。</a:t>
            </a:r>
          </a:p>
          <a:p>
            <a:pPr marL="0" indent="720000">
              <a:lnSpc>
                <a:spcPct val="150000"/>
              </a:lnSpc>
              <a:buNone/>
            </a:pPr>
            <a:r>
              <a:rPr lang="en-US" altLang="zh-CN" sz="2400" dirty="0">
                <a:latin typeface="仿宋" panose="02010609060101010101" pitchFamily="49" charset="-122"/>
                <a:ea typeface="仿宋" panose="02010609060101010101" pitchFamily="49" charset="-122"/>
              </a:rPr>
              <a:t>PATH</a:t>
            </a:r>
            <a:r>
              <a:rPr lang="zh-CN" altLang="en-US" sz="2400" dirty="0">
                <a:latin typeface="仿宋" panose="02010609060101010101" pitchFamily="49" charset="-122"/>
                <a:ea typeface="仿宋" panose="02010609060101010101" pitchFamily="49" charset="-122"/>
              </a:rPr>
              <a:t>表示路径，它的作用是指定命令搜索路径，在命令行执行命令如</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或者</a:t>
            </a:r>
            <a:r>
              <a:rPr lang="en-US" altLang="zh-CN" sz="2400" dirty="0" err="1">
                <a:latin typeface="仿宋" panose="02010609060101010101" pitchFamily="49" charset="-122"/>
                <a:ea typeface="仿宋" panose="02010609060101010101" pitchFamily="49" charset="-122"/>
              </a:rPr>
              <a:t>javac</a:t>
            </a:r>
            <a:r>
              <a:rPr lang="zh-CN" altLang="en-US" sz="2400" dirty="0">
                <a:latin typeface="仿宋" panose="02010609060101010101" pitchFamily="49" charset="-122"/>
                <a:ea typeface="仿宋" panose="02010609060101010101" pitchFamily="49" charset="-122"/>
              </a:rPr>
              <a:t>（即搜索</a:t>
            </a:r>
            <a:r>
              <a:rPr lang="en-US" altLang="zh-CN" sz="2400" dirty="0">
                <a:latin typeface="仿宋" panose="02010609060101010101" pitchFamily="49" charset="-122"/>
                <a:ea typeface="仿宋" panose="02010609060101010101" pitchFamily="49" charset="-122"/>
              </a:rPr>
              <a:t>java.exe</a:t>
            </a:r>
            <a:r>
              <a:rPr lang="zh-CN" altLang="en-US"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javac.exe</a:t>
            </a:r>
            <a:r>
              <a:rPr lang="zh-CN" altLang="en-US" sz="2400" dirty="0">
                <a:latin typeface="仿宋" panose="02010609060101010101" pitchFamily="49" charset="-122"/>
                <a:ea typeface="仿宋" panose="02010609060101010101" pitchFamily="49" charset="-122"/>
              </a:rPr>
              <a:t>）时</a:t>
            </a:r>
            <a:r>
              <a:rPr lang="en-US" altLang="zh-CN" sz="2400" dirty="0">
                <a:latin typeface="仿宋" panose="02010609060101010101" pitchFamily="49" charset="-122"/>
                <a:ea typeface="仿宋" panose="02010609060101010101" pitchFamily="49" charset="-122"/>
              </a:rPr>
              <a:t>PATH</a:t>
            </a:r>
            <a:r>
              <a:rPr lang="zh-CN" altLang="en-US" sz="2400" dirty="0">
                <a:latin typeface="仿宋" panose="02010609060101010101" pitchFamily="49" charset="-122"/>
                <a:ea typeface="仿宋" panose="02010609060101010101" pitchFamily="49" charset="-122"/>
              </a:rPr>
              <a:t>负责提供关于这些命令存储位置的搜索路径。</a:t>
            </a:r>
          </a:p>
          <a:p>
            <a:pPr marL="0" indent="0">
              <a:lnSpc>
                <a:spcPct val="150000"/>
              </a:lnSpc>
              <a:buNone/>
            </a:pPr>
            <a:r>
              <a:rPr lang="zh-CN" altLang="en-US" sz="2400" dirty="0">
                <a:latin typeface="仿宋" panose="02010609060101010101" pitchFamily="49" charset="-122"/>
                <a:ea typeface="仿宋" panose="02010609060101010101" pitchFamily="49" charset="-122"/>
              </a:rPr>
              <a:t>    变量</a:t>
            </a:r>
            <a:r>
              <a:rPr lang="en-US" altLang="zh-CN" sz="2400" dirty="0">
                <a:latin typeface="仿宋" panose="02010609060101010101" pitchFamily="49" charset="-122"/>
                <a:ea typeface="仿宋" panose="02010609060101010101" pitchFamily="49" charset="-122"/>
              </a:rPr>
              <a:t>CLASSPATH</a:t>
            </a:r>
            <a:r>
              <a:rPr lang="zh-CN" altLang="en-US" sz="2400" dirty="0">
                <a:latin typeface="仿宋" panose="02010609060101010101" pitchFamily="49" charset="-122"/>
                <a:ea typeface="仿宋" panose="02010609060101010101" pitchFamily="49" charset="-122"/>
              </a:rPr>
              <a:t>的作用是提供类搜索路径。 </a:t>
            </a:r>
          </a:p>
        </p:txBody>
      </p:sp>
      <p:sp>
        <p:nvSpPr>
          <p:cNvPr id="23" name="矩形 22">
            <a:extLst>
              <a:ext uri="{FF2B5EF4-FFF2-40B4-BE49-F238E27FC236}">
                <a16:creationId xmlns:a16="http://schemas.microsoft.com/office/drawing/2014/main" id="{89D8A4BD-AF7E-4783-B643-74A9E9AEF33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26" name="组合 25">
            <a:extLst>
              <a:ext uri="{FF2B5EF4-FFF2-40B4-BE49-F238E27FC236}">
                <a16:creationId xmlns:a16="http://schemas.microsoft.com/office/drawing/2014/main" id="{3E70A5FB-4ABE-4EB2-8635-F19674A7FD5B}"/>
              </a:ext>
            </a:extLst>
          </p:cNvPr>
          <p:cNvGrpSpPr/>
          <p:nvPr/>
        </p:nvGrpSpPr>
        <p:grpSpPr>
          <a:xfrm>
            <a:off x="9435598" y="5779397"/>
            <a:ext cx="1877787" cy="1066085"/>
            <a:chOff x="9675584" y="5175723"/>
            <a:chExt cx="1877787" cy="1129564"/>
          </a:xfrm>
        </p:grpSpPr>
        <p:sp>
          <p:nvSpPr>
            <p:cNvPr id="27" name="矩形 26">
              <a:extLst>
                <a:ext uri="{FF2B5EF4-FFF2-40B4-BE49-F238E27FC236}">
                  <a16:creationId xmlns:a16="http://schemas.microsoft.com/office/drawing/2014/main" id="{38FEE611-D1F5-4983-9DD6-F691D2BE5E65}"/>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987887F-C271-41A3-91CE-B42EFA04816A}"/>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6B6B33A4-D2DD-48AD-B106-DD19AB66D7A4}"/>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0C8741B-0E43-4682-B690-D22AF750366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80341293-0A90-4CC4-9051-8F622CC0BCCA}"/>
              </a:ext>
            </a:extLst>
          </p:cNvPr>
          <p:cNvGrpSpPr/>
          <p:nvPr/>
        </p:nvGrpSpPr>
        <p:grpSpPr>
          <a:xfrm>
            <a:off x="0" y="1099751"/>
            <a:ext cx="12192000" cy="567673"/>
            <a:chOff x="0" y="1099751"/>
            <a:chExt cx="12192000" cy="567673"/>
          </a:xfrm>
        </p:grpSpPr>
        <p:sp>
          <p:nvSpPr>
            <p:cNvPr id="32" name="Freeform 3">
              <a:extLst>
                <a:ext uri="{FF2B5EF4-FFF2-40B4-BE49-F238E27FC236}">
                  <a16:creationId xmlns:a16="http://schemas.microsoft.com/office/drawing/2014/main" id="{E5CAD1FE-1472-4BD6-88FB-C33CD2EDCB9F}"/>
                </a:ext>
              </a:extLst>
            </p:cNvPr>
            <p:cNvSpPr/>
            <p:nvPr/>
          </p:nvSpPr>
          <p:spPr>
            <a:xfrm>
              <a:off x="0" y="1124130"/>
              <a:ext cx="1219200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33" name="内容占位符 2">
              <a:extLst>
                <a:ext uri="{FF2B5EF4-FFF2-40B4-BE49-F238E27FC236}">
                  <a16:creationId xmlns:a16="http://schemas.microsoft.com/office/drawing/2014/main" id="{2F3A8092-195D-4317-BC0D-44969081F98B}"/>
                </a:ext>
              </a:extLst>
            </p:cNvPr>
            <p:cNvSpPr txBox="1">
              <a:spLocks/>
            </p:cNvSpPr>
            <p:nvPr/>
          </p:nvSpPr>
          <p:spPr>
            <a:xfrm>
              <a:off x="372480" y="1099751"/>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grpSp>
    </p:spTree>
    <p:extLst>
      <p:ext uri="{BB962C8B-B14F-4D97-AF65-F5344CB8AC3E}">
        <p14:creationId xmlns:p14="http://schemas.microsoft.com/office/powerpoint/2010/main" val="308149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23" name="内容占位符 2">
            <a:extLst>
              <a:ext uri="{FF2B5EF4-FFF2-40B4-BE49-F238E27FC236}">
                <a16:creationId xmlns:a16="http://schemas.microsoft.com/office/drawing/2014/main" id="{F509F175-A0EB-456E-8A56-CD88C8AB9B5C}"/>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sp>
        <p:nvSpPr>
          <p:cNvPr id="29" name="矩形 28">
            <a:extLst>
              <a:ext uri="{FF2B5EF4-FFF2-40B4-BE49-F238E27FC236}">
                <a16:creationId xmlns:a16="http://schemas.microsoft.com/office/drawing/2014/main" id="{62670D4F-F3BF-4450-8764-E4AB0AEDFAB8}"/>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079A177E-DAEC-47CB-BB3A-4E8BB0978F1C}"/>
              </a:ext>
            </a:extLst>
          </p:cNvPr>
          <p:cNvSpPr>
            <a:spLocks noGrp="1"/>
          </p:cNvSpPr>
          <p:nvPr>
            <p:ph idx="1"/>
          </p:nvPr>
        </p:nvSpPr>
        <p:spPr>
          <a:xfrm>
            <a:off x="601489" y="1918160"/>
            <a:ext cx="5011583" cy="2659360"/>
          </a:xfrm>
        </p:spPr>
        <p:txBody>
          <a:bodyPr>
            <a:noAutofit/>
          </a:bodyPr>
          <a:lstStyle/>
          <a:p>
            <a:pPr marL="0" indent="0">
              <a:buNone/>
            </a:pP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设置系统环境变量</a:t>
            </a:r>
            <a:r>
              <a:rPr lang="en-US" altLang="zh-CN" sz="2400" dirty="0">
                <a:latin typeface="仿宋" panose="02010609060101010101" pitchFamily="49" charset="-122"/>
                <a:ea typeface="仿宋" panose="02010609060101010101" pitchFamily="49" charset="-122"/>
              </a:rPr>
              <a:t>JAVA_HOME</a:t>
            </a:r>
          </a:p>
          <a:p>
            <a:pPr marL="0" indent="0">
              <a:buNone/>
            </a:pPr>
            <a:r>
              <a:rPr lang="en-US" altLang="zh-CN" sz="2400" dirty="0">
                <a:latin typeface="仿宋" panose="02010609060101010101" pitchFamily="49" charset="-122"/>
                <a:ea typeface="仿宋" panose="02010609060101010101" pitchFamily="49" charset="-122"/>
              </a:rPr>
              <a:t>    </a:t>
            </a:r>
            <a:r>
              <a:rPr lang="zh-CN" altLang="zh-CN" sz="2400" dirty="0">
                <a:latin typeface="仿宋" panose="02010609060101010101" pitchFamily="49" charset="-122"/>
                <a:ea typeface="仿宋" panose="02010609060101010101" pitchFamily="49" charset="-122"/>
              </a:rPr>
              <a:t>右键单击“我的电脑或计算机”，在弹出的快捷菜单中选择“属性”，弹出“系统特性”对话框，再单击该对话框中的“高级属性设置”，然后单击按钮“环境变量”，添加系统环境变量</a:t>
            </a:r>
            <a:r>
              <a:rPr lang="en-US" altLang="zh-CN" sz="2400" dirty="0">
                <a:solidFill>
                  <a:srgbClr val="C00000"/>
                </a:solidFill>
                <a:latin typeface="仿宋" panose="02010609060101010101" pitchFamily="49" charset="-122"/>
                <a:ea typeface="仿宋" panose="02010609060101010101" pitchFamily="49" charset="-122"/>
              </a:rPr>
              <a:t>JAVA_HOME</a:t>
            </a:r>
            <a:r>
              <a:rPr lang="zh-CN" altLang="en-US" sz="2400" dirty="0">
                <a:solidFill>
                  <a:srgbClr val="C00000"/>
                </a:solidFill>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让</a:t>
            </a:r>
            <a:r>
              <a:rPr lang="zh-CN" altLang="zh-CN" sz="2400" dirty="0">
                <a:solidFill>
                  <a:srgbClr val="C00000"/>
                </a:solidFill>
                <a:latin typeface="仿宋" panose="02010609060101010101" pitchFamily="49" charset="-122"/>
                <a:ea typeface="仿宋" panose="02010609060101010101" pitchFamily="49" charset="-122"/>
              </a:rPr>
              <a:t>该系统环境变量的值是安装</a:t>
            </a:r>
            <a:r>
              <a:rPr lang="en-US" altLang="zh-CN" sz="2400" dirty="0">
                <a:solidFill>
                  <a:srgbClr val="C00000"/>
                </a:solidFill>
                <a:latin typeface="仿宋" panose="02010609060101010101" pitchFamily="49" charset="-122"/>
                <a:ea typeface="仿宋" panose="02010609060101010101" pitchFamily="49" charset="-122"/>
              </a:rPr>
              <a:t>JDK</a:t>
            </a:r>
            <a:r>
              <a:rPr lang="zh-CN" altLang="zh-CN" sz="2400" dirty="0">
                <a:solidFill>
                  <a:srgbClr val="C00000"/>
                </a:solidFill>
                <a:latin typeface="仿宋" panose="02010609060101010101" pitchFamily="49" charset="-122"/>
                <a:ea typeface="仿宋" panose="02010609060101010101" pitchFamily="49" charset="-122"/>
              </a:rPr>
              <a:t>的根目录，例如</a:t>
            </a:r>
            <a:r>
              <a:rPr lang="en-US" altLang="zh-CN" sz="2400" dirty="0">
                <a:solidFill>
                  <a:srgbClr val="C00000"/>
                </a:solidFill>
                <a:latin typeface="仿宋" panose="02010609060101010101" pitchFamily="49" charset="-122"/>
                <a:ea typeface="仿宋" panose="02010609060101010101" pitchFamily="49" charset="-122"/>
              </a:rPr>
              <a:t>D:\jdk-11.0.2</a:t>
            </a:r>
            <a:r>
              <a:rPr lang="zh-CN" altLang="zh-CN" sz="2400" dirty="0">
                <a:latin typeface="仿宋" panose="02010609060101010101" pitchFamily="49" charset="-122"/>
                <a:ea typeface="仿宋" panose="02010609060101010101" pitchFamily="49" charset="-122"/>
              </a:rPr>
              <a:t>，如</a:t>
            </a:r>
            <a:r>
              <a:rPr lang="zh-CN" altLang="en-US" sz="2400" dirty="0">
                <a:latin typeface="仿宋" panose="02010609060101010101" pitchFamily="49" charset="-122"/>
                <a:ea typeface="仿宋" panose="02010609060101010101" pitchFamily="49" charset="-122"/>
              </a:rPr>
              <a:t>下</a:t>
            </a:r>
            <a:r>
              <a:rPr lang="zh-CN" altLang="zh-CN" sz="2400" dirty="0">
                <a:latin typeface="仿宋" panose="02010609060101010101" pitchFamily="49" charset="-122"/>
                <a:ea typeface="仿宋" panose="02010609060101010101" pitchFamily="49" charset="-122"/>
              </a:rPr>
              <a:t>图。</a:t>
            </a:r>
          </a:p>
        </p:txBody>
      </p:sp>
      <p:sp>
        <p:nvSpPr>
          <p:cNvPr id="7" name="矩形 6">
            <a:extLst>
              <a:ext uri="{FF2B5EF4-FFF2-40B4-BE49-F238E27FC236}">
                <a16:creationId xmlns:a16="http://schemas.microsoft.com/office/drawing/2014/main" id="{E6F5582A-439F-42F5-96EA-7895370C7CD3}"/>
              </a:ext>
            </a:extLst>
          </p:cNvPr>
          <p:cNvSpPr/>
          <p:nvPr/>
        </p:nvSpPr>
        <p:spPr>
          <a:xfrm rot="5400000" flipV="1">
            <a:off x="3883491" y="4208248"/>
            <a:ext cx="3920514"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pic>
        <p:nvPicPr>
          <p:cNvPr id="9" name="Picture 2">
            <a:extLst>
              <a:ext uri="{FF2B5EF4-FFF2-40B4-BE49-F238E27FC236}">
                <a16:creationId xmlns:a16="http://schemas.microsoft.com/office/drawing/2014/main" id="{5A778019-853E-417E-9734-17570BB58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240" y="2888101"/>
            <a:ext cx="5855105" cy="229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a:extLst>
              <a:ext uri="{FF2B5EF4-FFF2-40B4-BE49-F238E27FC236}">
                <a16:creationId xmlns:a16="http://schemas.microsoft.com/office/drawing/2014/main" id="{9B876E0E-980A-418B-A629-D765AE22C8E2}"/>
              </a:ext>
            </a:extLst>
          </p:cNvPr>
          <p:cNvGrpSpPr/>
          <p:nvPr/>
        </p:nvGrpSpPr>
        <p:grpSpPr>
          <a:xfrm>
            <a:off x="9435598" y="5779397"/>
            <a:ext cx="1877787" cy="1066085"/>
            <a:chOff x="9675584" y="5175723"/>
            <a:chExt cx="1877787" cy="1129564"/>
          </a:xfrm>
        </p:grpSpPr>
        <p:sp>
          <p:nvSpPr>
            <p:cNvPr id="11" name="矩形 10">
              <a:extLst>
                <a:ext uri="{FF2B5EF4-FFF2-40B4-BE49-F238E27FC236}">
                  <a16:creationId xmlns:a16="http://schemas.microsoft.com/office/drawing/2014/main" id="{6DE38DC2-DA1C-486E-9785-54AA60BD7C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ADF27E2-BE31-4773-A006-B9D6CFE09615}"/>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321811C-A59F-4F8C-9A9A-BF9EA40B3B46}"/>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D0109A0-9CA2-4885-A535-084662CF132A}"/>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B16EA00C-E6C2-4A1F-873E-1365EE95C2E2}"/>
              </a:ext>
            </a:extLst>
          </p:cNvPr>
          <p:cNvGrpSpPr/>
          <p:nvPr/>
        </p:nvGrpSpPr>
        <p:grpSpPr>
          <a:xfrm>
            <a:off x="0" y="1099751"/>
            <a:ext cx="12192000" cy="567673"/>
            <a:chOff x="0" y="1099751"/>
            <a:chExt cx="12192000" cy="567673"/>
          </a:xfrm>
        </p:grpSpPr>
        <p:sp>
          <p:nvSpPr>
            <p:cNvPr id="17" name="Freeform 3">
              <a:extLst>
                <a:ext uri="{FF2B5EF4-FFF2-40B4-BE49-F238E27FC236}">
                  <a16:creationId xmlns:a16="http://schemas.microsoft.com/office/drawing/2014/main" id="{268BB79C-813E-4B1B-ACCB-FC192350E206}"/>
                </a:ext>
              </a:extLst>
            </p:cNvPr>
            <p:cNvSpPr/>
            <p:nvPr/>
          </p:nvSpPr>
          <p:spPr>
            <a:xfrm>
              <a:off x="0" y="1124130"/>
              <a:ext cx="1219200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8" name="内容占位符 2">
              <a:extLst>
                <a:ext uri="{FF2B5EF4-FFF2-40B4-BE49-F238E27FC236}">
                  <a16:creationId xmlns:a16="http://schemas.microsoft.com/office/drawing/2014/main" id="{C4BEE127-68B3-4724-B014-C052F3511FF8}"/>
                </a:ext>
              </a:extLst>
            </p:cNvPr>
            <p:cNvSpPr txBox="1">
              <a:spLocks/>
            </p:cNvSpPr>
            <p:nvPr/>
          </p:nvSpPr>
          <p:spPr>
            <a:xfrm>
              <a:off x="372480" y="1099751"/>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grpSp>
    </p:spTree>
    <p:extLst>
      <p:ext uri="{BB962C8B-B14F-4D97-AF65-F5344CB8AC3E}">
        <p14:creationId xmlns:p14="http://schemas.microsoft.com/office/powerpoint/2010/main" val="134275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23" name="内容占位符 2">
            <a:extLst>
              <a:ext uri="{FF2B5EF4-FFF2-40B4-BE49-F238E27FC236}">
                <a16:creationId xmlns:a16="http://schemas.microsoft.com/office/drawing/2014/main" id="{F509F175-A0EB-456E-8A56-CD88C8AB9B5C}"/>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sp>
        <p:nvSpPr>
          <p:cNvPr id="16" name="内容占位符 2">
            <a:extLst>
              <a:ext uri="{FF2B5EF4-FFF2-40B4-BE49-F238E27FC236}">
                <a16:creationId xmlns:a16="http://schemas.microsoft.com/office/drawing/2014/main" id="{079A177E-DAEC-47CB-BB3A-4E8BB0978F1C}"/>
              </a:ext>
            </a:extLst>
          </p:cNvPr>
          <p:cNvSpPr>
            <a:spLocks noGrp="1"/>
          </p:cNvSpPr>
          <p:nvPr>
            <p:ph idx="1"/>
          </p:nvPr>
        </p:nvSpPr>
        <p:spPr>
          <a:xfrm>
            <a:off x="770301" y="2099320"/>
            <a:ext cx="10047754" cy="2659360"/>
          </a:xfrm>
        </p:spPr>
        <p:txBody>
          <a:bodyPr>
            <a:noAutofit/>
          </a:bodyPr>
          <a:lstStyle/>
          <a:p>
            <a:pPr marL="0" indent="0">
              <a:buNone/>
            </a:pP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编辑系统环境变量</a:t>
            </a:r>
            <a:r>
              <a:rPr lang="en-US" altLang="zh-CN" sz="2400" dirty="0">
                <a:latin typeface="仿宋" panose="02010609060101010101" pitchFamily="49" charset="-122"/>
                <a:ea typeface="仿宋" panose="02010609060101010101" pitchFamily="49" charset="-122"/>
              </a:rPr>
              <a:t>path</a:t>
            </a:r>
          </a:p>
          <a:p>
            <a:pPr marL="0" indent="0">
              <a:buNone/>
            </a:pPr>
            <a:r>
              <a:rPr lang="en-US" altLang="zh-CN" sz="2400" dirty="0">
                <a:latin typeface="仿宋" panose="02010609060101010101" pitchFamily="49" charset="-122"/>
                <a:ea typeface="仿宋" panose="02010609060101010101" pitchFamily="49" charset="-122"/>
              </a:rPr>
              <a:t>    </a:t>
            </a:r>
            <a:r>
              <a:rPr lang="zh-CN" altLang="zh-CN" sz="2400" dirty="0">
                <a:latin typeface="仿宋" panose="02010609060101010101" pitchFamily="49" charset="-122"/>
                <a:ea typeface="仿宋" panose="02010609060101010101" pitchFamily="49" charset="-122"/>
              </a:rPr>
              <a:t>用鼠标右键单击“计算机”</a:t>
            </a:r>
            <a:r>
              <a:rPr lang="en-US" altLang="zh-CN" sz="2400" dirty="0">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“我的电脑”，在弹出的快捷菜单中选择“属性”命令弹出“系统”对话框，再单击该对话框中的“高级系统设置”</a:t>
            </a:r>
            <a:r>
              <a:rPr lang="en-US" altLang="zh-CN" sz="2400" dirty="0">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“高级选项”，然后单击按钮“环境变量”弹出环境变量设置对话框，在该对话框中的“系统变量</a:t>
            </a:r>
            <a:r>
              <a:rPr lang="en-US" altLang="zh-CN" sz="2400" dirty="0">
                <a:latin typeface="仿宋" panose="02010609060101010101" pitchFamily="49" charset="-122"/>
                <a:ea typeface="仿宋" panose="02010609060101010101" pitchFamily="49" charset="-122"/>
              </a:rPr>
              <a:t>(S)</a:t>
            </a:r>
            <a:r>
              <a:rPr lang="zh-CN" altLang="zh-CN" sz="2400" dirty="0">
                <a:latin typeface="仿宋" panose="02010609060101010101" pitchFamily="49" charset="-122"/>
                <a:ea typeface="仿宋" panose="02010609060101010101" pitchFamily="49" charset="-122"/>
              </a:rPr>
              <a:t>”中找到</a:t>
            </a:r>
            <a:r>
              <a:rPr lang="en-US" altLang="zh-CN" sz="2400" dirty="0">
                <a:latin typeface="仿宋" panose="02010609060101010101" pitchFamily="49" charset="-122"/>
                <a:ea typeface="仿宋" panose="02010609060101010101" pitchFamily="49" charset="-122"/>
              </a:rPr>
              <a:t>path</a:t>
            </a:r>
            <a:r>
              <a:rPr lang="zh-CN" altLang="zh-CN" sz="2400" dirty="0">
                <a:latin typeface="仿宋" panose="02010609060101010101" pitchFamily="49" charset="-122"/>
                <a:ea typeface="仿宋" panose="02010609060101010101" pitchFamily="49" charset="-122"/>
              </a:rPr>
              <a:t>、单击按钮“编辑</a:t>
            </a:r>
            <a:r>
              <a:rPr lang="en-US" altLang="zh-CN" sz="2400" dirty="0">
                <a:latin typeface="仿宋" panose="02010609060101010101" pitchFamily="49" charset="-122"/>
                <a:ea typeface="仿宋" panose="02010609060101010101" pitchFamily="49" charset="-122"/>
              </a:rPr>
              <a:t>(I)</a:t>
            </a:r>
            <a:r>
              <a:rPr lang="zh-CN" altLang="en-US" sz="2400" dirty="0">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弹出编辑系统变量对话框（如</a:t>
            </a:r>
            <a:r>
              <a:rPr lang="zh-CN" altLang="en-US" sz="2400" dirty="0">
                <a:latin typeface="仿宋" panose="02010609060101010101" pitchFamily="49" charset="-122"/>
                <a:ea typeface="仿宋" panose="02010609060101010101" pitchFamily="49" charset="-122"/>
              </a:rPr>
              <a:t>下</a:t>
            </a:r>
            <a:r>
              <a:rPr lang="zh-CN" altLang="zh-CN" sz="2400" dirty="0">
                <a:latin typeface="仿宋" panose="02010609060101010101" pitchFamily="49" charset="-122"/>
                <a:ea typeface="仿宋" panose="02010609060101010101" pitchFamily="49" charset="-122"/>
              </a:rPr>
              <a:t>图）。这里，我们为</a:t>
            </a:r>
            <a:r>
              <a:rPr lang="en-US" altLang="zh-CN" sz="2400" dirty="0">
                <a:latin typeface="仿宋" panose="02010609060101010101" pitchFamily="49" charset="-122"/>
                <a:ea typeface="仿宋" panose="02010609060101010101" pitchFamily="49" charset="-122"/>
              </a:rPr>
              <a:t>path</a:t>
            </a:r>
            <a:r>
              <a:rPr lang="zh-CN" altLang="zh-CN" sz="2400" dirty="0">
                <a:latin typeface="仿宋" panose="02010609060101010101" pitchFamily="49" charset="-122"/>
                <a:ea typeface="仿宋" panose="02010609060101010101" pitchFamily="49" charset="-122"/>
              </a:rPr>
              <a:t>添加的新值是</a:t>
            </a:r>
            <a:r>
              <a:rPr lang="en-US" altLang="zh-CN" sz="2400" dirty="0">
                <a:solidFill>
                  <a:srgbClr val="C00000"/>
                </a:solidFill>
                <a:latin typeface="仿宋" panose="02010609060101010101" pitchFamily="49" charset="-122"/>
                <a:ea typeface="仿宋" panose="02010609060101010101" pitchFamily="49" charset="-122"/>
              </a:rPr>
              <a:t>%JAVA_HOME%\bin</a:t>
            </a:r>
            <a:r>
              <a:rPr lang="zh-CN" altLang="zh-CN" sz="2400" dirty="0">
                <a:latin typeface="仿宋" panose="02010609060101010101" pitchFamily="49" charset="-122"/>
                <a:ea typeface="仿宋" panose="02010609060101010101" pitchFamily="49" charset="-122"/>
              </a:rPr>
              <a:t>（因为</a:t>
            </a:r>
            <a:r>
              <a:rPr lang="en-US" altLang="zh-CN" sz="2400" dirty="0">
                <a:latin typeface="仿宋" panose="02010609060101010101" pitchFamily="49" charset="-122"/>
                <a:ea typeface="仿宋" panose="02010609060101010101" pitchFamily="49" charset="-122"/>
              </a:rPr>
              <a:t>Java</a:t>
            </a:r>
            <a:r>
              <a:rPr lang="zh-CN" altLang="zh-CN" sz="2400" dirty="0">
                <a:latin typeface="仿宋" panose="02010609060101010101" pitchFamily="49" charset="-122"/>
                <a:ea typeface="仿宋" panose="02010609060101010101" pitchFamily="49" charset="-122"/>
              </a:rPr>
              <a:t>编译器（</a:t>
            </a:r>
            <a:r>
              <a:rPr lang="en-US" altLang="zh-CN" sz="2400" dirty="0">
                <a:latin typeface="仿宋" panose="02010609060101010101" pitchFamily="49" charset="-122"/>
                <a:ea typeface="仿宋" panose="02010609060101010101" pitchFamily="49" charset="-122"/>
              </a:rPr>
              <a:t>javac.exe</a:t>
            </a:r>
            <a:r>
              <a:rPr lang="zh-CN" altLang="zh-CN" sz="2400" dirty="0">
                <a:latin typeface="仿宋" panose="02010609060101010101" pitchFamily="49" charset="-122"/>
                <a:ea typeface="仿宋" panose="02010609060101010101" pitchFamily="49" charset="-122"/>
              </a:rPr>
              <a:t>）和</a:t>
            </a:r>
            <a:r>
              <a:rPr lang="en-US" altLang="zh-CN" sz="2400" dirty="0">
                <a:latin typeface="仿宋" panose="02010609060101010101" pitchFamily="49" charset="-122"/>
                <a:ea typeface="仿宋" panose="02010609060101010101" pitchFamily="49" charset="-122"/>
              </a:rPr>
              <a:t>Java</a:t>
            </a:r>
            <a:r>
              <a:rPr lang="zh-CN" altLang="zh-CN" sz="2400" dirty="0">
                <a:latin typeface="仿宋" panose="02010609060101010101" pitchFamily="49" charset="-122"/>
                <a:ea typeface="仿宋" panose="02010609060101010101" pitchFamily="49" charset="-122"/>
              </a:rPr>
              <a:t>解释器（</a:t>
            </a:r>
            <a:r>
              <a:rPr lang="en-US" altLang="zh-CN" sz="2400" dirty="0">
                <a:latin typeface="仿宋" panose="02010609060101010101" pitchFamily="49" charset="-122"/>
                <a:ea typeface="仿宋" panose="02010609060101010101" pitchFamily="49" charset="-122"/>
              </a:rPr>
              <a:t>java.exe</a:t>
            </a:r>
            <a:r>
              <a:rPr lang="zh-CN" altLang="zh-CN" sz="2400" dirty="0">
                <a:latin typeface="仿宋" panose="02010609060101010101" pitchFamily="49" charset="-122"/>
                <a:ea typeface="仿宋" panose="02010609060101010101" pitchFamily="49" charset="-122"/>
              </a:rPr>
              <a:t>）位于</a:t>
            </a:r>
            <a:r>
              <a:rPr lang="en-US" altLang="zh-CN" sz="2400" dirty="0">
                <a:latin typeface="仿宋" panose="02010609060101010101" pitchFamily="49" charset="-122"/>
                <a:ea typeface="仿宋" panose="02010609060101010101" pitchFamily="49" charset="-122"/>
              </a:rPr>
              <a:t>\bin</a:t>
            </a:r>
            <a:r>
              <a:rPr lang="zh-CN" altLang="zh-CN" sz="2400" dirty="0">
                <a:latin typeface="仿宋" panose="02010609060101010101" pitchFamily="49" charset="-122"/>
                <a:ea typeface="仿宋" panose="02010609060101010101" pitchFamily="49" charset="-122"/>
              </a:rPr>
              <a:t>中）。由于已经设置了系统环境变量</a:t>
            </a:r>
            <a:r>
              <a:rPr lang="en-US" altLang="zh-CN" sz="2400" dirty="0">
                <a:latin typeface="仿宋" panose="02010609060101010101" pitchFamily="49" charset="-122"/>
                <a:ea typeface="仿宋" panose="02010609060101010101" pitchFamily="49" charset="-122"/>
              </a:rPr>
              <a:t>JAVA_HOME</a:t>
            </a:r>
            <a:r>
              <a:rPr lang="zh-CN" altLang="zh-CN" sz="2400" dirty="0">
                <a:latin typeface="仿宋" panose="02010609060101010101" pitchFamily="49" charset="-122"/>
                <a:ea typeface="仿宋" panose="02010609060101010101" pitchFamily="49" charset="-122"/>
              </a:rPr>
              <a:t>的值是</a:t>
            </a:r>
            <a:r>
              <a:rPr lang="en-US" altLang="zh-CN" sz="2400" dirty="0">
                <a:latin typeface="仿宋" panose="02010609060101010101" pitchFamily="49" charset="-122"/>
                <a:ea typeface="仿宋" panose="02010609060101010101" pitchFamily="49" charset="-122"/>
              </a:rPr>
              <a:t>D:\JDK-11.0.2</a:t>
            </a:r>
            <a:r>
              <a:rPr lang="zh-CN" altLang="zh-CN" sz="2400" dirty="0">
                <a:latin typeface="仿宋" panose="02010609060101010101" pitchFamily="49" charset="-122"/>
                <a:ea typeface="仿宋" panose="02010609060101010101" pitchFamily="49" charset="-122"/>
              </a:rPr>
              <a:t>，因此可以用</a:t>
            </a:r>
            <a:r>
              <a:rPr lang="en-US" altLang="zh-CN" sz="2400" dirty="0">
                <a:solidFill>
                  <a:srgbClr val="C00000"/>
                </a:solidFill>
                <a:latin typeface="仿宋" panose="02010609060101010101" pitchFamily="49" charset="-122"/>
                <a:ea typeface="仿宋" panose="02010609060101010101" pitchFamily="49" charset="-122"/>
              </a:rPr>
              <a:t>%JAVA_HOME%</a:t>
            </a:r>
            <a:r>
              <a:rPr lang="zh-CN" altLang="zh-CN" sz="2400" dirty="0">
                <a:solidFill>
                  <a:srgbClr val="C00000"/>
                </a:solidFill>
                <a:latin typeface="仿宋" panose="02010609060101010101" pitchFamily="49" charset="-122"/>
                <a:ea typeface="仿宋" panose="02010609060101010101" pitchFamily="49" charset="-122"/>
              </a:rPr>
              <a:t>代替</a:t>
            </a:r>
            <a:r>
              <a:rPr lang="en-US" altLang="zh-CN" sz="2400" dirty="0">
                <a:solidFill>
                  <a:srgbClr val="C00000"/>
                </a:solidFill>
                <a:latin typeface="仿宋" panose="02010609060101010101" pitchFamily="49" charset="-122"/>
                <a:ea typeface="仿宋" panose="02010609060101010101" pitchFamily="49" charset="-122"/>
              </a:rPr>
              <a:t>D:\JDK-11.0.2</a:t>
            </a:r>
            <a:r>
              <a:rPr lang="zh-CN" altLang="en-US"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49A1B0BA-31AB-4409-BB69-94696EC2C6CC}"/>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92D729D9-F9D2-493B-9658-06737031D61B}"/>
              </a:ext>
            </a:extLst>
          </p:cNvPr>
          <p:cNvGrpSpPr/>
          <p:nvPr/>
        </p:nvGrpSpPr>
        <p:grpSpPr>
          <a:xfrm>
            <a:off x="9435598" y="5779397"/>
            <a:ext cx="1877787" cy="1066085"/>
            <a:chOff x="9675584" y="5175723"/>
            <a:chExt cx="1877787" cy="1129564"/>
          </a:xfrm>
        </p:grpSpPr>
        <p:sp>
          <p:nvSpPr>
            <p:cNvPr id="12" name="矩形 11">
              <a:extLst>
                <a:ext uri="{FF2B5EF4-FFF2-40B4-BE49-F238E27FC236}">
                  <a16:creationId xmlns:a16="http://schemas.microsoft.com/office/drawing/2014/main" id="{C91CE19E-3FC0-49A1-9E83-F378D1AEA6B6}"/>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110DDD7-B851-4509-82CA-40EE8F61BC8E}"/>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757A900-5EF2-4FA2-8901-606F8F70D100}"/>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B861901-1847-4192-8D8D-65955607B703}"/>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785D8FFC-9227-4128-8739-227A7D169670}"/>
              </a:ext>
            </a:extLst>
          </p:cNvPr>
          <p:cNvGrpSpPr/>
          <p:nvPr/>
        </p:nvGrpSpPr>
        <p:grpSpPr>
          <a:xfrm>
            <a:off x="0" y="1099751"/>
            <a:ext cx="12192000" cy="567673"/>
            <a:chOff x="0" y="1099751"/>
            <a:chExt cx="12192000" cy="567673"/>
          </a:xfrm>
        </p:grpSpPr>
        <p:sp>
          <p:nvSpPr>
            <p:cNvPr id="18" name="Freeform 3">
              <a:extLst>
                <a:ext uri="{FF2B5EF4-FFF2-40B4-BE49-F238E27FC236}">
                  <a16:creationId xmlns:a16="http://schemas.microsoft.com/office/drawing/2014/main" id="{56B882D1-E359-4884-884A-9BB3BC9EF62B}"/>
                </a:ext>
              </a:extLst>
            </p:cNvPr>
            <p:cNvSpPr/>
            <p:nvPr/>
          </p:nvSpPr>
          <p:spPr>
            <a:xfrm>
              <a:off x="0" y="1124130"/>
              <a:ext cx="1219200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9" name="内容占位符 2">
              <a:extLst>
                <a:ext uri="{FF2B5EF4-FFF2-40B4-BE49-F238E27FC236}">
                  <a16:creationId xmlns:a16="http://schemas.microsoft.com/office/drawing/2014/main" id="{FFF886D6-2422-45B2-BC1C-1624A50461DF}"/>
                </a:ext>
              </a:extLst>
            </p:cNvPr>
            <p:cNvSpPr txBox="1">
              <a:spLocks/>
            </p:cNvSpPr>
            <p:nvPr/>
          </p:nvSpPr>
          <p:spPr>
            <a:xfrm>
              <a:off x="372480" y="1099751"/>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grpSp>
    </p:spTree>
    <p:extLst>
      <p:ext uri="{BB962C8B-B14F-4D97-AF65-F5344CB8AC3E}">
        <p14:creationId xmlns:p14="http://schemas.microsoft.com/office/powerpoint/2010/main" val="1548174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23" name="内容占位符 2">
            <a:extLst>
              <a:ext uri="{FF2B5EF4-FFF2-40B4-BE49-F238E27FC236}">
                <a16:creationId xmlns:a16="http://schemas.microsoft.com/office/drawing/2014/main" id="{F509F175-A0EB-456E-8A56-CD88C8AB9B5C}"/>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pic>
        <p:nvPicPr>
          <p:cNvPr id="9" name="Picture 2">
            <a:extLst>
              <a:ext uri="{FF2B5EF4-FFF2-40B4-BE49-F238E27FC236}">
                <a16:creationId xmlns:a16="http://schemas.microsoft.com/office/drawing/2014/main" id="{AB6B6D02-3BE1-4209-9530-DD69649AB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45" y="3603945"/>
            <a:ext cx="586936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a:extLst>
              <a:ext uri="{FF2B5EF4-FFF2-40B4-BE49-F238E27FC236}">
                <a16:creationId xmlns:a16="http://schemas.microsoft.com/office/drawing/2014/main" id="{D5A97939-EFEE-4639-B7BE-EF09AE8CEAE3}"/>
              </a:ext>
            </a:extLst>
          </p:cNvPr>
          <p:cNvSpPr txBox="1">
            <a:spLocks/>
          </p:cNvSpPr>
          <p:nvPr/>
        </p:nvSpPr>
        <p:spPr>
          <a:xfrm>
            <a:off x="960758" y="1929526"/>
            <a:ext cx="8989530" cy="10698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对于</a:t>
            </a:r>
            <a:r>
              <a:rPr lang="en-US" altLang="zh-CN" sz="2400" b="1" dirty="0">
                <a:latin typeface="仿宋" panose="02010609060101010101" pitchFamily="49" charset="-122"/>
                <a:ea typeface="仿宋" panose="02010609060101010101" pitchFamily="49" charset="-122"/>
              </a:rPr>
              <a:t>win10</a:t>
            </a:r>
            <a:r>
              <a:rPr lang="zh-CN" altLang="zh-CN" sz="2400" b="1" dirty="0">
                <a:latin typeface="仿宋" panose="02010609060101010101" pitchFamily="49" charset="-122"/>
                <a:ea typeface="仿宋" panose="02010609060101010101" pitchFamily="49" charset="-122"/>
              </a:rPr>
              <a:t>系统，在编辑系统环境变量</a:t>
            </a:r>
            <a:r>
              <a:rPr lang="en-US" altLang="zh-CN" sz="2400" b="1" dirty="0">
                <a:latin typeface="仿宋" panose="02010609060101010101" pitchFamily="49" charset="-122"/>
                <a:ea typeface="仿宋" panose="02010609060101010101" pitchFamily="49" charset="-122"/>
              </a:rPr>
              <a:t>path</a:t>
            </a:r>
            <a:r>
              <a:rPr lang="zh-CN" altLang="zh-CN" sz="2400" b="1" dirty="0">
                <a:latin typeface="仿宋" panose="02010609060101010101" pitchFamily="49" charset="-122"/>
                <a:ea typeface="仿宋" panose="02010609060101010101" pitchFamily="49" charset="-122"/>
              </a:rPr>
              <a:t>的界面里，单击“新建”按钮就可以为</a:t>
            </a:r>
            <a:r>
              <a:rPr lang="en-US" altLang="zh-CN" sz="2400" b="1" dirty="0">
                <a:latin typeface="仿宋" panose="02010609060101010101" pitchFamily="49" charset="-122"/>
                <a:ea typeface="仿宋" panose="02010609060101010101" pitchFamily="49" charset="-122"/>
              </a:rPr>
              <a:t>path</a:t>
            </a:r>
            <a:r>
              <a:rPr lang="zh-CN" altLang="zh-CN" sz="2400" b="1" dirty="0">
                <a:latin typeface="仿宋" panose="02010609060101010101" pitchFamily="49" charset="-122"/>
                <a:ea typeface="仿宋" panose="02010609060101010101" pitchFamily="49" charset="-122"/>
              </a:rPr>
              <a:t>增加新的值，</a:t>
            </a:r>
            <a:r>
              <a:rPr lang="en-US" altLang="zh-CN" sz="2400" b="1" dirty="0">
                <a:latin typeface="仿宋" panose="02010609060101010101" pitchFamily="49" charset="-122"/>
                <a:ea typeface="仿宋" panose="02010609060101010101" pitchFamily="49" charset="-122"/>
              </a:rPr>
              <a:t>path</a:t>
            </a:r>
            <a:r>
              <a:rPr lang="zh-CN" altLang="zh-CN" sz="2400" b="1" dirty="0">
                <a:latin typeface="仿宋" panose="02010609060101010101" pitchFamily="49" charset="-122"/>
                <a:ea typeface="仿宋" panose="02010609060101010101" pitchFamily="49" charset="-122"/>
              </a:rPr>
              <a:t>每个值独占一行，因此不需要用分号分隔</a:t>
            </a:r>
            <a:r>
              <a:rPr lang="zh-CN" altLang="en-US" sz="2400" b="1" dirty="0">
                <a:latin typeface="仿宋" panose="02010609060101010101" pitchFamily="49" charset="-122"/>
                <a:ea typeface="仿宋" panose="02010609060101010101" pitchFamily="49" charset="-122"/>
              </a:rPr>
              <a:t>。</a:t>
            </a:r>
            <a:endParaRPr lang="en-US" altLang="zh-CN" sz="2400" b="1" dirty="0">
              <a:latin typeface="仿宋" panose="02010609060101010101" pitchFamily="49" charset="-122"/>
              <a:ea typeface="仿宋" panose="02010609060101010101" pitchFamily="49" charset="-122"/>
            </a:endParaRPr>
          </a:p>
          <a:p>
            <a:pPr marL="0" indent="0">
              <a:buFont typeface="Arial" pitchFamily="34" charset="0"/>
              <a:buNone/>
            </a:pPr>
            <a:r>
              <a:rPr lang="zh-CN" altLang="en-US" sz="2400" b="1" dirty="0">
                <a:solidFill>
                  <a:srgbClr val="C00000"/>
                </a:solidFill>
                <a:latin typeface="仿宋" panose="02010609060101010101" pitchFamily="49" charset="-122"/>
                <a:ea typeface="仿宋" panose="02010609060101010101" pitchFamily="49" charset="-122"/>
              </a:rPr>
              <a:t>      尽量将我们新添加的值放在</a:t>
            </a:r>
            <a:r>
              <a:rPr lang="en-US" altLang="zh-CN" sz="2400" b="1" dirty="0">
                <a:solidFill>
                  <a:srgbClr val="C00000"/>
                </a:solidFill>
                <a:latin typeface="仿宋" panose="02010609060101010101" pitchFamily="49" charset="-122"/>
                <a:ea typeface="仿宋" panose="02010609060101010101" pitchFamily="49" charset="-122"/>
              </a:rPr>
              <a:t>path</a:t>
            </a:r>
            <a:r>
              <a:rPr lang="zh-CN" altLang="en-US" sz="2400" b="1" dirty="0">
                <a:solidFill>
                  <a:srgbClr val="C00000"/>
                </a:solidFill>
                <a:latin typeface="仿宋" panose="02010609060101010101" pitchFamily="49" charset="-122"/>
                <a:ea typeface="仿宋" panose="02010609060101010101" pitchFamily="49" charset="-122"/>
              </a:rPr>
              <a:t>的其他值得前面。</a:t>
            </a:r>
            <a:endParaRPr lang="zh-CN" altLang="zh-CN" sz="2400" b="1" dirty="0">
              <a:solidFill>
                <a:srgbClr val="C00000"/>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30A5E531-7C15-4504-8217-07109894E03B}"/>
              </a:ext>
            </a:extLst>
          </p:cNvPr>
          <p:cNvGrpSpPr/>
          <p:nvPr/>
        </p:nvGrpSpPr>
        <p:grpSpPr>
          <a:xfrm>
            <a:off x="0" y="1099751"/>
            <a:ext cx="12192000" cy="567673"/>
            <a:chOff x="0" y="1099751"/>
            <a:chExt cx="12192000" cy="567673"/>
          </a:xfrm>
        </p:grpSpPr>
        <p:sp>
          <p:nvSpPr>
            <p:cNvPr id="20" name="Freeform 3">
              <a:extLst>
                <a:ext uri="{FF2B5EF4-FFF2-40B4-BE49-F238E27FC236}">
                  <a16:creationId xmlns:a16="http://schemas.microsoft.com/office/drawing/2014/main" id="{FD0E64B9-E046-4FFB-8C44-1E698A8BE573}"/>
                </a:ext>
              </a:extLst>
            </p:cNvPr>
            <p:cNvSpPr/>
            <p:nvPr/>
          </p:nvSpPr>
          <p:spPr>
            <a:xfrm>
              <a:off x="0" y="1124130"/>
              <a:ext cx="1219200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1" name="内容占位符 2">
              <a:extLst>
                <a:ext uri="{FF2B5EF4-FFF2-40B4-BE49-F238E27FC236}">
                  <a16:creationId xmlns:a16="http://schemas.microsoft.com/office/drawing/2014/main" id="{969F6852-4C82-47D6-8CAD-1C7D5BC68ED4}"/>
                </a:ext>
              </a:extLst>
            </p:cNvPr>
            <p:cNvSpPr txBox="1">
              <a:spLocks/>
            </p:cNvSpPr>
            <p:nvPr/>
          </p:nvSpPr>
          <p:spPr>
            <a:xfrm>
              <a:off x="372480" y="1099751"/>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grpSp>
    </p:spTree>
    <p:extLst>
      <p:ext uri="{BB962C8B-B14F-4D97-AF65-F5344CB8AC3E}">
        <p14:creationId xmlns:p14="http://schemas.microsoft.com/office/powerpoint/2010/main" val="295352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grpSp>
        <p:nvGrpSpPr>
          <p:cNvPr id="4" name="组合 3">
            <a:extLst>
              <a:ext uri="{FF2B5EF4-FFF2-40B4-BE49-F238E27FC236}">
                <a16:creationId xmlns:a16="http://schemas.microsoft.com/office/drawing/2014/main" id="{ACA6A8C2-9D8A-48F8-88CB-E106FA6975CF}"/>
              </a:ext>
            </a:extLst>
          </p:cNvPr>
          <p:cNvGrpSpPr/>
          <p:nvPr/>
        </p:nvGrpSpPr>
        <p:grpSpPr>
          <a:xfrm>
            <a:off x="0" y="1099751"/>
            <a:ext cx="12192000" cy="567673"/>
            <a:chOff x="0" y="1099751"/>
            <a:chExt cx="12192000" cy="567673"/>
          </a:xfrm>
        </p:grpSpPr>
        <p:sp>
          <p:nvSpPr>
            <p:cNvPr id="22" name="Freeform 3">
              <a:extLst>
                <a:ext uri="{FF2B5EF4-FFF2-40B4-BE49-F238E27FC236}">
                  <a16:creationId xmlns:a16="http://schemas.microsoft.com/office/drawing/2014/main" id="{90ED002F-5FEA-4124-B272-70365A984BDB}"/>
                </a:ext>
              </a:extLst>
            </p:cNvPr>
            <p:cNvSpPr/>
            <p:nvPr/>
          </p:nvSpPr>
          <p:spPr>
            <a:xfrm>
              <a:off x="0" y="1124130"/>
              <a:ext cx="1219200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509F175-A0EB-456E-8A56-CD88C8AB9B5C}"/>
                </a:ext>
              </a:extLst>
            </p:cNvPr>
            <p:cNvSpPr txBox="1">
              <a:spLocks/>
            </p:cNvSpPr>
            <p:nvPr/>
          </p:nvSpPr>
          <p:spPr>
            <a:xfrm>
              <a:off x="372480" y="1099751"/>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设置环境变量</a:t>
              </a:r>
            </a:p>
          </p:txBody>
        </p:sp>
      </p:gr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6C8CEBCE-17BF-4123-BB7F-4082678D89C9}"/>
              </a:ext>
            </a:extLst>
          </p:cNvPr>
          <p:cNvGrpSpPr/>
          <p:nvPr/>
        </p:nvGrpSpPr>
        <p:grpSpPr>
          <a:xfrm>
            <a:off x="685006" y="2058194"/>
            <a:ext cx="11216261" cy="3201115"/>
            <a:chOff x="685006" y="2058194"/>
            <a:chExt cx="11216261" cy="3201115"/>
          </a:xfrm>
        </p:grpSpPr>
        <p:sp>
          <p:nvSpPr>
            <p:cNvPr id="16" name="圆角矩形 11">
              <a:extLst>
                <a:ext uri="{FF2B5EF4-FFF2-40B4-BE49-F238E27FC236}">
                  <a16:creationId xmlns:a16="http://schemas.microsoft.com/office/drawing/2014/main" id="{51653FDF-B22B-4A32-9636-19F8131DE1E9}"/>
                </a:ext>
              </a:extLst>
            </p:cNvPr>
            <p:cNvSpPr/>
            <p:nvPr/>
          </p:nvSpPr>
          <p:spPr>
            <a:xfrm>
              <a:off x="685006" y="2058194"/>
              <a:ext cx="11216260" cy="320111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内容占位符 2">
              <a:extLst>
                <a:ext uri="{FF2B5EF4-FFF2-40B4-BE49-F238E27FC236}">
                  <a16:creationId xmlns:a16="http://schemas.microsoft.com/office/drawing/2014/main" id="{7E9A075C-41B2-4739-AA25-E2DD4C70556B}"/>
                </a:ext>
              </a:extLst>
            </p:cNvPr>
            <p:cNvSpPr txBox="1">
              <a:spLocks/>
            </p:cNvSpPr>
            <p:nvPr/>
          </p:nvSpPr>
          <p:spPr>
            <a:xfrm>
              <a:off x="685006" y="2287151"/>
              <a:ext cx="1121626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仿宋" panose="02010609060101010101" pitchFamily="49" charset="-122"/>
                  <a:ea typeface="仿宋" panose="02010609060101010101" pitchFamily="49" charset="-122"/>
                </a:rPr>
                <a:t>在系统变量列表的下面单击“新建”，在出现的对话框的“变量名”处输入“</a:t>
              </a:r>
              <a:r>
                <a:rPr lang="en-US" altLang="zh-CN" sz="2400" dirty="0">
                  <a:latin typeface="仿宋" panose="02010609060101010101" pitchFamily="49" charset="-122"/>
                  <a:ea typeface="仿宋" panose="02010609060101010101" pitchFamily="49" charset="-122"/>
                </a:rPr>
                <a:t>CLASSPATH”</a:t>
              </a:r>
              <a:r>
                <a:rPr lang="zh-CN" altLang="en-US" sz="2400" dirty="0">
                  <a:latin typeface="仿宋" panose="02010609060101010101" pitchFamily="49" charset="-122"/>
                  <a:ea typeface="仿宋" panose="02010609060101010101" pitchFamily="49" charset="-122"/>
                </a:rPr>
                <a:t>，在变量值处输入：</a:t>
              </a:r>
              <a:r>
                <a:rPr lang="en-US" altLang="zh-CN" sz="2400" dirty="0">
                  <a:latin typeface="仿宋" panose="02010609060101010101" pitchFamily="49" charset="-122"/>
                  <a:ea typeface="仿宋" panose="02010609060101010101" pitchFamily="49" charset="-122"/>
                </a:rPr>
                <a:t>“.;%JAVA_HOME%\lib; %JAVA_HOME%\lib\</a:t>
              </a:r>
              <a:r>
                <a:rPr lang="en-US" altLang="zh-CN" sz="2400" dirty="0" err="1">
                  <a:latin typeface="仿宋" panose="02010609060101010101" pitchFamily="49" charset="-122"/>
                  <a:ea typeface="仿宋" panose="02010609060101010101" pitchFamily="49" charset="-122"/>
                </a:rPr>
                <a:t>dt.jar,%JAVA_HOME</a:t>
              </a:r>
              <a:r>
                <a:rPr lang="en-US" altLang="zh-CN" sz="2400" dirty="0">
                  <a:latin typeface="仿宋" panose="02010609060101010101" pitchFamily="49" charset="-122"/>
                  <a:ea typeface="仿宋" panose="02010609060101010101" pitchFamily="49" charset="-122"/>
                </a:rPr>
                <a:t>%\lib\tools.jar</a:t>
              </a:r>
              <a:r>
                <a:rPr lang="zh-CN" altLang="en-US" sz="2400" dirty="0">
                  <a:latin typeface="仿宋" panose="02010609060101010101" pitchFamily="49" charset="-122"/>
                  <a:ea typeface="仿宋" panose="02010609060101010101" pitchFamily="49" charset="-122"/>
                </a:rPr>
                <a:t>。”</a:t>
              </a:r>
            </a:p>
            <a:p>
              <a:pPr>
                <a:lnSpc>
                  <a:spcPct val="150000"/>
                </a:lnSpc>
                <a:buFont typeface="Wingdings" panose="05000000000000000000" pitchFamily="2" charset="2"/>
                <a:buChar char="Ø"/>
              </a:pPr>
              <a:endParaRPr lang="zh-CN" altLang="en-US" sz="2400" dirty="0">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61389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6"/>
          <p:cNvSpPr/>
          <p:nvPr/>
        </p:nvSpPr>
        <p:spPr>
          <a:xfrm>
            <a:off x="6019818" y="951001"/>
            <a:ext cx="4589081"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pic>
        <p:nvPicPr>
          <p:cNvPr id="35" name="图片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37" name="矩形 36"/>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25"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26" name="文本框 25"/>
          <p:cNvSpPr txBox="1"/>
          <p:nvPr/>
        </p:nvSpPr>
        <p:spPr>
          <a:xfrm>
            <a:off x="375400" y="2896664"/>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27" name="文本框 26"/>
          <p:cNvSpPr txBox="1"/>
          <p:nvPr/>
        </p:nvSpPr>
        <p:spPr>
          <a:xfrm>
            <a:off x="1284712" y="831928"/>
            <a:ext cx="1868659"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ONT</a:t>
            </a:r>
            <a:endParaRPr lang="zh-CN" altLang="en-US" sz="5999" b="1" dirty="0">
              <a:solidFill>
                <a:schemeClr val="bg1"/>
              </a:solidFill>
              <a:latin typeface="Bodoni MT" panose="02070603080606020203" pitchFamily="18" charset="0"/>
            </a:endParaRPr>
          </a:p>
        </p:txBody>
      </p:sp>
      <p:sp>
        <p:nvSpPr>
          <p:cNvPr id="28" name="文本框 27"/>
          <p:cNvSpPr txBox="1"/>
          <p:nvPr/>
        </p:nvSpPr>
        <p:spPr>
          <a:xfrm>
            <a:off x="376924" y="1625123"/>
            <a:ext cx="2491342"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ENTS</a:t>
            </a:r>
            <a:endParaRPr lang="zh-CN" altLang="en-US" sz="5999" b="1" dirty="0">
              <a:solidFill>
                <a:schemeClr val="bg1"/>
              </a:solidFill>
              <a:latin typeface="Bodoni MT" panose="02070603080606020203" pitchFamily="18" charset="0"/>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p:cNvGrpSpPr/>
          <p:nvPr/>
        </p:nvGrpSpPr>
        <p:grpSpPr>
          <a:xfrm>
            <a:off x="5276048" y="1676807"/>
            <a:ext cx="549719" cy="609459"/>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p:cNvSpPr txBox="1"/>
          <p:nvPr/>
        </p:nvSpPr>
        <p:spPr>
          <a:xfrm>
            <a:off x="6096794" y="1784939"/>
            <a:ext cx="4512105"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特点</a:t>
            </a:r>
          </a:p>
        </p:txBody>
      </p:sp>
      <p:grpSp>
        <p:nvGrpSpPr>
          <p:cNvPr id="70" name="组合 69"/>
          <p:cNvGrpSpPr/>
          <p:nvPr/>
        </p:nvGrpSpPr>
        <p:grpSpPr>
          <a:xfrm>
            <a:off x="5257994" y="2438629"/>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67174"/>
            <a:ext cx="418923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1.3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环境</a:t>
            </a:r>
          </a:p>
        </p:txBody>
      </p:sp>
      <p:grpSp>
        <p:nvGrpSpPr>
          <p:cNvPr id="100" name="组合 99"/>
          <p:cNvGrpSpPr/>
          <p:nvPr/>
        </p:nvGrpSpPr>
        <p:grpSpPr>
          <a:xfrm>
            <a:off x="5287019" y="5181193"/>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p:cNvSpPr txBox="1"/>
          <p:nvPr/>
        </p:nvSpPr>
        <p:spPr>
          <a:xfrm>
            <a:off x="5927654" y="5288215"/>
            <a:ext cx="5179607"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1.7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习题</a:t>
            </a:r>
          </a:p>
        </p:txBody>
      </p:sp>
      <p:sp>
        <p:nvSpPr>
          <p:cNvPr id="3" name="TextBox 2"/>
          <p:cNvSpPr txBox="1"/>
          <p:nvPr/>
        </p:nvSpPr>
        <p:spPr>
          <a:xfrm>
            <a:off x="6125261" y="1058461"/>
            <a:ext cx="418923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1.1   Java</a:t>
            </a:r>
            <a:r>
              <a:rPr lang="zh-CN" altLang="en-US" sz="2400" b="1" dirty="0">
                <a:solidFill>
                  <a:schemeClr val="bg1"/>
                </a:solidFill>
                <a:latin typeface="仿宋" panose="02010609060101010101" pitchFamily="49" charset="-122"/>
                <a:ea typeface="仿宋" panose="02010609060101010101" pitchFamily="49" charset="-122"/>
              </a:rPr>
              <a:t>语言简介</a:t>
            </a:r>
          </a:p>
        </p:txBody>
      </p:sp>
      <p:grpSp>
        <p:nvGrpSpPr>
          <p:cNvPr id="49" name="组合 48"/>
          <p:cNvGrpSpPr/>
          <p:nvPr/>
        </p:nvGrpSpPr>
        <p:grpSpPr>
          <a:xfrm>
            <a:off x="5257994" y="3124271"/>
            <a:ext cx="549719" cy="617843"/>
            <a:chOff x="279401" y="2698750"/>
            <a:chExt cx="1473200" cy="1655763"/>
          </a:xfrm>
        </p:grpSpPr>
        <p:sp>
          <p:nvSpPr>
            <p:cNvPr id="50"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7" name="TextBox 78"/>
          <p:cNvSpPr txBox="1"/>
          <p:nvPr/>
        </p:nvSpPr>
        <p:spPr>
          <a:xfrm>
            <a:off x="6096000" y="3263984"/>
            <a:ext cx="418923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1.4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程序结构</a:t>
            </a:r>
          </a:p>
        </p:txBody>
      </p:sp>
      <p:grpSp>
        <p:nvGrpSpPr>
          <p:cNvPr id="88" name="组合 87"/>
          <p:cNvGrpSpPr/>
          <p:nvPr/>
        </p:nvGrpSpPr>
        <p:grpSpPr>
          <a:xfrm>
            <a:off x="5276048" y="4447311"/>
            <a:ext cx="549719" cy="617843"/>
            <a:chOff x="279401" y="2698750"/>
            <a:chExt cx="1473200" cy="1655763"/>
          </a:xfrm>
        </p:grpSpPr>
        <p:sp>
          <p:nvSpPr>
            <p:cNvPr id="8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7" name="TextBox 78"/>
          <p:cNvSpPr txBox="1"/>
          <p:nvPr/>
        </p:nvSpPr>
        <p:spPr>
          <a:xfrm>
            <a:off x="6096000" y="3938456"/>
            <a:ext cx="4036872"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1.5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学习方法</a:t>
            </a:r>
          </a:p>
        </p:txBody>
      </p:sp>
      <p:grpSp>
        <p:nvGrpSpPr>
          <p:cNvPr id="98" name="组合 97"/>
          <p:cNvGrpSpPr/>
          <p:nvPr/>
        </p:nvGrpSpPr>
        <p:grpSpPr>
          <a:xfrm>
            <a:off x="5257994" y="3809912"/>
            <a:ext cx="549719" cy="617843"/>
            <a:chOff x="279401" y="2698750"/>
            <a:chExt cx="1473200" cy="1655763"/>
          </a:xfrm>
        </p:grpSpPr>
        <p:sp>
          <p:nvSpPr>
            <p:cNvPr id="9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8" name="TextBox 117"/>
          <p:cNvSpPr txBox="1"/>
          <p:nvPr/>
        </p:nvSpPr>
        <p:spPr>
          <a:xfrm>
            <a:off x="6096000" y="4610122"/>
            <a:ext cx="37329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1.6   </a:t>
            </a:r>
            <a:r>
              <a:rPr lang="zh-CN" altLang="en-US" sz="2400" b="1" dirty="0">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457867" y="1982329"/>
            <a:ext cx="5332766" cy="487567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内容占位符 2"/>
          <p:cNvSpPr txBox="1">
            <a:spLocks/>
          </p:cNvSpPr>
          <p:nvPr/>
        </p:nvSpPr>
        <p:spPr>
          <a:xfrm>
            <a:off x="595433" y="1600623"/>
            <a:ext cx="5862434" cy="540894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buClr>
                <a:srgbClr val="00B0F0"/>
              </a:buClr>
              <a:buFont typeface="Wingdings" panose="05000000000000000000" pitchFamily="2" charset="2"/>
              <a:buChar char="u"/>
            </a:pPr>
            <a:r>
              <a:rPr lang="en-US" altLang="zh-CN" sz="2400" dirty="0">
                <a:latin typeface="仿宋" panose="02010609060101010101" pitchFamily="49" charset="-122"/>
                <a:ea typeface="仿宋" panose="02010609060101010101" pitchFamily="49" charset="-122"/>
              </a:rPr>
              <a:t>Eclipse</a:t>
            </a:r>
            <a:r>
              <a:rPr lang="zh-CN" altLang="en-US" sz="2400" dirty="0">
                <a:latin typeface="仿宋" panose="02010609060101010101" pitchFamily="49" charset="-122"/>
                <a:ea typeface="仿宋" panose="02010609060101010101" pitchFamily="49" charset="-122"/>
              </a:rPr>
              <a:t>是开发</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程序的一种工具。</a:t>
            </a:r>
          </a:p>
          <a:p>
            <a:pPr>
              <a:lnSpc>
                <a:spcPct val="150000"/>
              </a:lnSpc>
              <a:buClr>
                <a:srgbClr val="00B0F0"/>
              </a:buClr>
              <a:buFont typeface="Wingdings" panose="05000000000000000000" pitchFamily="2" charset="2"/>
              <a:buChar char="u"/>
            </a:pPr>
            <a:r>
              <a:rPr lang="en-US" altLang="zh-CN" sz="2400" dirty="0">
                <a:latin typeface="仿宋" panose="02010609060101010101" pitchFamily="49" charset="-122"/>
                <a:ea typeface="仿宋" panose="02010609060101010101" pitchFamily="49" charset="-122"/>
              </a:rPr>
              <a:t>Eclipse</a:t>
            </a:r>
            <a:r>
              <a:rPr lang="zh-CN" altLang="en-US" sz="2400" dirty="0">
                <a:latin typeface="仿宋" panose="02010609060101010101" pitchFamily="49" charset="-122"/>
                <a:ea typeface="仿宋" panose="02010609060101010101" pitchFamily="49" charset="-122"/>
              </a:rPr>
              <a:t>本身是用</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语言编写开发工具，下载的压缩包中并不包含</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运行环境，需要用户自己另行安装</a:t>
            </a:r>
            <a:r>
              <a:rPr lang="en-US" altLang="zh-CN" sz="2400" dirty="0">
                <a:latin typeface="仿宋" panose="02010609060101010101" pitchFamily="49" charset="-122"/>
                <a:ea typeface="仿宋" panose="02010609060101010101" pitchFamily="49" charset="-122"/>
              </a:rPr>
              <a:t>JRE</a:t>
            </a:r>
            <a:r>
              <a:rPr lang="zh-CN" altLang="en-US" sz="2400" dirty="0">
                <a:latin typeface="仿宋" panose="02010609060101010101" pitchFamily="49" charset="-122"/>
                <a:ea typeface="仿宋" panose="02010609060101010101" pitchFamily="49" charset="-122"/>
              </a:rPr>
              <a:t>。</a:t>
            </a:r>
          </a:p>
          <a:p>
            <a:pPr>
              <a:lnSpc>
                <a:spcPct val="150000"/>
              </a:lnSpc>
              <a:buClr>
                <a:srgbClr val="00B0F0"/>
              </a:buClr>
              <a:buFont typeface="Wingdings" panose="05000000000000000000" pitchFamily="2" charset="2"/>
              <a:buChar char="u"/>
            </a:pPr>
            <a:r>
              <a:rPr lang="zh-CN" altLang="en-US" sz="2400" dirty="0">
                <a:latin typeface="仿宋" panose="02010609060101010101" pitchFamily="49" charset="-122"/>
                <a:ea typeface="仿宋" panose="02010609060101010101" pitchFamily="49" charset="-122"/>
              </a:rPr>
              <a:t>安装</a:t>
            </a:r>
            <a:r>
              <a:rPr lang="en-US" altLang="zh-CN" sz="2400" dirty="0">
                <a:latin typeface="仿宋" panose="02010609060101010101" pitchFamily="49" charset="-122"/>
                <a:ea typeface="仿宋" panose="02010609060101010101" pitchFamily="49" charset="-122"/>
              </a:rPr>
              <a:t>Eclipse</a:t>
            </a:r>
            <a:r>
              <a:rPr lang="zh-CN" altLang="en-US" sz="2400" dirty="0">
                <a:latin typeface="仿宋" panose="02010609060101010101" pitchFamily="49" charset="-122"/>
                <a:ea typeface="仿宋" panose="02010609060101010101" pitchFamily="49" charset="-122"/>
              </a:rPr>
              <a:t>时只需将下载的压缩包按原路径直接解压既可。</a:t>
            </a:r>
          </a:p>
          <a:p>
            <a:pPr>
              <a:lnSpc>
                <a:spcPct val="150000"/>
              </a:lnSpc>
              <a:buClr>
                <a:srgbClr val="00B0F0"/>
              </a:buClr>
              <a:buFont typeface="Wingdings" panose="05000000000000000000" pitchFamily="2" charset="2"/>
              <a:buChar char="u"/>
            </a:pPr>
            <a:r>
              <a:rPr lang="zh-CN" altLang="en-US" sz="2400" dirty="0">
                <a:latin typeface="仿宋" panose="02010609060101010101" pitchFamily="49" charset="-122"/>
                <a:ea typeface="仿宋" panose="02010609060101010101" pitchFamily="49" charset="-122"/>
              </a:rPr>
              <a:t>下载的压缩包解压之后，双击运行</a:t>
            </a:r>
            <a:r>
              <a:rPr lang="en-US" altLang="zh-CN" sz="2400" dirty="0">
                <a:latin typeface="仿宋" panose="02010609060101010101" pitchFamily="49" charset="-122"/>
                <a:ea typeface="仿宋" panose="02010609060101010101" pitchFamily="49" charset="-122"/>
              </a:rPr>
              <a:t>eclipse.exe</a:t>
            </a:r>
            <a:r>
              <a:rPr lang="zh-CN" altLang="en-US" sz="2400" dirty="0">
                <a:latin typeface="仿宋" panose="02010609060101010101" pitchFamily="49" charset="-122"/>
                <a:ea typeface="仿宋" panose="02010609060101010101" pitchFamily="49" charset="-122"/>
              </a:rPr>
              <a:t>，会看到软件界面如右图所示。</a:t>
            </a:r>
          </a:p>
        </p:txBody>
      </p:sp>
      <p:pic>
        <p:nvPicPr>
          <p:cNvPr id="11" name="Picture 2" descr="wclipsest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7823" y="2730630"/>
            <a:ext cx="4532851" cy="361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DD096BD0-195E-4641-AD2C-AFFC98936AEF}"/>
              </a:ext>
            </a:extLst>
          </p:cNvPr>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grpSp>
        <p:nvGrpSpPr>
          <p:cNvPr id="14" name="组合 13">
            <a:extLst>
              <a:ext uri="{FF2B5EF4-FFF2-40B4-BE49-F238E27FC236}">
                <a16:creationId xmlns:a16="http://schemas.microsoft.com/office/drawing/2014/main" id="{09B0431C-8318-47C4-9D98-FF986CA05E0E}"/>
              </a:ext>
            </a:extLst>
          </p:cNvPr>
          <p:cNvGrpSpPr/>
          <p:nvPr/>
        </p:nvGrpSpPr>
        <p:grpSpPr>
          <a:xfrm>
            <a:off x="-18610" y="1093668"/>
            <a:ext cx="12192000" cy="543294"/>
            <a:chOff x="261803" y="1207108"/>
            <a:chExt cx="5862434" cy="543294"/>
          </a:xfrm>
        </p:grpSpPr>
        <p:sp>
          <p:nvSpPr>
            <p:cNvPr id="15" name="Freeform 3">
              <a:extLst>
                <a:ext uri="{FF2B5EF4-FFF2-40B4-BE49-F238E27FC236}">
                  <a16:creationId xmlns:a16="http://schemas.microsoft.com/office/drawing/2014/main" id="{50941F28-B7E5-422D-858B-460A3141856C}"/>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C183E6CF-4801-428E-9369-2F525D33C72B}"/>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512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8)">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34688" y="2286264"/>
            <a:ext cx="3078279" cy="3085438"/>
            <a:chOff x="686347" y="1734010"/>
            <a:chExt cx="3904228" cy="3913307"/>
          </a:xfrm>
        </p:grpSpPr>
        <p:sp>
          <p:nvSpPr>
            <p:cNvPr id="4" name="Freeform 10"/>
            <p:cNvSpPr>
              <a:spLocks/>
            </p:cNvSpPr>
            <p:nvPr/>
          </p:nvSpPr>
          <p:spPr bwMode="auto">
            <a:xfrm>
              <a:off x="2632789" y="1737255"/>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rot="3203510">
              <a:off x="1260025" y="2319604"/>
              <a:ext cx="2750401" cy="2751833"/>
            </a:xfrm>
            <a:prstGeom prst="rect">
              <a:avLst/>
            </a:prstGeom>
            <a:noFill/>
            <a:ln w="25400" cap="flat" cmpd="sng" algn="ctr">
              <a:noFill/>
              <a:prstDash val="solid"/>
            </a:ln>
            <a:effectLst/>
          </p:spPr>
          <p:txBody>
            <a:bodyPr spcFirstLastPara="1" lIns="89590" tIns="44797" rIns="89590" bIns="44797" numCol="1" anchor="ctr">
              <a:prstTxWarp prst="textArchUp">
                <a:avLst/>
              </a:prstTxWarp>
            </a:bodyPr>
            <a:lstStyle/>
            <a:p>
              <a:pPr algn="ctr" defTabSz="914194">
                <a:defRPr/>
              </a:pPr>
              <a:r>
                <a:rPr lang="en-US" altLang="zh-CN" kern="0" dirty="0">
                  <a:solidFill>
                    <a:srgbClr val="F9F9F9"/>
                  </a:solidFill>
                  <a:latin typeface="微软雅黑" pitchFamily="34" charset="-122"/>
                  <a:ea typeface="微软雅黑" pitchFamily="34" charset="-122"/>
                </a:rPr>
                <a:t>02</a:t>
              </a:r>
              <a:endParaRPr lang="zh-CN" altLang="en-US" kern="0" dirty="0">
                <a:solidFill>
                  <a:srgbClr val="F9F9F9"/>
                </a:solidFill>
                <a:latin typeface="微软雅黑" pitchFamily="34" charset="-122"/>
                <a:ea typeface="微软雅黑" pitchFamily="34" charset="-122"/>
              </a:endParaRPr>
            </a:p>
          </p:txBody>
        </p:sp>
        <p:sp>
          <p:nvSpPr>
            <p:cNvPr id="6" name="Freeform 7"/>
            <p:cNvSpPr>
              <a:spLocks/>
            </p:cNvSpPr>
            <p:nvPr/>
          </p:nvSpPr>
          <p:spPr bwMode="auto">
            <a:xfrm>
              <a:off x="694438" y="173401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rot="19403510">
              <a:off x="1228954" y="2317215"/>
              <a:ext cx="2751833" cy="2750401"/>
            </a:xfrm>
            <a:prstGeom prst="rect">
              <a:avLst/>
            </a:prstGeom>
            <a:noFill/>
            <a:ln w="25400" cap="flat" cmpd="sng" algn="ctr">
              <a:noFill/>
              <a:prstDash val="solid"/>
            </a:ln>
            <a:effectLst/>
          </p:spPr>
          <p:txBody>
            <a:bodyPr spcFirstLastPara="1" lIns="89590" tIns="44797" rIns="89590" bIns="44797" numCol="1" anchor="ctr">
              <a:prstTxWarp prst="textArchUp">
                <a:avLst/>
              </a:prstTxWarp>
            </a:bodyPr>
            <a:lstStyle/>
            <a:p>
              <a:pPr algn="ctr" defTabSz="914194">
                <a:defRPr/>
              </a:pPr>
              <a:r>
                <a:rPr lang="en-US" altLang="zh-CN" kern="0" dirty="0">
                  <a:solidFill>
                    <a:schemeClr val="bg1"/>
                  </a:solidFill>
                  <a:latin typeface="微软雅黑" pitchFamily="34" charset="-122"/>
                  <a:ea typeface="微软雅黑" pitchFamily="34" charset="-122"/>
                </a:rPr>
                <a:t>01</a:t>
              </a:r>
              <a:endParaRPr lang="zh-CN" altLang="en-US" kern="0" dirty="0">
                <a:solidFill>
                  <a:schemeClr val="bg1"/>
                </a:solidFill>
                <a:latin typeface="微软雅黑" pitchFamily="34" charset="-122"/>
                <a:ea typeface="微软雅黑" pitchFamily="34" charset="-122"/>
              </a:endParaRPr>
            </a:p>
          </p:txBody>
        </p:sp>
        <p:sp>
          <p:nvSpPr>
            <p:cNvPr id="8" name="Freeform 8"/>
            <p:cNvSpPr>
              <a:spLocks/>
            </p:cNvSpPr>
            <p:nvPr/>
          </p:nvSpPr>
          <p:spPr bwMode="auto">
            <a:xfrm>
              <a:off x="686347" y="349953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a:p>
          </p:txBody>
        </p:sp>
        <p:sp>
          <p:nvSpPr>
            <p:cNvPr id="9" name="矩形 8"/>
            <p:cNvSpPr/>
            <p:nvPr/>
          </p:nvSpPr>
          <p:spPr>
            <a:xfrm rot="14003510">
              <a:off x="1260019" y="2319609"/>
              <a:ext cx="2750400" cy="2751834"/>
            </a:xfrm>
            <a:prstGeom prst="rect">
              <a:avLst/>
            </a:prstGeom>
            <a:noFill/>
            <a:ln w="25400" cap="flat" cmpd="sng" algn="ctr">
              <a:noFill/>
              <a:prstDash val="solid"/>
            </a:ln>
            <a:effectLst/>
          </p:spPr>
          <p:txBody>
            <a:bodyPr spcFirstLastPara="1" lIns="89590" tIns="44797" rIns="89590" bIns="44797" numCol="1" anchor="ctr">
              <a:prstTxWarp prst="textArchUp">
                <a:avLst/>
              </a:prstTxWarp>
            </a:bodyPr>
            <a:lstStyle/>
            <a:p>
              <a:pPr algn="ctr" defTabSz="914194">
                <a:defRPr/>
              </a:pPr>
              <a:r>
                <a:rPr lang="en-US" altLang="zh-CN" kern="0" dirty="0">
                  <a:solidFill>
                    <a:schemeClr val="bg1"/>
                  </a:solidFill>
                  <a:latin typeface="微软雅黑" pitchFamily="34" charset="-122"/>
                  <a:ea typeface="微软雅黑" pitchFamily="34" charset="-122"/>
                </a:rPr>
                <a:t>04</a:t>
              </a:r>
              <a:endParaRPr lang="zh-CN" altLang="en-US" kern="0" dirty="0">
                <a:solidFill>
                  <a:schemeClr val="bg1"/>
                </a:solidFill>
                <a:latin typeface="微软雅黑" pitchFamily="34" charset="-122"/>
                <a:ea typeface="微软雅黑" pitchFamily="34" charset="-122"/>
              </a:endParaRPr>
            </a:p>
          </p:txBody>
        </p:sp>
        <p:sp>
          <p:nvSpPr>
            <p:cNvPr id="10" name="Freeform 12"/>
            <p:cNvSpPr>
              <a:spLocks/>
            </p:cNvSpPr>
            <p:nvPr/>
          </p:nvSpPr>
          <p:spPr bwMode="auto">
            <a:xfrm>
              <a:off x="2441548" y="369066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C00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rot="8603510">
              <a:off x="1259303" y="2320327"/>
              <a:ext cx="2751833" cy="2750401"/>
            </a:xfrm>
            <a:prstGeom prst="rect">
              <a:avLst/>
            </a:prstGeom>
            <a:noFill/>
            <a:ln w="25400" cap="flat" cmpd="sng" algn="ctr">
              <a:noFill/>
              <a:prstDash val="solid"/>
            </a:ln>
            <a:effectLst/>
          </p:spPr>
          <p:txBody>
            <a:bodyPr spcFirstLastPara="1" lIns="89590" tIns="44797" rIns="89590" bIns="44797" numCol="1" anchor="ctr">
              <a:prstTxWarp prst="textArchUp">
                <a:avLst/>
              </a:prstTxWarp>
            </a:bodyPr>
            <a:lstStyle/>
            <a:p>
              <a:pPr algn="ctr" defTabSz="914194">
                <a:defRPr/>
              </a:pPr>
              <a:r>
                <a:rPr lang="en-US" altLang="zh-CN" kern="0" dirty="0">
                  <a:solidFill>
                    <a:schemeClr val="bg1"/>
                  </a:solidFill>
                  <a:latin typeface="微软雅黑" pitchFamily="34" charset="-122"/>
                  <a:ea typeface="微软雅黑" pitchFamily="34" charset="-122"/>
                </a:rPr>
                <a:t>03</a:t>
              </a:r>
              <a:endParaRPr lang="zh-CN" altLang="en-US" kern="0" dirty="0">
                <a:solidFill>
                  <a:schemeClr val="bg1"/>
                </a:solidFill>
                <a:latin typeface="微软雅黑" pitchFamily="34" charset="-122"/>
                <a:ea typeface="微软雅黑" pitchFamily="34" charset="-122"/>
              </a:endParaRPr>
            </a:p>
          </p:txBody>
        </p:sp>
        <p:sp>
          <p:nvSpPr>
            <p:cNvPr id="12" name="椭圆 11"/>
            <p:cNvSpPr/>
            <p:nvPr/>
          </p:nvSpPr>
          <p:spPr>
            <a:xfrm>
              <a:off x="1887014" y="291937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2201336" y="330272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913323" y="1930389"/>
            <a:ext cx="579173" cy="626510"/>
            <a:chOff x="6242320" y="1105727"/>
            <a:chExt cx="579005" cy="626656"/>
          </a:xfrm>
        </p:grpSpPr>
        <p:sp>
          <p:nvSpPr>
            <p:cNvPr id="15"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199" dirty="0">
                  <a:solidFill>
                    <a:srgbClr val="FFB850"/>
                  </a:solidFill>
                  <a:latin typeface="Impact" pitchFamily="34" charset="0"/>
                  <a:ea typeface="微软雅黑" pitchFamily="34" charset="-122"/>
                </a:rPr>
                <a:t>01</a:t>
              </a:r>
              <a:endParaRPr lang="zh-CN" altLang="en-US" sz="3199" dirty="0">
                <a:solidFill>
                  <a:srgbClr val="FFB850"/>
                </a:solidFill>
                <a:latin typeface="微软雅黑" pitchFamily="34" charset="-122"/>
                <a:ea typeface="微软雅黑" pitchFamily="34" charset="-122"/>
              </a:endParaRPr>
            </a:p>
          </p:txBody>
        </p:sp>
        <p:sp>
          <p:nvSpPr>
            <p:cNvPr id="16"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3913323" y="2899584"/>
            <a:ext cx="579173" cy="631616"/>
            <a:chOff x="6242320" y="2373233"/>
            <a:chExt cx="579005" cy="631762"/>
          </a:xfrm>
        </p:grpSpPr>
        <p:sp>
          <p:nvSpPr>
            <p:cNvPr id="18"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199" dirty="0">
                  <a:solidFill>
                    <a:srgbClr val="01ACBE"/>
                  </a:solidFill>
                  <a:latin typeface="Impact" pitchFamily="34" charset="0"/>
                  <a:ea typeface="微软雅黑" pitchFamily="34" charset="-122"/>
                </a:rPr>
                <a:t>02</a:t>
              </a:r>
              <a:endParaRPr lang="zh-CN" altLang="en-US" sz="3199" dirty="0">
                <a:solidFill>
                  <a:srgbClr val="01ACBE"/>
                </a:solidFill>
                <a:latin typeface="微软雅黑" pitchFamily="34" charset="-122"/>
                <a:ea typeface="微软雅黑" pitchFamily="34" charset="-122"/>
              </a:endParaRPr>
            </a:p>
          </p:txBody>
        </p:sp>
        <p:sp>
          <p:nvSpPr>
            <p:cNvPr id="1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0" name="组合 19"/>
          <p:cNvGrpSpPr/>
          <p:nvPr/>
        </p:nvGrpSpPr>
        <p:grpSpPr>
          <a:xfrm>
            <a:off x="3913323" y="3873888"/>
            <a:ext cx="579173" cy="620350"/>
            <a:chOff x="6242320" y="3640739"/>
            <a:chExt cx="579005" cy="620494"/>
          </a:xfrm>
        </p:grpSpPr>
        <p:sp>
          <p:nvSpPr>
            <p:cNvPr id="21"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199" dirty="0">
                  <a:solidFill>
                    <a:srgbClr val="C00000"/>
                  </a:solidFill>
                  <a:latin typeface="Impact" pitchFamily="34" charset="0"/>
                  <a:ea typeface="微软雅黑" pitchFamily="34" charset="-122"/>
                </a:rPr>
                <a:t>03</a:t>
              </a:r>
              <a:endParaRPr lang="zh-CN" altLang="en-US" sz="3199" dirty="0">
                <a:solidFill>
                  <a:srgbClr val="C00000"/>
                </a:solidFill>
                <a:latin typeface="微软雅黑" pitchFamily="34" charset="-122"/>
                <a:ea typeface="微软雅黑" pitchFamily="34" charset="-122"/>
              </a:endParaRPr>
            </a:p>
          </p:txBody>
        </p:sp>
        <p:sp>
          <p:nvSpPr>
            <p:cNvPr id="22"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3" name="组合 22"/>
          <p:cNvGrpSpPr/>
          <p:nvPr/>
        </p:nvGrpSpPr>
        <p:grpSpPr>
          <a:xfrm>
            <a:off x="3913323" y="5125538"/>
            <a:ext cx="579173" cy="609085"/>
            <a:chOff x="6250444" y="4908245"/>
            <a:chExt cx="579005" cy="609226"/>
          </a:xfrm>
        </p:grpSpPr>
        <p:sp>
          <p:nvSpPr>
            <p:cNvPr id="25"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199" dirty="0">
                  <a:solidFill>
                    <a:srgbClr val="960096"/>
                  </a:solidFill>
                  <a:latin typeface="Impact" pitchFamily="34" charset="0"/>
                  <a:ea typeface="微软雅黑" pitchFamily="34" charset="-122"/>
                </a:rPr>
                <a:t>04</a:t>
              </a:r>
              <a:endParaRPr lang="zh-CN" altLang="en-US" sz="3199" dirty="0">
                <a:solidFill>
                  <a:srgbClr val="960096"/>
                </a:solidFill>
                <a:latin typeface="微软雅黑" pitchFamily="34" charset="-122"/>
                <a:ea typeface="微软雅黑" pitchFamily="34" charset="-122"/>
              </a:endParaRPr>
            </a:p>
          </p:txBody>
        </p:sp>
        <p:sp>
          <p:nvSpPr>
            <p:cNvPr id="26"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7" name="组合 26"/>
          <p:cNvGrpSpPr/>
          <p:nvPr/>
        </p:nvGrpSpPr>
        <p:grpSpPr>
          <a:xfrm>
            <a:off x="3998253" y="2651557"/>
            <a:ext cx="7456330" cy="196638"/>
            <a:chOff x="6327224" y="1896619"/>
            <a:chExt cx="2624395" cy="9524"/>
          </a:xfrm>
        </p:grpSpPr>
        <p:cxnSp>
          <p:nvCxnSpPr>
            <p:cNvPr id="28" name="直接连接符 27"/>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98253" y="3583043"/>
            <a:ext cx="7456330" cy="170724"/>
            <a:chOff x="6327224" y="1896619"/>
            <a:chExt cx="2624395" cy="9524"/>
          </a:xfrm>
        </p:grpSpPr>
        <p:cxnSp>
          <p:nvCxnSpPr>
            <p:cNvPr id="31" name="直接连接符 30"/>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3998253" y="4972801"/>
            <a:ext cx="7456330" cy="45708"/>
            <a:chOff x="6327224" y="1896619"/>
            <a:chExt cx="2624395" cy="9524"/>
          </a:xfrm>
        </p:grpSpPr>
        <p:cxnSp>
          <p:nvCxnSpPr>
            <p:cNvPr id="34" name="直接连接符 33"/>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998253" y="5734625"/>
            <a:ext cx="7456330" cy="45708"/>
            <a:chOff x="6327224" y="1896619"/>
            <a:chExt cx="2624395" cy="9524"/>
          </a:xfrm>
        </p:grpSpPr>
        <p:cxnSp>
          <p:nvCxnSpPr>
            <p:cNvPr id="37" name="直接连接符 36"/>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9" name="文本框 44"/>
          <p:cNvSpPr txBox="1"/>
          <p:nvPr/>
        </p:nvSpPr>
        <p:spPr>
          <a:xfrm>
            <a:off x="4598964" y="1726967"/>
            <a:ext cx="6696963" cy="396491"/>
          </a:xfrm>
          <a:prstGeom prst="rect">
            <a:avLst/>
          </a:prstGeom>
          <a:noFill/>
        </p:spPr>
        <p:txBody>
          <a:bodyPr wrap="square" rtlCol="0">
            <a:spAutoFit/>
          </a:bodyPr>
          <a:lstStyle/>
          <a:p>
            <a:pPr>
              <a:lnSpc>
                <a:spcPct val="12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程序中的错误包括语法错误、运行时错误和算法逻辑错误。</a:t>
            </a:r>
          </a:p>
        </p:txBody>
      </p:sp>
      <p:sp>
        <p:nvSpPr>
          <p:cNvPr id="43" name="文本框 44"/>
          <p:cNvSpPr txBox="1"/>
          <p:nvPr/>
        </p:nvSpPr>
        <p:spPr>
          <a:xfrm>
            <a:off x="4598964" y="2685336"/>
            <a:ext cx="6855619" cy="396491"/>
          </a:xfrm>
          <a:prstGeom prst="rect">
            <a:avLst/>
          </a:prstGeom>
          <a:noFill/>
        </p:spPr>
        <p:txBody>
          <a:bodyPr wrap="square" rtlCol="0">
            <a:spAutoFit/>
          </a:bodyPr>
          <a:lstStyle/>
          <a:p>
            <a:pPr>
              <a:lnSpc>
                <a:spcPct val="12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编译时可以找出语法错误，运行时可以发现算法和逻辑错误。</a:t>
            </a:r>
          </a:p>
        </p:txBody>
      </p:sp>
      <p:sp>
        <p:nvSpPr>
          <p:cNvPr id="44" name="文本框 44"/>
          <p:cNvSpPr txBox="1"/>
          <p:nvPr/>
        </p:nvSpPr>
        <p:spPr>
          <a:xfrm>
            <a:off x="4598964" y="3650370"/>
            <a:ext cx="6855619" cy="728813"/>
          </a:xfrm>
          <a:prstGeom prst="rect">
            <a:avLst/>
          </a:prstGeom>
          <a:noFill/>
        </p:spPr>
        <p:txBody>
          <a:bodyPr wrap="square" rtlCol="0">
            <a:spAutoFit/>
          </a:bodyPr>
          <a:lstStyle/>
          <a:p>
            <a:pPr>
              <a:lnSpc>
                <a:spcPct val="12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在程序运行后，如果不能获得预期的执行结果，说明程序中潜藏着错误。通过调试找出问题代码后进行修改，变成正确的程序。</a:t>
            </a:r>
          </a:p>
        </p:txBody>
      </p:sp>
      <p:sp>
        <p:nvSpPr>
          <p:cNvPr id="45" name="文本框 44"/>
          <p:cNvSpPr txBox="1"/>
          <p:nvPr/>
        </p:nvSpPr>
        <p:spPr>
          <a:xfrm>
            <a:off x="4598964" y="5193825"/>
            <a:ext cx="6696963" cy="396491"/>
          </a:xfrm>
          <a:prstGeom prst="rect">
            <a:avLst/>
          </a:prstGeom>
          <a:noFill/>
        </p:spPr>
        <p:txBody>
          <a:bodyPr wrap="square" rtlCol="0">
            <a:spAutoFit/>
          </a:bodyPr>
          <a:lstStyle/>
          <a:p>
            <a:pPr>
              <a:lnSpc>
                <a:spcPct val="12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在</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Eclipse</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中调试的方法。</a:t>
            </a:r>
          </a:p>
        </p:txBody>
      </p:sp>
      <p:sp>
        <p:nvSpPr>
          <p:cNvPr id="49" name="标题 1">
            <a:extLst>
              <a:ext uri="{FF2B5EF4-FFF2-40B4-BE49-F238E27FC236}">
                <a16:creationId xmlns:a16="http://schemas.microsoft.com/office/drawing/2014/main" id="{D3F69EB3-CFF1-4A5F-A460-EE2B0A3D4737}"/>
              </a:ext>
            </a:extLst>
          </p:cNvPr>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grpSp>
        <p:nvGrpSpPr>
          <p:cNvPr id="50" name="组合 49">
            <a:extLst>
              <a:ext uri="{FF2B5EF4-FFF2-40B4-BE49-F238E27FC236}">
                <a16:creationId xmlns:a16="http://schemas.microsoft.com/office/drawing/2014/main" id="{9508F0AC-2DC8-421D-A5E4-F3717CA310D5}"/>
              </a:ext>
            </a:extLst>
          </p:cNvPr>
          <p:cNvGrpSpPr/>
          <p:nvPr/>
        </p:nvGrpSpPr>
        <p:grpSpPr>
          <a:xfrm>
            <a:off x="-18610" y="1093668"/>
            <a:ext cx="12192000" cy="543294"/>
            <a:chOff x="261803" y="1207108"/>
            <a:chExt cx="5862434" cy="543294"/>
          </a:xfrm>
        </p:grpSpPr>
        <p:sp>
          <p:nvSpPr>
            <p:cNvPr id="51" name="Freeform 3">
              <a:extLst>
                <a:ext uri="{FF2B5EF4-FFF2-40B4-BE49-F238E27FC236}">
                  <a16:creationId xmlns:a16="http://schemas.microsoft.com/office/drawing/2014/main" id="{23EA0172-EE91-45C3-8ED8-58F269B0CC5F}"/>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2" name="内容占位符 2">
              <a:extLst>
                <a:ext uri="{FF2B5EF4-FFF2-40B4-BE49-F238E27FC236}">
                  <a16:creationId xmlns:a16="http://schemas.microsoft.com/office/drawing/2014/main" id="{DD0BF290-BF0B-41AD-B484-0DD847996BF4}"/>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10928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3"/>
          <p:cNvSpPr/>
          <p:nvPr/>
        </p:nvSpPr>
        <p:spPr>
          <a:xfrm>
            <a:off x="-19031" y="2450417"/>
            <a:ext cx="12231120" cy="3111689"/>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9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24" name="内容占位符 2"/>
          <p:cNvSpPr txBox="1">
            <a:spLocks/>
          </p:cNvSpPr>
          <p:nvPr/>
        </p:nvSpPr>
        <p:spPr>
          <a:xfrm>
            <a:off x="1089876" y="1694521"/>
            <a:ext cx="9314011" cy="2971112"/>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Eclipse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是一个集成开发环境，它包括</a:t>
            </a: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5" name="TextBox 4"/>
          <p:cNvSpPr txBox="1"/>
          <p:nvPr/>
        </p:nvSpPr>
        <p:spPr>
          <a:xfrm>
            <a:off x="2128160" y="2670767"/>
            <a:ext cx="2122761" cy="423992"/>
          </a:xfrm>
          <a:prstGeom prst="rect">
            <a:avLst/>
          </a:prstGeom>
          <a:noFill/>
        </p:spPr>
        <p:txBody>
          <a:bodyPr wrap="square" rtlCol="0">
            <a:spAutoFit/>
          </a:bodyPr>
          <a:lstStyle/>
          <a:p>
            <a:pPr>
              <a:lnSpc>
                <a:spcPct val="130000"/>
              </a:lnSpc>
            </a:pPr>
            <a:r>
              <a:rPr lang="zh-CN" altLang="en-US" dirty="0"/>
              <a:t>创建项目</a:t>
            </a:r>
          </a:p>
        </p:txBody>
      </p:sp>
      <p:cxnSp>
        <p:nvCxnSpPr>
          <p:cNvPr id="6" name="直接连接符 5"/>
          <p:cNvCxnSpPr/>
          <p:nvPr/>
        </p:nvCxnSpPr>
        <p:spPr bwMode="auto">
          <a:xfrm>
            <a:off x="1351246" y="3229469"/>
            <a:ext cx="4678917" cy="0"/>
          </a:xfrm>
          <a:prstGeom prst="line">
            <a:avLst/>
          </a:prstGeom>
          <a:solidFill>
            <a:schemeClr val="accent1"/>
          </a:solidFill>
          <a:ln w="28575" cap="flat" cmpd="sng" algn="ctr">
            <a:solidFill>
              <a:srgbClr val="FFCC99"/>
            </a:solidFill>
            <a:prstDash val="solid"/>
            <a:round/>
            <a:headEnd type="none" w="med" len="med"/>
            <a:tailEnd type="none" w="med" len="med"/>
          </a:ln>
          <a:effectLst/>
        </p:spPr>
      </p:cxnSp>
      <p:grpSp>
        <p:nvGrpSpPr>
          <p:cNvPr id="7" name="组合 6"/>
          <p:cNvGrpSpPr/>
          <p:nvPr/>
        </p:nvGrpSpPr>
        <p:grpSpPr>
          <a:xfrm>
            <a:off x="1264552" y="2602960"/>
            <a:ext cx="579173" cy="626510"/>
            <a:chOff x="6242320" y="1105727"/>
            <a:chExt cx="579005" cy="626656"/>
          </a:xfrm>
        </p:grpSpPr>
        <p:sp>
          <p:nvSpPr>
            <p:cNvPr id="8"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199" dirty="0">
                  <a:solidFill>
                    <a:srgbClr val="FFB850"/>
                  </a:solidFill>
                  <a:latin typeface="Impact" pitchFamily="34" charset="0"/>
                  <a:ea typeface="微软雅黑" pitchFamily="34" charset="-122"/>
                </a:rPr>
                <a:t>01</a:t>
              </a:r>
              <a:endParaRPr lang="zh-CN" altLang="en-US" sz="3199" dirty="0">
                <a:solidFill>
                  <a:srgbClr val="FFB850"/>
                </a:solidFill>
                <a:latin typeface="微软雅黑" pitchFamily="34" charset="-122"/>
                <a:ea typeface="微软雅黑" pitchFamily="34" charset="-122"/>
              </a:endParaRPr>
            </a:p>
          </p:txBody>
        </p:sp>
        <p:sp>
          <p:nvSpPr>
            <p:cNvPr id="9"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0" name="组合 9"/>
          <p:cNvGrpSpPr/>
          <p:nvPr/>
        </p:nvGrpSpPr>
        <p:grpSpPr>
          <a:xfrm>
            <a:off x="1264552" y="3466892"/>
            <a:ext cx="579173" cy="631616"/>
            <a:chOff x="6242320" y="2373233"/>
            <a:chExt cx="579005" cy="631762"/>
          </a:xfrm>
        </p:grpSpPr>
        <p:sp>
          <p:nvSpPr>
            <p:cNvPr id="1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199" dirty="0">
                  <a:solidFill>
                    <a:srgbClr val="01ACBE"/>
                  </a:solidFill>
                  <a:latin typeface="Impact" pitchFamily="34" charset="0"/>
                  <a:ea typeface="微软雅黑" pitchFamily="34" charset="-122"/>
                </a:rPr>
                <a:t>02</a:t>
              </a:r>
              <a:endParaRPr lang="zh-CN" altLang="en-US" sz="3199" dirty="0">
                <a:solidFill>
                  <a:srgbClr val="01ACBE"/>
                </a:solidFill>
                <a:latin typeface="微软雅黑" pitchFamily="34" charset="-122"/>
                <a:ea typeface="微软雅黑" pitchFamily="34" charset="-122"/>
              </a:endParaRPr>
            </a:p>
          </p:txBody>
        </p:sp>
        <p:sp>
          <p:nvSpPr>
            <p:cNvPr id="1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3" name="组合 12"/>
          <p:cNvGrpSpPr/>
          <p:nvPr/>
        </p:nvGrpSpPr>
        <p:grpSpPr>
          <a:xfrm>
            <a:off x="1264552" y="4304898"/>
            <a:ext cx="579173" cy="620350"/>
            <a:chOff x="6242320" y="3640739"/>
            <a:chExt cx="579005" cy="620494"/>
          </a:xfrm>
        </p:grpSpPr>
        <p:sp>
          <p:nvSpPr>
            <p:cNvPr id="14"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199" dirty="0">
                  <a:solidFill>
                    <a:srgbClr val="C00000"/>
                  </a:solidFill>
                  <a:latin typeface="Impact" pitchFamily="34" charset="0"/>
                  <a:ea typeface="微软雅黑" pitchFamily="34" charset="-122"/>
                </a:rPr>
                <a:t>03</a:t>
              </a:r>
              <a:endParaRPr lang="zh-CN" altLang="en-US" sz="3199" dirty="0">
                <a:solidFill>
                  <a:srgbClr val="C00000"/>
                </a:solidFill>
                <a:latin typeface="微软雅黑" pitchFamily="34" charset="-122"/>
                <a:ea typeface="微软雅黑" pitchFamily="34" charset="-122"/>
              </a:endParaRPr>
            </a:p>
          </p:txBody>
        </p:sp>
        <p:sp>
          <p:nvSpPr>
            <p:cNvPr id="15"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6" name="组合 15"/>
          <p:cNvGrpSpPr/>
          <p:nvPr/>
        </p:nvGrpSpPr>
        <p:grpSpPr>
          <a:xfrm>
            <a:off x="6358425" y="2629260"/>
            <a:ext cx="579173" cy="609085"/>
            <a:chOff x="6250444" y="4908245"/>
            <a:chExt cx="579005" cy="609226"/>
          </a:xfrm>
        </p:grpSpPr>
        <p:sp>
          <p:nvSpPr>
            <p:cNvPr id="17"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199" dirty="0">
                  <a:solidFill>
                    <a:srgbClr val="960096"/>
                  </a:solidFill>
                  <a:latin typeface="Impact" pitchFamily="34" charset="0"/>
                  <a:ea typeface="微软雅黑" pitchFamily="34" charset="-122"/>
                </a:rPr>
                <a:t>04</a:t>
              </a:r>
              <a:endParaRPr lang="zh-CN" altLang="en-US" sz="3199" dirty="0">
                <a:solidFill>
                  <a:srgbClr val="960096"/>
                </a:solidFill>
                <a:latin typeface="微软雅黑" pitchFamily="34" charset="-122"/>
                <a:ea typeface="微软雅黑" pitchFamily="34" charset="-122"/>
              </a:endParaRPr>
            </a:p>
          </p:txBody>
        </p:sp>
        <p:sp>
          <p:nvSpPr>
            <p:cNvPr id="18"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9" name="TextBox 18"/>
          <p:cNvSpPr txBox="1"/>
          <p:nvPr/>
        </p:nvSpPr>
        <p:spPr>
          <a:xfrm>
            <a:off x="2128161" y="3508949"/>
            <a:ext cx="2275125" cy="423992"/>
          </a:xfrm>
          <a:prstGeom prst="rect">
            <a:avLst/>
          </a:prstGeom>
          <a:noFill/>
        </p:spPr>
        <p:txBody>
          <a:bodyPr wrap="square" rtlCol="0">
            <a:spAutoFit/>
          </a:bodyPr>
          <a:lstStyle/>
          <a:p>
            <a:pPr>
              <a:lnSpc>
                <a:spcPct val="130000"/>
              </a:lnSpc>
            </a:pPr>
            <a:r>
              <a:rPr lang="zh-CN" altLang="en-US" dirty="0"/>
              <a:t>编写</a:t>
            </a:r>
          </a:p>
        </p:txBody>
      </p:sp>
      <p:sp>
        <p:nvSpPr>
          <p:cNvPr id="20" name="TextBox 19"/>
          <p:cNvSpPr txBox="1"/>
          <p:nvPr/>
        </p:nvSpPr>
        <p:spPr>
          <a:xfrm>
            <a:off x="2128160" y="4365569"/>
            <a:ext cx="2579855" cy="423992"/>
          </a:xfrm>
          <a:prstGeom prst="rect">
            <a:avLst/>
          </a:prstGeom>
          <a:noFill/>
        </p:spPr>
        <p:txBody>
          <a:bodyPr wrap="square" rtlCol="0">
            <a:spAutoFit/>
          </a:bodyPr>
          <a:lstStyle/>
          <a:p>
            <a:pPr>
              <a:lnSpc>
                <a:spcPct val="130000"/>
              </a:lnSpc>
            </a:pPr>
            <a:r>
              <a:rPr lang="zh-CN" altLang="en-US" dirty="0"/>
              <a:t>编译</a:t>
            </a:r>
          </a:p>
        </p:txBody>
      </p:sp>
      <p:cxnSp>
        <p:nvCxnSpPr>
          <p:cNvPr id="21" name="直接连接符 20"/>
          <p:cNvCxnSpPr/>
          <p:nvPr/>
        </p:nvCxnSpPr>
        <p:spPr bwMode="auto">
          <a:xfrm>
            <a:off x="1351246" y="4111211"/>
            <a:ext cx="4678917" cy="0"/>
          </a:xfrm>
          <a:prstGeom prst="line">
            <a:avLst/>
          </a:prstGeom>
          <a:solidFill>
            <a:schemeClr val="accent1"/>
          </a:solidFill>
          <a:ln w="28575" cap="flat" cmpd="sng" algn="ctr">
            <a:solidFill>
              <a:srgbClr val="00DBD6"/>
            </a:solidFill>
            <a:prstDash val="solid"/>
            <a:round/>
            <a:headEnd type="none" w="med" len="med"/>
            <a:tailEnd type="none" w="med" len="med"/>
          </a:ln>
          <a:effectLst/>
        </p:spPr>
      </p:cxnSp>
      <p:cxnSp>
        <p:nvCxnSpPr>
          <p:cNvPr id="22" name="直接连接符 21"/>
          <p:cNvCxnSpPr/>
          <p:nvPr/>
        </p:nvCxnSpPr>
        <p:spPr bwMode="auto">
          <a:xfrm>
            <a:off x="1351246" y="4952647"/>
            <a:ext cx="4678917" cy="0"/>
          </a:xfrm>
          <a:prstGeom prst="line">
            <a:avLst/>
          </a:prstGeom>
          <a:solidFill>
            <a:schemeClr val="accent1"/>
          </a:solidFill>
          <a:ln w="28575" cap="flat" cmpd="sng" algn="ctr">
            <a:solidFill>
              <a:srgbClr val="FF8181"/>
            </a:solidFill>
            <a:prstDash val="solid"/>
            <a:round/>
            <a:headEnd type="none" w="med" len="med"/>
            <a:tailEnd type="none" w="med" len="med"/>
          </a:ln>
          <a:effectLst/>
        </p:spPr>
      </p:cxnSp>
      <p:sp>
        <p:nvSpPr>
          <p:cNvPr id="28" name="TextBox 27"/>
          <p:cNvSpPr txBox="1"/>
          <p:nvPr/>
        </p:nvSpPr>
        <p:spPr>
          <a:xfrm>
            <a:off x="7222033" y="2705069"/>
            <a:ext cx="3352024" cy="423992"/>
          </a:xfrm>
          <a:prstGeom prst="rect">
            <a:avLst/>
          </a:prstGeom>
          <a:noFill/>
        </p:spPr>
        <p:txBody>
          <a:bodyPr wrap="square" rtlCol="0">
            <a:spAutoFit/>
          </a:bodyPr>
          <a:lstStyle/>
          <a:p>
            <a:pPr>
              <a:lnSpc>
                <a:spcPct val="130000"/>
              </a:lnSpc>
            </a:pPr>
            <a:r>
              <a:rPr lang="zh-CN" altLang="en-US" dirty="0"/>
              <a:t>运行</a:t>
            </a:r>
          </a:p>
        </p:txBody>
      </p:sp>
      <p:sp>
        <p:nvSpPr>
          <p:cNvPr id="29" name="TextBox 28"/>
          <p:cNvSpPr txBox="1"/>
          <p:nvPr/>
        </p:nvSpPr>
        <p:spPr>
          <a:xfrm>
            <a:off x="7222033" y="3664568"/>
            <a:ext cx="2209289" cy="423992"/>
          </a:xfrm>
          <a:prstGeom prst="rect">
            <a:avLst/>
          </a:prstGeom>
          <a:noFill/>
        </p:spPr>
        <p:txBody>
          <a:bodyPr wrap="square" rtlCol="0">
            <a:spAutoFit/>
          </a:bodyPr>
          <a:lstStyle/>
          <a:p>
            <a:pPr>
              <a:lnSpc>
                <a:spcPct val="130000"/>
              </a:lnSpc>
            </a:pPr>
            <a:r>
              <a:rPr lang="zh-CN" altLang="en-US" dirty="0"/>
              <a:t>调试</a:t>
            </a:r>
          </a:p>
        </p:txBody>
      </p:sp>
      <p:sp>
        <p:nvSpPr>
          <p:cNvPr id="30" name="TextBox 29"/>
          <p:cNvSpPr txBox="1"/>
          <p:nvPr/>
        </p:nvSpPr>
        <p:spPr>
          <a:xfrm>
            <a:off x="7222033" y="4304898"/>
            <a:ext cx="2971112" cy="423992"/>
          </a:xfrm>
          <a:prstGeom prst="rect">
            <a:avLst/>
          </a:prstGeom>
          <a:noFill/>
        </p:spPr>
        <p:txBody>
          <a:bodyPr wrap="square" rtlCol="0">
            <a:spAutoFit/>
          </a:bodyPr>
          <a:lstStyle/>
          <a:p>
            <a:pPr>
              <a:lnSpc>
                <a:spcPct val="130000"/>
              </a:lnSpc>
            </a:pPr>
            <a:r>
              <a:rPr lang="zh-CN" altLang="en-US" dirty="0"/>
              <a:t>其他辅助操作</a:t>
            </a:r>
          </a:p>
        </p:txBody>
      </p:sp>
      <p:cxnSp>
        <p:nvCxnSpPr>
          <p:cNvPr id="31" name="直接连接符 30"/>
          <p:cNvCxnSpPr/>
          <p:nvPr/>
        </p:nvCxnSpPr>
        <p:spPr bwMode="auto">
          <a:xfrm>
            <a:off x="6445119" y="3252829"/>
            <a:ext cx="4678917" cy="0"/>
          </a:xfrm>
          <a:prstGeom prst="line">
            <a:avLst/>
          </a:prstGeom>
          <a:solidFill>
            <a:schemeClr val="accent1"/>
          </a:solidFill>
          <a:ln w="28575" cap="flat" cmpd="sng" algn="ctr">
            <a:solidFill>
              <a:srgbClr val="7030A0"/>
            </a:solidFill>
            <a:prstDash val="solid"/>
            <a:round/>
            <a:headEnd type="none" w="med" len="med"/>
            <a:tailEnd type="none" w="med" len="med"/>
          </a:ln>
          <a:effectLst/>
        </p:spPr>
      </p:cxnSp>
      <p:grpSp>
        <p:nvGrpSpPr>
          <p:cNvPr id="32" name="组合 31"/>
          <p:cNvGrpSpPr/>
          <p:nvPr/>
        </p:nvGrpSpPr>
        <p:grpSpPr>
          <a:xfrm>
            <a:off x="6358425" y="3529164"/>
            <a:ext cx="579173" cy="609085"/>
            <a:chOff x="6250444" y="4908245"/>
            <a:chExt cx="579005" cy="609226"/>
          </a:xfrm>
        </p:grpSpPr>
        <p:sp>
          <p:nvSpPr>
            <p:cNvPr id="33"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199" dirty="0">
                  <a:solidFill>
                    <a:srgbClr val="00B050"/>
                  </a:solidFill>
                  <a:latin typeface="Impact" pitchFamily="34" charset="0"/>
                  <a:ea typeface="微软雅黑" pitchFamily="34" charset="-122"/>
                </a:rPr>
                <a:t>05</a:t>
              </a:r>
              <a:endParaRPr lang="zh-CN" altLang="en-US" sz="3199" dirty="0">
                <a:solidFill>
                  <a:srgbClr val="00B050"/>
                </a:solidFill>
                <a:latin typeface="微软雅黑" pitchFamily="34" charset="-122"/>
                <a:ea typeface="微软雅黑" pitchFamily="34" charset="-122"/>
              </a:endParaRPr>
            </a:p>
          </p:txBody>
        </p:sp>
        <p:sp>
          <p:nvSpPr>
            <p:cNvPr id="34"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35" name="直接连接符 34"/>
          <p:cNvCxnSpPr/>
          <p:nvPr/>
        </p:nvCxnSpPr>
        <p:spPr bwMode="auto">
          <a:xfrm>
            <a:off x="6445119" y="4152732"/>
            <a:ext cx="4678917" cy="0"/>
          </a:xfrm>
          <a:prstGeom prst="line">
            <a:avLst/>
          </a:prstGeom>
          <a:solidFill>
            <a:schemeClr val="accent1"/>
          </a:solidFill>
          <a:ln w="28575" cap="flat" cmpd="sng" algn="ctr">
            <a:solidFill>
              <a:srgbClr val="00B050"/>
            </a:solidFill>
            <a:prstDash val="solid"/>
            <a:round/>
            <a:headEnd type="none" w="med" len="med"/>
            <a:tailEnd type="none" w="med" len="med"/>
          </a:ln>
          <a:effectLst/>
        </p:spPr>
      </p:cxnSp>
      <p:grpSp>
        <p:nvGrpSpPr>
          <p:cNvPr id="36" name="组合 35"/>
          <p:cNvGrpSpPr/>
          <p:nvPr/>
        </p:nvGrpSpPr>
        <p:grpSpPr>
          <a:xfrm>
            <a:off x="6358425" y="4271942"/>
            <a:ext cx="579173" cy="609085"/>
            <a:chOff x="6250444" y="4908245"/>
            <a:chExt cx="579005" cy="609226"/>
          </a:xfrm>
        </p:grpSpPr>
        <p:sp>
          <p:nvSpPr>
            <p:cNvPr id="37"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199" dirty="0">
                  <a:solidFill>
                    <a:schemeClr val="bg2">
                      <a:lumMod val="25000"/>
                    </a:schemeClr>
                  </a:solidFill>
                  <a:latin typeface="Impact" pitchFamily="34" charset="0"/>
                  <a:ea typeface="微软雅黑" pitchFamily="34" charset="-122"/>
                </a:rPr>
                <a:t>06</a:t>
              </a:r>
              <a:endParaRPr lang="zh-CN" altLang="en-US" sz="3199" dirty="0">
                <a:solidFill>
                  <a:schemeClr val="bg2">
                    <a:lumMod val="25000"/>
                  </a:schemeClr>
                </a:solidFill>
                <a:latin typeface="微软雅黑" pitchFamily="34" charset="-122"/>
                <a:ea typeface="微软雅黑" pitchFamily="34" charset="-122"/>
              </a:endParaRPr>
            </a:p>
          </p:txBody>
        </p:sp>
        <p:sp>
          <p:nvSpPr>
            <p:cNvPr id="38"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39" name="直接连接符 38"/>
          <p:cNvCxnSpPr/>
          <p:nvPr/>
        </p:nvCxnSpPr>
        <p:spPr bwMode="auto">
          <a:xfrm>
            <a:off x="6445119" y="4895511"/>
            <a:ext cx="4678917" cy="0"/>
          </a:xfrm>
          <a:prstGeom prst="line">
            <a:avLst/>
          </a:prstGeom>
          <a:solidFill>
            <a:schemeClr val="accent1"/>
          </a:solidFill>
          <a:ln w="28575" cap="flat" cmpd="sng" algn="ctr">
            <a:solidFill>
              <a:schemeClr val="bg2">
                <a:lumMod val="25000"/>
              </a:schemeClr>
            </a:solidFill>
            <a:prstDash val="solid"/>
            <a:round/>
            <a:headEnd type="none" w="med" len="med"/>
            <a:tailEnd type="none" w="med" len="med"/>
          </a:ln>
          <a:effectLst/>
        </p:spPr>
      </p:cxnSp>
      <p:sp>
        <p:nvSpPr>
          <p:cNvPr id="47" name="Freeform 3"/>
          <p:cNvSpPr/>
          <p:nvPr/>
        </p:nvSpPr>
        <p:spPr>
          <a:xfrm>
            <a:off x="-39736" y="6171566"/>
            <a:ext cx="12231120" cy="686435"/>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
        <p:nvSpPr>
          <p:cNvPr id="40" name="标题 1">
            <a:extLst>
              <a:ext uri="{FF2B5EF4-FFF2-40B4-BE49-F238E27FC236}">
                <a16:creationId xmlns:a16="http://schemas.microsoft.com/office/drawing/2014/main" id="{B8D0ADAF-A3AD-424A-80A5-3DD62F7F2B25}"/>
              </a:ext>
            </a:extLst>
          </p:cNvPr>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grpSp>
        <p:nvGrpSpPr>
          <p:cNvPr id="45" name="组合 44">
            <a:extLst>
              <a:ext uri="{FF2B5EF4-FFF2-40B4-BE49-F238E27FC236}">
                <a16:creationId xmlns:a16="http://schemas.microsoft.com/office/drawing/2014/main" id="{3B1EA9A0-2087-4FF0-A9E4-093ABB23A0DB}"/>
              </a:ext>
            </a:extLst>
          </p:cNvPr>
          <p:cNvGrpSpPr/>
          <p:nvPr/>
        </p:nvGrpSpPr>
        <p:grpSpPr>
          <a:xfrm>
            <a:off x="-18610" y="1093668"/>
            <a:ext cx="12192000" cy="543294"/>
            <a:chOff x="261803" y="1207108"/>
            <a:chExt cx="5862434" cy="543294"/>
          </a:xfrm>
        </p:grpSpPr>
        <p:sp>
          <p:nvSpPr>
            <p:cNvPr id="46" name="Freeform 3">
              <a:extLst>
                <a:ext uri="{FF2B5EF4-FFF2-40B4-BE49-F238E27FC236}">
                  <a16:creationId xmlns:a16="http://schemas.microsoft.com/office/drawing/2014/main" id="{A8615B54-BD2B-4E1D-B1B7-1B950FEE5E72}"/>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48" name="内容占位符 2">
              <a:extLst>
                <a:ext uri="{FF2B5EF4-FFF2-40B4-BE49-F238E27FC236}">
                  <a16:creationId xmlns:a16="http://schemas.microsoft.com/office/drawing/2014/main" id="{02535D34-E09E-4455-A96F-7BF26AC71ED7}"/>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90793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Picture 2" descr="Oxygen IDE screenshot">
            <a:extLst>
              <a:ext uri="{FF2B5EF4-FFF2-40B4-BE49-F238E27FC236}">
                <a16:creationId xmlns:a16="http://schemas.microsoft.com/office/drawing/2014/main" id="{5A99B017-FED8-4F69-9F74-E8C07CEFF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488" y="2326682"/>
            <a:ext cx="6193195" cy="378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2">
            <a:extLst>
              <a:ext uri="{FF2B5EF4-FFF2-40B4-BE49-F238E27FC236}">
                <a16:creationId xmlns:a16="http://schemas.microsoft.com/office/drawing/2014/main" id="{62F205A1-48EA-49BD-A45F-BDED5CD0FB18}"/>
              </a:ext>
            </a:extLst>
          </p:cNvPr>
          <p:cNvSpPr>
            <a:spLocks noChangeArrowheads="1"/>
          </p:cNvSpPr>
          <p:nvPr/>
        </p:nvSpPr>
        <p:spPr bwMode="auto">
          <a:xfrm>
            <a:off x="241342" y="1568457"/>
            <a:ext cx="11183816"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600" b="1" dirty="0">
                <a:latin typeface="Times New Roman" panose="02020603050405020304" pitchFamily="18" charset="0"/>
                <a:cs typeface="Times New Roman" panose="02020603050405020304" pitchFamily="18" charset="0"/>
              </a:rPr>
              <a:t>Step0: download and install Eclipse</a:t>
            </a:r>
          </a:p>
          <a:p>
            <a:pPr eaLnBrk="1" hangingPunct="1"/>
            <a:r>
              <a:rPr lang="en-US" altLang="zh-CN" b="1" dirty="0">
                <a:solidFill>
                  <a:srgbClr val="FF0000"/>
                </a:solidFill>
              </a:rPr>
              <a:t>http://www.eclipse.org/</a:t>
            </a:r>
            <a:endParaRPr lang="zh-CN" altLang="en-US" b="1" dirty="0">
              <a:solidFill>
                <a:srgbClr val="FF0000"/>
              </a:solidFill>
            </a:endParaRPr>
          </a:p>
        </p:txBody>
      </p:sp>
      <p:grpSp>
        <p:nvGrpSpPr>
          <p:cNvPr id="21" name="组合 20">
            <a:extLst>
              <a:ext uri="{FF2B5EF4-FFF2-40B4-BE49-F238E27FC236}">
                <a16:creationId xmlns:a16="http://schemas.microsoft.com/office/drawing/2014/main" id="{2F6AF1F5-2DC8-400F-8240-4FFF0DFCA213}"/>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5EB29817-F1C8-4059-B53E-187715B42E4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76F62FED-3783-4DA7-AC95-7E34DFCFA7A9}"/>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549099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Picture 2">
            <a:extLst>
              <a:ext uri="{FF2B5EF4-FFF2-40B4-BE49-F238E27FC236}">
                <a16:creationId xmlns:a16="http://schemas.microsoft.com/office/drawing/2014/main" id="{76EBAAFA-7C96-4474-827B-5C174965E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977" y="3033527"/>
            <a:ext cx="68659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
            <a:extLst>
              <a:ext uri="{FF2B5EF4-FFF2-40B4-BE49-F238E27FC236}">
                <a16:creationId xmlns:a16="http://schemas.microsoft.com/office/drawing/2014/main" id="{6DBF9966-416A-4832-B79C-BA15C3945400}"/>
              </a:ext>
            </a:extLst>
          </p:cNvPr>
          <p:cNvSpPr txBox="1">
            <a:spLocks noChangeArrowheads="1"/>
          </p:cNvSpPr>
          <p:nvPr/>
        </p:nvSpPr>
        <p:spPr bwMode="auto">
          <a:xfrm>
            <a:off x="1139322" y="1902101"/>
            <a:ext cx="59769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Step1: Create a new Java Project.</a:t>
            </a:r>
            <a:endParaRPr lang="zh-CN" altLang="en-US" sz="3200" b="1"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C76D31D5-B494-4E90-B059-9AFA48BD5AF5}"/>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93F0FAA6-25BE-403A-8358-2A90AAC1B4FC}"/>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2F1BCE11-BDA5-44B3-A86B-97E8F8B7BDAD}"/>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023828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Picture 3">
            <a:extLst>
              <a:ext uri="{FF2B5EF4-FFF2-40B4-BE49-F238E27FC236}">
                <a16:creationId xmlns:a16="http://schemas.microsoft.com/office/drawing/2014/main" id="{9514516B-3240-4B29-939D-3131CAFFD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533" y="2211545"/>
            <a:ext cx="4688484" cy="410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6">
            <a:extLst>
              <a:ext uri="{FF2B5EF4-FFF2-40B4-BE49-F238E27FC236}">
                <a16:creationId xmlns:a16="http://schemas.microsoft.com/office/drawing/2014/main" id="{5CA7EE82-2D01-4C06-91AF-0AF881BA7047}"/>
              </a:ext>
            </a:extLst>
          </p:cNvPr>
          <p:cNvSpPr txBox="1">
            <a:spLocks noChangeArrowheads="1"/>
          </p:cNvSpPr>
          <p:nvPr/>
        </p:nvSpPr>
        <p:spPr bwMode="auto">
          <a:xfrm>
            <a:off x="837467" y="1610795"/>
            <a:ext cx="849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Step2: Type Project Name and set output path.</a:t>
            </a:r>
            <a:endParaRPr lang="zh-CN" altLang="en-US" sz="3200" b="1"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3A3DC33A-2732-44EB-A994-728228B027CE}"/>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7A37DE6C-7BEA-49F9-9590-6AF80501851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FE087E7C-121E-449C-BD31-FC5D576D3AAC}"/>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693662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Picture 6">
            <a:extLst>
              <a:ext uri="{FF2B5EF4-FFF2-40B4-BE49-F238E27FC236}">
                <a16:creationId xmlns:a16="http://schemas.microsoft.com/office/drawing/2014/main" id="{4264C420-D90F-4979-A6AC-FE538538E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1720154"/>
            <a:ext cx="7518400"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6">
            <a:extLst>
              <a:ext uri="{FF2B5EF4-FFF2-40B4-BE49-F238E27FC236}">
                <a16:creationId xmlns:a16="http://schemas.microsoft.com/office/drawing/2014/main" id="{BEADC389-DC11-4581-9ED4-2D9B59A4CE6E}"/>
              </a:ext>
            </a:extLst>
          </p:cNvPr>
          <p:cNvSpPr txBox="1">
            <a:spLocks noChangeArrowheads="1"/>
          </p:cNvSpPr>
          <p:nvPr/>
        </p:nvSpPr>
        <p:spPr bwMode="auto">
          <a:xfrm>
            <a:off x="181983" y="2037298"/>
            <a:ext cx="581457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Step3: Add java package.</a:t>
            </a:r>
            <a:endParaRPr lang="zh-CN" altLang="en-US" sz="3200" b="1"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62045FAC-BC31-4933-BA82-63F9104B99D7}"/>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D47B3274-3079-45F9-8DAB-47AC37544EE2}"/>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B0E31723-B98A-4953-8E0C-458F49508D86}"/>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717370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6">
            <a:extLst>
              <a:ext uri="{FF2B5EF4-FFF2-40B4-BE49-F238E27FC236}">
                <a16:creationId xmlns:a16="http://schemas.microsoft.com/office/drawing/2014/main" id="{C780872C-BD95-430F-9D65-D746F9D4FEDC}"/>
              </a:ext>
            </a:extLst>
          </p:cNvPr>
          <p:cNvSpPr txBox="1">
            <a:spLocks noChangeArrowheads="1"/>
          </p:cNvSpPr>
          <p:nvPr/>
        </p:nvSpPr>
        <p:spPr bwMode="auto">
          <a:xfrm>
            <a:off x="406619" y="1805289"/>
            <a:ext cx="521457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Step3: Add java package.</a:t>
            </a:r>
            <a:endParaRPr lang="zh-CN" altLang="en-US" sz="3200" b="1" dirty="0">
              <a:latin typeface="Times New Roman" panose="02020603050405020304" pitchFamily="18" charset="0"/>
              <a:cs typeface="Times New Roman" panose="02020603050405020304" pitchFamily="18" charset="0"/>
            </a:endParaRPr>
          </a:p>
        </p:txBody>
      </p:sp>
      <p:pic>
        <p:nvPicPr>
          <p:cNvPr id="20" name="Picture 2">
            <a:extLst>
              <a:ext uri="{FF2B5EF4-FFF2-40B4-BE49-F238E27FC236}">
                <a16:creationId xmlns:a16="http://schemas.microsoft.com/office/drawing/2014/main" id="{71292546-69D9-4088-BC77-1A12F0944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921" y="984098"/>
            <a:ext cx="5472113" cy="518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组合 20">
            <a:extLst>
              <a:ext uri="{FF2B5EF4-FFF2-40B4-BE49-F238E27FC236}">
                <a16:creationId xmlns:a16="http://schemas.microsoft.com/office/drawing/2014/main" id="{9EA0EED1-611E-48B5-B09D-6E2B01C9293F}"/>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8201FE47-A697-41D1-A3E7-E0BC256FB1FB}"/>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E2C4708F-9F08-4EFC-932F-654D10C7C4BA}"/>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53439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Picture 6">
            <a:extLst>
              <a:ext uri="{FF2B5EF4-FFF2-40B4-BE49-F238E27FC236}">
                <a16:creationId xmlns:a16="http://schemas.microsoft.com/office/drawing/2014/main" id="{DDB40760-8599-42CB-B2F7-EAA11396D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080" y="2328914"/>
            <a:ext cx="6961187"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6">
            <a:extLst>
              <a:ext uri="{FF2B5EF4-FFF2-40B4-BE49-F238E27FC236}">
                <a16:creationId xmlns:a16="http://schemas.microsoft.com/office/drawing/2014/main" id="{52DF2CD9-ED5D-4555-AAE4-BA6361DE03BC}"/>
              </a:ext>
            </a:extLst>
          </p:cNvPr>
          <p:cNvSpPr txBox="1">
            <a:spLocks noChangeArrowheads="1"/>
          </p:cNvSpPr>
          <p:nvPr/>
        </p:nvSpPr>
        <p:spPr bwMode="auto">
          <a:xfrm>
            <a:off x="605204" y="1692350"/>
            <a:ext cx="849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Step4: Add java source file(new class).</a:t>
            </a:r>
            <a:endParaRPr lang="zh-CN" altLang="en-US" sz="3200" b="1"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AB27234A-C27B-4EF5-8BED-146251A1115E}"/>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0FF9FCEE-69A4-486E-BE05-3D6CC68D1524}"/>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B3C05FF3-DF98-4EC0-AAFE-702F0021F6C6}"/>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269553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grpSp>
        <p:nvGrpSpPr>
          <p:cNvPr id="3" name="组合 2">
            <a:extLst>
              <a:ext uri="{FF2B5EF4-FFF2-40B4-BE49-F238E27FC236}">
                <a16:creationId xmlns:a16="http://schemas.microsoft.com/office/drawing/2014/main" id="{3D63EBE1-A163-497F-8576-631C263EBE42}"/>
              </a:ext>
            </a:extLst>
          </p:cNvPr>
          <p:cNvGrpSpPr/>
          <p:nvPr/>
        </p:nvGrpSpPr>
        <p:grpSpPr>
          <a:xfrm>
            <a:off x="281424" y="1106062"/>
            <a:ext cx="4571930" cy="559844"/>
            <a:chOff x="281422" y="1106062"/>
            <a:chExt cx="7990381" cy="559844"/>
          </a:xfrm>
        </p:grpSpPr>
        <p:sp>
          <p:nvSpPr>
            <p:cNvPr id="22" name="Freeform 3">
              <a:extLst>
                <a:ext uri="{FF2B5EF4-FFF2-40B4-BE49-F238E27FC236}">
                  <a16:creationId xmlns:a16="http://schemas.microsoft.com/office/drawing/2014/main" id="{90ED002F-5FEA-4124-B272-70365A984BDB}"/>
                </a:ext>
              </a:extLst>
            </p:cNvPr>
            <p:cNvSpPr/>
            <p:nvPr/>
          </p:nvSpPr>
          <p:spPr>
            <a:xfrm>
              <a:off x="281422" y="1106062"/>
              <a:ext cx="7990381"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509F175-A0EB-456E-8A56-CD88C8AB9B5C}"/>
                </a:ext>
              </a:extLst>
            </p:cNvPr>
            <p:cNvSpPr txBox="1">
              <a:spLocks/>
            </p:cNvSpPr>
            <p:nvPr/>
          </p:nvSpPr>
          <p:spPr>
            <a:xfrm>
              <a:off x="1045536" y="1132506"/>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err="1">
                  <a:solidFill>
                    <a:schemeClr val="tx1">
                      <a:lumMod val="95000"/>
                      <a:lumOff val="5000"/>
                    </a:schemeClr>
                  </a:solidFill>
                  <a:latin typeface="仿宋" panose="02010609060101010101" pitchFamily="49" charset="-122"/>
                  <a:ea typeface="仿宋" panose="02010609060101010101" pitchFamily="49" charset="-122"/>
                </a:rPr>
                <a:t>Elipse</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6">
            <a:extLst>
              <a:ext uri="{FF2B5EF4-FFF2-40B4-BE49-F238E27FC236}">
                <a16:creationId xmlns:a16="http://schemas.microsoft.com/office/drawing/2014/main" id="{52DF2CD9-ED5D-4555-AAE4-BA6361DE03BC}"/>
              </a:ext>
            </a:extLst>
          </p:cNvPr>
          <p:cNvSpPr txBox="1">
            <a:spLocks noChangeArrowheads="1"/>
          </p:cNvSpPr>
          <p:nvPr/>
        </p:nvSpPr>
        <p:spPr bwMode="auto">
          <a:xfrm>
            <a:off x="0" y="1694155"/>
            <a:ext cx="849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Step4: Add java source file(new class).</a:t>
            </a:r>
            <a:endParaRPr lang="zh-CN" altLang="en-US" sz="3200" b="1" dirty="0">
              <a:latin typeface="Times New Roman" panose="02020603050405020304" pitchFamily="18" charset="0"/>
              <a:cs typeface="Times New Roman" panose="02020603050405020304" pitchFamily="18" charset="0"/>
            </a:endParaRPr>
          </a:p>
        </p:txBody>
      </p:sp>
      <p:pic>
        <p:nvPicPr>
          <p:cNvPr id="19" name="Picture 2">
            <a:extLst>
              <a:ext uri="{FF2B5EF4-FFF2-40B4-BE49-F238E27FC236}">
                <a16:creationId xmlns:a16="http://schemas.microsoft.com/office/drawing/2014/main" id="{33AFD8A1-DAB8-4E0D-91A8-658676A5E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465" y="1675989"/>
            <a:ext cx="4119920" cy="458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 name="组合 19">
            <a:extLst>
              <a:ext uri="{FF2B5EF4-FFF2-40B4-BE49-F238E27FC236}">
                <a16:creationId xmlns:a16="http://schemas.microsoft.com/office/drawing/2014/main" id="{A5A38796-4A09-4AEE-A822-29E842CCD78D}"/>
              </a:ext>
            </a:extLst>
          </p:cNvPr>
          <p:cNvGrpSpPr/>
          <p:nvPr/>
        </p:nvGrpSpPr>
        <p:grpSpPr>
          <a:xfrm>
            <a:off x="-18610" y="1093668"/>
            <a:ext cx="12192000" cy="543294"/>
            <a:chOff x="261803" y="1207108"/>
            <a:chExt cx="5862434" cy="543294"/>
          </a:xfrm>
        </p:grpSpPr>
        <p:sp>
          <p:nvSpPr>
            <p:cNvPr id="21" name="Freeform 3">
              <a:extLst>
                <a:ext uri="{FF2B5EF4-FFF2-40B4-BE49-F238E27FC236}">
                  <a16:creationId xmlns:a16="http://schemas.microsoft.com/office/drawing/2014/main" id="{8A4DDBB3-F2D1-47E2-A43A-8BF51B2BD660}"/>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4" name="内容占位符 2">
              <a:extLst>
                <a:ext uri="{FF2B5EF4-FFF2-40B4-BE49-F238E27FC236}">
                  <a16:creationId xmlns:a16="http://schemas.microsoft.com/office/drawing/2014/main" id="{2A318C0F-2458-466B-9B17-30083A52073F}"/>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24238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  Java</a:t>
            </a:r>
            <a:r>
              <a:rPr lang="zh-CN" altLang="en-US" b="1" dirty="0">
                <a:latin typeface="仿宋" panose="02010609060101010101" pitchFamily="49" charset="-122"/>
                <a:ea typeface="仿宋" panose="02010609060101010101" pitchFamily="49" charset="-122"/>
              </a:rPr>
              <a:t>语言简介</a:t>
            </a:r>
          </a:p>
        </p:txBody>
      </p:sp>
      <p:sp>
        <p:nvSpPr>
          <p:cNvPr id="20" name="内容占位符 2"/>
          <p:cNvSpPr txBox="1">
            <a:spLocks/>
          </p:cNvSpPr>
          <p:nvPr/>
        </p:nvSpPr>
        <p:spPr>
          <a:xfrm>
            <a:off x="1199775" y="1448073"/>
            <a:ext cx="10685294" cy="434239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ltLang="zh-CN" sz="2400" b="1" dirty="0">
                <a:latin typeface="仿宋" panose="02010609060101010101" pitchFamily="49" charset="-122"/>
                <a:ea typeface="仿宋" panose="02010609060101010101" pitchFamily="49" charset="-122"/>
              </a:rPr>
              <a:t>1990</a:t>
            </a:r>
            <a:r>
              <a:rPr lang="zh-CN" altLang="zh-CN" sz="2400" b="1" dirty="0">
                <a:latin typeface="仿宋" panose="02010609060101010101" pitchFamily="49" charset="-122"/>
                <a:ea typeface="仿宋" panose="02010609060101010101" pitchFamily="49" charset="-122"/>
              </a:rPr>
              <a:t>年</a:t>
            </a:r>
            <a:r>
              <a:rPr lang="en-US" altLang="zh-CN" sz="2400" b="1" dirty="0">
                <a:latin typeface="仿宋" panose="02010609060101010101" pitchFamily="49" charset="-122"/>
                <a:ea typeface="仿宋" panose="02010609060101010101" pitchFamily="49" charset="-122"/>
              </a:rPr>
              <a:t>Sun</a:t>
            </a:r>
            <a:r>
              <a:rPr lang="zh-CN" altLang="zh-CN" sz="2400" b="1" dirty="0">
                <a:latin typeface="仿宋" panose="02010609060101010101" pitchFamily="49" charset="-122"/>
                <a:ea typeface="仿宋" panose="02010609060101010101" pitchFamily="49" charset="-122"/>
              </a:rPr>
              <a:t>公司成立了由</a:t>
            </a:r>
            <a:r>
              <a:rPr lang="en-US" altLang="zh-CN" sz="2400" b="1" dirty="0">
                <a:solidFill>
                  <a:srgbClr val="C00000"/>
                </a:solidFill>
                <a:latin typeface="仿宋" panose="02010609060101010101" pitchFamily="49" charset="-122"/>
                <a:ea typeface="仿宋" panose="02010609060101010101" pitchFamily="49" charset="-122"/>
              </a:rPr>
              <a:t>James Gosling</a:t>
            </a:r>
            <a:r>
              <a:rPr lang="zh-CN" altLang="zh-CN" sz="2400" b="1" dirty="0">
                <a:latin typeface="仿宋" panose="02010609060101010101" pitchFamily="49" charset="-122"/>
                <a:ea typeface="仿宋" panose="02010609060101010101" pitchFamily="49" charset="-122"/>
              </a:rPr>
              <a:t>领导的开发小组，开始致力于开发一种可移植的、跨平台的语言，该语言能生成正确运行于各种操作系统、各种</a:t>
            </a:r>
            <a:r>
              <a:rPr lang="en-US" altLang="zh-CN" sz="2400" b="1" dirty="0">
                <a:latin typeface="仿宋" panose="02010609060101010101" pitchFamily="49" charset="-122"/>
                <a:ea typeface="仿宋" panose="02010609060101010101" pitchFamily="49" charset="-122"/>
              </a:rPr>
              <a:t>CPU</a:t>
            </a:r>
            <a:r>
              <a:rPr lang="zh-CN" altLang="zh-CN" sz="2400" b="1" dirty="0">
                <a:latin typeface="仿宋" panose="02010609060101010101" pitchFamily="49" charset="-122"/>
                <a:ea typeface="仿宋" panose="02010609060101010101" pitchFamily="49" charset="-122"/>
              </a:rPr>
              <a:t>芯片上的代码。他们的精心研究和努力促成了</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语言的诞生。</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1995</a:t>
            </a:r>
            <a:r>
              <a:rPr lang="zh-CN" altLang="zh-CN" sz="2400" b="1" dirty="0">
                <a:latin typeface="仿宋" panose="02010609060101010101" pitchFamily="49" charset="-122"/>
                <a:ea typeface="仿宋" panose="02010609060101010101" pitchFamily="49" charset="-122"/>
              </a:rPr>
              <a:t>年</a:t>
            </a:r>
            <a:r>
              <a:rPr lang="en-US" altLang="zh-CN" sz="2400" b="1" dirty="0">
                <a:latin typeface="仿宋" panose="02010609060101010101" pitchFamily="49" charset="-122"/>
                <a:ea typeface="仿宋" panose="02010609060101010101" pitchFamily="49" charset="-122"/>
              </a:rPr>
              <a:t>5</a:t>
            </a:r>
            <a:r>
              <a:rPr lang="zh-CN" altLang="zh-CN" sz="2400" b="1" dirty="0">
                <a:latin typeface="仿宋" panose="02010609060101010101" pitchFamily="49" charset="-122"/>
                <a:ea typeface="仿宋" panose="02010609060101010101" pitchFamily="49" charset="-122"/>
              </a:rPr>
              <a:t>月</a:t>
            </a:r>
            <a:r>
              <a:rPr lang="en-US" altLang="zh-CN" sz="2400" b="1" dirty="0">
                <a:latin typeface="仿宋" panose="02010609060101010101" pitchFamily="49" charset="-122"/>
                <a:ea typeface="仿宋" panose="02010609060101010101" pitchFamily="49" charset="-122"/>
              </a:rPr>
              <a:t>Sun</a:t>
            </a:r>
            <a:r>
              <a:rPr lang="zh-CN" altLang="zh-CN" sz="2400" b="1" dirty="0">
                <a:latin typeface="仿宋" panose="02010609060101010101" pitchFamily="49" charset="-122"/>
                <a:ea typeface="仿宋" panose="02010609060101010101" pitchFamily="49" charset="-122"/>
              </a:rPr>
              <a:t>公司推出</a:t>
            </a:r>
            <a:r>
              <a:rPr lang="en-US" altLang="zh-CN" sz="2400" b="1" dirty="0">
                <a:latin typeface="仿宋" panose="02010609060101010101" pitchFamily="49" charset="-122"/>
                <a:ea typeface="仿宋" panose="02010609060101010101" pitchFamily="49" charset="-122"/>
              </a:rPr>
              <a:t>Java Development Kit(JDK)1.0a2</a:t>
            </a:r>
            <a:r>
              <a:rPr lang="zh-CN" altLang="zh-CN" sz="2400" b="1" dirty="0">
                <a:latin typeface="仿宋" panose="02010609060101010101" pitchFamily="49" charset="-122"/>
                <a:ea typeface="仿宋" panose="02010609060101010101" pitchFamily="49" charset="-122"/>
              </a:rPr>
              <a:t>版本，标志着</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的诞生。</a:t>
            </a:r>
            <a:endParaRPr lang="en-US" altLang="zh-CN" sz="2400" b="1" dirty="0">
              <a:latin typeface="仿宋" panose="02010609060101010101" pitchFamily="49" charset="-122"/>
              <a:ea typeface="仿宋" panose="02010609060101010101" pitchFamily="49" charset="-122"/>
            </a:endParaRPr>
          </a:p>
          <a:p>
            <a:pPr>
              <a:lnSpc>
                <a:spcPct val="130000"/>
              </a:lnSpc>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语言从发布到现在，一直处于快速发展过程中。具体体现在它的版本升级以及每个新版本带来的新特性上。</a:t>
            </a:r>
            <a:endParaRPr lang="en-US" altLang="zh-CN" sz="2400" b="1" dirty="0">
              <a:solidFill>
                <a:schemeClr val="tx1">
                  <a:lumMod val="85000"/>
                  <a:lumOff val="15000"/>
                </a:schemeClr>
              </a:solidFill>
              <a:latin typeface="仿宋" panose="02010609060101010101" pitchFamily="49" charset="-122"/>
              <a:ea typeface="仿宋" panose="02010609060101010101" pitchFamily="49" charset="-122"/>
            </a:endParaRPr>
          </a:p>
          <a:p>
            <a:pPr>
              <a:lnSpc>
                <a:spcPct val="130000"/>
              </a:lnSpc>
            </a:pP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语言有三个主版本：标准版（</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即</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Standard Edition</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）、企业版（</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EE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即</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Enterprise Edition</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）和微型版（</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ME</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即</a:t>
            </a:r>
            <a:r>
              <a:rPr lang="en-US" altLang="zh-CN" sz="2400" b="1" dirty="0">
                <a:solidFill>
                  <a:schemeClr val="tx1">
                    <a:lumMod val="85000"/>
                    <a:lumOff val="15000"/>
                  </a:schemeClr>
                </a:solidFill>
                <a:latin typeface="仿宋" panose="02010609060101010101" pitchFamily="49" charset="-122"/>
                <a:ea typeface="仿宋" panose="02010609060101010101" pitchFamily="49" charset="-122"/>
              </a:rPr>
              <a:t>Micro Edition</a:t>
            </a:r>
            <a:r>
              <a:rPr lang="zh-CN" altLang="en-US" sz="2400" b="1" dirty="0">
                <a:solidFill>
                  <a:schemeClr val="tx1">
                    <a:lumMod val="85000"/>
                    <a:lumOff val="15000"/>
                  </a:schemeClr>
                </a:solidFill>
                <a:latin typeface="仿宋" panose="02010609060101010101" pitchFamily="49" charset="-122"/>
                <a:ea typeface="仿宋" panose="02010609060101010101" pitchFamily="49" charset="-122"/>
              </a:rPr>
              <a:t>）。</a:t>
            </a:r>
          </a:p>
        </p:txBody>
      </p:sp>
      <p:grpSp>
        <p:nvGrpSpPr>
          <p:cNvPr id="12" name="组合 11"/>
          <p:cNvGrpSpPr/>
          <p:nvPr/>
        </p:nvGrpSpPr>
        <p:grpSpPr>
          <a:xfrm>
            <a:off x="497790" y="1566676"/>
            <a:ext cx="622425" cy="622429"/>
            <a:chOff x="925975" y="3363269"/>
            <a:chExt cx="899446" cy="899451"/>
          </a:xfrm>
        </p:grpSpPr>
        <p:sp>
          <p:nvSpPr>
            <p:cNvPr id="13"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6" name="Freeform 176"/>
            <p:cNvSpPr>
              <a:spLocks noEditPoints="1"/>
            </p:cNvSpPr>
            <p:nvPr/>
          </p:nvSpPr>
          <p:spPr bwMode="auto">
            <a:xfrm>
              <a:off x="1071047" y="3508342"/>
              <a:ext cx="591168" cy="591172"/>
            </a:xfrm>
            <a:custGeom>
              <a:avLst/>
              <a:gdLst>
                <a:gd name="T0" fmla="*/ 46 w 69"/>
                <a:gd name="T1" fmla="*/ 15 h 69"/>
                <a:gd name="T2" fmla="*/ 46 w 69"/>
                <a:gd name="T3" fmla="*/ 33 h 69"/>
                <a:gd name="T4" fmla="*/ 55 w 69"/>
                <a:gd name="T5" fmla="*/ 24 h 69"/>
                <a:gd name="T6" fmla="*/ 46 w 69"/>
                <a:gd name="T7" fmla="*/ 15 h 69"/>
                <a:gd name="T8" fmla="*/ 60 w 69"/>
                <a:gd name="T9" fmla="*/ 8 h 69"/>
                <a:gd name="T10" fmla="*/ 29 w 69"/>
                <a:gd name="T11" fmla="*/ 8 h 69"/>
                <a:gd name="T12" fmla="*/ 26 w 69"/>
                <a:gd name="T13" fmla="*/ 36 h 69"/>
                <a:gd name="T14" fmla="*/ 20 w 69"/>
                <a:gd name="T15" fmla="*/ 42 h 69"/>
                <a:gd name="T16" fmla="*/ 27 w 69"/>
                <a:gd name="T17" fmla="*/ 49 h 69"/>
                <a:gd name="T18" fmla="*/ 33 w 69"/>
                <a:gd name="T19" fmla="*/ 43 h 69"/>
                <a:gd name="T20" fmla="*/ 60 w 69"/>
                <a:gd name="T21" fmla="*/ 40 h 69"/>
                <a:gd name="T22" fmla="*/ 60 w 69"/>
                <a:gd name="T23" fmla="*/ 8 h 69"/>
                <a:gd name="T24" fmla="*/ 34 w 69"/>
                <a:gd name="T25" fmla="*/ 35 h 69"/>
                <a:gd name="T26" fmla="*/ 34 w 69"/>
                <a:gd name="T27" fmla="*/ 13 h 69"/>
                <a:gd name="T28" fmla="*/ 55 w 69"/>
                <a:gd name="T29" fmla="*/ 13 h 69"/>
                <a:gd name="T30" fmla="*/ 55 w 69"/>
                <a:gd name="T31" fmla="*/ 35 h 69"/>
                <a:gd name="T32" fmla="*/ 34 w 69"/>
                <a:gd name="T33" fmla="*/ 35 h 69"/>
                <a:gd name="T34" fmla="*/ 17 w 69"/>
                <a:gd name="T35" fmla="*/ 42 h 69"/>
                <a:gd name="T36" fmla="*/ 0 w 69"/>
                <a:gd name="T37" fmla="*/ 58 h 69"/>
                <a:gd name="T38" fmla="*/ 11 w 69"/>
                <a:gd name="T39" fmla="*/ 69 h 69"/>
                <a:gd name="T40" fmla="*/ 27 w 69"/>
                <a:gd name="T41" fmla="*/ 52 h 69"/>
                <a:gd name="T42" fmla="*/ 17 w 69"/>
                <a:gd name="T43" fmla="*/ 4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46" y="15"/>
                  </a:moveTo>
                  <a:cubicBezTo>
                    <a:pt x="50" y="20"/>
                    <a:pt x="52" y="25"/>
                    <a:pt x="46" y="33"/>
                  </a:cubicBezTo>
                  <a:cubicBezTo>
                    <a:pt x="51" y="33"/>
                    <a:pt x="55" y="29"/>
                    <a:pt x="55" y="24"/>
                  </a:cubicBezTo>
                  <a:cubicBezTo>
                    <a:pt x="55" y="19"/>
                    <a:pt x="51" y="15"/>
                    <a:pt x="46" y="15"/>
                  </a:cubicBezTo>
                  <a:close/>
                  <a:moveTo>
                    <a:pt x="60" y="8"/>
                  </a:moveTo>
                  <a:cubicBezTo>
                    <a:pt x="52" y="0"/>
                    <a:pt x="38" y="0"/>
                    <a:pt x="29" y="8"/>
                  </a:cubicBezTo>
                  <a:cubicBezTo>
                    <a:pt x="21" y="16"/>
                    <a:pt x="20" y="27"/>
                    <a:pt x="26" y="36"/>
                  </a:cubicBezTo>
                  <a:cubicBezTo>
                    <a:pt x="20" y="42"/>
                    <a:pt x="20" y="42"/>
                    <a:pt x="20" y="42"/>
                  </a:cubicBezTo>
                  <a:cubicBezTo>
                    <a:pt x="27" y="49"/>
                    <a:pt x="27" y="49"/>
                    <a:pt x="27" y="49"/>
                  </a:cubicBezTo>
                  <a:cubicBezTo>
                    <a:pt x="33" y="43"/>
                    <a:pt x="33" y="43"/>
                    <a:pt x="33" y="43"/>
                  </a:cubicBezTo>
                  <a:cubicBezTo>
                    <a:pt x="42" y="48"/>
                    <a:pt x="53" y="47"/>
                    <a:pt x="60" y="40"/>
                  </a:cubicBezTo>
                  <a:cubicBezTo>
                    <a:pt x="69" y="31"/>
                    <a:pt x="69" y="17"/>
                    <a:pt x="60" y="8"/>
                  </a:cubicBezTo>
                  <a:close/>
                  <a:moveTo>
                    <a:pt x="34" y="35"/>
                  </a:moveTo>
                  <a:cubicBezTo>
                    <a:pt x="28" y="29"/>
                    <a:pt x="28" y="19"/>
                    <a:pt x="34" y="13"/>
                  </a:cubicBezTo>
                  <a:cubicBezTo>
                    <a:pt x="40" y="7"/>
                    <a:pt x="49" y="7"/>
                    <a:pt x="55" y="13"/>
                  </a:cubicBezTo>
                  <a:cubicBezTo>
                    <a:pt x="61" y="19"/>
                    <a:pt x="61" y="29"/>
                    <a:pt x="55" y="35"/>
                  </a:cubicBezTo>
                  <a:cubicBezTo>
                    <a:pt x="49" y="41"/>
                    <a:pt x="40" y="41"/>
                    <a:pt x="34" y="35"/>
                  </a:cubicBezTo>
                  <a:close/>
                  <a:moveTo>
                    <a:pt x="17" y="42"/>
                  </a:moveTo>
                  <a:cubicBezTo>
                    <a:pt x="0" y="58"/>
                    <a:pt x="0" y="58"/>
                    <a:pt x="0" y="58"/>
                  </a:cubicBezTo>
                  <a:cubicBezTo>
                    <a:pt x="11" y="69"/>
                    <a:pt x="11" y="69"/>
                    <a:pt x="11" y="69"/>
                  </a:cubicBezTo>
                  <a:cubicBezTo>
                    <a:pt x="27" y="52"/>
                    <a:pt x="27" y="52"/>
                    <a:pt x="27" y="52"/>
                  </a:cubicBezTo>
                  <a:lnTo>
                    <a:pt x="17" y="42"/>
                  </a:lnTo>
                  <a:close/>
                </a:path>
              </a:pathLst>
            </a:custGeom>
            <a:solidFill>
              <a:schemeClr val="tx1">
                <a:alpha val="2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1" name="Freeform 177"/>
            <p:cNvSpPr>
              <a:spLocks noEditPoints="1"/>
            </p:cNvSpPr>
            <p:nvPr/>
          </p:nvSpPr>
          <p:spPr bwMode="auto">
            <a:xfrm>
              <a:off x="1078301" y="3508342"/>
              <a:ext cx="546427" cy="553135"/>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FFFFFF"/>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8" name="组合 7"/>
          <p:cNvGrpSpPr/>
          <p:nvPr/>
        </p:nvGrpSpPr>
        <p:grpSpPr>
          <a:xfrm>
            <a:off x="487564" y="4930359"/>
            <a:ext cx="628392" cy="628396"/>
            <a:chOff x="441872" y="4884755"/>
            <a:chExt cx="705309" cy="705313"/>
          </a:xfrm>
        </p:grpSpPr>
        <p:grpSp>
          <p:nvGrpSpPr>
            <p:cNvPr id="86" name="组合 85"/>
            <p:cNvGrpSpPr/>
            <p:nvPr/>
          </p:nvGrpSpPr>
          <p:grpSpPr>
            <a:xfrm>
              <a:off x="441872" y="4884755"/>
              <a:ext cx="705309" cy="705313"/>
              <a:chOff x="925975" y="3363269"/>
              <a:chExt cx="899446" cy="899451"/>
            </a:xfrm>
          </p:grpSpPr>
          <p:sp>
            <p:nvSpPr>
              <p:cNvPr id="87"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8"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4" name="组合 3"/>
            <p:cNvGrpSpPr/>
            <p:nvPr/>
          </p:nvGrpSpPr>
          <p:grpSpPr>
            <a:xfrm>
              <a:off x="571597" y="5012285"/>
              <a:ext cx="431640" cy="391427"/>
              <a:chOff x="10569670" y="3042745"/>
              <a:chExt cx="583914" cy="529515"/>
            </a:xfrm>
          </p:grpSpPr>
          <p:sp>
            <p:nvSpPr>
              <p:cNvPr id="74" name="Freeform 242"/>
              <p:cNvSpPr>
                <a:spLocks noEditPoints="1"/>
              </p:cNvSpPr>
              <p:nvPr/>
            </p:nvSpPr>
            <p:spPr bwMode="auto">
              <a:xfrm>
                <a:off x="10569670" y="3049998"/>
                <a:ext cx="573034" cy="522262"/>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5" name="Freeform 243"/>
              <p:cNvSpPr>
                <a:spLocks noEditPoints="1"/>
              </p:cNvSpPr>
              <p:nvPr/>
            </p:nvSpPr>
            <p:spPr bwMode="auto">
              <a:xfrm>
                <a:off x="10576923" y="3042745"/>
                <a:ext cx="576661" cy="522262"/>
              </a:xfrm>
              <a:custGeom>
                <a:avLst/>
                <a:gdLst>
                  <a:gd name="T0" fmla="*/ 53 w 67"/>
                  <a:gd name="T1" fmla="*/ 24 h 61"/>
                  <a:gd name="T2" fmla="*/ 56 w 67"/>
                  <a:gd name="T3" fmla="*/ 26 h 61"/>
                  <a:gd name="T4" fmla="*/ 56 w 67"/>
                  <a:gd name="T5" fmla="*/ 26 h 61"/>
                  <a:gd name="T6" fmla="*/ 56 w 67"/>
                  <a:gd name="T7" fmla="*/ 11 h 61"/>
                  <a:gd name="T8" fmla="*/ 41 w 67"/>
                  <a:gd name="T9" fmla="*/ 11 h 61"/>
                  <a:gd name="T10" fmla="*/ 41 w 67"/>
                  <a:gd name="T11" fmla="*/ 26 h 61"/>
                  <a:gd name="T12" fmla="*/ 43 w 67"/>
                  <a:gd name="T13" fmla="*/ 24 h 61"/>
                  <a:gd name="T14" fmla="*/ 43 w 67"/>
                  <a:gd name="T15" fmla="*/ 14 h 61"/>
                  <a:gd name="T16" fmla="*/ 53 w 67"/>
                  <a:gd name="T17" fmla="*/ 14 h 61"/>
                  <a:gd name="T18" fmla="*/ 53 w 67"/>
                  <a:gd name="T19" fmla="*/ 24 h 61"/>
                  <a:gd name="T20" fmla="*/ 53 w 67"/>
                  <a:gd name="T21" fmla="*/ 24 h 61"/>
                  <a:gd name="T22" fmla="*/ 39 w 67"/>
                  <a:gd name="T23" fmla="*/ 28 h 61"/>
                  <a:gd name="T24" fmla="*/ 39 w 67"/>
                  <a:gd name="T25" fmla="*/ 9 h 61"/>
                  <a:gd name="T26" fmla="*/ 58 w 67"/>
                  <a:gd name="T27" fmla="*/ 9 h 61"/>
                  <a:gd name="T28" fmla="*/ 58 w 67"/>
                  <a:gd name="T29" fmla="*/ 28 h 61"/>
                  <a:gd name="T30" fmla="*/ 58 w 67"/>
                  <a:gd name="T31" fmla="*/ 29 h 61"/>
                  <a:gd name="T32" fmla="*/ 60 w 67"/>
                  <a:gd name="T33" fmla="*/ 31 h 61"/>
                  <a:gd name="T34" fmla="*/ 60 w 67"/>
                  <a:gd name="T35" fmla="*/ 31 h 61"/>
                  <a:gd name="T36" fmla="*/ 60 w 67"/>
                  <a:gd name="T37" fmla="*/ 7 h 61"/>
                  <a:gd name="T38" fmla="*/ 36 w 67"/>
                  <a:gd name="T39" fmla="*/ 7 h 61"/>
                  <a:gd name="T40" fmla="*/ 36 w 67"/>
                  <a:gd name="T41" fmla="*/ 31 h 61"/>
                  <a:gd name="T42" fmla="*/ 39 w 67"/>
                  <a:gd name="T43" fmla="*/ 28 h 61"/>
                  <a:gd name="T44" fmla="*/ 56 w 67"/>
                  <a:gd name="T45" fmla="*/ 38 h 61"/>
                  <a:gd name="T46" fmla="*/ 50 w 67"/>
                  <a:gd name="T47" fmla="*/ 38 h 61"/>
                  <a:gd name="T48" fmla="*/ 50 w 67"/>
                  <a:gd name="T49" fmla="*/ 24 h 61"/>
                  <a:gd name="T50" fmla="*/ 53 w 67"/>
                  <a:gd name="T51" fmla="*/ 19 h 61"/>
                  <a:gd name="T52" fmla="*/ 48 w 67"/>
                  <a:gd name="T53" fmla="*/ 14 h 61"/>
                  <a:gd name="T54" fmla="*/ 43 w 67"/>
                  <a:gd name="T55" fmla="*/ 19 h 61"/>
                  <a:gd name="T56" fmla="*/ 47 w 67"/>
                  <a:gd name="T57" fmla="*/ 24 h 61"/>
                  <a:gd name="T58" fmla="*/ 47 w 67"/>
                  <a:gd name="T59" fmla="*/ 38 h 61"/>
                  <a:gd name="T60" fmla="*/ 11 w 67"/>
                  <a:gd name="T61" fmla="*/ 38 h 61"/>
                  <a:gd name="T62" fmla="*/ 0 w 67"/>
                  <a:gd name="T63" fmla="*/ 48 h 61"/>
                  <a:gd name="T64" fmla="*/ 0 w 67"/>
                  <a:gd name="T65" fmla="*/ 50 h 61"/>
                  <a:gd name="T66" fmla="*/ 11 w 67"/>
                  <a:gd name="T67" fmla="*/ 61 h 61"/>
                  <a:gd name="T68" fmla="*/ 56 w 67"/>
                  <a:gd name="T69" fmla="*/ 61 h 61"/>
                  <a:gd name="T70" fmla="*/ 67 w 67"/>
                  <a:gd name="T71" fmla="*/ 50 h 61"/>
                  <a:gd name="T72" fmla="*/ 67 w 67"/>
                  <a:gd name="T73" fmla="*/ 48 h 61"/>
                  <a:gd name="T74" fmla="*/ 56 w 67"/>
                  <a:gd name="T75" fmla="*/ 38 h 61"/>
                  <a:gd name="T76" fmla="*/ 11 w 67"/>
                  <a:gd name="T77" fmla="*/ 54 h 61"/>
                  <a:gd name="T78" fmla="*/ 7 w 67"/>
                  <a:gd name="T79" fmla="*/ 49 h 61"/>
                  <a:gd name="T80" fmla="*/ 11 w 67"/>
                  <a:gd name="T81" fmla="*/ 45 h 61"/>
                  <a:gd name="T82" fmla="*/ 16 w 67"/>
                  <a:gd name="T83" fmla="*/ 49 h 61"/>
                  <a:gd name="T84" fmla="*/ 11 w 67"/>
                  <a:gd name="T85" fmla="*/ 54 h 61"/>
                  <a:gd name="T86" fmla="*/ 40 w 67"/>
                  <a:gd name="T87" fmla="*/ 52 h 61"/>
                  <a:gd name="T88" fmla="*/ 37 w 67"/>
                  <a:gd name="T89" fmla="*/ 49 h 61"/>
                  <a:gd name="T90" fmla="*/ 40 w 67"/>
                  <a:gd name="T91" fmla="*/ 46 h 61"/>
                  <a:gd name="T92" fmla="*/ 43 w 67"/>
                  <a:gd name="T93" fmla="*/ 49 h 61"/>
                  <a:gd name="T94" fmla="*/ 40 w 67"/>
                  <a:gd name="T95" fmla="*/ 52 h 61"/>
                  <a:gd name="T96" fmla="*/ 48 w 67"/>
                  <a:gd name="T97" fmla="*/ 52 h 61"/>
                  <a:gd name="T98" fmla="*/ 45 w 67"/>
                  <a:gd name="T99" fmla="*/ 49 h 61"/>
                  <a:gd name="T100" fmla="*/ 48 w 67"/>
                  <a:gd name="T101" fmla="*/ 46 h 61"/>
                  <a:gd name="T102" fmla="*/ 52 w 67"/>
                  <a:gd name="T103" fmla="*/ 49 h 61"/>
                  <a:gd name="T104" fmla="*/ 48 w 67"/>
                  <a:gd name="T105" fmla="*/ 52 h 61"/>
                  <a:gd name="T106" fmla="*/ 57 w 67"/>
                  <a:gd name="T107" fmla="*/ 52 h 61"/>
                  <a:gd name="T108" fmla="*/ 54 w 67"/>
                  <a:gd name="T109" fmla="*/ 49 h 61"/>
                  <a:gd name="T110" fmla="*/ 57 w 67"/>
                  <a:gd name="T111" fmla="*/ 46 h 61"/>
                  <a:gd name="T112" fmla="*/ 60 w 67"/>
                  <a:gd name="T113" fmla="*/ 49 h 61"/>
                  <a:gd name="T114" fmla="*/ 57 w 67"/>
                  <a:gd name="T11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1">
                    <a:moveTo>
                      <a:pt x="53" y="24"/>
                    </a:moveTo>
                    <a:cubicBezTo>
                      <a:pt x="56" y="26"/>
                      <a:pt x="56" y="26"/>
                      <a:pt x="56" y="26"/>
                    </a:cubicBezTo>
                    <a:cubicBezTo>
                      <a:pt x="56" y="26"/>
                      <a:pt x="56" y="26"/>
                      <a:pt x="56" y="26"/>
                    </a:cubicBezTo>
                    <a:cubicBezTo>
                      <a:pt x="60" y="22"/>
                      <a:pt x="60" y="16"/>
                      <a:pt x="56" y="11"/>
                    </a:cubicBezTo>
                    <a:cubicBezTo>
                      <a:pt x="52" y="7"/>
                      <a:pt x="45" y="7"/>
                      <a:pt x="41" y="11"/>
                    </a:cubicBezTo>
                    <a:cubicBezTo>
                      <a:pt x="37" y="16"/>
                      <a:pt x="37" y="22"/>
                      <a:pt x="41" y="26"/>
                    </a:cubicBezTo>
                    <a:cubicBezTo>
                      <a:pt x="43" y="24"/>
                      <a:pt x="43" y="24"/>
                      <a:pt x="43" y="24"/>
                    </a:cubicBezTo>
                    <a:cubicBezTo>
                      <a:pt x="41" y="21"/>
                      <a:pt x="41" y="17"/>
                      <a:pt x="43" y="14"/>
                    </a:cubicBezTo>
                    <a:cubicBezTo>
                      <a:pt x="46" y="11"/>
                      <a:pt x="50" y="11"/>
                      <a:pt x="53" y="14"/>
                    </a:cubicBezTo>
                    <a:cubicBezTo>
                      <a:pt x="56" y="17"/>
                      <a:pt x="56" y="21"/>
                      <a:pt x="53" y="24"/>
                    </a:cubicBezTo>
                    <a:cubicBezTo>
                      <a:pt x="53" y="24"/>
                      <a:pt x="53" y="24"/>
                      <a:pt x="53" y="24"/>
                    </a:cubicBezTo>
                    <a:close/>
                    <a:moveTo>
                      <a:pt x="39" y="28"/>
                    </a:moveTo>
                    <a:cubicBezTo>
                      <a:pt x="34" y="23"/>
                      <a:pt x="34" y="15"/>
                      <a:pt x="39" y="9"/>
                    </a:cubicBezTo>
                    <a:cubicBezTo>
                      <a:pt x="44" y="4"/>
                      <a:pt x="52" y="4"/>
                      <a:pt x="58" y="9"/>
                    </a:cubicBezTo>
                    <a:cubicBezTo>
                      <a:pt x="63" y="15"/>
                      <a:pt x="63" y="23"/>
                      <a:pt x="58" y="28"/>
                    </a:cubicBezTo>
                    <a:cubicBezTo>
                      <a:pt x="58" y="28"/>
                      <a:pt x="58" y="28"/>
                      <a:pt x="58" y="29"/>
                    </a:cubicBezTo>
                    <a:cubicBezTo>
                      <a:pt x="60" y="31"/>
                      <a:pt x="60" y="31"/>
                      <a:pt x="60" y="31"/>
                    </a:cubicBezTo>
                    <a:cubicBezTo>
                      <a:pt x="60" y="31"/>
                      <a:pt x="60" y="31"/>
                      <a:pt x="60" y="31"/>
                    </a:cubicBezTo>
                    <a:cubicBezTo>
                      <a:pt x="67" y="24"/>
                      <a:pt x="67" y="14"/>
                      <a:pt x="60" y="7"/>
                    </a:cubicBezTo>
                    <a:cubicBezTo>
                      <a:pt x="54" y="0"/>
                      <a:pt x="43" y="0"/>
                      <a:pt x="36" y="7"/>
                    </a:cubicBezTo>
                    <a:cubicBezTo>
                      <a:pt x="30" y="14"/>
                      <a:pt x="30" y="24"/>
                      <a:pt x="36" y="31"/>
                    </a:cubicBezTo>
                    <a:lnTo>
                      <a:pt x="39" y="28"/>
                    </a:lnTo>
                    <a:close/>
                    <a:moveTo>
                      <a:pt x="56" y="38"/>
                    </a:moveTo>
                    <a:cubicBezTo>
                      <a:pt x="50" y="38"/>
                      <a:pt x="50" y="38"/>
                      <a:pt x="50" y="38"/>
                    </a:cubicBezTo>
                    <a:cubicBezTo>
                      <a:pt x="50" y="24"/>
                      <a:pt x="50" y="24"/>
                      <a:pt x="50" y="24"/>
                    </a:cubicBezTo>
                    <a:cubicBezTo>
                      <a:pt x="52" y="23"/>
                      <a:pt x="53" y="21"/>
                      <a:pt x="53" y="19"/>
                    </a:cubicBezTo>
                    <a:cubicBezTo>
                      <a:pt x="53" y="16"/>
                      <a:pt x="51" y="14"/>
                      <a:pt x="48" y="14"/>
                    </a:cubicBezTo>
                    <a:cubicBezTo>
                      <a:pt x="46" y="14"/>
                      <a:pt x="43" y="16"/>
                      <a:pt x="43" y="19"/>
                    </a:cubicBezTo>
                    <a:cubicBezTo>
                      <a:pt x="43" y="21"/>
                      <a:pt x="45" y="23"/>
                      <a:pt x="47" y="24"/>
                    </a:cubicBezTo>
                    <a:cubicBezTo>
                      <a:pt x="47" y="38"/>
                      <a:pt x="47" y="38"/>
                      <a:pt x="47" y="38"/>
                    </a:cubicBezTo>
                    <a:cubicBezTo>
                      <a:pt x="11" y="38"/>
                      <a:pt x="11" y="38"/>
                      <a:pt x="11" y="38"/>
                    </a:cubicBezTo>
                    <a:cubicBezTo>
                      <a:pt x="5" y="38"/>
                      <a:pt x="0" y="42"/>
                      <a:pt x="0" y="48"/>
                    </a:cubicBezTo>
                    <a:cubicBezTo>
                      <a:pt x="0" y="50"/>
                      <a:pt x="0" y="50"/>
                      <a:pt x="0" y="50"/>
                    </a:cubicBezTo>
                    <a:cubicBezTo>
                      <a:pt x="0" y="56"/>
                      <a:pt x="5" y="61"/>
                      <a:pt x="11" y="61"/>
                    </a:cubicBezTo>
                    <a:cubicBezTo>
                      <a:pt x="56" y="61"/>
                      <a:pt x="56" y="61"/>
                      <a:pt x="56" y="61"/>
                    </a:cubicBezTo>
                    <a:cubicBezTo>
                      <a:pt x="62" y="61"/>
                      <a:pt x="67" y="56"/>
                      <a:pt x="67" y="50"/>
                    </a:cubicBezTo>
                    <a:cubicBezTo>
                      <a:pt x="67" y="48"/>
                      <a:pt x="67" y="48"/>
                      <a:pt x="67" y="48"/>
                    </a:cubicBezTo>
                    <a:cubicBezTo>
                      <a:pt x="67" y="42"/>
                      <a:pt x="62" y="38"/>
                      <a:pt x="56" y="38"/>
                    </a:cubicBezTo>
                    <a:close/>
                    <a:moveTo>
                      <a:pt x="11" y="54"/>
                    </a:moveTo>
                    <a:cubicBezTo>
                      <a:pt x="9" y="54"/>
                      <a:pt x="7" y="52"/>
                      <a:pt x="7" y="49"/>
                    </a:cubicBezTo>
                    <a:cubicBezTo>
                      <a:pt x="7" y="47"/>
                      <a:pt x="9" y="45"/>
                      <a:pt x="11" y="45"/>
                    </a:cubicBezTo>
                    <a:cubicBezTo>
                      <a:pt x="14" y="45"/>
                      <a:pt x="16" y="47"/>
                      <a:pt x="16" y="49"/>
                    </a:cubicBezTo>
                    <a:cubicBezTo>
                      <a:pt x="16" y="52"/>
                      <a:pt x="14" y="54"/>
                      <a:pt x="11" y="54"/>
                    </a:cubicBezTo>
                    <a:close/>
                    <a:moveTo>
                      <a:pt x="40" y="52"/>
                    </a:moveTo>
                    <a:cubicBezTo>
                      <a:pt x="39" y="52"/>
                      <a:pt x="37" y="51"/>
                      <a:pt x="37" y="49"/>
                    </a:cubicBezTo>
                    <a:cubicBezTo>
                      <a:pt x="37" y="48"/>
                      <a:pt x="39" y="46"/>
                      <a:pt x="40" y="46"/>
                    </a:cubicBezTo>
                    <a:cubicBezTo>
                      <a:pt x="42" y="46"/>
                      <a:pt x="43" y="48"/>
                      <a:pt x="43" y="49"/>
                    </a:cubicBezTo>
                    <a:cubicBezTo>
                      <a:pt x="43" y="51"/>
                      <a:pt x="42" y="52"/>
                      <a:pt x="40" y="52"/>
                    </a:cubicBezTo>
                    <a:close/>
                    <a:moveTo>
                      <a:pt x="48" y="52"/>
                    </a:moveTo>
                    <a:cubicBezTo>
                      <a:pt x="47" y="52"/>
                      <a:pt x="45" y="51"/>
                      <a:pt x="45" y="49"/>
                    </a:cubicBezTo>
                    <a:cubicBezTo>
                      <a:pt x="45" y="48"/>
                      <a:pt x="47" y="46"/>
                      <a:pt x="48" y="46"/>
                    </a:cubicBezTo>
                    <a:cubicBezTo>
                      <a:pt x="50" y="46"/>
                      <a:pt x="52" y="48"/>
                      <a:pt x="52" y="49"/>
                    </a:cubicBezTo>
                    <a:cubicBezTo>
                      <a:pt x="52" y="51"/>
                      <a:pt x="50" y="52"/>
                      <a:pt x="48" y="52"/>
                    </a:cubicBezTo>
                    <a:close/>
                    <a:moveTo>
                      <a:pt x="57" y="52"/>
                    </a:moveTo>
                    <a:cubicBezTo>
                      <a:pt x="55" y="52"/>
                      <a:pt x="54" y="51"/>
                      <a:pt x="54" y="49"/>
                    </a:cubicBezTo>
                    <a:cubicBezTo>
                      <a:pt x="54" y="48"/>
                      <a:pt x="55" y="46"/>
                      <a:pt x="57" y="46"/>
                    </a:cubicBezTo>
                    <a:cubicBezTo>
                      <a:pt x="58" y="46"/>
                      <a:pt x="60" y="48"/>
                      <a:pt x="60" y="49"/>
                    </a:cubicBezTo>
                    <a:cubicBezTo>
                      <a:pt x="60" y="51"/>
                      <a:pt x="58" y="52"/>
                      <a:pt x="5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6" name="组合 5"/>
          <p:cNvGrpSpPr/>
          <p:nvPr/>
        </p:nvGrpSpPr>
        <p:grpSpPr>
          <a:xfrm>
            <a:off x="480630" y="2896040"/>
            <a:ext cx="622425" cy="622429"/>
            <a:chOff x="441872" y="2993435"/>
            <a:chExt cx="705309" cy="705313"/>
          </a:xfrm>
        </p:grpSpPr>
        <p:grpSp>
          <p:nvGrpSpPr>
            <p:cNvPr id="76" name="组合 75"/>
            <p:cNvGrpSpPr/>
            <p:nvPr/>
          </p:nvGrpSpPr>
          <p:grpSpPr>
            <a:xfrm>
              <a:off x="441872" y="2993435"/>
              <a:ext cx="705309" cy="705313"/>
              <a:chOff x="925975" y="3363269"/>
              <a:chExt cx="899446" cy="899451"/>
            </a:xfrm>
          </p:grpSpPr>
          <p:sp>
            <p:nvSpPr>
              <p:cNvPr id="77"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8"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2" name="组合 1"/>
            <p:cNvGrpSpPr/>
            <p:nvPr/>
          </p:nvGrpSpPr>
          <p:grpSpPr>
            <a:xfrm>
              <a:off x="532606" y="3149600"/>
              <a:ext cx="473244" cy="415406"/>
              <a:chOff x="460862" y="3086266"/>
              <a:chExt cx="652823" cy="573038"/>
            </a:xfrm>
          </p:grpSpPr>
          <p:sp>
            <p:nvSpPr>
              <p:cNvPr id="26" name="Freeform 139"/>
              <p:cNvSpPr>
                <a:spLocks/>
              </p:cNvSpPr>
              <p:nvPr/>
            </p:nvSpPr>
            <p:spPr bwMode="auto">
              <a:xfrm>
                <a:off x="631321" y="3358277"/>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7" name="Freeform 140"/>
              <p:cNvSpPr>
                <a:spLocks/>
              </p:cNvSpPr>
              <p:nvPr/>
            </p:nvSpPr>
            <p:spPr bwMode="auto">
              <a:xfrm>
                <a:off x="700230" y="3496097"/>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4" name="Freeform 141"/>
              <p:cNvSpPr>
                <a:spLocks/>
              </p:cNvSpPr>
              <p:nvPr/>
            </p:nvSpPr>
            <p:spPr bwMode="auto">
              <a:xfrm>
                <a:off x="547905" y="3231339"/>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5" name="Freeform 142"/>
              <p:cNvSpPr>
                <a:spLocks/>
              </p:cNvSpPr>
              <p:nvPr/>
            </p:nvSpPr>
            <p:spPr bwMode="auto">
              <a:xfrm>
                <a:off x="460862" y="3093520"/>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6" name="Freeform 143"/>
              <p:cNvSpPr>
                <a:spLocks/>
              </p:cNvSpPr>
              <p:nvPr/>
            </p:nvSpPr>
            <p:spPr bwMode="auto">
              <a:xfrm>
                <a:off x="642202" y="335102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7" name="Freeform 144"/>
              <p:cNvSpPr>
                <a:spLocks/>
              </p:cNvSpPr>
              <p:nvPr/>
            </p:nvSpPr>
            <p:spPr bwMode="auto">
              <a:xfrm>
                <a:off x="707484" y="347796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8" name="Freeform 145"/>
              <p:cNvSpPr>
                <a:spLocks/>
              </p:cNvSpPr>
              <p:nvPr/>
            </p:nvSpPr>
            <p:spPr bwMode="auto">
              <a:xfrm>
                <a:off x="555158" y="321320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9" name="Freeform 146"/>
              <p:cNvSpPr>
                <a:spLocks/>
              </p:cNvSpPr>
              <p:nvPr/>
            </p:nvSpPr>
            <p:spPr bwMode="auto">
              <a:xfrm>
                <a:off x="468115" y="308626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7" name="组合 6"/>
          <p:cNvGrpSpPr/>
          <p:nvPr/>
        </p:nvGrpSpPr>
        <p:grpSpPr>
          <a:xfrm>
            <a:off x="458505" y="4030074"/>
            <a:ext cx="622425" cy="622429"/>
            <a:chOff x="441872" y="4072935"/>
            <a:chExt cx="705309" cy="705313"/>
          </a:xfrm>
        </p:grpSpPr>
        <p:grpSp>
          <p:nvGrpSpPr>
            <p:cNvPr id="81" name="组合 80"/>
            <p:cNvGrpSpPr/>
            <p:nvPr/>
          </p:nvGrpSpPr>
          <p:grpSpPr>
            <a:xfrm>
              <a:off x="441872" y="4072935"/>
              <a:ext cx="705309" cy="705313"/>
              <a:chOff x="925975" y="3363269"/>
              <a:chExt cx="899446" cy="899451"/>
            </a:xfrm>
          </p:grpSpPr>
          <p:sp>
            <p:nvSpPr>
              <p:cNvPr id="82"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3" name="组合 2"/>
            <p:cNvGrpSpPr/>
            <p:nvPr/>
          </p:nvGrpSpPr>
          <p:grpSpPr>
            <a:xfrm>
              <a:off x="566690" y="4191794"/>
              <a:ext cx="346916" cy="442988"/>
              <a:chOff x="9341700" y="1864776"/>
              <a:chExt cx="471484" cy="602052"/>
            </a:xfrm>
          </p:grpSpPr>
          <p:sp>
            <p:nvSpPr>
              <p:cNvPr id="60" name="Freeform 195"/>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1" name="Freeform 196"/>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2" name="Freeform 197"/>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3" name="Freeform 198"/>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cxnSp>
        <p:nvCxnSpPr>
          <p:cNvPr id="11" name="直接连接符 10"/>
          <p:cNvCxnSpPr/>
          <p:nvPr/>
        </p:nvCxnSpPr>
        <p:spPr>
          <a:xfrm>
            <a:off x="526136" y="2831229"/>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493979" y="4868241"/>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493979" y="5714471"/>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58505" y="3835668"/>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7E44E19F-39C1-4D43-9F31-59EEE737509D}"/>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59329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Picture 6">
            <a:extLst>
              <a:ext uri="{FF2B5EF4-FFF2-40B4-BE49-F238E27FC236}">
                <a16:creationId xmlns:a16="http://schemas.microsoft.com/office/drawing/2014/main" id="{3CBEC3F9-0280-4A75-8AD5-5EC3047F1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530" y="2509006"/>
            <a:ext cx="39211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6">
            <a:extLst>
              <a:ext uri="{FF2B5EF4-FFF2-40B4-BE49-F238E27FC236}">
                <a16:creationId xmlns:a16="http://schemas.microsoft.com/office/drawing/2014/main" id="{B43E3FDB-476E-47F3-A19E-2F77C6BB14C1}"/>
              </a:ext>
            </a:extLst>
          </p:cNvPr>
          <p:cNvSpPr txBox="1">
            <a:spLocks noChangeArrowheads="1"/>
          </p:cNvSpPr>
          <p:nvPr/>
        </p:nvSpPr>
        <p:spPr bwMode="auto">
          <a:xfrm>
            <a:off x="281424" y="1898118"/>
            <a:ext cx="849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Step5: build project.</a:t>
            </a:r>
            <a:endParaRPr lang="zh-CN" altLang="en-US" sz="3200" b="1"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E8F6FFA1-8AA0-4806-BA78-B33D1F060107}"/>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CE8EACEE-7656-40B9-A5F5-B4D9B98AF48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C3E9F504-8FBD-41BD-BF8A-C402D630C2A3}"/>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351857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Picture 2">
            <a:extLst>
              <a:ext uri="{FF2B5EF4-FFF2-40B4-BE49-F238E27FC236}">
                <a16:creationId xmlns:a16="http://schemas.microsoft.com/office/drawing/2014/main" id="{AF78D4F9-B90E-41EE-88D5-5A5A6331E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546" y="2940553"/>
            <a:ext cx="7704137"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6">
            <a:extLst>
              <a:ext uri="{FF2B5EF4-FFF2-40B4-BE49-F238E27FC236}">
                <a16:creationId xmlns:a16="http://schemas.microsoft.com/office/drawing/2014/main" id="{8E9812E8-3860-465B-9451-A316107CB552}"/>
              </a:ext>
            </a:extLst>
          </p:cNvPr>
          <p:cNvSpPr txBox="1">
            <a:spLocks noChangeArrowheads="1"/>
          </p:cNvSpPr>
          <p:nvPr/>
        </p:nvSpPr>
        <p:spPr bwMode="auto">
          <a:xfrm>
            <a:off x="295492" y="1793154"/>
            <a:ext cx="849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Step6: run application.</a:t>
            </a:r>
            <a:endParaRPr lang="zh-CN" altLang="en-US" sz="3200" b="1"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A3B50B5F-F8FA-4B4F-A552-4C43E62F21D9}"/>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780D76E9-63D5-406F-8E43-8B3D8CC98E5E}"/>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2EAF38C6-06B7-41E9-BD6E-348B8A5F11C0}"/>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993711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Picture 2">
            <a:extLst>
              <a:ext uri="{FF2B5EF4-FFF2-40B4-BE49-F238E27FC236}">
                <a16:creationId xmlns:a16="http://schemas.microsoft.com/office/drawing/2014/main" id="{AF78D4F9-B90E-41EE-88D5-5A5A6331E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546" y="2940553"/>
            <a:ext cx="7704137"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6">
            <a:extLst>
              <a:ext uri="{FF2B5EF4-FFF2-40B4-BE49-F238E27FC236}">
                <a16:creationId xmlns:a16="http://schemas.microsoft.com/office/drawing/2014/main" id="{8E9812E8-3860-465B-9451-A316107CB552}"/>
              </a:ext>
            </a:extLst>
          </p:cNvPr>
          <p:cNvSpPr txBox="1">
            <a:spLocks noChangeArrowheads="1"/>
          </p:cNvSpPr>
          <p:nvPr/>
        </p:nvSpPr>
        <p:spPr bwMode="auto">
          <a:xfrm>
            <a:off x="295492" y="1793154"/>
            <a:ext cx="849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Step6: run application.</a:t>
            </a:r>
            <a:endParaRPr lang="zh-CN" altLang="en-US" sz="32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E6C32AB7-B5DC-42B6-92F4-6EC6D1D86332}"/>
              </a:ext>
            </a:extLst>
          </p:cNvPr>
          <p:cNvGrpSpPr/>
          <p:nvPr/>
        </p:nvGrpSpPr>
        <p:grpSpPr>
          <a:xfrm>
            <a:off x="-18610" y="1093668"/>
            <a:ext cx="12192000" cy="543294"/>
            <a:chOff x="261803" y="1207108"/>
            <a:chExt cx="5862434" cy="543294"/>
          </a:xfrm>
        </p:grpSpPr>
        <p:sp>
          <p:nvSpPr>
            <p:cNvPr id="20" name="Freeform 3">
              <a:extLst>
                <a:ext uri="{FF2B5EF4-FFF2-40B4-BE49-F238E27FC236}">
                  <a16:creationId xmlns:a16="http://schemas.microsoft.com/office/drawing/2014/main" id="{F2307520-0DB2-4020-84F4-04396211EF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1" name="内容占位符 2">
              <a:extLst>
                <a:ext uri="{FF2B5EF4-FFF2-40B4-BE49-F238E27FC236}">
                  <a16:creationId xmlns:a16="http://schemas.microsoft.com/office/drawing/2014/main" id="{22E30629-E3E3-47F3-9F37-DCC41522D2A8}"/>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711498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1.3  Java</a:t>
            </a:r>
            <a:r>
              <a:rPr lang="zh-CN" altLang="en-US" b="1" dirty="0">
                <a:latin typeface="仿宋" panose="02010609060101010101" pitchFamily="49" charset="-122"/>
                <a:ea typeface="仿宋" panose="02010609060101010101" pitchFamily="49" charset="-122"/>
              </a:rPr>
              <a:t>环境</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Picture 7">
            <a:extLst>
              <a:ext uri="{FF2B5EF4-FFF2-40B4-BE49-F238E27FC236}">
                <a16:creationId xmlns:a16="http://schemas.microsoft.com/office/drawing/2014/main" id="{27490A3A-7B17-4BDB-80DB-DA00E227F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6592" y="1668658"/>
            <a:ext cx="6410325" cy="462438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6">
            <a:extLst>
              <a:ext uri="{FF2B5EF4-FFF2-40B4-BE49-F238E27FC236}">
                <a16:creationId xmlns:a16="http://schemas.microsoft.com/office/drawing/2014/main" id="{54BF125E-CCAB-429F-AB4F-6B0343F1FB0B}"/>
              </a:ext>
            </a:extLst>
          </p:cNvPr>
          <p:cNvSpPr txBox="1">
            <a:spLocks noChangeArrowheads="1"/>
          </p:cNvSpPr>
          <p:nvPr/>
        </p:nvSpPr>
        <p:spPr bwMode="auto">
          <a:xfrm>
            <a:off x="281424" y="1910969"/>
            <a:ext cx="84963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cs typeface="Times New Roman" panose="02020603050405020304" pitchFamily="18" charset="0"/>
              </a:rPr>
              <a:t>Step7:add command line </a:t>
            </a:r>
            <a:r>
              <a:rPr lang="en-US" altLang="zh-CN" sz="3200" b="1" dirty="0" err="1">
                <a:latin typeface="Times New Roman" panose="02020603050405020304" pitchFamily="18" charset="0"/>
                <a:cs typeface="Times New Roman" panose="02020603050405020304" pitchFamily="18" charset="0"/>
              </a:rPr>
              <a:t>args</a:t>
            </a:r>
            <a:r>
              <a:rPr lang="en-US" altLang="zh-CN" sz="3200" b="1" dirty="0">
                <a:latin typeface="Times New Roman" panose="02020603050405020304" pitchFamily="18" charset="0"/>
                <a:cs typeface="Times New Roman" panose="02020603050405020304" pitchFamily="18" charset="0"/>
              </a:rPr>
              <a:t>.</a:t>
            </a:r>
          </a:p>
          <a:p>
            <a:pPr eaLnBrk="1" hangingPunct="1"/>
            <a:r>
              <a:rPr lang="en-US" altLang="zh-CN" sz="3200" b="1" dirty="0">
                <a:latin typeface="Times New Roman" panose="02020603050405020304" pitchFamily="18" charset="0"/>
                <a:cs typeface="Times New Roman" panose="02020603050405020304" pitchFamily="18" charset="0"/>
              </a:rPr>
              <a:t>Run as=&gt;Run configuration…</a:t>
            </a:r>
            <a:endParaRPr lang="zh-CN" altLang="en-US" sz="3200" b="1"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CA2C6926-1AF7-4638-8E0D-B5FAB81931B7}"/>
              </a:ext>
            </a:extLst>
          </p:cNvPr>
          <p:cNvGrpSpPr/>
          <p:nvPr/>
        </p:nvGrpSpPr>
        <p:grpSpPr>
          <a:xfrm>
            <a:off x="-18610" y="1093668"/>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1139322" y="1217002"/>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Eclipse IDE</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26" name="矩形 25">
            <a:hlinkClick r:id="rId3" action="ppaction://hlinkfile"/>
            <a:extLst>
              <a:ext uri="{FF2B5EF4-FFF2-40B4-BE49-F238E27FC236}">
                <a16:creationId xmlns:a16="http://schemas.microsoft.com/office/drawing/2014/main" id="{0862AB43-CE9B-4A10-8C50-26E6C7B92B89}"/>
              </a:ext>
            </a:extLst>
          </p:cNvPr>
          <p:cNvSpPr/>
          <p:nvPr/>
        </p:nvSpPr>
        <p:spPr>
          <a:xfrm>
            <a:off x="1139322" y="4195293"/>
            <a:ext cx="2166586"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ArgTest.java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071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2B42112F-2C94-40B2-AB32-8D048C81F99C}"/>
              </a:ext>
            </a:extLst>
          </p:cNvPr>
          <p:cNvSpPr/>
          <p:nvPr/>
        </p:nvSpPr>
        <p:spPr>
          <a:xfrm>
            <a:off x="6127120" y="3239565"/>
            <a:ext cx="4589081"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pic>
        <p:nvPicPr>
          <p:cNvPr id="35" name="图片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37" name="矩形 36"/>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25"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26" name="文本框 25"/>
          <p:cNvSpPr txBox="1"/>
          <p:nvPr/>
        </p:nvSpPr>
        <p:spPr>
          <a:xfrm>
            <a:off x="375400" y="2896664"/>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27" name="文本框 26"/>
          <p:cNvSpPr txBox="1"/>
          <p:nvPr/>
        </p:nvSpPr>
        <p:spPr>
          <a:xfrm>
            <a:off x="1284712" y="831928"/>
            <a:ext cx="1868659"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ONT</a:t>
            </a:r>
            <a:endParaRPr lang="zh-CN" altLang="en-US" sz="5999" b="1" dirty="0">
              <a:solidFill>
                <a:schemeClr val="bg1"/>
              </a:solidFill>
              <a:latin typeface="Bodoni MT" panose="02070603080606020203" pitchFamily="18" charset="0"/>
            </a:endParaRPr>
          </a:p>
        </p:txBody>
      </p:sp>
      <p:sp>
        <p:nvSpPr>
          <p:cNvPr id="28" name="文本框 27"/>
          <p:cNvSpPr txBox="1"/>
          <p:nvPr/>
        </p:nvSpPr>
        <p:spPr>
          <a:xfrm>
            <a:off x="376924" y="1625123"/>
            <a:ext cx="2491342"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ENTS</a:t>
            </a:r>
            <a:endParaRPr lang="zh-CN" altLang="en-US" sz="5999" b="1" dirty="0">
              <a:solidFill>
                <a:schemeClr val="bg1"/>
              </a:solidFill>
              <a:latin typeface="Bodoni MT" panose="02070603080606020203" pitchFamily="18" charset="0"/>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p:cNvGrpSpPr/>
          <p:nvPr/>
        </p:nvGrpSpPr>
        <p:grpSpPr>
          <a:xfrm>
            <a:off x="5276048" y="1676807"/>
            <a:ext cx="549719" cy="609459"/>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p:cNvSpPr txBox="1"/>
          <p:nvPr/>
        </p:nvSpPr>
        <p:spPr>
          <a:xfrm>
            <a:off x="6096794" y="1784939"/>
            <a:ext cx="451210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1.2</a:t>
            </a: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特点</a:t>
            </a:r>
          </a:p>
        </p:txBody>
      </p:sp>
      <p:grpSp>
        <p:nvGrpSpPr>
          <p:cNvPr id="70" name="组合 69"/>
          <p:cNvGrpSpPr/>
          <p:nvPr/>
        </p:nvGrpSpPr>
        <p:grpSpPr>
          <a:xfrm>
            <a:off x="5257994" y="2438629"/>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p:cNvSpPr txBox="1"/>
          <p:nvPr/>
        </p:nvSpPr>
        <p:spPr>
          <a:xfrm>
            <a:off x="6125261" y="2551371"/>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1.3   Java</a:t>
            </a:r>
            <a:r>
              <a:rPr lang="zh-CN" altLang="en-US" sz="2400" b="1" dirty="0">
                <a:latin typeface="仿宋" panose="02010609060101010101" pitchFamily="49" charset="-122"/>
                <a:ea typeface="仿宋" panose="02010609060101010101" pitchFamily="49" charset="-122"/>
              </a:rPr>
              <a:t>环境</a:t>
            </a:r>
          </a:p>
        </p:txBody>
      </p:sp>
      <p:grpSp>
        <p:nvGrpSpPr>
          <p:cNvPr id="100" name="组合 99"/>
          <p:cNvGrpSpPr/>
          <p:nvPr/>
        </p:nvGrpSpPr>
        <p:grpSpPr>
          <a:xfrm>
            <a:off x="5287019" y="5181193"/>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p:cNvSpPr txBox="1"/>
          <p:nvPr/>
        </p:nvSpPr>
        <p:spPr>
          <a:xfrm>
            <a:off x="5927654" y="5288215"/>
            <a:ext cx="5179607"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1.7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习题</a:t>
            </a:r>
          </a:p>
        </p:txBody>
      </p:sp>
      <p:sp>
        <p:nvSpPr>
          <p:cNvPr id="3" name="TextBox 2"/>
          <p:cNvSpPr txBox="1"/>
          <p:nvPr/>
        </p:nvSpPr>
        <p:spPr>
          <a:xfrm>
            <a:off x="6125261" y="1058461"/>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   Java</a:t>
            </a:r>
            <a:r>
              <a:rPr lang="zh-CN" altLang="en-US" sz="2400" b="1" dirty="0">
                <a:latin typeface="仿宋" panose="02010609060101010101" pitchFamily="49" charset="-122"/>
                <a:ea typeface="仿宋" panose="02010609060101010101" pitchFamily="49" charset="-122"/>
              </a:rPr>
              <a:t>语言简介</a:t>
            </a:r>
          </a:p>
        </p:txBody>
      </p:sp>
      <p:grpSp>
        <p:nvGrpSpPr>
          <p:cNvPr id="49" name="组合 48"/>
          <p:cNvGrpSpPr/>
          <p:nvPr/>
        </p:nvGrpSpPr>
        <p:grpSpPr>
          <a:xfrm>
            <a:off x="5257994" y="3124271"/>
            <a:ext cx="549719" cy="617843"/>
            <a:chOff x="279401" y="2698750"/>
            <a:chExt cx="1473200" cy="1655763"/>
          </a:xfrm>
        </p:grpSpPr>
        <p:sp>
          <p:nvSpPr>
            <p:cNvPr id="50"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7" name="TextBox 78"/>
          <p:cNvSpPr txBox="1"/>
          <p:nvPr/>
        </p:nvSpPr>
        <p:spPr>
          <a:xfrm>
            <a:off x="6096000" y="3263984"/>
            <a:ext cx="418923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1.4   Java</a:t>
            </a:r>
            <a:r>
              <a:rPr lang="zh-CN" altLang="en-US" sz="2400" b="1" dirty="0">
                <a:solidFill>
                  <a:schemeClr val="bg1"/>
                </a:solidFill>
                <a:latin typeface="仿宋" panose="02010609060101010101" pitchFamily="49" charset="-122"/>
                <a:ea typeface="仿宋" panose="02010609060101010101" pitchFamily="49" charset="-122"/>
              </a:rPr>
              <a:t>程序结构</a:t>
            </a:r>
          </a:p>
        </p:txBody>
      </p:sp>
      <p:grpSp>
        <p:nvGrpSpPr>
          <p:cNvPr id="88" name="组合 87"/>
          <p:cNvGrpSpPr/>
          <p:nvPr/>
        </p:nvGrpSpPr>
        <p:grpSpPr>
          <a:xfrm>
            <a:off x="5276048" y="4447311"/>
            <a:ext cx="549719" cy="617843"/>
            <a:chOff x="279401" y="2698750"/>
            <a:chExt cx="1473200" cy="1655763"/>
          </a:xfrm>
        </p:grpSpPr>
        <p:sp>
          <p:nvSpPr>
            <p:cNvPr id="8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7" name="TextBox 78"/>
          <p:cNvSpPr txBox="1"/>
          <p:nvPr/>
        </p:nvSpPr>
        <p:spPr>
          <a:xfrm>
            <a:off x="6096000" y="3938456"/>
            <a:ext cx="4036872"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1.5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学习方法</a:t>
            </a:r>
          </a:p>
        </p:txBody>
      </p:sp>
      <p:grpSp>
        <p:nvGrpSpPr>
          <p:cNvPr id="98" name="组合 97"/>
          <p:cNvGrpSpPr/>
          <p:nvPr/>
        </p:nvGrpSpPr>
        <p:grpSpPr>
          <a:xfrm>
            <a:off x="5257994" y="3809912"/>
            <a:ext cx="549719" cy="617843"/>
            <a:chOff x="279401" y="2698750"/>
            <a:chExt cx="1473200" cy="1655763"/>
          </a:xfrm>
        </p:grpSpPr>
        <p:sp>
          <p:nvSpPr>
            <p:cNvPr id="9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8" name="TextBox 117"/>
          <p:cNvSpPr txBox="1"/>
          <p:nvPr/>
        </p:nvSpPr>
        <p:spPr>
          <a:xfrm>
            <a:off x="6096000" y="4610122"/>
            <a:ext cx="37329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1.6   </a:t>
            </a:r>
            <a:r>
              <a:rPr lang="zh-CN" altLang="en-US" sz="2400" b="1" dirty="0">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557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5997"/>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4455310"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程序的开发步骤</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C4CB4BC0-BA47-461E-9FF7-CF278E5B759F}"/>
              </a:ext>
            </a:extLst>
          </p:cNvPr>
          <p:cNvGrpSpPr/>
          <p:nvPr/>
        </p:nvGrpSpPr>
        <p:grpSpPr>
          <a:xfrm>
            <a:off x="281425" y="1955202"/>
            <a:ext cx="11470564" cy="3201115"/>
            <a:chOff x="685006" y="2058194"/>
            <a:chExt cx="11216261" cy="3201115"/>
          </a:xfrm>
        </p:grpSpPr>
        <p:sp>
          <p:nvSpPr>
            <p:cNvPr id="19" name="圆角矩形 11">
              <a:extLst>
                <a:ext uri="{FF2B5EF4-FFF2-40B4-BE49-F238E27FC236}">
                  <a16:creationId xmlns:a16="http://schemas.microsoft.com/office/drawing/2014/main" id="{7B91D2C0-877C-459A-8AB5-B9FCB45EFD05}"/>
                </a:ext>
              </a:extLst>
            </p:cNvPr>
            <p:cNvSpPr/>
            <p:nvPr/>
          </p:nvSpPr>
          <p:spPr>
            <a:xfrm>
              <a:off x="685006" y="2058194"/>
              <a:ext cx="11216260" cy="320111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内容占位符 2">
              <a:extLst>
                <a:ext uri="{FF2B5EF4-FFF2-40B4-BE49-F238E27FC236}">
                  <a16:creationId xmlns:a16="http://schemas.microsoft.com/office/drawing/2014/main" id="{9650446B-CFD1-4837-BF0D-DB01E1D238ED}"/>
                </a:ext>
              </a:extLst>
            </p:cNvPr>
            <p:cNvSpPr txBox="1">
              <a:spLocks/>
            </p:cNvSpPr>
            <p:nvPr/>
          </p:nvSpPr>
          <p:spPr>
            <a:xfrm>
              <a:off x="685006" y="2287151"/>
              <a:ext cx="1121626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zh-CN" sz="2400" b="1" dirty="0">
                  <a:latin typeface="仿宋" panose="02010609060101010101" pitchFamily="49" charset="-122"/>
                  <a:ea typeface="仿宋" panose="02010609060101010101" pitchFamily="49" charset="-122"/>
                </a:rPr>
                <a:t>使用一个</a:t>
              </a:r>
              <a:r>
                <a:rPr lang="zh-CN" altLang="zh-CN" sz="2400" b="1" dirty="0">
                  <a:solidFill>
                    <a:srgbClr val="C00000"/>
                  </a:solidFill>
                  <a:latin typeface="仿宋" panose="02010609060101010101" pitchFamily="49" charset="-122"/>
                  <a:ea typeface="仿宋" panose="02010609060101010101" pitchFamily="49" charset="-122"/>
                </a:rPr>
                <a:t>文本编辑器</a:t>
              </a:r>
              <a:r>
                <a:rPr lang="zh-CN" altLang="zh-CN" sz="2400" b="1" dirty="0">
                  <a:latin typeface="仿宋" panose="02010609060101010101" pitchFamily="49" charset="-122"/>
                  <a:ea typeface="仿宋" panose="02010609060101010101" pitchFamily="49" charset="-122"/>
                </a:rPr>
                <a:t>，如</a:t>
              </a:r>
              <a:r>
                <a:rPr lang="en-US" altLang="zh-CN" sz="2400" b="1" dirty="0">
                  <a:latin typeface="仿宋" panose="02010609060101010101" pitchFamily="49" charset="-122"/>
                  <a:ea typeface="仿宋" panose="02010609060101010101" pitchFamily="49" charset="-122"/>
                </a:rPr>
                <a:t>Edit</a:t>
              </a:r>
              <a:r>
                <a:rPr lang="zh-CN" altLang="zh-CN" sz="2400" b="1" dirty="0">
                  <a:latin typeface="仿宋" panose="02010609060101010101" pitchFamily="49" charset="-122"/>
                  <a:ea typeface="仿宋" panose="02010609060101010101" pitchFamily="49" charset="-122"/>
                </a:rPr>
                <a:t>或记事本来编写源文件。不可使用非文本编辑器，比如</a:t>
              </a:r>
              <a:r>
                <a:rPr lang="en-US" altLang="zh-CN" sz="2400" b="1" dirty="0">
                  <a:latin typeface="仿宋" panose="02010609060101010101" pitchFamily="49" charset="-122"/>
                  <a:ea typeface="仿宋" panose="02010609060101010101" pitchFamily="49" charset="-122"/>
                </a:rPr>
                <a:t>Word</a:t>
              </a:r>
              <a:r>
                <a:rPr lang="zh-CN" altLang="zh-CN" sz="2400" b="1" dirty="0">
                  <a:latin typeface="仿宋" panose="02010609060101010101" pitchFamily="49" charset="-122"/>
                  <a:ea typeface="仿宋" panose="02010609060101010101" pitchFamily="49" charset="-122"/>
                </a:rPr>
                <a:t>编辑器。将编辑好的源文件保存起来，</a:t>
              </a:r>
              <a:r>
                <a:rPr lang="zh-CN" altLang="zh-CN" sz="2400" b="1" dirty="0">
                  <a:solidFill>
                    <a:srgbClr val="C00000"/>
                  </a:solidFill>
                  <a:latin typeface="仿宋" panose="02010609060101010101" pitchFamily="49" charset="-122"/>
                  <a:ea typeface="仿宋" panose="02010609060101010101" pitchFamily="49" charset="-122"/>
                </a:rPr>
                <a:t>源文件的扩展名必须是</a:t>
              </a:r>
              <a:r>
                <a:rPr lang="en-US" altLang="zh-CN" sz="2400" b="1" dirty="0">
                  <a:solidFill>
                    <a:srgbClr val="C00000"/>
                  </a:solidFill>
                  <a:latin typeface="仿宋" panose="02010609060101010101" pitchFamily="49" charset="-122"/>
                  <a:ea typeface="仿宋" panose="02010609060101010101" pitchFamily="49" charset="-122"/>
                </a:rPr>
                <a:t>java</a:t>
              </a:r>
            </a:p>
            <a:p>
              <a:pPr>
                <a:lnSpc>
                  <a:spcPct val="150000"/>
                </a:lnSpc>
                <a:buFont typeface="Wingdings" panose="05000000000000000000" pitchFamily="2" charset="2"/>
                <a:buChar char="Ø"/>
              </a:pPr>
              <a:r>
                <a:rPr lang="zh-CN" altLang="zh-CN" sz="2400" dirty="0">
                  <a:latin typeface="仿宋" panose="02010609060101010101" pitchFamily="49" charset="-122"/>
                  <a:ea typeface="仿宋" panose="02010609060101010101" pitchFamily="49" charset="-122"/>
                </a:rPr>
                <a:t>使用</a:t>
              </a:r>
              <a:r>
                <a:rPr lang="en-US" altLang="zh-CN" sz="2400" dirty="0">
                  <a:latin typeface="仿宋" panose="02010609060101010101" pitchFamily="49" charset="-122"/>
                  <a:ea typeface="仿宋" panose="02010609060101010101" pitchFamily="49" charset="-122"/>
                </a:rPr>
                <a:t>Java</a:t>
              </a:r>
              <a:r>
                <a:rPr lang="zh-CN" altLang="zh-CN" sz="2400" dirty="0">
                  <a:latin typeface="仿宋" panose="02010609060101010101" pitchFamily="49" charset="-122"/>
                  <a:ea typeface="仿宋" panose="02010609060101010101" pitchFamily="49" charset="-122"/>
                </a:rPr>
                <a:t>编译器（</a:t>
              </a:r>
              <a:r>
                <a:rPr lang="en-US" altLang="zh-CN" sz="2400" dirty="0">
                  <a:latin typeface="仿宋" panose="02010609060101010101" pitchFamily="49" charset="-122"/>
                  <a:ea typeface="仿宋" panose="02010609060101010101" pitchFamily="49" charset="-122"/>
                </a:rPr>
                <a:t>javac.exe</a:t>
              </a:r>
              <a:r>
                <a:rPr lang="zh-CN" altLang="zh-CN" sz="2400" dirty="0">
                  <a:latin typeface="仿宋" panose="02010609060101010101" pitchFamily="49" charset="-122"/>
                  <a:ea typeface="仿宋" panose="02010609060101010101" pitchFamily="49" charset="-122"/>
                </a:rPr>
                <a:t>）编译源文件，得到字节码文件。</a:t>
              </a:r>
              <a:endParaRPr lang="en-US" altLang="zh-CN" sz="2400" dirty="0">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r>
                <a:rPr lang="zh-CN" altLang="zh-CN" sz="2400" b="1" dirty="0">
                  <a:latin typeface="仿宋" panose="02010609060101010101" pitchFamily="49" charset="-122"/>
                  <a:ea typeface="仿宋" panose="02010609060101010101" pitchFamily="49" charset="-122"/>
                </a:rPr>
                <a:t>使用</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解释器（</a:t>
              </a:r>
              <a:r>
                <a:rPr lang="en-US" altLang="zh-CN" sz="2400" b="1" dirty="0">
                  <a:latin typeface="仿宋" panose="02010609060101010101" pitchFamily="49" charset="-122"/>
                  <a:ea typeface="仿宋" panose="02010609060101010101" pitchFamily="49" charset="-122"/>
                </a:rPr>
                <a:t>java.exe</a:t>
              </a:r>
              <a:r>
                <a:rPr lang="zh-CN" altLang="zh-CN" sz="2400" b="1" dirty="0">
                  <a:latin typeface="仿宋" panose="02010609060101010101" pitchFamily="49" charset="-122"/>
                  <a:ea typeface="仿宋" panose="02010609060101010101" pitchFamily="49" charset="-122"/>
                </a:rPr>
                <a:t>）来解释执行字节码文件</a:t>
              </a:r>
              <a:r>
                <a:rPr lang="zh-CN" altLang="en-US" sz="2400" b="1" dirty="0">
                  <a:latin typeface="仿宋" panose="02010609060101010101" pitchFamily="49" charset="-122"/>
                  <a:ea typeface="仿宋" panose="02010609060101010101" pitchFamily="49" charset="-122"/>
                </a:rPr>
                <a:t>。</a:t>
              </a:r>
              <a:endParaRPr lang="en-US" altLang="zh-CN" sz="2400" b="1" dirty="0">
                <a:solidFill>
                  <a:srgbClr val="C00000"/>
                </a:solidFill>
                <a:latin typeface="仿宋" panose="02010609060101010101" pitchFamily="49" charset="-122"/>
                <a:ea typeface="仿宋" panose="02010609060101010101" pitchFamily="49" charset="-122"/>
              </a:endParaRPr>
            </a:p>
            <a:p>
              <a:pPr>
                <a:lnSpc>
                  <a:spcPct val="150000"/>
                </a:lnSpc>
                <a:buFont typeface="Wingdings" panose="05000000000000000000" pitchFamily="2" charset="2"/>
                <a:buChar char="Ø"/>
              </a:pPr>
              <a:endParaRPr lang="zh-CN" altLang="en-US" sz="2400" dirty="0">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553524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5997"/>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latin typeface="仿宋" panose="02010609060101010101" pitchFamily="49" charset="-122"/>
                  <a:ea typeface="仿宋" panose="02010609060101010101" pitchFamily="49" charset="-122"/>
                </a:rPr>
                <a:t>一个简单的</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grpSp>
        <p:nvGrpSpPr>
          <p:cNvPr id="18" name="组合 17">
            <a:extLst>
              <a:ext uri="{FF2B5EF4-FFF2-40B4-BE49-F238E27FC236}">
                <a16:creationId xmlns:a16="http://schemas.microsoft.com/office/drawing/2014/main" id="{C4CB4BC0-BA47-461E-9FF7-CF278E5B759F}"/>
              </a:ext>
            </a:extLst>
          </p:cNvPr>
          <p:cNvGrpSpPr/>
          <p:nvPr/>
        </p:nvGrpSpPr>
        <p:grpSpPr>
          <a:xfrm>
            <a:off x="2913565" y="1659638"/>
            <a:ext cx="8266469" cy="4620240"/>
            <a:chOff x="685007" y="2093342"/>
            <a:chExt cx="11400162" cy="3201115"/>
          </a:xfrm>
        </p:grpSpPr>
        <p:sp>
          <p:nvSpPr>
            <p:cNvPr id="19" name="圆角矩形 11">
              <a:extLst>
                <a:ext uri="{FF2B5EF4-FFF2-40B4-BE49-F238E27FC236}">
                  <a16:creationId xmlns:a16="http://schemas.microsoft.com/office/drawing/2014/main" id="{7B91D2C0-877C-459A-8AB5-B9FCB45EFD05}"/>
                </a:ext>
              </a:extLst>
            </p:cNvPr>
            <p:cNvSpPr/>
            <p:nvPr/>
          </p:nvSpPr>
          <p:spPr>
            <a:xfrm>
              <a:off x="685007" y="2093342"/>
              <a:ext cx="11216260" cy="320111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内容占位符 2">
              <a:extLst>
                <a:ext uri="{FF2B5EF4-FFF2-40B4-BE49-F238E27FC236}">
                  <a16:creationId xmlns:a16="http://schemas.microsoft.com/office/drawing/2014/main" id="{9650446B-CFD1-4837-BF0D-DB01E1D238ED}"/>
                </a:ext>
              </a:extLst>
            </p:cNvPr>
            <p:cNvSpPr txBox="1">
              <a:spLocks/>
            </p:cNvSpPr>
            <p:nvPr/>
          </p:nvSpPr>
          <p:spPr>
            <a:xfrm>
              <a:off x="868908" y="2224578"/>
              <a:ext cx="11216261"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public class Welcome {</a:t>
              </a: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public static void main(String[] </a:t>
              </a:r>
              <a:r>
                <a:rPr lang="en-US" altLang="zh-CN" sz="2400" dirty="0" err="1">
                  <a:latin typeface="Times New Roman" panose="02020603050405020304" pitchFamily="18" charset="0"/>
                  <a:ea typeface="仿宋" panose="02010609060101010101" pitchFamily="49" charset="-122"/>
                  <a:cs typeface="Times New Roman" panose="02020603050405020304" pitchFamily="18" charset="0"/>
                </a:rPr>
                <a:t>args</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a:t>
              </a: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 TODO Auto-generated method stub</a:t>
              </a: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String[] greeting = new String[3];</a:t>
              </a: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greeting[0] = "Welcome to Core Java";</a:t>
              </a: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greeting[1] = "by Cay </a:t>
              </a:r>
              <a:r>
                <a:rPr lang="en-US" altLang="zh-CN" sz="2400" dirty="0" err="1">
                  <a:latin typeface="Times New Roman" panose="02020603050405020304" pitchFamily="18" charset="0"/>
                  <a:ea typeface="仿宋" panose="02010609060101010101" pitchFamily="49" charset="-122"/>
                  <a:cs typeface="Times New Roman" panose="02020603050405020304" pitchFamily="18" charset="0"/>
                </a:rPr>
                <a:t>Horstmann</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a:t>
              </a: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greeting[2] = "and Gary Cornell";</a:t>
              </a:r>
            </a:p>
            <a:p>
              <a:pPr marL="0" indent="0">
                <a:lnSpc>
                  <a:spcPct val="100000"/>
                </a:lnSpc>
                <a:spcBef>
                  <a:spcPts val="0"/>
                </a:spcBef>
                <a:buNone/>
              </a:pPr>
              <a:endParaRPr lang="en-US" altLang="zh-CN" sz="2400" dirty="0">
                <a:latin typeface="Times New Roman" panose="02020603050405020304" pitchFamily="18" charset="0"/>
                <a:ea typeface="仿宋" panose="02010609060101010101" pitchFamily="49" charset="-122"/>
                <a:cs typeface="Times New Roman" panose="02020603050405020304" pitchFamily="18" charset="0"/>
              </a:endParaRP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for (String g : greeting)</a:t>
              </a: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仿宋" panose="02010609060101010101" pitchFamily="49" charset="-122"/>
                  <a:cs typeface="Times New Roman" panose="02020603050405020304" pitchFamily="18" charset="0"/>
                </a:rPr>
                <a:t>System.out.println</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(g);</a:t>
              </a:r>
            </a:p>
            <a:p>
              <a:pPr marL="0" indent="0">
                <a:lnSpc>
                  <a:spcPct val="1000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	}</a:t>
              </a:r>
            </a:p>
            <a:p>
              <a:pPr marL="0" indent="0">
                <a:lnSpc>
                  <a:spcPts val="300"/>
                </a:lnSpc>
                <a:spcBef>
                  <a:spcPts val="0"/>
                </a:spcBef>
                <a:buNone/>
              </a:pPr>
              <a:endParaRPr lang="en-US" altLang="zh-CN" sz="2400" dirty="0">
                <a:latin typeface="Times New Roman" panose="02020603050405020304" pitchFamily="18" charset="0"/>
                <a:ea typeface="仿宋" panose="02010609060101010101" pitchFamily="49" charset="-122"/>
                <a:cs typeface="Times New Roman" panose="02020603050405020304" pitchFamily="18" charset="0"/>
              </a:endParaRPr>
            </a:p>
            <a:p>
              <a:pPr marL="0" indent="0">
                <a:lnSpc>
                  <a:spcPts val="300"/>
                </a:lnSpc>
                <a:spcBef>
                  <a:spcPts val="0"/>
                </a:spcBef>
                <a:buNone/>
              </a:pP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a:t>
              </a:r>
            </a:p>
            <a:p>
              <a:pPr marL="0" indent="0">
                <a:lnSpc>
                  <a:spcPts val="300"/>
                </a:lnSpc>
                <a:spcBef>
                  <a:spcPts val="0"/>
                </a:spcBef>
                <a:buNone/>
              </a:pPr>
              <a:endParaRPr lang="zh-CN" altLang="en-US" sz="2400" dirty="0">
                <a:latin typeface="Times New Roman" panose="02020603050405020304" pitchFamily="18" charset="0"/>
                <a:ea typeface="仿宋" panose="02010609060101010101" pitchFamily="49" charset="-122"/>
                <a:cs typeface="Times New Roman" panose="02020603050405020304" pitchFamily="18" charset="0"/>
              </a:endParaRPr>
            </a:p>
          </p:txBody>
        </p:sp>
      </p:grpSp>
      <p:sp>
        <p:nvSpPr>
          <p:cNvPr id="23" name="矩形 22">
            <a:hlinkClick r:id="rId2" action="ppaction://hlinkfile"/>
            <a:extLst>
              <a:ext uri="{FF2B5EF4-FFF2-40B4-BE49-F238E27FC236}">
                <a16:creationId xmlns:a16="http://schemas.microsoft.com/office/drawing/2014/main" id="{CC9DC5A8-8B37-4DB7-9032-D2E8EBEF5795}"/>
              </a:ext>
            </a:extLst>
          </p:cNvPr>
          <p:cNvSpPr/>
          <p:nvPr/>
        </p:nvSpPr>
        <p:spPr>
          <a:xfrm>
            <a:off x="373676" y="4764832"/>
            <a:ext cx="2345661"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Welcome.java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087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5997"/>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latin typeface="仿宋" panose="02010609060101010101" pitchFamily="49" charset="-122"/>
                  <a:ea typeface="仿宋" panose="02010609060101010101" pitchFamily="49" charset="-122"/>
                </a:rPr>
                <a:t>一个简单的</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6" name="Rectangle 3">
            <a:extLst>
              <a:ext uri="{FF2B5EF4-FFF2-40B4-BE49-F238E27FC236}">
                <a16:creationId xmlns:a16="http://schemas.microsoft.com/office/drawing/2014/main" id="{DEC3E04B-B82B-441A-82DA-931F1A972770}"/>
              </a:ext>
            </a:extLst>
          </p:cNvPr>
          <p:cNvSpPr txBox="1">
            <a:spLocks noRot="1" noChangeArrowheads="1"/>
          </p:cNvSpPr>
          <p:nvPr/>
        </p:nvSpPr>
        <p:spPr bwMode="auto">
          <a:xfrm>
            <a:off x="215668" y="2171149"/>
            <a:ext cx="58324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3600" b="1" dirty="0">
                <a:latin typeface="仿宋" panose="02010609060101010101" pitchFamily="49" charset="-122"/>
                <a:ea typeface="仿宋" panose="02010609060101010101" pitchFamily="49" charset="-122"/>
              </a:rPr>
              <a:t>在命令行输入如下命令：</a:t>
            </a:r>
            <a:endParaRPr lang="en-US" altLang="zh-CN" sz="3600" b="1" dirty="0">
              <a:latin typeface="仿宋" panose="02010609060101010101" pitchFamily="49" charset="-122"/>
              <a:ea typeface="仿宋" panose="02010609060101010101" pitchFamily="49" charset="-122"/>
            </a:endParaRPr>
          </a:p>
          <a:p>
            <a:pPr lvl="1" eaLnBrk="1" hangingPunct="1">
              <a:buFont typeface="Wingdings" panose="05000000000000000000" pitchFamily="2" charset="2"/>
              <a:buNone/>
            </a:pPr>
            <a:r>
              <a:rPr lang="en-US" altLang="zh-CN" sz="3200" b="1" i="1" dirty="0">
                <a:latin typeface="Times New Roman" panose="02020603050405020304" pitchFamily="18" charset="0"/>
                <a:cs typeface="Times New Roman" panose="02020603050405020304" pitchFamily="18" charset="0"/>
              </a:rPr>
              <a:t>     </a:t>
            </a:r>
            <a:r>
              <a:rPr lang="en-US" altLang="zh-CN" sz="3200" b="1" i="1" dirty="0" err="1">
                <a:latin typeface="Times New Roman" panose="02020603050405020304" pitchFamily="18" charset="0"/>
                <a:cs typeface="Times New Roman" panose="02020603050405020304" pitchFamily="18" charset="0"/>
              </a:rPr>
              <a:t>javac</a:t>
            </a:r>
            <a:r>
              <a:rPr lang="en-US" altLang="zh-CN" sz="3200" b="1" i="1" dirty="0">
                <a:latin typeface="Times New Roman" panose="02020603050405020304" pitchFamily="18" charset="0"/>
                <a:cs typeface="Times New Roman" panose="02020603050405020304" pitchFamily="18" charset="0"/>
              </a:rPr>
              <a:t> </a:t>
            </a:r>
            <a:r>
              <a:rPr lang="en-US" altLang="zh-CN" sz="3200" b="1" i="1" dirty="0">
                <a:latin typeface="Times New Roman" panose="02020603050405020304" pitchFamily="18" charset="0"/>
                <a:cs typeface="Times New Roman" panose="02020603050405020304" pitchFamily="18" charset="0"/>
                <a:hlinkClick r:id="rId2" action="ppaction://hlinkfile"/>
              </a:rPr>
              <a:t>Welcome.java</a:t>
            </a:r>
            <a:r>
              <a:rPr lang="en-US" altLang="zh-CN" sz="3200" b="1" i="1" dirty="0">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None/>
            </a:pPr>
            <a:r>
              <a:rPr lang="en-US" altLang="zh-CN" sz="3200" b="1" i="1" dirty="0">
                <a:latin typeface="Times New Roman" panose="02020603050405020304" pitchFamily="18" charset="0"/>
                <a:cs typeface="Times New Roman" panose="02020603050405020304" pitchFamily="18" charset="0"/>
              </a:rPr>
              <a:t>		java Welcome</a:t>
            </a:r>
            <a:endParaRPr lang="en-US" altLang="zh-CN" sz="1800" dirty="0">
              <a:latin typeface="微软雅黑" panose="020B0503020204020204" pitchFamily="34" charset="-122"/>
              <a:ea typeface="微软雅黑" panose="020B0503020204020204" pitchFamily="34" charset="-122"/>
            </a:endParaRPr>
          </a:p>
        </p:txBody>
      </p:sp>
      <p:pic>
        <p:nvPicPr>
          <p:cNvPr id="20" name="Picture 2">
            <a:extLst>
              <a:ext uri="{FF2B5EF4-FFF2-40B4-BE49-F238E27FC236}">
                <a16:creationId xmlns:a16="http://schemas.microsoft.com/office/drawing/2014/main" id="{13CD2EE0-90A7-4A74-B26F-34C7B71C7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857" y="1801813"/>
            <a:ext cx="5832475" cy="36020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453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1">
            <a:extLst>
              <a:ext uri="{FF2B5EF4-FFF2-40B4-BE49-F238E27FC236}">
                <a16:creationId xmlns:a16="http://schemas.microsoft.com/office/drawing/2014/main" id="{859A1584-C1DF-4B34-A821-AE9846337389}"/>
              </a:ext>
            </a:extLst>
          </p:cNvPr>
          <p:cNvSpPr/>
          <p:nvPr/>
        </p:nvSpPr>
        <p:spPr>
          <a:xfrm>
            <a:off x="1734734" y="1704796"/>
            <a:ext cx="9123039" cy="425090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734733" y="1984526"/>
            <a:ext cx="9123040" cy="386567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90000"/>
              </a:lnSpc>
              <a:spcBef>
                <a:spcPct val="20000"/>
              </a:spcBef>
              <a:buClr>
                <a:schemeClr val="folHlink"/>
              </a:buClr>
              <a:buSzPct val="60000"/>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rPr>
              <a:t>关键字 </a:t>
            </a:r>
            <a:r>
              <a:rPr lang="en-US" altLang="zh-CN" sz="2800" b="1" dirty="0">
                <a:latin typeface="仿宋" panose="02010609060101010101" pitchFamily="49" charset="-122"/>
                <a:ea typeface="仿宋" panose="02010609060101010101" pitchFamily="49" charset="-122"/>
              </a:rPr>
              <a:t>class </a:t>
            </a:r>
            <a:r>
              <a:rPr lang="zh-CN" altLang="en-US" sz="2800" b="1" dirty="0">
                <a:latin typeface="仿宋" panose="02010609060101010101" pitchFamily="49" charset="-122"/>
                <a:ea typeface="仿宋" panose="02010609060101010101" pitchFamily="49" charset="-122"/>
              </a:rPr>
              <a:t>声明类的定义，还帮助编译器理解它是一个类的声明</a:t>
            </a:r>
          </a:p>
          <a:p>
            <a:pPr>
              <a:lnSpc>
                <a:spcPct val="90000"/>
              </a:lnSpc>
              <a:spcBef>
                <a:spcPct val="20000"/>
              </a:spcBef>
              <a:buClr>
                <a:schemeClr val="folHlink"/>
              </a:buClr>
              <a:buSzPct val="60000"/>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rPr>
              <a:t>整个类及其所有成员都是在一对大括号中（即 </a:t>
            </a: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和 </a:t>
            </a: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之间）定义的。它们标志着类定义块的开始和结束</a:t>
            </a:r>
          </a:p>
          <a:p>
            <a:pPr>
              <a:lnSpc>
                <a:spcPct val="90000"/>
              </a:lnSpc>
              <a:spcBef>
                <a:spcPct val="20000"/>
              </a:spcBef>
              <a:buClr>
                <a:schemeClr val="folHlink"/>
              </a:buClr>
              <a:buSzPct val="60000"/>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rPr>
              <a:t>程序从 </a:t>
            </a:r>
            <a:r>
              <a:rPr lang="en-US" altLang="zh-CN" sz="2800" b="1" dirty="0">
                <a:latin typeface="仿宋" panose="02010609060101010101" pitchFamily="49" charset="-122"/>
                <a:ea typeface="仿宋" panose="02010609060101010101" pitchFamily="49" charset="-122"/>
              </a:rPr>
              <a:t>main( ) </a:t>
            </a:r>
            <a:r>
              <a:rPr lang="zh-CN" altLang="en-US" sz="2800" b="1" dirty="0">
                <a:latin typeface="仿宋" panose="02010609060101010101" pitchFamily="49" charset="-122"/>
                <a:ea typeface="仿宋" panose="02010609060101010101" pitchFamily="49" charset="-122"/>
              </a:rPr>
              <a:t>方法开始执行</a:t>
            </a:r>
            <a:endParaRPr lang="en-US" altLang="zh-CN" sz="2800" b="1" dirty="0">
              <a:latin typeface="仿宋" panose="02010609060101010101" pitchFamily="49" charset="-122"/>
              <a:ea typeface="仿宋" panose="02010609060101010101" pitchFamily="49" charset="-122"/>
            </a:endParaRPr>
          </a:p>
          <a:p>
            <a:pPr>
              <a:lnSpc>
                <a:spcPct val="80000"/>
              </a:lnSpc>
              <a:spcBef>
                <a:spcPct val="20000"/>
              </a:spcBef>
              <a:buClr>
                <a:schemeClr val="folHlink"/>
              </a:buClr>
              <a:buSzPct val="60000"/>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rPr>
              <a:t>关键字 </a:t>
            </a:r>
            <a:r>
              <a:rPr lang="en-US" altLang="zh-CN" sz="2800" b="1" dirty="0">
                <a:latin typeface="仿宋" panose="02010609060101010101" pitchFamily="49" charset="-122"/>
                <a:ea typeface="仿宋" panose="02010609060101010101" pitchFamily="49" charset="-122"/>
              </a:rPr>
              <a:t>public </a:t>
            </a:r>
            <a:r>
              <a:rPr lang="zh-CN" altLang="en-US" sz="2800" b="1" dirty="0">
                <a:latin typeface="仿宋" panose="02010609060101010101" pitchFamily="49" charset="-122"/>
                <a:ea typeface="仿宋" panose="02010609060101010101" pitchFamily="49" charset="-122"/>
              </a:rPr>
              <a:t>是一个访问说明符，控制类成员的可见度和作用域</a:t>
            </a:r>
            <a:endParaRPr lang="en-US" altLang="zh-CN" sz="2800" b="1" dirty="0">
              <a:latin typeface="仿宋" panose="02010609060101010101" pitchFamily="49" charset="-122"/>
              <a:ea typeface="仿宋" panose="02010609060101010101" pitchFamily="49" charset="-122"/>
            </a:endParaRPr>
          </a:p>
          <a:p>
            <a:pPr>
              <a:lnSpc>
                <a:spcPct val="80000"/>
              </a:lnSpc>
              <a:spcBef>
                <a:spcPct val="20000"/>
              </a:spcBef>
              <a:buClr>
                <a:schemeClr val="folHlink"/>
              </a:buClr>
              <a:buSzPct val="60000"/>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rPr>
              <a:t>关键字 </a:t>
            </a:r>
            <a:r>
              <a:rPr lang="en-US" altLang="zh-CN" sz="2800" b="1" dirty="0">
                <a:latin typeface="仿宋" panose="02010609060101010101" pitchFamily="49" charset="-122"/>
                <a:ea typeface="仿宋" panose="02010609060101010101" pitchFamily="49" charset="-122"/>
              </a:rPr>
              <a:t>static</a:t>
            </a:r>
            <a:r>
              <a:rPr lang="zh-CN" altLang="en-US" sz="2800" b="1" dirty="0">
                <a:latin typeface="仿宋" panose="02010609060101010101" pitchFamily="49" charset="-122"/>
                <a:ea typeface="仿宋" panose="02010609060101010101" pitchFamily="49" charset="-122"/>
              </a:rPr>
              <a:t>允许调用 </a:t>
            </a:r>
            <a:r>
              <a:rPr lang="en-US" altLang="zh-CN" sz="2800" b="1" dirty="0">
                <a:latin typeface="仿宋" panose="02010609060101010101" pitchFamily="49" charset="-122"/>
                <a:ea typeface="仿宋" panose="02010609060101010101" pitchFamily="49" charset="-122"/>
              </a:rPr>
              <a:t>main( ) </a:t>
            </a:r>
            <a:r>
              <a:rPr lang="zh-CN" altLang="en-US" sz="2800" b="1" dirty="0">
                <a:latin typeface="仿宋" panose="02010609060101010101" pitchFamily="49" charset="-122"/>
                <a:ea typeface="仿宋" panose="02010609060101010101" pitchFamily="49" charset="-122"/>
              </a:rPr>
              <a:t>方法，而无需创建类的实例</a:t>
            </a:r>
          </a:p>
        </p:txBody>
      </p:sp>
      <p:grpSp>
        <p:nvGrpSpPr>
          <p:cNvPr id="22" name="组合 21">
            <a:extLst>
              <a:ext uri="{FF2B5EF4-FFF2-40B4-BE49-F238E27FC236}">
                <a16:creationId xmlns:a16="http://schemas.microsoft.com/office/drawing/2014/main" id="{EB36B6A3-7CB6-427C-9A87-9A79BE3432CF}"/>
              </a:ext>
            </a:extLst>
          </p:cNvPr>
          <p:cNvGrpSpPr/>
          <p:nvPr/>
        </p:nvGrpSpPr>
        <p:grpSpPr>
          <a:xfrm>
            <a:off x="0" y="1016378"/>
            <a:ext cx="12192000" cy="543294"/>
            <a:chOff x="261803" y="1207108"/>
            <a:chExt cx="5862434" cy="543294"/>
          </a:xfrm>
        </p:grpSpPr>
        <p:sp>
          <p:nvSpPr>
            <p:cNvPr id="23" name="Freeform 3">
              <a:extLst>
                <a:ext uri="{FF2B5EF4-FFF2-40B4-BE49-F238E27FC236}">
                  <a16:creationId xmlns:a16="http://schemas.microsoft.com/office/drawing/2014/main" id="{79ACDA09-A0CE-461B-8B10-925D3AE3371C}"/>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F1AB7F4D-8306-4DF4-BDF0-F755E7D4E564}"/>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结构分析</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194168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1">
            <a:extLst>
              <a:ext uri="{FF2B5EF4-FFF2-40B4-BE49-F238E27FC236}">
                <a16:creationId xmlns:a16="http://schemas.microsoft.com/office/drawing/2014/main" id="{859A1584-C1DF-4B34-A821-AE9846337389}"/>
              </a:ext>
            </a:extLst>
          </p:cNvPr>
          <p:cNvSpPr/>
          <p:nvPr/>
        </p:nvSpPr>
        <p:spPr>
          <a:xfrm>
            <a:off x="1734734" y="1704796"/>
            <a:ext cx="9123039" cy="405232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734733" y="1984525"/>
            <a:ext cx="9123040" cy="417928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80000"/>
              </a:lnSpc>
              <a:spcBef>
                <a:spcPct val="20000"/>
              </a:spcBef>
              <a:buClr>
                <a:schemeClr val="folHlink"/>
              </a:buClr>
              <a:buSzPct val="60000"/>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rPr>
              <a:t>关键字</a:t>
            </a:r>
            <a:r>
              <a:rPr lang="en-US" altLang="zh-CN" sz="2800" b="1" dirty="0">
                <a:latin typeface="仿宋" panose="02010609060101010101" pitchFamily="49" charset="-122"/>
                <a:ea typeface="仿宋" panose="02010609060101010101" pitchFamily="49" charset="-122"/>
              </a:rPr>
              <a:t>void </a:t>
            </a:r>
            <a:r>
              <a:rPr lang="zh-CN" altLang="en-US" sz="2800" b="1" dirty="0">
                <a:latin typeface="仿宋" panose="02010609060101010101" pitchFamily="49" charset="-122"/>
                <a:ea typeface="仿宋" panose="02010609060101010101" pitchFamily="49" charset="-122"/>
              </a:rPr>
              <a:t>告诉编译器 </a:t>
            </a:r>
            <a:r>
              <a:rPr lang="en-US" altLang="zh-CN" sz="2800" b="1" dirty="0">
                <a:latin typeface="仿宋" panose="02010609060101010101" pitchFamily="49" charset="-122"/>
                <a:ea typeface="仿宋" panose="02010609060101010101" pitchFamily="49" charset="-122"/>
              </a:rPr>
              <a:t>main( ) </a:t>
            </a:r>
            <a:r>
              <a:rPr lang="zh-CN" altLang="en-US" sz="2800" b="1" dirty="0">
                <a:latin typeface="仿宋" panose="02010609060101010101" pitchFamily="49" charset="-122"/>
                <a:ea typeface="仿宋" panose="02010609060101010101" pitchFamily="49" charset="-122"/>
              </a:rPr>
              <a:t>方法在执行时不返回任何值</a:t>
            </a:r>
            <a:endParaRPr lang="en-US" altLang="zh-CN" sz="2800" b="1" dirty="0">
              <a:latin typeface="仿宋" panose="02010609060101010101" pitchFamily="49" charset="-122"/>
              <a:ea typeface="仿宋" panose="02010609060101010101" pitchFamily="49" charset="-122"/>
            </a:endParaRPr>
          </a:p>
          <a:p>
            <a:pPr>
              <a:lnSpc>
                <a:spcPct val="80000"/>
              </a:lnSpc>
              <a:spcBef>
                <a:spcPct val="20000"/>
              </a:spcBef>
              <a:buClr>
                <a:schemeClr val="folHlink"/>
              </a:buClr>
              <a:buSzPct val="60000"/>
              <a:buFont typeface="Wingdings" panose="05000000000000000000" pitchFamily="2" charset="2"/>
              <a:buChar char="ü"/>
            </a:pPr>
            <a:r>
              <a:rPr lang="en-US" altLang="zh-CN" sz="2800" b="1" dirty="0">
                <a:latin typeface="仿宋" panose="02010609060101010101" pitchFamily="49" charset="-122"/>
                <a:ea typeface="仿宋" panose="02010609060101010101" pitchFamily="49" charset="-122"/>
              </a:rPr>
              <a:t>main( )</a:t>
            </a:r>
            <a:r>
              <a:rPr lang="zh-CN" altLang="en-US" sz="2800" b="1" dirty="0">
                <a:latin typeface="仿宋" panose="02010609060101010101" pitchFamily="49" charset="-122"/>
                <a:ea typeface="仿宋" panose="02010609060101010101" pitchFamily="49" charset="-122"/>
              </a:rPr>
              <a:t>方法是所有</a:t>
            </a:r>
            <a:r>
              <a:rPr lang="en-US" altLang="zh-CN" sz="2800" b="1" dirty="0">
                <a:latin typeface="仿宋" panose="02010609060101010101" pitchFamily="49" charset="-122"/>
                <a:ea typeface="仿宋" panose="02010609060101010101" pitchFamily="49" charset="-122"/>
              </a:rPr>
              <a:t>Java </a:t>
            </a:r>
            <a:r>
              <a:rPr lang="zh-CN" altLang="en-US" sz="2800" b="1" dirty="0">
                <a:latin typeface="仿宋" panose="02010609060101010101" pitchFamily="49" charset="-122"/>
                <a:ea typeface="仿宋" panose="02010609060101010101" pitchFamily="49" charset="-122"/>
              </a:rPr>
              <a:t>应用程序的起始点</a:t>
            </a:r>
            <a:endParaRPr lang="en-US" altLang="zh-CN" sz="2800" b="1" dirty="0">
              <a:latin typeface="仿宋" panose="02010609060101010101" pitchFamily="49" charset="-122"/>
              <a:ea typeface="仿宋" panose="02010609060101010101" pitchFamily="49" charset="-122"/>
            </a:endParaRPr>
          </a:p>
          <a:p>
            <a:pPr>
              <a:lnSpc>
                <a:spcPct val="80000"/>
              </a:lnSpc>
              <a:spcBef>
                <a:spcPct val="20000"/>
              </a:spcBef>
              <a:buClr>
                <a:schemeClr val="folHlink"/>
              </a:buClr>
              <a:buSzPct val="60000"/>
              <a:buFont typeface="Wingdings" panose="05000000000000000000" pitchFamily="2" charset="2"/>
              <a:buChar char="ü"/>
            </a:pPr>
            <a:r>
              <a:rPr lang="en-US" altLang="zh-CN" sz="2800" b="1" dirty="0" err="1">
                <a:latin typeface="仿宋" panose="02010609060101010101" pitchFamily="49" charset="-122"/>
                <a:ea typeface="仿宋" panose="02010609060101010101" pitchFamily="49" charset="-122"/>
              </a:rPr>
              <a:t>args</a:t>
            </a: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是</a:t>
            </a:r>
            <a:r>
              <a:rPr lang="en-US" altLang="zh-CN" sz="2800" b="1" dirty="0">
                <a:latin typeface="仿宋" panose="02010609060101010101" pitchFamily="49" charset="-122"/>
                <a:ea typeface="仿宋" panose="02010609060101010101" pitchFamily="49" charset="-122"/>
              </a:rPr>
              <a:t>String</a:t>
            </a:r>
            <a:r>
              <a:rPr lang="zh-CN" altLang="en-US" sz="2800" b="1" dirty="0">
                <a:latin typeface="仿宋" panose="02010609060101010101" pitchFamily="49" charset="-122"/>
                <a:ea typeface="仿宋" panose="02010609060101010101" pitchFamily="49" charset="-122"/>
              </a:rPr>
              <a:t>类型的数组</a:t>
            </a:r>
            <a:endParaRPr lang="en-US" altLang="zh-CN" sz="2800" b="1" dirty="0">
              <a:latin typeface="仿宋" panose="02010609060101010101" pitchFamily="49" charset="-122"/>
              <a:ea typeface="仿宋" panose="02010609060101010101" pitchFamily="49" charset="-122"/>
            </a:endParaRPr>
          </a:p>
          <a:p>
            <a:pPr>
              <a:lnSpc>
                <a:spcPct val="80000"/>
              </a:lnSpc>
              <a:spcBef>
                <a:spcPct val="20000"/>
              </a:spcBef>
              <a:buClr>
                <a:schemeClr val="folHlink"/>
              </a:buClr>
              <a:buSzPct val="60000"/>
              <a:buFont typeface="Wingdings" panose="05000000000000000000" pitchFamily="2" charset="2"/>
              <a:buChar char="ü"/>
            </a:pPr>
            <a:r>
              <a:rPr lang="en-US" altLang="zh-CN" sz="2800" b="1" dirty="0" err="1">
                <a:latin typeface="仿宋" panose="02010609060101010101" pitchFamily="49" charset="-122"/>
                <a:ea typeface="仿宋" panose="02010609060101010101" pitchFamily="49" charset="-122"/>
              </a:rPr>
              <a:t>println</a:t>
            </a: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方法通过 </a:t>
            </a:r>
            <a:r>
              <a:rPr lang="en-US" altLang="zh-CN" sz="2800" b="1" dirty="0" err="1">
                <a:latin typeface="仿宋" panose="02010609060101010101" pitchFamily="49" charset="-122"/>
                <a:ea typeface="仿宋" panose="02010609060101010101" pitchFamily="49" charset="-122"/>
              </a:rPr>
              <a:t>System.out</a:t>
            </a: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显示作为参数传递给它的字符串</a:t>
            </a:r>
            <a:endParaRPr lang="en-US" altLang="zh-CN" sz="2800" b="1" dirty="0">
              <a:latin typeface="仿宋" panose="02010609060101010101" pitchFamily="49" charset="-122"/>
              <a:ea typeface="仿宋" panose="02010609060101010101" pitchFamily="49" charset="-122"/>
            </a:endParaRPr>
          </a:p>
          <a:p>
            <a:pPr>
              <a:lnSpc>
                <a:spcPct val="90000"/>
              </a:lnSpc>
              <a:spcBef>
                <a:spcPct val="20000"/>
              </a:spcBef>
              <a:buClr>
                <a:schemeClr val="folHlink"/>
              </a:buClr>
              <a:buSzPct val="60000"/>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rPr>
              <a:t>文件扩展名必须为</a:t>
            </a:r>
            <a:r>
              <a:rPr lang="en-US" altLang="zh-CN" sz="2800" b="1" dirty="0">
                <a:latin typeface="仿宋" panose="02010609060101010101" pitchFamily="49" charset="-122"/>
                <a:ea typeface="仿宋" panose="02010609060101010101" pitchFamily="49" charset="-122"/>
              </a:rPr>
              <a:t>.java</a:t>
            </a:r>
          </a:p>
          <a:p>
            <a:pPr>
              <a:lnSpc>
                <a:spcPct val="90000"/>
              </a:lnSpc>
              <a:spcBef>
                <a:spcPct val="20000"/>
              </a:spcBef>
              <a:buClr>
                <a:schemeClr val="folHlink"/>
              </a:buClr>
              <a:buSzPct val="60000"/>
              <a:buFont typeface="Wingdings" panose="05000000000000000000" pitchFamily="2" charset="2"/>
              <a:buChar char="ü"/>
            </a:pPr>
            <a:r>
              <a:rPr lang="zh-CN" altLang="en-US" sz="2800" b="1" dirty="0">
                <a:latin typeface="仿宋" panose="02010609060101010101" pitchFamily="49" charset="-122"/>
                <a:ea typeface="仿宋" panose="02010609060101010101" pitchFamily="49" charset="-122"/>
              </a:rPr>
              <a:t>源文件中最多有一个用</a:t>
            </a:r>
            <a:r>
              <a:rPr lang="en-US" altLang="zh-CN" sz="2800" b="1" dirty="0">
                <a:latin typeface="仿宋" panose="02010609060101010101" pitchFamily="49" charset="-122"/>
                <a:ea typeface="仿宋" panose="02010609060101010101" pitchFamily="49" charset="-122"/>
              </a:rPr>
              <a:t>public</a:t>
            </a:r>
            <a:r>
              <a:rPr lang="zh-CN" altLang="en-US" sz="2800" b="1" dirty="0">
                <a:latin typeface="仿宋" panose="02010609060101010101" pitchFamily="49" charset="-122"/>
                <a:ea typeface="仿宋" panose="02010609060101010101" pitchFamily="49" charset="-122"/>
              </a:rPr>
              <a:t>修饰的类</a:t>
            </a:r>
          </a:p>
        </p:txBody>
      </p:sp>
      <p:grpSp>
        <p:nvGrpSpPr>
          <p:cNvPr id="16" name="组合 15">
            <a:extLst>
              <a:ext uri="{FF2B5EF4-FFF2-40B4-BE49-F238E27FC236}">
                <a16:creationId xmlns:a16="http://schemas.microsoft.com/office/drawing/2014/main" id="{71B31FA7-9EA4-49EC-99EC-B4C70C1DB40E}"/>
              </a:ext>
            </a:extLst>
          </p:cNvPr>
          <p:cNvGrpSpPr/>
          <p:nvPr/>
        </p:nvGrpSpPr>
        <p:grpSpPr>
          <a:xfrm>
            <a:off x="0" y="1016378"/>
            <a:ext cx="12192000" cy="543294"/>
            <a:chOff x="261803" y="1207108"/>
            <a:chExt cx="5862434" cy="543294"/>
          </a:xfrm>
        </p:grpSpPr>
        <p:sp>
          <p:nvSpPr>
            <p:cNvPr id="20" name="Freeform 3">
              <a:extLst>
                <a:ext uri="{FF2B5EF4-FFF2-40B4-BE49-F238E27FC236}">
                  <a16:creationId xmlns:a16="http://schemas.microsoft.com/office/drawing/2014/main" id="{5B894D21-DF55-4F41-B20D-10FE67CF484D}"/>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E6522EA3-C8D2-4336-8D80-7AFD22DB91D1}"/>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结构分析</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22760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1.1  Java</a:t>
            </a:r>
            <a:r>
              <a:rPr lang="zh-CN" altLang="en-US" b="1" dirty="0">
                <a:latin typeface="仿宋" panose="02010609060101010101" pitchFamily="49" charset="-122"/>
                <a:ea typeface="仿宋" panose="02010609060101010101" pitchFamily="49" charset="-122"/>
              </a:rPr>
              <a:t>语言简介</a:t>
            </a:r>
          </a:p>
        </p:txBody>
      </p:sp>
      <p:sp>
        <p:nvSpPr>
          <p:cNvPr id="20" name="内容占位符 2"/>
          <p:cNvSpPr txBox="1">
            <a:spLocks/>
          </p:cNvSpPr>
          <p:nvPr/>
        </p:nvSpPr>
        <p:spPr>
          <a:xfrm>
            <a:off x="1167718" y="1257802"/>
            <a:ext cx="10685294" cy="434239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30000"/>
              </a:lnSpc>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属于面向对象程序语言</a:t>
            </a:r>
            <a:r>
              <a:rPr lang="zh-CN" altLang="zh-CN" sz="2400" b="1" dirty="0">
                <a:latin typeface="仿宋" panose="02010609060101010101" pitchFamily="49" charset="-122"/>
                <a:ea typeface="仿宋" panose="02010609060101010101" pitchFamily="49" charset="-122"/>
              </a:rPr>
              <a:t>，而且特别适合于</a:t>
            </a:r>
            <a:r>
              <a:rPr lang="en-US" altLang="zh-CN" sz="2400" b="1" dirty="0">
                <a:latin typeface="仿宋" panose="02010609060101010101" pitchFamily="49" charset="-122"/>
                <a:ea typeface="仿宋" panose="02010609060101010101" pitchFamily="49" charset="-122"/>
              </a:rPr>
              <a:t>Internet</a:t>
            </a:r>
            <a:r>
              <a:rPr lang="zh-CN" altLang="zh-CN" sz="2400" b="1" dirty="0">
                <a:latin typeface="仿宋" panose="02010609060101010101" pitchFamily="49" charset="-122"/>
                <a:ea typeface="仿宋" panose="02010609060101010101" pitchFamily="49" charset="-122"/>
              </a:rPr>
              <a:t>的应用开发。</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程序具有</a:t>
            </a:r>
            <a:r>
              <a:rPr lang="zh-CN" altLang="zh-CN" sz="2400" b="1" dirty="0">
                <a:latin typeface="仿宋" panose="02010609060101010101" pitchFamily="49" charset="-122"/>
                <a:ea typeface="仿宋" panose="02010609060101010101" pitchFamily="49" charset="-122"/>
              </a:rPr>
              <a:t>“一旦写成处处可用”的特点</a:t>
            </a:r>
            <a:r>
              <a:rPr lang="zh-CN" altLang="en-US" sz="2400" b="1" dirty="0">
                <a:latin typeface="仿宋" panose="02010609060101010101" pitchFamily="49" charset="-122"/>
                <a:ea typeface="仿宋" panose="02010609060101010101" pitchFamily="49" charset="-122"/>
              </a:rPr>
              <a:t>（平台无关性）</a:t>
            </a:r>
            <a:r>
              <a:rPr lang="zh-CN" altLang="zh-CN" sz="2400" b="1" dirty="0">
                <a:latin typeface="仿宋" panose="02010609060101010101" pitchFamily="49" charset="-122"/>
                <a:ea typeface="仿宋" panose="02010609060101010101" pitchFamily="49" charset="-122"/>
              </a:rPr>
              <a:t>，许多新的技术领域都涉及到了</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语言，</a:t>
            </a:r>
            <a:r>
              <a:rPr lang="en-US" altLang="zh-CN" sz="2400" b="1" dirty="0">
                <a:solidFill>
                  <a:srgbClr val="FF0000"/>
                </a:solidFill>
                <a:latin typeface="仿宋" panose="02010609060101010101" pitchFamily="49" charset="-122"/>
                <a:ea typeface="仿宋" panose="02010609060101010101" pitchFamily="49" charset="-122"/>
              </a:rPr>
              <a:t>Java</a:t>
            </a:r>
            <a:r>
              <a:rPr lang="zh-CN" altLang="zh-CN" sz="2400" b="1" dirty="0">
                <a:solidFill>
                  <a:srgbClr val="FF0000"/>
                </a:solidFill>
                <a:latin typeface="仿宋" panose="02010609060101010101" pitchFamily="49" charset="-122"/>
                <a:ea typeface="仿宋" panose="02010609060101010101" pitchFamily="49" charset="-122"/>
              </a:rPr>
              <a:t>已成为网络时代最重要的语言之一</a:t>
            </a:r>
            <a:r>
              <a:rPr lang="zh-CN" altLang="en-US" sz="2400" b="1" dirty="0">
                <a:latin typeface="仿宋" panose="02010609060101010101" pitchFamily="49" charset="-122"/>
                <a:ea typeface="仿宋" panose="02010609060101010101" pitchFamily="49" charset="-122"/>
              </a:rPr>
              <a:t>。 </a:t>
            </a:r>
            <a:endParaRPr lang="en-US" altLang="zh-CN" sz="2400" b="1" dirty="0">
              <a:latin typeface="仿宋" panose="02010609060101010101" pitchFamily="49" charset="-122"/>
              <a:ea typeface="仿宋" panose="02010609060101010101" pitchFamily="49" charset="-122"/>
            </a:endParaRPr>
          </a:p>
          <a:p>
            <a:pPr>
              <a:lnSpc>
                <a:spcPct val="130000"/>
              </a:lnSpc>
            </a:pPr>
            <a:r>
              <a:rPr lang="zh-CN" altLang="zh-CN" sz="2400" b="1" dirty="0">
                <a:latin typeface="仿宋" panose="02010609060101010101" pitchFamily="49" charset="-122"/>
                <a:ea typeface="仿宋" panose="02010609060101010101" pitchFamily="49" charset="-122"/>
              </a:rPr>
              <a:t>基于网络的软件设计就成为软件设计领域的核心。</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的平台无关性让</a:t>
            </a:r>
            <a:r>
              <a:rPr lang="en-US" altLang="zh-CN" sz="2400" b="1" dirty="0">
                <a:solidFill>
                  <a:srgbClr val="C00000"/>
                </a:solidFill>
                <a:latin typeface="仿宋" panose="02010609060101010101" pitchFamily="49" charset="-122"/>
                <a:ea typeface="仿宋" panose="02010609060101010101" pitchFamily="49" charset="-122"/>
              </a:rPr>
              <a:t>Java</a:t>
            </a:r>
            <a:r>
              <a:rPr lang="zh-CN" altLang="zh-CN" sz="2400" b="1" dirty="0">
                <a:solidFill>
                  <a:srgbClr val="C00000"/>
                </a:solidFill>
                <a:latin typeface="仿宋" panose="02010609060101010101" pitchFamily="49" charset="-122"/>
                <a:ea typeface="仿宋" panose="02010609060101010101" pitchFamily="49" charset="-122"/>
              </a:rPr>
              <a:t>成为编写网络应用程序的佼佼者</a:t>
            </a:r>
            <a:r>
              <a:rPr lang="zh-CN" altLang="zh-CN" sz="2400" b="1" dirty="0">
                <a:latin typeface="仿宋" panose="02010609060101010101" pitchFamily="49" charset="-122"/>
                <a:ea typeface="仿宋" panose="02010609060101010101" pitchFamily="49" charset="-122"/>
              </a:rPr>
              <a:t>，而且</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也提供了许多以网络应用为核心的技术，使得</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特别适合于网络应用软件的设计与开发</a:t>
            </a:r>
            <a:r>
              <a:rPr lang="zh-CN" altLang="en-US" sz="2400" b="1" dirty="0">
                <a:latin typeface="仿宋" panose="02010609060101010101" pitchFamily="49" charset="-122"/>
                <a:ea typeface="仿宋" panose="02010609060101010101" pitchFamily="49" charset="-122"/>
              </a:rPr>
              <a:t>。 </a:t>
            </a:r>
            <a:endParaRPr lang="en-US" altLang="zh-CN" sz="2400" b="1" dirty="0">
              <a:latin typeface="仿宋" panose="02010609060101010101" pitchFamily="49" charset="-122"/>
              <a:ea typeface="仿宋" panose="02010609060101010101" pitchFamily="49" charset="-122"/>
            </a:endParaRPr>
          </a:p>
          <a:p>
            <a:pPr>
              <a:lnSpc>
                <a:spcPct val="130000"/>
              </a:lnSpc>
            </a:pPr>
            <a:r>
              <a:rPr lang="zh-CN" altLang="zh-CN" sz="2400" b="1" dirty="0">
                <a:latin typeface="仿宋" panose="02010609060101010101" pitchFamily="49" charset="-122"/>
                <a:ea typeface="仿宋" panose="02010609060101010101" pitchFamily="49" charset="-122"/>
              </a:rPr>
              <a:t>很多新的技术领域都涉及到了</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语言，例如，用于设计</a:t>
            </a:r>
            <a:r>
              <a:rPr lang="en-US" altLang="zh-CN" sz="2400" b="1" dirty="0">
                <a:latin typeface="仿宋" panose="02010609060101010101" pitchFamily="49" charset="-122"/>
                <a:ea typeface="仿宋" panose="02010609060101010101" pitchFamily="49" charset="-122"/>
              </a:rPr>
              <a:t>Web</a:t>
            </a:r>
            <a:r>
              <a:rPr lang="zh-CN" altLang="zh-CN" sz="2400" b="1" dirty="0">
                <a:latin typeface="仿宋" panose="02010609060101010101" pitchFamily="49" charset="-122"/>
                <a:ea typeface="仿宋" panose="02010609060101010101" pitchFamily="49" charset="-122"/>
              </a:rPr>
              <a:t>应用的</a:t>
            </a:r>
            <a:r>
              <a:rPr lang="en-US" altLang="zh-CN" sz="2400" b="1" dirty="0">
                <a:latin typeface="仿宋" panose="02010609060101010101" pitchFamily="49" charset="-122"/>
                <a:ea typeface="仿宋" panose="02010609060101010101" pitchFamily="49" charset="-122"/>
              </a:rPr>
              <a:t>JSP</a:t>
            </a:r>
            <a:r>
              <a:rPr lang="zh-CN" altLang="zh-CN" sz="2400" b="1" dirty="0">
                <a:latin typeface="仿宋" panose="02010609060101010101" pitchFamily="49" charset="-122"/>
                <a:ea typeface="仿宋" panose="02010609060101010101" pitchFamily="49" charset="-122"/>
              </a:rPr>
              <a:t>、设计手机应用程序的</a:t>
            </a:r>
            <a:r>
              <a:rPr lang="en-US" altLang="zh-CN" sz="2400" b="1" dirty="0">
                <a:latin typeface="仿宋" panose="02010609060101010101" pitchFamily="49" charset="-122"/>
                <a:ea typeface="仿宋" panose="02010609060101010101" pitchFamily="49" charset="-122"/>
              </a:rPr>
              <a:t>Android</a:t>
            </a:r>
            <a:r>
              <a:rPr lang="zh-CN" altLang="zh-CN" sz="2400" b="1" dirty="0">
                <a:latin typeface="仿宋" panose="02010609060101010101" pitchFamily="49" charset="-122"/>
                <a:ea typeface="仿宋" panose="02010609060101010101" pitchFamily="49" charset="-122"/>
              </a:rPr>
              <a:t>，嵌入式开发的</a:t>
            </a:r>
            <a:r>
              <a:rPr lang="en-US" altLang="zh-CN" sz="2400" b="1" dirty="0">
                <a:latin typeface="仿宋" panose="02010609060101010101" pitchFamily="49" charset="-122"/>
                <a:ea typeface="仿宋" panose="02010609060101010101" pitchFamily="49" charset="-122"/>
              </a:rPr>
              <a:t>Java ME</a:t>
            </a:r>
            <a:r>
              <a:rPr lang="zh-CN" altLang="zh-CN" sz="2400" b="1" dirty="0">
                <a:latin typeface="仿宋" panose="02010609060101010101" pitchFamily="49" charset="-122"/>
                <a:ea typeface="仿宋" panose="02010609060101010101" pitchFamily="49" charset="-122"/>
              </a:rPr>
              <a:t>等，导致</a:t>
            </a:r>
            <a:r>
              <a:rPr lang="en-US" altLang="zh-CN" sz="2400" b="1" dirty="0">
                <a:latin typeface="仿宋" panose="02010609060101010101" pitchFamily="49" charset="-122"/>
                <a:ea typeface="仿宋" panose="02010609060101010101" pitchFamily="49" charset="-122"/>
              </a:rPr>
              <a:t>IT</a:t>
            </a:r>
            <a:r>
              <a:rPr lang="zh-CN" altLang="zh-CN" sz="2400" b="1" dirty="0">
                <a:solidFill>
                  <a:srgbClr val="C00000"/>
                </a:solidFill>
                <a:latin typeface="仿宋" panose="02010609060101010101" pitchFamily="49" charset="-122"/>
                <a:ea typeface="仿宋" panose="02010609060101010101" pitchFamily="49" charset="-122"/>
              </a:rPr>
              <a:t>行业对</a:t>
            </a:r>
            <a:r>
              <a:rPr lang="en-US" altLang="zh-CN" sz="2400" b="1" dirty="0">
                <a:solidFill>
                  <a:srgbClr val="C00000"/>
                </a:solidFill>
                <a:latin typeface="仿宋" panose="02010609060101010101" pitchFamily="49" charset="-122"/>
                <a:ea typeface="仿宋" panose="02010609060101010101" pitchFamily="49" charset="-122"/>
              </a:rPr>
              <a:t>Java</a:t>
            </a:r>
            <a:r>
              <a:rPr lang="zh-CN" altLang="zh-CN" sz="2400" b="1" dirty="0">
                <a:solidFill>
                  <a:srgbClr val="C00000"/>
                </a:solidFill>
                <a:latin typeface="仿宋" panose="02010609060101010101" pitchFamily="49" charset="-122"/>
                <a:ea typeface="仿宋" panose="02010609060101010101" pitchFamily="49" charset="-122"/>
              </a:rPr>
              <a:t>人才的需求正在不断的增长</a:t>
            </a:r>
            <a:r>
              <a:rPr lang="zh-CN" altLang="zh-CN" sz="2400" b="1" dirty="0">
                <a:latin typeface="仿宋" panose="02010609060101010101" pitchFamily="49" charset="-122"/>
                <a:ea typeface="仿宋" panose="02010609060101010101" pitchFamily="49" charset="-122"/>
              </a:rPr>
              <a:t>，可以经常看到许多培训或招聘</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软件工程师的广告，因此掌握</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语言及其相关技术意味着较好的就业前景和工作酬金</a:t>
            </a:r>
            <a:r>
              <a:rPr lang="zh-CN" altLang="en-US" sz="2400" b="1" dirty="0">
                <a:latin typeface="仿宋" panose="02010609060101010101" pitchFamily="49" charset="-122"/>
                <a:ea typeface="仿宋" panose="02010609060101010101" pitchFamily="49" charset="-122"/>
              </a:rPr>
              <a:t>。</a:t>
            </a:r>
            <a:endParaRPr lang="en-US" altLang="zh-CN" sz="2400" b="1" dirty="0">
              <a:latin typeface="仿宋" panose="02010609060101010101" pitchFamily="49" charset="-122"/>
              <a:ea typeface="仿宋" panose="02010609060101010101" pitchFamily="49" charset="-122"/>
            </a:endParaRPr>
          </a:p>
        </p:txBody>
      </p:sp>
      <p:grpSp>
        <p:nvGrpSpPr>
          <p:cNvPr id="12" name="组合 11"/>
          <p:cNvGrpSpPr/>
          <p:nvPr/>
        </p:nvGrpSpPr>
        <p:grpSpPr>
          <a:xfrm>
            <a:off x="471745" y="1523391"/>
            <a:ext cx="622425" cy="622429"/>
            <a:chOff x="925975" y="3363269"/>
            <a:chExt cx="899446" cy="899451"/>
          </a:xfrm>
        </p:grpSpPr>
        <p:sp>
          <p:nvSpPr>
            <p:cNvPr id="13"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4"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6" name="Freeform 176"/>
            <p:cNvSpPr>
              <a:spLocks noEditPoints="1"/>
            </p:cNvSpPr>
            <p:nvPr/>
          </p:nvSpPr>
          <p:spPr bwMode="auto">
            <a:xfrm>
              <a:off x="1071047" y="3508342"/>
              <a:ext cx="591168" cy="591172"/>
            </a:xfrm>
            <a:custGeom>
              <a:avLst/>
              <a:gdLst>
                <a:gd name="T0" fmla="*/ 46 w 69"/>
                <a:gd name="T1" fmla="*/ 15 h 69"/>
                <a:gd name="T2" fmla="*/ 46 w 69"/>
                <a:gd name="T3" fmla="*/ 33 h 69"/>
                <a:gd name="T4" fmla="*/ 55 w 69"/>
                <a:gd name="T5" fmla="*/ 24 h 69"/>
                <a:gd name="T6" fmla="*/ 46 w 69"/>
                <a:gd name="T7" fmla="*/ 15 h 69"/>
                <a:gd name="T8" fmla="*/ 60 w 69"/>
                <a:gd name="T9" fmla="*/ 8 h 69"/>
                <a:gd name="T10" fmla="*/ 29 w 69"/>
                <a:gd name="T11" fmla="*/ 8 h 69"/>
                <a:gd name="T12" fmla="*/ 26 w 69"/>
                <a:gd name="T13" fmla="*/ 36 h 69"/>
                <a:gd name="T14" fmla="*/ 20 w 69"/>
                <a:gd name="T15" fmla="*/ 42 h 69"/>
                <a:gd name="T16" fmla="*/ 27 w 69"/>
                <a:gd name="T17" fmla="*/ 49 h 69"/>
                <a:gd name="T18" fmla="*/ 33 w 69"/>
                <a:gd name="T19" fmla="*/ 43 h 69"/>
                <a:gd name="T20" fmla="*/ 60 w 69"/>
                <a:gd name="T21" fmla="*/ 40 h 69"/>
                <a:gd name="T22" fmla="*/ 60 w 69"/>
                <a:gd name="T23" fmla="*/ 8 h 69"/>
                <a:gd name="T24" fmla="*/ 34 w 69"/>
                <a:gd name="T25" fmla="*/ 35 h 69"/>
                <a:gd name="T26" fmla="*/ 34 w 69"/>
                <a:gd name="T27" fmla="*/ 13 h 69"/>
                <a:gd name="T28" fmla="*/ 55 w 69"/>
                <a:gd name="T29" fmla="*/ 13 h 69"/>
                <a:gd name="T30" fmla="*/ 55 w 69"/>
                <a:gd name="T31" fmla="*/ 35 h 69"/>
                <a:gd name="T32" fmla="*/ 34 w 69"/>
                <a:gd name="T33" fmla="*/ 35 h 69"/>
                <a:gd name="T34" fmla="*/ 17 w 69"/>
                <a:gd name="T35" fmla="*/ 42 h 69"/>
                <a:gd name="T36" fmla="*/ 0 w 69"/>
                <a:gd name="T37" fmla="*/ 58 h 69"/>
                <a:gd name="T38" fmla="*/ 11 w 69"/>
                <a:gd name="T39" fmla="*/ 69 h 69"/>
                <a:gd name="T40" fmla="*/ 27 w 69"/>
                <a:gd name="T41" fmla="*/ 52 h 69"/>
                <a:gd name="T42" fmla="*/ 17 w 69"/>
                <a:gd name="T43" fmla="*/ 4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46" y="15"/>
                  </a:moveTo>
                  <a:cubicBezTo>
                    <a:pt x="50" y="20"/>
                    <a:pt x="52" y="25"/>
                    <a:pt x="46" y="33"/>
                  </a:cubicBezTo>
                  <a:cubicBezTo>
                    <a:pt x="51" y="33"/>
                    <a:pt x="55" y="29"/>
                    <a:pt x="55" y="24"/>
                  </a:cubicBezTo>
                  <a:cubicBezTo>
                    <a:pt x="55" y="19"/>
                    <a:pt x="51" y="15"/>
                    <a:pt x="46" y="15"/>
                  </a:cubicBezTo>
                  <a:close/>
                  <a:moveTo>
                    <a:pt x="60" y="8"/>
                  </a:moveTo>
                  <a:cubicBezTo>
                    <a:pt x="52" y="0"/>
                    <a:pt x="38" y="0"/>
                    <a:pt x="29" y="8"/>
                  </a:cubicBezTo>
                  <a:cubicBezTo>
                    <a:pt x="21" y="16"/>
                    <a:pt x="20" y="27"/>
                    <a:pt x="26" y="36"/>
                  </a:cubicBezTo>
                  <a:cubicBezTo>
                    <a:pt x="20" y="42"/>
                    <a:pt x="20" y="42"/>
                    <a:pt x="20" y="42"/>
                  </a:cubicBezTo>
                  <a:cubicBezTo>
                    <a:pt x="27" y="49"/>
                    <a:pt x="27" y="49"/>
                    <a:pt x="27" y="49"/>
                  </a:cubicBezTo>
                  <a:cubicBezTo>
                    <a:pt x="33" y="43"/>
                    <a:pt x="33" y="43"/>
                    <a:pt x="33" y="43"/>
                  </a:cubicBezTo>
                  <a:cubicBezTo>
                    <a:pt x="42" y="48"/>
                    <a:pt x="53" y="47"/>
                    <a:pt x="60" y="40"/>
                  </a:cubicBezTo>
                  <a:cubicBezTo>
                    <a:pt x="69" y="31"/>
                    <a:pt x="69" y="17"/>
                    <a:pt x="60" y="8"/>
                  </a:cubicBezTo>
                  <a:close/>
                  <a:moveTo>
                    <a:pt x="34" y="35"/>
                  </a:moveTo>
                  <a:cubicBezTo>
                    <a:pt x="28" y="29"/>
                    <a:pt x="28" y="19"/>
                    <a:pt x="34" y="13"/>
                  </a:cubicBezTo>
                  <a:cubicBezTo>
                    <a:pt x="40" y="7"/>
                    <a:pt x="49" y="7"/>
                    <a:pt x="55" y="13"/>
                  </a:cubicBezTo>
                  <a:cubicBezTo>
                    <a:pt x="61" y="19"/>
                    <a:pt x="61" y="29"/>
                    <a:pt x="55" y="35"/>
                  </a:cubicBezTo>
                  <a:cubicBezTo>
                    <a:pt x="49" y="41"/>
                    <a:pt x="40" y="41"/>
                    <a:pt x="34" y="35"/>
                  </a:cubicBezTo>
                  <a:close/>
                  <a:moveTo>
                    <a:pt x="17" y="42"/>
                  </a:moveTo>
                  <a:cubicBezTo>
                    <a:pt x="0" y="58"/>
                    <a:pt x="0" y="58"/>
                    <a:pt x="0" y="58"/>
                  </a:cubicBezTo>
                  <a:cubicBezTo>
                    <a:pt x="11" y="69"/>
                    <a:pt x="11" y="69"/>
                    <a:pt x="11" y="69"/>
                  </a:cubicBezTo>
                  <a:cubicBezTo>
                    <a:pt x="27" y="52"/>
                    <a:pt x="27" y="52"/>
                    <a:pt x="27" y="52"/>
                  </a:cubicBezTo>
                  <a:lnTo>
                    <a:pt x="17" y="42"/>
                  </a:lnTo>
                  <a:close/>
                </a:path>
              </a:pathLst>
            </a:custGeom>
            <a:solidFill>
              <a:schemeClr val="tx1">
                <a:alpha val="2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1" name="Freeform 177"/>
            <p:cNvSpPr>
              <a:spLocks noEditPoints="1"/>
            </p:cNvSpPr>
            <p:nvPr/>
          </p:nvSpPr>
          <p:spPr bwMode="auto">
            <a:xfrm>
              <a:off x="1078301" y="3508342"/>
              <a:ext cx="546427" cy="553135"/>
            </a:xfrm>
            <a:custGeom>
              <a:avLst/>
              <a:gdLst>
                <a:gd name="T0" fmla="*/ 46 w 69"/>
                <a:gd name="T1" fmla="*/ 16 h 70"/>
                <a:gd name="T2" fmla="*/ 46 w 69"/>
                <a:gd name="T3" fmla="*/ 34 h 70"/>
                <a:gd name="T4" fmla="*/ 55 w 69"/>
                <a:gd name="T5" fmla="*/ 25 h 70"/>
                <a:gd name="T6" fmla="*/ 46 w 69"/>
                <a:gd name="T7" fmla="*/ 16 h 70"/>
                <a:gd name="T8" fmla="*/ 61 w 69"/>
                <a:gd name="T9" fmla="*/ 9 h 70"/>
                <a:gd name="T10" fmla="*/ 29 w 69"/>
                <a:gd name="T11" fmla="*/ 9 h 70"/>
                <a:gd name="T12" fmla="*/ 26 w 69"/>
                <a:gd name="T13" fmla="*/ 37 h 70"/>
                <a:gd name="T14" fmla="*/ 20 w 69"/>
                <a:gd name="T15" fmla="*/ 43 h 70"/>
                <a:gd name="T16" fmla="*/ 27 w 69"/>
                <a:gd name="T17" fmla="*/ 50 h 70"/>
                <a:gd name="T18" fmla="*/ 33 w 69"/>
                <a:gd name="T19" fmla="*/ 44 h 70"/>
                <a:gd name="T20" fmla="*/ 61 w 69"/>
                <a:gd name="T21" fmla="*/ 41 h 70"/>
                <a:gd name="T22" fmla="*/ 61 w 69"/>
                <a:gd name="T23" fmla="*/ 9 h 70"/>
                <a:gd name="T24" fmla="*/ 34 w 69"/>
                <a:gd name="T25" fmla="*/ 36 h 70"/>
                <a:gd name="T26" fmla="*/ 34 w 69"/>
                <a:gd name="T27" fmla="*/ 14 h 70"/>
                <a:gd name="T28" fmla="*/ 56 w 69"/>
                <a:gd name="T29" fmla="*/ 14 h 70"/>
                <a:gd name="T30" fmla="*/ 56 w 69"/>
                <a:gd name="T31" fmla="*/ 36 h 70"/>
                <a:gd name="T32" fmla="*/ 34 w 69"/>
                <a:gd name="T33" fmla="*/ 36 h 70"/>
                <a:gd name="T34" fmla="*/ 17 w 69"/>
                <a:gd name="T35" fmla="*/ 43 h 70"/>
                <a:gd name="T36" fmla="*/ 0 w 69"/>
                <a:gd name="T37" fmla="*/ 58 h 70"/>
                <a:gd name="T38" fmla="*/ 11 w 69"/>
                <a:gd name="T39" fmla="*/ 70 h 70"/>
                <a:gd name="T40" fmla="*/ 27 w 69"/>
                <a:gd name="T41" fmla="*/ 52 h 70"/>
                <a:gd name="T42" fmla="*/ 17 w 69"/>
                <a:gd name="T43" fmla="*/ 4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0">
                  <a:moveTo>
                    <a:pt x="46" y="16"/>
                  </a:moveTo>
                  <a:cubicBezTo>
                    <a:pt x="50" y="21"/>
                    <a:pt x="52" y="26"/>
                    <a:pt x="46" y="34"/>
                  </a:cubicBezTo>
                  <a:cubicBezTo>
                    <a:pt x="51" y="34"/>
                    <a:pt x="55" y="30"/>
                    <a:pt x="55" y="25"/>
                  </a:cubicBezTo>
                  <a:cubicBezTo>
                    <a:pt x="55" y="20"/>
                    <a:pt x="51" y="16"/>
                    <a:pt x="46" y="16"/>
                  </a:cubicBezTo>
                  <a:close/>
                  <a:moveTo>
                    <a:pt x="61" y="9"/>
                  </a:moveTo>
                  <a:cubicBezTo>
                    <a:pt x="52" y="0"/>
                    <a:pt x="38" y="0"/>
                    <a:pt x="29" y="9"/>
                  </a:cubicBezTo>
                  <a:cubicBezTo>
                    <a:pt x="22" y="16"/>
                    <a:pt x="21" y="28"/>
                    <a:pt x="26" y="37"/>
                  </a:cubicBezTo>
                  <a:cubicBezTo>
                    <a:pt x="20" y="43"/>
                    <a:pt x="20" y="43"/>
                    <a:pt x="20" y="43"/>
                  </a:cubicBezTo>
                  <a:cubicBezTo>
                    <a:pt x="27" y="50"/>
                    <a:pt x="27" y="50"/>
                    <a:pt x="27" y="50"/>
                  </a:cubicBezTo>
                  <a:cubicBezTo>
                    <a:pt x="33" y="44"/>
                    <a:pt x="33" y="44"/>
                    <a:pt x="33" y="44"/>
                  </a:cubicBezTo>
                  <a:cubicBezTo>
                    <a:pt x="42" y="49"/>
                    <a:pt x="53" y="48"/>
                    <a:pt x="61" y="41"/>
                  </a:cubicBezTo>
                  <a:cubicBezTo>
                    <a:pt x="69" y="32"/>
                    <a:pt x="69" y="18"/>
                    <a:pt x="61" y="9"/>
                  </a:cubicBezTo>
                  <a:close/>
                  <a:moveTo>
                    <a:pt x="34" y="36"/>
                  </a:moveTo>
                  <a:cubicBezTo>
                    <a:pt x="28" y="30"/>
                    <a:pt x="28" y="20"/>
                    <a:pt x="34" y="14"/>
                  </a:cubicBezTo>
                  <a:cubicBezTo>
                    <a:pt x="40" y="8"/>
                    <a:pt x="50" y="8"/>
                    <a:pt x="56" y="14"/>
                  </a:cubicBezTo>
                  <a:cubicBezTo>
                    <a:pt x="62" y="20"/>
                    <a:pt x="62" y="30"/>
                    <a:pt x="56" y="36"/>
                  </a:cubicBezTo>
                  <a:cubicBezTo>
                    <a:pt x="50" y="42"/>
                    <a:pt x="40" y="42"/>
                    <a:pt x="34" y="36"/>
                  </a:cubicBezTo>
                  <a:close/>
                  <a:moveTo>
                    <a:pt x="17" y="43"/>
                  </a:moveTo>
                  <a:cubicBezTo>
                    <a:pt x="0" y="58"/>
                    <a:pt x="0" y="58"/>
                    <a:pt x="0" y="58"/>
                  </a:cubicBezTo>
                  <a:cubicBezTo>
                    <a:pt x="11" y="70"/>
                    <a:pt x="11" y="70"/>
                    <a:pt x="11" y="70"/>
                  </a:cubicBezTo>
                  <a:cubicBezTo>
                    <a:pt x="27" y="52"/>
                    <a:pt x="27" y="52"/>
                    <a:pt x="27" y="52"/>
                  </a:cubicBezTo>
                  <a:lnTo>
                    <a:pt x="17" y="43"/>
                  </a:lnTo>
                  <a:close/>
                </a:path>
              </a:pathLst>
            </a:custGeom>
            <a:solidFill>
              <a:srgbClr val="FFFFFF"/>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6" name="组合 5"/>
          <p:cNvGrpSpPr/>
          <p:nvPr/>
        </p:nvGrpSpPr>
        <p:grpSpPr>
          <a:xfrm>
            <a:off x="487671" y="2913808"/>
            <a:ext cx="622425" cy="622429"/>
            <a:chOff x="441872" y="2993435"/>
            <a:chExt cx="705309" cy="705313"/>
          </a:xfrm>
        </p:grpSpPr>
        <p:grpSp>
          <p:nvGrpSpPr>
            <p:cNvPr id="76" name="组合 75"/>
            <p:cNvGrpSpPr/>
            <p:nvPr/>
          </p:nvGrpSpPr>
          <p:grpSpPr>
            <a:xfrm>
              <a:off x="441872" y="2993435"/>
              <a:ext cx="705309" cy="705313"/>
              <a:chOff x="925975" y="3363269"/>
              <a:chExt cx="899446" cy="899451"/>
            </a:xfrm>
          </p:grpSpPr>
          <p:sp>
            <p:nvSpPr>
              <p:cNvPr id="77"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8"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2" name="组合 1"/>
            <p:cNvGrpSpPr/>
            <p:nvPr/>
          </p:nvGrpSpPr>
          <p:grpSpPr>
            <a:xfrm>
              <a:off x="532606" y="3149600"/>
              <a:ext cx="473244" cy="415406"/>
              <a:chOff x="460862" y="3086266"/>
              <a:chExt cx="652823" cy="573038"/>
            </a:xfrm>
          </p:grpSpPr>
          <p:sp>
            <p:nvSpPr>
              <p:cNvPr id="26" name="Freeform 139"/>
              <p:cNvSpPr>
                <a:spLocks/>
              </p:cNvSpPr>
              <p:nvPr/>
            </p:nvSpPr>
            <p:spPr bwMode="auto">
              <a:xfrm>
                <a:off x="631321" y="3358277"/>
                <a:ext cx="301024"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27" name="Freeform 140"/>
              <p:cNvSpPr>
                <a:spLocks/>
              </p:cNvSpPr>
              <p:nvPr/>
            </p:nvSpPr>
            <p:spPr bwMode="auto">
              <a:xfrm>
                <a:off x="700230" y="3496097"/>
                <a:ext cx="163206" cy="163207"/>
              </a:xfrm>
              <a:custGeom>
                <a:avLst/>
                <a:gdLst>
                  <a:gd name="T0" fmla="*/ 3 w 19"/>
                  <a:gd name="T1" fmla="*/ 16 h 19"/>
                  <a:gd name="T2" fmla="*/ 3 w 19"/>
                  <a:gd name="T3" fmla="*/ 3 h 19"/>
                  <a:gd name="T4" fmla="*/ 16 w 19"/>
                  <a:gd name="T5" fmla="*/ 3 h 19"/>
                  <a:gd name="T6" fmla="*/ 16 w 19"/>
                  <a:gd name="T7" fmla="*/ 16 h 19"/>
                  <a:gd name="T8" fmla="*/ 3 w 19"/>
                  <a:gd name="T9" fmla="*/ 16 h 19"/>
                </a:gdLst>
                <a:ahLst/>
                <a:cxnLst>
                  <a:cxn ang="0">
                    <a:pos x="T0" y="T1"/>
                  </a:cxn>
                  <a:cxn ang="0">
                    <a:pos x="T2" y="T3"/>
                  </a:cxn>
                  <a:cxn ang="0">
                    <a:pos x="T4" y="T5"/>
                  </a:cxn>
                  <a:cxn ang="0">
                    <a:pos x="T6" y="T7"/>
                  </a:cxn>
                  <a:cxn ang="0">
                    <a:pos x="T8" y="T9"/>
                  </a:cxn>
                </a:cxnLst>
                <a:rect l="0" t="0" r="r" b="b"/>
                <a:pathLst>
                  <a:path w="19" h="19">
                    <a:moveTo>
                      <a:pt x="3" y="16"/>
                    </a:moveTo>
                    <a:cubicBezTo>
                      <a:pt x="0" y="12"/>
                      <a:pt x="0" y="7"/>
                      <a:pt x="3" y="3"/>
                    </a:cubicBezTo>
                    <a:cubicBezTo>
                      <a:pt x="7" y="0"/>
                      <a:pt x="12" y="0"/>
                      <a:pt x="16" y="3"/>
                    </a:cubicBezTo>
                    <a:cubicBezTo>
                      <a:pt x="19" y="7"/>
                      <a:pt x="19" y="12"/>
                      <a:pt x="16" y="16"/>
                    </a:cubicBezTo>
                    <a:cubicBezTo>
                      <a:pt x="12" y="19"/>
                      <a:pt x="7" y="19"/>
                      <a:pt x="3" y="16"/>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4" name="Freeform 141"/>
              <p:cNvSpPr>
                <a:spLocks/>
              </p:cNvSpPr>
              <p:nvPr/>
            </p:nvSpPr>
            <p:spPr bwMode="auto">
              <a:xfrm>
                <a:off x="547905" y="3231339"/>
                <a:ext cx="471484" cy="170461"/>
              </a:xfrm>
              <a:custGeom>
                <a:avLst/>
                <a:gdLst>
                  <a:gd name="T0" fmla="*/ 49 w 55"/>
                  <a:gd name="T1" fmla="*/ 18 h 20"/>
                  <a:gd name="T2" fmla="*/ 5 w 55"/>
                  <a:gd name="T3" fmla="*/ 18 h 20"/>
                  <a:gd name="T4" fmla="*/ 5 w 55"/>
                  <a:gd name="T5" fmla="*/ 18 h 20"/>
                  <a:gd name="T6" fmla="*/ 1 w 55"/>
                  <a:gd name="T7" fmla="*/ 18 h 20"/>
                  <a:gd name="T8" fmla="*/ 1 w 55"/>
                  <a:gd name="T9" fmla="*/ 18 h 20"/>
                  <a:gd name="T10" fmla="*/ 1 w 55"/>
                  <a:gd name="T11" fmla="*/ 14 h 20"/>
                  <a:gd name="T12" fmla="*/ 1 w 55"/>
                  <a:gd name="T13" fmla="*/ 14 h 20"/>
                  <a:gd name="T14" fmla="*/ 54 w 55"/>
                  <a:gd name="T15" fmla="*/ 14 h 20"/>
                  <a:gd name="T16" fmla="*/ 54 w 55"/>
                  <a:gd name="T17" fmla="*/ 14 h 20"/>
                  <a:gd name="T18" fmla="*/ 54 w 55"/>
                  <a:gd name="T19" fmla="*/ 18 h 20"/>
                  <a:gd name="T20" fmla="*/ 54 w 55"/>
                  <a:gd name="T21" fmla="*/ 18 h 20"/>
                  <a:gd name="T22" fmla="*/ 49 w 5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49" y="18"/>
                    </a:moveTo>
                    <a:cubicBezTo>
                      <a:pt x="37" y="6"/>
                      <a:pt x="18" y="6"/>
                      <a:pt x="5" y="18"/>
                    </a:cubicBezTo>
                    <a:cubicBezTo>
                      <a:pt x="5" y="18"/>
                      <a:pt x="5" y="18"/>
                      <a:pt x="5" y="18"/>
                    </a:cubicBezTo>
                    <a:cubicBezTo>
                      <a:pt x="4" y="20"/>
                      <a:pt x="2" y="20"/>
                      <a:pt x="1" y="18"/>
                    </a:cubicBezTo>
                    <a:cubicBezTo>
                      <a:pt x="1" y="18"/>
                      <a:pt x="1" y="18"/>
                      <a:pt x="1" y="18"/>
                    </a:cubicBezTo>
                    <a:cubicBezTo>
                      <a:pt x="0" y="17"/>
                      <a:pt x="0" y="15"/>
                      <a:pt x="1" y="14"/>
                    </a:cubicBezTo>
                    <a:cubicBezTo>
                      <a:pt x="1" y="14"/>
                      <a:pt x="1" y="14"/>
                      <a:pt x="1" y="14"/>
                    </a:cubicBezTo>
                    <a:cubicBezTo>
                      <a:pt x="16" y="0"/>
                      <a:pt x="39" y="0"/>
                      <a:pt x="54" y="14"/>
                    </a:cubicBezTo>
                    <a:cubicBezTo>
                      <a:pt x="54" y="14"/>
                      <a:pt x="54" y="14"/>
                      <a:pt x="54" y="14"/>
                    </a:cubicBezTo>
                    <a:cubicBezTo>
                      <a:pt x="55" y="15"/>
                      <a:pt x="55" y="17"/>
                      <a:pt x="54" y="18"/>
                    </a:cubicBezTo>
                    <a:cubicBezTo>
                      <a:pt x="54" y="18"/>
                      <a:pt x="54" y="18"/>
                      <a:pt x="54" y="18"/>
                    </a:cubicBezTo>
                    <a:cubicBezTo>
                      <a:pt x="53" y="20"/>
                      <a:pt x="51" y="20"/>
                      <a:pt x="49" y="18"/>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5" name="Freeform 142"/>
              <p:cNvSpPr>
                <a:spLocks/>
              </p:cNvSpPr>
              <p:nvPr/>
            </p:nvSpPr>
            <p:spPr bwMode="auto">
              <a:xfrm>
                <a:off x="460862" y="3093520"/>
                <a:ext cx="641943" cy="224863"/>
              </a:xfrm>
              <a:custGeom>
                <a:avLst/>
                <a:gdLst>
                  <a:gd name="T0" fmla="*/ 69 w 75"/>
                  <a:gd name="T1" fmla="*/ 25 h 26"/>
                  <a:gd name="T2" fmla="*/ 6 w 75"/>
                  <a:gd name="T3" fmla="*/ 25 h 26"/>
                  <a:gd name="T4" fmla="*/ 6 w 75"/>
                  <a:gd name="T5" fmla="*/ 25 h 26"/>
                  <a:gd name="T6" fmla="*/ 1 w 75"/>
                  <a:gd name="T7" fmla="*/ 25 h 26"/>
                  <a:gd name="T8" fmla="*/ 1 w 75"/>
                  <a:gd name="T9" fmla="*/ 25 h 26"/>
                  <a:gd name="T10" fmla="*/ 1 w 75"/>
                  <a:gd name="T11" fmla="*/ 20 h 26"/>
                  <a:gd name="T12" fmla="*/ 1 w 75"/>
                  <a:gd name="T13" fmla="*/ 20 h 26"/>
                  <a:gd name="T14" fmla="*/ 74 w 75"/>
                  <a:gd name="T15" fmla="*/ 20 h 26"/>
                  <a:gd name="T16" fmla="*/ 74 w 75"/>
                  <a:gd name="T17" fmla="*/ 20 h 26"/>
                  <a:gd name="T18" fmla="*/ 74 w 75"/>
                  <a:gd name="T19" fmla="*/ 25 h 26"/>
                  <a:gd name="T20" fmla="*/ 74 w 75"/>
                  <a:gd name="T21" fmla="*/ 25 h 26"/>
                  <a:gd name="T22" fmla="*/ 69 w 75"/>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6">
                    <a:moveTo>
                      <a:pt x="69" y="25"/>
                    </a:moveTo>
                    <a:cubicBezTo>
                      <a:pt x="52" y="7"/>
                      <a:pt x="23" y="7"/>
                      <a:pt x="6" y="25"/>
                    </a:cubicBezTo>
                    <a:cubicBezTo>
                      <a:pt x="6" y="25"/>
                      <a:pt x="6" y="25"/>
                      <a:pt x="6" y="25"/>
                    </a:cubicBezTo>
                    <a:cubicBezTo>
                      <a:pt x="4" y="26"/>
                      <a:pt x="2" y="26"/>
                      <a:pt x="1" y="25"/>
                    </a:cubicBezTo>
                    <a:cubicBezTo>
                      <a:pt x="1" y="25"/>
                      <a:pt x="1" y="25"/>
                      <a:pt x="1" y="25"/>
                    </a:cubicBezTo>
                    <a:cubicBezTo>
                      <a:pt x="0" y="23"/>
                      <a:pt x="0" y="21"/>
                      <a:pt x="1" y="20"/>
                    </a:cubicBezTo>
                    <a:cubicBezTo>
                      <a:pt x="1" y="20"/>
                      <a:pt x="1" y="20"/>
                      <a:pt x="1" y="20"/>
                    </a:cubicBezTo>
                    <a:cubicBezTo>
                      <a:pt x="21" y="0"/>
                      <a:pt x="54" y="0"/>
                      <a:pt x="74" y="20"/>
                    </a:cubicBezTo>
                    <a:cubicBezTo>
                      <a:pt x="74" y="20"/>
                      <a:pt x="74" y="20"/>
                      <a:pt x="74" y="20"/>
                    </a:cubicBezTo>
                    <a:cubicBezTo>
                      <a:pt x="75" y="21"/>
                      <a:pt x="75" y="23"/>
                      <a:pt x="74" y="25"/>
                    </a:cubicBezTo>
                    <a:cubicBezTo>
                      <a:pt x="74" y="25"/>
                      <a:pt x="74" y="25"/>
                      <a:pt x="74" y="25"/>
                    </a:cubicBezTo>
                    <a:cubicBezTo>
                      <a:pt x="72" y="26"/>
                      <a:pt x="70" y="26"/>
                      <a:pt x="69" y="25"/>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6" name="Freeform 143"/>
              <p:cNvSpPr>
                <a:spLocks/>
              </p:cNvSpPr>
              <p:nvPr/>
            </p:nvSpPr>
            <p:spPr bwMode="auto">
              <a:xfrm>
                <a:off x="642202" y="335102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7" name="Freeform 144"/>
              <p:cNvSpPr>
                <a:spLocks/>
              </p:cNvSpPr>
              <p:nvPr/>
            </p:nvSpPr>
            <p:spPr bwMode="auto">
              <a:xfrm>
                <a:off x="707484" y="347796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8" name="Freeform 145"/>
              <p:cNvSpPr>
                <a:spLocks/>
              </p:cNvSpPr>
              <p:nvPr/>
            </p:nvSpPr>
            <p:spPr bwMode="auto">
              <a:xfrm>
                <a:off x="555158" y="321320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39" name="Freeform 146"/>
              <p:cNvSpPr>
                <a:spLocks/>
              </p:cNvSpPr>
              <p:nvPr/>
            </p:nvSpPr>
            <p:spPr bwMode="auto">
              <a:xfrm>
                <a:off x="468115" y="308626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grpSp>
        <p:nvGrpSpPr>
          <p:cNvPr id="7" name="组合 6"/>
          <p:cNvGrpSpPr/>
          <p:nvPr/>
        </p:nvGrpSpPr>
        <p:grpSpPr>
          <a:xfrm>
            <a:off x="501899" y="4298060"/>
            <a:ext cx="622425" cy="622429"/>
            <a:chOff x="441872" y="4072935"/>
            <a:chExt cx="705309" cy="705313"/>
          </a:xfrm>
        </p:grpSpPr>
        <p:grpSp>
          <p:nvGrpSpPr>
            <p:cNvPr id="81" name="组合 80"/>
            <p:cNvGrpSpPr/>
            <p:nvPr/>
          </p:nvGrpSpPr>
          <p:grpSpPr>
            <a:xfrm>
              <a:off x="441872" y="4072935"/>
              <a:ext cx="705309" cy="705313"/>
              <a:chOff x="925975" y="3363269"/>
              <a:chExt cx="899446" cy="899451"/>
            </a:xfrm>
          </p:grpSpPr>
          <p:sp>
            <p:nvSpPr>
              <p:cNvPr id="82" name="Oval 173"/>
              <p:cNvSpPr>
                <a:spLocks noChangeArrowheads="1"/>
              </p:cNvSpPr>
              <p:nvPr/>
            </p:nvSpPr>
            <p:spPr bwMode="auto">
              <a:xfrm>
                <a:off x="925975" y="3363269"/>
                <a:ext cx="899446" cy="899451"/>
              </a:xfrm>
              <a:prstGeom prst="ellipse">
                <a:avLst/>
              </a:prstGeom>
              <a:solidFill>
                <a:schemeClr val="tx1">
                  <a:lumMod val="50000"/>
                  <a:lumOff val="50000"/>
                </a:schemeClr>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Oval 174"/>
              <p:cNvSpPr>
                <a:spLocks noChangeArrowheads="1"/>
              </p:cNvSpPr>
              <p:nvPr/>
            </p:nvSpPr>
            <p:spPr bwMode="auto">
              <a:xfrm>
                <a:off x="976750" y="3414044"/>
                <a:ext cx="797896" cy="794274"/>
              </a:xfrm>
              <a:prstGeom prst="ellipse">
                <a:avLst/>
              </a:prstGeom>
              <a:solidFill>
                <a:srgbClr val="FFC000"/>
              </a:solidFill>
              <a:ln w="9525">
                <a:noFill/>
                <a:round/>
                <a:headEnd/>
                <a:tailEnd/>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nvGrpSpPr>
            <p:cNvPr id="3" name="组合 2"/>
            <p:cNvGrpSpPr/>
            <p:nvPr/>
          </p:nvGrpSpPr>
          <p:grpSpPr>
            <a:xfrm>
              <a:off x="566690" y="4191794"/>
              <a:ext cx="346916" cy="442988"/>
              <a:chOff x="9341700" y="1864776"/>
              <a:chExt cx="471484" cy="602052"/>
            </a:xfrm>
          </p:grpSpPr>
          <p:sp>
            <p:nvSpPr>
              <p:cNvPr id="60" name="Freeform 195"/>
              <p:cNvSpPr>
                <a:spLocks noEditPoints="1"/>
              </p:cNvSpPr>
              <p:nvPr/>
            </p:nvSpPr>
            <p:spPr bwMode="auto">
              <a:xfrm>
                <a:off x="9548428" y="2071505"/>
                <a:ext cx="246622" cy="395323"/>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2 h 46"/>
                  <a:gd name="T12" fmla="*/ 15 w 29"/>
                  <a:gd name="T13" fmla="*/ 46 h 46"/>
                  <a:gd name="T14" fmla="*/ 29 w 29"/>
                  <a:gd name="T15" fmla="*/ 32 h 46"/>
                  <a:gd name="T16" fmla="*/ 29 w 29"/>
                  <a:gd name="T17" fmla="*/ 15 h 46"/>
                  <a:gd name="T18" fmla="*/ 0 w 29"/>
                  <a:gd name="T19" fmla="*/ 15 h 46"/>
                  <a:gd name="T20" fmla="*/ 0 w 29"/>
                  <a:gd name="T21" fmla="*/ 32 h 46"/>
                  <a:gd name="T22" fmla="*/ 16 w 29"/>
                  <a:gd name="T23" fmla="*/ 0 h 46"/>
                  <a:gd name="T24" fmla="*/ 0 w 29"/>
                  <a:gd name="T25" fmla="*/ 0 h 46"/>
                  <a:gd name="T26" fmla="*/ 0 w 29"/>
                  <a:gd name="T27" fmla="*/ 13 h 46"/>
                  <a:gd name="T28" fmla="*/ 16 w 29"/>
                  <a:gd name="T29" fmla="*/ 13 h 46"/>
                  <a:gd name="T30" fmla="*/ 16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2"/>
                    </a:moveTo>
                    <a:cubicBezTo>
                      <a:pt x="0" y="40"/>
                      <a:pt x="7" y="46"/>
                      <a:pt x="15" y="46"/>
                    </a:cubicBezTo>
                    <a:cubicBezTo>
                      <a:pt x="23" y="46"/>
                      <a:pt x="29" y="40"/>
                      <a:pt x="29" y="32"/>
                    </a:cubicBezTo>
                    <a:cubicBezTo>
                      <a:pt x="29" y="15"/>
                      <a:pt x="29" y="15"/>
                      <a:pt x="29" y="15"/>
                    </a:cubicBezTo>
                    <a:cubicBezTo>
                      <a:pt x="0" y="15"/>
                      <a:pt x="0" y="15"/>
                      <a:pt x="0" y="15"/>
                    </a:cubicBezTo>
                    <a:lnTo>
                      <a:pt x="0" y="32"/>
                    </a:lnTo>
                    <a:close/>
                    <a:moveTo>
                      <a:pt x="16" y="0"/>
                    </a:moveTo>
                    <a:cubicBezTo>
                      <a:pt x="0" y="0"/>
                      <a:pt x="0" y="0"/>
                      <a:pt x="0" y="0"/>
                    </a:cubicBezTo>
                    <a:cubicBezTo>
                      <a:pt x="0" y="13"/>
                      <a:pt x="0" y="13"/>
                      <a:pt x="0" y="13"/>
                    </a:cubicBezTo>
                    <a:cubicBezTo>
                      <a:pt x="16" y="13"/>
                      <a:pt x="16" y="13"/>
                      <a:pt x="16" y="13"/>
                    </a:cubicBezTo>
                    <a:lnTo>
                      <a:pt x="16"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1" name="Freeform 196"/>
              <p:cNvSpPr>
                <a:spLocks/>
              </p:cNvSpPr>
              <p:nvPr/>
            </p:nvSpPr>
            <p:spPr bwMode="auto">
              <a:xfrm>
                <a:off x="9341700" y="1882910"/>
                <a:ext cx="344546" cy="290146"/>
              </a:xfrm>
              <a:custGeom>
                <a:avLst/>
                <a:gdLst>
                  <a:gd name="T0" fmla="*/ 0 w 40"/>
                  <a:gd name="T1" fmla="*/ 19 h 34"/>
                  <a:gd name="T2" fmla="*/ 20 w 40"/>
                  <a:gd name="T3" fmla="*/ 0 h 34"/>
                  <a:gd name="T4" fmla="*/ 20 w 40"/>
                  <a:gd name="T5" fmla="*/ 0 h 34"/>
                  <a:gd name="T6" fmla="*/ 40 w 40"/>
                  <a:gd name="T7" fmla="*/ 19 h 34"/>
                  <a:gd name="T8" fmla="*/ 40 w 40"/>
                  <a:gd name="T9" fmla="*/ 19 h 34"/>
                  <a:gd name="T10" fmla="*/ 37 w 40"/>
                  <a:gd name="T11" fmla="*/ 19 h 34"/>
                  <a:gd name="T12" fmla="*/ 32 w 40"/>
                  <a:gd name="T13" fmla="*/ 8 h 34"/>
                  <a:gd name="T14" fmla="*/ 32 w 40"/>
                  <a:gd name="T15" fmla="*/ 8 h 34"/>
                  <a:gd name="T16" fmla="*/ 20 w 40"/>
                  <a:gd name="T17" fmla="*/ 3 h 34"/>
                  <a:gd name="T18" fmla="*/ 20 w 40"/>
                  <a:gd name="T19" fmla="*/ 3 h 34"/>
                  <a:gd name="T20" fmla="*/ 8 w 40"/>
                  <a:gd name="T21" fmla="*/ 8 h 34"/>
                  <a:gd name="T22" fmla="*/ 8 w 40"/>
                  <a:gd name="T23" fmla="*/ 8 h 34"/>
                  <a:gd name="T24" fmla="*/ 3 w 40"/>
                  <a:gd name="T25" fmla="*/ 19 h 34"/>
                  <a:gd name="T26" fmla="*/ 3 w 40"/>
                  <a:gd name="T27" fmla="*/ 19 h 34"/>
                  <a:gd name="T28" fmla="*/ 9 w 40"/>
                  <a:gd name="T29" fmla="*/ 32 h 34"/>
                  <a:gd name="T30" fmla="*/ 9 w 40"/>
                  <a:gd name="T31" fmla="*/ 32 h 34"/>
                  <a:gd name="T32" fmla="*/ 7 w 40"/>
                  <a:gd name="T33" fmla="*/ 34 h 34"/>
                  <a:gd name="T34" fmla="*/ 0 w 4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4">
                    <a:moveTo>
                      <a:pt x="0" y="19"/>
                    </a:moveTo>
                    <a:cubicBezTo>
                      <a:pt x="0" y="9"/>
                      <a:pt x="9" y="0"/>
                      <a:pt x="20" y="0"/>
                    </a:cubicBezTo>
                    <a:cubicBezTo>
                      <a:pt x="20" y="0"/>
                      <a:pt x="20" y="0"/>
                      <a:pt x="20" y="0"/>
                    </a:cubicBezTo>
                    <a:cubicBezTo>
                      <a:pt x="31" y="0"/>
                      <a:pt x="40" y="9"/>
                      <a:pt x="40" y="19"/>
                    </a:cubicBezTo>
                    <a:cubicBezTo>
                      <a:pt x="40" y="19"/>
                      <a:pt x="40" y="19"/>
                      <a:pt x="40" y="19"/>
                    </a:cubicBezTo>
                    <a:cubicBezTo>
                      <a:pt x="37" y="19"/>
                      <a:pt x="37" y="19"/>
                      <a:pt x="37" y="19"/>
                    </a:cubicBezTo>
                    <a:cubicBezTo>
                      <a:pt x="37" y="15"/>
                      <a:pt x="35" y="11"/>
                      <a:pt x="32" y="8"/>
                    </a:cubicBezTo>
                    <a:cubicBezTo>
                      <a:pt x="32" y="8"/>
                      <a:pt x="32" y="8"/>
                      <a:pt x="32" y="8"/>
                    </a:cubicBezTo>
                    <a:cubicBezTo>
                      <a:pt x="29" y="5"/>
                      <a:pt x="25" y="3"/>
                      <a:pt x="20" y="3"/>
                    </a:cubicBezTo>
                    <a:cubicBezTo>
                      <a:pt x="20" y="3"/>
                      <a:pt x="20" y="3"/>
                      <a:pt x="20" y="3"/>
                    </a:cubicBezTo>
                    <a:cubicBezTo>
                      <a:pt x="15" y="3"/>
                      <a:pt x="11" y="5"/>
                      <a:pt x="8" y="8"/>
                    </a:cubicBezTo>
                    <a:cubicBezTo>
                      <a:pt x="8" y="8"/>
                      <a:pt x="8" y="8"/>
                      <a:pt x="8" y="8"/>
                    </a:cubicBezTo>
                    <a:cubicBezTo>
                      <a:pt x="5" y="11"/>
                      <a:pt x="3" y="15"/>
                      <a:pt x="3" y="19"/>
                    </a:cubicBezTo>
                    <a:cubicBezTo>
                      <a:pt x="3" y="19"/>
                      <a:pt x="3" y="19"/>
                      <a:pt x="3" y="19"/>
                    </a:cubicBezTo>
                    <a:cubicBezTo>
                      <a:pt x="3" y="24"/>
                      <a:pt x="5" y="29"/>
                      <a:pt x="9" y="32"/>
                    </a:cubicBezTo>
                    <a:cubicBezTo>
                      <a:pt x="9" y="32"/>
                      <a:pt x="9" y="32"/>
                      <a:pt x="9" y="32"/>
                    </a:cubicBezTo>
                    <a:cubicBezTo>
                      <a:pt x="7" y="34"/>
                      <a:pt x="7" y="34"/>
                      <a:pt x="7" y="34"/>
                    </a:cubicBezTo>
                    <a:cubicBezTo>
                      <a:pt x="3" y="30"/>
                      <a:pt x="0" y="25"/>
                      <a:pt x="0" y="19"/>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2" name="Freeform 197"/>
              <p:cNvSpPr>
                <a:spLocks noEditPoints="1"/>
              </p:cNvSpPr>
              <p:nvPr/>
            </p:nvSpPr>
            <p:spPr bwMode="auto">
              <a:xfrm>
                <a:off x="9562935" y="2064251"/>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63" name="Freeform 198"/>
              <p:cNvSpPr>
                <a:spLocks/>
              </p:cNvSpPr>
              <p:nvPr/>
            </p:nvSpPr>
            <p:spPr bwMode="auto">
              <a:xfrm>
                <a:off x="9359834" y="1864776"/>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grpSp>
      <p:cxnSp>
        <p:nvCxnSpPr>
          <p:cNvPr id="11" name="直接连接符 10"/>
          <p:cNvCxnSpPr/>
          <p:nvPr/>
        </p:nvCxnSpPr>
        <p:spPr>
          <a:xfrm>
            <a:off x="442198" y="2732756"/>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7036" y="6206840"/>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58505" y="4200207"/>
            <a:ext cx="1141081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7E44E19F-39C1-4D43-9F31-59EEE737509D}"/>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59517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1">
            <a:extLst>
              <a:ext uri="{FF2B5EF4-FFF2-40B4-BE49-F238E27FC236}">
                <a16:creationId xmlns:a16="http://schemas.microsoft.com/office/drawing/2014/main" id="{859A1584-C1DF-4B34-A821-AE9846337389}"/>
              </a:ext>
            </a:extLst>
          </p:cNvPr>
          <p:cNvSpPr/>
          <p:nvPr/>
        </p:nvSpPr>
        <p:spPr>
          <a:xfrm>
            <a:off x="1720720" y="1704796"/>
            <a:ext cx="9123039" cy="405232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734733" y="1984525"/>
            <a:ext cx="9123040" cy="417928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90000"/>
              </a:lnSpc>
              <a:spcBef>
                <a:spcPct val="20000"/>
              </a:spcBef>
              <a:buClr>
                <a:schemeClr val="folHlink"/>
              </a:buClr>
              <a:buSzPct val="60000"/>
              <a:buFont typeface="Wingdings" panose="05000000000000000000" pitchFamily="2" charset="2"/>
              <a:buChar char="ü"/>
            </a:pPr>
            <a:r>
              <a:rPr lang="zh-CN" altLang="en-US" sz="3200" b="1" dirty="0">
                <a:latin typeface="仿宋" panose="02010609060101010101" pitchFamily="49" charset="-122"/>
                <a:ea typeface="仿宋" panose="02010609060101010101" pitchFamily="49" charset="-122"/>
              </a:rPr>
              <a:t>如果文件中有一个</a:t>
            </a:r>
            <a:r>
              <a:rPr lang="en-US" altLang="zh-CN" sz="3200" b="1" dirty="0">
                <a:latin typeface="仿宋" panose="02010609060101010101" pitchFamily="49" charset="-122"/>
                <a:ea typeface="仿宋" panose="02010609060101010101" pitchFamily="49" charset="-122"/>
              </a:rPr>
              <a:t>public</a:t>
            </a:r>
            <a:r>
              <a:rPr lang="zh-CN" altLang="en-US" sz="3200" b="1" dirty="0">
                <a:latin typeface="仿宋" panose="02010609060101010101" pitchFamily="49" charset="-122"/>
                <a:ea typeface="仿宋" panose="02010609060101010101" pitchFamily="49" charset="-122"/>
              </a:rPr>
              <a:t>修饰的类，则文件名必须与该类的名字一致</a:t>
            </a:r>
          </a:p>
          <a:p>
            <a:pPr>
              <a:lnSpc>
                <a:spcPct val="90000"/>
              </a:lnSpc>
              <a:spcBef>
                <a:spcPct val="20000"/>
              </a:spcBef>
              <a:buClr>
                <a:schemeClr val="folHlink"/>
              </a:buClr>
              <a:buSzPct val="60000"/>
              <a:buFont typeface="Wingdings" panose="05000000000000000000" pitchFamily="2" charset="2"/>
              <a:buChar char="ü"/>
            </a:pPr>
            <a:r>
              <a:rPr lang="zh-CN" altLang="en-US" sz="3200" b="1" dirty="0">
                <a:latin typeface="仿宋" panose="02010609060101010101" pitchFamily="49" charset="-122"/>
                <a:ea typeface="仿宋" panose="02010609060101010101" pitchFamily="49" charset="-122"/>
              </a:rPr>
              <a:t>编译后生成的字节码文件名与文件中的类名一致</a:t>
            </a:r>
          </a:p>
          <a:p>
            <a:pPr>
              <a:lnSpc>
                <a:spcPct val="90000"/>
              </a:lnSpc>
              <a:spcBef>
                <a:spcPct val="20000"/>
              </a:spcBef>
              <a:buClr>
                <a:schemeClr val="folHlink"/>
              </a:buClr>
              <a:buSzPct val="60000"/>
              <a:buFont typeface="Wingdings" panose="05000000000000000000" pitchFamily="2" charset="2"/>
              <a:buChar char="ü"/>
            </a:pPr>
            <a:r>
              <a:rPr lang="zh-CN" altLang="en-US" sz="3200" b="1" dirty="0">
                <a:latin typeface="仿宋" panose="02010609060101010101" pitchFamily="49" charset="-122"/>
                <a:ea typeface="仿宋" panose="02010609060101010101" pitchFamily="49" charset="-122"/>
              </a:rPr>
              <a:t>需要被运行的类中有一个方法</a:t>
            </a:r>
          </a:p>
          <a:p>
            <a:pPr lvl="1">
              <a:lnSpc>
                <a:spcPct val="90000"/>
              </a:lnSpc>
              <a:spcBef>
                <a:spcPct val="20000"/>
              </a:spcBef>
              <a:buClr>
                <a:schemeClr val="hlink"/>
              </a:buClr>
              <a:buSzPct val="55000"/>
              <a:buFont typeface="Wingdings" panose="05000000000000000000" pitchFamily="2" charset="2"/>
              <a:buChar char="Ø"/>
            </a:pPr>
            <a:r>
              <a:rPr lang="en-US" altLang="zh-CN" sz="2800" b="1" dirty="0">
                <a:latin typeface="仿宋" panose="02010609060101010101" pitchFamily="49" charset="-122"/>
                <a:ea typeface="仿宋" panose="02010609060101010101" pitchFamily="49" charset="-122"/>
              </a:rPr>
              <a:t>public static void main(String[ ] </a:t>
            </a:r>
            <a:r>
              <a:rPr lang="en-US" altLang="zh-CN" sz="2800" b="1" dirty="0" err="1">
                <a:latin typeface="仿宋" panose="02010609060101010101" pitchFamily="49" charset="-122"/>
                <a:ea typeface="仿宋" panose="02010609060101010101" pitchFamily="49" charset="-122"/>
              </a:rPr>
              <a:t>args</a:t>
            </a:r>
            <a:r>
              <a:rPr lang="en-US" altLang="zh-CN" sz="2800" b="1" dirty="0">
                <a:latin typeface="仿宋" panose="02010609060101010101" pitchFamily="49" charset="-122"/>
                <a:ea typeface="仿宋" panose="02010609060101010101" pitchFamily="49" charset="-122"/>
              </a:rPr>
              <a:t>)</a:t>
            </a:r>
          </a:p>
          <a:p>
            <a:pPr>
              <a:lnSpc>
                <a:spcPct val="80000"/>
              </a:lnSpc>
              <a:spcBef>
                <a:spcPct val="20000"/>
              </a:spcBef>
              <a:buClr>
                <a:schemeClr val="folHlink"/>
              </a:buClr>
              <a:buSzPct val="60000"/>
              <a:buFont typeface="Wingdings" panose="05000000000000000000" pitchFamily="2" charset="2"/>
              <a:buChar char="n"/>
            </a:pPr>
            <a:endParaRPr lang="zh-CN" altLang="en-US" sz="2800" b="1" dirty="0">
              <a:latin typeface="仿宋" panose="02010609060101010101" pitchFamily="49" charset="-122"/>
              <a:ea typeface="仿宋" panose="02010609060101010101" pitchFamily="49" charset="-122"/>
            </a:endParaRPr>
          </a:p>
          <a:p>
            <a:pPr>
              <a:lnSpc>
                <a:spcPct val="90000"/>
              </a:lnSpc>
              <a:spcBef>
                <a:spcPct val="20000"/>
              </a:spcBef>
              <a:buClr>
                <a:schemeClr val="folHlink"/>
              </a:buClr>
              <a:buSzPct val="60000"/>
              <a:buFont typeface="Wingdings" panose="05000000000000000000" pitchFamily="2" charset="2"/>
              <a:buChar char="n"/>
            </a:pPr>
            <a:endParaRPr lang="zh-CN" altLang="en-US" sz="2800" b="1" dirty="0">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FC37DD62-928D-4599-972B-46464BEEA418}"/>
              </a:ext>
            </a:extLst>
          </p:cNvPr>
          <p:cNvGrpSpPr/>
          <p:nvPr/>
        </p:nvGrpSpPr>
        <p:grpSpPr>
          <a:xfrm>
            <a:off x="0" y="1016378"/>
            <a:ext cx="12192000" cy="543294"/>
            <a:chOff x="261803" y="1207108"/>
            <a:chExt cx="5862434" cy="543294"/>
          </a:xfrm>
        </p:grpSpPr>
        <p:sp>
          <p:nvSpPr>
            <p:cNvPr id="20" name="Freeform 3">
              <a:extLst>
                <a:ext uri="{FF2B5EF4-FFF2-40B4-BE49-F238E27FC236}">
                  <a16:creationId xmlns:a16="http://schemas.microsoft.com/office/drawing/2014/main" id="{4F18066A-5FF0-4B13-A462-90D4F4841CE1}"/>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2" name="内容占位符 2">
              <a:extLst>
                <a:ext uri="{FF2B5EF4-FFF2-40B4-BE49-F238E27FC236}">
                  <a16:creationId xmlns:a16="http://schemas.microsoft.com/office/drawing/2014/main" id="{CB50C68E-4DFD-4A37-AD23-5CFDF40EE4B4}"/>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结构分析</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897576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1">
            <a:extLst>
              <a:ext uri="{FF2B5EF4-FFF2-40B4-BE49-F238E27FC236}">
                <a16:creationId xmlns:a16="http://schemas.microsoft.com/office/drawing/2014/main" id="{859A1584-C1DF-4B34-A821-AE9846337389}"/>
              </a:ext>
            </a:extLst>
          </p:cNvPr>
          <p:cNvSpPr/>
          <p:nvPr/>
        </p:nvSpPr>
        <p:spPr>
          <a:xfrm>
            <a:off x="1534480" y="1807389"/>
            <a:ext cx="9778905" cy="405232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734733" y="1984525"/>
            <a:ext cx="9578652" cy="417928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80000"/>
              </a:lnSpc>
              <a:buClr>
                <a:schemeClr val="folHlink"/>
              </a:buClr>
              <a:buSzPct val="60000"/>
              <a:buFont typeface="Wingdings" panose="05000000000000000000" pitchFamily="2" charset="2"/>
              <a:buChar char="ü"/>
            </a:pPr>
            <a:r>
              <a:rPr lang="zh-CN" altLang="zh-CN" sz="2800" b="1" dirty="0">
                <a:latin typeface="仿宋" panose="02010609060101010101" pitchFamily="49" charset="-122"/>
                <a:ea typeface="仿宋" panose="02010609060101010101" pitchFamily="49" charset="-122"/>
              </a:rPr>
              <a:t>如果源文件中有多个类，那么只能有一个类是</a:t>
            </a:r>
            <a:r>
              <a:rPr lang="en-US" altLang="zh-CN" sz="2800" b="1" dirty="0">
                <a:latin typeface="仿宋" panose="02010609060101010101" pitchFamily="49" charset="-122"/>
                <a:ea typeface="仿宋" panose="02010609060101010101" pitchFamily="49" charset="-122"/>
              </a:rPr>
              <a:t>public</a:t>
            </a:r>
            <a:r>
              <a:rPr lang="zh-CN" altLang="zh-CN" sz="2800" b="1" dirty="0">
                <a:latin typeface="仿宋" panose="02010609060101010101" pitchFamily="49" charset="-122"/>
                <a:ea typeface="仿宋" panose="02010609060101010101" pitchFamily="49" charset="-122"/>
              </a:rPr>
              <a:t>类；</a:t>
            </a:r>
            <a:endParaRPr lang="en-US" altLang="zh-CN" sz="2800" b="1" dirty="0">
              <a:latin typeface="仿宋" panose="02010609060101010101" pitchFamily="49" charset="-122"/>
              <a:ea typeface="仿宋" panose="02010609060101010101" pitchFamily="49" charset="-122"/>
            </a:endParaRPr>
          </a:p>
          <a:p>
            <a:pPr>
              <a:lnSpc>
                <a:spcPct val="80000"/>
              </a:lnSpc>
              <a:buClr>
                <a:schemeClr val="folHlink"/>
              </a:buClr>
              <a:buSzPct val="60000"/>
              <a:buFont typeface="Wingdings" panose="05000000000000000000" pitchFamily="2" charset="2"/>
              <a:buChar char="ü"/>
            </a:pPr>
            <a:r>
              <a:rPr lang="zh-CN" altLang="zh-CN" sz="2800" b="1" dirty="0">
                <a:solidFill>
                  <a:srgbClr val="C00000"/>
                </a:solidFill>
                <a:latin typeface="仿宋" panose="02010609060101010101" pitchFamily="49" charset="-122"/>
                <a:ea typeface="仿宋" panose="02010609060101010101" pitchFamily="49" charset="-122"/>
              </a:rPr>
              <a:t>如果有一个类是</a:t>
            </a:r>
            <a:r>
              <a:rPr lang="en-US" altLang="zh-CN" sz="2800" b="1" dirty="0">
                <a:solidFill>
                  <a:srgbClr val="C00000"/>
                </a:solidFill>
                <a:latin typeface="仿宋" panose="02010609060101010101" pitchFamily="49" charset="-122"/>
                <a:ea typeface="仿宋" panose="02010609060101010101" pitchFamily="49" charset="-122"/>
              </a:rPr>
              <a:t>public</a:t>
            </a:r>
            <a:r>
              <a:rPr lang="zh-CN" altLang="zh-CN" sz="2800" b="1" dirty="0">
                <a:solidFill>
                  <a:srgbClr val="C00000"/>
                </a:solidFill>
                <a:latin typeface="仿宋" panose="02010609060101010101" pitchFamily="49" charset="-122"/>
                <a:ea typeface="仿宋" panose="02010609060101010101" pitchFamily="49" charset="-122"/>
              </a:rPr>
              <a:t>类，那么源文件的名字必须与这个类的名字完全相同，扩展名是</a:t>
            </a:r>
            <a:r>
              <a:rPr lang="en-US" altLang="zh-CN" sz="2800" b="1" dirty="0">
                <a:solidFill>
                  <a:srgbClr val="C00000"/>
                </a:solidFill>
                <a:latin typeface="仿宋" panose="02010609060101010101" pitchFamily="49" charset="-122"/>
                <a:ea typeface="仿宋" panose="02010609060101010101" pitchFamily="49" charset="-122"/>
              </a:rPr>
              <a:t>java</a:t>
            </a:r>
            <a:r>
              <a:rPr lang="zh-CN" altLang="zh-CN" sz="2800" b="1" dirty="0">
                <a:latin typeface="仿宋" panose="02010609060101010101" pitchFamily="49" charset="-122"/>
                <a:ea typeface="仿宋" panose="02010609060101010101" pitchFamily="49" charset="-122"/>
              </a:rPr>
              <a:t>；</a:t>
            </a:r>
            <a:endParaRPr lang="en-US" altLang="zh-CN" sz="2800" b="1" dirty="0">
              <a:latin typeface="仿宋" panose="02010609060101010101" pitchFamily="49" charset="-122"/>
              <a:ea typeface="仿宋" panose="02010609060101010101" pitchFamily="49" charset="-122"/>
            </a:endParaRPr>
          </a:p>
          <a:p>
            <a:pPr>
              <a:lnSpc>
                <a:spcPct val="80000"/>
              </a:lnSpc>
              <a:buClr>
                <a:schemeClr val="folHlink"/>
              </a:buClr>
              <a:buSzPct val="60000"/>
              <a:buFont typeface="Wingdings" panose="05000000000000000000" pitchFamily="2" charset="2"/>
              <a:buChar char="ü"/>
            </a:pPr>
            <a:r>
              <a:rPr lang="zh-CN" altLang="zh-CN" sz="2800" b="1" dirty="0">
                <a:latin typeface="仿宋" panose="02010609060101010101" pitchFamily="49" charset="-122"/>
                <a:ea typeface="仿宋" panose="02010609060101010101" pitchFamily="49" charset="-122"/>
              </a:rPr>
              <a:t>如果源文件没有</a:t>
            </a:r>
            <a:r>
              <a:rPr lang="en-US" altLang="zh-CN" sz="2800" b="1" dirty="0">
                <a:latin typeface="仿宋" panose="02010609060101010101" pitchFamily="49" charset="-122"/>
                <a:ea typeface="仿宋" panose="02010609060101010101" pitchFamily="49" charset="-122"/>
              </a:rPr>
              <a:t>public</a:t>
            </a:r>
            <a:r>
              <a:rPr lang="zh-CN" altLang="zh-CN" sz="2800" b="1" dirty="0">
                <a:latin typeface="仿宋" panose="02010609060101010101" pitchFamily="49" charset="-122"/>
                <a:ea typeface="仿宋" panose="02010609060101010101" pitchFamily="49" charset="-122"/>
              </a:rPr>
              <a:t>类，那么源文件的名字只要和某个类的名字相同，并且扩展名是</a:t>
            </a:r>
            <a:r>
              <a:rPr lang="en-US" altLang="zh-CN" sz="2800" b="1" dirty="0">
                <a:latin typeface="仿宋" panose="02010609060101010101" pitchFamily="49" charset="-122"/>
                <a:ea typeface="仿宋" panose="02010609060101010101" pitchFamily="49" charset="-122"/>
              </a:rPr>
              <a:t>java</a:t>
            </a:r>
            <a:r>
              <a:rPr lang="zh-CN" altLang="zh-CN" sz="2800" b="1" dirty="0">
                <a:latin typeface="仿宋" panose="02010609060101010101" pitchFamily="49" charset="-122"/>
                <a:ea typeface="仿宋" panose="02010609060101010101" pitchFamily="49" charset="-122"/>
              </a:rPr>
              <a:t>就可以了。</a:t>
            </a:r>
          </a:p>
          <a:p>
            <a:pPr>
              <a:lnSpc>
                <a:spcPct val="80000"/>
              </a:lnSpc>
              <a:spcBef>
                <a:spcPct val="20000"/>
              </a:spcBef>
              <a:buClr>
                <a:schemeClr val="folHlink"/>
              </a:buClr>
              <a:buSzPct val="60000"/>
              <a:buFont typeface="Wingdings" panose="05000000000000000000" pitchFamily="2" charset="2"/>
              <a:buChar char="n"/>
            </a:pPr>
            <a:endParaRPr lang="zh-CN" altLang="en-US" sz="2800" b="1" dirty="0">
              <a:latin typeface="仿宋" panose="02010609060101010101" pitchFamily="49" charset="-122"/>
              <a:ea typeface="仿宋" panose="02010609060101010101" pitchFamily="49" charset="-122"/>
            </a:endParaRPr>
          </a:p>
          <a:p>
            <a:pPr>
              <a:lnSpc>
                <a:spcPct val="90000"/>
              </a:lnSpc>
              <a:spcBef>
                <a:spcPct val="20000"/>
              </a:spcBef>
              <a:buClr>
                <a:schemeClr val="folHlink"/>
              </a:buClr>
              <a:buSzPct val="60000"/>
              <a:buFont typeface="Wingdings" panose="05000000000000000000" pitchFamily="2" charset="2"/>
              <a:buChar char="n"/>
            </a:pPr>
            <a:endParaRPr lang="zh-CN" altLang="en-US" sz="2800" b="1" dirty="0">
              <a:latin typeface="仿宋" panose="02010609060101010101" pitchFamily="49" charset="-122"/>
              <a:ea typeface="仿宋" panose="02010609060101010101" pitchFamily="49" charset="-122"/>
            </a:endParaRPr>
          </a:p>
        </p:txBody>
      </p:sp>
      <p:sp>
        <p:nvSpPr>
          <p:cNvPr id="16" name="矩形 15">
            <a:hlinkClick r:id="rId2" action="ppaction://hlinkfile"/>
            <a:extLst>
              <a:ext uri="{FF2B5EF4-FFF2-40B4-BE49-F238E27FC236}">
                <a16:creationId xmlns:a16="http://schemas.microsoft.com/office/drawing/2014/main" id="{0AF5D84B-74D8-4384-B8A7-399D2E985B39}"/>
              </a:ext>
            </a:extLst>
          </p:cNvPr>
          <p:cNvSpPr/>
          <p:nvPr/>
        </p:nvSpPr>
        <p:spPr>
          <a:xfrm>
            <a:off x="2001095" y="4673142"/>
            <a:ext cx="1839385"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Hello.java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19806876-0E0A-4020-9A08-ED748B64B3A3}"/>
              </a:ext>
            </a:extLst>
          </p:cNvPr>
          <p:cNvGrpSpPr/>
          <p:nvPr/>
        </p:nvGrpSpPr>
        <p:grpSpPr>
          <a:xfrm>
            <a:off x="0" y="1016378"/>
            <a:ext cx="12192000" cy="543294"/>
            <a:chOff x="261803" y="1207108"/>
            <a:chExt cx="5862434" cy="543294"/>
          </a:xfrm>
        </p:grpSpPr>
        <p:sp>
          <p:nvSpPr>
            <p:cNvPr id="22" name="Freeform 3">
              <a:extLst>
                <a:ext uri="{FF2B5EF4-FFF2-40B4-BE49-F238E27FC236}">
                  <a16:creationId xmlns:a16="http://schemas.microsoft.com/office/drawing/2014/main" id="{3AD0E4BA-09C1-4538-9462-5E98433EF83E}"/>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D0A107B2-6BEC-4056-BB81-921D263D3F8A}"/>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结构分析</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929202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1">
            <a:extLst>
              <a:ext uri="{FF2B5EF4-FFF2-40B4-BE49-F238E27FC236}">
                <a16:creationId xmlns:a16="http://schemas.microsoft.com/office/drawing/2014/main" id="{859A1584-C1DF-4B34-A821-AE9846337389}"/>
              </a:ext>
            </a:extLst>
          </p:cNvPr>
          <p:cNvSpPr/>
          <p:nvPr/>
        </p:nvSpPr>
        <p:spPr>
          <a:xfrm>
            <a:off x="1534480" y="1807389"/>
            <a:ext cx="9123039" cy="405232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734733" y="1984526"/>
            <a:ext cx="8667427" cy="3794872"/>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80000"/>
              </a:lnSpc>
              <a:buClr>
                <a:schemeClr val="folHlink"/>
              </a:buClr>
              <a:buSzPct val="60000"/>
              <a:buFont typeface="Wingdings" panose="05000000000000000000" pitchFamily="2" charset="2"/>
              <a:buChar char="ü"/>
            </a:pPr>
            <a:r>
              <a:rPr lang="zh-CN" altLang="zh-CN" sz="2800" b="1" dirty="0">
                <a:latin typeface="仿宋" panose="02010609060101010101" pitchFamily="49" charset="-122"/>
                <a:ea typeface="仿宋" panose="02010609060101010101" pitchFamily="49" charset="-122"/>
              </a:rPr>
              <a:t>如果源文件中有多个类，那么</a:t>
            </a:r>
            <a:r>
              <a:rPr lang="zh-CN" altLang="en-US" sz="2800" b="1" dirty="0">
                <a:latin typeface="仿宋" panose="02010609060101010101" pitchFamily="49" charset="-122"/>
                <a:ea typeface="仿宋" panose="02010609060101010101" pitchFamily="49" charset="-122"/>
              </a:rPr>
              <a:t>编译之后会得到多个以类名作为文件名的</a:t>
            </a:r>
            <a:r>
              <a:rPr lang="en-US" altLang="zh-CN" sz="2800" b="1" dirty="0">
                <a:latin typeface="仿宋" panose="02010609060101010101" pitchFamily="49" charset="-122"/>
                <a:ea typeface="仿宋" panose="02010609060101010101" pitchFamily="49" charset="-122"/>
              </a:rPr>
              <a:t>class</a:t>
            </a:r>
            <a:r>
              <a:rPr lang="zh-CN" altLang="en-US" sz="2800" b="1" dirty="0">
                <a:latin typeface="仿宋" panose="02010609060101010101" pitchFamily="49" charset="-122"/>
                <a:ea typeface="仿宋" panose="02010609060101010101" pitchFamily="49" charset="-122"/>
              </a:rPr>
              <a:t>文件；</a:t>
            </a:r>
            <a:endParaRPr lang="en-US" altLang="zh-CN" sz="2800" b="1" dirty="0">
              <a:latin typeface="仿宋" panose="02010609060101010101" pitchFamily="49" charset="-122"/>
              <a:ea typeface="仿宋" panose="02010609060101010101" pitchFamily="49" charset="-122"/>
            </a:endParaRPr>
          </a:p>
          <a:p>
            <a:pPr>
              <a:lnSpc>
                <a:spcPct val="80000"/>
              </a:lnSpc>
              <a:buClr>
                <a:schemeClr val="folHlink"/>
              </a:buClr>
              <a:buSzPct val="60000"/>
              <a:buFont typeface="Wingdings" panose="05000000000000000000" pitchFamily="2" charset="2"/>
              <a:buChar char="ü"/>
            </a:pPr>
            <a:r>
              <a:rPr lang="zh-CN" altLang="en-US" sz="2800" b="1" dirty="0">
                <a:solidFill>
                  <a:srgbClr val="C00000"/>
                </a:solidFill>
                <a:latin typeface="仿宋" panose="02010609060101010101" pitchFamily="49" charset="-122"/>
                <a:ea typeface="仿宋" panose="02010609060101010101" pitchFamily="49" charset="-122"/>
              </a:rPr>
              <a:t>包含</a:t>
            </a:r>
            <a:r>
              <a:rPr lang="en-US" altLang="zh-CN" sz="2800" b="1" dirty="0">
                <a:solidFill>
                  <a:srgbClr val="C00000"/>
                </a:solidFill>
                <a:latin typeface="仿宋" panose="02010609060101010101" pitchFamily="49" charset="-122"/>
                <a:ea typeface="仿宋" panose="02010609060101010101" pitchFamily="49" charset="-122"/>
              </a:rPr>
              <a:t>main</a:t>
            </a:r>
            <a:r>
              <a:rPr lang="zh-CN" altLang="en-US" sz="2800" b="1" dirty="0">
                <a:solidFill>
                  <a:srgbClr val="C00000"/>
                </a:solidFill>
                <a:latin typeface="仿宋" panose="02010609060101010101" pitchFamily="49" charset="-122"/>
                <a:ea typeface="仿宋" panose="02010609060101010101" pitchFamily="49" charset="-122"/>
              </a:rPr>
              <a:t>函数的类称为主类，运行</a:t>
            </a:r>
            <a:r>
              <a:rPr lang="en-US" altLang="zh-CN" sz="2800" b="1" dirty="0">
                <a:solidFill>
                  <a:srgbClr val="C00000"/>
                </a:solidFill>
                <a:latin typeface="仿宋" panose="02010609060101010101" pitchFamily="49" charset="-122"/>
                <a:ea typeface="仿宋" panose="02010609060101010101" pitchFamily="49" charset="-122"/>
              </a:rPr>
              <a:t>main</a:t>
            </a:r>
            <a:r>
              <a:rPr lang="zh-CN" altLang="en-US" sz="2800" b="1" dirty="0">
                <a:solidFill>
                  <a:srgbClr val="C00000"/>
                </a:solidFill>
                <a:latin typeface="仿宋" panose="02010609060101010101" pitchFamily="49" charset="-122"/>
                <a:ea typeface="仿宋" panose="02010609060101010101" pitchFamily="49" charset="-122"/>
              </a:rPr>
              <a:t>函数的命令格式：</a:t>
            </a:r>
            <a:r>
              <a:rPr lang="en-US" altLang="zh-CN" sz="2800" b="1" dirty="0">
                <a:solidFill>
                  <a:srgbClr val="C00000"/>
                </a:solidFill>
                <a:latin typeface="仿宋" panose="02010609060101010101" pitchFamily="49" charset="-122"/>
                <a:ea typeface="仿宋" panose="02010609060101010101" pitchFamily="49" charset="-122"/>
              </a:rPr>
              <a:t>java </a:t>
            </a:r>
            <a:r>
              <a:rPr lang="zh-CN" altLang="en-US" sz="2800" b="1" dirty="0">
                <a:solidFill>
                  <a:srgbClr val="C00000"/>
                </a:solidFill>
                <a:latin typeface="仿宋" panose="02010609060101010101" pitchFamily="49" charset="-122"/>
                <a:ea typeface="仿宋" panose="02010609060101010101" pitchFamily="49" charset="-122"/>
              </a:rPr>
              <a:t>主类名</a:t>
            </a:r>
            <a:r>
              <a:rPr lang="en-US" altLang="zh-CN" sz="2800" b="1" dirty="0">
                <a:solidFill>
                  <a:srgbClr val="C00000"/>
                </a:solidFill>
                <a:latin typeface="仿宋" panose="02010609060101010101" pitchFamily="49" charset="-122"/>
                <a:ea typeface="仿宋" panose="02010609060101010101" pitchFamily="49" charset="-122"/>
              </a:rPr>
              <a:t>(</a:t>
            </a:r>
            <a:r>
              <a:rPr lang="zh-CN" altLang="en-US" sz="2800" b="1" dirty="0">
                <a:solidFill>
                  <a:srgbClr val="C00000"/>
                </a:solidFill>
                <a:latin typeface="仿宋" panose="02010609060101010101" pitchFamily="49" charset="-122"/>
                <a:ea typeface="仿宋" panose="02010609060101010101" pitchFamily="49" charset="-122"/>
              </a:rPr>
              <a:t>不包含扩展名</a:t>
            </a:r>
            <a:r>
              <a:rPr lang="en-US" altLang="zh-CN" sz="2800" b="1" dirty="0">
                <a:solidFill>
                  <a:srgbClr val="C00000"/>
                </a:solidFill>
                <a:latin typeface="仿宋" panose="02010609060101010101" pitchFamily="49" charset="-122"/>
                <a:ea typeface="仿宋" panose="02010609060101010101" pitchFamily="49" charset="-122"/>
              </a:rPr>
              <a:t>)</a:t>
            </a:r>
            <a:r>
              <a:rPr lang="zh-CN" altLang="zh-CN" sz="2800" b="1" dirty="0">
                <a:latin typeface="仿宋" panose="02010609060101010101" pitchFamily="49" charset="-122"/>
                <a:ea typeface="仿宋" panose="02010609060101010101" pitchFamily="49" charset="-122"/>
              </a:rPr>
              <a:t>。</a:t>
            </a:r>
          </a:p>
          <a:p>
            <a:pPr>
              <a:lnSpc>
                <a:spcPct val="80000"/>
              </a:lnSpc>
              <a:spcBef>
                <a:spcPct val="20000"/>
              </a:spcBef>
              <a:buClr>
                <a:schemeClr val="folHlink"/>
              </a:buClr>
              <a:buSzPct val="60000"/>
              <a:buFont typeface="Wingdings" panose="05000000000000000000" pitchFamily="2" charset="2"/>
              <a:buChar char="ü"/>
            </a:pPr>
            <a:endParaRPr lang="zh-CN" altLang="en-US" sz="2800" b="1" dirty="0">
              <a:latin typeface="仿宋" panose="02010609060101010101" pitchFamily="49" charset="-122"/>
              <a:ea typeface="仿宋" panose="02010609060101010101" pitchFamily="49" charset="-122"/>
            </a:endParaRPr>
          </a:p>
          <a:p>
            <a:pPr>
              <a:lnSpc>
                <a:spcPct val="90000"/>
              </a:lnSpc>
              <a:spcBef>
                <a:spcPct val="20000"/>
              </a:spcBef>
              <a:buClr>
                <a:schemeClr val="folHlink"/>
              </a:buClr>
              <a:buSzPct val="60000"/>
              <a:buFont typeface="Wingdings" panose="05000000000000000000" pitchFamily="2" charset="2"/>
              <a:buChar char="n"/>
            </a:pPr>
            <a:endParaRPr lang="zh-CN" altLang="en-US" sz="2800" b="1" dirty="0">
              <a:latin typeface="仿宋" panose="02010609060101010101" pitchFamily="49" charset="-122"/>
              <a:ea typeface="仿宋" panose="02010609060101010101" pitchFamily="49" charset="-122"/>
            </a:endParaRPr>
          </a:p>
        </p:txBody>
      </p:sp>
      <p:sp>
        <p:nvSpPr>
          <p:cNvPr id="16" name="矩形 15">
            <a:hlinkClick r:id="rId2" action="ppaction://hlinkfile"/>
            <a:extLst>
              <a:ext uri="{FF2B5EF4-FFF2-40B4-BE49-F238E27FC236}">
                <a16:creationId xmlns:a16="http://schemas.microsoft.com/office/drawing/2014/main" id="{0AF5D84B-74D8-4384-B8A7-399D2E985B39}"/>
              </a:ext>
            </a:extLst>
          </p:cNvPr>
          <p:cNvSpPr/>
          <p:nvPr/>
        </p:nvSpPr>
        <p:spPr>
          <a:xfrm>
            <a:off x="1987027" y="4377721"/>
            <a:ext cx="1839385"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Rect.java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2076FDFA-2642-4511-8EB8-163A1663046E}"/>
              </a:ext>
            </a:extLst>
          </p:cNvPr>
          <p:cNvGrpSpPr/>
          <p:nvPr/>
        </p:nvGrpSpPr>
        <p:grpSpPr>
          <a:xfrm>
            <a:off x="0" y="1016378"/>
            <a:ext cx="12192000" cy="543294"/>
            <a:chOff x="261803" y="1207108"/>
            <a:chExt cx="5862434" cy="543294"/>
          </a:xfrm>
        </p:grpSpPr>
        <p:sp>
          <p:nvSpPr>
            <p:cNvPr id="22" name="Freeform 3">
              <a:extLst>
                <a:ext uri="{FF2B5EF4-FFF2-40B4-BE49-F238E27FC236}">
                  <a16:creationId xmlns:a16="http://schemas.microsoft.com/office/drawing/2014/main" id="{7A3DF59D-11DE-45DB-AF84-31CA5306750A}"/>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8500BE57-25DC-4355-A1B2-1D35C973870B}"/>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结构分析</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957812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544167" y="2101382"/>
            <a:ext cx="4718682" cy="2569835"/>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80000"/>
              </a:lnSpc>
              <a:buClr>
                <a:schemeClr val="folHlink"/>
              </a:buClr>
              <a:buSzPct val="60000"/>
              <a:buFont typeface="Wingdings" panose="05000000000000000000" pitchFamily="2" charset="2"/>
              <a:buChar char="n"/>
            </a:pPr>
            <a:r>
              <a:rPr lang="zh-CN" altLang="zh-CN" sz="2800" b="1" dirty="0">
                <a:solidFill>
                  <a:schemeClr val="tx1"/>
                </a:solidFill>
                <a:latin typeface="仿宋" panose="02010609060101010101" pitchFamily="49" charset="-122"/>
                <a:ea typeface="仿宋" panose="02010609060101010101" pitchFamily="49" charset="-122"/>
              </a:rPr>
              <a:t>一个</a:t>
            </a:r>
            <a:r>
              <a:rPr lang="en-US" altLang="zh-CN" sz="2800" b="1" dirty="0">
                <a:solidFill>
                  <a:schemeClr val="tx1"/>
                </a:solidFill>
                <a:latin typeface="仿宋" panose="02010609060101010101" pitchFamily="49" charset="-122"/>
                <a:ea typeface="仿宋" panose="02010609060101010101" pitchFamily="49" charset="-122"/>
              </a:rPr>
              <a:t>Java</a:t>
            </a:r>
            <a:r>
              <a:rPr lang="zh-CN" altLang="zh-CN" sz="2800" b="1" dirty="0">
                <a:solidFill>
                  <a:schemeClr val="tx1"/>
                </a:solidFill>
                <a:latin typeface="仿宋" panose="02010609060101010101" pitchFamily="49" charset="-122"/>
                <a:ea typeface="仿宋" panose="02010609060101010101" pitchFamily="49" charset="-122"/>
              </a:rPr>
              <a:t>应用程序（也称为一个工程）是由若干个类所构成，这些类可以在一个源文件中，也可以分布在若干个源文件中，如</a:t>
            </a:r>
            <a:r>
              <a:rPr lang="zh-CN" altLang="en-US" sz="2800" b="1" dirty="0">
                <a:solidFill>
                  <a:schemeClr val="tx1"/>
                </a:solidFill>
                <a:latin typeface="仿宋" panose="02010609060101010101" pitchFamily="49" charset="-122"/>
                <a:ea typeface="仿宋" panose="02010609060101010101" pitchFamily="49" charset="-122"/>
              </a:rPr>
              <a:t>右图</a:t>
            </a:r>
            <a:r>
              <a:rPr lang="zh-CN" altLang="zh-CN" sz="2800" b="1" dirty="0">
                <a:solidFill>
                  <a:schemeClr val="tx1"/>
                </a:solidFill>
                <a:latin typeface="仿宋" panose="02010609060101010101" pitchFamily="49" charset="-122"/>
                <a:ea typeface="仿宋" panose="02010609060101010101" pitchFamily="49" charset="-122"/>
              </a:rPr>
              <a:t>所示。</a:t>
            </a:r>
            <a:endParaRPr lang="en-US" altLang="zh-CN" sz="2800" b="1" dirty="0">
              <a:solidFill>
                <a:schemeClr val="tx1"/>
              </a:solidFill>
              <a:latin typeface="仿宋" panose="02010609060101010101" pitchFamily="49" charset="-122"/>
              <a:ea typeface="仿宋" panose="02010609060101010101" pitchFamily="49" charset="-122"/>
            </a:endParaRPr>
          </a:p>
          <a:p>
            <a:pPr>
              <a:lnSpc>
                <a:spcPct val="80000"/>
              </a:lnSpc>
              <a:spcBef>
                <a:spcPct val="20000"/>
              </a:spcBef>
              <a:buClr>
                <a:schemeClr val="folHlink"/>
              </a:buClr>
              <a:buSzPct val="60000"/>
              <a:buFont typeface="Wingdings" panose="05000000000000000000" pitchFamily="2" charset="2"/>
              <a:buChar char="n"/>
            </a:pPr>
            <a:endParaRPr lang="zh-CN" altLang="en-US" sz="2800" b="1" dirty="0">
              <a:solidFill>
                <a:schemeClr val="tx1"/>
              </a:solidFill>
              <a:latin typeface="仿宋" panose="02010609060101010101" pitchFamily="49" charset="-122"/>
              <a:ea typeface="仿宋" panose="02010609060101010101" pitchFamily="49" charset="-122"/>
            </a:endParaRPr>
          </a:p>
          <a:p>
            <a:pPr>
              <a:lnSpc>
                <a:spcPct val="90000"/>
              </a:lnSpc>
              <a:spcBef>
                <a:spcPct val="20000"/>
              </a:spcBef>
              <a:buClr>
                <a:schemeClr val="folHlink"/>
              </a:buClr>
              <a:buSzPct val="60000"/>
              <a:buFont typeface="Wingdings" panose="05000000000000000000" pitchFamily="2" charset="2"/>
              <a:buChar char="n"/>
            </a:pPr>
            <a:endParaRPr lang="zh-CN" altLang="en-US" sz="2800" b="1" dirty="0">
              <a:solidFill>
                <a:schemeClr val="tx1"/>
              </a:solidFill>
              <a:latin typeface="仿宋" panose="02010609060101010101" pitchFamily="49" charset="-122"/>
              <a:ea typeface="仿宋" panose="02010609060101010101" pitchFamily="49" charset="-122"/>
            </a:endParaRPr>
          </a:p>
        </p:txBody>
      </p:sp>
      <p:pic>
        <p:nvPicPr>
          <p:cNvPr id="20" name="Picture 2">
            <a:extLst>
              <a:ext uri="{FF2B5EF4-FFF2-40B4-BE49-F238E27FC236}">
                <a16:creationId xmlns:a16="http://schemas.microsoft.com/office/drawing/2014/main" id="{B4C01DEE-C3E4-428D-9F84-0AF6A66E7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01382"/>
            <a:ext cx="5400600"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组合 21">
            <a:extLst>
              <a:ext uri="{FF2B5EF4-FFF2-40B4-BE49-F238E27FC236}">
                <a16:creationId xmlns:a16="http://schemas.microsoft.com/office/drawing/2014/main" id="{4F3EDFFA-5031-465E-B061-798F3B672C80}"/>
              </a:ext>
            </a:extLst>
          </p:cNvPr>
          <p:cNvGrpSpPr/>
          <p:nvPr/>
        </p:nvGrpSpPr>
        <p:grpSpPr>
          <a:xfrm>
            <a:off x="0" y="1016378"/>
            <a:ext cx="12192000" cy="543294"/>
            <a:chOff x="261803" y="1207108"/>
            <a:chExt cx="5862434" cy="543294"/>
          </a:xfrm>
        </p:grpSpPr>
        <p:sp>
          <p:nvSpPr>
            <p:cNvPr id="23" name="Freeform 3">
              <a:extLst>
                <a:ext uri="{FF2B5EF4-FFF2-40B4-BE49-F238E27FC236}">
                  <a16:creationId xmlns:a16="http://schemas.microsoft.com/office/drawing/2014/main" id="{3D6A8E74-5D82-4BD2-AED4-1B1020B98553}"/>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6" name="内容占位符 2">
              <a:extLst>
                <a:ext uri="{FF2B5EF4-FFF2-40B4-BE49-F238E27FC236}">
                  <a16:creationId xmlns:a16="http://schemas.microsoft.com/office/drawing/2014/main" id="{B18021D0-68A9-4868-AF4B-A89174977FC5}"/>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结构分析</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707768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16378"/>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结构分析</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410363" y="2018927"/>
            <a:ext cx="8632037" cy="4033290"/>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sz="2800" b="1" dirty="0">
                <a:solidFill>
                  <a:schemeClr val="tx1"/>
                </a:solidFill>
                <a:latin typeface="仿宋" panose="02010609060101010101" pitchFamily="49" charset="-122"/>
                <a:ea typeface="仿宋" panose="02010609060101010101" pitchFamily="49" charset="-122"/>
              </a:rPr>
              <a:t>假设</a:t>
            </a:r>
            <a:r>
              <a:rPr lang="zh-CN" altLang="en-US" sz="2800" b="1" dirty="0">
                <a:solidFill>
                  <a:schemeClr val="tx1"/>
                </a:solidFill>
                <a:latin typeface="仿宋" panose="02010609060101010101" pitchFamily="49" charset="-122"/>
                <a:ea typeface="仿宋" panose="02010609060101010101" pitchFamily="49" charset="-122"/>
              </a:rPr>
              <a:t>包含</a:t>
            </a:r>
            <a:r>
              <a:rPr lang="en-US" altLang="zh-CN" sz="2800" b="1" dirty="0">
                <a:solidFill>
                  <a:schemeClr val="tx1"/>
                </a:solidFill>
                <a:latin typeface="仿宋" panose="02010609060101010101" pitchFamily="49" charset="-122"/>
                <a:ea typeface="仿宋" panose="02010609060101010101" pitchFamily="49" charset="-122"/>
              </a:rPr>
              <a:t>main</a:t>
            </a:r>
            <a:r>
              <a:rPr lang="zh-CN" altLang="en-US" sz="2800" b="1" dirty="0">
                <a:solidFill>
                  <a:schemeClr val="tx1"/>
                </a:solidFill>
                <a:latin typeface="仿宋" panose="02010609060101010101" pitchFamily="49" charset="-122"/>
                <a:ea typeface="仿宋" panose="02010609060101010101" pitchFamily="49" charset="-122"/>
              </a:rPr>
              <a:t>函数的主类</a:t>
            </a:r>
            <a:r>
              <a:rPr lang="en-US" altLang="zh-CN" sz="2800" b="1" dirty="0" err="1">
                <a:solidFill>
                  <a:schemeClr val="tx1"/>
                </a:solidFill>
                <a:latin typeface="仿宋" panose="02010609060101010101" pitchFamily="49" charset="-122"/>
                <a:ea typeface="仿宋" panose="02010609060101010101" pitchFamily="49" charset="-122"/>
              </a:rPr>
              <a:t>MainClass</a:t>
            </a:r>
            <a:r>
              <a:rPr lang="zh-CN" altLang="en-US" sz="2800" b="1" dirty="0">
                <a:solidFill>
                  <a:schemeClr val="tx1"/>
                </a:solidFill>
                <a:latin typeface="仿宋" panose="02010609060101010101" pitchFamily="49" charset="-122"/>
                <a:ea typeface="仿宋" panose="02010609060101010101" pitchFamily="49" charset="-122"/>
              </a:rPr>
              <a:t>需要使用</a:t>
            </a:r>
            <a:r>
              <a:rPr lang="en-US" altLang="zh-CN" sz="2800" b="1" dirty="0">
                <a:solidFill>
                  <a:schemeClr val="tx1"/>
                </a:solidFill>
                <a:latin typeface="仿宋" panose="02010609060101010101" pitchFamily="49" charset="-122"/>
                <a:ea typeface="仿宋" panose="02010609060101010101" pitchFamily="49" charset="-122"/>
              </a:rPr>
              <a:t>Rectangle</a:t>
            </a:r>
            <a:r>
              <a:rPr lang="zh-CN" altLang="en-US" sz="2800" b="1" dirty="0">
                <a:solidFill>
                  <a:schemeClr val="tx1"/>
                </a:solidFill>
                <a:latin typeface="仿宋" panose="02010609060101010101" pitchFamily="49" charset="-122"/>
                <a:ea typeface="仿宋" panose="02010609060101010101" pitchFamily="49" charset="-122"/>
              </a:rPr>
              <a:t>与</a:t>
            </a:r>
            <a:r>
              <a:rPr lang="en-US" altLang="zh-CN" sz="2800" b="1" dirty="0">
                <a:solidFill>
                  <a:schemeClr val="tx1"/>
                </a:solidFill>
                <a:latin typeface="仿宋" panose="02010609060101010101" pitchFamily="49" charset="-122"/>
                <a:ea typeface="仿宋" panose="02010609060101010101" pitchFamily="49" charset="-122"/>
              </a:rPr>
              <a:t>Circle</a:t>
            </a:r>
            <a:r>
              <a:rPr lang="zh-CN" altLang="en-US" sz="2800" b="1" dirty="0">
                <a:solidFill>
                  <a:schemeClr val="tx1"/>
                </a:solidFill>
                <a:latin typeface="仿宋" panose="02010609060101010101" pitchFamily="49" charset="-122"/>
                <a:ea typeface="仿宋" panose="02010609060101010101" pitchFamily="49" charset="-122"/>
              </a:rPr>
              <a:t>类</a:t>
            </a:r>
            <a:r>
              <a:rPr lang="zh-CN" altLang="zh-CN" sz="2800" b="1" dirty="0">
                <a:solidFill>
                  <a:schemeClr val="tx1"/>
                </a:solidFill>
                <a:latin typeface="仿宋" panose="02010609060101010101" pitchFamily="49" charset="-122"/>
                <a:ea typeface="仿宋" panose="02010609060101010101" pitchFamily="49" charset="-122"/>
              </a:rPr>
              <a:t>，编译</a:t>
            </a:r>
            <a:r>
              <a:rPr lang="en-US" altLang="zh-CN" sz="2800" b="1" dirty="0">
                <a:solidFill>
                  <a:schemeClr val="tx1"/>
                </a:solidFill>
                <a:latin typeface="仿宋" panose="02010609060101010101" pitchFamily="49" charset="-122"/>
                <a:ea typeface="仿宋" panose="02010609060101010101" pitchFamily="49" charset="-122"/>
              </a:rPr>
              <a:t>MainClass.java</a:t>
            </a:r>
            <a:r>
              <a:rPr lang="zh-CN" altLang="en-US" sz="2800" b="1" dirty="0">
                <a:solidFill>
                  <a:schemeClr val="tx1"/>
                </a:solidFill>
                <a:latin typeface="仿宋" panose="02010609060101010101" pitchFamily="49" charset="-122"/>
                <a:ea typeface="仿宋" panose="02010609060101010101" pitchFamily="49" charset="-122"/>
              </a:rPr>
              <a:t>时</a:t>
            </a:r>
            <a:r>
              <a:rPr lang="zh-CN" altLang="zh-CN" sz="2800" b="1" dirty="0">
                <a:solidFill>
                  <a:schemeClr val="tx1"/>
                </a:solidFill>
                <a:latin typeface="仿宋" panose="02010609060101010101" pitchFamily="49" charset="-122"/>
                <a:ea typeface="仿宋" panose="02010609060101010101" pitchFamily="49" charset="-122"/>
              </a:rPr>
              <a:t>，</a:t>
            </a:r>
            <a:r>
              <a:rPr lang="en-US" altLang="zh-CN" sz="2800" b="1" dirty="0">
                <a:solidFill>
                  <a:schemeClr val="tx1"/>
                </a:solidFill>
                <a:latin typeface="仿宋" panose="02010609060101010101" pitchFamily="49" charset="-122"/>
                <a:ea typeface="仿宋" panose="02010609060101010101" pitchFamily="49" charset="-122"/>
              </a:rPr>
              <a:t>Java</a:t>
            </a:r>
            <a:r>
              <a:rPr lang="zh-CN" altLang="zh-CN" sz="2800" b="1" dirty="0">
                <a:solidFill>
                  <a:schemeClr val="tx1"/>
                </a:solidFill>
                <a:latin typeface="仿宋" panose="02010609060101010101" pitchFamily="49" charset="-122"/>
                <a:ea typeface="仿宋" panose="02010609060101010101" pitchFamily="49" charset="-122"/>
              </a:rPr>
              <a:t>系统会自动地编译</a:t>
            </a:r>
            <a:r>
              <a:rPr lang="en-US" altLang="zh-CN" sz="2800" b="1" dirty="0">
                <a:solidFill>
                  <a:schemeClr val="tx1"/>
                </a:solidFill>
                <a:latin typeface="仿宋" panose="02010609060101010101" pitchFamily="49" charset="-122"/>
                <a:ea typeface="仿宋" panose="02010609060101010101" pitchFamily="49" charset="-122"/>
              </a:rPr>
              <a:t>Circle.java</a:t>
            </a:r>
            <a:r>
              <a:rPr lang="zh-CN" altLang="zh-CN" sz="2800" b="1" dirty="0">
                <a:solidFill>
                  <a:schemeClr val="tx1"/>
                </a:solidFill>
                <a:latin typeface="仿宋" panose="02010609060101010101" pitchFamily="49" charset="-122"/>
                <a:ea typeface="仿宋" panose="02010609060101010101" pitchFamily="49" charset="-122"/>
              </a:rPr>
              <a:t>和</a:t>
            </a:r>
            <a:r>
              <a:rPr lang="en-US" altLang="zh-CN" sz="2800" b="1" dirty="0">
                <a:solidFill>
                  <a:schemeClr val="tx1"/>
                </a:solidFill>
                <a:latin typeface="仿宋" panose="02010609060101010101" pitchFamily="49" charset="-122"/>
                <a:ea typeface="仿宋" panose="02010609060101010101" pitchFamily="49" charset="-122"/>
              </a:rPr>
              <a:t>Rectangle.java</a:t>
            </a:r>
            <a:r>
              <a:rPr lang="zh-CN" altLang="en-US" sz="2800" b="1" dirty="0">
                <a:solidFill>
                  <a:schemeClr val="tx1"/>
                </a:solidFill>
                <a:latin typeface="仿宋" panose="02010609060101010101" pitchFamily="49" charset="-122"/>
                <a:ea typeface="仿宋" panose="02010609060101010101" pitchFamily="49" charset="-122"/>
              </a:rPr>
              <a:t>；</a:t>
            </a:r>
            <a:endParaRPr lang="en-US" altLang="zh-CN" sz="2800" b="1" dirty="0">
              <a:solidFill>
                <a:schemeClr val="tx1"/>
              </a:solidFill>
              <a:latin typeface="仿宋" panose="02010609060101010101" pitchFamily="49" charset="-122"/>
              <a:ea typeface="仿宋" panose="02010609060101010101" pitchFamily="49" charset="-122"/>
            </a:endParaRPr>
          </a:p>
          <a:p>
            <a:pPr marL="0" indent="0">
              <a:buNone/>
            </a:pPr>
            <a:r>
              <a:rPr lang="zh-CN" altLang="zh-CN" sz="2800" b="1" dirty="0">
                <a:solidFill>
                  <a:schemeClr val="tx1"/>
                </a:solidFill>
                <a:latin typeface="仿宋" panose="02010609060101010101" pitchFamily="49" charset="-122"/>
                <a:ea typeface="仿宋" panose="02010609060101010101" pitchFamily="49" charset="-122"/>
              </a:rPr>
              <a:t>编译通过后，会</a:t>
            </a:r>
            <a:r>
              <a:rPr lang="zh-CN" altLang="en-US" sz="2800" b="1" dirty="0">
                <a:solidFill>
                  <a:schemeClr val="tx1"/>
                </a:solidFill>
                <a:latin typeface="仿宋" panose="02010609060101010101" pitchFamily="49" charset="-122"/>
                <a:ea typeface="仿宋" panose="02010609060101010101" pitchFamily="49" charset="-122"/>
              </a:rPr>
              <a:t>产生</a:t>
            </a:r>
            <a:r>
              <a:rPr lang="en-US" altLang="zh-CN" sz="2800" b="1" dirty="0" err="1">
                <a:solidFill>
                  <a:schemeClr val="tx1"/>
                </a:solidFill>
                <a:latin typeface="仿宋" panose="02010609060101010101" pitchFamily="49" charset="-122"/>
                <a:ea typeface="仿宋" panose="02010609060101010101" pitchFamily="49" charset="-122"/>
              </a:rPr>
              <a:t>Cirlce.class</a:t>
            </a:r>
            <a:r>
              <a:rPr lang="en-US" altLang="zh-CN" sz="2800" b="1" dirty="0">
                <a:solidFill>
                  <a:schemeClr val="tx1"/>
                </a:solidFill>
                <a:latin typeface="仿宋" panose="02010609060101010101" pitchFamily="49" charset="-122"/>
                <a:ea typeface="仿宋" panose="02010609060101010101" pitchFamily="49" charset="-122"/>
              </a:rPr>
              <a:t> </a:t>
            </a:r>
            <a:r>
              <a:rPr lang="zh-CN" altLang="zh-CN" sz="2800" b="1" dirty="0">
                <a:solidFill>
                  <a:schemeClr val="tx1"/>
                </a:solidFill>
                <a:latin typeface="仿宋" panose="02010609060101010101" pitchFamily="49" charset="-122"/>
                <a:ea typeface="仿宋" panose="02010609060101010101" pitchFamily="49" charset="-122"/>
              </a:rPr>
              <a:t>、</a:t>
            </a:r>
            <a:r>
              <a:rPr lang="en-US" altLang="zh-CN" sz="2800" b="1" dirty="0" err="1">
                <a:solidFill>
                  <a:schemeClr val="tx1"/>
                </a:solidFill>
                <a:latin typeface="仿宋" panose="02010609060101010101" pitchFamily="49" charset="-122"/>
                <a:ea typeface="仿宋" panose="02010609060101010101" pitchFamily="49" charset="-122"/>
              </a:rPr>
              <a:t>Rectangle.class</a:t>
            </a:r>
            <a:r>
              <a:rPr lang="zh-CN" altLang="zh-CN" sz="2800" b="1" dirty="0">
                <a:solidFill>
                  <a:schemeClr val="tx1"/>
                </a:solidFill>
                <a:latin typeface="仿宋" panose="02010609060101010101" pitchFamily="49" charset="-122"/>
                <a:ea typeface="仿宋" panose="02010609060101010101" pitchFamily="49" charset="-122"/>
              </a:rPr>
              <a:t>和</a:t>
            </a:r>
            <a:r>
              <a:rPr lang="en-US" altLang="zh-CN" sz="2800" b="1" dirty="0" err="1">
                <a:solidFill>
                  <a:schemeClr val="tx1"/>
                </a:solidFill>
                <a:latin typeface="仿宋" panose="02010609060101010101" pitchFamily="49" charset="-122"/>
                <a:ea typeface="仿宋" panose="02010609060101010101" pitchFamily="49" charset="-122"/>
              </a:rPr>
              <a:t>MainClass.class</a:t>
            </a:r>
            <a:r>
              <a:rPr lang="zh-CN" altLang="zh-CN" sz="2800" b="1" dirty="0">
                <a:solidFill>
                  <a:schemeClr val="tx1"/>
                </a:solidFill>
                <a:latin typeface="仿宋" panose="02010609060101010101" pitchFamily="49" charset="-122"/>
                <a:ea typeface="仿宋" panose="02010609060101010101" pitchFamily="49" charset="-122"/>
              </a:rPr>
              <a:t>三个字节码文件。</a:t>
            </a:r>
            <a:endParaRPr lang="zh-CN" altLang="en-US" sz="2800" b="1" dirty="0">
              <a:solidFill>
                <a:schemeClr val="tx1"/>
              </a:solidFill>
              <a:latin typeface="仿宋" panose="02010609060101010101" pitchFamily="49" charset="-122"/>
              <a:ea typeface="仿宋" panose="02010609060101010101" pitchFamily="49" charset="-122"/>
            </a:endParaRPr>
          </a:p>
        </p:txBody>
      </p:sp>
      <p:sp>
        <p:nvSpPr>
          <p:cNvPr id="16" name="矩形 15">
            <a:hlinkClick r:id="rId2" action="ppaction://hlinkfile"/>
            <a:extLst>
              <a:ext uri="{FF2B5EF4-FFF2-40B4-BE49-F238E27FC236}">
                <a16:creationId xmlns:a16="http://schemas.microsoft.com/office/drawing/2014/main" id="{0AF5D84B-74D8-4384-B8A7-399D2E985B39}"/>
              </a:ext>
            </a:extLst>
          </p:cNvPr>
          <p:cNvSpPr/>
          <p:nvPr/>
        </p:nvSpPr>
        <p:spPr>
          <a:xfrm>
            <a:off x="9435597" y="1827731"/>
            <a:ext cx="2698511"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MainClass.java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18" name="矩形 17">
            <a:hlinkClick r:id="rId3" action="ppaction://hlinkfile"/>
            <a:extLst>
              <a:ext uri="{FF2B5EF4-FFF2-40B4-BE49-F238E27FC236}">
                <a16:creationId xmlns:a16="http://schemas.microsoft.com/office/drawing/2014/main" id="{373C65A6-7C53-4CC9-85D9-E2958D327ED1}"/>
              </a:ext>
            </a:extLst>
          </p:cNvPr>
          <p:cNvSpPr/>
          <p:nvPr/>
        </p:nvSpPr>
        <p:spPr>
          <a:xfrm>
            <a:off x="9435598" y="3379738"/>
            <a:ext cx="2698511"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Circle.java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22" name="矩形 21">
            <a:hlinkClick r:id="rId4" action="ppaction://hlinkfile"/>
            <a:extLst>
              <a:ext uri="{FF2B5EF4-FFF2-40B4-BE49-F238E27FC236}">
                <a16:creationId xmlns:a16="http://schemas.microsoft.com/office/drawing/2014/main" id="{83DFCAD7-DBCA-4B0A-87FD-486CDAC81833}"/>
              </a:ext>
            </a:extLst>
          </p:cNvPr>
          <p:cNvSpPr/>
          <p:nvPr/>
        </p:nvSpPr>
        <p:spPr>
          <a:xfrm>
            <a:off x="9435598" y="2555627"/>
            <a:ext cx="2698511"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Rectangle.java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610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3490"/>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的注释</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6" name="圆角矩形 11">
            <a:extLst>
              <a:ext uri="{FF2B5EF4-FFF2-40B4-BE49-F238E27FC236}">
                <a16:creationId xmlns:a16="http://schemas.microsoft.com/office/drawing/2014/main" id="{786FACE4-4C6B-4C95-B192-FA67C169F355}"/>
              </a:ext>
            </a:extLst>
          </p:cNvPr>
          <p:cNvSpPr/>
          <p:nvPr/>
        </p:nvSpPr>
        <p:spPr>
          <a:xfrm>
            <a:off x="1393804" y="2102813"/>
            <a:ext cx="9123039" cy="265237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zh-CN" altLang="zh-CN" sz="2400" b="1" dirty="0">
                <a:solidFill>
                  <a:schemeClr val="tx1"/>
                </a:solidFill>
                <a:latin typeface="仿宋" panose="02010609060101010101" pitchFamily="49" charset="-122"/>
                <a:ea typeface="仿宋" panose="02010609060101010101" pitchFamily="49" charset="-122"/>
              </a:rPr>
              <a:t>单行注释使用“</a:t>
            </a:r>
            <a:r>
              <a:rPr lang="en-US" altLang="zh-CN" sz="2400" b="1" dirty="0">
                <a:solidFill>
                  <a:schemeClr val="tx1"/>
                </a:solidFill>
                <a:latin typeface="仿宋" panose="02010609060101010101" pitchFamily="49" charset="-122"/>
                <a:ea typeface="仿宋" panose="02010609060101010101" pitchFamily="49" charset="-122"/>
              </a:rPr>
              <a:t>//</a:t>
            </a:r>
            <a:r>
              <a:rPr lang="zh-CN" altLang="zh-CN" sz="2400" b="1" dirty="0">
                <a:solidFill>
                  <a:schemeClr val="tx1"/>
                </a:solidFill>
                <a:latin typeface="仿宋" panose="02010609060101010101" pitchFamily="49" charset="-122"/>
                <a:ea typeface="仿宋" panose="02010609060101010101" pitchFamily="49" charset="-122"/>
              </a:rPr>
              <a:t>”表示单行注释的开始，即该行中从“</a:t>
            </a:r>
            <a:r>
              <a:rPr lang="en-US" altLang="zh-CN" sz="2400" b="1" dirty="0">
                <a:solidFill>
                  <a:schemeClr val="tx1"/>
                </a:solidFill>
                <a:latin typeface="仿宋" panose="02010609060101010101" pitchFamily="49" charset="-122"/>
                <a:ea typeface="仿宋" panose="02010609060101010101" pitchFamily="49" charset="-122"/>
              </a:rPr>
              <a:t>//</a:t>
            </a:r>
            <a:r>
              <a:rPr lang="zh-CN" altLang="zh-CN" sz="2400" b="1" dirty="0">
                <a:solidFill>
                  <a:schemeClr val="tx1"/>
                </a:solidFill>
                <a:latin typeface="仿宋" panose="02010609060101010101" pitchFamily="49" charset="-122"/>
                <a:ea typeface="仿宋" panose="02010609060101010101" pitchFamily="49" charset="-122"/>
              </a:rPr>
              <a:t>”开始的后续内容为注释</a:t>
            </a:r>
            <a:endParaRPr lang="en-US" altLang="zh-CN" sz="2400" b="1" dirty="0">
              <a:solidFill>
                <a:schemeClr val="tx1"/>
              </a:solidFill>
              <a:latin typeface="仿宋" panose="02010609060101010101" pitchFamily="49" charset="-122"/>
              <a:ea typeface="仿宋" panose="02010609060101010101" pitchFamily="49" charset="-122"/>
            </a:endParaRPr>
          </a:p>
          <a:p>
            <a:pPr marL="342900" indent="-342900">
              <a:buFont typeface="Wingdings" panose="05000000000000000000" pitchFamily="2" charset="2"/>
              <a:buChar char="ü"/>
            </a:pPr>
            <a:r>
              <a:rPr lang="zh-CN" altLang="zh-CN" sz="2400" dirty="0">
                <a:solidFill>
                  <a:schemeClr val="tx1"/>
                </a:solidFill>
                <a:latin typeface="仿宋" panose="02010609060101010101" pitchFamily="49" charset="-122"/>
                <a:ea typeface="仿宋" panose="02010609060101010101" pitchFamily="49" charset="-122"/>
              </a:rPr>
              <a:t>多行注释的使用“</a:t>
            </a:r>
            <a:r>
              <a:rPr lang="en-US" altLang="zh-CN" sz="2400" dirty="0">
                <a:solidFill>
                  <a:schemeClr val="tx1"/>
                </a:solidFill>
                <a:latin typeface="仿宋" panose="02010609060101010101" pitchFamily="49" charset="-122"/>
                <a:ea typeface="仿宋" panose="02010609060101010101" pitchFamily="49" charset="-122"/>
              </a:rPr>
              <a:t>/*</a:t>
            </a:r>
            <a:r>
              <a:rPr lang="zh-CN" altLang="zh-CN" sz="2400" dirty="0">
                <a:solidFill>
                  <a:schemeClr val="tx1"/>
                </a:solidFill>
                <a:latin typeface="仿宋" panose="02010609060101010101" pitchFamily="49" charset="-122"/>
                <a:ea typeface="仿宋" panose="02010609060101010101" pitchFamily="49" charset="-122"/>
              </a:rPr>
              <a:t>”表示注释的开始，以“</a:t>
            </a:r>
            <a:r>
              <a:rPr lang="en-US" altLang="zh-CN" sz="2400" dirty="0">
                <a:solidFill>
                  <a:schemeClr val="tx1"/>
                </a:solidFill>
                <a:latin typeface="仿宋" panose="02010609060101010101" pitchFamily="49" charset="-122"/>
                <a:ea typeface="仿宋" panose="02010609060101010101" pitchFamily="49" charset="-122"/>
              </a:rPr>
              <a:t>*/</a:t>
            </a:r>
            <a:r>
              <a:rPr lang="zh-CN" altLang="zh-CN" sz="2400" dirty="0">
                <a:solidFill>
                  <a:schemeClr val="tx1"/>
                </a:solidFill>
                <a:latin typeface="仿宋" panose="02010609060101010101" pitchFamily="49" charset="-122"/>
                <a:ea typeface="仿宋" panose="02010609060101010101" pitchFamily="49" charset="-122"/>
              </a:rPr>
              <a:t>”表示注释结束</a:t>
            </a:r>
            <a:endParaRPr lang="en-US" altLang="zh-CN" sz="2400" b="1" dirty="0">
              <a:solidFill>
                <a:schemeClr val="tx1"/>
              </a:solidFill>
              <a:latin typeface="仿宋" panose="02010609060101010101" pitchFamily="49" charset="-122"/>
              <a:ea typeface="仿宋" panose="02010609060101010101" pitchFamily="49" charset="-122"/>
            </a:endParaRPr>
          </a:p>
          <a:p>
            <a:pPr marL="342900" indent="-342900">
              <a:buFont typeface="Wingdings" panose="05000000000000000000" pitchFamily="2" charset="2"/>
              <a:buChar char="ü"/>
            </a:pPr>
            <a:r>
              <a:rPr lang="zh-CN" altLang="zh-CN" sz="2400" b="1" dirty="0">
                <a:solidFill>
                  <a:schemeClr val="tx1"/>
                </a:solidFill>
                <a:latin typeface="仿宋" panose="02010609060101010101" pitchFamily="49" charset="-122"/>
                <a:ea typeface="仿宋" panose="02010609060101010101" pitchFamily="49" charset="-122"/>
              </a:rPr>
              <a:t>编译器忽略注释内容，注释的目的是有利于代码的维护和阅读，因此给代码增加注释是一个良好的编程习惯。</a:t>
            </a:r>
          </a:p>
          <a:p>
            <a:endParaRPr lang="zh-CN" altLang="en-US" sz="2400" dirty="0">
              <a:solidFill>
                <a:schemeClr val="tx1"/>
              </a:solidFill>
            </a:endParaRPr>
          </a:p>
        </p:txBody>
      </p:sp>
    </p:spTree>
    <p:extLst>
      <p:ext uri="{BB962C8B-B14F-4D97-AF65-F5344CB8AC3E}">
        <p14:creationId xmlns:p14="http://schemas.microsoft.com/office/powerpoint/2010/main" val="3913986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3490"/>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程序</a:t>
              </a:r>
              <a:r>
                <a:rPr lang="zh-CN" altLang="en-US" sz="2400" b="1" dirty="0">
                  <a:latin typeface="仿宋" panose="02010609060101010101" pitchFamily="49" charset="-122"/>
                  <a:ea typeface="仿宋" panose="02010609060101010101" pitchFamily="49" charset="-122"/>
                </a:rPr>
                <a:t>的注释</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6" name="圆角矩形 11">
            <a:extLst>
              <a:ext uri="{FF2B5EF4-FFF2-40B4-BE49-F238E27FC236}">
                <a16:creationId xmlns:a16="http://schemas.microsoft.com/office/drawing/2014/main" id="{786FACE4-4C6B-4C95-B192-FA67C169F355}"/>
              </a:ext>
            </a:extLst>
          </p:cNvPr>
          <p:cNvSpPr/>
          <p:nvPr/>
        </p:nvSpPr>
        <p:spPr>
          <a:xfrm>
            <a:off x="1545823" y="1924310"/>
            <a:ext cx="8589183" cy="354866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仿宋" panose="02010609060101010101" pitchFamily="49" charset="-122"/>
                <a:ea typeface="仿宋" panose="02010609060101010101" pitchFamily="49" charset="-122"/>
              </a:rPr>
              <a:t>class Hello  {</a:t>
            </a:r>
            <a:endParaRPr lang="zh-CN" altLang="zh-CN" sz="2400" dirty="0">
              <a:solidFill>
                <a:schemeClr val="tx1"/>
              </a:solidFill>
              <a:latin typeface="仿宋" panose="02010609060101010101" pitchFamily="49" charset="-122"/>
              <a:ea typeface="仿宋" panose="02010609060101010101" pitchFamily="49" charset="-122"/>
            </a:endParaRPr>
          </a:p>
          <a:p>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dirty="0">
                <a:solidFill>
                  <a:srgbClr val="C00000"/>
                </a:solidFill>
                <a:latin typeface="仿宋" panose="02010609060101010101" pitchFamily="49" charset="-122"/>
                <a:ea typeface="仿宋" panose="02010609060101010101" pitchFamily="49" charset="-122"/>
              </a:rPr>
              <a:t>/* </a:t>
            </a:r>
            <a:r>
              <a:rPr lang="zh-CN" altLang="zh-CN" sz="2400" b="1" dirty="0">
                <a:solidFill>
                  <a:srgbClr val="C00000"/>
                </a:solidFill>
                <a:latin typeface="仿宋" panose="02010609060101010101" pitchFamily="49" charset="-122"/>
                <a:ea typeface="仿宋" panose="02010609060101010101" pitchFamily="49" charset="-122"/>
              </a:rPr>
              <a:t>以下是一个</a:t>
            </a:r>
            <a:r>
              <a:rPr lang="en-US" altLang="zh-CN" sz="2400" b="1" dirty="0">
                <a:solidFill>
                  <a:srgbClr val="C00000"/>
                </a:solidFill>
                <a:latin typeface="仿宋" panose="02010609060101010101" pitchFamily="49" charset="-122"/>
                <a:ea typeface="仿宋" panose="02010609060101010101" pitchFamily="49" charset="-122"/>
              </a:rPr>
              <a:t>main</a:t>
            </a:r>
            <a:r>
              <a:rPr lang="zh-CN" altLang="zh-CN" sz="2400" b="1" dirty="0">
                <a:solidFill>
                  <a:srgbClr val="C00000"/>
                </a:solidFill>
                <a:latin typeface="仿宋" panose="02010609060101010101" pitchFamily="49" charset="-122"/>
                <a:ea typeface="仿宋" panose="02010609060101010101" pitchFamily="49" charset="-122"/>
              </a:rPr>
              <a:t>方法，</a:t>
            </a:r>
            <a:endParaRPr lang="en-US" altLang="zh-CN" sz="2400" b="1" dirty="0">
              <a:solidFill>
                <a:srgbClr val="C00000"/>
              </a:solidFill>
              <a:latin typeface="仿宋" panose="02010609060101010101" pitchFamily="49" charset="-122"/>
              <a:ea typeface="仿宋" panose="02010609060101010101" pitchFamily="49" charset="-122"/>
            </a:endParaRPr>
          </a:p>
          <a:p>
            <a:r>
              <a:rPr lang="en-US" altLang="zh-CN" sz="2400" b="1" dirty="0">
                <a:solidFill>
                  <a:srgbClr val="C00000"/>
                </a:solidFill>
                <a:latin typeface="仿宋" panose="02010609060101010101" pitchFamily="49" charset="-122"/>
                <a:ea typeface="仿宋" panose="02010609060101010101" pitchFamily="49" charset="-122"/>
              </a:rPr>
              <a:t>	Java</a:t>
            </a:r>
            <a:r>
              <a:rPr lang="zh-CN" altLang="zh-CN" sz="2400" b="1" dirty="0">
                <a:solidFill>
                  <a:srgbClr val="C00000"/>
                </a:solidFill>
                <a:latin typeface="仿宋" panose="02010609060101010101" pitchFamily="49" charset="-122"/>
                <a:ea typeface="仿宋" panose="02010609060101010101" pitchFamily="49" charset="-122"/>
              </a:rPr>
              <a:t>虚拟机首先执行该方法</a:t>
            </a:r>
            <a:r>
              <a:rPr lang="en-US" altLang="zh-CN" sz="2400" b="1" dirty="0">
                <a:solidFill>
                  <a:srgbClr val="C00000"/>
                </a:solidFill>
                <a:latin typeface="仿宋" panose="02010609060101010101" pitchFamily="49" charset="-122"/>
                <a:ea typeface="仿宋" panose="02010609060101010101" pitchFamily="49" charset="-122"/>
              </a:rPr>
              <a:t> </a:t>
            </a:r>
            <a:endParaRPr lang="zh-CN" altLang="zh-CN" sz="2400" b="1" dirty="0">
              <a:solidFill>
                <a:srgbClr val="C00000"/>
              </a:solidFill>
              <a:latin typeface="仿宋" panose="02010609060101010101" pitchFamily="49" charset="-122"/>
              <a:ea typeface="仿宋" panose="02010609060101010101" pitchFamily="49" charset="-122"/>
            </a:endParaRPr>
          </a:p>
          <a:p>
            <a:r>
              <a:rPr lang="en-US" altLang="zh-CN" sz="2400" b="1" dirty="0">
                <a:solidFill>
                  <a:srgbClr val="C00000"/>
                </a:solidFill>
                <a:latin typeface="仿宋" panose="02010609060101010101" pitchFamily="49" charset="-122"/>
                <a:ea typeface="仿宋" panose="02010609060101010101" pitchFamily="49" charset="-122"/>
              </a:rPr>
              <a:t>    */</a:t>
            </a:r>
            <a:endParaRPr lang="zh-CN" altLang="zh-CN" sz="2400" b="1" dirty="0">
              <a:solidFill>
                <a:srgbClr val="C00000"/>
              </a:solidFill>
              <a:latin typeface="仿宋" panose="02010609060101010101" pitchFamily="49" charset="-122"/>
              <a:ea typeface="仿宋" panose="02010609060101010101" pitchFamily="49" charset="-122"/>
            </a:endParaRPr>
          </a:p>
          <a:p>
            <a:r>
              <a:rPr lang="en-US" altLang="zh-CN" sz="2400" dirty="0">
                <a:solidFill>
                  <a:schemeClr val="tx1"/>
                </a:solidFill>
                <a:latin typeface="仿宋" panose="02010609060101010101" pitchFamily="49" charset="-122"/>
                <a:ea typeface="仿宋" panose="02010609060101010101" pitchFamily="49" charset="-122"/>
              </a:rPr>
              <a:t>    public static void main(String </a:t>
            </a:r>
            <a:r>
              <a:rPr lang="en-US" altLang="zh-CN" sz="2400" dirty="0" err="1">
                <a:solidFill>
                  <a:schemeClr val="tx1"/>
                </a:solidFill>
                <a:latin typeface="仿宋" panose="02010609060101010101" pitchFamily="49" charset="-122"/>
                <a:ea typeface="仿宋" panose="02010609060101010101" pitchFamily="49" charset="-122"/>
              </a:rPr>
              <a:t>args</a:t>
            </a:r>
            <a:r>
              <a:rPr lang="en-US" altLang="zh-CN" sz="2400" dirty="0">
                <a:solidFill>
                  <a:schemeClr val="tx1"/>
                </a:solidFill>
                <a:latin typeface="仿宋" panose="02010609060101010101" pitchFamily="49" charset="-122"/>
                <a:ea typeface="仿宋" panose="02010609060101010101" pitchFamily="49" charset="-122"/>
              </a:rPr>
              <a:t>[]){</a:t>
            </a:r>
            <a:endParaRPr lang="zh-CN" altLang="zh-CN" sz="2400" dirty="0">
              <a:solidFill>
                <a:schemeClr val="tx1"/>
              </a:solidFill>
              <a:latin typeface="仿宋" panose="02010609060101010101" pitchFamily="49" charset="-122"/>
              <a:ea typeface="仿宋" panose="02010609060101010101" pitchFamily="49" charset="-122"/>
            </a:endParaRPr>
          </a:p>
          <a:p>
            <a:r>
              <a:rPr lang="en-US" altLang="zh-CN" sz="2400" dirty="0">
                <a:solidFill>
                  <a:schemeClr val="tx1"/>
                </a:solidFill>
                <a:latin typeface="仿宋" panose="02010609060101010101" pitchFamily="49" charset="-122"/>
                <a:ea typeface="仿宋" panose="02010609060101010101" pitchFamily="49" charset="-122"/>
              </a:rPr>
              <a:t>             </a:t>
            </a:r>
            <a:r>
              <a:rPr lang="en-US" altLang="zh-CN" sz="2400" dirty="0" err="1">
                <a:solidFill>
                  <a:schemeClr val="tx1"/>
                </a:solidFill>
                <a:latin typeface="仿宋" panose="02010609060101010101" pitchFamily="49" charset="-122"/>
                <a:ea typeface="仿宋" panose="02010609060101010101" pitchFamily="49" charset="-122"/>
              </a:rPr>
              <a:t>System.out.println</a:t>
            </a:r>
            <a:r>
              <a:rPr lang="en-US" altLang="zh-CN" sz="2400" dirty="0">
                <a:solidFill>
                  <a:schemeClr val="tx1"/>
                </a:solidFill>
                <a:latin typeface="仿宋" panose="02010609060101010101" pitchFamily="49" charset="-122"/>
                <a:ea typeface="仿宋" panose="02010609060101010101" pitchFamily="49" charset="-122"/>
              </a:rPr>
              <a:t>("</a:t>
            </a:r>
            <a:r>
              <a:rPr lang="zh-CN" altLang="zh-CN" sz="2400" dirty="0">
                <a:solidFill>
                  <a:schemeClr val="tx1"/>
                </a:solidFill>
                <a:latin typeface="仿宋" panose="02010609060101010101" pitchFamily="49" charset="-122"/>
                <a:ea typeface="仿宋" panose="02010609060101010101" pitchFamily="49" charset="-122"/>
              </a:rPr>
              <a:t>你好</a:t>
            </a:r>
            <a:r>
              <a:rPr lang="en-US" altLang="zh-CN" sz="2400" dirty="0">
                <a:solidFill>
                  <a:schemeClr val="tx1"/>
                </a:solidFill>
                <a:latin typeface="仿宋" panose="02010609060101010101" pitchFamily="49" charset="-122"/>
                <a:ea typeface="仿宋" panose="02010609060101010101" pitchFamily="49" charset="-122"/>
              </a:rPr>
              <a:t>"); </a:t>
            </a:r>
            <a:endParaRPr lang="zh-CN" altLang="zh-CN" sz="2400" dirty="0">
              <a:solidFill>
                <a:schemeClr val="tx1"/>
              </a:solidFill>
              <a:latin typeface="仿宋" panose="02010609060101010101" pitchFamily="49" charset="-122"/>
              <a:ea typeface="仿宋" panose="02010609060101010101" pitchFamily="49" charset="-122"/>
            </a:endParaRPr>
          </a:p>
          <a:p>
            <a:r>
              <a:rPr lang="en-US" altLang="zh-CN" sz="2400" dirty="0">
                <a:solidFill>
                  <a:schemeClr val="tx1"/>
                </a:solidFill>
                <a:latin typeface="仿宋" panose="02010609060101010101" pitchFamily="49" charset="-122"/>
                <a:ea typeface="仿宋" panose="02010609060101010101" pitchFamily="49" charset="-122"/>
              </a:rPr>
              <a:t>    }</a:t>
            </a:r>
            <a:endParaRPr lang="zh-CN" altLang="zh-CN" sz="2400" dirty="0">
              <a:solidFill>
                <a:schemeClr val="tx1"/>
              </a:solidFill>
              <a:latin typeface="仿宋" panose="02010609060101010101" pitchFamily="49" charset="-122"/>
              <a:ea typeface="仿宋" panose="02010609060101010101" pitchFamily="49" charset="-122"/>
            </a:endParaRPr>
          </a:p>
          <a:p>
            <a:r>
              <a:rPr lang="en-US" altLang="zh-CN" sz="2400" dirty="0">
                <a:solidFill>
                  <a:schemeClr val="tx1"/>
                </a:solidFill>
                <a:latin typeface="仿宋" panose="02010609060101010101" pitchFamily="49" charset="-122"/>
                <a:ea typeface="仿宋" panose="02010609060101010101" pitchFamily="49" charset="-122"/>
              </a:rPr>
              <a:t>}</a:t>
            </a:r>
            <a:endParaRPr lang="zh-CN" altLang="zh-CN" sz="2400" dirty="0">
              <a:solidFill>
                <a:schemeClr val="tx1"/>
              </a:solidFill>
              <a:latin typeface="仿宋" panose="02010609060101010101" pitchFamily="49" charset="-122"/>
              <a:ea typeface="仿宋" panose="02010609060101010101" pitchFamily="49" charset="-122"/>
            </a:endParaRPr>
          </a:p>
          <a:p>
            <a:endParaRPr lang="zh-CN" altLang="en-US" sz="2400" dirty="0">
              <a:solidFill>
                <a:schemeClr val="tx1"/>
              </a:solidFill>
            </a:endParaRPr>
          </a:p>
        </p:txBody>
      </p:sp>
    </p:spTree>
    <p:extLst>
      <p:ext uri="{BB962C8B-B14F-4D97-AF65-F5344CB8AC3E}">
        <p14:creationId xmlns:p14="http://schemas.microsoft.com/office/powerpoint/2010/main" val="2960107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3490"/>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常见命令</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636320" y="2035120"/>
            <a:ext cx="8632037" cy="2787760"/>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800" b="1" dirty="0">
                <a:solidFill>
                  <a:schemeClr val="tx1"/>
                </a:solidFill>
                <a:latin typeface="仿宋" panose="02010609060101010101" pitchFamily="49" charset="-122"/>
                <a:ea typeface="仿宋" panose="02010609060101010101" pitchFamily="49" charset="-122"/>
              </a:rPr>
              <a:t>在</a:t>
            </a:r>
            <a:r>
              <a:rPr lang="en-US" altLang="zh-CN" sz="2800" b="1" dirty="0">
                <a:solidFill>
                  <a:schemeClr val="tx1"/>
                </a:solidFill>
                <a:latin typeface="仿宋" panose="02010609060101010101" pitchFamily="49" charset="-122"/>
                <a:ea typeface="仿宋" panose="02010609060101010101" pitchFamily="49" charset="-122"/>
              </a:rPr>
              <a:t>JDK</a:t>
            </a:r>
            <a:r>
              <a:rPr lang="zh-CN" altLang="en-US" sz="2800" b="1" dirty="0">
                <a:solidFill>
                  <a:schemeClr val="tx1"/>
                </a:solidFill>
                <a:latin typeface="仿宋" panose="02010609060101010101" pitchFamily="49" charset="-122"/>
                <a:ea typeface="仿宋" panose="02010609060101010101" pitchFamily="49" charset="-122"/>
              </a:rPr>
              <a:t>安装目录下包含一个</a:t>
            </a:r>
            <a:r>
              <a:rPr lang="en-US" altLang="zh-CN" sz="2800" b="1" dirty="0">
                <a:solidFill>
                  <a:schemeClr val="tx1"/>
                </a:solidFill>
                <a:latin typeface="仿宋" panose="02010609060101010101" pitchFamily="49" charset="-122"/>
                <a:ea typeface="仿宋" panose="02010609060101010101" pitchFamily="49" charset="-122"/>
              </a:rPr>
              <a:t>bin</a:t>
            </a:r>
            <a:r>
              <a:rPr lang="zh-CN" altLang="en-US" sz="2800" b="1" dirty="0">
                <a:solidFill>
                  <a:schemeClr val="tx1"/>
                </a:solidFill>
                <a:latin typeface="仿宋" panose="02010609060101010101" pitchFamily="49" charset="-122"/>
                <a:ea typeface="仿宋" panose="02010609060101010101" pitchFamily="49" charset="-122"/>
              </a:rPr>
              <a:t>子目录，该目录下提供了常见的</a:t>
            </a:r>
            <a:r>
              <a:rPr lang="en-US" altLang="zh-CN" sz="2800" b="1" dirty="0">
                <a:solidFill>
                  <a:schemeClr val="tx1"/>
                </a:solidFill>
                <a:latin typeface="仿宋" panose="02010609060101010101" pitchFamily="49" charset="-122"/>
                <a:ea typeface="仿宋" panose="02010609060101010101" pitchFamily="49" charset="-122"/>
              </a:rPr>
              <a:t>JAVA</a:t>
            </a:r>
            <a:r>
              <a:rPr lang="zh-CN" altLang="en-US" sz="2800" b="1" dirty="0">
                <a:solidFill>
                  <a:schemeClr val="tx1"/>
                </a:solidFill>
                <a:latin typeface="仿宋" panose="02010609060101010101" pitchFamily="49" charset="-122"/>
                <a:ea typeface="仿宋" panose="02010609060101010101" pitchFamily="49" charset="-122"/>
              </a:rPr>
              <a:t>小工具程序，主要包括</a:t>
            </a:r>
            <a:r>
              <a:rPr lang="en-US" altLang="zh-CN" sz="2800" b="1" dirty="0" err="1">
                <a:solidFill>
                  <a:schemeClr val="tx1"/>
                </a:solidFill>
                <a:latin typeface="仿宋" panose="02010609060101010101" pitchFamily="49" charset="-122"/>
                <a:ea typeface="仿宋" panose="02010609060101010101" pitchFamily="49" charset="-122"/>
              </a:rPr>
              <a:t>javac</a:t>
            </a:r>
            <a:r>
              <a:rPr lang="zh-CN" altLang="en-US" sz="2800" b="1" dirty="0">
                <a:solidFill>
                  <a:schemeClr val="tx1"/>
                </a:solidFill>
                <a:latin typeface="仿宋" panose="02010609060101010101" pitchFamily="49" charset="-122"/>
                <a:ea typeface="仿宋" panose="02010609060101010101" pitchFamily="49" charset="-122"/>
              </a:rPr>
              <a:t>、</a:t>
            </a:r>
            <a:r>
              <a:rPr lang="en-US" altLang="zh-CN" sz="2800" b="1" dirty="0">
                <a:solidFill>
                  <a:schemeClr val="tx1"/>
                </a:solidFill>
                <a:latin typeface="仿宋" panose="02010609060101010101" pitchFamily="49" charset="-122"/>
                <a:ea typeface="仿宋" panose="02010609060101010101" pitchFamily="49" charset="-122"/>
              </a:rPr>
              <a:t>java</a:t>
            </a:r>
            <a:r>
              <a:rPr lang="zh-CN" altLang="en-US" sz="2800" b="1" dirty="0">
                <a:solidFill>
                  <a:schemeClr val="tx1"/>
                </a:solidFill>
                <a:latin typeface="仿宋" panose="02010609060101010101" pitchFamily="49" charset="-122"/>
                <a:ea typeface="仿宋" panose="02010609060101010101" pitchFamily="49" charset="-122"/>
              </a:rPr>
              <a:t>、</a:t>
            </a:r>
            <a:r>
              <a:rPr lang="en-US" altLang="zh-CN" sz="2800" b="1" dirty="0" err="1">
                <a:solidFill>
                  <a:schemeClr val="tx1"/>
                </a:solidFill>
                <a:latin typeface="仿宋" panose="02010609060101010101" pitchFamily="49" charset="-122"/>
                <a:ea typeface="仿宋" panose="02010609060101010101" pitchFamily="49" charset="-122"/>
              </a:rPr>
              <a:t>javap</a:t>
            </a:r>
            <a:r>
              <a:rPr lang="zh-CN" altLang="en-US" sz="2800" b="1" dirty="0">
                <a:solidFill>
                  <a:schemeClr val="tx1"/>
                </a:solidFill>
                <a:latin typeface="仿宋" panose="02010609060101010101" pitchFamily="49" charset="-122"/>
                <a:ea typeface="仿宋" panose="02010609060101010101" pitchFamily="49" charset="-122"/>
              </a:rPr>
              <a:t>、</a:t>
            </a:r>
            <a:r>
              <a:rPr lang="en-US" altLang="zh-CN" sz="2800" b="1" dirty="0" err="1">
                <a:solidFill>
                  <a:schemeClr val="tx1"/>
                </a:solidFill>
                <a:latin typeface="仿宋" panose="02010609060101010101" pitchFamily="49" charset="-122"/>
                <a:ea typeface="仿宋" panose="02010609060101010101" pitchFamily="49" charset="-122"/>
              </a:rPr>
              <a:t>javadoc</a:t>
            </a:r>
            <a:r>
              <a:rPr lang="zh-CN" altLang="en-US" sz="2800" b="1" dirty="0">
                <a:solidFill>
                  <a:schemeClr val="tx1"/>
                </a:solidFill>
                <a:latin typeface="仿宋" panose="02010609060101010101" pitchFamily="49" charset="-122"/>
                <a:ea typeface="仿宋" panose="02010609060101010101" pitchFamily="49" charset="-122"/>
              </a:rPr>
              <a:t>、</a:t>
            </a:r>
            <a:r>
              <a:rPr lang="en-US" altLang="zh-CN" sz="2800" b="1" dirty="0">
                <a:solidFill>
                  <a:schemeClr val="tx1"/>
                </a:solidFill>
                <a:latin typeface="仿宋" panose="02010609060101010101" pitchFamily="49" charset="-122"/>
                <a:ea typeface="仿宋" panose="02010609060101010101" pitchFamily="49" charset="-122"/>
              </a:rPr>
              <a:t>jar</a:t>
            </a:r>
            <a:r>
              <a:rPr lang="zh-CN" altLang="en-US" sz="2800" b="1" dirty="0">
                <a:solidFill>
                  <a:schemeClr val="tx1"/>
                </a:solidFill>
                <a:latin typeface="仿宋" panose="02010609060101010101" pitchFamily="49" charset="-122"/>
                <a:ea typeface="仿宋" panose="02010609060101010101" pitchFamily="49" charset="-122"/>
              </a:rPr>
              <a:t>等</a:t>
            </a:r>
            <a:r>
              <a:rPr lang="zh-CN" altLang="zh-CN" sz="2800" b="1" dirty="0">
                <a:solidFill>
                  <a:schemeClr val="tx1"/>
                </a:solidFill>
                <a:latin typeface="仿宋" panose="02010609060101010101" pitchFamily="49" charset="-122"/>
                <a:ea typeface="仿宋" panose="02010609060101010101" pitchFamily="49" charset="-122"/>
              </a:rPr>
              <a:t>。</a:t>
            </a:r>
            <a:endParaRPr lang="zh-CN" altLang="en-US" sz="28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01893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3490"/>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常见命令</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770123" y="1857037"/>
            <a:ext cx="8632037" cy="4207745"/>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57200" indent="-457200"/>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如何编译不同</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package</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里的</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源文件？</a:t>
            </a:r>
            <a:endPar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如何指定</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CLASS</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文件输出目录？</a:t>
            </a:r>
            <a:endPar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如何运行</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CLASS</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文件？</a:t>
            </a:r>
            <a:endPar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如何将多个</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CLASS</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打包成</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JAR</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如何运行</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JAR</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里包含</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MAIN</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方法的</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CLASS</a:t>
            </a:r>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如何生成帮助文档</a:t>
            </a:r>
            <a:r>
              <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a:t>
            </a:r>
          </a:p>
          <a:p>
            <a:pPr marL="457200" indent="-457200"/>
            <a:r>
              <a:rPr lang="zh-CN" altLang="en-US"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如何查看第三方类结构？</a:t>
            </a:r>
            <a:endParaRPr lang="en-US" altLang="zh-CN" sz="2800" b="1" dirty="0">
              <a:solidFill>
                <a:schemeClr val="tx1"/>
              </a:solidFill>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67162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3490"/>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常见命令</a:t>
              </a:r>
              <a:r>
                <a:rPr lang="en-US" altLang="zh-CN" sz="2400" b="1" dirty="0">
                  <a:latin typeface="仿宋" panose="02010609060101010101" pitchFamily="49" charset="-122"/>
                  <a:ea typeface="仿宋"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如何编译不同</a:t>
              </a:r>
              <a:r>
                <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package</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里的</a:t>
              </a:r>
              <a:r>
                <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JAVA</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源文件</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536031" y="1752988"/>
            <a:ext cx="8632037" cy="4467999"/>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defRPr/>
            </a:pPr>
            <a:r>
              <a:rPr lang="en-US" altLang="zh-CN" sz="2800" dirty="0">
                <a:latin typeface="仿宋" panose="02010609060101010101" pitchFamily="49" charset="-122"/>
                <a:ea typeface="仿宋" panose="02010609060101010101" pitchFamily="49" charset="-122"/>
              </a:rPr>
              <a:t>STEP1: </a:t>
            </a:r>
            <a:r>
              <a:rPr lang="zh-CN" altLang="en-US" sz="2800" dirty="0">
                <a:latin typeface="仿宋" panose="02010609060101010101" pitchFamily="49" charset="-122"/>
                <a:ea typeface="仿宋" panose="02010609060101010101" pitchFamily="49" charset="-122"/>
              </a:rPr>
              <a:t>进入到</a:t>
            </a:r>
            <a:r>
              <a:rPr lang="en-US" altLang="zh-CN" sz="2800" dirty="0">
                <a:latin typeface="仿宋" panose="02010609060101010101" pitchFamily="49" charset="-122"/>
                <a:ea typeface="仿宋" panose="02010609060101010101" pitchFamily="49" charset="-122"/>
              </a:rPr>
              <a:t>JAVA</a:t>
            </a:r>
            <a:r>
              <a:rPr lang="zh-CN" altLang="en-US" sz="2800" dirty="0">
                <a:latin typeface="仿宋" panose="02010609060101010101" pitchFamily="49" charset="-122"/>
                <a:ea typeface="仿宋" panose="02010609060101010101" pitchFamily="49" charset="-122"/>
              </a:rPr>
              <a:t>源程序所在目录，</a:t>
            </a:r>
            <a:r>
              <a:rPr lang="zh-CN" altLang="zh-CN" sz="2800" dirty="0">
                <a:latin typeface="仿宋" panose="02010609060101010101" pitchFamily="49" charset="-122"/>
                <a:ea typeface="仿宋" panose="02010609060101010101" pitchFamily="49" charset="-122"/>
              </a:rPr>
              <a:t>在命令行方式输入命令</a:t>
            </a:r>
            <a:endParaRPr lang="en-US" altLang="zh-CN" sz="2800" dirty="0">
              <a:latin typeface="仿宋" panose="02010609060101010101" pitchFamily="49" charset="-122"/>
              <a:ea typeface="仿宋" panose="02010609060101010101" pitchFamily="49" charset="-122"/>
            </a:endParaRPr>
          </a:p>
          <a:p>
            <a:pPr marL="0" indent="0">
              <a:buNone/>
              <a:defRPr/>
            </a:pPr>
            <a:r>
              <a:rPr lang="en-US" altLang="zh-CN" sz="2800" dirty="0">
                <a:latin typeface="仿宋" panose="02010609060101010101" pitchFamily="49" charset="-122"/>
                <a:ea typeface="仿宋" panose="02010609060101010101" pitchFamily="49" charset="-122"/>
              </a:rPr>
              <a:t>	</a:t>
            </a:r>
            <a:r>
              <a:rPr lang="en-US" altLang="zh-CN" sz="2800" dirty="0" err="1">
                <a:solidFill>
                  <a:srgbClr val="FF0000"/>
                </a:solidFill>
                <a:latin typeface="仿宋" panose="02010609060101010101" pitchFamily="49" charset="-122"/>
                <a:ea typeface="仿宋" panose="02010609060101010101" pitchFamily="49" charset="-122"/>
              </a:rPr>
              <a:t>javac</a:t>
            </a:r>
            <a:r>
              <a:rPr lang="en-US" altLang="zh-CN" sz="2800" dirty="0">
                <a:solidFill>
                  <a:srgbClr val="FF0000"/>
                </a:solidFill>
                <a:latin typeface="仿宋" panose="02010609060101010101" pitchFamily="49" charset="-122"/>
                <a:ea typeface="仿宋" panose="02010609060101010101" pitchFamily="49" charset="-122"/>
              </a:rPr>
              <a:t> -d . ArgTest.java</a:t>
            </a:r>
          </a:p>
          <a:p>
            <a:pPr marL="0" indent="0">
              <a:buNone/>
              <a:defRPr/>
            </a:pPr>
            <a:r>
              <a:rPr lang="en-US" altLang="zh-CN" sz="2800" dirty="0">
                <a:solidFill>
                  <a:srgbClr val="FF0000"/>
                </a:solidFill>
                <a:latin typeface="仿宋" panose="02010609060101010101" pitchFamily="49" charset="-122"/>
                <a:ea typeface="仿宋" panose="02010609060101010101" pitchFamily="49" charset="-122"/>
              </a:rPr>
              <a:t>  </a:t>
            </a:r>
            <a:r>
              <a:rPr lang="zh-CN" altLang="en-US" sz="2800" dirty="0">
                <a:solidFill>
                  <a:srgbClr val="FF0000"/>
                </a:solidFill>
                <a:latin typeface="仿宋" panose="02010609060101010101" pitchFamily="49" charset="-122"/>
                <a:ea typeface="仿宋" panose="02010609060101010101" pitchFamily="49" charset="-122"/>
              </a:rPr>
              <a:t>其中</a:t>
            </a:r>
            <a:r>
              <a:rPr lang="en-US" altLang="zh-CN" sz="2800" dirty="0">
                <a:solidFill>
                  <a:srgbClr val="FF0000"/>
                </a:solidFill>
                <a:latin typeface="仿宋" panose="02010609060101010101" pitchFamily="49" charset="-122"/>
                <a:ea typeface="仿宋" panose="02010609060101010101" pitchFamily="49" charset="-122"/>
              </a:rPr>
              <a:t>”.”</a:t>
            </a:r>
            <a:r>
              <a:rPr lang="zh-CN" altLang="en-US" sz="2800" dirty="0">
                <a:solidFill>
                  <a:srgbClr val="FF0000"/>
                </a:solidFill>
                <a:latin typeface="仿宋" panose="02010609060101010101" pitchFamily="49" charset="-122"/>
                <a:ea typeface="仿宋" panose="02010609060101010101" pitchFamily="49" charset="-122"/>
              </a:rPr>
              <a:t>表示编译的</a:t>
            </a:r>
            <a:r>
              <a:rPr lang="en-US" altLang="zh-CN" sz="2800" dirty="0">
                <a:solidFill>
                  <a:srgbClr val="FF0000"/>
                </a:solidFill>
                <a:latin typeface="仿宋" panose="02010609060101010101" pitchFamily="49" charset="-122"/>
                <a:ea typeface="仿宋" panose="02010609060101010101" pitchFamily="49" charset="-122"/>
              </a:rPr>
              <a:t>class</a:t>
            </a:r>
            <a:r>
              <a:rPr lang="zh-CN" altLang="en-US" sz="2800" dirty="0">
                <a:solidFill>
                  <a:srgbClr val="FF0000"/>
                </a:solidFill>
                <a:latin typeface="仿宋" panose="02010609060101010101" pitchFamily="49" charset="-122"/>
                <a:ea typeface="仿宋" panose="02010609060101010101" pitchFamily="49" charset="-122"/>
              </a:rPr>
              <a:t>文件存储在当前目录下的</a:t>
            </a:r>
            <a:r>
              <a:rPr lang="en-US" altLang="zh-CN" sz="2800" dirty="0">
                <a:solidFill>
                  <a:srgbClr val="FF0000"/>
                </a:solidFill>
                <a:latin typeface="仿宋" panose="02010609060101010101" pitchFamily="49" charset="-122"/>
                <a:ea typeface="仿宋" panose="02010609060101010101" pitchFamily="49" charset="-122"/>
              </a:rPr>
              <a:t>C001_Introduction</a:t>
            </a:r>
            <a:r>
              <a:rPr lang="zh-CN" altLang="en-US" sz="2800" dirty="0">
                <a:solidFill>
                  <a:srgbClr val="FF0000"/>
                </a:solidFill>
                <a:latin typeface="仿宋" panose="02010609060101010101" pitchFamily="49" charset="-122"/>
                <a:ea typeface="仿宋" panose="02010609060101010101" pitchFamily="49" charset="-122"/>
              </a:rPr>
              <a:t>包中</a:t>
            </a:r>
            <a:endParaRPr lang="zh-CN" altLang="zh-CN" sz="2800" dirty="0">
              <a:solidFill>
                <a:srgbClr val="FF0000"/>
              </a:solidFill>
              <a:latin typeface="仿宋" panose="02010609060101010101" pitchFamily="49" charset="-122"/>
              <a:ea typeface="仿宋" panose="02010609060101010101" pitchFamily="49" charset="-122"/>
            </a:endParaRPr>
          </a:p>
          <a:p>
            <a:pPr>
              <a:defRPr/>
            </a:pPr>
            <a:r>
              <a:rPr lang="en-US" altLang="zh-CN" sz="2800" dirty="0">
                <a:latin typeface="仿宋" panose="02010609060101010101" pitchFamily="49" charset="-122"/>
                <a:ea typeface="仿宋" panose="02010609060101010101" pitchFamily="49" charset="-122"/>
              </a:rPr>
              <a:t>STEP2:</a:t>
            </a:r>
            <a:r>
              <a:rPr lang="zh-CN" altLang="zh-CN" sz="2800" dirty="0">
                <a:latin typeface="仿宋" panose="02010609060101010101" pitchFamily="49" charset="-122"/>
                <a:ea typeface="仿宋" panose="02010609060101010101" pitchFamily="49" charset="-122"/>
              </a:rPr>
              <a:t>运行程序</a:t>
            </a:r>
          </a:p>
          <a:p>
            <a:pPr marL="0" indent="0">
              <a:buNone/>
              <a:defRPr/>
            </a:pPr>
            <a:r>
              <a:rPr lang="en-US" altLang="zh-CN" sz="2800" dirty="0">
                <a:latin typeface="仿宋" panose="02010609060101010101" pitchFamily="49" charset="-122"/>
                <a:ea typeface="仿宋" panose="02010609060101010101" pitchFamily="49" charset="-122"/>
              </a:rPr>
              <a:t>	</a:t>
            </a:r>
            <a:r>
              <a:rPr lang="en-US" altLang="zh-CN" sz="2800" dirty="0">
                <a:solidFill>
                  <a:srgbClr val="FF0000"/>
                </a:solidFill>
                <a:latin typeface="仿宋" panose="02010609060101010101" pitchFamily="49" charset="-122"/>
                <a:ea typeface="仿宋" panose="02010609060101010101" pitchFamily="49" charset="-122"/>
              </a:rPr>
              <a:t>Java C001_Introduction.ArgTest 11 22</a:t>
            </a:r>
          </a:p>
          <a:p>
            <a:pPr marL="0" indent="0">
              <a:buNone/>
              <a:defRPr/>
            </a:pPr>
            <a:r>
              <a:rPr lang="zh-CN" altLang="en-US" sz="2800" dirty="0">
                <a:solidFill>
                  <a:srgbClr val="FF0000"/>
                </a:solidFill>
                <a:latin typeface="仿宋" panose="02010609060101010101" pitchFamily="49" charset="-122"/>
                <a:ea typeface="仿宋" panose="02010609060101010101" pitchFamily="49" charset="-122"/>
              </a:rPr>
              <a:t>或者 </a:t>
            </a:r>
            <a:r>
              <a:rPr lang="en-US" altLang="zh-CN" sz="2800" dirty="0">
                <a:solidFill>
                  <a:srgbClr val="FF0000"/>
                </a:solidFill>
                <a:latin typeface="仿宋" panose="02010609060101010101" pitchFamily="49" charset="-122"/>
                <a:ea typeface="仿宋" panose="02010609060101010101" pitchFamily="49" charset="-122"/>
              </a:rPr>
              <a:t>Java C001_Introduction/</a:t>
            </a:r>
            <a:r>
              <a:rPr lang="en-US" altLang="zh-CN" sz="2800" dirty="0" err="1">
                <a:solidFill>
                  <a:srgbClr val="FF0000"/>
                </a:solidFill>
                <a:latin typeface="仿宋" panose="02010609060101010101" pitchFamily="49" charset="-122"/>
                <a:ea typeface="仿宋" panose="02010609060101010101" pitchFamily="49" charset="-122"/>
              </a:rPr>
              <a:t>ArgTest</a:t>
            </a:r>
            <a:r>
              <a:rPr lang="en-US" altLang="zh-CN" sz="2800" dirty="0">
                <a:solidFill>
                  <a:srgbClr val="FF0000"/>
                </a:solidFill>
                <a:latin typeface="仿宋" panose="02010609060101010101" pitchFamily="49" charset="-122"/>
                <a:ea typeface="仿宋" panose="02010609060101010101" pitchFamily="49" charset="-122"/>
              </a:rPr>
              <a:t> 11 22</a:t>
            </a: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4014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2B42112F-2C94-40B2-AB32-8D048C81F99C}"/>
              </a:ext>
            </a:extLst>
          </p:cNvPr>
          <p:cNvSpPr/>
          <p:nvPr/>
        </p:nvSpPr>
        <p:spPr>
          <a:xfrm>
            <a:off x="6019817" y="1747964"/>
            <a:ext cx="4589081"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pic>
        <p:nvPicPr>
          <p:cNvPr id="35" name="图片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37" name="矩形 36"/>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25"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26" name="文本框 25"/>
          <p:cNvSpPr txBox="1"/>
          <p:nvPr/>
        </p:nvSpPr>
        <p:spPr>
          <a:xfrm>
            <a:off x="375400" y="2896664"/>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27" name="文本框 26"/>
          <p:cNvSpPr txBox="1"/>
          <p:nvPr/>
        </p:nvSpPr>
        <p:spPr>
          <a:xfrm>
            <a:off x="1284712" y="831928"/>
            <a:ext cx="1868659"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ONT</a:t>
            </a:r>
            <a:endParaRPr lang="zh-CN" altLang="en-US" sz="5999" b="1" dirty="0">
              <a:solidFill>
                <a:schemeClr val="bg1"/>
              </a:solidFill>
              <a:latin typeface="Bodoni MT" panose="02070603080606020203" pitchFamily="18" charset="0"/>
            </a:endParaRPr>
          </a:p>
        </p:txBody>
      </p:sp>
      <p:sp>
        <p:nvSpPr>
          <p:cNvPr id="28" name="文本框 27"/>
          <p:cNvSpPr txBox="1"/>
          <p:nvPr/>
        </p:nvSpPr>
        <p:spPr>
          <a:xfrm>
            <a:off x="376924" y="1625123"/>
            <a:ext cx="2491342"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ENTS</a:t>
            </a:r>
            <a:endParaRPr lang="zh-CN" altLang="en-US" sz="5999" b="1" dirty="0">
              <a:solidFill>
                <a:schemeClr val="bg1"/>
              </a:solidFill>
              <a:latin typeface="Bodoni MT" panose="02070603080606020203" pitchFamily="18" charset="0"/>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p:cNvGrpSpPr/>
          <p:nvPr/>
        </p:nvGrpSpPr>
        <p:grpSpPr>
          <a:xfrm>
            <a:off x="5276048" y="1676807"/>
            <a:ext cx="549719" cy="609459"/>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p:cNvSpPr txBox="1"/>
          <p:nvPr/>
        </p:nvSpPr>
        <p:spPr>
          <a:xfrm>
            <a:off x="6096794" y="1784939"/>
            <a:ext cx="4512105"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1.2</a:t>
            </a:r>
            <a:r>
              <a:rPr lang="zh-CN" altLang="en-US" sz="2400" b="1" dirty="0">
                <a:solidFill>
                  <a:schemeClr val="bg1"/>
                </a:solidFill>
                <a:latin typeface="仿宋" panose="02010609060101010101" pitchFamily="49" charset="-122"/>
                <a:ea typeface="仿宋" panose="02010609060101010101" pitchFamily="49" charset="-122"/>
              </a:rPr>
              <a:t>   </a:t>
            </a:r>
            <a:r>
              <a:rPr lang="en-US" altLang="zh-CN" sz="2400" b="1" dirty="0">
                <a:solidFill>
                  <a:schemeClr val="bg1"/>
                </a:solidFill>
                <a:latin typeface="仿宋" panose="02010609060101010101" pitchFamily="49" charset="-122"/>
                <a:ea typeface="仿宋" panose="02010609060101010101" pitchFamily="49" charset="-122"/>
              </a:rPr>
              <a:t>Java</a:t>
            </a:r>
            <a:r>
              <a:rPr lang="zh-CN" altLang="en-US" sz="2400" b="1" dirty="0">
                <a:solidFill>
                  <a:schemeClr val="bg1"/>
                </a:solidFill>
                <a:latin typeface="仿宋" panose="02010609060101010101" pitchFamily="49" charset="-122"/>
                <a:ea typeface="仿宋" panose="02010609060101010101" pitchFamily="49" charset="-122"/>
              </a:rPr>
              <a:t>特点</a:t>
            </a:r>
          </a:p>
        </p:txBody>
      </p:sp>
      <p:grpSp>
        <p:nvGrpSpPr>
          <p:cNvPr id="70" name="组合 69"/>
          <p:cNvGrpSpPr/>
          <p:nvPr/>
        </p:nvGrpSpPr>
        <p:grpSpPr>
          <a:xfrm>
            <a:off x="5257994" y="2438629"/>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67174"/>
            <a:ext cx="418923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1.3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环境</a:t>
            </a:r>
          </a:p>
        </p:txBody>
      </p:sp>
      <p:grpSp>
        <p:nvGrpSpPr>
          <p:cNvPr id="100" name="组合 99"/>
          <p:cNvGrpSpPr/>
          <p:nvPr/>
        </p:nvGrpSpPr>
        <p:grpSpPr>
          <a:xfrm>
            <a:off x="5287019" y="5181193"/>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p:cNvSpPr txBox="1"/>
          <p:nvPr/>
        </p:nvSpPr>
        <p:spPr>
          <a:xfrm>
            <a:off x="5927654" y="5288215"/>
            <a:ext cx="5179607"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1.7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习题</a:t>
            </a:r>
          </a:p>
        </p:txBody>
      </p:sp>
      <p:sp>
        <p:nvSpPr>
          <p:cNvPr id="3" name="TextBox 2"/>
          <p:cNvSpPr txBox="1"/>
          <p:nvPr/>
        </p:nvSpPr>
        <p:spPr>
          <a:xfrm>
            <a:off x="6125261" y="1058461"/>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   Java</a:t>
            </a:r>
            <a:r>
              <a:rPr lang="zh-CN" altLang="en-US" sz="2400" b="1" dirty="0">
                <a:latin typeface="仿宋" panose="02010609060101010101" pitchFamily="49" charset="-122"/>
                <a:ea typeface="仿宋" panose="02010609060101010101" pitchFamily="49" charset="-122"/>
              </a:rPr>
              <a:t>语言简介</a:t>
            </a:r>
          </a:p>
        </p:txBody>
      </p:sp>
      <p:grpSp>
        <p:nvGrpSpPr>
          <p:cNvPr id="49" name="组合 48"/>
          <p:cNvGrpSpPr/>
          <p:nvPr/>
        </p:nvGrpSpPr>
        <p:grpSpPr>
          <a:xfrm>
            <a:off x="5257994" y="3124271"/>
            <a:ext cx="549719" cy="617843"/>
            <a:chOff x="279401" y="2698750"/>
            <a:chExt cx="1473200" cy="1655763"/>
          </a:xfrm>
        </p:grpSpPr>
        <p:sp>
          <p:nvSpPr>
            <p:cNvPr id="50"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7" name="TextBox 78"/>
          <p:cNvSpPr txBox="1"/>
          <p:nvPr/>
        </p:nvSpPr>
        <p:spPr>
          <a:xfrm>
            <a:off x="6096000" y="3263984"/>
            <a:ext cx="418923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1.4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程序结构</a:t>
            </a:r>
          </a:p>
        </p:txBody>
      </p:sp>
      <p:grpSp>
        <p:nvGrpSpPr>
          <p:cNvPr id="88" name="组合 87"/>
          <p:cNvGrpSpPr/>
          <p:nvPr/>
        </p:nvGrpSpPr>
        <p:grpSpPr>
          <a:xfrm>
            <a:off x="5276048" y="4447311"/>
            <a:ext cx="549719" cy="617843"/>
            <a:chOff x="279401" y="2698750"/>
            <a:chExt cx="1473200" cy="1655763"/>
          </a:xfrm>
        </p:grpSpPr>
        <p:sp>
          <p:nvSpPr>
            <p:cNvPr id="8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7" name="TextBox 78"/>
          <p:cNvSpPr txBox="1"/>
          <p:nvPr/>
        </p:nvSpPr>
        <p:spPr>
          <a:xfrm>
            <a:off x="6096000" y="3938456"/>
            <a:ext cx="4036872"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1.5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学习方法</a:t>
            </a:r>
          </a:p>
        </p:txBody>
      </p:sp>
      <p:grpSp>
        <p:nvGrpSpPr>
          <p:cNvPr id="98" name="组合 97"/>
          <p:cNvGrpSpPr/>
          <p:nvPr/>
        </p:nvGrpSpPr>
        <p:grpSpPr>
          <a:xfrm>
            <a:off x="5257994" y="3809912"/>
            <a:ext cx="549719" cy="617843"/>
            <a:chOff x="279401" y="2698750"/>
            <a:chExt cx="1473200" cy="1655763"/>
          </a:xfrm>
        </p:grpSpPr>
        <p:sp>
          <p:nvSpPr>
            <p:cNvPr id="9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8" name="TextBox 117"/>
          <p:cNvSpPr txBox="1"/>
          <p:nvPr/>
        </p:nvSpPr>
        <p:spPr>
          <a:xfrm>
            <a:off x="6096000" y="4610122"/>
            <a:ext cx="37329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1.6   </a:t>
            </a:r>
            <a:r>
              <a:rPr lang="zh-CN" altLang="en-US" sz="2400" b="1" dirty="0">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510061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3490"/>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常见命令</a:t>
              </a:r>
              <a:r>
                <a:rPr lang="en-US" altLang="zh-CN" sz="2400" b="1" dirty="0">
                  <a:latin typeface="仿宋" panose="02010609060101010101" pitchFamily="49" charset="-122"/>
                  <a:ea typeface="仿宋"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如何指定</a:t>
              </a:r>
              <a:r>
                <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CLASS</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文件输出目录</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636320" y="1804882"/>
            <a:ext cx="8632037" cy="4467999"/>
          </a:xfrm>
          <a:prstGeom prst="rect">
            <a:avLst/>
          </a:prstGeom>
          <a:solidFill>
            <a:schemeClr val="accent2">
              <a:lumMod val="40000"/>
              <a:lumOff val="60000"/>
            </a:schemeClr>
          </a:solidFill>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defRPr/>
            </a:pPr>
            <a:r>
              <a:rPr lang="en-US" altLang="zh-CN" sz="2800" dirty="0">
                <a:latin typeface="仿宋" panose="02010609060101010101" pitchFamily="49" charset="-122"/>
                <a:ea typeface="仿宋" panose="02010609060101010101" pitchFamily="49" charset="-122"/>
              </a:rPr>
              <a:t>STEP1: </a:t>
            </a:r>
            <a:r>
              <a:rPr lang="zh-CN" altLang="en-US" sz="2800" dirty="0">
                <a:latin typeface="仿宋" panose="02010609060101010101" pitchFamily="49" charset="-122"/>
                <a:ea typeface="仿宋" panose="02010609060101010101" pitchFamily="49" charset="-122"/>
              </a:rPr>
              <a:t>进入到</a:t>
            </a:r>
            <a:r>
              <a:rPr lang="en-US" altLang="zh-CN" sz="2800" dirty="0">
                <a:latin typeface="仿宋" panose="02010609060101010101" pitchFamily="49" charset="-122"/>
                <a:ea typeface="仿宋" panose="02010609060101010101" pitchFamily="49" charset="-122"/>
              </a:rPr>
              <a:t>JAVA</a:t>
            </a:r>
            <a:r>
              <a:rPr lang="zh-CN" altLang="en-US" sz="2800" dirty="0">
                <a:latin typeface="仿宋" panose="02010609060101010101" pitchFamily="49" charset="-122"/>
                <a:ea typeface="仿宋" panose="02010609060101010101" pitchFamily="49" charset="-122"/>
              </a:rPr>
              <a:t>源程序所在目录，</a:t>
            </a:r>
            <a:r>
              <a:rPr lang="zh-CN" altLang="zh-CN" sz="2800" dirty="0">
                <a:latin typeface="仿宋" panose="02010609060101010101" pitchFamily="49" charset="-122"/>
                <a:ea typeface="仿宋" panose="02010609060101010101" pitchFamily="49" charset="-122"/>
              </a:rPr>
              <a:t>在命令行方式输入命令</a:t>
            </a:r>
            <a:endParaRPr lang="en-US" altLang="zh-CN" sz="2800" dirty="0">
              <a:latin typeface="仿宋" panose="02010609060101010101" pitchFamily="49" charset="-122"/>
              <a:ea typeface="仿宋" panose="02010609060101010101" pitchFamily="49" charset="-122"/>
            </a:endParaRPr>
          </a:p>
          <a:p>
            <a:pPr marL="0" indent="0">
              <a:buNone/>
              <a:defRPr/>
            </a:pPr>
            <a:r>
              <a:rPr lang="en-US" altLang="zh-CN" sz="2800" dirty="0">
                <a:latin typeface="仿宋" panose="02010609060101010101" pitchFamily="49" charset="-122"/>
                <a:ea typeface="仿宋" panose="02010609060101010101" pitchFamily="49" charset="-122"/>
              </a:rPr>
              <a:t>	</a:t>
            </a:r>
            <a:r>
              <a:rPr lang="en-US" altLang="zh-CN" sz="2800" dirty="0" err="1">
                <a:solidFill>
                  <a:srgbClr val="FF0000"/>
                </a:solidFill>
                <a:latin typeface="仿宋" panose="02010609060101010101" pitchFamily="49" charset="-122"/>
                <a:ea typeface="仿宋" panose="02010609060101010101" pitchFamily="49" charset="-122"/>
              </a:rPr>
              <a:t>javac</a:t>
            </a:r>
            <a:r>
              <a:rPr lang="en-US" altLang="zh-CN" sz="2800" dirty="0">
                <a:solidFill>
                  <a:srgbClr val="FF0000"/>
                </a:solidFill>
                <a:latin typeface="仿宋" panose="02010609060101010101" pitchFamily="49" charset="-122"/>
                <a:ea typeface="仿宋" panose="02010609060101010101" pitchFamily="49" charset="-122"/>
              </a:rPr>
              <a:t> -d . x/y ArgTest.java</a:t>
            </a:r>
          </a:p>
          <a:p>
            <a:pPr marL="0" indent="0">
              <a:buNone/>
              <a:defRPr/>
            </a:pPr>
            <a:r>
              <a:rPr lang="zh-CN" altLang="en-US" sz="2400" dirty="0">
                <a:solidFill>
                  <a:srgbClr val="FF0000"/>
                </a:solidFill>
                <a:latin typeface="仿宋" panose="02010609060101010101" pitchFamily="49" charset="-122"/>
                <a:ea typeface="仿宋" panose="02010609060101010101" pitchFamily="49" charset="-122"/>
              </a:rPr>
              <a:t>  则生成的</a:t>
            </a:r>
            <a:r>
              <a:rPr lang="en-US" altLang="zh-CN" sz="2400" dirty="0" err="1">
                <a:solidFill>
                  <a:srgbClr val="FF0000"/>
                </a:solidFill>
                <a:latin typeface="仿宋" panose="02010609060101010101" pitchFamily="49" charset="-122"/>
                <a:ea typeface="仿宋" panose="02010609060101010101" pitchFamily="49" charset="-122"/>
              </a:rPr>
              <a:t>ArgTest.class</a:t>
            </a:r>
            <a:r>
              <a:rPr lang="zh-CN" altLang="en-US" sz="2400" dirty="0">
                <a:solidFill>
                  <a:srgbClr val="FF0000"/>
                </a:solidFill>
                <a:latin typeface="仿宋" panose="02010609060101010101" pitchFamily="49" charset="-122"/>
                <a:ea typeface="仿宋" panose="02010609060101010101" pitchFamily="49" charset="-122"/>
              </a:rPr>
              <a:t>所在目录为 </a:t>
            </a:r>
            <a:r>
              <a:rPr lang="en-US" altLang="zh-CN" sz="2400" dirty="0">
                <a:solidFill>
                  <a:srgbClr val="FF0000"/>
                </a:solidFill>
                <a:latin typeface="仿宋" panose="02010609060101010101" pitchFamily="49" charset="-122"/>
                <a:ea typeface="仿宋" panose="02010609060101010101" pitchFamily="49" charset="-122"/>
              </a:rPr>
              <a:t>x/y/C001_Introduction</a:t>
            </a:r>
            <a:endParaRPr lang="zh-CN" altLang="zh-CN" sz="2400" dirty="0">
              <a:solidFill>
                <a:srgbClr val="FF0000"/>
              </a:solidFill>
              <a:latin typeface="仿宋" panose="02010609060101010101" pitchFamily="49" charset="-122"/>
              <a:ea typeface="仿宋" panose="02010609060101010101" pitchFamily="49" charset="-122"/>
            </a:endParaRPr>
          </a:p>
          <a:p>
            <a:pPr>
              <a:defRPr/>
            </a:pPr>
            <a:r>
              <a:rPr lang="en-US" altLang="zh-CN" sz="2800" dirty="0">
                <a:latin typeface="仿宋" panose="02010609060101010101" pitchFamily="49" charset="-122"/>
                <a:ea typeface="仿宋" panose="02010609060101010101" pitchFamily="49" charset="-122"/>
              </a:rPr>
              <a:t>STEP2:</a:t>
            </a:r>
            <a:r>
              <a:rPr lang="zh-CN" altLang="zh-CN" sz="2800" dirty="0">
                <a:latin typeface="仿宋" panose="02010609060101010101" pitchFamily="49" charset="-122"/>
                <a:ea typeface="仿宋" panose="02010609060101010101" pitchFamily="49" charset="-122"/>
              </a:rPr>
              <a:t>运行程序</a:t>
            </a:r>
            <a:endParaRPr lang="en-US" altLang="zh-CN" sz="2800" dirty="0">
              <a:latin typeface="仿宋" panose="02010609060101010101" pitchFamily="49" charset="-122"/>
              <a:ea typeface="仿宋" panose="02010609060101010101" pitchFamily="49" charset="-122"/>
            </a:endParaRPr>
          </a:p>
          <a:p>
            <a:pPr marL="0" indent="0">
              <a:buNone/>
              <a:defRPr/>
            </a:pPr>
            <a:r>
              <a:rPr lang="en-US" altLang="zh-CN" sz="2800" dirty="0">
                <a:latin typeface="仿宋" panose="02010609060101010101" pitchFamily="49" charset="-122"/>
                <a:ea typeface="仿宋" panose="02010609060101010101" pitchFamily="49" charset="-122"/>
              </a:rPr>
              <a:t>	</a:t>
            </a:r>
            <a:r>
              <a:rPr lang="en-US" altLang="zh-CN" sz="2800" dirty="0">
                <a:solidFill>
                  <a:srgbClr val="FF0000"/>
                </a:solidFill>
                <a:latin typeface="仿宋" panose="02010609060101010101" pitchFamily="49" charset="-122"/>
                <a:ea typeface="仿宋" panose="02010609060101010101" pitchFamily="49" charset="-122"/>
              </a:rPr>
              <a:t>cd x</a:t>
            </a:r>
          </a:p>
          <a:p>
            <a:pPr marL="0" indent="0">
              <a:buNone/>
              <a:defRPr/>
            </a:pPr>
            <a:r>
              <a:rPr lang="en-US" altLang="zh-CN" sz="2800" dirty="0">
                <a:solidFill>
                  <a:srgbClr val="FF0000"/>
                </a:solidFill>
                <a:latin typeface="仿宋" panose="02010609060101010101" pitchFamily="49" charset="-122"/>
                <a:ea typeface="仿宋" panose="02010609060101010101" pitchFamily="49" charset="-122"/>
              </a:rPr>
              <a:t>	cd y</a:t>
            </a:r>
            <a:endParaRPr lang="zh-CN" altLang="zh-CN" sz="2800" dirty="0">
              <a:solidFill>
                <a:srgbClr val="FF0000"/>
              </a:solidFill>
              <a:latin typeface="仿宋" panose="02010609060101010101" pitchFamily="49" charset="-122"/>
              <a:ea typeface="仿宋" panose="02010609060101010101" pitchFamily="49" charset="-122"/>
            </a:endParaRPr>
          </a:p>
          <a:p>
            <a:pPr marL="0" indent="0">
              <a:buNone/>
              <a:defRPr/>
            </a:pPr>
            <a:r>
              <a:rPr lang="en-US" altLang="zh-CN" sz="2800" dirty="0">
                <a:latin typeface="仿宋" panose="02010609060101010101" pitchFamily="49" charset="-122"/>
                <a:ea typeface="仿宋" panose="02010609060101010101" pitchFamily="49" charset="-122"/>
              </a:rPr>
              <a:t>	</a:t>
            </a:r>
            <a:r>
              <a:rPr lang="en-US" altLang="zh-CN" sz="2800" dirty="0">
                <a:solidFill>
                  <a:srgbClr val="FF0000"/>
                </a:solidFill>
                <a:latin typeface="仿宋" panose="02010609060101010101" pitchFamily="49" charset="-122"/>
                <a:ea typeface="仿宋" panose="02010609060101010101" pitchFamily="49" charset="-122"/>
              </a:rPr>
              <a:t>Java C001_Introduction.ArgTest 11 22</a:t>
            </a: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63506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3490"/>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常见命令</a:t>
              </a:r>
              <a:r>
                <a:rPr lang="en-US" altLang="zh-CN" sz="2400" b="1" dirty="0">
                  <a:latin typeface="仿宋" panose="02010609060101010101" pitchFamily="49" charset="-122"/>
                  <a:ea typeface="仿宋"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如何将多个</a:t>
              </a:r>
              <a:r>
                <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CLASS</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打包成</a:t>
              </a:r>
              <a:r>
                <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JAR</a:t>
              </a:r>
            </a:p>
            <a:p>
              <a:pPr marL="0" indent="0">
                <a:buNone/>
              </a:pP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636320" y="1804882"/>
            <a:ext cx="10039865" cy="4467999"/>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defRPr/>
            </a:pPr>
            <a:r>
              <a:rPr lang="en-US" altLang="zh-CN" sz="2800" dirty="0">
                <a:latin typeface="仿宋" panose="02010609060101010101" pitchFamily="49" charset="-122"/>
                <a:ea typeface="仿宋" panose="02010609060101010101" pitchFamily="49" charset="-122"/>
              </a:rPr>
              <a:t>STEP1: </a:t>
            </a:r>
            <a:r>
              <a:rPr lang="zh-CN" altLang="en-US" sz="2800" dirty="0">
                <a:latin typeface="仿宋" panose="02010609060101010101" pitchFamily="49" charset="-122"/>
                <a:ea typeface="仿宋" panose="02010609060101010101" pitchFamily="49" charset="-122"/>
              </a:rPr>
              <a:t>进入到需要打包的</a:t>
            </a:r>
            <a:r>
              <a:rPr lang="en-US" altLang="zh-CN" sz="2800" dirty="0">
                <a:latin typeface="仿宋" panose="02010609060101010101" pitchFamily="49" charset="-122"/>
                <a:ea typeface="仿宋" panose="02010609060101010101" pitchFamily="49" charset="-122"/>
              </a:rPr>
              <a:t>class</a:t>
            </a:r>
            <a:r>
              <a:rPr lang="zh-CN" altLang="en-US" sz="2800" dirty="0">
                <a:latin typeface="仿宋" panose="02010609060101010101" pitchFamily="49" charset="-122"/>
                <a:ea typeface="仿宋" panose="02010609060101010101" pitchFamily="49" charset="-122"/>
              </a:rPr>
              <a:t>的所在包的父目录，</a:t>
            </a:r>
            <a:r>
              <a:rPr lang="zh-CN" altLang="zh-CN" sz="2800" dirty="0">
                <a:latin typeface="仿宋" panose="02010609060101010101" pitchFamily="49" charset="-122"/>
                <a:ea typeface="仿宋" panose="02010609060101010101" pitchFamily="49" charset="-122"/>
              </a:rPr>
              <a:t>在命令行方式输入命令</a:t>
            </a:r>
            <a:endParaRPr lang="en-US" altLang="zh-CN" sz="2800" dirty="0">
              <a:latin typeface="仿宋" panose="02010609060101010101" pitchFamily="49" charset="-122"/>
              <a:ea typeface="仿宋" panose="02010609060101010101" pitchFamily="49" charset="-122"/>
            </a:endParaRPr>
          </a:p>
          <a:p>
            <a:pPr marL="0" indent="0">
              <a:buNone/>
              <a:defRPr/>
            </a:pPr>
            <a:r>
              <a:rPr lang="en-US" altLang="zh-CN" sz="2800" dirty="0">
                <a:latin typeface="仿宋" panose="02010609060101010101" pitchFamily="49" charset="-122"/>
                <a:ea typeface="仿宋" panose="02010609060101010101" pitchFamily="49" charset="-122"/>
              </a:rPr>
              <a:t>	</a:t>
            </a:r>
            <a:r>
              <a:rPr lang="en-US" altLang="zh-CN" sz="2800" dirty="0">
                <a:solidFill>
                  <a:srgbClr val="FF0000"/>
                </a:solidFill>
                <a:latin typeface="仿宋" panose="02010609060101010101" pitchFamily="49" charset="-122"/>
                <a:ea typeface="仿宋" panose="02010609060101010101" pitchFamily="49" charset="-122"/>
              </a:rPr>
              <a:t>jar -</a:t>
            </a:r>
            <a:r>
              <a:rPr lang="en-US" altLang="zh-CN" sz="2800" dirty="0" err="1">
                <a:solidFill>
                  <a:srgbClr val="FF0000"/>
                </a:solidFill>
                <a:latin typeface="仿宋" panose="02010609060101010101" pitchFamily="49" charset="-122"/>
                <a:ea typeface="仿宋" panose="02010609060101010101" pitchFamily="49" charset="-122"/>
              </a:rPr>
              <a:t>cvf</a:t>
            </a:r>
            <a:r>
              <a:rPr lang="en-US" altLang="zh-CN" sz="2800" dirty="0">
                <a:solidFill>
                  <a:srgbClr val="FF0000"/>
                </a:solidFill>
                <a:latin typeface="仿宋" panose="02010609060101010101" pitchFamily="49" charset="-122"/>
                <a:ea typeface="仿宋" panose="02010609060101010101" pitchFamily="49" charset="-122"/>
              </a:rPr>
              <a:t> jartest.jar *</a:t>
            </a:r>
          </a:p>
          <a:p>
            <a:pPr marL="0" indent="0">
              <a:buNone/>
              <a:defRPr/>
            </a:pPr>
            <a:r>
              <a:rPr lang="en-US" altLang="zh-CN" sz="2800" dirty="0">
                <a:solidFill>
                  <a:srgbClr val="FF0000"/>
                </a:solidFill>
                <a:latin typeface="仿宋" panose="02010609060101010101" pitchFamily="49" charset="-122"/>
                <a:ea typeface="仿宋" panose="02010609060101010101" pitchFamily="49" charset="-122"/>
              </a:rPr>
              <a:t>  </a:t>
            </a:r>
            <a:r>
              <a:rPr lang="zh-CN" altLang="en-US" sz="2800" dirty="0">
                <a:solidFill>
                  <a:srgbClr val="FF0000"/>
                </a:solidFill>
                <a:latin typeface="仿宋" panose="02010609060101010101" pitchFamily="49" charset="-122"/>
                <a:ea typeface="仿宋" panose="02010609060101010101" pitchFamily="49" charset="-122"/>
              </a:rPr>
              <a:t>如果是不同包里的多个</a:t>
            </a:r>
            <a:r>
              <a:rPr lang="en-US" altLang="zh-CN" sz="2800" dirty="0">
                <a:solidFill>
                  <a:srgbClr val="FF0000"/>
                </a:solidFill>
                <a:latin typeface="仿宋" panose="02010609060101010101" pitchFamily="49" charset="-122"/>
                <a:ea typeface="仿宋" panose="02010609060101010101" pitchFamily="49" charset="-122"/>
              </a:rPr>
              <a:t>class</a:t>
            </a:r>
            <a:r>
              <a:rPr lang="zh-CN" altLang="en-US" sz="2800" dirty="0">
                <a:solidFill>
                  <a:srgbClr val="FF0000"/>
                </a:solidFill>
                <a:latin typeface="仿宋" panose="02010609060101010101" pitchFamily="49" charset="-122"/>
                <a:ea typeface="仿宋" panose="02010609060101010101" pitchFamily="49" charset="-122"/>
              </a:rPr>
              <a:t>需要打包，命令如下：</a:t>
            </a:r>
            <a:endParaRPr lang="en-US" altLang="zh-CN" sz="2800" dirty="0">
              <a:solidFill>
                <a:srgbClr val="FF0000"/>
              </a:solidFill>
              <a:latin typeface="仿宋" panose="02010609060101010101" pitchFamily="49" charset="-122"/>
              <a:ea typeface="仿宋" panose="02010609060101010101" pitchFamily="49" charset="-122"/>
            </a:endParaRPr>
          </a:p>
          <a:p>
            <a:pPr marL="0" indent="0">
              <a:buNone/>
              <a:defRPr/>
            </a:pPr>
            <a:r>
              <a:rPr lang="en-US" altLang="zh-CN" sz="2800" dirty="0">
                <a:solidFill>
                  <a:srgbClr val="FF0000"/>
                </a:solidFill>
                <a:latin typeface="仿宋" panose="02010609060101010101" pitchFamily="49" charset="-122"/>
                <a:ea typeface="仿宋" panose="02010609060101010101" pitchFamily="49" charset="-122"/>
              </a:rPr>
              <a:t>	jar –</a:t>
            </a:r>
            <a:r>
              <a:rPr lang="en-US" altLang="zh-CN" sz="2800" dirty="0" err="1">
                <a:solidFill>
                  <a:srgbClr val="FF0000"/>
                </a:solidFill>
                <a:latin typeface="仿宋" panose="02010609060101010101" pitchFamily="49" charset="-122"/>
                <a:ea typeface="仿宋" panose="02010609060101010101" pitchFamily="49" charset="-122"/>
              </a:rPr>
              <a:t>cvf</a:t>
            </a:r>
            <a:r>
              <a:rPr lang="en-US" altLang="zh-CN" sz="2800" dirty="0">
                <a:solidFill>
                  <a:srgbClr val="FF0000"/>
                </a:solidFill>
                <a:latin typeface="仿宋" panose="02010609060101010101" pitchFamily="49" charset="-122"/>
                <a:ea typeface="仿宋" panose="02010609060101010101" pitchFamily="49" charset="-122"/>
              </a:rPr>
              <a:t> jartest.jar d1/d2/*.class d3/d4/*</a:t>
            </a:r>
          </a:p>
          <a:p>
            <a:pPr marL="0" indent="0">
              <a:buNone/>
              <a:defRPr/>
            </a:pPr>
            <a:r>
              <a:rPr lang="zh-CN" altLang="en-US" sz="2400" dirty="0">
                <a:solidFill>
                  <a:srgbClr val="FF0000"/>
                </a:solidFill>
                <a:latin typeface="仿宋" panose="02010609060101010101" pitchFamily="49" charset="-122"/>
                <a:ea typeface="仿宋" panose="02010609060101010101" pitchFamily="49" charset="-122"/>
              </a:rPr>
              <a:t>  </a:t>
            </a:r>
            <a:r>
              <a:rPr lang="en-US" altLang="zh-CN" sz="2800" dirty="0">
                <a:latin typeface="仿宋" panose="02010609060101010101" pitchFamily="49" charset="-122"/>
                <a:ea typeface="仿宋" panose="02010609060101010101" pitchFamily="49" charset="-122"/>
              </a:rPr>
              <a:t>STEP2:</a:t>
            </a:r>
            <a:r>
              <a:rPr lang="zh-CN" altLang="zh-CN" sz="2800" dirty="0">
                <a:latin typeface="仿宋" panose="02010609060101010101" pitchFamily="49" charset="-122"/>
                <a:ea typeface="仿宋" panose="02010609060101010101" pitchFamily="49" charset="-122"/>
              </a:rPr>
              <a:t>运行</a:t>
            </a:r>
            <a:r>
              <a:rPr lang="zh-CN" altLang="en-US" sz="2800" dirty="0">
                <a:latin typeface="仿宋" panose="02010609060101010101" pitchFamily="49" charset="-122"/>
                <a:ea typeface="仿宋" panose="02010609060101010101" pitchFamily="49" charset="-122"/>
              </a:rPr>
              <a:t>带</a:t>
            </a:r>
            <a:r>
              <a:rPr lang="en-US" altLang="zh-CN" sz="2800" dirty="0">
                <a:latin typeface="仿宋" panose="02010609060101010101" pitchFamily="49" charset="-122"/>
                <a:ea typeface="仿宋" panose="02010609060101010101" pitchFamily="49" charset="-122"/>
              </a:rPr>
              <a:t>main</a:t>
            </a:r>
            <a:r>
              <a:rPr lang="zh-CN" altLang="en-US" sz="2800" dirty="0">
                <a:latin typeface="仿宋" panose="02010609060101010101" pitchFamily="49" charset="-122"/>
                <a:ea typeface="仿宋" panose="02010609060101010101" pitchFamily="49" charset="-122"/>
              </a:rPr>
              <a:t>函数的</a:t>
            </a:r>
            <a:r>
              <a:rPr lang="en-US" altLang="zh-CN" sz="2800" dirty="0">
                <a:latin typeface="仿宋" panose="02010609060101010101" pitchFamily="49" charset="-122"/>
                <a:ea typeface="仿宋" panose="02010609060101010101" pitchFamily="49" charset="-122"/>
              </a:rPr>
              <a:t>class</a:t>
            </a:r>
          </a:p>
          <a:p>
            <a:pPr marL="0" indent="0">
              <a:buNone/>
              <a:defRPr/>
            </a:pPr>
            <a:r>
              <a:rPr lang="en-US" altLang="zh-CN" sz="2800" dirty="0">
                <a:latin typeface="仿宋" panose="02010609060101010101" pitchFamily="49" charset="-122"/>
                <a:ea typeface="仿宋" panose="02010609060101010101" pitchFamily="49" charset="-122"/>
              </a:rPr>
              <a:t>	</a:t>
            </a:r>
            <a:r>
              <a:rPr lang="en-US" altLang="zh-CN" sz="2800" dirty="0">
                <a:solidFill>
                  <a:srgbClr val="FF0000"/>
                </a:solidFill>
                <a:latin typeface="仿宋" panose="02010609060101010101" pitchFamily="49" charset="-122"/>
                <a:ea typeface="仿宋" panose="02010609060101010101" pitchFamily="49" charset="-122"/>
              </a:rPr>
              <a:t>jar –cp jartest.jar d1/d2/Test1</a:t>
            </a:r>
          </a:p>
          <a:p>
            <a:pPr marL="0" indent="0">
              <a:buNone/>
              <a:defRPr/>
            </a:pPr>
            <a:r>
              <a:rPr lang="en-US" altLang="zh-CN" sz="2800" dirty="0">
                <a:solidFill>
                  <a:srgbClr val="FF0000"/>
                </a:solidFill>
                <a:latin typeface="仿宋" panose="02010609060101010101" pitchFamily="49" charset="-122"/>
                <a:ea typeface="仿宋" panose="02010609060101010101" pitchFamily="49" charset="-122"/>
              </a:rPr>
              <a:t>                            d1.d2.Test2</a:t>
            </a: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22566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1.4  Java</a:t>
            </a:r>
            <a:r>
              <a:rPr lang="zh-CN" altLang="en-US" b="1" dirty="0">
                <a:latin typeface="仿宋" panose="02010609060101010101" pitchFamily="49" charset="-122"/>
                <a:ea typeface="仿宋" panose="02010609060101010101" pitchFamily="49" charset="-122"/>
              </a:rPr>
              <a:t>程序结构</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CA2C6926-1AF7-4638-8E0D-B5FAB81931B7}"/>
              </a:ext>
            </a:extLst>
          </p:cNvPr>
          <p:cNvGrpSpPr/>
          <p:nvPr/>
        </p:nvGrpSpPr>
        <p:grpSpPr>
          <a:xfrm>
            <a:off x="0" y="1053490"/>
            <a:ext cx="12192000" cy="543294"/>
            <a:chOff x="261803" y="1207108"/>
            <a:chExt cx="5862434" cy="543294"/>
          </a:xfrm>
        </p:grpSpPr>
        <p:sp>
          <p:nvSpPr>
            <p:cNvPr id="24" name="Freeform 3">
              <a:extLst>
                <a:ext uri="{FF2B5EF4-FFF2-40B4-BE49-F238E27FC236}">
                  <a16:creationId xmlns:a16="http://schemas.microsoft.com/office/drawing/2014/main" id="{7518CFA0-1873-4972-AB25-F51E8F66A037}"/>
                </a:ext>
              </a:extLst>
            </p:cNvPr>
            <p:cNvSpPr/>
            <p:nvPr/>
          </p:nvSpPr>
          <p:spPr>
            <a:xfrm>
              <a:off x="261803" y="1207108"/>
              <a:ext cx="5862434"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AC1DF97C-A16A-4D5D-89B8-60EB02E36B38}"/>
                </a:ext>
              </a:extLst>
            </p:cNvPr>
            <p:cNvSpPr txBox="1">
              <a:spLocks/>
            </p:cNvSpPr>
            <p:nvPr/>
          </p:nvSpPr>
          <p:spPr>
            <a:xfrm>
              <a:off x="261803" y="1217002"/>
              <a:ext cx="5862433"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常见命令</a:t>
              </a:r>
              <a:r>
                <a:rPr lang="en-US" altLang="zh-CN" sz="2400" b="1" dirty="0">
                  <a:latin typeface="仿宋" panose="02010609060101010101" pitchFamily="49" charset="-122"/>
                  <a:ea typeface="仿宋"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如何编译需要第三方</a:t>
              </a:r>
              <a:r>
                <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JAR</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包的源程序</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indent="0">
                <a:buNone/>
              </a:pP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878616" y="1804882"/>
            <a:ext cx="10797570" cy="4467999"/>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defRPr/>
            </a:pPr>
            <a:r>
              <a:rPr lang="en-US" altLang="zh-CN" sz="2800" dirty="0">
                <a:latin typeface="仿宋" panose="02010609060101010101" pitchFamily="49" charset="-122"/>
                <a:ea typeface="仿宋" panose="02010609060101010101" pitchFamily="49" charset="-122"/>
              </a:rPr>
              <a:t>STEP1: </a:t>
            </a:r>
            <a:r>
              <a:rPr lang="zh-CN" altLang="en-US" sz="2800" dirty="0">
                <a:latin typeface="仿宋" panose="02010609060101010101" pitchFamily="49" charset="-122"/>
                <a:ea typeface="仿宋" panose="02010609060101010101" pitchFamily="49" charset="-122"/>
              </a:rPr>
              <a:t>进入到需要编译的</a:t>
            </a:r>
            <a:r>
              <a:rPr lang="en-US" altLang="zh-CN" sz="2800" dirty="0">
                <a:latin typeface="仿宋" panose="02010609060101010101" pitchFamily="49" charset="-122"/>
                <a:ea typeface="仿宋" panose="02010609060101010101" pitchFamily="49" charset="-122"/>
              </a:rPr>
              <a:t>java</a:t>
            </a:r>
            <a:r>
              <a:rPr lang="zh-CN" altLang="en-US" sz="2800" dirty="0">
                <a:latin typeface="仿宋" panose="02010609060101010101" pitchFamily="49" charset="-122"/>
                <a:ea typeface="仿宋" panose="02010609060101010101" pitchFamily="49" charset="-122"/>
              </a:rPr>
              <a:t>源程序所在包的父目录，</a:t>
            </a:r>
            <a:r>
              <a:rPr lang="zh-CN" altLang="zh-CN" sz="2800" dirty="0">
                <a:latin typeface="仿宋" panose="02010609060101010101" pitchFamily="49" charset="-122"/>
                <a:ea typeface="仿宋" panose="02010609060101010101" pitchFamily="49" charset="-122"/>
              </a:rPr>
              <a:t>在命令行方式输入命令</a:t>
            </a:r>
            <a:endParaRPr lang="en-US" altLang="zh-CN" sz="2800" dirty="0">
              <a:latin typeface="仿宋" panose="02010609060101010101" pitchFamily="49" charset="-122"/>
              <a:ea typeface="仿宋" panose="02010609060101010101" pitchFamily="49" charset="-122"/>
            </a:endParaRPr>
          </a:p>
          <a:p>
            <a:pPr marL="0" indent="0">
              <a:buNone/>
              <a:defRPr/>
            </a:pPr>
            <a:r>
              <a:rPr lang="en-US" altLang="zh-CN" sz="2800" dirty="0">
                <a:latin typeface="仿宋" panose="02010609060101010101" pitchFamily="49" charset="-122"/>
                <a:ea typeface="仿宋" panose="02010609060101010101" pitchFamily="49" charset="-122"/>
              </a:rPr>
              <a:t>	</a:t>
            </a:r>
            <a:r>
              <a:rPr lang="en-US" altLang="zh-CN" sz="2800" b="1" dirty="0">
                <a:latin typeface="仿宋" panose="02010609060101010101" pitchFamily="49" charset="-122"/>
                <a:ea typeface="仿宋" panose="02010609060101010101" pitchFamily="49" charset="-122"/>
              </a:rPr>
              <a:t>  </a:t>
            </a:r>
            <a:r>
              <a:rPr lang="en-US" altLang="zh-CN" sz="2800" b="1" dirty="0" err="1">
                <a:solidFill>
                  <a:srgbClr val="C00000"/>
                </a:solidFill>
                <a:latin typeface="仿宋" panose="02010609060101010101" pitchFamily="49" charset="-122"/>
                <a:ea typeface="仿宋" panose="02010609060101010101" pitchFamily="49" charset="-122"/>
              </a:rPr>
              <a:t>javac</a:t>
            </a:r>
            <a:r>
              <a:rPr lang="en-US" altLang="zh-CN" sz="2800" b="1" dirty="0">
                <a:solidFill>
                  <a:srgbClr val="C00000"/>
                </a:solidFill>
                <a:latin typeface="仿宋" panose="02010609060101010101" pitchFamily="49" charset="-122"/>
                <a:ea typeface="仿宋" panose="02010609060101010101" pitchFamily="49" charset="-122"/>
              </a:rPr>
              <a:t> -cp servlet-api.jar moon\sun\Example6_1.java</a:t>
            </a:r>
          </a:p>
          <a:p>
            <a:pPr marL="0" indent="0">
              <a:buNone/>
              <a:defRPr/>
            </a:pPr>
            <a:r>
              <a:rPr lang="en-US" altLang="zh-CN" sz="2800" b="1" dirty="0">
                <a:solidFill>
                  <a:srgbClr val="C00000"/>
                </a:solidFill>
                <a:latin typeface="仿宋" panose="02010609060101010101" pitchFamily="49" charset="-122"/>
                <a:ea typeface="仿宋" panose="02010609060101010101" pitchFamily="49" charset="-122"/>
              </a:rPr>
              <a:t>      </a:t>
            </a:r>
            <a:r>
              <a:rPr lang="zh-CN" altLang="en-US" sz="2800" b="1" dirty="0">
                <a:solidFill>
                  <a:srgbClr val="C00000"/>
                </a:solidFill>
                <a:latin typeface="仿宋" panose="02010609060101010101" pitchFamily="49" charset="-122"/>
                <a:ea typeface="仿宋" panose="02010609060101010101" pitchFamily="49" charset="-122"/>
              </a:rPr>
              <a:t>   或者在源程序所在目录输入命令</a:t>
            </a:r>
            <a:endParaRPr lang="en-US" altLang="zh-CN" sz="2800" b="1" dirty="0">
              <a:solidFill>
                <a:srgbClr val="C00000"/>
              </a:solidFill>
              <a:latin typeface="仿宋" panose="02010609060101010101" pitchFamily="49" charset="-122"/>
              <a:ea typeface="仿宋" panose="02010609060101010101" pitchFamily="49" charset="-122"/>
            </a:endParaRPr>
          </a:p>
          <a:p>
            <a:pPr marL="0" indent="0">
              <a:buNone/>
              <a:defRPr/>
            </a:pPr>
            <a:r>
              <a:rPr lang="en-US" altLang="zh-CN" sz="2800" b="1" dirty="0">
                <a:solidFill>
                  <a:srgbClr val="C00000"/>
                </a:solidFill>
                <a:latin typeface="仿宋" panose="02010609060101010101" pitchFamily="49" charset="-122"/>
                <a:ea typeface="仿宋" panose="02010609060101010101" pitchFamily="49" charset="-122"/>
              </a:rPr>
              <a:t>         </a:t>
            </a:r>
            <a:r>
              <a:rPr lang="en-US" altLang="zh-CN" sz="2800" b="1" dirty="0" err="1">
                <a:solidFill>
                  <a:srgbClr val="C00000"/>
                </a:solidFill>
                <a:latin typeface="仿宋" panose="02010609060101010101" pitchFamily="49" charset="-122"/>
                <a:ea typeface="仿宋" panose="02010609060101010101" pitchFamily="49" charset="-122"/>
              </a:rPr>
              <a:t>javac</a:t>
            </a:r>
            <a:r>
              <a:rPr lang="en-US" altLang="zh-CN" sz="2800" b="1" dirty="0">
                <a:solidFill>
                  <a:srgbClr val="C00000"/>
                </a:solidFill>
                <a:latin typeface="仿宋" panose="02010609060101010101" pitchFamily="49" charset="-122"/>
                <a:ea typeface="仿宋" panose="02010609060101010101" pitchFamily="49" charset="-122"/>
              </a:rPr>
              <a:t> -cp servlet-api.jar Example6_1.java</a:t>
            </a: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63526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2B42112F-2C94-40B2-AB32-8D048C81F99C}"/>
              </a:ext>
            </a:extLst>
          </p:cNvPr>
          <p:cNvSpPr/>
          <p:nvPr/>
        </p:nvSpPr>
        <p:spPr>
          <a:xfrm>
            <a:off x="6058305" y="3902746"/>
            <a:ext cx="4589081"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pic>
        <p:nvPicPr>
          <p:cNvPr id="35" name="图片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37" name="矩形 36"/>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25"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26" name="文本框 25"/>
          <p:cNvSpPr txBox="1"/>
          <p:nvPr/>
        </p:nvSpPr>
        <p:spPr>
          <a:xfrm>
            <a:off x="375400" y="2896664"/>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27" name="文本框 26"/>
          <p:cNvSpPr txBox="1"/>
          <p:nvPr/>
        </p:nvSpPr>
        <p:spPr>
          <a:xfrm>
            <a:off x="1284712" y="831928"/>
            <a:ext cx="1868659"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ONT</a:t>
            </a:r>
            <a:endParaRPr lang="zh-CN" altLang="en-US" sz="5999" b="1" dirty="0">
              <a:solidFill>
                <a:schemeClr val="bg1"/>
              </a:solidFill>
              <a:latin typeface="Bodoni MT" panose="02070603080606020203" pitchFamily="18" charset="0"/>
            </a:endParaRPr>
          </a:p>
        </p:txBody>
      </p:sp>
      <p:sp>
        <p:nvSpPr>
          <p:cNvPr id="28" name="文本框 27"/>
          <p:cNvSpPr txBox="1"/>
          <p:nvPr/>
        </p:nvSpPr>
        <p:spPr>
          <a:xfrm>
            <a:off x="376924" y="1625123"/>
            <a:ext cx="2491342"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ENTS</a:t>
            </a:r>
            <a:endParaRPr lang="zh-CN" altLang="en-US" sz="5999" b="1" dirty="0">
              <a:solidFill>
                <a:schemeClr val="bg1"/>
              </a:solidFill>
              <a:latin typeface="Bodoni MT" panose="02070603080606020203" pitchFamily="18" charset="0"/>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p:cNvGrpSpPr/>
          <p:nvPr/>
        </p:nvGrpSpPr>
        <p:grpSpPr>
          <a:xfrm>
            <a:off x="5276048" y="1676807"/>
            <a:ext cx="549719" cy="609459"/>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p:cNvSpPr txBox="1"/>
          <p:nvPr/>
        </p:nvSpPr>
        <p:spPr>
          <a:xfrm>
            <a:off x="6096794" y="1784939"/>
            <a:ext cx="451210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1.2</a:t>
            </a: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特点</a:t>
            </a:r>
          </a:p>
        </p:txBody>
      </p:sp>
      <p:grpSp>
        <p:nvGrpSpPr>
          <p:cNvPr id="70" name="组合 69"/>
          <p:cNvGrpSpPr/>
          <p:nvPr/>
        </p:nvGrpSpPr>
        <p:grpSpPr>
          <a:xfrm>
            <a:off x="5257994" y="2438629"/>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p:cNvSpPr txBox="1"/>
          <p:nvPr/>
        </p:nvSpPr>
        <p:spPr>
          <a:xfrm>
            <a:off x="6125261" y="2551371"/>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1.3   Java</a:t>
            </a:r>
            <a:r>
              <a:rPr lang="zh-CN" altLang="en-US" sz="2400" b="1" dirty="0">
                <a:latin typeface="仿宋" panose="02010609060101010101" pitchFamily="49" charset="-122"/>
                <a:ea typeface="仿宋" panose="02010609060101010101" pitchFamily="49" charset="-122"/>
              </a:rPr>
              <a:t>环境</a:t>
            </a:r>
          </a:p>
        </p:txBody>
      </p:sp>
      <p:grpSp>
        <p:nvGrpSpPr>
          <p:cNvPr id="100" name="组合 99"/>
          <p:cNvGrpSpPr/>
          <p:nvPr/>
        </p:nvGrpSpPr>
        <p:grpSpPr>
          <a:xfrm>
            <a:off x="5287019" y="5181193"/>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p:cNvSpPr txBox="1"/>
          <p:nvPr/>
        </p:nvSpPr>
        <p:spPr>
          <a:xfrm>
            <a:off x="5927654" y="5288215"/>
            <a:ext cx="5179607"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1.7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习题</a:t>
            </a:r>
          </a:p>
        </p:txBody>
      </p:sp>
      <p:sp>
        <p:nvSpPr>
          <p:cNvPr id="3" name="TextBox 2"/>
          <p:cNvSpPr txBox="1"/>
          <p:nvPr/>
        </p:nvSpPr>
        <p:spPr>
          <a:xfrm>
            <a:off x="6125261" y="1058461"/>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   Java</a:t>
            </a:r>
            <a:r>
              <a:rPr lang="zh-CN" altLang="en-US" sz="2400" b="1" dirty="0">
                <a:latin typeface="仿宋" panose="02010609060101010101" pitchFamily="49" charset="-122"/>
                <a:ea typeface="仿宋" panose="02010609060101010101" pitchFamily="49" charset="-122"/>
              </a:rPr>
              <a:t>语言简介</a:t>
            </a:r>
          </a:p>
        </p:txBody>
      </p:sp>
      <p:grpSp>
        <p:nvGrpSpPr>
          <p:cNvPr id="49" name="组合 48"/>
          <p:cNvGrpSpPr/>
          <p:nvPr/>
        </p:nvGrpSpPr>
        <p:grpSpPr>
          <a:xfrm>
            <a:off x="5257994" y="3124271"/>
            <a:ext cx="549719" cy="617843"/>
            <a:chOff x="279401" y="2698750"/>
            <a:chExt cx="1473200" cy="1655763"/>
          </a:xfrm>
        </p:grpSpPr>
        <p:sp>
          <p:nvSpPr>
            <p:cNvPr id="50"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7" name="TextBox 78"/>
          <p:cNvSpPr txBox="1"/>
          <p:nvPr/>
        </p:nvSpPr>
        <p:spPr>
          <a:xfrm>
            <a:off x="6096000" y="3263984"/>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1.4   Java</a:t>
            </a:r>
            <a:r>
              <a:rPr lang="zh-CN" altLang="en-US" sz="2400" b="1" dirty="0">
                <a:latin typeface="仿宋" panose="02010609060101010101" pitchFamily="49" charset="-122"/>
                <a:ea typeface="仿宋" panose="02010609060101010101" pitchFamily="49" charset="-122"/>
              </a:rPr>
              <a:t>程序结构</a:t>
            </a:r>
          </a:p>
        </p:txBody>
      </p:sp>
      <p:grpSp>
        <p:nvGrpSpPr>
          <p:cNvPr id="88" name="组合 87"/>
          <p:cNvGrpSpPr/>
          <p:nvPr/>
        </p:nvGrpSpPr>
        <p:grpSpPr>
          <a:xfrm>
            <a:off x="5276048" y="4447311"/>
            <a:ext cx="549719" cy="617843"/>
            <a:chOff x="279401" y="2698750"/>
            <a:chExt cx="1473200" cy="1655763"/>
          </a:xfrm>
        </p:grpSpPr>
        <p:sp>
          <p:nvSpPr>
            <p:cNvPr id="8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7" name="TextBox 78"/>
          <p:cNvSpPr txBox="1"/>
          <p:nvPr/>
        </p:nvSpPr>
        <p:spPr>
          <a:xfrm>
            <a:off x="6096000" y="3938456"/>
            <a:ext cx="4036872"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1.5   Java</a:t>
            </a:r>
            <a:r>
              <a:rPr lang="zh-CN" altLang="en-US" sz="2400" b="1" dirty="0">
                <a:solidFill>
                  <a:schemeClr val="bg1"/>
                </a:solidFill>
                <a:latin typeface="仿宋" panose="02010609060101010101" pitchFamily="49" charset="-122"/>
                <a:ea typeface="仿宋" panose="02010609060101010101" pitchFamily="49" charset="-122"/>
              </a:rPr>
              <a:t>学习方法</a:t>
            </a:r>
          </a:p>
        </p:txBody>
      </p:sp>
      <p:grpSp>
        <p:nvGrpSpPr>
          <p:cNvPr id="98" name="组合 97"/>
          <p:cNvGrpSpPr/>
          <p:nvPr/>
        </p:nvGrpSpPr>
        <p:grpSpPr>
          <a:xfrm>
            <a:off x="5257994" y="3809912"/>
            <a:ext cx="549719" cy="617843"/>
            <a:chOff x="279401" y="2698750"/>
            <a:chExt cx="1473200" cy="1655763"/>
          </a:xfrm>
        </p:grpSpPr>
        <p:sp>
          <p:nvSpPr>
            <p:cNvPr id="9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8" name="TextBox 117"/>
          <p:cNvSpPr txBox="1"/>
          <p:nvPr/>
        </p:nvSpPr>
        <p:spPr>
          <a:xfrm>
            <a:off x="6096000" y="4610122"/>
            <a:ext cx="37329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1.6   </a:t>
            </a:r>
            <a:r>
              <a:rPr lang="zh-CN" altLang="en-US" sz="2400" b="1" dirty="0">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1481760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
          <p:cNvSpPr/>
          <p:nvPr/>
        </p:nvSpPr>
        <p:spPr>
          <a:xfrm>
            <a:off x="2205" y="3775254"/>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7" name="Freeform 3"/>
          <p:cNvSpPr/>
          <p:nvPr/>
        </p:nvSpPr>
        <p:spPr>
          <a:xfrm>
            <a:off x="2205" y="1286002"/>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a:xfrm>
            <a:off x="1067964" y="31281"/>
            <a:ext cx="10285836" cy="1229955"/>
          </a:xfrm>
        </p:spPr>
        <p:txBody>
          <a:bodyPr/>
          <a:lstStyle/>
          <a:p>
            <a:r>
              <a:rPr lang="en-US" altLang="zh-CN" dirty="0">
                <a:latin typeface="仿宋" panose="02010609060101010101" pitchFamily="49" charset="-122"/>
                <a:ea typeface="仿宋" panose="02010609060101010101" pitchFamily="49" charset="-122"/>
              </a:rPr>
              <a:t>1.5  Java</a:t>
            </a:r>
            <a:r>
              <a:rPr lang="zh-CN" altLang="en-US" dirty="0">
                <a:latin typeface="仿宋" panose="02010609060101010101" pitchFamily="49" charset="-122"/>
                <a:ea typeface="仿宋" panose="02010609060101010101" pitchFamily="49" charset="-122"/>
              </a:rPr>
              <a:t>学习方法</a:t>
            </a:r>
          </a:p>
        </p:txBody>
      </p:sp>
      <p:sp>
        <p:nvSpPr>
          <p:cNvPr id="24" name="内容占位符 2"/>
          <p:cNvSpPr txBox="1">
            <a:spLocks/>
          </p:cNvSpPr>
          <p:nvPr/>
        </p:nvSpPr>
        <p:spPr>
          <a:xfrm>
            <a:off x="1071573" y="1295894"/>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、掌握基础知识</a:t>
            </a:r>
          </a:p>
        </p:txBody>
      </p:sp>
      <p:sp>
        <p:nvSpPr>
          <p:cNvPr id="15" name="内容占位符 2"/>
          <p:cNvSpPr txBox="1">
            <a:spLocks/>
          </p:cNvSpPr>
          <p:nvPr/>
        </p:nvSpPr>
        <p:spPr>
          <a:xfrm>
            <a:off x="1067964" y="2210082"/>
            <a:ext cx="10357194" cy="143238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latin typeface="仿宋" panose="02010609060101010101" pitchFamily="49" charset="-122"/>
                <a:ea typeface="仿宋" panose="02010609060101010101" pitchFamily="49" charset="-122"/>
              </a:rPr>
              <a:t>    编程序需要一定的数学基础知识、关于计算机组成和工作原理的 基础知识、全面准确地掌握计算机语言的语法基础知识。</a:t>
            </a:r>
          </a:p>
        </p:txBody>
      </p:sp>
      <p:sp>
        <p:nvSpPr>
          <p:cNvPr id="16" name="内容占位符 2"/>
          <p:cNvSpPr txBox="1">
            <a:spLocks/>
          </p:cNvSpPr>
          <p:nvPr/>
        </p:nvSpPr>
        <p:spPr>
          <a:xfrm>
            <a:off x="1071573" y="3775254"/>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、培养思维能力 </a:t>
            </a:r>
          </a:p>
        </p:txBody>
      </p:sp>
      <p:sp>
        <p:nvSpPr>
          <p:cNvPr id="17" name="内容占位符 2"/>
          <p:cNvSpPr txBox="1">
            <a:spLocks/>
          </p:cNvSpPr>
          <p:nvPr/>
        </p:nvSpPr>
        <p:spPr>
          <a:xfrm>
            <a:off x="1071573" y="4343188"/>
            <a:ext cx="9314011" cy="106655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latin typeface="仿宋" panose="02010609060101010101" pitchFamily="49" charset="-122"/>
                <a:ea typeface="仿宋" panose="02010609060101010101" pitchFamily="49" charset="-122"/>
              </a:rPr>
              <a:t>    编程需要基本的逻辑思维能力、抽象思维能力和在此基础上的计算思维能力。要注重思维能力的建立和持续性训练。</a:t>
            </a:r>
          </a:p>
        </p:txBody>
      </p:sp>
      <p:sp>
        <p:nvSpPr>
          <p:cNvPr id="9" name="矩形 8">
            <a:extLst>
              <a:ext uri="{FF2B5EF4-FFF2-40B4-BE49-F238E27FC236}">
                <a16:creationId xmlns:a16="http://schemas.microsoft.com/office/drawing/2014/main" id="{3A0B63DB-303B-4ED2-8A49-69150F320C11}"/>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53677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3">
            <a:extLst>
              <a:ext uri="{FF2B5EF4-FFF2-40B4-BE49-F238E27FC236}">
                <a16:creationId xmlns:a16="http://schemas.microsoft.com/office/drawing/2014/main" id="{F5F13C27-0F54-414F-B5A4-4802FEF0A91F}"/>
              </a:ext>
            </a:extLst>
          </p:cNvPr>
          <p:cNvSpPr/>
          <p:nvPr/>
        </p:nvSpPr>
        <p:spPr>
          <a:xfrm>
            <a:off x="4409" y="367262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7" name="Freeform 3"/>
          <p:cNvSpPr/>
          <p:nvPr/>
        </p:nvSpPr>
        <p:spPr>
          <a:xfrm>
            <a:off x="2205" y="1286002"/>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a:xfrm>
            <a:off x="1266091" y="0"/>
            <a:ext cx="9854335" cy="1325563"/>
          </a:xfrm>
        </p:spPr>
        <p:txBody>
          <a:bodyPr/>
          <a:lstStyle/>
          <a:p>
            <a:r>
              <a:rPr lang="en-US" altLang="zh-CN" dirty="0">
                <a:latin typeface="仿宋" panose="02010609060101010101" pitchFamily="49" charset="-122"/>
                <a:ea typeface="仿宋" panose="02010609060101010101" pitchFamily="49" charset="-122"/>
              </a:rPr>
              <a:t>1.5  Java</a:t>
            </a:r>
            <a:r>
              <a:rPr lang="zh-CN" altLang="en-US" dirty="0">
                <a:latin typeface="仿宋" panose="02010609060101010101" pitchFamily="49" charset="-122"/>
                <a:ea typeface="仿宋" panose="02010609060101010101" pitchFamily="49" charset="-122"/>
              </a:rPr>
              <a:t>学习方法</a:t>
            </a:r>
          </a:p>
        </p:txBody>
      </p:sp>
      <p:sp>
        <p:nvSpPr>
          <p:cNvPr id="24" name="内容占位符 2"/>
          <p:cNvSpPr txBox="1">
            <a:spLocks/>
          </p:cNvSpPr>
          <p:nvPr/>
        </p:nvSpPr>
        <p:spPr>
          <a:xfrm>
            <a:off x="1071573" y="1295894"/>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勤于编程练习</a:t>
            </a:r>
          </a:p>
        </p:txBody>
      </p:sp>
      <p:sp>
        <p:nvSpPr>
          <p:cNvPr id="15" name="内容占位符 2"/>
          <p:cNvSpPr txBox="1">
            <a:spLocks/>
          </p:cNvSpPr>
          <p:nvPr/>
        </p:nvSpPr>
        <p:spPr>
          <a:xfrm>
            <a:off x="1071572" y="1844247"/>
            <a:ext cx="10357194" cy="18133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latin typeface="仿宋" panose="02010609060101010101" pitchFamily="49" charset="-122"/>
                <a:ea typeface="仿宋" panose="02010609060101010101" pitchFamily="49" charset="-122"/>
              </a:rPr>
              <a:t>    可以从模仿开始，可以参照外语学习的完型填空法，从表达式和单行代码开始、逐渐扩大填空的范围和代码量、不断提高编程能力。要多接触各类问题，培养分析问题的能力。</a:t>
            </a:r>
          </a:p>
        </p:txBody>
      </p:sp>
      <p:sp>
        <p:nvSpPr>
          <p:cNvPr id="6" name="内容占位符 2">
            <a:extLst>
              <a:ext uri="{FF2B5EF4-FFF2-40B4-BE49-F238E27FC236}">
                <a16:creationId xmlns:a16="http://schemas.microsoft.com/office/drawing/2014/main" id="{EE2839B8-D592-4CF3-91FB-F6960396E070}"/>
              </a:ext>
            </a:extLst>
          </p:cNvPr>
          <p:cNvSpPr txBox="1">
            <a:spLocks/>
          </p:cNvSpPr>
          <p:nvPr/>
        </p:nvSpPr>
        <p:spPr>
          <a:xfrm>
            <a:off x="1071573" y="3657547"/>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学习</a:t>
            </a:r>
            <a:r>
              <a:rPr lang="en-US" altLang="zh-CN" sz="2400" b="1" dirty="0">
                <a:solidFill>
                  <a:schemeClr val="tx1"/>
                </a:solidFill>
                <a:latin typeface="仿宋" panose="02010609060101010101" pitchFamily="49" charset="-122"/>
                <a:ea typeface="仿宋" panose="02010609060101010101" pitchFamily="49" charset="-122"/>
              </a:rPr>
              <a:t>JDK</a:t>
            </a:r>
            <a:r>
              <a:rPr lang="zh-CN" altLang="en-US" sz="2400" b="1" dirty="0">
                <a:solidFill>
                  <a:schemeClr val="tx1"/>
                </a:solidFill>
                <a:latin typeface="仿宋" panose="02010609060101010101" pitchFamily="49" charset="-122"/>
                <a:ea typeface="仿宋" panose="02010609060101010101" pitchFamily="49" charset="-122"/>
              </a:rPr>
              <a:t>源码</a:t>
            </a:r>
          </a:p>
        </p:txBody>
      </p:sp>
      <p:sp>
        <p:nvSpPr>
          <p:cNvPr id="8" name="内容占位符 2">
            <a:extLst>
              <a:ext uri="{FF2B5EF4-FFF2-40B4-BE49-F238E27FC236}">
                <a16:creationId xmlns:a16="http://schemas.microsoft.com/office/drawing/2014/main" id="{EEE69C25-4FAC-4980-8361-7E5F760F0816}"/>
              </a:ext>
            </a:extLst>
          </p:cNvPr>
          <p:cNvSpPr txBox="1">
            <a:spLocks/>
          </p:cNvSpPr>
          <p:nvPr/>
        </p:nvSpPr>
        <p:spPr>
          <a:xfrm>
            <a:off x="1071572" y="4205900"/>
            <a:ext cx="10357194" cy="181330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latin typeface="仿宋" panose="02010609060101010101" pitchFamily="49" charset="-122"/>
                <a:ea typeface="仿宋" panose="02010609060101010101" pitchFamily="49" charset="-122"/>
              </a:rPr>
              <a:t>    在</a:t>
            </a:r>
            <a:r>
              <a:rPr lang="en-US" altLang="zh-CN" sz="2400" dirty="0">
                <a:latin typeface="仿宋" panose="02010609060101010101" pitchFamily="49" charset="-122"/>
                <a:ea typeface="仿宋" panose="02010609060101010101" pitchFamily="49" charset="-122"/>
              </a:rPr>
              <a:t>JDK</a:t>
            </a:r>
            <a:r>
              <a:rPr lang="zh-CN" altLang="en-US" sz="2400" dirty="0">
                <a:latin typeface="仿宋" panose="02010609060101010101" pitchFamily="49" charset="-122"/>
                <a:ea typeface="仿宋" panose="02010609060101010101" pitchFamily="49" charset="-122"/>
              </a:rPr>
              <a:t>安装目录下找到</a:t>
            </a:r>
            <a:r>
              <a:rPr lang="en-US" altLang="zh-CN" sz="2400" dirty="0">
                <a:latin typeface="仿宋" panose="02010609060101010101" pitchFamily="49" charset="-122"/>
                <a:ea typeface="仿宋" panose="02010609060101010101" pitchFamily="49" charset="-122"/>
              </a:rPr>
              <a:t>DEMO</a:t>
            </a:r>
            <a:r>
              <a:rPr lang="zh-CN" altLang="en-US" sz="2400" dirty="0">
                <a:latin typeface="仿宋" panose="02010609060101010101" pitchFamily="49" charset="-122"/>
                <a:ea typeface="仿宋" panose="02010609060101010101" pitchFamily="49" charset="-122"/>
              </a:rPr>
              <a:t>目录，里面有大量的示例程序（如</a:t>
            </a:r>
            <a:r>
              <a:rPr lang="en-US" altLang="zh-CN" sz="2400" dirty="0" err="1">
                <a:latin typeface="仿宋" panose="02010609060101010101" pitchFamily="49" charset="-122"/>
                <a:ea typeface="仿宋" panose="02010609060101010101" pitchFamily="49" charset="-122"/>
              </a:rPr>
              <a:t>MemoryMonitor</a:t>
            </a:r>
            <a:r>
              <a:rPr lang="zh-CN" altLang="en-US" sz="2400" dirty="0">
                <a:latin typeface="仿宋" panose="02010609060101010101" pitchFamily="49" charset="-122"/>
                <a:ea typeface="仿宋" panose="02010609060101010101" pitchFamily="49" charset="-122"/>
              </a:rPr>
              <a:t>、</a:t>
            </a:r>
            <a:r>
              <a:rPr lang="en-US" altLang="zh-CN" sz="2400" dirty="0" err="1">
                <a:latin typeface="仿宋" panose="02010609060101010101" pitchFamily="49" charset="-122"/>
                <a:ea typeface="仿宋" panose="02010609060101010101" pitchFamily="49" charset="-122"/>
              </a:rPr>
              <a:t>SwingSet</a:t>
            </a:r>
            <a:r>
              <a:rPr lang="zh-CN" altLang="en-US" sz="2400" dirty="0">
                <a:latin typeface="仿宋" panose="02010609060101010101" pitchFamily="49" charset="-122"/>
                <a:ea typeface="仿宋" panose="02010609060101010101" pitchFamily="49" charset="-122"/>
              </a:rPr>
              <a:t>等），大家可以自己学习。</a:t>
            </a:r>
          </a:p>
        </p:txBody>
      </p:sp>
      <p:sp>
        <p:nvSpPr>
          <p:cNvPr id="10" name="矩形 9">
            <a:extLst>
              <a:ext uri="{FF2B5EF4-FFF2-40B4-BE49-F238E27FC236}">
                <a16:creationId xmlns:a16="http://schemas.microsoft.com/office/drawing/2014/main" id="{17EBE9F6-E381-4315-961C-E5B78A77189C}"/>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427718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3">
            <a:extLst>
              <a:ext uri="{FF2B5EF4-FFF2-40B4-BE49-F238E27FC236}">
                <a16:creationId xmlns:a16="http://schemas.microsoft.com/office/drawing/2014/main" id="{F5F13C27-0F54-414F-B5A4-4802FEF0A91F}"/>
              </a:ext>
            </a:extLst>
          </p:cNvPr>
          <p:cNvSpPr/>
          <p:nvPr/>
        </p:nvSpPr>
        <p:spPr>
          <a:xfrm>
            <a:off x="4409" y="1325563"/>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a:xfrm>
            <a:off x="1280159" y="0"/>
            <a:ext cx="9840267" cy="1325563"/>
          </a:xfrm>
        </p:spPr>
        <p:txBody>
          <a:bodyPr/>
          <a:lstStyle/>
          <a:p>
            <a:r>
              <a:rPr lang="en-US" altLang="zh-CN" dirty="0">
                <a:latin typeface="仿宋" panose="02010609060101010101" pitchFamily="49" charset="-122"/>
                <a:ea typeface="仿宋" panose="02010609060101010101" pitchFamily="49" charset="-122"/>
              </a:rPr>
              <a:t>1.5  Java</a:t>
            </a:r>
            <a:r>
              <a:rPr lang="zh-CN" altLang="en-US" dirty="0">
                <a:latin typeface="仿宋" panose="02010609060101010101" pitchFamily="49" charset="-122"/>
                <a:ea typeface="仿宋" panose="02010609060101010101" pitchFamily="49" charset="-122"/>
              </a:rPr>
              <a:t>学习方法</a:t>
            </a:r>
          </a:p>
        </p:txBody>
      </p:sp>
      <p:sp>
        <p:nvSpPr>
          <p:cNvPr id="6" name="内容占位符 2">
            <a:extLst>
              <a:ext uri="{FF2B5EF4-FFF2-40B4-BE49-F238E27FC236}">
                <a16:creationId xmlns:a16="http://schemas.microsoft.com/office/drawing/2014/main" id="{EE2839B8-D592-4CF3-91FB-F6960396E070}"/>
              </a:ext>
            </a:extLst>
          </p:cNvPr>
          <p:cNvSpPr txBox="1">
            <a:spLocks/>
          </p:cNvSpPr>
          <p:nvPr/>
        </p:nvSpPr>
        <p:spPr>
          <a:xfrm>
            <a:off x="1071573" y="1310487"/>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4</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学习</a:t>
            </a:r>
            <a:r>
              <a:rPr lang="en-US" altLang="zh-CN" sz="2400" b="1" dirty="0">
                <a:solidFill>
                  <a:schemeClr val="tx1"/>
                </a:solidFill>
                <a:latin typeface="仿宋" panose="02010609060101010101" pitchFamily="49" charset="-122"/>
                <a:ea typeface="仿宋" panose="02010609060101010101" pitchFamily="49" charset="-122"/>
              </a:rPr>
              <a:t>JDK</a:t>
            </a:r>
            <a:r>
              <a:rPr lang="zh-CN" altLang="en-US" sz="2400" b="1" dirty="0">
                <a:solidFill>
                  <a:schemeClr val="tx1"/>
                </a:solidFill>
                <a:latin typeface="仿宋" panose="02010609060101010101" pitchFamily="49" charset="-122"/>
                <a:ea typeface="仿宋" panose="02010609060101010101" pitchFamily="49" charset="-122"/>
              </a:rPr>
              <a:t>源码</a:t>
            </a:r>
          </a:p>
        </p:txBody>
      </p:sp>
      <p:pic>
        <p:nvPicPr>
          <p:cNvPr id="10" name="Picture 2">
            <a:extLst>
              <a:ext uri="{FF2B5EF4-FFF2-40B4-BE49-F238E27FC236}">
                <a16:creationId xmlns:a16="http://schemas.microsoft.com/office/drawing/2014/main" id="{F0A9EBBE-F3B7-4A01-90AF-1C8E937D4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483" y="2073422"/>
            <a:ext cx="7380287" cy="392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a:extLst>
              <a:ext uri="{FF2B5EF4-FFF2-40B4-BE49-F238E27FC236}">
                <a16:creationId xmlns:a16="http://schemas.microsoft.com/office/drawing/2014/main" id="{2190AA1B-BC73-407A-98BD-6208CFB6C0F8}"/>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2249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3">
            <a:extLst>
              <a:ext uri="{FF2B5EF4-FFF2-40B4-BE49-F238E27FC236}">
                <a16:creationId xmlns:a16="http://schemas.microsoft.com/office/drawing/2014/main" id="{F5F13C27-0F54-414F-B5A4-4802FEF0A91F}"/>
              </a:ext>
            </a:extLst>
          </p:cNvPr>
          <p:cNvSpPr/>
          <p:nvPr/>
        </p:nvSpPr>
        <p:spPr>
          <a:xfrm>
            <a:off x="4409" y="1041496"/>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a:xfrm>
            <a:off x="1280159" y="0"/>
            <a:ext cx="9840267" cy="1325563"/>
          </a:xfrm>
        </p:spPr>
        <p:txBody>
          <a:bodyPr/>
          <a:lstStyle/>
          <a:p>
            <a:r>
              <a:rPr lang="en-US" altLang="zh-CN" dirty="0">
                <a:latin typeface="仿宋" panose="02010609060101010101" pitchFamily="49" charset="-122"/>
                <a:ea typeface="仿宋" panose="02010609060101010101" pitchFamily="49" charset="-122"/>
              </a:rPr>
              <a:t>1.5  Java</a:t>
            </a:r>
            <a:r>
              <a:rPr lang="zh-CN" altLang="en-US" dirty="0">
                <a:latin typeface="仿宋" panose="02010609060101010101" pitchFamily="49" charset="-122"/>
                <a:ea typeface="仿宋" panose="02010609060101010101" pitchFamily="49" charset="-122"/>
              </a:rPr>
              <a:t>学习方法</a:t>
            </a:r>
          </a:p>
        </p:txBody>
      </p:sp>
      <p:sp>
        <p:nvSpPr>
          <p:cNvPr id="6" name="内容占位符 2">
            <a:extLst>
              <a:ext uri="{FF2B5EF4-FFF2-40B4-BE49-F238E27FC236}">
                <a16:creationId xmlns:a16="http://schemas.microsoft.com/office/drawing/2014/main" id="{EE2839B8-D592-4CF3-91FB-F6960396E070}"/>
              </a:ext>
            </a:extLst>
          </p:cNvPr>
          <p:cNvSpPr txBox="1">
            <a:spLocks/>
          </p:cNvSpPr>
          <p:nvPr/>
        </p:nvSpPr>
        <p:spPr>
          <a:xfrm>
            <a:off x="1071574" y="1069694"/>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5</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学习</a:t>
            </a:r>
            <a:r>
              <a:rPr lang="en-US" altLang="zh-CN" sz="2400" b="1" dirty="0">
                <a:solidFill>
                  <a:schemeClr val="tx1"/>
                </a:solidFill>
                <a:latin typeface="仿宋" panose="02010609060101010101" pitchFamily="49" charset="-122"/>
                <a:ea typeface="仿宋" panose="02010609060101010101" pitchFamily="49" charset="-122"/>
              </a:rPr>
              <a:t>JDK</a:t>
            </a:r>
            <a:r>
              <a:rPr lang="zh-CN" altLang="en-US" sz="2400" b="1" dirty="0">
                <a:solidFill>
                  <a:schemeClr val="tx1"/>
                </a:solidFill>
                <a:latin typeface="仿宋" panose="02010609060101010101" pitchFamily="49" charset="-122"/>
                <a:ea typeface="仿宋" panose="02010609060101010101" pitchFamily="49" charset="-122"/>
              </a:rPr>
              <a:t>文档</a:t>
            </a:r>
          </a:p>
        </p:txBody>
      </p:sp>
      <p:sp>
        <p:nvSpPr>
          <p:cNvPr id="11" name="矩形 10">
            <a:extLst>
              <a:ext uri="{FF2B5EF4-FFF2-40B4-BE49-F238E27FC236}">
                <a16:creationId xmlns:a16="http://schemas.microsoft.com/office/drawing/2014/main" id="{2190AA1B-BC73-407A-98BD-6208CFB6C0F8}"/>
              </a:ext>
            </a:extLst>
          </p:cNvPr>
          <p:cNvSpPr/>
          <p:nvPr/>
        </p:nvSpPr>
        <p:spPr>
          <a:xfrm>
            <a:off x="0" y="6315278"/>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pic>
        <p:nvPicPr>
          <p:cNvPr id="7" name="Picture 4">
            <a:extLst>
              <a:ext uri="{FF2B5EF4-FFF2-40B4-BE49-F238E27FC236}">
                <a16:creationId xmlns:a16="http://schemas.microsoft.com/office/drawing/2014/main" id="{B2049A67-64E0-4C67-81D0-B9DC56B0D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404" y="1723283"/>
            <a:ext cx="6802766" cy="462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5">
            <a:extLst>
              <a:ext uri="{FF2B5EF4-FFF2-40B4-BE49-F238E27FC236}">
                <a16:creationId xmlns:a16="http://schemas.microsoft.com/office/drawing/2014/main" id="{52EA0D0A-A76C-47B0-A6EF-D886F40DBB20}"/>
              </a:ext>
            </a:extLst>
          </p:cNvPr>
          <p:cNvGrpSpPr>
            <a:grpSpLocks/>
          </p:cNvGrpSpPr>
          <p:nvPr/>
        </p:nvGrpSpPr>
        <p:grpSpPr bwMode="auto">
          <a:xfrm>
            <a:off x="2139678" y="3225801"/>
            <a:ext cx="720725" cy="1066800"/>
            <a:chOff x="204" y="1616"/>
            <a:chExt cx="454" cy="672"/>
          </a:xfrm>
        </p:grpSpPr>
        <p:sp>
          <p:nvSpPr>
            <p:cNvPr id="12" name="AutoShape 6">
              <a:extLst>
                <a:ext uri="{FF2B5EF4-FFF2-40B4-BE49-F238E27FC236}">
                  <a16:creationId xmlns:a16="http://schemas.microsoft.com/office/drawing/2014/main" id="{A8E24071-22F0-4FB5-875F-EE778C0DB5FB}"/>
                </a:ext>
              </a:extLst>
            </p:cNvPr>
            <p:cNvSpPr>
              <a:spLocks noChangeArrowheads="1"/>
            </p:cNvSpPr>
            <p:nvPr/>
          </p:nvSpPr>
          <p:spPr bwMode="auto">
            <a:xfrm>
              <a:off x="431" y="1933"/>
              <a:ext cx="227" cy="136"/>
            </a:xfrm>
            <a:prstGeom prst="rightArrow">
              <a:avLst>
                <a:gd name="adj1" fmla="val 50000"/>
                <a:gd name="adj2" fmla="val 41728"/>
              </a:avLst>
            </a:prstGeom>
            <a:gradFill rotWithShape="1">
              <a:gsLst>
                <a:gs pos="0">
                  <a:srgbClr val="FFCC00"/>
                </a:gs>
                <a:gs pos="50000">
                  <a:schemeClr val="bg1"/>
                </a:gs>
                <a:gs pos="100000">
                  <a:srgbClr val="FFCC00"/>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3" name="Text Box 7">
              <a:extLst>
                <a:ext uri="{FF2B5EF4-FFF2-40B4-BE49-F238E27FC236}">
                  <a16:creationId xmlns:a16="http://schemas.microsoft.com/office/drawing/2014/main" id="{AD8F4AFD-25D2-4433-BC0D-DACACFE23BCB}"/>
                </a:ext>
              </a:extLst>
            </p:cNvPr>
            <p:cNvSpPr txBox="1">
              <a:spLocks noChangeArrowheads="1"/>
            </p:cNvSpPr>
            <p:nvPr/>
          </p:nvSpPr>
          <p:spPr bwMode="auto">
            <a:xfrm>
              <a:off x="204" y="1616"/>
              <a:ext cx="249" cy="672"/>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FFFFFF"/>
                      </a:gs>
                    </a:gsLst>
                    <a:lin ang="5400000" scaled="1"/>
                  </a:gra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10000"/>
                </a:spcBef>
                <a:buClr>
                  <a:srgbClr val="339966"/>
                </a:buClr>
                <a:buFont typeface="Wingdings" panose="05000000000000000000" pitchFamily="2" charset="2"/>
                <a:buNone/>
              </a:pPr>
              <a:r>
                <a:rPr lang="zh-CN" altLang="en-US" sz="2000">
                  <a:solidFill>
                    <a:srgbClr val="FF0000"/>
                  </a:solidFill>
                  <a:latin typeface="Arial" panose="020B0604020202020204" pitchFamily="34" charset="0"/>
                  <a:ea typeface="黑体" panose="02010609060101010101" pitchFamily="49" charset="-122"/>
                </a:rPr>
                <a:t>选</a:t>
              </a:r>
            </a:p>
            <a:p>
              <a:pPr algn="ctr" eaLnBrk="1" hangingPunct="1">
                <a:spcBef>
                  <a:spcPct val="10000"/>
                </a:spcBef>
                <a:buClr>
                  <a:srgbClr val="339966"/>
                </a:buClr>
                <a:buFont typeface="Wingdings" panose="05000000000000000000" pitchFamily="2" charset="2"/>
                <a:buNone/>
              </a:pPr>
              <a:r>
                <a:rPr lang="zh-CN" altLang="en-US" sz="2000">
                  <a:solidFill>
                    <a:srgbClr val="FF0000"/>
                  </a:solidFill>
                  <a:latin typeface="Arial" panose="020B0604020202020204" pitchFamily="34" charset="0"/>
                  <a:ea typeface="黑体" panose="02010609060101010101" pitchFamily="49" charset="-122"/>
                </a:rPr>
                <a:t>择</a:t>
              </a:r>
            </a:p>
            <a:p>
              <a:pPr algn="ctr" eaLnBrk="1" hangingPunct="1">
                <a:spcBef>
                  <a:spcPct val="10000"/>
                </a:spcBef>
                <a:buClr>
                  <a:srgbClr val="339966"/>
                </a:buClr>
                <a:buFont typeface="Wingdings" panose="05000000000000000000" pitchFamily="2" charset="2"/>
                <a:buNone/>
              </a:pPr>
              <a:r>
                <a:rPr lang="zh-CN" altLang="en-US" sz="2000">
                  <a:solidFill>
                    <a:srgbClr val="FF0000"/>
                  </a:solidFill>
                  <a:latin typeface="Arial" panose="020B0604020202020204" pitchFamily="34" charset="0"/>
                  <a:ea typeface="黑体" panose="02010609060101010101" pitchFamily="49" charset="-122"/>
                </a:rPr>
                <a:t>包</a:t>
              </a:r>
            </a:p>
          </p:txBody>
        </p:sp>
      </p:grpSp>
      <p:sp>
        <p:nvSpPr>
          <p:cNvPr id="15" name="Text Box 9">
            <a:extLst>
              <a:ext uri="{FF2B5EF4-FFF2-40B4-BE49-F238E27FC236}">
                <a16:creationId xmlns:a16="http://schemas.microsoft.com/office/drawing/2014/main" id="{38C5CD1F-473A-4036-8EB3-04823B46FDA3}"/>
              </a:ext>
            </a:extLst>
          </p:cNvPr>
          <p:cNvSpPr txBox="1">
            <a:spLocks noChangeArrowheads="1"/>
          </p:cNvSpPr>
          <p:nvPr/>
        </p:nvSpPr>
        <p:spPr bwMode="auto">
          <a:xfrm>
            <a:off x="714317" y="5268763"/>
            <a:ext cx="1814513" cy="830263"/>
          </a:xfrm>
          <a:prstGeom prst="rect">
            <a:avLst/>
          </a:prstGeom>
          <a:gradFill rotWithShape="1">
            <a:gsLst>
              <a:gs pos="0">
                <a:schemeClr val="accent1">
                  <a:alpha val="24001"/>
                </a:schemeClr>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rgbClr val="339966"/>
              </a:buClr>
              <a:buFont typeface="Wingdings" panose="05000000000000000000" pitchFamily="2" charset="2"/>
              <a:buNone/>
            </a:pPr>
            <a:r>
              <a:rPr lang="zh-CN" altLang="en-US" dirty="0">
                <a:solidFill>
                  <a:srgbClr val="FF0000"/>
                </a:solidFill>
                <a:latin typeface="黑体" panose="02010609060101010101" pitchFamily="49" charset="-122"/>
                <a:ea typeface="黑体" panose="02010609060101010101" pitchFamily="49" charset="-122"/>
              </a:rPr>
              <a:t>选择包中的</a:t>
            </a:r>
          </a:p>
          <a:p>
            <a:pPr algn="ctr" eaLnBrk="1" hangingPunct="1">
              <a:lnSpc>
                <a:spcPct val="90000"/>
              </a:lnSpc>
              <a:spcBef>
                <a:spcPct val="20000"/>
              </a:spcBef>
              <a:buClr>
                <a:srgbClr val="339966"/>
              </a:buClr>
              <a:buFont typeface="Wingdings" panose="05000000000000000000" pitchFamily="2" charset="2"/>
              <a:buNone/>
            </a:pPr>
            <a:r>
              <a:rPr lang="zh-CN" altLang="en-US" dirty="0">
                <a:solidFill>
                  <a:srgbClr val="FF0000"/>
                </a:solidFill>
                <a:latin typeface="黑体" panose="02010609060101010101" pitchFamily="49" charset="-122"/>
                <a:ea typeface="黑体" panose="02010609060101010101" pitchFamily="49" charset="-122"/>
              </a:rPr>
              <a:t>接口或类</a:t>
            </a:r>
          </a:p>
        </p:txBody>
      </p:sp>
      <p:grpSp>
        <p:nvGrpSpPr>
          <p:cNvPr id="17" name="Group 11">
            <a:extLst>
              <a:ext uri="{FF2B5EF4-FFF2-40B4-BE49-F238E27FC236}">
                <a16:creationId xmlns:a16="http://schemas.microsoft.com/office/drawing/2014/main" id="{61187EA7-AEE8-4472-BD17-6170687C4C8E}"/>
              </a:ext>
            </a:extLst>
          </p:cNvPr>
          <p:cNvGrpSpPr>
            <a:grpSpLocks/>
          </p:cNvGrpSpPr>
          <p:nvPr/>
        </p:nvGrpSpPr>
        <p:grpSpPr bwMode="auto">
          <a:xfrm>
            <a:off x="6833915" y="3819527"/>
            <a:ext cx="4198938" cy="757238"/>
            <a:chOff x="3206" y="1944"/>
            <a:chExt cx="2645" cy="477"/>
          </a:xfrm>
        </p:grpSpPr>
        <p:sp>
          <p:nvSpPr>
            <p:cNvPr id="18" name="Text Box 12">
              <a:extLst>
                <a:ext uri="{FF2B5EF4-FFF2-40B4-BE49-F238E27FC236}">
                  <a16:creationId xmlns:a16="http://schemas.microsoft.com/office/drawing/2014/main" id="{DA28C63F-B5C6-4D64-9E60-AF964767FB59}"/>
                </a:ext>
              </a:extLst>
            </p:cNvPr>
            <p:cNvSpPr txBox="1">
              <a:spLocks noChangeArrowheads="1"/>
            </p:cNvSpPr>
            <p:nvPr/>
          </p:nvSpPr>
          <p:spPr bwMode="auto">
            <a:xfrm>
              <a:off x="4535" y="1944"/>
              <a:ext cx="1316" cy="477"/>
            </a:xfrm>
            <a:prstGeom prst="rect">
              <a:avLst/>
            </a:prstGeom>
            <a:noFill/>
            <a:ln>
              <a:noFill/>
            </a:ln>
            <a:effectLst/>
            <a:extLst>
              <a:ext uri="{909E8E84-426E-40DD-AFC4-6F175D3DCCD1}">
                <a14:hiddenFill xmlns:a14="http://schemas.microsoft.com/office/drawing/2010/main">
                  <a:gradFill rotWithShape="1">
                    <a:gsLst>
                      <a:gs pos="0">
                        <a:schemeClr val="accent1">
                          <a:alpha val="24001"/>
                        </a:schemeClr>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rgbClr val="339966"/>
                </a:buClr>
                <a:buFont typeface="Wingdings" panose="05000000000000000000" pitchFamily="2" charset="2"/>
                <a:buNone/>
              </a:pPr>
              <a:r>
                <a:rPr lang="zh-CN" altLang="en-US" dirty="0">
                  <a:solidFill>
                    <a:srgbClr val="FF0000"/>
                  </a:solidFill>
                  <a:latin typeface="黑体" panose="02010609060101010101" pitchFamily="49" charset="-122"/>
                  <a:ea typeface="黑体" panose="02010609060101010101" pitchFamily="49" charset="-122"/>
                </a:rPr>
                <a:t>可查看相应帮助</a:t>
              </a:r>
            </a:p>
          </p:txBody>
        </p:sp>
        <p:sp>
          <p:nvSpPr>
            <p:cNvPr id="19" name="AutoShape 13">
              <a:extLst>
                <a:ext uri="{FF2B5EF4-FFF2-40B4-BE49-F238E27FC236}">
                  <a16:creationId xmlns:a16="http://schemas.microsoft.com/office/drawing/2014/main" id="{0C5F9A2C-3050-4AC1-92B7-293B34D622D6}"/>
                </a:ext>
              </a:extLst>
            </p:cNvPr>
            <p:cNvSpPr>
              <a:spLocks noChangeArrowheads="1"/>
            </p:cNvSpPr>
            <p:nvPr/>
          </p:nvSpPr>
          <p:spPr bwMode="auto">
            <a:xfrm rot="21112194">
              <a:off x="3206" y="2174"/>
              <a:ext cx="856" cy="135"/>
            </a:xfrm>
            <a:prstGeom prst="leftArrow">
              <a:avLst>
                <a:gd name="adj1" fmla="val 50000"/>
                <a:gd name="adj2" fmla="val 158519"/>
              </a:avLst>
            </a:prstGeom>
            <a:gradFill rotWithShape="1">
              <a:gsLst>
                <a:gs pos="0">
                  <a:srgbClr val="FFCC00"/>
                </a:gs>
                <a:gs pos="50000">
                  <a:srgbClr val="FFFFFF"/>
                </a:gs>
                <a:gs pos="100000">
                  <a:srgbClr val="FFCC00"/>
                </a:gs>
              </a:gsLst>
              <a:lin ang="0" scaled="1"/>
            </a:gra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20" name="AutoShape 6">
            <a:extLst>
              <a:ext uri="{FF2B5EF4-FFF2-40B4-BE49-F238E27FC236}">
                <a16:creationId xmlns:a16="http://schemas.microsoft.com/office/drawing/2014/main" id="{2FBB84B2-3013-4731-BD33-0CF3419A1527}"/>
              </a:ext>
            </a:extLst>
          </p:cNvPr>
          <p:cNvSpPr>
            <a:spLocks noChangeArrowheads="1"/>
          </p:cNvSpPr>
          <p:nvPr/>
        </p:nvSpPr>
        <p:spPr bwMode="auto">
          <a:xfrm>
            <a:off x="2528830" y="5467552"/>
            <a:ext cx="360363" cy="215900"/>
          </a:xfrm>
          <a:prstGeom prst="rightArrow">
            <a:avLst>
              <a:gd name="adj1" fmla="val 50000"/>
              <a:gd name="adj2" fmla="val 41728"/>
            </a:avLst>
          </a:prstGeom>
          <a:gradFill rotWithShape="1">
            <a:gsLst>
              <a:gs pos="0">
                <a:srgbClr val="FFCC00"/>
              </a:gs>
              <a:gs pos="50000">
                <a:schemeClr val="bg1"/>
              </a:gs>
              <a:gs pos="100000">
                <a:srgbClr val="FFCC00"/>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Tree>
    <p:extLst>
      <p:ext uri="{BB962C8B-B14F-4D97-AF65-F5344CB8AC3E}">
        <p14:creationId xmlns:p14="http://schemas.microsoft.com/office/powerpoint/2010/main" val="3864925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3">
            <a:extLst>
              <a:ext uri="{FF2B5EF4-FFF2-40B4-BE49-F238E27FC236}">
                <a16:creationId xmlns:a16="http://schemas.microsoft.com/office/drawing/2014/main" id="{F5F13C27-0F54-414F-B5A4-4802FEF0A91F}"/>
              </a:ext>
            </a:extLst>
          </p:cNvPr>
          <p:cNvSpPr/>
          <p:nvPr/>
        </p:nvSpPr>
        <p:spPr>
          <a:xfrm>
            <a:off x="4409" y="1041496"/>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a:xfrm>
            <a:off x="1280159" y="0"/>
            <a:ext cx="9840267" cy="1325563"/>
          </a:xfrm>
        </p:spPr>
        <p:txBody>
          <a:bodyPr/>
          <a:lstStyle/>
          <a:p>
            <a:r>
              <a:rPr lang="en-US" altLang="zh-CN" dirty="0">
                <a:latin typeface="仿宋" panose="02010609060101010101" pitchFamily="49" charset="-122"/>
                <a:ea typeface="仿宋" panose="02010609060101010101" pitchFamily="49" charset="-122"/>
              </a:rPr>
              <a:t>1.5  Java</a:t>
            </a:r>
            <a:r>
              <a:rPr lang="zh-CN" altLang="en-US" dirty="0">
                <a:latin typeface="仿宋" panose="02010609060101010101" pitchFamily="49" charset="-122"/>
                <a:ea typeface="仿宋" panose="02010609060101010101" pitchFamily="49" charset="-122"/>
              </a:rPr>
              <a:t>学习方法</a:t>
            </a:r>
          </a:p>
        </p:txBody>
      </p:sp>
      <p:sp>
        <p:nvSpPr>
          <p:cNvPr id="6" name="内容占位符 2">
            <a:extLst>
              <a:ext uri="{FF2B5EF4-FFF2-40B4-BE49-F238E27FC236}">
                <a16:creationId xmlns:a16="http://schemas.microsoft.com/office/drawing/2014/main" id="{EE2839B8-D592-4CF3-91FB-F6960396E070}"/>
              </a:ext>
            </a:extLst>
          </p:cNvPr>
          <p:cNvSpPr txBox="1">
            <a:spLocks/>
          </p:cNvSpPr>
          <p:nvPr/>
        </p:nvSpPr>
        <p:spPr>
          <a:xfrm>
            <a:off x="1071574" y="1069694"/>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6</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透过现象看本质</a:t>
            </a:r>
          </a:p>
        </p:txBody>
      </p:sp>
      <p:sp>
        <p:nvSpPr>
          <p:cNvPr id="11" name="矩形 10">
            <a:extLst>
              <a:ext uri="{FF2B5EF4-FFF2-40B4-BE49-F238E27FC236}">
                <a16:creationId xmlns:a16="http://schemas.microsoft.com/office/drawing/2014/main" id="{2190AA1B-BC73-407A-98BD-6208CFB6C0F8}"/>
              </a:ext>
            </a:extLst>
          </p:cNvPr>
          <p:cNvSpPr/>
          <p:nvPr/>
        </p:nvSpPr>
        <p:spPr>
          <a:xfrm>
            <a:off x="0" y="6315278"/>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灯片编号占位符 5">
            <a:extLst>
              <a:ext uri="{FF2B5EF4-FFF2-40B4-BE49-F238E27FC236}">
                <a16:creationId xmlns:a16="http://schemas.microsoft.com/office/drawing/2014/main" id="{153F7EE9-D638-4FEF-8A10-2D5EE3AF913B}"/>
              </a:ext>
            </a:extLst>
          </p:cNvPr>
          <p:cNvSpPr txBox="1">
            <a:spLocks/>
          </p:cNvSpPr>
          <p:nvPr/>
        </p:nvSpPr>
        <p:spPr bwMode="auto">
          <a:xfrm>
            <a:off x="8049065" y="5799943"/>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B72E054-B7AF-4FE0-B88E-0D1A5134A6EB}" type="slidenum">
              <a:rPr lang="en-US" altLang="zh-CN"/>
              <a:pPr eaLnBrk="1" hangingPunct="1"/>
              <a:t>58</a:t>
            </a:fld>
            <a:endParaRPr lang="en-US" altLang="zh-CN"/>
          </a:p>
        </p:txBody>
      </p:sp>
      <p:sp>
        <p:nvSpPr>
          <p:cNvPr id="22" name="任意多边形 7">
            <a:extLst>
              <a:ext uri="{FF2B5EF4-FFF2-40B4-BE49-F238E27FC236}">
                <a16:creationId xmlns:a16="http://schemas.microsoft.com/office/drawing/2014/main" id="{F30A34B3-601A-420A-B586-4B741A99418E}"/>
              </a:ext>
            </a:extLst>
          </p:cNvPr>
          <p:cNvSpPr/>
          <p:nvPr/>
        </p:nvSpPr>
        <p:spPr>
          <a:xfrm>
            <a:off x="8934889" y="1656569"/>
            <a:ext cx="249238" cy="1846263"/>
          </a:xfrm>
          <a:custGeom>
            <a:avLst/>
            <a:gdLst/>
            <a:ahLst/>
            <a:cxnLst/>
            <a:rect l="0" t="0" r="0" b="0"/>
            <a:pathLst>
              <a:path w="249175" h="1846327">
                <a:moveTo>
                  <a:pt x="0" y="0"/>
                </a:moveTo>
                <a:cubicBezTo>
                  <a:pt x="68581" y="0"/>
                  <a:pt x="124193" y="69343"/>
                  <a:pt x="124193" y="153925"/>
                </a:cubicBezTo>
                <a:lnTo>
                  <a:pt x="124193" y="769621"/>
                </a:lnTo>
                <a:cubicBezTo>
                  <a:pt x="124193" y="854965"/>
                  <a:pt x="179820" y="923544"/>
                  <a:pt x="249174" y="923544"/>
                </a:cubicBezTo>
                <a:cubicBezTo>
                  <a:pt x="179820" y="923544"/>
                  <a:pt x="124193" y="992125"/>
                  <a:pt x="124193" y="1077468"/>
                </a:cubicBezTo>
                <a:lnTo>
                  <a:pt x="124193" y="1692402"/>
                </a:lnTo>
                <a:cubicBezTo>
                  <a:pt x="124193" y="1777746"/>
                  <a:pt x="68581" y="1846326"/>
                  <a:pt x="0" y="1846326"/>
                </a:cubicBezTo>
              </a:path>
            </a:pathLst>
          </a:custGeom>
          <a:ln w="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3" name="任意多边形 8">
            <a:extLst>
              <a:ext uri="{FF2B5EF4-FFF2-40B4-BE49-F238E27FC236}">
                <a16:creationId xmlns:a16="http://schemas.microsoft.com/office/drawing/2014/main" id="{31B2E988-9EE3-4BD8-96FD-C2936F9BCE45}"/>
              </a:ext>
            </a:extLst>
          </p:cNvPr>
          <p:cNvSpPr/>
          <p:nvPr/>
        </p:nvSpPr>
        <p:spPr>
          <a:xfrm>
            <a:off x="8936477" y="3572682"/>
            <a:ext cx="215900" cy="2879725"/>
          </a:xfrm>
          <a:custGeom>
            <a:avLst/>
            <a:gdLst/>
            <a:ahLst/>
            <a:cxnLst/>
            <a:rect l="0" t="0" r="0" b="0"/>
            <a:pathLst>
              <a:path w="215635" h="2879599">
                <a:moveTo>
                  <a:pt x="0" y="0"/>
                </a:moveTo>
                <a:cubicBezTo>
                  <a:pt x="59436" y="0"/>
                  <a:pt x="107429" y="107441"/>
                  <a:pt x="107429" y="240030"/>
                </a:cubicBezTo>
                <a:lnTo>
                  <a:pt x="107429" y="1200150"/>
                </a:lnTo>
                <a:cubicBezTo>
                  <a:pt x="107429" y="1332738"/>
                  <a:pt x="156210" y="1440180"/>
                  <a:pt x="215634" y="1440180"/>
                </a:cubicBezTo>
                <a:cubicBezTo>
                  <a:pt x="156210" y="1440180"/>
                  <a:pt x="107429" y="1547621"/>
                  <a:pt x="107429" y="1680209"/>
                </a:cubicBezTo>
                <a:lnTo>
                  <a:pt x="107429" y="2639568"/>
                </a:lnTo>
                <a:cubicBezTo>
                  <a:pt x="107429" y="2772156"/>
                  <a:pt x="59436" y="2879598"/>
                  <a:pt x="0" y="2879598"/>
                </a:cubicBezTo>
              </a:path>
            </a:pathLst>
          </a:custGeom>
          <a:ln w="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pic>
        <p:nvPicPr>
          <p:cNvPr id="24" name="图片 4" descr="ws_2806.tmp">
            <a:extLst>
              <a:ext uri="{FF2B5EF4-FFF2-40B4-BE49-F238E27FC236}">
                <a16:creationId xmlns:a16="http://schemas.microsoft.com/office/drawing/2014/main" id="{AA8FF579-771F-4881-B793-6F2980F230B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191189" y="1631169"/>
            <a:ext cx="66675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5">
            <a:extLst>
              <a:ext uri="{FF2B5EF4-FFF2-40B4-BE49-F238E27FC236}">
                <a16:creationId xmlns:a16="http://schemas.microsoft.com/office/drawing/2014/main" id="{18E15DF0-5AED-41BE-9341-F6BEDB6838A6}"/>
              </a:ext>
            </a:extLst>
          </p:cNvPr>
          <p:cNvSpPr txBox="1">
            <a:spLocks noChangeArrowheads="1"/>
          </p:cNvSpPr>
          <p:nvPr/>
        </p:nvSpPr>
        <p:spPr bwMode="auto">
          <a:xfrm>
            <a:off x="9307952" y="1904219"/>
            <a:ext cx="1331912" cy="98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9475"/>
              </a:lnSpc>
            </a:pPr>
            <a:r>
              <a:rPr lang="en-US" altLang="zh-CN" b="1">
                <a:solidFill>
                  <a:srgbClr val="000000"/>
                </a:solidFill>
                <a:latin typeface="Times New Roman" panose="02020603050405020304" pitchFamily="18" charset="0"/>
              </a:rPr>
              <a:t>Compile</a:t>
            </a:r>
          </a:p>
        </p:txBody>
      </p:sp>
      <p:sp>
        <p:nvSpPr>
          <p:cNvPr id="26" name="TextBox 6">
            <a:extLst>
              <a:ext uri="{FF2B5EF4-FFF2-40B4-BE49-F238E27FC236}">
                <a16:creationId xmlns:a16="http://schemas.microsoft.com/office/drawing/2014/main" id="{3BCAAF24-476E-488B-816D-3B62142D5BD0}"/>
              </a:ext>
            </a:extLst>
          </p:cNvPr>
          <p:cNvSpPr txBox="1">
            <a:spLocks noChangeArrowheads="1"/>
          </p:cNvSpPr>
          <p:nvPr/>
        </p:nvSpPr>
        <p:spPr bwMode="auto">
          <a:xfrm>
            <a:off x="9307952" y="4209269"/>
            <a:ext cx="1146148" cy="99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9600"/>
              </a:lnSpc>
            </a:pPr>
            <a:r>
              <a:rPr lang="en-US" altLang="zh-CN" b="1">
                <a:solidFill>
                  <a:srgbClr val="000000"/>
                </a:solidFill>
                <a:latin typeface="Times New Roman" panose="02020603050405020304" pitchFamily="18" charset="0"/>
              </a:rPr>
              <a:t>Runtime</a:t>
            </a:r>
          </a:p>
        </p:txBody>
      </p:sp>
      <p:sp>
        <p:nvSpPr>
          <p:cNvPr id="27" name="TextBox 12">
            <a:extLst>
              <a:ext uri="{FF2B5EF4-FFF2-40B4-BE49-F238E27FC236}">
                <a16:creationId xmlns:a16="http://schemas.microsoft.com/office/drawing/2014/main" id="{885E51AE-540D-433C-952E-016FCCC094EE}"/>
              </a:ext>
            </a:extLst>
          </p:cNvPr>
          <p:cNvSpPr txBox="1">
            <a:spLocks noChangeArrowheads="1"/>
          </p:cNvSpPr>
          <p:nvPr/>
        </p:nvSpPr>
        <p:spPr bwMode="auto">
          <a:xfrm>
            <a:off x="2403914" y="1850243"/>
            <a:ext cx="156845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MyFirstFrame.java</a:t>
            </a: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725"/>
              </a:lnSpc>
            </a:pPr>
            <a:r>
              <a:rPr lang="en-US" altLang="zh-CN" sz="1600">
                <a:solidFill>
                  <a:srgbClr val="000000"/>
                </a:solidFill>
                <a:latin typeface="Times New Roman" panose="02020603050405020304" pitchFamily="18" charset="0"/>
              </a:rPr>
              <a:t>	javac</a:t>
            </a:r>
          </a:p>
        </p:txBody>
      </p:sp>
      <p:sp>
        <p:nvSpPr>
          <p:cNvPr id="28" name="TextBox 13">
            <a:extLst>
              <a:ext uri="{FF2B5EF4-FFF2-40B4-BE49-F238E27FC236}">
                <a16:creationId xmlns:a16="http://schemas.microsoft.com/office/drawing/2014/main" id="{D51C6567-B8F2-4C60-902C-95BB4A0A0019}"/>
              </a:ext>
            </a:extLst>
          </p:cNvPr>
          <p:cNvSpPr txBox="1">
            <a:spLocks noChangeArrowheads="1"/>
          </p:cNvSpPr>
          <p:nvPr/>
        </p:nvSpPr>
        <p:spPr bwMode="auto">
          <a:xfrm>
            <a:off x="4418453" y="2688443"/>
            <a:ext cx="663643"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compile</a:t>
            </a:r>
          </a:p>
        </p:txBody>
      </p:sp>
      <p:sp>
        <p:nvSpPr>
          <p:cNvPr id="29" name="TextBox 14">
            <a:extLst>
              <a:ext uri="{FF2B5EF4-FFF2-40B4-BE49-F238E27FC236}">
                <a16:creationId xmlns:a16="http://schemas.microsoft.com/office/drawing/2014/main" id="{054981B7-4BB0-4598-8E0B-FCC4702FC002}"/>
              </a:ext>
            </a:extLst>
          </p:cNvPr>
          <p:cNvSpPr txBox="1">
            <a:spLocks noChangeArrowheads="1"/>
          </p:cNvSpPr>
          <p:nvPr/>
        </p:nvSpPr>
        <p:spPr bwMode="auto">
          <a:xfrm>
            <a:off x="5212203" y="1874056"/>
            <a:ext cx="1360565"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HelloWorld.java</a:t>
            </a:r>
          </a:p>
        </p:txBody>
      </p:sp>
      <p:sp>
        <p:nvSpPr>
          <p:cNvPr id="30" name="TextBox 15">
            <a:extLst>
              <a:ext uri="{FF2B5EF4-FFF2-40B4-BE49-F238E27FC236}">
                <a16:creationId xmlns:a16="http://schemas.microsoft.com/office/drawing/2014/main" id="{03E47D8D-D857-463D-9576-C7E7B451CCDD}"/>
              </a:ext>
            </a:extLst>
          </p:cNvPr>
          <p:cNvSpPr txBox="1">
            <a:spLocks noChangeArrowheads="1"/>
          </p:cNvSpPr>
          <p:nvPr/>
        </p:nvSpPr>
        <p:spPr bwMode="auto">
          <a:xfrm>
            <a:off x="6939403" y="2688443"/>
            <a:ext cx="663643"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compile</a:t>
            </a:r>
          </a:p>
        </p:txBody>
      </p:sp>
      <p:sp>
        <p:nvSpPr>
          <p:cNvPr id="31" name="TextBox 16">
            <a:extLst>
              <a:ext uri="{FF2B5EF4-FFF2-40B4-BE49-F238E27FC236}">
                <a16:creationId xmlns:a16="http://schemas.microsoft.com/office/drawing/2014/main" id="{174D6FE9-39BC-4351-81D2-BBF0751087CC}"/>
              </a:ext>
            </a:extLst>
          </p:cNvPr>
          <p:cNvSpPr txBox="1">
            <a:spLocks noChangeArrowheads="1"/>
          </p:cNvSpPr>
          <p:nvPr/>
        </p:nvSpPr>
        <p:spPr bwMode="auto">
          <a:xfrm>
            <a:off x="2259452" y="3080557"/>
            <a:ext cx="1625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MyFirstFrame.class</a:t>
            </a: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2238"/>
              </a:lnSpc>
            </a:pPr>
            <a:r>
              <a:rPr lang="en-US" altLang="zh-CN" sz="1600">
                <a:solidFill>
                  <a:srgbClr val="000000"/>
                </a:solidFill>
                <a:latin typeface="Times New Roman" panose="02020603050405020304" pitchFamily="18" charset="0"/>
              </a:rPr>
              <a:t>	java</a:t>
            </a:r>
          </a:p>
        </p:txBody>
      </p:sp>
      <p:sp>
        <p:nvSpPr>
          <p:cNvPr id="32" name="TextBox 17">
            <a:extLst>
              <a:ext uri="{FF2B5EF4-FFF2-40B4-BE49-F238E27FC236}">
                <a16:creationId xmlns:a16="http://schemas.microsoft.com/office/drawing/2014/main" id="{6EF5B0CD-057F-4F7E-A030-7C9DFF8B5AC0}"/>
              </a:ext>
            </a:extLst>
          </p:cNvPr>
          <p:cNvSpPr txBox="1">
            <a:spLocks noChangeArrowheads="1"/>
          </p:cNvSpPr>
          <p:nvPr/>
        </p:nvSpPr>
        <p:spPr bwMode="auto">
          <a:xfrm>
            <a:off x="4634352" y="3985431"/>
            <a:ext cx="35426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load</a:t>
            </a:r>
          </a:p>
        </p:txBody>
      </p:sp>
      <p:sp>
        <p:nvSpPr>
          <p:cNvPr id="33" name="TextBox 18">
            <a:extLst>
              <a:ext uri="{FF2B5EF4-FFF2-40B4-BE49-F238E27FC236}">
                <a16:creationId xmlns:a16="http://schemas.microsoft.com/office/drawing/2014/main" id="{B0C72945-9E59-4DEC-AB5E-6EF4F0537204}"/>
              </a:ext>
            </a:extLst>
          </p:cNvPr>
          <p:cNvSpPr txBox="1">
            <a:spLocks noChangeArrowheads="1"/>
          </p:cNvSpPr>
          <p:nvPr/>
        </p:nvSpPr>
        <p:spPr bwMode="auto">
          <a:xfrm>
            <a:off x="5067740" y="3080557"/>
            <a:ext cx="1420813"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HelloWorld.class</a:t>
            </a: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2125"/>
              </a:lnSpc>
            </a:pPr>
            <a:r>
              <a:rPr lang="en-US" altLang="zh-CN" sz="1600">
                <a:solidFill>
                  <a:srgbClr val="000000"/>
                </a:solidFill>
                <a:latin typeface="Times New Roman" panose="02020603050405020304" pitchFamily="18" charset="0"/>
              </a:rPr>
              <a:t>	load</a:t>
            </a:r>
          </a:p>
        </p:txBody>
      </p:sp>
      <p:sp>
        <p:nvSpPr>
          <p:cNvPr id="34" name="TextBox 17">
            <a:extLst>
              <a:ext uri="{FF2B5EF4-FFF2-40B4-BE49-F238E27FC236}">
                <a16:creationId xmlns:a16="http://schemas.microsoft.com/office/drawing/2014/main" id="{63035BEF-11DE-416E-B5F4-549C79536C2A}"/>
              </a:ext>
            </a:extLst>
          </p:cNvPr>
          <p:cNvSpPr txBox="1">
            <a:spLocks noChangeArrowheads="1"/>
          </p:cNvSpPr>
          <p:nvPr/>
        </p:nvSpPr>
        <p:spPr bwMode="auto">
          <a:xfrm>
            <a:off x="4340665" y="4568044"/>
            <a:ext cx="23923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2225"/>
              </a:lnSpc>
            </a:pPr>
            <a:r>
              <a:rPr lang="en-US" altLang="zh-CN" b="1">
                <a:solidFill>
                  <a:srgbClr val="0000FF"/>
                </a:solidFill>
                <a:latin typeface="Times New Roman" panose="02020603050405020304" pitchFamily="18" charset="0"/>
              </a:rPr>
              <a:t>Java</a:t>
            </a:r>
            <a:r>
              <a:rPr lang="zh-CN" altLang="en-US" b="1">
                <a:solidFill>
                  <a:srgbClr val="0000FF"/>
                </a:solidFill>
                <a:latin typeface="Times New Roman" panose="02020603050405020304" pitchFamily="18" charset="0"/>
              </a:rPr>
              <a:t>虚拟机</a:t>
            </a:r>
            <a:r>
              <a:rPr lang="en-US" altLang="zh-CN" b="1">
                <a:solidFill>
                  <a:srgbClr val="0000FF"/>
                </a:solidFill>
                <a:latin typeface="Times New Roman" panose="02020603050405020304" pitchFamily="18" charset="0"/>
              </a:rPr>
              <a:t>(JVM)</a:t>
            </a:r>
          </a:p>
        </p:txBody>
      </p:sp>
      <p:sp>
        <p:nvSpPr>
          <p:cNvPr id="35" name="TextBox 18">
            <a:extLst>
              <a:ext uri="{FF2B5EF4-FFF2-40B4-BE49-F238E27FC236}">
                <a16:creationId xmlns:a16="http://schemas.microsoft.com/office/drawing/2014/main" id="{2BA2C733-4C72-483B-8627-F821A2DA66EF}"/>
              </a:ext>
            </a:extLst>
          </p:cNvPr>
          <p:cNvSpPr txBox="1">
            <a:spLocks noChangeArrowheads="1"/>
          </p:cNvSpPr>
          <p:nvPr/>
        </p:nvSpPr>
        <p:spPr bwMode="auto">
          <a:xfrm>
            <a:off x="2564253" y="5879318"/>
            <a:ext cx="1227131"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889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a:latin typeface="Calibri" panose="020F0502020204030204" pitchFamily="34" charset="0"/>
              </a:rPr>
              <a:t>	</a:t>
            </a: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Windows</a:t>
            </a:r>
          </a:p>
        </p:txBody>
      </p:sp>
      <p:sp>
        <p:nvSpPr>
          <p:cNvPr id="36" name="TextBox 19">
            <a:extLst>
              <a:ext uri="{FF2B5EF4-FFF2-40B4-BE49-F238E27FC236}">
                <a16:creationId xmlns:a16="http://schemas.microsoft.com/office/drawing/2014/main" id="{53279C2B-66B7-4420-B2D0-266C6BCCE7A7}"/>
              </a:ext>
            </a:extLst>
          </p:cNvPr>
          <p:cNvSpPr txBox="1">
            <a:spLocks noChangeArrowheads="1"/>
          </p:cNvSpPr>
          <p:nvPr/>
        </p:nvSpPr>
        <p:spPr bwMode="auto">
          <a:xfrm>
            <a:off x="5023289" y="5879318"/>
            <a:ext cx="1136530"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	Linux</a:t>
            </a:r>
          </a:p>
        </p:txBody>
      </p:sp>
      <p:sp>
        <p:nvSpPr>
          <p:cNvPr id="37" name="TextBox 20">
            <a:extLst>
              <a:ext uri="{FF2B5EF4-FFF2-40B4-BE49-F238E27FC236}">
                <a16:creationId xmlns:a16="http://schemas.microsoft.com/office/drawing/2014/main" id="{7A4938E7-06B0-44A5-B00A-C11C364E169E}"/>
              </a:ext>
            </a:extLst>
          </p:cNvPr>
          <p:cNvSpPr txBox="1">
            <a:spLocks noChangeArrowheads="1"/>
          </p:cNvSpPr>
          <p:nvPr/>
        </p:nvSpPr>
        <p:spPr bwMode="auto">
          <a:xfrm>
            <a:off x="7295002" y="5879318"/>
            <a:ext cx="1479572"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a:latin typeface="Calibri" panose="020F0502020204030204" pitchFamily="34" charset="0"/>
              </a:rPr>
              <a:t>	</a:t>
            </a: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Nokia 6100</a:t>
            </a:r>
          </a:p>
        </p:txBody>
      </p:sp>
      <p:sp>
        <p:nvSpPr>
          <p:cNvPr id="38" name="任意多边形 2">
            <a:extLst>
              <a:ext uri="{FF2B5EF4-FFF2-40B4-BE49-F238E27FC236}">
                <a16:creationId xmlns:a16="http://schemas.microsoft.com/office/drawing/2014/main" id="{B611EDC0-05D1-4F4B-AE7A-F49F1280F3C1}"/>
              </a:ext>
            </a:extLst>
          </p:cNvPr>
          <p:cNvSpPr/>
          <p:nvPr/>
        </p:nvSpPr>
        <p:spPr>
          <a:xfrm>
            <a:off x="8947589" y="1662919"/>
            <a:ext cx="249238" cy="1846263"/>
          </a:xfrm>
          <a:custGeom>
            <a:avLst/>
            <a:gdLst/>
            <a:ahLst/>
            <a:cxnLst/>
            <a:rect l="0" t="0" r="0" b="0"/>
            <a:pathLst>
              <a:path w="249175" h="1846327">
                <a:moveTo>
                  <a:pt x="0" y="0"/>
                </a:moveTo>
                <a:cubicBezTo>
                  <a:pt x="68581" y="0"/>
                  <a:pt x="124193" y="69343"/>
                  <a:pt x="124193" y="153925"/>
                </a:cubicBezTo>
                <a:lnTo>
                  <a:pt x="124193" y="769621"/>
                </a:lnTo>
                <a:cubicBezTo>
                  <a:pt x="124193" y="854965"/>
                  <a:pt x="179820" y="923544"/>
                  <a:pt x="249174" y="923544"/>
                </a:cubicBezTo>
                <a:cubicBezTo>
                  <a:pt x="179820" y="923544"/>
                  <a:pt x="124193" y="992125"/>
                  <a:pt x="124193" y="1077468"/>
                </a:cubicBezTo>
                <a:lnTo>
                  <a:pt x="124193" y="1692402"/>
                </a:lnTo>
                <a:cubicBezTo>
                  <a:pt x="124193" y="1777746"/>
                  <a:pt x="68581" y="1846326"/>
                  <a:pt x="0" y="1846326"/>
                </a:cubicBezTo>
              </a:path>
            </a:pathLst>
          </a:custGeom>
          <a:ln w="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9" name="任意多边形 3">
            <a:extLst>
              <a:ext uri="{FF2B5EF4-FFF2-40B4-BE49-F238E27FC236}">
                <a16:creationId xmlns:a16="http://schemas.microsoft.com/office/drawing/2014/main" id="{46E89A3F-9C37-498F-9915-5B55B6776D51}"/>
              </a:ext>
            </a:extLst>
          </p:cNvPr>
          <p:cNvSpPr/>
          <p:nvPr/>
        </p:nvSpPr>
        <p:spPr>
          <a:xfrm>
            <a:off x="8949177" y="3579032"/>
            <a:ext cx="215900" cy="2879725"/>
          </a:xfrm>
          <a:custGeom>
            <a:avLst/>
            <a:gdLst/>
            <a:ahLst/>
            <a:cxnLst/>
            <a:rect l="0" t="0" r="0" b="0"/>
            <a:pathLst>
              <a:path w="215635" h="2879599">
                <a:moveTo>
                  <a:pt x="0" y="0"/>
                </a:moveTo>
                <a:cubicBezTo>
                  <a:pt x="59436" y="0"/>
                  <a:pt x="107429" y="107441"/>
                  <a:pt x="107429" y="240030"/>
                </a:cubicBezTo>
                <a:lnTo>
                  <a:pt x="107429" y="1200150"/>
                </a:lnTo>
                <a:cubicBezTo>
                  <a:pt x="107429" y="1332738"/>
                  <a:pt x="156210" y="1440180"/>
                  <a:pt x="215634" y="1440180"/>
                </a:cubicBezTo>
                <a:cubicBezTo>
                  <a:pt x="156210" y="1440180"/>
                  <a:pt x="107429" y="1547621"/>
                  <a:pt x="107429" y="1680209"/>
                </a:cubicBezTo>
                <a:lnTo>
                  <a:pt x="107429" y="2639568"/>
                </a:lnTo>
                <a:cubicBezTo>
                  <a:pt x="107429" y="2772156"/>
                  <a:pt x="59436" y="2879598"/>
                  <a:pt x="0" y="2879598"/>
                </a:cubicBezTo>
              </a:path>
            </a:pathLst>
          </a:custGeom>
          <a:ln w="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pic>
        <p:nvPicPr>
          <p:cNvPr id="40" name="图片 4" descr="ws_2806.tmp">
            <a:extLst>
              <a:ext uri="{FF2B5EF4-FFF2-40B4-BE49-F238E27FC236}">
                <a16:creationId xmlns:a16="http://schemas.microsoft.com/office/drawing/2014/main" id="{EDE63672-5947-48AD-BAEA-34B92C7B6339}"/>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03889" y="1637519"/>
            <a:ext cx="66675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10">
            <a:extLst>
              <a:ext uri="{FF2B5EF4-FFF2-40B4-BE49-F238E27FC236}">
                <a16:creationId xmlns:a16="http://schemas.microsoft.com/office/drawing/2014/main" id="{75145EF1-2C5E-484F-8032-ADDB439C0060}"/>
              </a:ext>
            </a:extLst>
          </p:cNvPr>
          <p:cNvSpPr txBox="1">
            <a:spLocks noChangeArrowheads="1"/>
          </p:cNvSpPr>
          <p:nvPr/>
        </p:nvSpPr>
        <p:spPr bwMode="auto">
          <a:xfrm>
            <a:off x="2416614" y="1856593"/>
            <a:ext cx="156845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MyFirstFrame.java</a:t>
            </a: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725"/>
              </a:lnSpc>
            </a:pPr>
            <a:r>
              <a:rPr lang="en-US" altLang="zh-CN" sz="1600">
                <a:solidFill>
                  <a:srgbClr val="000000"/>
                </a:solidFill>
                <a:latin typeface="Times New Roman" panose="02020603050405020304" pitchFamily="18" charset="0"/>
              </a:rPr>
              <a:t>	javac</a:t>
            </a:r>
          </a:p>
        </p:txBody>
      </p:sp>
      <p:sp>
        <p:nvSpPr>
          <p:cNvPr id="42" name="TextBox 11">
            <a:extLst>
              <a:ext uri="{FF2B5EF4-FFF2-40B4-BE49-F238E27FC236}">
                <a16:creationId xmlns:a16="http://schemas.microsoft.com/office/drawing/2014/main" id="{936FCA5E-041B-44F9-98B9-E861883AAB49}"/>
              </a:ext>
            </a:extLst>
          </p:cNvPr>
          <p:cNvSpPr txBox="1">
            <a:spLocks noChangeArrowheads="1"/>
          </p:cNvSpPr>
          <p:nvPr/>
        </p:nvSpPr>
        <p:spPr bwMode="auto">
          <a:xfrm>
            <a:off x="4431153" y="2694793"/>
            <a:ext cx="663643"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compile</a:t>
            </a:r>
          </a:p>
        </p:txBody>
      </p:sp>
      <p:sp>
        <p:nvSpPr>
          <p:cNvPr id="43" name="TextBox 12">
            <a:extLst>
              <a:ext uri="{FF2B5EF4-FFF2-40B4-BE49-F238E27FC236}">
                <a16:creationId xmlns:a16="http://schemas.microsoft.com/office/drawing/2014/main" id="{354D5732-1368-4698-8F9A-6580DD7D1042}"/>
              </a:ext>
            </a:extLst>
          </p:cNvPr>
          <p:cNvSpPr txBox="1">
            <a:spLocks noChangeArrowheads="1"/>
          </p:cNvSpPr>
          <p:nvPr/>
        </p:nvSpPr>
        <p:spPr bwMode="auto">
          <a:xfrm>
            <a:off x="5224903" y="1880406"/>
            <a:ext cx="1360565"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HelloWorld.java</a:t>
            </a:r>
          </a:p>
        </p:txBody>
      </p:sp>
      <p:sp>
        <p:nvSpPr>
          <p:cNvPr id="44" name="TextBox 13">
            <a:extLst>
              <a:ext uri="{FF2B5EF4-FFF2-40B4-BE49-F238E27FC236}">
                <a16:creationId xmlns:a16="http://schemas.microsoft.com/office/drawing/2014/main" id="{FE9D9669-2A7C-4340-9316-262FC7D4F0D0}"/>
              </a:ext>
            </a:extLst>
          </p:cNvPr>
          <p:cNvSpPr txBox="1">
            <a:spLocks noChangeArrowheads="1"/>
          </p:cNvSpPr>
          <p:nvPr/>
        </p:nvSpPr>
        <p:spPr bwMode="auto">
          <a:xfrm>
            <a:off x="6952103" y="2694793"/>
            <a:ext cx="663643"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compile</a:t>
            </a:r>
          </a:p>
        </p:txBody>
      </p:sp>
      <p:sp>
        <p:nvSpPr>
          <p:cNvPr id="45" name="TextBox 14">
            <a:extLst>
              <a:ext uri="{FF2B5EF4-FFF2-40B4-BE49-F238E27FC236}">
                <a16:creationId xmlns:a16="http://schemas.microsoft.com/office/drawing/2014/main" id="{015EBA41-26D4-41F8-8E43-32A60BE42608}"/>
              </a:ext>
            </a:extLst>
          </p:cNvPr>
          <p:cNvSpPr txBox="1">
            <a:spLocks noChangeArrowheads="1"/>
          </p:cNvSpPr>
          <p:nvPr/>
        </p:nvSpPr>
        <p:spPr bwMode="auto">
          <a:xfrm>
            <a:off x="2272152" y="3086907"/>
            <a:ext cx="1625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MyFirstFrame.class</a:t>
            </a: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2238"/>
              </a:lnSpc>
            </a:pPr>
            <a:r>
              <a:rPr lang="en-US" altLang="zh-CN" sz="1600">
                <a:solidFill>
                  <a:srgbClr val="000000"/>
                </a:solidFill>
                <a:latin typeface="Times New Roman" panose="02020603050405020304" pitchFamily="18" charset="0"/>
              </a:rPr>
              <a:t>	java</a:t>
            </a:r>
          </a:p>
        </p:txBody>
      </p:sp>
      <p:sp>
        <p:nvSpPr>
          <p:cNvPr id="46" name="TextBox 15">
            <a:extLst>
              <a:ext uri="{FF2B5EF4-FFF2-40B4-BE49-F238E27FC236}">
                <a16:creationId xmlns:a16="http://schemas.microsoft.com/office/drawing/2014/main" id="{8EAE7863-697B-405B-B090-C1691B0349C3}"/>
              </a:ext>
            </a:extLst>
          </p:cNvPr>
          <p:cNvSpPr txBox="1">
            <a:spLocks noChangeArrowheads="1"/>
          </p:cNvSpPr>
          <p:nvPr/>
        </p:nvSpPr>
        <p:spPr bwMode="auto">
          <a:xfrm>
            <a:off x="4647052" y="3991781"/>
            <a:ext cx="35426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load</a:t>
            </a:r>
          </a:p>
        </p:txBody>
      </p:sp>
      <p:sp>
        <p:nvSpPr>
          <p:cNvPr id="47" name="TextBox 16">
            <a:extLst>
              <a:ext uri="{FF2B5EF4-FFF2-40B4-BE49-F238E27FC236}">
                <a16:creationId xmlns:a16="http://schemas.microsoft.com/office/drawing/2014/main" id="{40E7C0D0-CEA6-4C02-9924-55283D73B986}"/>
              </a:ext>
            </a:extLst>
          </p:cNvPr>
          <p:cNvSpPr txBox="1">
            <a:spLocks noChangeArrowheads="1"/>
          </p:cNvSpPr>
          <p:nvPr/>
        </p:nvSpPr>
        <p:spPr bwMode="auto">
          <a:xfrm>
            <a:off x="5080440" y="3086907"/>
            <a:ext cx="1420813"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HelloWorld.class</a:t>
            </a: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2125"/>
              </a:lnSpc>
            </a:pPr>
            <a:r>
              <a:rPr lang="en-US" altLang="zh-CN" sz="1600">
                <a:solidFill>
                  <a:srgbClr val="000000"/>
                </a:solidFill>
                <a:latin typeface="Times New Roman" panose="02020603050405020304" pitchFamily="18" charset="0"/>
              </a:rPr>
              <a:t>	load</a:t>
            </a:r>
          </a:p>
        </p:txBody>
      </p:sp>
      <p:sp>
        <p:nvSpPr>
          <p:cNvPr id="48" name="TextBox 17">
            <a:extLst>
              <a:ext uri="{FF2B5EF4-FFF2-40B4-BE49-F238E27FC236}">
                <a16:creationId xmlns:a16="http://schemas.microsoft.com/office/drawing/2014/main" id="{A7F0C2D8-3E52-4342-9B23-EBE67A8681C0}"/>
              </a:ext>
            </a:extLst>
          </p:cNvPr>
          <p:cNvSpPr txBox="1">
            <a:spLocks noChangeArrowheads="1"/>
          </p:cNvSpPr>
          <p:nvPr/>
        </p:nvSpPr>
        <p:spPr bwMode="auto">
          <a:xfrm>
            <a:off x="4353365" y="4574394"/>
            <a:ext cx="23923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2225"/>
              </a:lnSpc>
            </a:pPr>
            <a:r>
              <a:rPr lang="en-US" altLang="zh-CN" b="1">
                <a:solidFill>
                  <a:srgbClr val="0000FF"/>
                </a:solidFill>
                <a:latin typeface="Times New Roman" panose="02020603050405020304" pitchFamily="18" charset="0"/>
              </a:rPr>
              <a:t>Java</a:t>
            </a:r>
            <a:r>
              <a:rPr lang="zh-CN" altLang="en-US" b="1">
                <a:solidFill>
                  <a:srgbClr val="0000FF"/>
                </a:solidFill>
                <a:latin typeface="Times New Roman" panose="02020603050405020304" pitchFamily="18" charset="0"/>
              </a:rPr>
              <a:t>虚拟机</a:t>
            </a:r>
            <a:r>
              <a:rPr lang="en-US" altLang="zh-CN" b="1">
                <a:solidFill>
                  <a:srgbClr val="0000FF"/>
                </a:solidFill>
                <a:latin typeface="Times New Roman" panose="02020603050405020304" pitchFamily="18" charset="0"/>
              </a:rPr>
              <a:t>(JVM)</a:t>
            </a:r>
          </a:p>
        </p:txBody>
      </p:sp>
      <p:sp>
        <p:nvSpPr>
          <p:cNvPr id="49" name="TextBox 18">
            <a:extLst>
              <a:ext uri="{FF2B5EF4-FFF2-40B4-BE49-F238E27FC236}">
                <a16:creationId xmlns:a16="http://schemas.microsoft.com/office/drawing/2014/main" id="{2A88D078-EF94-49EC-8954-AEC7D1836F96}"/>
              </a:ext>
            </a:extLst>
          </p:cNvPr>
          <p:cNvSpPr txBox="1">
            <a:spLocks noChangeArrowheads="1"/>
          </p:cNvSpPr>
          <p:nvPr/>
        </p:nvSpPr>
        <p:spPr bwMode="auto">
          <a:xfrm>
            <a:off x="2576953" y="5885668"/>
            <a:ext cx="1227131"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889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a:latin typeface="Calibri" panose="020F0502020204030204" pitchFamily="34" charset="0"/>
              </a:rPr>
              <a:t>	</a:t>
            </a: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Windows</a:t>
            </a:r>
          </a:p>
        </p:txBody>
      </p:sp>
      <p:sp>
        <p:nvSpPr>
          <p:cNvPr id="50" name="TextBox 19">
            <a:extLst>
              <a:ext uri="{FF2B5EF4-FFF2-40B4-BE49-F238E27FC236}">
                <a16:creationId xmlns:a16="http://schemas.microsoft.com/office/drawing/2014/main" id="{B0E47167-4E58-47AB-A04B-082C3392F70A}"/>
              </a:ext>
            </a:extLst>
          </p:cNvPr>
          <p:cNvSpPr txBox="1">
            <a:spLocks noChangeArrowheads="1"/>
          </p:cNvSpPr>
          <p:nvPr/>
        </p:nvSpPr>
        <p:spPr bwMode="auto">
          <a:xfrm>
            <a:off x="5035989" y="5885668"/>
            <a:ext cx="1136530"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	Linux</a:t>
            </a:r>
          </a:p>
        </p:txBody>
      </p:sp>
      <p:sp>
        <p:nvSpPr>
          <p:cNvPr id="51" name="TextBox 20">
            <a:extLst>
              <a:ext uri="{FF2B5EF4-FFF2-40B4-BE49-F238E27FC236}">
                <a16:creationId xmlns:a16="http://schemas.microsoft.com/office/drawing/2014/main" id="{EF5E9778-87DB-4A4B-82D9-643C3B6BEC8E}"/>
              </a:ext>
            </a:extLst>
          </p:cNvPr>
          <p:cNvSpPr txBox="1">
            <a:spLocks noChangeArrowheads="1"/>
          </p:cNvSpPr>
          <p:nvPr/>
        </p:nvSpPr>
        <p:spPr bwMode="auto">
          <a:xfrm>
            <a:off x="7307702" y="5885668"/>
            <a:ext cx="1479572"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a:latin typeface="Calibri" panose="020F0502020204030204" pitchFamily="34" charset="0"/>
              </a:rPr>
              <a:t>	</a:t>
            </a: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Nokia 6100</a:t>
            </a:r>
          </a:p>
        </p:txBody>
      </p:sp>
      <p:sp>
        <p:nvSpPr>
          <p:cNvPr id="52" name="任意多边形 2">
            <a:extLst>
              <a:ext uri="{FF2B5EF4-FFF2-40B4-BE49-F238E27FC236}">
                <a16:creationId xmlns:a16="http://schemas.microsoft.com/office/drawing/2014/main" id="{721B5FC3-D5D3-4C70-80D8-C94B67DC93F8}"/>
              </a:ext>
            </a:extLst>
          </p:cNvPr>
          <p:cNvSpPr/>
          <p:nvPr/>
        </p:nvSpPr>
        <p:spPr>
          <a:xfrm>
            <a:off x="8947589" y="1662919"/>
            <a:ext cx="249238" cy="1846263"/>
          </a:xfrm>
          <a:custGeom>
            <a:avLst/>
            <a:gdLst/>
            <a:ahLst/>
            <a:cxnLst/>
            <a:rect l="0" t="0" r="0" b="0"/>
            <a:pathLst>
              <a:path w="249175" h="1846327">
                <a:moveTo>
                  <a:pt x="0" y="0"/>
                </a:moveTo>
                <a:cubicBezTo>
                  <a:pt x="68581" y="0"/>
                  <a:pt x="124193" y="69343"/>
                  <a:pt x="124193" y="153925"/>
                </a:cubicBezTo>
                <a:lnTo>
                  <a:pt x="124193" y="769621"/>
                </a:lnTo>
                <a:cubicBezTo>
                  <a:pt x="124193" y="854965"/>
                  <a:pt x="179820" y="923544"/>
                  <a:pt x="249174" y="923544"/>
                </a:cubicBezTo>
                <a:cubicBezTo>
                  <a:pt x="179820" y="923544"/>
                  <a:pt x="124193" y="992125"/>
                  <a:pt x="124193" y="1077468"/>
                </a:cubicBezTo>
                <a:lnTo>
                  <a:pt x="124193" y="1692402"/>
                </a:lnTo>
                <a:cubicBezTo>
                  <a:pt x="124193" y="1777746"/>
                  <a:pt x="68581" y="1846326"/>
                  <a:pt x="0" y="1846326"/>
                </a:cubicBezTo>
              </a:path>
            </a:pathLst>
          </a:custGeom>
          <a:ln w="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3" name="任意多边形 3">
            <a:extLst>
              <a:ext uri="{FF2B5EF4-FFF2-40B4-BE49-F238E27FC236}">
                <a16:creationId xmlns:a16="http://schemas.microsoft.com/office/drawing/2014/main" id="{F0A89B13-9523-4DA3-897E-AED71BB59E33}"/>
              </a:ext>
            </a:extLst>
          </p:cNvPr>
          <p:cNvSpPr/>
          <p:nvPr/>
        </p:nvSpPr>
        <p:spPr>
          <a:xfrm>
            <a:off x="8949177" y="3579032"/>
            <a:ext cx="215900" cy="2879725"/>
          </a:xfrm>
          <a:custGeom>
            <a:avLst/>
            <a:gdLst/>
            <a:ahLst/>
            <a:cxnLst/>
            <a:rect l="0" t="0" r="0" b="0"/>
            <a:pathLst>
              <a:path w="215635" h="2879599">
                <a:moveTo>
                  <a:pt x="0" y="0"/>
                </a:moveTo>
                <a:cubicBezTo>
                  <a:pt x="59436" y="0"/>
                  <a:pt x="107429" y="107441"/>
                  <a:pt x="107429" y="240030"/>
                </a:cubicBezTo>
                <a:lnTo>
                  <a:pt x="107429" y="1200150"/>
                </a:lnTo>
                <a:cubicBezTo>
                  <a:pt x="107429" y="1332738"/>
                  <a:pt x="156210" y="1440180"/>
                  <a:pt x="215634" y="1440180"/>
                </a:cubicBezTo>
                <a:cubicBezTo>
                  <a:pt x="156210" y="1440180"/>
                  <a:pt x="107429" y="1547621"/>
                  <a:pt x="107429" y="1680209"/>
                </a:cubicBezTo>
                <a:lnTo>
                  <a:pt x="107429" y="2639568"/>
                </a:lnTo>
                <a:cubicBezTo>
                  <a:pt x="107429" y="2772156"/>
                  <a:pt x="59436" y="2879598"/>
                  <a:pt x="0" y="2879598"/>
                </a:cubicBezTo>
              </a:path>
            </a:pathLst>
          </a:custGeom>
          <a:ln w="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pic>
        <p:nvPicPr>
          <p:cNvPr id="54" name="图片 4" descr="ws_2806.tmp">
            <a:extLst>
              <a:ext uri="{FF2B5EF4-FFF2-40B4-BE49-F238E27FC236}">
                <a16:creationId xmlns:a16="http://schemas.microsoft.com/office/drawing/2014/main" id="{59E8EB35-8217-41E1-A097-343120F7D87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03889" y="1637519"/>
            <a:ext cx="66675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10">
            <a:extLst>
              <a:ext uri="{FF2B5EF4-FFF2-40B4-BE49-F238E27FC236}">
                <a16:creationId xmlns:a16="http://schemas.microsoft.com/office/drawing/2014/main" id="{458EE2C8-2243-4337-80D8-2FC31B88A8FE}"/>
              </a:ext>
            </a:extLst>
          </p:cNvPr>
          <p:cNvSpPr txBox="1">
            <a:spLocks noChangeArrowheads="1"/>
          </p:cNvSpPr>
          <p:nvPr/>
        </p:nvSpPr>
        <p:spPr bwMode="auto">
          <a:xfrm>
            <a:off x="2416614" y="1856593"/>
            <a:ext cx="156845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2921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2921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MyFirstFrame.java</a:t>
            </a: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725"/>
              </a:lnSpc>
            </a:pPr>
            <a:r>
              <a:rPr lang="en-US" altLang="zh-CN" sz="1600">
                <a:solidFill>
                  <a:srgbClr val="000000"/>
                </a:solidFill>
                <a:latin typeface="Times New Roman" panose="02020603050405020304" pitchFamily="18" charset="0"/>
              </a:rPr>
              <a:t>	javac</a:t>
            </a:r>
          </a:p>
        </p:txBody>
      </p:sp>
      <p:sp>
        <p:nvSpPr>
          <p:cNvPr id="56" name="TextBox 11">
            <a:extLst>
              <a:ext uri="{FF2B5EF4-FFF2-40B4-BE49-F238E27FC236}">
                <a16:creationId xmlns:a16="http://schemas.microsoft.com/office/drawing/2014/main" id="{750B573D-F5A6-410D-B05B-7B703B8720FD}"/>
              </a:ext>
            </a:extLst>
          </p:cNvPr>
          <p:cNvSpPr txBox="1">
            <a:spLocks noChangeArrowheads="1"/>
          </p:cNvSpPr>
          <p:nvPr/>
        </p:nvSpPr>
        <p:spPr bwMode="auto">
          <a:xfrm>
            <a:off x="4431153" y="2694793"/>
            <a:ext cx="663643"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compile</a:t>
            </a:r>
          </a:p>
        </p:txBody>
      </p:sp>
      <p:sp>
        <p:nvSpPr>
          <p:cNvPr id="57" name="TextBox 12">
            <a:extLst>
              <a:ext uri="{FF2B5EF4-FFF2-40B4-BE49-F238E27FC236}">
                <a16:creationId xmlns:a16="http://schemas.microsoft.com/office/drawing/2014/main" id="{FF8C5EEC-0D97-4385-B393-D3136A1E882C}"/>
              </a:ext>
            </a:extLst>
          </p:cNvPr>
          <p:cNvSpPr txBox="1">
            <a:spLocks noChangeArrowheads="1"/>
          </p:cNvSpPr>
          <p:nvPr/>
        </p:nvSpPr>
        <p:spPr bwMode="auto">
          <a:xfrm>
            <a:off x="5224903" y="1880406"/>
            <a:ext cx="1360565"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HelloWorld.java</a:t>
            </a:r>
          </a:p>
        </p:txBody>
      </p:sp>
      <p:sp>
        <p:nvSpPr>
          <p:cNvPr id="58" name="TextBox 13">
            <a:extLst>
              <a:ext uri="{FF2B5EF4-FFF2-40B4-BE49-F238E27FC236}">
                <a16:creationId xmlns:a16="http://schemas.microsoft.com/office/drawing/2014/main" id="{1D7BC8DD-7CC9-450C-BC1D-569D942AFFB3}"/>
              </a:ext>
            </a:extLst>
          </p:cNvPr>
          <p:cNvSpPr txBox="1">
            <a:spLocks noChangeArrowheads="1"/>
          </p:cNvSpPr>
          <p:nvPr/>
        </p:nvSpPr>
        <p:spPr bwMode="auto">
          <a:xfrm>
            <a:off x="6952103" y="2694793"/>
            <a:ext cx="663643"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compile</a:t>
            </a:r>
          </a:p>
        </p:txBody>
      </p:sp>
      <p:sp>
        <p:nvSpPr>
          <p:cNvPr id="59" name="TextBox 14">
            <a:extLst>
              <a:ext uri="{FF2B5EF4-FFF2-40B4-BE49-F238E27FC236}">
                <a16:creationId xmlns:a16="http://schemas.microsoft.com/office/drawing/2014/main" id="{D65D1B54-6BD8-413C-BDAF-E705F66A264A}"/>
              </a:ext>
            </a:extLst>
          </p:cNvPr>
          <p:cNvSpPr txBox="1">
            <a:spLocks noChangeArrowheads="1"/>
          </p:cNvSpPr>
          <p:nvPr/>
        </p:nvSpPr>
        <p:spPr bwMode="auto">
          <a:xfrm>
            <a:off x="2272152" y="3086907"/>
            <a:ext cx="1625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3683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MyFirstFrame.class</a:t>
            </a: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1000"/>
              </a:lnSpc>
            </a:pPr>
            <a:endParaRPr lang="en-US" altLang="zh-CN" sz="1600">
              <a:solidFill>
                <a:srgbClr val="000000"/>
              </a:solidFill>
              <a:latin typeface="Times New Roman" panose="02020603050405020304" pitchFamily="18" charset="0"/>
            </a:endParaRPr>
          </a:p>
          <a:p>
            <a:pPr eaLnBrk="1" hangingPunct="1">
              <a:lnSpc>
                <a:spcPts val="2238"/>
              </a:lnSpc>
            </a:pPr>
            <a:r>
              <a:rPr lang="en-US" altLang="zh-CN" sz="1600">
                <a:solidFill>
                  <a:srgbClr val="000000"/>
                </a:solidFill>
                <a:latin typeface="Times New Roman" panose="02020603050405020304" pitchFamily="18" charset="0"/>
              </a:rPr>
              <a:t>	java</a:t>
            </a:r>
          </a:p>
        </p:txBody>
      </p:sp>
      <p:sp>
        <p:nvSpPr>
          <p:cNvPr id="60" name="TextBox 15">
            <a:extLst>
              <a:ext uri="{FF2B5EF4-FFF2-40B4-BE49-F238E27FC236}">
                <a16:creationId xmlns:a16="http://schemas.microsoft.com/office/drawing/2014/main" id="{9F55F7DB-ED12-4D86-8322-0C546C226DD8}"/>
              </a:ext>
            </a:extLst>
          </p:cNvPr>
          <p:cNvSpPr txBox="1">
            <a:spLocks noChangeArrowheads="1"/>
          </p:cNvSpPr>
          <p:nvPr/>
        </p:nvSpPr>
        <p:spPr bwMode="auto">
          <a:xfrm>
            <a:off x="4647052" y="3991781"/>
            <a:ext cx="35426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a:solidFill>
                  <a:srgbClr val="000000"/>
                </a:solidFill>
                <a:latin typeface="Times New Roman" panose="02020603050405020304" pitchFamily="18" charset="0"/>
              </a:rPr>
              <a:t>load</a:t>
            </a:r>
          </a:p>
        </p:txBody>
      </p:sp>
      <p:sp>
        <p:nvSpPr>
          <p:cNvPr id="61" name="TextBox 16">
            <a:extLst>
              <a:ext uri="{FF2B5EF4-FFF2-40B4-BE49-F238E27FC236}">
                <a16:creationId xmlns:a16="http://schemas.microsoft.com/office/drawing/2014/main" id="{E7C8514E-3B6E-466A-9E7A-E1236FFEBB51}"/>
              </a:ext>
            </a:extLst>
          </p:cNvPr>
          <p:cNvSpPr txBox="1">
            <a:spLocks noChangeArrowheads="1"/>
          </p:cNvSpPr>
          <p:nvPr/>
        </p:nvSpPr>
        <p:spPr bwMode="auto">
          <a:xfrm>
            <a:off x="5080440" y="3086907"/>
            <a:ext cx="1420813"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0160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160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488"/>
              </a:lnSpc>
            </a:pPr>
            <a:r>
              <a:rPr lang="en-US" altLang="zh-CN" sz="1600" dirty="0" err="1">
                <a:solidFill>
                  <a:srgbClr val="000000"/>
                </a:solidFill>
                <a:latin typeface="Times New Roman" panose="02020603050405020304" pitchFamily="18" charset="0"/>
              </a:rPr>
              <a:t>HelloWorld.class</a:t>
            </a:r>
            <a:endParaRPr lang="en-US" altLang="zh-CN" sz="1600" dirty="0">
              <a:solidFill>
                <a:srgbClr val="000000"/>
              </a:solidFill>
              <a:latin typeface="Times New Roman" panose="02020603050405020304" pitchFamily="18" charset="0"/>
            </a:endParaRPr>
          </a:p>
          <a:p>
            <a:pPr eaLnBrk="1" hangingPunct="1">
              <a:lnSpc>
                <a:spcPts val="1000"/>
              </a:lnSpc>
            </a:pPr>
            <a:endParaRPr lang="en-US" altLang="zh-CN" sz="1600" dirty="0">
              <a:solidFill>
                <a:srgbClr val="000000"/>
              </a:solidFill>
              <a:latin typeface="Times New Roman" panose="02020603050405020304" pitchFamily="18" charset="0"/>
            </a:endParaRPr>
          </a:p>
          <a:p>
            <a:pPr eaLnBrk="1" hangingPunct="1">
              <a:lnSpc>
                <a:spcPts val="1000"/>
              </a:lnSpc>
            </a:pPr>
            <a:endParaRPr lang="en-US" altLang="zh-CN" sz="1600" dirty="0">
              <a:solidFill>
                <a:srgbClr val="000000"/>
              </a:solidFill>
              <a:latin typeface="Times New Roman" panose="02020603050405020304" pitchFamily="18" charset="0"/>
            </a:endParaRPr>
          </a:p>
          <a:p>
            <a:pPr eaLnBrk="1" hangingPunct="1">
              <a:lnSpc>
                <a:spcPts val="1000"/>
              </a:lnSpc>
            </a:pPr>
            <a:endParaRPr lang="en-US" altLang="zh-CN" sz="1600" dirty="0">
              <a:solidFill>
                <a:srgbClr val="000000"/>
              </a:solidFill>
              <a:latin typeface="Times New Roman" panose="02020603050405020304" pitchFamily="18" charset="0"/>
            </a:endParaRPr>
          </a:p>
          <a:p>
            <a:pPr eaLnBrk="1" hangingPunct="1">
              <a:lnSpc>
                <a:spcPts val="1000"/>
              </a:lnSpc>
            </a:pPr>
            <a:endParaRPr lang="en-US" altLang="zh-CN" sz="1600" dirty="0">
              <a:solidFill>
                <a:srgbClr val="000000"/>
              </a:solidFill>
              <a:latin typeface="Times New Roman" panose="02020603050405020304" pitchFamily="18" charset="0"/>
            </a:endParaRPr>
          </a:p>
          <a:p>
            <a:pPr eaLnBrk="1" hangingPunct="1">
              <a:lnSpc>
                <a:spcPts val="1000"/>
              </a:lnSpc>
            </a:pPr>
            <a:endParaRPr lang="en-US" altLang="zh-CN" sz="1600" dirty="0">
              <a:solidFill>
                <a:srgbClr val="000000"/>
              </a:solidFill>
              <a:latin typeface="Times New Roman" panose="02020603050405020304" pitchFamily="18" charset="0"/>
            </a:endParaRPr>
          </a:p>
          <a:p>
            <a:pPr eaLnBrk="1" hangingPunct="1">
              <a:lnSpc>
                <a:spcPts val="2125"/>
              </a:lnSpc>
            </a:pPr>
            <a:r>
              <a:rPr lang="en-US" altLang="zh-CN" sz="1600" dirty="0">
                <a:solidFill>
                  <a:srgbClr val="000000"/>
                </a:solidFill>
                <a:latin typeface="Times New Roman" panose="02020603050405020304" pitchFamily="18" charset="0"/>
              </a:rPr>
              <a:t>	load</a:t>
            </a:r>
          </a:p>
        </p:txBody>
      </p:sp>
      <p:sp>
        <p:nvSpPr>
          <p:cNvPr id="62" name="TextBox 17">
            <a:extLst>
              <a:ext uri="{FF2B5EF4-FFF2-40B4-BE49-F238E27FC236}">
                <a16:creationId xmlns:a16="http://schemas.microsoft.com/office/drawing/2014/main" id="{4A4D9751-33B3-41A8-B591-1E54FD712A78}"/>
              </a:ext>
            </a:extLst>
          </p:cNvPr>
          <p:cNvSpPr txBox="1">
            <a:spLocks noChangeArrowheads="1"/>
          </p:cNvSpPr>
          <p:nvPr/>
        </p:nvSpPr>
        <p:spPr bwMode="auto">
          <a:xfrm>
            <a:off x="4353365" y="4574394"/>
            <a:ext cx="23923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2225"/>
              </a:lnSpc>
            </a:pPr>
            <a:r>
              <a:rPr lang="en-US" altLang="zh-CN" b="1">
                <a:solidFill>
                  <a:srgbClr val="0000FF"/>
                </a:solidFill>
                <a:latin typeface="Times New Roman" panose="02020603050405020304" pitchFamily="18" charset="0"/>
              </a:rPr>
              <a:t>Java</a:t>
            </a:r>
            <a:r>
              <a:rPr lang="zh-CN" altLang="en-US" b="1">
                <a:solidFill>
                  <a:srgbClr val="0000FF"/>
                </a:solidFill>
                <a:latin typeface="Times New Roman" panose="02020603050405020304" pitchFamily="18" charset="0"/>
              </a:rPr>
              <a:t>虚拟机</a:t>
            </a:r>
            <a:r>
              <a:rPr lang="en-US" altLang="zh-CN" b="1">
                <a:solidFill>
                  <a:srgbClr val="0000FF"/>
                </a:solidFill>
                <a:latin typeface="Times New Roman" panose="02020603050405020304" pitchFamily="18" charset="0"/>
              </a:rPr>
              <a:t>(JVM)</a:t>
            </a:r>
          </a:p>
        </p:txBody>
      </p:sp>
      <p:sp>
        <p:nvSpPr>
          <p:cNvPr id="63" name="TextBox 18">
            <a:extLst>
              <a:ext uri="{FF2B5EF4-FFF2-40B4-BE49-F238E27FC236}">
                <a16:creationId xmlns:a16="http://schemas.microsoft.com/office/drawing/2014/main" id="{1EE9871F-79D3-47C9-A794-4BCC79D93131}"/>
              </a:ext>
            </a:extLst>
          </p:cNvPr>
          <p:cNvSpPr txBox="1">
            <a:spLocks noChangeArrowheads="1"/>
          </p:cNvSpPr>
          <p:nvPr/>
        </p:nvSpPr>
        <p:spPr bwMode="auto">
          <a:xfrm>
            <a:off x="2576953" y="5885668"/>
            <a:ext cx="1227131"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889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889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889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a:latin typeface="Calibri" panose="020F0502020204030204" pitchFamily="34" charset="0"/>
              </a:rPr>
              <a:t>	</a:t>
            </a: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Windows</a:t>
            </a:r>
          </a:p>
        </p:txBody>
      </p:sp>
      <p:sp>
        <p:nvSpPr>
          <p:cNvPr id="64" name="TextBox 19">
            <a:extLst>
              <a:ext uri="{FF2B5EF4-FFF2-40B4-BE49-F238E27FC236}">
                <a16:creationId xmlns:a16="http://schemas.microsoft.com/office/drawing/2014/main" id="{80B092E6-A0E9-4C79-9749-92821D4BEC2A}"/>
              </a:ext>
            </a:extLst>
          </p:cNvPr>
          <p:cNvSpPr txBox="1">
            <a:spLocks noChangeArrowheads="1"/>
          </p:cNvSpPr>
          <p:nvPr/>
        </p:nvSpPr>
        <p:spPr bwMode="auto">
          <a:xfrm>
            <a:off x="5035989" y="5885668"/>
            <a:ext cx="1136530"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143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143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	Linux</a:t>
            </a:r>
          </a:p>
        </p:txBody>
      </p:sp>
      <p:sp>
        <p:nvSpPr>
          <p:cNvPr id="65" name="TextBox 20">
            <a:extLst>
              <a:ext uri="{FF2B5EF4-FFF2-40B4-BE49-F238E27FC236}">
                <a16:creationId xmlns:a16="http://schemas.microsoft.com/office/drawing/2014/main" id="{0B4ADF6A-F4EA-4681-915A-9E6605F7AFEC}"/>
              </a:ext>
            </a:extLst>
          </p:cNvPr>
          <p:cNvSpPr txBox="1">
            <a:spLocks noChangeArrowheads="1"/>
          </p:cNvSpPr>
          <p:nvPr/>
        </p:nvSpPr>
        <p:spPr bwMode="auto">
          <a:xfrm>
            <a:off x="7307702" y="5885668"/>
            <a:ext cx="1479572" cy="50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1778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ahoma" panose="020B0604030504040204" pitchFamily="34" charset="0"/>
                <a:ea typeface="宋体" panose="02010600030101010101" pitchFamily="2" charset="-122"/>
              </a:defRPr>
            </a:lvl9pPr>
          </a:lstStyle>
          <a:p>
            <a:pPr eaLnBrk="1" hangingPunct="1">
              <a:lnSpc>
                <a:spcPts val="1663"/>
              </a:lnSpc>
            </a:pPr>
            <a:r>
              <a:rPr lang="en-US" altLang="zh-CN">
                <a:latin typeface="Calibri" panose="020F0502020204030204" pitchFamily="34" charset="0"/>
              </a:rPr>
              <a:t>	</a:t>
            </a:r>
            <a:r>
              <a:rPr lang="en-US" altLang="zh-CN" b="1">
                <a:solidFill>
                  <a:srgbClr val="0000FF"/>
                </a:solidFill>
                <a:latin typeface="Times New Roman" panose="02020603050405020304" pitchFamily="18" charset="0"/>
              </a:rPr>
              <a:t>JVM for</a:t>
            </a:r>
          </a:p>
          <a:p>
            <a:pPr eaLnBrk="1" hangingPunct="1">
              <a:lnSpc>
                <a:spcPts val="2163"/>
              </a:lnSpc>
            </a:pPr>
            <a:r>
              <a:rPr lang="en-US" altLang="zh-CN" b="1">
                <a:solidFill>
                  <a:srgbClr val="0000FF"/>
                </a:solidFill>
                <a:latin typeface="Times New Roman" panose="02020603050405020304" pitchFamily="18" charset="0"/>
              </a:rPr>
              <a:t>Nokia 6100</a:t>
            </a:r>
          </a:p>
        </p:txBody>
      </p:sp>
    </p:spTree>
    <p:extLst>
      <p:ext uri="{BB962C8B-B14F-4D97-AF65-F5344CB8AC3E}">
        <p14:creationId xmlns:p14="http://schemas.microsoft.com/office/powerpoint/2010/main" val="2239860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37" name="矩形 36"/>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25"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26" name="文本框 25"/>
          <p:cNvSpPr txBox="1"/>
          <p:nvPr/>
        </p:nvSpPr>
        <p:spPr>
          <a:xfrm>
            <a:off x="375400" y="2896664"/>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27" name="文本框 26"/>
          <p:cNvSpPr txBox="1"/>
          <p:nvPr/>
        </p:nvSpPr>
        <p:spPr>
          <a:xfrm>
            <a:off x="1284712" y="831928"/>
            <a:ext cx="1868659"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ONT</a:t>
            </a:r>
            <a:endParaRPr lang="zh-CN" altLang="en-US" sz="5999" b="1" dirty="0">
              <a:solidFill>
                <a:schemeClr val="bg1"/>
              </a:solidFill>
              <a:latin typeface="Bodoni MT" panose="02070603080606020203" pitchFamily="18" charset="0"/>
            </a:endParaRPr>
          </a:p>
        </p:txBody>
      </p:sp>
      <p:sp>
        <p:nvSpPr>
          <p:cNvPr id="28" name="文本框 27"/>
          <p:cNvSpPr txBox="1"/>
          <p:nvPr/>
        </p:nvSpPr>
        <p:spPr>
          <a:xfrm>
            <a:off x="376924" y="1625123"/>
            <a:ext cx="2491342"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ENTS</a:t>
            </a:r>
            <a:endParaRPr lang="zh-CN" altLang="en-US" sz="5999" b="1" dirty="0">
              <a:solidFill>
                <a:schemeClr val="bg1"/>
              </a:solidFill>
              <a:latin typeface="Bodoni MT" panose="02070603080606020203" pitchFamily="18" charset="0"/>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p:cNvGrpSpPr/>
          <p:nvPr/>
        </p:nvGrpSpPr>
        <p:grpSpPr>
          <a:xfrm>
            <a:off x="5276048" y="1676807"/>
            <a:ext cx="549719" cy="609459"/>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p:cNvSpPr txBox="1"/>
          <p:nvPr/>
        </p:nvSpPr>
        <p:spPr>
          <a:xfrm>
            <a:off x="6096794" y="1784939"/>
            <a:ext cx="4512105"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   初识</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程序</a:t>
            </a:r>
          </a:p>
        </p:txBody>
      </p:sp>
      <p:grpSp>
        <p:nvGrpSpPr>
          <p:cNvPr id="70" name="组合 69"/>
          <p:cNvGrpSpPr/>
          <p:nvPr/>
        </p:nvGrpSpPr>
        <p:grpSpPr>
          <a:xfrm>
            <a:off x="5257994" y="2438629"/>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67174"/>
            <a:ext cx="418923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1.3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开发与运行环境</a:t>
            </a:r>
          </a:p>
        </p:txBody>
      </p:sp>
      <p:grpSp>
        <p:nvGrpSpPr>
          <p:cNvPr id="100" name="组合 99"/>
          <p:cNvGrpSpPr/>
          <p:nvPr/>
        </p:nvGrpSpPr>
        <p:grpSpPr>
          <a:xfrm>
            <a:off x="5287019" y="5181193"/>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p:cNvSpPr txBox="1"/>
          <p:nvPr/>
        </p:nvSpPr>
        <p:spPr>
          <a:xfrm>
            <a:off x="5927654" y="5288215"/>
            <a:ext cx="5179607"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1.7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习题</a:t>
            </a:r>
          </a:p>
        </p:txBody>
      </p:sp>
      <p:sp>
        <p:nvSpPr>
          <p:cNvPr id="3" name="TextBox 2"/>
          <p:cNvSpPr txBox="1"/>
          <p:nvPr/>
        </p:nvSpPr>
        <p:spPr>
          <a:xfrm>
            <a:off x="6125261" y="1058461"/>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   Java</a:t>
            </a:r>
            <a:r>
              <a:rPr lang="zh-CN" altLang="en-US" sz="2400" b="1" dirty="0">
                <a:latin typeface="仿宋" panose="02010609060101010101" pitchFamily="49" charset="-122"/>
                <a:ea typeface="仿宋" panose="02010609060101010101" pitchFamily="49" charset="-122"/>
              </a:rPr>
              <a:t>语言简介</a:t>
            </a:r>
          </a:p>
        </p:txBody>
      </p:sp>
      <p:grpSp>
        <p:nvGrpSpPr>
          <p:cNvPr id="49" name="组合 48"/>
          <p:cNvGrpSpPr/>
          <p:nvPr/>
        </p:nvGrpSpPr>
        <p:grpSpPr>
          <a:xfrm>
            <a:off x="5257994" y="3124271"/>
            <a:ext cx="549719" cy="617843"/>
            <a:chOff x="279401" y="2698750"/>
            <a:chExt cx="1473200" cy="1655763"/>
          </a:xfrm>
        </p:grpSpPr>
        <p:sp>
          <p:nvSpPr>
            <p:cNvPr id="50"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7" name="TextBox 78"/>
          <p:cNvSpPr txBox="1"/>
          <p:nvPr/>
        </p:nvSpPr>
        <p:spPr>
          <a:xfrm>
            <a:off x="6096000" y="3263984"/>
            <a:ext cx="4189236" cy="830997"/>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1.4   Java</a:t>
            </a:r>
            <a:r>
              <a:rPr lang="zh-CN" altLang="en-US" sz="2400" b="1" dirty="0">
                <a:latin typeface="仿宋" panose="02010609060101010101" pitchFamily="49" charset="-122"/>
                <a:ea typeface="仿宋" panose="02010609060101010101" pitchFamily="49" charset="-122"/>
              </a:rPr>
              <a:t>程序结构</a:t>
            </a:r>
          </a:p>
          <a:p>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88" name="组合 87"/>
          <p:cNvGrpSpPr/>
          <p:nvPr/>
        </p:nvGrpSpPr>
        <p:grpSpPr>
          <a:xfrm>
            <a:off x="5276048" y="4447311"/>
            <a:ext cx="549719" cy="617843"/>
            <a:chOff x="279401" y="2698750"/>
            <a:chExt cx="1473200" cy="1655763"/>
          </a:xfrm>
        </p:grpSpPr>
        <p:sp>
          <p:nvSpPr>
            <p:cNvPr id="8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7" name="TextBox 78"/>
          <p:cNvSpPr txBox="1"/>
          <p:nvPr/>
        </p:nvSpPr>
        <p:spPr>
          <a:xfrm>
            <a:off x="6096000" y="3938456"/>
            <a:ext cx="4036872"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1.5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学习方法</a:t>
            </a:r>
          </a:p>
        </p:txBody>
      </p:sp>
      <p:grpSp>
        <p:nvGrpSpPr>
          <p:cNvPr id="98" name="组合 97"/>
          <p:cNvGrpSpPr/>
          <p:nvPr/>
        </p:nvGrpSpPr>
        <p:grpSpPr>
          <a:xfrm>
            <a:off x="5257994" y="3809912"/>
            <a:ext cx="549719" cy="617843"/>
            <a:chOff x="279401" y="2698750"/>
            <a:chExt cx="1473200" cy="1655763"/>
          </a:xfrm>
        </p:grpSpPr>
        <p:sp>
          <p:nvSpPr>
            <p:cNvPr id="9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9" name="矩形: 圆角 6">
            <a:extLst>
              <a:ext uri="{FF2B5EF4-FFF2-40B4-BE49-F238E27FC236}">
                <a16:creationId xmlns:a16="http://schemas.microsoft.com/office/drawing/2014/main" id="{72096CFD-5629-414B-BDB2-19C8D1A918E0}"/>
              </a:ext>
            </a:extLst>
          </p:cNvPr>
          <p:cNvSpPr/>
          <p:nvPr/>
        </p:nvSpPr>
        <p:spPr>
          <a:xfrm>
            <a:off x="6149014" y="4548921"/>
            <a:ext cx="4589081"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sp>
        <p:nvSpPr>
          <p:cNvPr id="118" name="TextBox 117"/>
          <p:cNvSpPr txBox="1"/>
          <p:nvPr/>
        </p:nvSpPr>
        <p:spPr>
          <a:xfrm>
            <a:off x="6096000" y="4610122"/>
            <a:ext cx="3732936" cy="461665"/>
          </a:xfrm>
          <a:prstGeom prst="rect">
            <a:avLst/>
          </a:prstGeom>
          <a:noFill/>
        </p:spPr>
        <p:txBody>
          <a:bodyPr wrap="square" rtlCol="0">
            <a:spAutoFit/>
          </a:bodyPr>
          <a:lstStyle>
            <a:defPPr>
              <a:defRPr lang="zh-CN"/>
            </a:defPPr>
            <a:lvl1pPr>
              <a:defRPr sz="2400" b="1">
                <a:solidFill>
                  <a:schemeClr val="bg1"/>
                </a:solidFill>
                <a:latin typeface="仿宋" panose="02010609060101010101" pitchFamily="49" charset="-122"/>
                <a:ea typeface="仿宋" panose="02010609060101010101" pitchFamily="49" charset="-122"/>
              </a:defRPr>
            </a:lvl1pPr>
          </a:lstStyle>
          <a:p>
            <a:r>
              <a:rPr lang="en-US" altLang="zh-CN" dirty="0"/>
              <a:t>1.6   </a:t>
            </a:r>
            <a:r>
              <a:rPr lang="zh-CN" altLang="en-US" dirty="0"/>
              <a:t>小结</a:t>
            </a:r>
          </a:p>
        </p:txBody>
      </p:sp>
    </p:spTree>
    <p:extLst>
      <p:ext uri="{BB962C8B-B14F-4D97-AF65-F5344CB8AC3E}">
        <p14:creationId xmlns:p14="http://schemas.microsoft.com/office/powerpoint/2010/main" val="229904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3"/>
          <p:cNvSpPr/>
          <p:nvPr/>
        </p:nvSpPr>
        <p:spPr>
          <a:xfrm>
            <a:off x="2205" y="1286002"/>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1.2  Java</a:t>
            </a:r>
            <a:r>
              <a:rPr lang="zh-CN" altLang="en-US" b="1" dirty="0">
                <a:latin typeface="仿宋" panose="02010609060101010101" pitchFamily="49" charset="-122"/>
                <a:ea typeface="仿宋" panose="02010609060101010101" pitchFamily="49" charset="-122"/>
              </a:rPr>
              <a:t>特点</a:t>
            </a:r>
          </a:p>
        </p:txBody>
      </p:sp>
      <p:sp>
        <p:nvSpPr>
          <p:cNvPr id="24" name="内容占位符 2"/>
          <p:cNvSpPr txBox="1">
            <a:spLocks/>
          </p:cNvSpPr>
          <p:nvPr/>
        </p:nvSpPr>
        <p:spPr>
          <a:xfrm>
            <a:off x="1071573" y="1295894"/>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、简单</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15" name="内容占位符 2"/>
          <p:cNvSpPr txBox="1">
            <a:spLocks/>
          </p:cNvSpPr>
          <p:nvPr/>
        </p:nvSpPr>
        <p:spPr>
          <a:xfrm>
            <a:off x="1067964" y="2210081"/>
            <a:ext cx="10357194" cy="378275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b="1" dirty="0">
                <a:latin typeface="仿宋" panose="02010609060101010101" pitchFamily="49" charset="-122"/>
                <a:ea typeface="仿宋" panose="02010609060101010101" pitchFamily="49" charset="-122"/>
              </a:rPr>
              <a:t>Java</a:t>
            </a:r>
            <a:r>
              <a:rPr lang="zh-CN" altLang="zh-CN" sz="2800" b="1" dirty="0">
                <a:latin typeface="仿宋" panose="02010609060101010101" pitchFamily="49" charset="-122"/>
                <a:ea typeface="仿宋" panose="02010609060101010101" pitchFamily="49" charset="-122"/>
              </a:rPr>
              <a:t>语言和</a:t>
            </a:r>
            <a:r>
              <a:rPr lang="en-US" altLang="zh-CN" sz="2800" b="1" dirty="0">
                <a:latin typeface="仿宋" panose="02010609060101010101" pitchFamily="49" charset="-122"/>
                <a:ea typeface="仿宋" panose="02010609060101010101" pitchFamily="49" charset="-122"/>
              </a:rPr>
              <a:t>C++</a:t>
            </a:r>
            <a:r>
              <a:rPr lang="zh-CN" altLang="zh-CN" sz="2800" b="1" dirty="0">
                <a:latin typeface="仿宋" panose="02010609060101010101" pitchFamily="49" charset="-122"/>
                <a:ea typeface="仿宋" panose="02010609060101010101" pitchFamily="49" charset="-122"/>
              </a:rPr>
              <a:t>语言已成为软件开发者应当掌握的基础语言。如果从语言的简单性方面看，</a:t>
            </a:r>
            <a:r>
              <a:rPr lang="en-US" altLang="zh-CN" sz="2800" b="1" dirty="0">
                <a:latin typeface="仿宋" panose="02010609060101010101" pitchFamily="49" charset="-122"/>
                <a:ea typeface="仿宋" panose="02010609060101010101" pitchFamily="49" charset="-122"/>
              </a:rPr>
              <a:t>Java</a:t>
            </a:r>
            <a:r>
              <a:rPr lang="zh-CN" altLang="zh-CN" sz="2800" b="1" dirty="0">
                <a:latin typeface="仿宋" panose="02010609060101010101" pitchFamily="49" charset="-122"/>
                <a:ea typeface="仿宋" panose="02010609060101010101" pitchFamily="49" charset="-122"/>
              </a:rPr>
              <a:t>要比</a:t>
            </a:r>
            <a:r>
              <a:rPr lang="en-US" altLang="zh-CN" sz="2800" b="1" dirty="0">
                <a:latin typeface="仿宋" panose="02010609060101010101" pitchFamily="49" charset="-122"/>
                <a:ea typeface="仿宋" panose="02010609060101010101" pitchFamily="49" charset="-122"/>
              </a:rPr>
              <a:t>C++</a:t>
            </a:r>
            <a:r>
              <a:rPr lang="zh-CN" altLang="zh-CN" sz="2800" b="1" dirty="0">
                <a:latin typeface="仿宋" panose="02010609060101010101" pitchFamily="49" charset="-122"/>
                <a:ea typeface="仿宋" panose="02010609060101010101" pitchFamily="49" charset="-122"/>
              </a:rPr>
              <a:t>简单，</a:t>
            </a:r>
            <a:r>
              <a:rPr lang="en-US" altLang="zh-CN" sz="2800" b="1" dirty="0">
                <a:latin typeface="仿宋" panose="02010609060101010101" pitchFamily="49" charset="-122"/>
                <a:ea typeface="仿宋" panose="02010609060101010101" pitchFamily="49" charset="-122"/>
              </a:rPr>
              <a:t>C++</a:t>
            </a:r>
            <a:r>
              <a:rPr lang="zh-CN" altLang="zh-CN" sz="2800" b="1" dirty="0">
                <a:latin typeface="仿宋" panose="02010609060101010101" pitchFamily="49" charset="-122"/>
                <a:ea typeface="仿宋" panose="02010609060101010101" pitchFamily="49" charset="-122"/>
              </a:rPr>
              <a:t>中许多容易混淆的概念，或者被</a:t>
            </a:r>
            <a:r>
              <a:rPr lang="en-US" altLang="zh-CN" sz="2800" b="1" dirty="0">
                <a:latin typeface="仿宋" panose="02010609060101010101" pitchFamily="49" charset="-122"/>
                <a:ea typeface="仿宋" panose="02010609060101010101" pitchFamily="49" charset="-122"/>
              </a:rPr>
              <a:t>Java</a:t>
            </a:r>
            <a:r>
              <a:rPr lang="zh-CN" altLang="zh-CN" sz="2800" b="1" dirty="0">
                <a:latin typeface="仿宋" panose="02010609060101010101" pitchFamily="49" charset="-122"/>
                <a:ea typeface="仿宋" panose="02010609060101010101" pitchFamily="49" charset="-122"/>
              </a:rPr>
              <a:t>弃之不用了，或者</a:t>
            </a:r>
            <a:r>
              <a:rPr lang="zh-CN" altLang="zh-CN" sz="2800" b="1" dirty="0">
                <a:solidFill>
                  <a:srgbClr val="C00000"/>
                </a:solidFill>
                <a:latin typeface="仿宋" panose="02010609060101010101" pitchFamily="49" charset="-122"/>
                <a:ea typeface="仿宋" panose="02010609060101010101" pitchFamily="49" charset="-122"/>
              </a:rPr>
              <a:t>以一种更清楚更容易理解的方式实现，例如，</a:t>
            </a:r>
            <a:r>
              <a:rPr lang="en-US" altLang="zh-CN" sz="2800" b="1" dirty="0">
                <a:solidFill>
                  <a:srgbClr val="C00000"/>
                </a:solidFill>
                <a:latin typeface="仿宋" panose="02010609060101010101" pitchFamily="49" charset="-122"/>
                <a:ea typeface="仿宋" panose="02010609060101010101" pitchFamily="49" charset="-122"/>
              </a:rPr>
              <a:t>Java</a:t>
            </a:r>
            <a:r>
              <a:rPr lang="zh-CN" altLang="zh-CN" sz="2800" b="1" dirty="0">
                <a:solidFill>
                  <a:srgbClr val="C00000"/>
                </a:solidFill>
                <a:latin typeface="仿宋" panose="02010609060101010101" pitchFamily="49" charset="-122"/>
                <a:ea typeface="仿宋" panose="02010609060101010101" pitchFamily="49" charset="-122"/>
              </a:rPr>
              <a:t>不再有指针的概念。</a:t>
            </a:r>
            <a:endParaRPr lang="zh-CN" altLang="en-US" sz="2800" dirty="0">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2502BAE4-1554-4179-97E8-BAB9AAB8E001}"/>
              </a:ext>
            </a:extLst>
          </p:cNvPr>
          <p:cNvSpPr txBox="1">
            <a:spLocks/>
          </p:cNvSpPr>
          <p:nvPr/>
        </p:nvSpPr>
        <p:spPr>
          <a:xfrm>
            <a:off x="1065759" y="5065216"/>
            <a:ext cx="10357194" cy="92762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800"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800" dirty="0">
                <a:solidFill>
                  <a:schemeClr val="tx1">
                    <a:lumMod val="85000"/>
                    <a:lumOff val="15000"/>
                  </a:schemeClr>
                </a:solidFill>
                <a:latin typeface="仿宋" panose="02010609060101010101" pitchFamily="49" charset="-122"/>
                <a:ea typeface="仿宋" panose="02010609060101010101" pitchFamily="49" charset="-122"/>
              </a:rPr>
              <a:t>源程序经转换生成字节码文件，然后由</a:t>
            </a:r>
            <a:r>
              <a:rPr lang="en-US" altLang="zh-CN" sz="2800" dirty="0">
                <a:solidFill>
                  <a:schemeClr val="tx1">
                    <a:lumMod val="85000"/>
                    <a:lumOff val="15000"/>
                  </a:schemeClr>
                </a:solidFill>
                <a:latin typeface="仿宋" panose="02010609060101010101" pitchFamily="49" charset="-122"/>
                <a:ea typeface="仿宋" panose="02010609060101010101" pitchFamily="49" charset="-122"/>
              </a:rPr>
              <a:t>Java</a:t>
            </a:r>
            <a:r>
              <a:rPr lang="zh-CN" altLang="en-US" sz="2800" dirty="0">
                <a:solidFill>
                  <a:schemeClr val="tx1">
                    <a:lumMod val="85000"/>
                    <a:lumOff val="15000"/>
                  </a:schemeClr>
                </a:solidFill>
                <a:latin typeface="仿宋" panose="02010609060101010101" pitchFamily="49" charset="-122"/>
                <a:ea typeface="仿宋" panose="02010609060101010101" pitchFamily="49" charset="-122"/>
              </a:rPr>
              <a:t>虚拟机解释执行。</a:t>
            </a:r>
          </a:p>
          <a:p>
            <a:pPr marL="0" indent="0">
              <a:buNone/>
            </a:pPr>
            <a:endParaRPr lang="zh-CN" altLang="en-US" sz="2800" dirty="0">
              <a:latin typeface="仿宋" panose="02010609060101010101" pitchFamily="49" charset="-122"/>
              <a:ea typeface="仿宋" panose="02010609060101010101" pitchFamily="49" charset="-122"/>
            </a:endParaRPr>
          </a:p>
        </p:txBody>
      </p:sp>
      <p:sp>
        <p:nvSpPr>
          <p:cNvPr id="9" name="Freeform 3">
            <a:extLst>
              <a:ext uri="{FF2B5EF4-FFF2-40B4-BE49-F238E27FC236}">
                <a16:creationId xmlns:a16="http://schemas.microsoft.com/office/drawing/2014/main" id="{0DD25C6E-F1A8-4821-B8A3-BFB88A55D479}"/>
              </a:ext>
            </a:extLst>
          </p:cNvPr>
          <p:cNvSpPr/>
          <p:nvPr/>
        </p:nvSpPr>
        <p:spPr>
          <a:xfrm>
            <a:off x="-3609" y="4451516"/>
            <a:ext cx="12187591"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6B4246FB-41E3-4A08-B12E-76C4D71E8862}"/>
              </a:ext>
            </a:extLst>
          </p:cNvPr>
          <p:cNvSpPr txBox="1">
            <a:spLocks/>
          </p:cNvSpPr>
          <p:nvPr/>
        </p:nvSpPr>
        <p:spPr>
          <a:xfrm>
            <a:off x="1065759" y="4461408"/>
            <a:ext cx="9314011"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、解释式</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E11FABFA-81B0-4119-99E2-EFDC20803ECF}"/>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62672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矩形 3"/>
          <p:cNvSpPr/>
          <p:nvPr/>
        </p:nvSpPr>
        <p:spPr>
          <a:xfrm>
            <a:off x="1647130" y="2386790"/>
            <a:ext cx="9476906" cy="2221762"/>
          </a:xfrm>
          <a:prstGeom prst="rect">
            <a:avLst/>
          </a:prstGeom>
        </p:spPr>
        <p:txBody>
          <a:bodyPr wrap="square">
            <a:spAutoFit/>
          </a:bodyPr>
          <a:lstStyle/>
          <a:p>
            <a:pPr indent="719856">
              <a:lnSpc>
                <a:spcPct val="150000"/>
              </a:lnSpc>
            </a:pPr>
            <a:r>
              <a:rPr lang="zh-CN" altLang="en-US" sz="2400" dirty="0">
                <a:latin typeface="仿宋" panose="02010609060101010101" pitchFamily="49" charset="-122"/>
                <a:ea typeface="仿宋" panose="02010609060101010101" pitchFamily="49" charset="-122"/>
              </a:rPr>
              <a:t>本节介绍了</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语言的产生、发展历程和</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语言的主要特点。</a:t>
            </a:r>
          </a:p>
          <a:p>
            <a:pPr indent="719856">
              <a:lnSpc>
                <a:spcPct val="150000"/>
              </a:lnSpc>
            </a:pPr>
            <a:r>
              <a:rPr lang="zh-CN" altLang="en-US" sz="2400" dirty="0">
                <a:latin typeface="仿宋" panose="02010609060101010101" pitchFamily="49" charset="-122"/>
                <a:ea typeface="仿宋" panose="02010609060101010101" pitchFamily="49" charset="-122"/>
              </a:rPr>
              <a:t>通过两个简单的程序说明了</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程序的类型和结构特点。</a:t>
            </a:r>
          </a:p>
          <a:p>
            <a:pPr indent="719856">
              <a:lnSpc>
                <a:spcPct val="150000"/>
              </a:lnSpc>
            </a:pPr>
            <a:r>
              <a:rPr lang="zh-CN" altLang="en-US" sz="2400" dirty="0">
                <a:latin typeface="仿宋" panose="02010609060101010101" pitchFamily="49" charset="-122"/>
                <a:ea typeface="仿宋" panose="02010609060101010101" pitchFamily="49" charset="-122"/>
              </a:rPr>
              <a:t>最后介绍了开发工具和开发环境的安装和配置方法。这是学习和运用</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的基础。 </a:t>
            </a: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738116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72096CFD-5629-414B-BDB2-19C8D1A918E0}"/>
              </a:ext>
            </a:extLst>
          </p:cNvPr>
          <p:cNvSpPr/>
          <p:nvPr/>
        </p:nvSpPr>
        <p:spPr>
          <a:xfrm>
            <a:off x="6125261" y="5196045"/>
            <a:ext cx="4589081"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pic>
        <p:nvPicPr>
          <p:cNvPr id="35" name="图片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37" name="矩形 36"/>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25"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26" name="文本框 25"/>
          <p:cNvSpPr txBox="1"/>
          <p:nvPr/>
        </p:nvSpPr>
        <p:spPr>
          <a:xfrm>
            <a:off x="375400" y="2896664"/>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27" name="文本框 26"/>
          <p:cNvSpPr txBox="1"/>
          <p:nvPr/>
        </p:nvSpPr>
        <p:spPr>
          <a:xfrm>
            <a:off x="1284712" y="831928"/>
            <a:ext cx="1868659"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ONT</a:t>
            </a:r>
            <a:endParaRPr lang="zh-CN" altLang="en-US" sz="5999" b="1" dirty="0">
              <a:solidFill>
                <a:schemeClr val="bg1"/>
              </a:solidFill>
              <a:latin typeface="Bodoni MT" panose="02070603080606020203" pitchFamily="18" charset="0"/>
            </a:endParaRPr>
          </a:p>
        </p:txBody>
      </p:sp>
      <p:sp>
        <p:nvSpPr>
          <p:cNvPr id="28" name="文本框 27"/>
          <p:cNvSpPr txBox="1"/>
          <p:nvPr/>
        </p:nvSpPr>
        <p:spPr>
          <a:xfrm>
            <a:off x="376924" y="1625123"/>
            <a:ext cx="2491342"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ENTS</a:t>
            </a:r>
            <a:endParaRPr lang="zh-CN" altLang="en-US" sz="5999" b="1" dirty="0">
              <a:solidFill>
                <a:schemeClr val="bg1"/>
              </a:solidFill>
              <a:latin typeface="Bodoni MT" panose="02070603080606020203" pitchFamily="18" charset="0"/>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p:cNvGrpSpPr/>
          <p:nvPr/>
        </p:nvGrpSpPr>
        <p:grpSpPr>
          <a:xfrm>
            <a:off x="5276048" y="1676807"/>
            <a:ext cx="549719" cy="609459"/>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p:cNvSpPr txBox="1"/>
          <p:nvPr/>
        </p:nvSpPr>
        <p:spPr>
          <a:xfrm>
            <a:off x="6096794" y="1784939"/>
            <a:ext cx="4512105"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   初识</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程序</a:t>
            </a:r>
          </a:p>
        </p:txBody>
      </p:sp>
      <p:grpSp>
        <p:nvGrpSpPr>
          <p:cNvPr id="70" name="组合 69"/>
          <p:cNvGrpSpPr/>
          <p:nvPr/>
        </p:nvGrpSpPr>
        <p:grpSpPr>
          <a:xfrm>
            <a:off x="5257994" y="2438629"/>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p:cNvSpPr txBox="1"/>
          <p:nvPr/>
        </p:nvSpPr>
        <p:spPr>
          <a:xfrm>
            <a:off x="6096000" y="2567174"/>
            <a:ext cx="418923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1.3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开发与运行环境</a:t>
            </a:r>
          </a:p>
        </p:txBody>
      </p:sp>
      <p:grpSp>
        <p:nvGrpSpPr>
          <p:cNvPr id="100" name="组合 99"/>
          <p:cNvGrpSpPr/>
          <p:nvPr/>
        </p:nvGrpSpPr>
        <p:grpSpPr>
          <a:xfrm>
            <a:off x="5287019" y="5181193"/>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p:cNvSpPr txBox="1"/>
          <p:nvPr/>
        </p:nvSpPr>
        <p:spPr>
          <a:xfrm>
            <a:off x="5927654" y="5288215"/>
            <a:ext cx="4589081"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1.7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习题</a:t>
            </a:r>
          </a:p>
        </p:txBody>
      </p:sp>
      <p:sp>
        <p:nvSpPr>
          <p:cNvPr id="3" name="TextBox 2"/>
          <p:cNvSpPr txBox="1"/>
          <p:nvPr/>
        </p:nvSpPr>
        <p:spPr>
          <a:xfrm>
            <a:off x="6125261" y="1058461"/>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   Java</a:t>
            </a:r>
            <a:r>
              <a:rPr lang="zh-CN" altLang="en-US" sz="2400" b="1" dirty="0">
                <a:latin typeface="仿宋" panose="02010609060101010101" pitchFamily="49" charset="-122"/>
                <a:ea typeface="仿宋" panose="02010609060101010101" pitchFamily="49" charset="-122"/>
              </a:rPr>
              <a:t>语言简介</a:t>
            </a:r>
          </a:p>
        </p:txBody>
      </p:sp>
      <p:grpSp>
        <p:nvGrpSpPr>
          <p:cNvPr id="49" name="组合 48"/>
          <p:cNvGrpSpPr/>
          <p:nvPr/>
        </p:nvGrpSpPr>
        <p:grpSpPr>
          <a:xfrm>
            <a:off x="5257994" y="3124271"/>
            <a:ext cx="549719" cy="617843"/>
            <a:chOff x="279401" y="2698750"/>
            <a:chExt cx="1473200" cy="1655763"/>
          </a:xfrm>
        </p:grpSpPr>
        <p:sp>
          <p:nvSpPr>
            <p:cNvPr id="50"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7" name="TextBox 78"/>
          <p:cNvSpPr txBox="1"/>
          <p:nvPr/>
        </p:nvSpPr>
        <p:spPr>
          <a:xfrm>
            <a:off x="6096000" y="3263984"/>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1.4   Java</a:t>
            </a:r>
            <a:r>
              <a:rPr lang="zh-CN" altLang="en-US" sz="2400" b="1" dirty="0">
                <a:latin typeface="仿宋" panose="02010609060101010101" pitchFamily="49" charset="-122"/>
                <a:ea typeface="仿宋" panose="02010609060101010101" pitchFamily="49" charset="-122"/>
              </a:rPr>
              <a:t>程序结构</a:t>
            </a:r>
          </a:p>
        </p:txBody>
      </p:sp>
      <p:grpSp>
        <p:nvGrpSpPr>
          <p:cNvPr id="88" name="组合 87"/>
          <p:cNvGrpSpPr/>
          <p:nvPr/>
        </p:nvGrpSpPr>
        <p:grpSpPr>
          <a:xfrm>
            <a:off x="5276048" y="4447311"/>
            <a:ext cx="549719" cy="617843"/>
            <a:chOff x="279401" y="2698750"/>
            <a:chExt cx="1473200" cy="1655763"/>
          </a:xfrm>
        </p:grpSpPr>
        <p:sp>
          <p:nvSpPr>
            <p:cNvPr id="8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7" name="TextBox 78"/>
          <p:cNvSpPr txBox="1"/>
          <p:nvPr/>
        </p:nvSpPr>
        <p:spPr>
          <a:xfrm>
            <a:off x="6096000" y="3938456"/>
            <a:ext cx="4036872"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1.5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学习方法</a:t>
            </a:r>
          </a:p>
        </p:txBody>
      </p:sp>
      <p:grpSp>
        <p:nvGrpSpPr>
          <p:cNvPr id="98" name="组合 97"/>
          <p:cNvGrpSpPr/>
          <p:nvPr/>
        </p:nvGrpSpPr>
        <p:grpSpPr>
          <a:xfrm>
            <a:off x="5257994" y="3809912"/>
            <a:ext cx="549719" cy="617843"/>
            <a:chOff x="279401" y="2698750"/>
            <a:chExt cx="1473200" cy="1655763"/>
          </a:xfrm>
        </p:grpSpPr>
        <p:sp>
          <p:nvSpPr>
            <p:cNvPr id="9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8" name="TextBox 117"/>
          <p:cNvSpPr txBox="1"/>
          <p:nvPr/>
        </p:nvSpPr>
        <p:spPr>
          <a:xfrm>
            <a:off x="6082263" y="4583555"/>
            <a:ext cx="3732936" cy="461665"/>
          </a:xfrm>
          <a:prstGeom prst="rect">
            <a:avLst/>
          </a:prstGeom>
          <a:noFill/>
        </p:spPr>
        <p:txBody>
          <a:bodyPr wrap="square" rtlCol="0">
            <a:spAutoFit/>
          </a:bodyPr>
          <a:lstStyle>
            <a:defPPr>
              <a:defRPr lang="zh-CN"/>
            </a:defPPr>
            <a:lvl1pPr>
              <a:defRPr sz="2400" b="1">
                <a:solidFill>
                  <a:schemeClr val="bg1"/>
                </a:solidFill>
                <a:latin typeface="仿宋" panose="02010609060101010101" pitchFamily="49" charset="-122"/>
                <a:ea typeface="仿宋" panose="02010609060101010101" pitchFamily="49" charset="-122"/>
              </a:defRPr>
            </a:lvl1pPr>
          </a:lstStyle>
          <a:p>
            <a:r>
              <a:rPr lang="en-US" altLang="zh-CN" dirty="0">
                <a:solidFill>
                  <a:schemeClr val="tx1"/>
                </a:solidFill>
              </a:rPr>
              <a:t>1.6   </a:t>
            </a:r>
            <a:r>
              <a:rPr lang="zh-CN" altLang="en-US" dirty="0">
                <a:solidFill>
                  <a:schemeClr val="tx1"/>
                </a:solidFill>
              </a:rPr>
              <a:t>小结</a:t>
            </a:r>
          </a:p>
        </p:txBody>
      </p:sp>
    </p:spTree>
    <p:extLst>
      <p:ext uri="{BB962C8B-B14F-4D97-AF65-F5344CB8AC3E}">
        <p14:creationId xmlns:p14="http://schemas.microsoft.com/office/powerpoint/2010/main" val="2822166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1.7  </a:t>
            </a:r>
            <a:r>
              <a:rPr lang="zh-CN" altLang="en-US" b="1" dirty="0">
                <a:latin typeface="仿宋" panose="02010609060101010101" pitchFamily="49" charset="-122"/>
                <a:ea typeface="仿宋" panose="02010609060101010101" pitchFamily="49" charset="-122"/>
              </a:rPr>
              <a:t>习题</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489855"/>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JDK</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，配置好相关环境变量；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编写几个简单的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程序，在命令行方式下编译运行之；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通过</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集成开发环境创建</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Project</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并添加几个简单的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源程序，分别通过命令行方式与</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IDE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方式编译并运行程序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defRPr/>
            </a:pP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dirty="0">
                  <a:solidFill>
                    <a:schemeClr val="bg1"/>
                  </a:solidFill>
                  <a:latin typeface="仿宋" panose="02010609060101010101" pitchFamily="49" charset="-122"/>
                  <a:ea typeface="仿宋" panose="02010609060101010101" pitchFamily="49" charset="-122"/>
                </a:rPr>
                <a:t>Java</a:t>
              </a:r>
              <a:r>
                <a:rPr lang="zh-CN" altLang="en-US" sz="2000"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1.2  Java</a:t>
            </a:r>
            <a:r>
              <a:rPr lang="zh-CN" altLang="en-US" b="1" dirty="0">
                <a:latin typeface="仿宋" panose="02010609060101010101" pitchFamily="49" charset="-122"/>
                <a:ea typeface="仿宋" panose="02010609060101010101" pitchFamily="49" charset="-122"/>
              </a:rPr>
              <a:t>特点</a:t>
            </a:r>
          </a:p>
        </p:txBody>
      </p:sp>
      <p:sp>
        <p:nvSpPr>
          <p:cNvPr id="6" name="Freeform 3">
            <a:extLst>
              <a:ext uri="{FF2B5EF4-FFF2-40B4-BE49-F238E27FC236}">
                <a16:creationId xmlns:a16="http://schemas.microsoft.com/office/drawing/2014/main" id="{65A9BE37-0D44-464F-9103-16C51AB06A1D}"/>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D2F62EE2-63BA-4211-AD36-FEFC2CAD1892}"/>
              </a:ext>
            </a:extLst>
          </p:cNvPr>
          <p:cNvSpPr txBox="1">
            <a:spLocks/>
          </p:cNvSpPr>
          <p:nvPr/>
        </p:nvSpPr>
        <p:spPr>
          <a:xfrm>
            <a:off x="1373621"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、安全性</a:t>
            </a:r>
          </a:p>
        </p:txBody>
      </p:sp>
      <p:sp>
        <p:nvSpPr>
          <p:cNvPr id="9" name="内容占位符 2">
            <a:extLst>
              <a:ext uri="{FF2B5EF4-FFF2-40B4-BE49-F238E27FC236}">
                <a16:creationId xmlns:a16="http://schemas.microsoft.com/office/drawing/2014/main" id="{910FB896-D5F6-484D-92EC-9A664EB2BE51}"/>
              </a:ext>
            </a:extLst>
          </p:cNvPr>
          <p:cNvSpPr txBox="1">
            <a:spLocks/>
          </p:cNvSpPr>
          <p:nvPr/>
        </p:nvSpPr>
        <p:spPr>
          <a:xfrm>
            <a:off x="460015" y="2022049"/>
            <a:ext cx="5100997" cy="14839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50000"/>
              </a:lnSpc>
              <a:buNone/>
            </a:pPr>
            <a:r>
              <a:rPr lang="en-US" altLang="zh-CN" sz="2400" dirty="0">
                <a:latin typeface="仿宋" panose="02010609060101010101" pitchFamily="49" charset="-122"/>
                <a:ea typeface="仿宋" panose="02010609060101010101" pitchFamily="49" charset="-122"/>
              </a:rPr>
              <a:t>Java </a:t>
            </a:r>
            <a:r>
              <a:rPr lang="zh-CN" altLang="en-US" sz="2400" dirty="0">
                <a:latin typeface="仿宋" panose="02010609060101010101" pitchFamily="49" charset="-122"/>
                <a:ea typeface="仿宋" panose="02010609060101010101" pitchFamily="49" charset="-122"/>
              </a:rPr>
              <a:t>通过自动垃圾回收机制、不支持指针类型、字节码验证机制、异常处理机制等保证其安全性。 </a:t>
            </a:r>
          </a:p>
        </p:txBody>
      </p:sp>
      <p:grpSp>
        <p:nvGrpSpPr>
          <p:cNvPr id="10" name="组合 9">
            <a:extLst>
              <a:ext uri="{FF2B5EF4-FFF2-40B4-BE49-F238E27FC236}">
                <a16:creationId xmlns:a16="http://schemas.microsoft.com/office/drawing/2014/main" id="{086E090F-E82D-4E08-BFA6-0F28DA933BB3}"/>
              </a:ext>
            </a:extLst>
          </p:cNvPr>
          <p:cNvGrpSpPr/>
          <p:nvPr/>
        </p:nvGrpSpPr>
        <p:grpSpPr>
          <a:xfrm>
            <a:off x="6247606" y="1478755"/>
            <a:ext cx="5257006" cy="543294"/>
            <a:chOff x="0" y="3277394"/>
            <a:chExt cx="5257006" cy="543294"/>
          </a:xfrm>
        </p:grpSpPr>
        <p:sp>
          <p:nvSpPr>
            <p:cNvPr id="11" name="Freeform 3">
              <a:extLst>
                <a:ext uri="{FF2B5EF4-FFF2-40B4-BE49-F238E27FC236}">
                  <a16:creationId xmlns:a16="http://schemas.microsoft.com/office/drawing/2014/main" id="{9FAE813C-D337-48A4-99A0-AED109A836FE}"/>
                </a:ext>
              </a:extLst>
            </p:cNvPr>
            <p:cNvSpPr/>
            <p:nvPr/>
          </p:nvSpPr>
          <p:spPr>
            <a:xfrm>
              <a:off x="0" y="3277394"/>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B57E7FCF-88B3-4C6E-978D-B4F926D79E30}"/>
                </a:ext>
              </a:extLst>
            </p:cNvPr>
            <p:cNvSpPr txBox="1">
              <a:spLocks/>
            </p:cNvSpPr>
            <p:nvPr/>
          </p:nvSpPr>
          <p:spPr>
            <a:xfrm>
              <a:off x="1069615" y="3277394"/>
              <a:ext cx="3958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、面向对象</a:t>
              </a:r>
            </a:p>
          </p:txBody>
        </p:sp>
      </p:grpSp>
      <p:sp>
        <p:nvSpPr>
          <p:cNvPr id="13" name="内容占位符 2">
            <a:extLst>
              <a:ext uri="{FF2B5EF4-FFF2-40B4-BE49-F238E27FC236}">
                <a16:creationId xmlns:a16="http://schemas.microsoft.com/office/drawing/2014/main" id="{A71B8305-71F5-4B3F-A4CE-CD0621143C1A}"/>
              </a:ext>
            </a:extLst>
          </p:cNvPr>
          <p:cNvSpPr txBox="1">
            <a:spLocks/>
          </p:cNvSpPr>
          <p:nvPr/>
        </p:nvSpPr>
        <p:spPr>
          <a:xfrm>
            <a:off x="6399094" y="2058194"/>
            <a:ext cx="4674737" cy="306247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buNone/>
            </a:pP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语言是一种面向对象的程序设计语言。面向对象的思想使人们分析问题和解决问题更接近人类固有的思维模式，更自然顺畅，用面向对象程序语言（</a:t>
            </a:r>
            <a:r>
              <a:rPr lang="en-US" altLang="zh-CN" sz="2400" dirty="0">
                <a:latin typeface="仿宋" panose="02010609060101010101" pitchFamily="49" charset="-122"/>
                <a:ea typeface="仿宋" panose="02010609060101010101" pitchFamily="49" charset="-122"/>
              </a:rPr>
              <a:t>OOPL</a:t>
            </a:r>
            <a:r>
              <a:rPr lang="zh-CN" altLang="en-US" sz="2400" dirty="0">
                <a:latin typeface="仿宋" panose="02010609060101010101" pitchFamily="49" charset="-122"/>
                <a:ea typeface="仿宋" panose="02010609060101010101" pitchFamily="49" charset="-122"/>
              </a:rPr>
              <a:t>）编程，更安全高效。</a:t>
            </a:r>
          </a:p>
        </p:txBody>
      </p:sp>
      <p:sp>
        <p:nvSpPr>
          <p:cNvPr id="14" name="矩形 13">
            <a:extLst>
              <a:ext uri="{FF2B5EF4-FFF2-40B4-BE49-F238E27FC236}">
                <a16:creationId xmlns:a16="http://schemas.microsoft.com/office/drawing/2014/main" id="{4258389A-FE2F-428E-8603-04BE7A09483B}"/>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6" name="组合 15">
            <a:extLst>
              <a:ext uri="{FF2B5EF4-FFF2-40B4-BE49-F238E27FC236}">
                <a16:creationId xmlns:a16="http://schemas.microsoft.com/office/drawing/2014/main" id="{DF6373DF-C6BA-401C-AD22-09DC755C25DD}"/>
              </a:ext>
            </a:extLst>
          </p:cNvPr>
          <p:cNvGrpSpPr/>
          <p:nvPr/>
        </p:nvGrpSpPr>
        <p:grpSpPr>
          <a:xfrm>
            <a:off x="837406" y="4267994"/>
            <a:ext cx="1877787" cy="1904285"/>
            <a:chOff x="9675584" y="5175723"/>
            <a:chExt cx="1877787" cy="1129564"/>
          </a:xfrm>
        </p:grpSpPr>
        <p:sp>
          <p:nvSpPr>
            <p:cNvPr id="17" name="矩形 16">
              <a:extLst>
                <a:ext uri="{FF2B5EF4-FFF2-40B4-BE49-F238E27FC236}">
                  <a16:creationId xmlns:a16="http://schemas.microsoft.com/office/drawing/2014/main" id="{71672876-3EA7-4671-8BED-5654D8CD48A6}"/>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8653261-7160-41EC-9FC5-EBB683B9CA64}"/>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BA678C0D-FEBB-45F2-9770-17AB3F4E2FAC}"/>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EBA2909-8A6D-479A-A2B7-985F6420B003}"/>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1" name="矩形 20">
            <a:extLst>
              <a:ext uri="{FF2B5EF4-FFF2-40B4-BE49-F238E27FC236}">
                <a16:creationId xmlns:a16="http://schemas.microsoft.com/office/drawing/2014/main" id="{838EB136-70C9-42AF-815E-7384A6BA428D}"/>
              </a:ext>
            </a:extLst>
          </p:cNvPr>
          <p:cNvSpPr/>
          <p:nvPr/>
        </p:nvSpPr>
        <p:spPr>
          <a:xfrm rot="5400000">
            <a:off x="3533321" y="3812041"/>
            <a:ext cx="4712609" cy="460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4939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1.2  Java</a:t>
            </a:r>
            <a:r>
              <a:rPr lang="zh-CN" altLang="en-US" b="1" dirty="0">
                <a:latin typeface="仿宋" panose="02010609060101010101" pitchFamily="49" charset="-122"/>
                <a:ea typeface="仿宋" panose="02010609060101010101" pitchFamily="49" charset="-122"/>
              </a:rPr>
              <a:t>特点</a:t>
            </a:r>
          </a:p>
        </p:txBody>
      </p:sp>
      <p:sp>
        <p:nvSpPr>
          <p:cNvPr id="22" name="Freeform 3">
            <a:extLst>
              <a:ext uri="{FF2B5EF4-FFF2-40B4-BE49-F238E27FC236}">
                <a16:creationId xmlns:a16="http://schemas.microsoft.com/office/drawing/2014/main" id="{90ED002F-5FEA-4124-B272-70365A984BDB}"/>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3" name="内容占位符 2">
            <a:extLst>
              <a:ext uri="{FF2B5EF4-FFF2-40B4-BE49-F238E27FC236}">
                <a16:creationId xmlns:a16="http://schemas.microsoft.com/office/drawing/2014/main" id="{F509F175-A0EB-456E-8A56-CD88C8AB9B5C}"/>
              </a:ext>
            </a:extLst>
          </p:cNvPr>
          <p:cNvSpPr txBox="1">
            <a:spLocks/>
          </p:cNvSpPr>
          <p:nvPr/>
        </p:nvSpPr>
        <p:spPr>
          <a:xfrm>
            <a:off x="1373621"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、平台无关</a:t>
            </a:r>
          </a:p>
        </p:txBody>
      </p:sp>
      <p:sp>
        <p:nvSpPr>
          <p:cNvPr id="24" name="内容占位符 2">
            <a:extLst>
              <a:ext uri="{FF2B5EF4-FFF2-40B4-BE49-F238E27FC236}">
                <a16:creationId xmlns:a16="http://schemas.microsoft.com/office/drawing/2014/main" id="{9FA00FA1-BB56-441F-B7A3-C76154739F6D}"/>
              </a:ext>
            </a:extLst>
          </p:cNvPr>
          <p:cNvSpPr txBox="1">
            <a:spLocks/>
          </p:cNvSpPr>
          <p:nvPr/>
        </p:nvSpPr>
        <p:spPr>
          <a:xfrm>
            <a:off x="460015" y="2022049"/>
            <a:ext cx="5100997" cy="14839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50000"/>
              </a:lnSpc>
              <a:buNone/>
            </a:pP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源文件经编译生成与计算机指令无关的字节码，这些字节码不依赖于特定硬件平台和操作系统。这就使</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程序 “编写一次，到处运行”（</a:t>
            </a:r>
            <a:r>
              <a:rPr lang="en-US" altLang="zh-CN" sz="2400" dirty="0">
                <a:latin typeface="仿宋" panose="02010609060101010101" pitchFamily="49" charset="-122"/>
                <a:ea typeface="仿宋" panose="02010609060101010101" pitchFamily="49" charset="-122"/>
              </a:rPr>
              <a:t>write once</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run anywhere</a:t>
            </a:r>
            <a:r>
              <a:rPr lang="zh-CN" altLang="en-US" sz="2400" dirty="0">
                <a:latin typeface="仿宋" panose="02010609060101010101" pitchFamily="49" charset="-122"/>
                <a:ea typeface="仿宋" panose="02010609060101010101" pitchFamily="49" charset="-122"/>
              </a:rPr>
              <a:t>）。</a:t>
            </a:r>
          </a:p>
        </p:txBody>
      </p:sp>
      <p:grpSp>
        <p:nvGrpSpPr>
          <p:cNvPr id="25" name="组合 24">
            <a:extLst>
              <a:ext uri="{FF2B5EF4-FFF2-40B4-BE49-F238E27FC236}">
                <a16:creationId xmlns:a16="http://schemas.microsoft.com/office/drawing/2014/main" id="{968E7EE5-2E76-47D3-9E53-027DE3D2C207}"/>
              </a:ext>
            </a:extLst>
          </p:cNvPr>
          <p:cNvGrpSpPr/>
          <p:nvPr/>
        </p:nvGrpSpPr>
        <p:grpSpPr>
          <a:xfrm>
            <a:off x="6247606" y="1478755"/>
            <a:ext cx="5257006" cy="543294"/>
            <a:chOff x="0" y="3277394"/>
            <a:chExt cx="5257006" cy="543294"/>
          </a:xfrm>
        </p:grpSpPr>
        <p:sp>
          <p:nvSpPr>
            <p:cNvPr id="26" name="Freeform 3">
              <a:extLst>
                <a:ext uri="{FF2B5EF4-FFF2-40B4-BE49-F238E27FC236}">
                  <a16:creationId xmlns:a16="http://schemas.microsoft.com/office/drawing/2014/main" id="{D8B41F9F-7885-4D2B-A255-729C6D7CA809}"/>
                </a:ext>
              </a:extLst>
            </p:cNvPr>
            <p:cNvSpPr/>
            <p:nvPr/>
          </p:nvSpPr>
          <p:spPr>
            <a:xfrm>
              <a:off x="0" y="3277394"/>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7" name="内容占位符 2">
              <a:extLst>
                <a:ext uri="{FF2B5EF4-FFF2-40B4-BE49-F238E27FC236}">
                  <a16:creationId xmlns:a16="http://schemas.microsoft.com/office/drawing/2014/main" id="{BE888A80-E289-4FAC-8ED1-BC6C64B27324}"/>
                </a:ext>
              </a:extLst>
            </p:cNvPr>
            <p:cNvSpPr txBox="1">
              <a:spLocks/>
            </p:cNvSpPr>
            <p:nvPr/>
          </p:nvSpPr>
          <p:spPr>
            <a:xfrm>
              <a:off x="1069615" y="3277394"/>
              <a:ext cx="3958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、支持多线程</a:t>
              </a:r>
            </a:p>
          </p:txBody>
        </p:sp>
      </p:grpSp>
      <p:sp>
        <p:nvSpPr>
          <p:cNvPr id="28" name="内容占位符 2">
            <a:extLst>
              <a:ext uri="{FF2B5EF4-FFF2-40B4-BE49-F238E27FC236}">
                <a16:creationId xmlns:a16="http://schemas.microsoft.com/office/drawing/2014/main" id="{B6468028-FB15-403F-BDED-6D0905490FE9}"/>
              </a:ext>
            </a:extLst>
          </p:cNvPr>
          <p:cNvSpPr txBox="1">
            <a:spLocks/>
          </p:cNvSpPr>
          <p:nvPr/>
        </p:nvSpPr>
        <p:spPr>
          <a:xfrm>
            <a:off x="6399094" y="2058194"/>
            <a:ext cx="4876918" cy="123367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buNone/>
            </a:pPr>
            <a:r>
              <a:rPr lang="zh-CN" altLang="en-US" sz="2400" dirty="0">
                <a:latin typeface="仿宋" panose="02010609060101010101" pitchFamily="49" charset="-122"/>
                <a:ea typeface="仿宋" panose="02010609060101010101" pitchFamily="49" charset="-122"/>
              </a:rPr>
              <a:t>多线程机制使得一个</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程序能够同时处理多项任务。</a:t>
            </a:r>
          </a:p>
        </p:txBody>
      </p:sp>
      <p:sp>
        <p:nvSpPr>
          <p:cNvPr id="29" name="矩形 28">
            <a:extLst>
              <a:ext uri="{FF2B5EF4-FFF2-40B4-BE49-F238E27FC236}">
                <a16:creationId xmlns:a16="http://schemas.microsoft.com/office/drawing/2014/main" id="{62670D4F-F3BF-4450-8764-E4AB0AEDFAB8}"/>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0" name="组合 29">
            <a:extLst>
              <a:ext uri="{FF2B5EF4-FFF2-40B4-BE49-F238E27FC236}">
                <a16:creationId xmlns:a16="http://schemas.microsoft.com/office/drawing/2014/main" id="{9A995A11-3263-454B-88A4-8E98E4E3DF90}"/>
              </a:ext>
            </a:extLst>
          </p:cNvPr>
          <p:cNvGrpSpPr/>
          <p:nvPr/>
        </p:nvGrpSpPr>
        <p:grpSpPr>
          <a:xfrm>
            <a:off x="6247606" y="3490435"/>
            <a:ext cx="5257006" cy="543294"/>
            <a:chOff x="0" y="3277394"/>
            <a:chExt cx="5257006" cy="543294"/>
          </a:xfrm>
        </p:grpSpPr>
        <p:sp>
          <p:nvSpPr>
            <p:cNvPr id="31" name="Freeform 3">
              <a:extLst>
                <a:ext uri="{FF2B5EF4-FFF2-40B4-BE49-F238E27FC236}">
                  <a16:creationId xmlns:a16="http://schemas.microsoft.com/office/drawing/2014/main" id="{312C3C35-6472-41EE-8830-227E2330EA58}"/>
                </a:ext>
              </a:extLst>
            </p:cNvPr>
            <p:cNvSpPr/>
            <p:nvPr/>
          </p:nvSpPr>
          <p:spPr>
            <a:xfrm>
              <a:off x="0" y="3277394"/>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32" name="内容占位符 2">
              <a:extLst>
                <a:ext uri="{FF2B5EF4-FFF2-40B4-BE49-F238E27FC236}">
                  <a16:creationId xmlns:a16="http://schemas.microsoft.com/office/drawing/2014/main" id="{BE65735E-C37C-4B47-A745-B363B891F144}"/>
                </a:ext>
              </a:extLst>
            </p:cNvPr>
            <p:cNvSpPr txBox="1">
              <a:spLocks/>
            </p:cNvSpPr>
            <p:nvPr/>
          </p:nvSpPr>
          <p:spPr>
            <a:xfrm>
              <a:off x="1069615" y="3277394"/>
              <a:ext cx="3958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7</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、动态性</a:t>
              </a:r>
            </a:p>
          </p:txBody>
        </p:sp>
      </p:grpSp>
      <p:sp>
        <p:nvSpPr>
          <p:cNvPr id="33" name="内容占位符 2">
            <a:extLst>
              <a:ext uri="{FF2B5EF4-FFF2-40B4-BE49-F238E27FC236}">
                <a16:creationId xmlns:a16="http://schemas.microsoft.com/office/drawing/2014/main" id="{A4A4F137-0CEF-460D-BC54-6F8A8EF7C671}"/>
              </a:ext>
            </a:extLst>
          </p:cNvPr>
          <p:cNvSpPr txBox="1">
            <a:spLocks/>
          </p:cNvSpPr>
          <p:nvPr/>
        </p:nvSpPr>
        <p:spPr>
          <a:xfrm>
            <a:off x="6399094" y="4069874"/>
            <a:ext cx="4876918" cy="123367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buNone/>
            </a:pP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的类是程序构成的模块，</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程序执行所需要调用的类是在运行时动态地加载到内存中，这使得</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程序运行的内存开销小。</a:t>
            </a:r>
          </a:p>
        </p:txBody>
      </p:sp>
      <p:sp>
        <p:nvSpPr>
          <p:cNvPr id="34" name="矩形 33">
            <a:extLst>
              <a:ext uri="{FF2B5EF4-FFF2-40B4-BE49-F238E27FC236}">
                <a16:creationId xmlns:a16="http://schemas.microsoft.com/office/drawing/2014/main" id="{999E8830-16E9-4CF5-A7E2-A2ED5A94843A}"/>
              </a:ext>
            </a:extLst>
          </p:cNvPr>
          <p:cNvSpPr/>
          <p:nvPr/>
        </p:nvSpPr>
        <p:spPr>
          <a:xfrm rot="5400000">
            <a:off x="3533321" y="3812041"/>
            <a:ext cx="4712609" cy="460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3188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2B42112F-2C94-40B2-AB32-8D048C81F99C}"/>
              </a:ext>
            </a:extLst>
          </p:cNvPr>
          <p:cNvSpPr/>
          <p:nvPr/>
        </p:nvSpPr>
        <p:spPr>
          <a:xfrm>
            <a:off x="6125261" y="2493002"/>
            <a:ext cx="4589081" cy="584065"/>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prstTxWarp prst="textNoShape">
              <a:avLst/>
            </a:prstTxWarp>
            <a:noAutofit/>
          </a:bodyPr>
          <a:lstStyle/>
          <a:p>
            <a:pPr algn="ctr"/>
            <a:endParaRPr lang="zh-CN" altLang="en-US" sz="2400" b="1">
              <a:latin typeface="仿宋" panose="02010609060101010101" pitchFamily="49" charset="-122"/>
              <a:ea typeface="仿宋" panose="02010609060101010101" pitchFamily="49" charset="-122"/>
            </a:endParaRPr>
          </a:p>
        </p:txBody>
      </p:sp>
      <p:pic>
        <p:nvPicPr>
          <p:cNvPr id="35" name="图片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6" y="3090"/>
            <a:ext cx="4549024" cy="6823538"/>
          </a:xfrm>
          <a:prstGeom prst="rect">
            <a:avLst/>
          </a:prstGeom>
        </p:spPr>
      </p:pic>
      <p:sp>
        <p:nvSpPr>
          <p:cNvPr id="37" name="矩形 36"/>
          <p:cNvSpPr/>
          <p:nvPr/>
        </p:nvSpPr>
        <p:spPr>
          <a:xfrm>
            <a:off x="2205" y="0"/>
            <a:ext cx="4544153"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5676" algn="l"/>
              </a:tabLst>
            </a:pPr>
            <a:endParaRPr lang="zh-CN" altLang="en-US" dirty="0">
              <a:solidFill>
                <a:srgbClr val="55B2A0"/>
              </a:solidFill>
            </a:endParaRPr>
          </a:p>
        </p:txBody>
      </p:sp>
      <p:sp>
        <p:nvSpPr>
          <p:cNvPr id="25" name="文本框 24"/>
          <p:cNvSpPr txBox="1"/>
          <p:nvPr/>
        </p:nvSpPr>
        <p:spPr>
          <a:xfrm>
            <a:off x="293870" y="-79864"/>
            <a:ext cx="1455582" cy="2215991"/>
          </a:xfrm>
          <a:prstGeom prst="rect">
            <a:avLst/>
          </a:prstGeom>
          <a:noFill/>
        </p:spPr>
        <p:txBody>
          <a:bodyPr wrap="square" rtlCol="0">
            <a:spAutoFit/>
          </a:bodyPr>
          <a:lstStyle/>
          <a:p>
            <a:r>
              <a:rPr lang="en-US" altLang="zh-CN" sz="13797" b="1" dirty="0">
                <a:solidFill>
                  <a:schemeClr val="bg1"/>
                </a:solidFill>
                <a:latin typeface="Bodoni MT" panose="02070603080606020203" pitchFamily="18" charset="0"/>
              </a:rPr>
              <a:t>C</a:t>
            </a:r>
            <a:endParaRPr lang="zh-CN" altLang="en-US" sz="5999" b="1" dirty="0">
              <a:solidFill>
                <a:schemeClr val="bg1"/>
              </a:solidFill>
              <a:latin typeface="Bodoni MT" panose="02070603080606020203" pitchFamily="18" charset="0"/>
            </a:endParaRPr>
          </a:p>
        </p:txBody>
      </p:sp>
      <p:sp>
        <p:nvSpPr>
          <p:cNvPr id="26" name="文本框 25"/>
          <p:cNvSpPr txBox="1"/>
          <p:nvPr/>
        </p:nvSpPr>
        <p:spPr>
          <a:xfrm>
            <a:off x="375400" y="2896664"/>
            <a:ext cx="2044246" cy="923330"/>
          </a:xfrm>
          <a:prstGeom prst="rect">
            <a:avLst/>
          </a:prstGeom>
          <a:noFill/>
        </p:spPr>
        <p:txBody>
          <a:bodyPr wrap="square" rtlCol="0">
            <a:spAutoFit/>
          </a:bodyPr>
          <a:lstStyle/>
          <a:p>
            <a:r>
              <a:rPr lang="zh-CN" altLang="en-US" sz="5399" dirty="0">
                <a:solidFill>
                  <a:schemeClr val="bg1"/>
                </a:solidFill>
                <a:latin typeface="黑体" panose="02010609060101010101" pitchFamily="49" charset="-122"/>
                <a:ea typeface="黑体" panose="02010609060101010101" pitchFamily="49" charset="-122"/>
              </a:rPr>
              <a:t>目录</a:t>
            </a:r>
          </a:p>
        </p:txBody>
      </p:sp>
      <p:sp>
        <p:nvSpPr>
          <p:cNvPr id="27" name="文本框 26"/>
          <p:cNvSpPr txBox="1"/>
          <p:nvPr/>
        </p:nvSpPr>
        <p:spPr>
          <a:xfrm>
            <a:off x="1284712" y="831928"/>
            <a:ext cx="1868659"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ONT</a:t>
            </a:r>
            <a:endParaRPr lang="zh-CN" altLang="en-US" sz="5999" b="1" dirty="0">
              <a:solidFill>
                <a:schemeClr val="bg1"/>
              </a:solidFill>
              <a:latin typeface="Bodoni MT" panose="02070603080606020203" pitchFamily="18" charset="0"/>
            </a:endParaRPr>
          </a:p>
        </p:txBody>
      </p:sp>
      <p:sp>
        <p:nvSpPr>
          <p:cNvPr id="28" name="文本框 27"/>
          <p:cNvSpPr txBox="1"/>
          <p:nvPr/>
        </p:nvSpPr>
        <p:spPr>
          <a:xfrm>
            <a:off x="376924" y="1625123"/>
            <a:ext cx="2491342" cy="1015663"/>
          </a:xfrm>
          <a:prstGeom prst="rect">
            <a:avLst/>
          </a:prstGeom>
          <a:noFill/>
        </p:spPr>
        <p:txBody>
          <a:bodyPr wrap="square" rtlCol="0">
            <a:spAutoFit/>
          </a:bodyPr>
          <a:lstStyle/>
          <a:p>
            <a:r>
              <a:rPr lang="en-US" altLang="zh-CN" sz="5999" b="1" dirty="0">
                <a:solidFill>
                  <a:schemeClr val="bg1"/>
                </a:solidFill>
                <a:latin typeface="Bodoni MT" panose="02070603080606020203" pitchFamily="18" charset="0"/>
              </a:rPr>
              <a:t>ENTS</a:t>
            </a:r>
            <a:endParaRPr lang="zh-CN" altLang="en-US" sz="5999" b="1" dirty="0">
              <a:solidFill>
                <a:schemeClr val="bg1"/>
              </a:solidFill>
              <a:latin typeface="Bodoni MT" panose="02070603080606020203" pitchFamily="18" charset="0"/>
            </a:endParaRPr>
          </a:p>
        </p:txBody>
      </p:sp>
      <p:grpSp>
        <p:nvGrpSpPr>
          <p:cNvPr id="51" name="组合 50"/>
          <p:cNvGrpSpPr/>
          <p:nvPr/>
        </p:nvGrpSpPr>
        <p:grpSpPr>
          <a:xfrm>
            <a:off x="5276048" y="899163"/>
            <a:ext cx="549719" cy="617843"/>
            <a:chOff x="279401" y="2698750"/>
            <a:chExt cx="1473200" cy="1655763"/>
          </a:xfrm>
        </p:grpSpPr>
        <p:sp>
          <p:nvSpPr>
            <p:cNvPr id="52"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3"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4"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5"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6"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7"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8"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59"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60" name="组合 59"/>
          <p:cNvGrpSpPr/>
          <p:nvPr/>
        </p:nvGrpSpPr>
        <p:grpSpPr>
          <a:xfrm>
            <a:off x="5276048" y="1676807"/>
            <a:ext cx="549719" cy="609459"/>
            <a:chOff x="279401" y="2698750"/>
            <a:chExt cx="1473200" cy="1655763"/>
          </a:xfrm>
        </p:grpSpPr>
        <p:sp>
          <p:nvSpPr>
            <p:cNvPr id="6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6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69" name="TextBox 68"/>
          <p:cNvSpPr txBox="1"/>
          <p:nvPr/>
        </p:nvSpPr>
        <p:spPr>
          <a:xfrm>
            <a:off x="6096794" y="1784939"/>
            <a:ext cx="4512105"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1.2</a:t>
            </a: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特点</a:t>
            </a:r>
          </a:p>
        </p:txBody>
      </p:sp>
      <p:grpSp>
        <p:nvGrpSpPr>
          <p:cNvPr id="70" name="组合 69"/>
          <p:cNvGrpSpPr/>
          <p:nvPr/>
        </p:nvGrpSpPr>
        <p:grpSpPr>
          <a:xfrm>
            <a:off x="5257994" y="2438629"/>
            <a:ext cx="549719" cy="617843"/>
            <a:chOff x="279401" y="2698750"/>
            <a:chExt cx="1473200" cy="1655763"/>
          </a:xfrm>
        </p:grpSpPr>
        <p:sp>
          <p:nvSpPr>
            <p:cNvPr id="7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7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79" name="TextBox 78"/>
          <p:cNvSpPr txBox="1"/>
          <p:nvPr/>
        </p:nvSpPr>
        <p:spPr>
          <a:xfrm>
            <a:off x="6125261" y="2551371"/>
            <a:ext cx="418923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1.3   Java</a:t>
            </a:r>
            <a:r>
              <a:rPr lang="zh-CN" altLang="en-US" sz="2400" b="1" dirty="0">
                <a:solidFill>
                  <a:schemeClr val="bg1"/>
                </a:solidFill>
                <a:latin typeface="仿宋" panose="02010609060101010101" pitchFamily="49" charset="-122"/>
                <a:ea typeface="仿宋" panose="02010609060101010101" pitchFamily="49" charset="-122"/>
              </a:rPr>
              <a:t>环境</a:t>
            </a:r>
          </a:p>
        </p:txBody>
      </p:sp>
      <p:grpSp>
        <p:nvGrpSpPr>
          <p:cNvPr id="100" name="组合 99"/>
          <p:cNvGrpSpPr/>
          <p:nvPr/>
        </p:nvGrpSpPr>
        <p:grpSpPr>
          <a:xfrm>
            <a:off x="5287019" y="5181193"/>
            <a:ext cx="549719" cy="617843"/>
            <a:chOff x="279401" y="2698750"/>
            <a:chExt cx="1473200" cy="1655763"/>
          </a:xfrm>
        </p:grpSpPr>
        <p:sp>
          <p:nvSpPr>
            <p:cNvPr id="10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6"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0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09" name="TextBox 108"/>
          <p:cNvSpPr txBox="1"/>
          <p:nvPr/>
        </p:nvSpPr>
        <p:spPr>
          <a:xfrm>
            <a:off x="5927654" y="5288215"/>
            <a:ext cx="5179607"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 1.7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习题</a:t>
            </a:r>
          </a:p>
        </p:txBody>
      </p:sp>
      <p:sp>
        <p:nvSpPr>
          <p:cNvPr id="3" name="TextBox 2"/>
          <p:cNvSpPr txBox="1"/>
          <p:nvPr/>
        </p:nvSpPr>
        <p:spPr>
          <a:xfrm>
            <a:off x="6125261" y="1058461"/>
            <a:ext cx="41892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1.1   Java</a:t>
            </a:r>
            <a:r>
              <a:rPr lang="zh-CN" altLang="en-US" sz="2400" b="1" dirty="0">
                <a:latin typeface="仿宋" panose="02010609060101010101" pitchFamily="49" charset="-122"/>
                <a:ea typeface="仿宋" panose="02010609060101010101" pitchFamily="49" charset="-122"/>
              </a:rPr>
              <a:t>语言简介</a:t>
            </a:r>
          </a:p>
        </p:txBody>
      </p:sp>
      <p:grpSp>
        <p:nvGrpSpPr>
          <p:cNvPr id="49" name="组合 48"/>
          <p:cNvGrpSpPr/>
          <p:nvPr/>
        </p:nvGrpSpPr>
        <p:grpSpPr>
          <a:xfrm>
            <a:off x="5257994" y="3124271"/>
            <a:ext cx="549719" cy="617843"/>
            <a:chOff x="279401" y="2698750"/>
            <a:chExt cx="1473200" cy="1655763"/>
          </a:xfrm>
        </p:grpSpPr>
        <p:sp>
          <p:nvSpPr>
            <p:cNvPr id="50"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8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87" name="TextBox 78"/>
          <p:cNvSpPr txBox="1"/>
          <p:nvPr/>
        </p:nvSpPr>
        <p:spPr>
          <a:xfrm>
            <a:off x="6096000" y="3263984"/>
            <a:ext cx="418923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1.4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程序结构</a:t>
            </a:r>
          </a:p>
        </p:txBody>
      </p:sp>
      <p:grpSp>
        <p:nvGrpSpPr>
          <p:cNvPr id="88" name="组合 87"/>
          <p:cNvGrpSpPr/>
          <p:nvPr/>
        </p:nvGrpSpPr>
        <p:grpSpPr>
          <a:xfrm>
            <a:off x="5276048" y="4447311"/>
            <a:ext cx="549719" cy="617843"/>
            <a:chOff x="279401" y="2698750"/>
            <a:chExt cx="1473200" cy="1655763"/>
          </a:xfrm>
        </p:grpSpPr>
        <p:sp>
          <p:nvSpPr>
            <p:cNvPr id="8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0"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1"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2"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3"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4"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5"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96"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97" name="TextBox 78"/>
          <p:cNvSpPr txBox="1"/>
          <p:nvPr/>
        </p:nvSpPr>
        <p:spPr>
          <a:xfrm>
            <a:off x="6096000" y="3938456"/>
            <a:ext cx="4036872"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1.5   Java</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学习方法</a:t>
            </a:r>
          </a:p>
        </p:txBody>
      </p:sp>
      <p:grpSp>
        <p:nvGrpSpPr>
          <p:cNvPr id="98" name="组合 97"/>
          <p:cNvGrpSpPr/>
          <p:nvPr/>
        </p:nvGrpSpPr>
        <p:grpSpPr>
          <a:xfrm>
            <a:off x="5257994" y="3809912"/>
            <a:ext cx="549719" cy="617843"/>
            <a:chOff x="279401" y="2698750"/>
            <a:chExt cx="1473200" cy="1655763"/>
          </a:xfrm>
        </p:grpSpPr>
        <p:sp>
          <p:nvSpPr>
            <p:cNvPr id="99"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1"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2"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3"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4"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5" name="Oval 50"/>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6"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17"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18" name="TextBox 117"/>
          <p:cNvSpPr txBox="1"/>
          <p:nvPr/>
        </p:nvSpPr>
        <p:spPr>
          <a:xfrm>
            <a:off x="6096000" y="4610122"/>
            <a:ext cx="373293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1.6   </a:t>
            </a:r>
            <a:r>
              <a:rPr lang="zh-CN" altLang="en-US" sz="2400" b="1" dirty="0">
                <a:latin typeface="仿宋" panose="02010609060101010101" pitchFamily="49" charset="-122"/>
                <a:ea typeface="仿宋" panose="02010609060101010101" pitchFamily="49" charset="-122"/>
              </a:rPr>
              <a:t>小结</a:t>
            </a:r>
          </a:p>
        </p:txBody>
      </p:sp>
    </p:spTree>
    <p:extLst>
      <p:ext uri="{BB962C8B-B14F-4D97-AF65-F5344CB8AC3E}">
        <p14:creationId xmlns:p14="http://schemas.microsoft.com/office/powerpoint/2010/main" val="1910883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3647</Words>
  <Application>Microsoft Office PowerPoint</Application>
  <PresentationFormat>宽屏</PresentationFormat>
  <Paragraphs>498</Paragraphs>
  <Slides>63</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63</vt:i4>
      </vt:variant>
    </vt:vector>
  </HeadingPairs>
  <TitlesOfParts>
    <vt:vector size="77" baseType="lpstr">
      <vt:lpstr>等线</vt:lpstr>
      <vt:lpstr>等线 Light</vt:lpstr>
      <vt:lpstr>仿宋</vt:lpstr>
      <vt:lpstr>黑体</vt:lpstr>
      <vt:lpstr>微软雅黑</vt:lpstr>
      <vt:lpstr>Arial</vt:lpstr>
      <vt:lpstr>Bodoni MT</vt:lpstr>
      <vt:lpstr>Calibri</vt:lpstr>
      <vt:lpstr>Impact</vt:lpstr>
      <vt:lpstr>Leelawadee</vt:lpstr>
      <vt:lpstr>Tahoma</vt:lpstr>
      <vt:lpstr>Times New Roman</vt:lpstr>
      <vt:lpstr>Wingdings</vt:lpstr>
      <vt:lpstr>Office 主题​​</vt:lpstr>
      <vt:lpstr>PowerPoint 演示文稿</vt:lpstr>
      <vt:lpstr>PowerPoint 演示文稿</vt:lpstr>
      <vt:lpstr>1.1  Java语言简介</vt:lpstr>
      <vt:lpstr>1.1  Java语言简介</vt:lpstr>
      <vt:lpstr>PowerPoint 演示文稿</vt:lpstr>
      <vt:lpstr>1.2  Java特点</vt:lpstr>
      <vt:lpstr>1.2  Java特点</vt:lpstr>
      <vt:lpstr>1.2  Java特点</vt:lpstr>
      <vt:lpstr>PowerPoint 演示文稿</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1.3  Java环境</vt:lpstr>
      <vt:lpstr>PowerPoint 演示文稿</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1.4  Java程序结构</vt:lpstr>
      <vt:lpstr>PowerPoint 演示文稿</vt:lpstr>
      <vt:lpstr>1.5  Java学习方法</vt:lpstr>
      <vt:lpstr>1.5  Java学习方法</vt:lpstr>
      <vt:lpstr>1.5  Java学习方法</vt:lpstr>
      <vt:lpstr>1.5  Java学习方法</vt:lpstr>
      <vt:lpstr>1.5  Java学习方法</vt:lpstr>
      <vt:lpstr>PowerPoint 演示文稿</vt:lpstr>
      <vt:lpstr>PowerPoint 演示文稿</vt:lpstr>
      <vt:lpstr>PowerPoint 演示文稿</vt:lpstr>
      <vt:lpstr>1.7  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21</cp:revision>
  <dcterms:created xsi:type="dcterms:W3CDTF">2021-12-31T23:04:28Z</dcterms:created>
  <dcterms:modified xsi:type="dcterms:W3CDTF">2022-01-25T11:16:56Z</dcterms:modified>
</cp:coreProperties>
</file>