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4"/>
  </p:notesMasterIdLst>
  <p:sldIdLst>
    <p:sldId id="256" r:id="rId2"/>
    <p:sldId id="266" r:id="rId3"/>
    <p:sldId id="425" r:id="rId4"/>
    <p:sldId id="521" r:id="rId5"/>
    <p:sldId id="522" r:id="rId6"/>
    <p:sldId id="523" r:id="rId7"/>
    <p:sldId id="464" r:id="rId8"/>
    <p:sldId id="524" r:id="rId9"/>
    <p:sldId id="525" r:id="rId10"/>
    <p:sldId id="526" r:id="rId11"/>
    <p:sldId id="527" r:id="rId12"/>
    <p:sldId id="528" r:id="rId13"/>
    <p:sldId id="529" r:id="rId14"/>
    <p:sldId id="530" r:id="rId15"/>
    <p:sldId id="531" r:id="rId16"/>
    <p:sldId id="532" r:id="rId17"/>
    <p:sldId id="533" r:id="rId18"/>
    <p:sldId id="534" r:id="rId19"/>
    <p:sldId id="535" r:id="rId20"/>
    <p:sldId id="536" r:id="rId21"/>
    <p:sldId id="537" r:id="rId22"/>
    <p:sldId id="538" r:id="rId23"/>
    <p:sldId id="539" r:id="rId24"/>
    <p:sldId id="540" r:id="rId25"/>
    <p:sldId id="541" r:id="rId26"/>
    <p:sldId id="542" r:id="rId27"/>
    <p:sldId id="543" r:id="rId28"/>
    <p:sldId id="544" r:id="rId29"/>
    <p:sldId id="545" r:id="rId30"/>
    <p:sldId id="546" r:id="rId31"/>
    <p:sldId id="547" r:id="rId32"/>
    <p:sldId id="548" r:id="rId33"/>
    <p:sldId id="549" r:id="rId34"/>
    <p:sldId id="550" r:id="rId35"/>
    <p:sldId id="551" r:id="rId36"/>
    <p:sldId id="552" r:id="rId37"/>
    <p:sldId id="558" r:id="rId38"/>
    <p:sldId id="559" r:id="rId39"/>
    <p:sldId id="560" r:id="rId40"/>
    <p:sldId id="561" r:id="rId41"/>
    <p:sldId id="562" r:id="rId42"/>
    <p:sldId id="563" r:id="rId43"/>
    <p:sldId id="564" r:id="rId44"/>
    <p:sldId id="567" r:id="rId45"/>
    <p:sldId id="568" r:id="rId46"/>
    <p:sldId id="569" r:id="rId47"/>
    <p:sldId id="570" r:id="rId48"/>
    <p:sldId id="579" r:id="rId49"/>
    <p:sldId id="571" r:id="rId50"/>
    <p:sldId id="572" r:id="rId51"/>
    <p:sldId id="573" r:id="rId52"/>
    <p:sldId id="574" r:id="rId53"/>
    <p:sldId id="575" r:id="rId54"/>
    <p:sldId id="580" r:id="rId55"/>
    <p:sldId id="590" r:id="rId56"/>
    <p:sldId id="581" r:id="rId57"/>
    <p:sldId id="582" r:id="rId58"/>
    <p:sldId id="583" r:id="rId59"/>
    <p:sldId id="584" r:id="rId60"/>
    <p:sldId id="585" r:id="rId61"/>
    <p:sldId id="586" r:id="rId62"/>
    <p:sldId id="587" r:id="rId63"/>
    <p:sldId id="588" r:id="rId64"/>
    <p:sldId id="589" r:id="rId65"/>
    <p:sldId id="591" r:id="rId66"/>
    <p:sldId id="592" r:id="rId67"/>
    <p:sldId id="593" r:id="rId68"/>
    <p:sldId id="594" r:id="rId69"/>
    <p:sldId id="595" r:id="rId70"/>
    <p:sldId id="596" r:id="rId71"/>
    <p:sldId id="597" r:id="rId72"/>
    <p:sldId id="598" r:id="rId73"/>
    <p:sldId id="599" r:id="rId74"/>
    <p:sldId id="600" r:id="rId75"/>
    <p:sldId id="601" r:id="rId76"/>
    <p:sldId id="602" r:id="rId77"/>
    <p:sldId id="603" r:id="rId78"/>
    <p:sldId id="604" r:id="rId79"/>
    <p:sldId id="605" r:id="rId80"/>
    <p:sldId id="606" r:id="rId81"/>
    <p:sldId id="607" r:id="rId82"/>
    <p:sldId id="608" r:id="rId83"/>
    <p:sldId id="609" r:id="rId84"/>
    <p:sldId id="610" r:id="rId85"/>
    <p:sldId id="611" r:id="rId86"/>
    <p:sldId id="612" r:id="rId87"/>
    <p:sldId id="613" r:id="rId88"/>
    <p:sldId id="614" r:id="rId89"/>
    <p:sldId id="615" r:id="rId90"/>
    <p:sldId id="624" r:id="rId91"/>
    <p:sldId id="616" r:id="rId92"/>
    <p:sldId id="625" r:id="rId93"/>
    <p:sldId id="626" r:id="rId94"/>
    <p:sldId id="627" r:id="rId95"/>
    <p:sldId id="628" r:id="rId96"/>
    <p:sldId id="640" r:id="rId97"/>
    <p:sldId id="641" r:id="rId98"/>
    <p:sldId id="642" r:id="rId99"/>
    <p:sldId id="643" r:id="rId100"/>
    <p:sldId id="629" r:id="rId101"/>
    <p:sldId id="647" r:id="rId102"/>
    <p:sldId id="653" r:id="rId103"/>
    <p:sldId id="654" r:id="rId104"/>
    <p:sldId id="655" r:id="rId105"/>
    <p:sldId id="649" r:id="rId106"/>
    <p:sldId id="650" r:id="rId107"/>
    <p:sldId id="651" r:id="rId108"/>
    <p:sldId id="652" r:id="rId109"/>
    <p:sldId id="630" r:id="rId110"/>
    <p:sldId id="617" r:id="rId111"/>
    <p:sldId id="656" r:id="rId112"/>
    <p:sldId id="657" r:id="rId113"/>
    <p:sldId id="658" r:id="rId114"/>
    <p:sldId id="659" r:id="rId115"/>
    <p:sldId id="660" r:id="rId116"/>
    <p:sldId id="661" r:id="rId117"/>
    <p:sldId id="662" r:id="rId118"/>
    <p:sldId id="638" r:id="rId119"/>
    <p:sldId id="325" r:id="rId120"/>
    <p:sldId id="639" r:id="rId121"/>
    <p:sldId id="517" r:id="rId122"/>
    <p:sldId id="458" r:id="rId1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309DF7-43B4-440C-990D-E50CB60BAD18}" type="datetimeFigureOut">
              <a:rPr lang="zh-CN" altLang="en-US" smtClean="0"/>
              <a:t>2022/1/25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0664FC-2655-4102-90F3-8B57CAAD58A0}" type="slidenum">
              <a:rPr lang="zh-CN" altLang="en-US" smtClean="0"/>
              <a:t>‹#›</a:t>
            </a:fld>
            <a:endParaRPr lang="zh-CN" altLang="en-US"/>
          </a:p>
        </p:txBody>
      </p:sp>
    </p:spTree>
    <p:extLst>
      <p:ext uri="{BB962C8B-B14F-4D97-AF65-F5344CB8AC3E}">
        <p14:creationId xmlns:p14="http://schemas.microsoft.com/office/powerpoint/2010/main" val="1886114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2</a:t>
            </a:fld>
            <a:endParaRPr lang="zh-CN" altLang="en-US"/>
          </a:p>
        </p:txBody>
      </p:sp>
    </p:spTree>
    <p:extLst>
      <p:ext uri="{BB962C8B-B14F-4D97-AF65-F5344CB8AC3E}">
        <p14:creationId xmlns:p14="http://schemas.microsoft.com/office/powerpoint/2010/main" val="1805988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6</a:t>
            </a:fld>
            <a:endParaRPr lang="zh-CN" altLang="en-US"/>
          </a:p>
        </p:txBody>
      </p:sp>
    </p:spTree>
    <p:extLst>
      <p:ext uri="{BB962C8B-B14F-4D97-AF65-F5344CB8AC3E}">
        <p14:creationId xmlns:p14="http://schemas.microsoft.com/office/powerpoint/2010/main" val="3174194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48</a:t>
            </a:fld>
            <a:endParaRPr lang="zh-CN" altLang="en-US"/>
          </a:p>
        </p:txBody>
      </p:sp>
    </p:spTree>
    <p:extLst>
      <p:ext uri="{BB962C8B-B14F-4D97-AF65-F5344CB8AC3E}">
        <p14:creationId xmlns:p14="http://schemas.microsoft.com/office/powerpoint/2010/main" val="3678457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55</a:t>
            </a:fld>
            <a:endParaRPr lang="zh-CN" altLang="en-US"/>
          </a:p>
        </p:txBody>
      </p:sp>
    </p:spTree>
    <p:extLst>
      <p:ext uri="{BB962C8B-B14F-4D97-AF65-F5344CB8AC3E}">
        <p14:creationId xmlns:p14="http://schemas.microsoft.com/office/powerpoint/2010/main" val="750089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90</a:t>
            </a:fld>
            <a:endParaRPr lang="zh-CN" altLang="en-US"/>
          </a:p>
        </p:txBody>
      </p:sp>
    </p:spTree>
    <p:extLst>
      <p:ext uri="{BB962C8B-B14F-4D97-AF65-F5344CB8AC3E}">
        <p14:creationId xmlns:p14="http://schemas.microsoft.com/office/powerpoint/2010/main" val="2827992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109</a:t>
            </a:fld>
            <a:endParaRPr lang="zh-CN" altLang="en-US"/>
          </a:p>
        </p:txBody>
      </p:sp>
    </p:spTree>
    <p:extLst>
      <p:ext uri="{BB962C8B-B14F-4D97-AF65-F5344CB8AC3E}">
        <p14:creationId xmlns:p14="http://schemas.microsoft.com/office/powerpoint/2010/main" val="2473682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118</a:t>
            </a:fld>
            <a:endParaRPr lang="zh-CN" altLang="en-US"/>
          </a:p>
        </p:txBody>
      </p:sp>
    </p:spTree>
    <p:extLst>
      <p:ext uri="{BB962C8B-B14F-4D97-AF65-F5344CB8AC3E}">
        <p14:creationId xmlns:p14="http://schemas.microsoft.com/office/powerpoint/2010/main" val="4058299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119</a:t>
            </a:fld>
            <a:endParaRPr lang="zh-CN" altLang="en-US"/>
          </a:p>
        </p:txBody>
      </p:sp>
    </p:spTree>
    <p:extLst>
      <p:ext uri="{BB962C8B-B14F-4D97-AF65-F5344CB8AC3E}">
        <p14:creationId xmlns:p14="http://schemas.microsoft.com/office/powerpoint/2010/main" val="3346372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992A2E-35EB-401B-BDC6-99DB8D52CEEA}" type="slidenum">
              <a:rPr lang="zh-CN" altLang="en-US" smtClean="0"/>
              <a:pPr/>
              <a:t>120</a:t>
            </a:fld>
            <a:endParaRPr lang="zh-CN" altLang="en-US"/>
          </a:p>
        </p:txBody>
      </p:sp>
    </p:spTree>
    <p:extLst>
      <p:ext uri="{BB962C8B-B14F-4D97-AF65-F5344CB8AC3E}">
        <p14:creationId xmlns:p14="http://schemas.microsoft.com/office/powerpoint/2010/main" val="3879610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A426BF-75C4-428F-B8BC-2B28DF58387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FB9DF5C-7C5A-4355-8C79-D807ECCB56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C084A09-1EDC-4CEB-9C7E-ECC81D381321}"/>
              </a:ext>
            </a:extLst>
          </p:cNvPr>
          <p:cNvSpPr>
            <a:spLocks noGrp="1"/>
          </p:cNvSpPr>
          <p:nvPr>
            <p:ph type="dt" sz="half" idx="10"/>
          </p:nvPr>
        </p:nvSpPr>
        <p:spPr/>
        <p:txBody>
          <a:bodyPr/>
          <a:lstStyle/>
          <a:p>
            <a:fld id="{A986DB74-F153-457D-AF60-35DECE8248B8}" type="datetimeFigureOut">
              <a:rPr lang="zh-CN" altLang="en-US" smtClean="0"/>
              <a:t>2022/1/25</a:t>
            </a:fld>
            <a:endParaRPr lang="zh-CN" altLang="en-US"/>
          </a:p>
        </p:txBody>
      </p:sp>
      <p:sp>
        <p:nvSpPr>
          <p:cNvPr id="5" name="页脚占位符 4">
            <a:extLst>
              <a:ext uri="{FF2B5EF4-FFF2-40B4-BE49-F238E27FC236}">
                <a16:creationId xmlns:a16="http://schemas.microsoft.com/office/drawing/2014/main" id="{01BDB119-2A9E-4A0D-A5A9-3DCC71394F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38D4FB-DA56-410B-8434-717A87D24087}"/>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1394794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6736F-F9BE-41C1-8567-3FD6C6DA83F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6457B65-B0EE-4A2C-8B63-628D4D65D93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B77A2E0-2212-457A-9AE4-E369F04DDAEC}"/>
              </a:ext>
            </a:extLst>
          </p:cNvPr>
          <p:cNvSpPr>
            <a:spLocks noGrp="1"/>
          </p:cNvSpPr>
          <p:nvPr>
            <p:ph type="dt" sz="half" idx="10"/>
          </p:nvPr>
        </p:nvSpPr>
        <p:spPr/>
        <p:txBody>
          <a:bodyPr/>
          <a:lstStyle/>
          <a:p>
            <a:fld id="{A986DB74-F153-457D-AF60-35DECE8248B8}" type="datetimeFigureOut">
              <a:rPr lang="zh-CN" altLang="en-US" smtClean="0"/>
              <a:t>2022/1/25</a:t>
            </a:fld>
            <a:endParaRPr lang="zh-CN" altLang="en-US"/>
          </a:p>
        </p:txBody>
      </p:sp>
      <p:sp>
        <p:nvSpPr>
          <p:cNvPr id="5" name="页脚占位符 4">
            <a:extLst>
              <a:ext uri="{FF2B5EF4-FFF2-40B4-BE49-F238E27FC236}">
                <a16:creationId xmlns:a16="http://schemas.microsoft.com/office/drawing/2014/main" id="{5CE28971-1CC8-4E3F-A456-792DB61755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D0C085-78DF-4BB0-8081-3EE091F5F912}"/>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334522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3B200AA-A13C-4555-BC8C-48D10FCA222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16FAE09-DEB0-4098-A940-0A228FC2DE0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EDF42C4-9B63-483A-9095-AA46F34FA331}"/>
              </a:ext>
            </a:extLst>
          </p:cNvPr>
          <p:cNvSpPr>
            <a:spLocks noGrp="1"/>
          </p:cNvSpPr>
          <p:nvPr>
            <p:ph type="dt" sz="half" idx="10"/>
          </p:nvPr>
        </p:nvSpPr>
        <p:spPr/>
        <p:txBody>
          <a:bodyPr/>
          <a:lstStyle/>
          <a:p>
            <a:fld id="{A986DB74-F153-457D-AF60-35DECE8248B8}" type="datetimeFigureOut">
              <a:rPr lang="zh-CN" altLang="en-US" smtClean="0"/>
              <a:t>2022/1/25</a:t>
            </a:fld>
            <a:endParaRPr lang="zh-CN" altLang="en-US"/>
          </a:p>
        </p:txBody>
      </p:sp>
      <p:sp>
        <p:nvSpPr>
          <p:cNvPr id="5" name="页脚占位符 4">
            <a:extLst>
              <a:ext uri="{FF2B5EF4-FFF2-40B4-BE49-F238E27FC236}">
                <a16:creationId xmlns:a16="http://schemas.microsoft.com/office/drawing/2014/main" id="{37D58142-7FED-4F03-A99E-8EA0CD8882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81AF8A-2F71-4DDF-BAEE-9E00B7AFB160}"/>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2726135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E777B8-A7DB-4E89-90C5-2F47D625122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1BA29E-640C-4296-BC56-8C42081FF54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077D2A-46AF-48F5-8E7A-015927B8EFA7}"/>
              </a:ext>
            </a:extLst>
          </p:cNvPr>
          <p:cNvSpPr>
            <a:spLocks noGrp="1"/>
          </p:cNvSpPr>
          <p:nvPr>
            <p:ph type="dt" sz="half" idx="10"/>
          </p:nvPr>
        </p:nvSpPr>
        <p:spPr/>
        <p:txBody>
          <a:bodyPr/>
          <a:lstStyle/>
          <a:p>
            <a:fld id="{A986DB74-F153-457D-AF60-35DECE8248B8}" type="datetimeFigureOut">
              <a:rPr lang="zh-CN" altLang="en-US" smtClean="0"/>
              <a:t>2022/1/25</a:t>
            </a:fld>
            <a:endParaRPr lang="zh-CN" altLang="en-US"/>
          </a:p>
        </p:txBody>
      </p:sp>
      <p:sp>
        <p:nvSpPr>
          <p:cNvPr id="5" name="页脚占位符 4">
            <a:extLst>
              <a:ext uri="{FF2B5EF4-FFF2-40B4-BE49-F238E27FC236}">
                <a16:creationId xmlns:a16="http://schemas.microsoft.com/office/drawing/2014/main" id="{31066BA7-808F-4730-A2BB-EBB9CB5AD7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20C51E-41E9-44AA-98D6-6E1D2E7313F8}"/>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
        <p:nvSpPr>
          <p:cNvPr id="7" name="矩形 6">
            <a:extLst>
              <a:ext uri="{FF2B5EF4-FFF2-40B4-BE49-F238E27FC236}">
                <a16:creationId xmlns:a16="http://schemas.microsoft.com/office/drawing/2014/main" id="{084396DD-CF1A-41ED-A027-40F0057EC11D}"/>
              </a:ext>
            </a:extLst>
          </p:cNvPr>
          <p:cNvSpPr/>
          <p:nvPr userDrawn="1"/>
        </p:nvSpPr>
        <p:spPr>
          <a:xfrm>
            <a:off x="-21425" y="293537"/>
            <a:ext cx="858831" cy="697293"/>
          </a:xfrm>
          <a:prstGeom prst="rect">
            <a:avLst/>
          </a:prstGeom>
          <a:solidFill>
            <a:schemeClr val="tx1">
              <a:lumMod val="65000"/>
              <a:lumOff val="35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lvl="0" algn="ctr"/>
            <a:endParaRPr lang="zh-CN" altLang="en-US"/>
          </a:p>
        </p:txBody>
      </p:sp>
      <p:sp>
        <p:nvSpPr>
          <p:cNvPr id="8" name="矩形 7">
            <a:extLst>
              <a:ext uri="{FF2B5EF4-FFF2-40B4-BE49-F238E27FC236}">
                <a16:creationId xmlns:a16="http://schemas.microsoft.com/office/drawing/2014/main" id="{517B620F-5C24-4009-B24B-84C15697A2DD}"/>
              </a:ext>
            </a:extLst>
          </p:cNvPr>
          <p:cNvSpPr/>
          <p:nvPr userDrawn="1"/>
        </p:nvSpPr>
        <p:spPr>
          <a:xfrm>
            <a:off x="928855" y="293537"/>
            <a:ext cx="60951" cy="697293"/>
          </a:xfrm>
          <a:prstGeom prst="rect">
            <a:avLst/>
          </a:prstGeom>
          <a:solidFill>
            <a:schemeClr val="tx1">
              <a:lumMod val="95000"/>
              <a:lumOff val="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9" name="矩形 8">
            <a:extLst>
              <a:ext uri="{FF2B5EF4-FFF2-40B4-BE49-F238E27FC236}">
                <a16:creationId xmlns:a16="http://schemas.microsoft.com/office/drawing/2014/main" id="{BEE158A2-B2AB-4949-89CB-7418CD48E619}"/>
              </a:ext>
            </a:extLst>
          </p:cNvPr>
          <p:cNvSpPr/>
          <p:nvPr userDrawn="1"/>
        </p:nvSpPr>
        <p:spPr>
          <a:xfrm>
            <a:off x="12063949" y="293537"/>
            <a:ext cx="95988" cy="697293"/>
          </a:xfrm>
          <a:prstGeom prst="rect">
            <a:avLst/>
          </a:pr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lvl="0" algn="ctr"/>
            <a:endParaRPr lang="zh-CN" altLang="en-US"/>
          </a:p>
        </p:txBody>
      </p:sp>
      <p:sp>
        <p:nvSpPr>
          <p:cNvPr id="10" name="矩形 9">
            <a:extLst>
              <a:ext uri="{FF2B5EF4-FFF2-40B4-BE49-F238E27FC236}">
                <a16:creationId xmlns:a16="http://schemas.microsoft.com/office/drawing/2014/main" id="{45E47B74-3319-4D92-8596-44B767C8C8FF}"/>
              </a:ext>
            </a:extLst>
          </p:cNvPr>
          <p:cNvSpPr/>
          <p:nvPr userDrawn="1"/>
        </p:nvSpPr>
        <p:spPr>
          <a:xfrm>
            <a:off x="11973758" y="293537"/>
            <a:ext cx="60951" cy="697293"/>
          </a:xfrm>
          <a:prstGeom prst="rect">
            <a:avLst/>
          </a:prstGeom>
          <a:solidFill>
            <a:schemeClr val="tx1">
              <a:lumMod val="95000"/>
              <a:lumOff val="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Tree>
    <p:extLst>
      <p:ext uri="{BB962C8B-B14F-4D97-AF65-F5344CB8AC3E}">
        <p14:creationId xmlns:p14="http://schemas.microsoft.com/office/powerpoint/2010/main" val="121678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90D71F-227E-4460-AE84-4783F51F15F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2A2D6A0-31A5-4D2B-B411-3EEBC93F10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9C4F090-3772-4039-8CA8-352B87BBCDF3}"/>
              </a:ext>
            </a:extLst>
          </p:cNvPr>
          <p:cNvSpPr>
            <a:spLocks noGrp="1"/>
          </p:cNvSpPr>
          <p:nvPr>
            <p:ph type="dt" sz="half" idx="10"/>
          </p:nvPr>
        </p:nvSpPr>
        <p:spPr/>
        <p:txBody>
          <a:bodyPr/>
          <a:lstStyle/>
          <a:p>
            <a:fld id="{A986DB74-F153-457D-AF60-35DECE8248B8}" type="datetimeFigureOut">
              <a:rPr lang="zh-CN" altLang="en-US" smtClean="0"/>
              <a:t>2022/1/25</a:t>
            </a:fld>
            <a:endParaRPr lang="zh-CN" altLang="en-US"/>
          </a:p>
        </p:txBody>
      </p:sp>
      <p:sp>
        <p:nvSpPr>
          <p:cNvPr id="5" name="页脚占位符 4">
            <a:extLst>
              <a:ext uri="{FF2B5EF4-FFF2-40B4-BE49-F238E27FC236}">
                <a16:creationId xmlns:a16="http://schemas.microsoft.com/office/drawing/2014/main" id="{982B2FC8-B4CB-4449-8902-472DF24A49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7A2ED1-0178-4D70-8A7B-1DEBBFDCDF7B}"/>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1421838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8916AA-2392-4FF6-89AA-61B0DBE13B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51DC36D-BCAD-4CEF-BC4E-25C5B39880C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0081AE3-A984-4949-A72A-EB530279DF1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7196AF9-2307-4168-8FBE-69E2454E1C9E}"/>
              </a:ext>
            </a:extLst>
          </p:cNvPr>
          <p:cNvSpPr>
            <a:spLocks noGrp="1"/>
          </p:cNvSpPr>
          <p:nvPr>
            <p:ph type="dt" sz="half" idx="10"/>
          </p:nvPr>
        </p:nvSpPr>
        <p:spPr/>
        <p:txBody>
          <a:bodyPr/>
          <a:lstStyle/>
          <a:p>
            <a:fld id="{A986DB74-F153-457D-AF60-35DECE8248B8}" type="datetimeFigureOut">
              <a:rPr lang="zh-CN" altLang="en-US" smtClean="0"/>
              <a:t>2022/1/25</a:t>
            </a:fld>
            <a:endParaRPr lang="zh-CN" altLang="en-US"/>
          </a:p>
        </p:txBody>
      </p:sp>
      <p:sp>
        <p:nvSpPr>
          <p:cNvPr id="6" name="页脚占位符 5">
            <a:extLst>
              <a:ext uri="{FF2B5EF4-FFF2-40B4-BE49-F238E27FC236}">
                <a16:creationId xmlns:a16="http://schemas.microsoft.com/office/drawing/2014/main" id="{994321C3-8A3C-4FB3-931D-AA3F8F8BB49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6CF34C4-F798-456B-AD9C-F63CA0FBBA36}"/>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3023046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736F0-9E9C-4B31-9887-5C5E122D71D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44EB28F-750E-4722-A2F9-D25878720D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E038374-87AF-4B41-A264-E08D4857266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34FDA6F-92C3-4F07-889A-47454D56F8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A632170-990B-4194-B0BF-66F3CCD2C53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BD3CA86-5746-423C-8426-2DC70198A838}"/>
              </a:ext>
            </a:extLst>
          </p:cNvPr>
          <p:cNvSpPr>
            <a:spLocks noGrp="1"/>
          </p:cNvSpPr>
          <p:nvPr>
            <p:ph type="dt" sz="half" idx="10"/>
          </p:nvPr>
        </p:nvSpPr>
        <p:spPr/>
        <p:txBody>
          <a:bodyPr/>
          <a:lstStyle/>
          <a:p>
            <a:fld id="{A986DB74-F153-457D-AF60-35DECE8248B8}" type="datetimeFigureOut">
              <a:rPr lang="zh-CN" altLang="en-US" smtClean="0"/>
              <a:t>2022/1/25</a:t>
            </a:fld>
            <a:endParaRPr lang="zh-CN" altLang="en-US"/>
          </a:p>
        </p:txBody>
      </p:sp>
      <p:sp>
        <p:nvSpPr>
          <p:cNvPr id="8" name="页脚占位符 7">
            <a:extLst>
              <a:ext uri="{FF2B5EF4-FFF2-40B4-BE49-F238E27FC236}">
                <a16:creationId xmlns:a16="http://schemas.microsoft.com/office/drawing/2014/main" id="{0ABA6AF9-6ADF-4242-8A14-324DB8EC7F0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46E590B-B578-42C0-B6E2-6D10F8287241}"/>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1807471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2E1C3B-51FA-486E-895A-763E3617B21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BC8E33D-697C-4300-8FEA-22C0362CA3FB}"/>
              </a:ext>
            </a:extLst>
          </p:cNvPr>
          <p:cNvSpPr>
            <a:spLocks noGrp="1"/>
          </p:cNvSpPr>
          <p:nvPr>
            <p:ph type="dt" sz="half" idx="10"/>
          </p:nvPr>
        </p:nvSpPr>
        <p:spPr/>
        <p:txBody>
          <a:bodyPr/>
          <a:lstStyle/>
          <a:p>
            <a:fld id="{A986DB74-F153-457D-AF60-35DECE8248B8}" type="datetimeFigureOut">
              <a:rPr lang="zh-CN" altLang="en-US" smtClean="0"/>
              <a:t>2022/1/25</a:t>
            </a:fld>
            <a:endParaRPr lang="zh-CN" altLang="en-US"/>
          </a:p>
        </p:txBody>
      </p:sp>
      <p:sp>
        <p:nvSpPr>
          <p:cNvPr id="4" name="页脚占位符 3">
            <a:extLst>
              <a:ext uri="{FF2B5EF4-FFF2-40B4-BE49-F238E27FC236}">
                <a16:creationId xmlns:a16="http://schemas.microsoft.com/office/drawing/2014/main" id="{158F17C4-A3DE-4D30-9BD7-EEBC22391A4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6E209B7-AEF2-46AF-9BAB-7C47DC097613}"/>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4058898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42FA273-09F1-4BB3-A0CB-4E74958DC375}"/>
              </a:ext>
            </a:extLst>
          </p:cNvPr>
          <p:cNvSpPr>
            <a:spLocks noGrp="1"/>
          </p:cNvSpPr>
          <p:nvPr>
            <p:ph type="dt" sz="half" idx="10"/>
          </p:nvPr>
        </p:nvSpPr>
        <p:spPr/>
        <p:txBody>
          <a:bodyPr/>
          <a:lstStyle/>
          <a:p>
            <a:fld id="{A986DB74-F153-457D-AF60-35DECE8248B8}" type="datetimeFigureOut">
              <a:rPr lang="zh-CN" altLang="en-US" smtClean="0"/>
              <a:t>2022/1/25</a:t>
            </a:fld>
            <a:endParaRPr lang="zh-CN" altLang="en-US"/>
          </a:p>
        </p:txBody>
      </p:sp>
      <p:sp>
        <p:nvSpPr>
          <p:cNvPr id="3" name="页脚占位符 2">
            <a:extLst>
              <a:ext uri="{FF2B5EF4-FFF2-40B4-BE49-F238E27FC236}">
                <a16:creationId xmlns:a16="http://schemas.microsoft.com/office/drawing/2014/main" id="{0D5CBE46-4FFB-4461-B274-52B130F7204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31CF690-F10B-4B09-9D0E-7B7600299532}"/>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231043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62CCBB-F4B5-4643-9401-355A1E042F4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FA23F8B-092C-4068-A12D-F3C6F44FDD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E5F3084-60F7-4704-97C5-3BCC1093C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5997444-10B4-463B-8FBB-B67DAD8C6903}"/>
              </a:ext>
            </a:extLst>
          </p:cNvPr>
          <p:cNvSpPr>
            <a:spLocks noGrp="1"/>
          </p:cNvSpPr>
          <p:nvPr>
            <p:ph type="dt" sz="half" idx="10"/>
          </p:nvPr>
        </p:nvSpPr>
        <p:spPr/>
        <p:txBody>
          <a:bodyPr/>
          <a:lstStyle/>
          <a:p>
            <a:fld id="{A986DB74-F153-457D-AF60-35DECE8248B8}" type="datetimeFigureOut">
              <a:rPr lang="zh-CN" altLang="en-US" smtClean="0"/>
              <a:t>2022/1/25</a:t>
            </a:fld>
            <a:endParaRPr lang="zh-CN" altLang="en-US"/>
          </a:p>
        </p:txBody>
      </p:sp>
      <p:sp>
        <p:nvSpPr>
          <p:cNvPr id="6" name="页脚占位符 5">
            <a:extLst>
              <a:ext uri="{FF2B5EF4-FFF2-40B4-BE49-F238E27FC236}">
                <a16:creationId xmlns:a16="http://schemas.microsoft.com/office/drawing/2014/main" id="{C3D89BDE-70DF-414E-8E87-11056867FBE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226A51-7D78-407A-B043-FF0D0DBC504E}"/>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80609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547A37-0A24-4945-B688-2E0DCD487C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C30D977-923A-44DB-9B5C-7076327CCE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EFF997D-F658-4525-8B06-CFBE6B8D88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11C8D5E-517A-4990-81F7-6DEE8B7E1084}"/>
              </a:ext>
            </a:extLst>
          </p:cNvPr>
          <p:cNvSpPr>
            <a:spLocks noGrp="1"/>
          </p:cNvSpPr>
          <p:nvPr>
            <p:ph type="dt" sz="half" idx="10"/>
          </p:nvPr>
        </p:nvSpPr>
        <p:spPr/>
        <p:txBody>
          <a:bodyPr/>
          <a:lstStyle/>
          <a:p>
            <a:fld id="{A986DB74-F153-457D-AF60-35DECE8248B8}" type="datetimeFigureOut">
              <a:rPr lang="zh-CN" altLang="en-US" smtClean="0"/>
              <a:t>2022/1/25</a:t>
            </a:fld>
            <a:endParaRPr lang="zh-CN" altLang="en-US"/>
          </a:p>
        </p:txBody>
      </p:sp>
      <p:sp>
        <p:nvSpPr>
          <p:cNvPr id="6" name="页脚占位符 5">
            <a:extLst>
              <a:ext uri="{FF2B5EF4-FFF2-40B4-BE49-F238E27FC236}">
                <a16:creationId xmlns:a16="http://schemas.microsoft.com/office/drawing/2014/main" id="{6A9EA405-F6A9-4DA7-B259-221166F3D81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927E34B-F9E9-4BFA-99E2-3ABDB598E88C}"/>
              </a:ext>
            </a:extLst>
          </p:cNvPr>
          <p:cNvSpPr>
            <a:spLocks noGrp="1"/>
          </p:cNvSpPr>
          <p:nvPr>
            <p:ph type="sldNum" sz="quarter" idx="12"/>
          </p:nvPr>
        </p:nvSpPr>
        <p:spPr/>
        <p:txBody>
          <a:body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4065512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66FEB1A-2B25-4872-8A70-4D51C0EE3B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E7C9B59-C75D-4805-BF89-7D8F03DD40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BEB5858-2DBF-4781-9621-70A09FF5BF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86DB74-F153-457D-AF60-35DECE8248B8}" type="datetimeFigureOut">
              <a:rPr lang="zh-CN" altLang="en-US" smtClean="0"/>
              <a:t>2022/1/25</a:t>
            </a:fld>
            <a:endParaRPr lang="zh-CN" altLang="en-US"/>
          </a:p>
        </p:txBody>
      </p:sp>
      <p:sp>
        <p:nvSpPr>
          <p:cNvPr id="5" name="页脚占位符 4">
            <a:extLst>
              <a:ext uri="{FF2B5EF4-FFF2-40B4-BE49-F238E27FC236}">
                <a16:creationId xmlns:a16="http://schemas.microsoft.com/office/drawing/2014/main" id="{7F157AE8-2E55-4BC5-A3A2-E379C4F7A6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9795BE4-FCA7-4091-AD48-E0325E8767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47A796-8E5B-4843-974E-A971EE80E579}" type="slidenum">
              <a:rPr lang="zh-CN" altLang="en-US" smtClean="0"/>
              <a:t>‹#›</a:t>
            </a:fld>
            <a:endParaRPr lang="zh-CN" altLang="en-US"/>
          </a:p>
        </p:txBody>
      </p:sp>
    </p:spTree>
    <p:extLst>
      <p:ext uri="{BB962C8B-B14F-4D97-AF65-F5344CB8AC3E}">
        <p14:creationId xmlns:p14="http://schemas.microsoft.com/office/powerpoint/2010/main" val="2447573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hyperlink" Target="code/c002/RaggedArray.java" TargetMode="Externa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hyperlink" Target="code/c002/Example2_29.java"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hyperlink" Target="code/c002/Example2_31.java" TargetMode="External"/><Relationship Id="rId2" Type="http://schemas.openxmlformats.org/officeDocument/2006/relationships/hyperlink" Target="code/c002/Example2_30.java" TargetMode="Externa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hyperlink" Target="code/c002/EnumTest.java" TargetMode="Externa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code/c002/Example2_01.jav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code/c002/Example2_03.java" TargetMode="External"/><Relationship Id="rId2" Type="http://schemas.openxmlformats.org/officeDocument/2006/relationships/hyperlink" Target="code/c002/Example2_02.java"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code/c002/Example2_04.java"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hyperlink" Target="code/c002/Example2_05.java"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hyperlink" Target="code/c002/Example2_07.java" TargetMode="External"/><Relationship Id="rId5" Type="http://schemas.openxmlformats.org/officeDocument/2006/relationships/hyperlink" Target="code/c002/Example2_06.java" TargetMode="External"/><Relationship Id="rId4" Type="http://schemas.openxmlformats.org/officeDocument/2006/relationships/image" Target="../media/image10.emf"/></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hyperlink" Target="code/c002/Example2_08.java" TargetMode="External"/><Relationship Id="rId4" Type="http://schemas.openxmlformats.org/officeDocument/2006/relationships/image" Target="../media/image11.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code/c002/Example2_09.java"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hyperlink" Target="code/c002/Example2_10.java" TargetMode="External"/><Relationship Id="rId4" Type="http://schemas.openxmlformats.org/officeDocument/2006/relationships/image" Target="../media/image12.e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hyperlink" Target="code/c002/Example2_12.java" TargetMode="External"/><Relationship Id="rId4" Type="http://schemas.openxmlformats.org/officeDocument/2006/relationships/image" Target="../media/image13.e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hyperlink" Target="code/c002/Example2_13.java" TargetMode="External"/><Relationship Id="rId4" Type="http://schemas.openxmlformats.org/officeDocument/2006/relationships/image" Target="../media/image1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hyperlink" Target="code/c002/Example2_13.java" TargetMode="External"/><Relationship Id="rId4" Type="http://schemas.openxmlformats.org/officeDocument/2006/relationships/image" Target="../media/image15.e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hyperlink" Target="code/c002/Example2_13.java" TargetMode="External"/><Relationship Id="rId4" Type="http://schemas.openxmlformats.org/officeDocument/2006/relationships/image" Target="../media/image16.e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hyperlink" Target="code/c002/Example2_19.java" TargetMode="External"/><Relationship Id="rId5" Type="http://schemas.openxmlformats.org/officeDocument/2006/relationships/hyperlink" Target="code/c002/Example2_18.java" TargetMode="External"/><Relationship Id="rId4" Type="http://schemas.openxmlformats.org/officeDocument/2006/relationships/image" Target="../media/image17.e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hyperlink" Target="code/c002/Example2_20.java"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code/c002/Example2_22.java"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code/c002/Example2_23.java"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code/c002/Example2_24.java"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code/c002/Example2_25.jav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hyperlink" Target="code/c002/Example2_27.java" TargetMode="External"/><Relationship Id="rId2" Type="http://schemas.openxmlformats.org/officeDocument/2006/relationships/hyperlink" Target="code/c002/Example2_26.java"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hyperlink" Target="code/c002/Example2_28.java" TargetMode="External"/><Relationship Id="rId4" Type="http://schemas.openxmlformats.org/officeDocument/2006/relationships/image" Target="../media/image1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DF65794-2BAE-4474-9260-4C7E4AACA3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矩形 4">
            <a:extLst>
              <a:ext uri="{FF2B5EF4-FFF2-40B4-BE49-F238E27FC236}">
                <a16:creationId xmlns:a16="http://schemas.microsoft.com/office/drawing/2014/main" id="{CE6CDBC4-7C1B-464B-9EB3-68BE03E5D8B9}"/>
              </a:ext>
            </a:extLst>
          </p:cNvPr>
          <p:cNvSpPr/>
          <p:nvPr/>
        </p:nvSpPr>
        <p:spPr>
          <a:xfrm>
            <a:off x="0" y="7915"/>
            <a:ext cx="12192000" cy="6858000"/>
          </a:xfrm>
          <a:prstGeom prst="rect">
            <a:avLst/>
          </a:prstGeom>
          <a:solidFill>
            <a:srgbClr val="0D0D0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5B2A0"/>
              </a:solidFill>
            </a:endParaRPr>
          </a:p>
        </p:txBody>
      </p:sp>
      <p:sp>
        <p:nvSpPr>
          <p:cNvPr id="6" name="椭圆 5">
            <a:extLst>
              <a:ext uri="{FF2B5EF4-FFF2-40B4-BE49-F238E27FC236}">
                <a16:creationId xmlns:a16="http://schemas.microsoft.com/office/drawing/2014/main" id="{4A1FEFEF-B875-4BE4-975F-D833BC7F8762}"/>
              </a:ext>
            </a:extLst>
          </p:cNvPr>
          <p:cNvSpPr/>
          <p:nvPr/>
        </p:nvSpPr>
        <p:spPr>
          <a:xfrm>
            <a:off x="4243690" y="1345785"/>
            <a:ext cx="3779222" cy="3780589"/>
          </a:xfrm>
          <a:prstGeom prst="ellipse">
            <a:avLst/>
          </a:prstGeom>
          <a:ln w="12700">
            <a:solidFill>
              <a:srgbClr val="FFFFFF">
                <a:alpha val="7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65363111-34AC-4E4F-880C-40010A18F4A5}"/>
              </a:ext>
            </a:extLst>
          </p:cNvPr>
          <p:cNvSpPr/>
          <p:nvPr/>
        </p:nvSpPr>
        <p:spPr>
          <a:xfrm>
            <a:off x="4519188" y="1606177"/>
            <a:ext cx="3239578" cy="3240750"/>
          </a:xfrm>
          <a:prstGeom prst="ellipse">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 name="直接连接符 7">
            <a:extLst>
              <a:ext uri="{FF2B5EF4-FFF2-40B4-BE49-F238E27FC236}">
                <a16:creationId xmlns:a16="http://schemas.microsoft.com/office/drawing/2014/main" id="{85699EE9-683F-47FD-B2BE-2487E26AF84E}"/>
              </a:ext>
            </a:extLst>
          </p:cNvPr>
          <p:cNvCxnSpPr/>
          <p:nvPr/>
        </p:nvCxnSpPr>
        <p:spPr>
          <a:xfrm>
            <a:off x="2028569" y="3298007"/>
            <a:ext cx="47423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7648A9F2-208D-4B3C-8EC7-3266B7E3AC36}"/>
              </a:ext>
            </a:extLst>
          </p:cNvPr>
          <p:cNvCxnSpPr/>
          <p:nvPr/>
        </p:nvCxnSpPr>
        <p:spPr>
          <a:xfrm>
            <a:off x="1555741" y="3298007"/>
            <a:ext cx="47423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6C07F70A-103E-4C53-B75A-B40736DCC682}"/>
              </a:ext>
            </a:extLst>
          </p:cNvPr>
          <p:cNvSpPr/>
          <p:nvPr/>
        </p:nvSpPr>
        <p:spPr>
          <a:xfrm>
            <a:off x="1520981" y="3275140"/>
            <a:ext cx="45713" cy="45730"/>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E953C7BB-63AE-48F8-B06B-3029B1844F8A}"/>
              </a:ext>
            </a:extLst>
          </p:cNvPr>
          <p:cNvSpPr/>
          <p:nvPr/>
        </p:nvSpPr>
        <p:spPr>
          <a:xfrm>
            <a:off x="2502804" y="3275139"/>
            <a:ext cx="45713" cy="45730"/>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4E896DF7-4E89-4A51-AD97-D1A05D3DC985}"/>
              </a:ext>
            </a:extLst>
          </p:cNvPr>
          <p:cNvSpPr/>
          <p:nvPr/>
        </p:nvSpPr>
        <p:spPr>
          <a:xfrm rot="16200000">
            <a:off x="1538371" y="2804627"/>
            <a:ext cx="980395" cy="980040"/>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19400C21-5EE9-4F1B-83E5-C4FA0A6000A2}"/>
              </a:ext>
            </a:extLst>
          </p:cNvPr>
          <p:cNvCxnSpPr/>
          <p:nvPr/>
        </p:nvCxnSpPr>
        <p:spPr>
          <a:xfrm>
            <a:off x="10179410" y="3296603"/>
            <a:ext cx="47423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0B8349FE-5816-48E8-8CD8-E76D36444194}"/>
              </a:ext>
            </a:extLst>
          </p:cNvPr>
          <p:cNvCxnSpPr/>
          <p:nvPr/>
        </p:nvCxnSpPr>
        <p:spPr>
          <a:xfrm>
            <a:off x="9701820" y="3296602"/>
            <a:ext cx="47423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DF18B91B-0E2F-4989-A858-9930BCE0276D}"/>
              </a:ext>
            </a:extLst>
          </p:cNvPr>
          <p:cNvSpPr/>
          <p:nvPr/>
        </p:nvSpPr>
        <p:spPr>
          <a:xfrm>
            <a:off x="9665472" y="3273736"/>
            <a:ext cx="45713" cy="45730"/>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8A924DD5-F277-4CBF-9C37-AAEBA83BC2A9}"/>
              </a:ext>
            </a:extLst>
          </p:cNvPr>
          <p:cNvSpPr/>
          <p:nvPr/>
        </p:nvSpPr>
        <p:spPr>
          <a:xfrm>
            <a:off x="10653645" y="3278498"/>
            <a:ext cx="45713" cy="45730"/>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0735EFDA-E84C-43EB-9900-C7B5E5D9632F}"/>
              </a:ext>
            </a:extLst>
          </p:cNvPr>
          <p:cNvSpPr/>
          <p:nvPr/>
        </p:nvSpPr>
        <p:spPr>
          <a:xfrm rot="16200000">
            <a:off x="9689212" y="2803222"/>
            <a:ext cx="980395" cy="980040"/>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a:extLst>
              <a:ext uri="{FF2B5EF4-FFF2-40B4-BE49-F238E27FC236}">
                <a16:creationId xmlns:a16="http://schemas.microsoft.com/office/drawing/2014/main" id="{FB002FC1-A2C9-43D9-9704-15CF297D46AC}"/>
              </a:ext>
            </a:extLst>
          </p:cNvPr>
          <p:cNvCxnSpPr/>
          <p:nvPr/>
        </p:nvCxnSpPr>
        <p:spPr>
          <a:xfrm>
            <a:off x="2518591" y="3298006"/>
            <a:ext cx="290919"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椭圆 18">
            <a:extLst>
              <a:ext uri="{FF2B5EF4-FFF2-40B4-BE49-F238E27FC236}">
                <a16:creationId xmlns:a16="http://schemas.microsoft.com/office/drawing/2014/main" id="{78F8B9EE-CC3F-492E-A455-8AE4C4175D21}"/>
              </a:ext>
            </a:extLst>
          </p:cNvPr>
          <p:cNvSpPr/>
          <p:nvPr/>
        </p:nvSpPr>
        <p:spPr>
          <a:xfrm>
            <a:off x="2759511" y="3245607"/>
            <a:ext cx="99999" cy="100035"/>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3C8AD195-F759-4DE6-AECA-76362943C61F}"/>
              </a:ext>
            </a:extLst>
          </p:cNvPr>
          <p:cNvCxnSpPr/>
          <p:nvPr/>
        </p:nvCxnSpPr>
        <p:spPr>
          <a:xfrm>
            <a:off x="2809509" y="3298008"/>
            <a:ext cx="3285696" cy="632"/>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93F7F756-A78B-45C1-9648-CE3AD02AE2EB}"/>
              </a:ext>
            </a:extLst>
          </p:cNvPr>
          <p:cNvCxnSpPr/>
          <p:nvPr/>
        </p:nvCxnSpPr>
        <p:spPr>
          <a:xfrm flipH="1">
            <a:off x="9390514" y="3296097"/>
            <a:ext cx="307951" cy="2543"/>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DD0C846C-17EB-424D-B2F9-AB9E32EA3B68}"/>
              </a:ext>
            </a:extLst>
          </p:cNvPr>
          <p:cNvSpPr/>
          <p:nvPr/>
        </p:nvSpPr>
        <p:spPr>
          <a:xfrm rot="10800000">
            <a:off x="9340512" y="3245763"/>
            <a:ext cx="99999" cy="100035"/>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a:extLst>
              <a:ext uri="{FF2B5EF4-FFF2-40B4-BE49-F238E27FC236}">
                <a16:creationId xmlns:a16="http://schemas.microsoft.com/office/drawing/2014/main" id="{E207D676-454B-4614-B6AE-1F1A9CA847F9}"/>
              </a:ext>
            </a:extLst>
          </p:cNvPr>
          <p:cNvCxnSpPr/>
          <p:nvPr/>
        </p:nvCxnSpPr>
        <p:spPr>
          <a:xfrm flipH="1">
            <a:off x="6095206" y="3297051"/>
            <a:ext cx="3295308"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5A2DC5C4-B0E1-4200-9C70-BE5D159F8519}"/>
              </a:ext>
            </a:extLst>
          </p:cNvPr>
          <p:cNvCxnSpPr>
            <a:stCxn id="6" idx="7"/>
          </p:cNvCxnSpPr>
          <p:nvPr/>
        </p:nvCxnSpPr>
        <p:spPr>
          <a:xfrm flipH="1">
            <a:off x="6095206" y="1899439"/>
            <a:ext cx="1374252" cy="1396658"/>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3A9F4684-9DEB-47C1-A735-8C08AC17158A}"/>
              </a:ext>
            </a:extLst>
          </p:cNvPr>
          <p:cNvCxnSpPr>
            <a:stCxn id="6" idx="3"/>
          </p:cNvCxnSpPr>
          <p:nvPr/>
        </p:nvCxnSpPr>
        <p:spPr>
          <a:xfrm flipV="1">
            <a:off x="4797144" y="3296097"/>
            <a:ext cx="1298062" cy="1276623"/>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B1A3E570-05E2-4AC8-A0A6-03822916C2E7}"/>
              </a:ext>
            </a:extLst>
          </p:cNvPr>
          <p:cNvCxnSpPr/>
          <p:nvPr/>
        </p:nvCxnSpPr>
        <p:spPr>
          <a:xfrm flipH="1" flipV="1">
            <a:off x="6098563" y="3301366"/>
            <a:ext cx="1319188" cy="1150895"/>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CBE000D3-ACCF-42DC-90F7-BCF9034B6668}"/>
              </a:ext>
            </a:extLst>
          </p:cNvPr>
          <p:cNvCxnSpPr>
            <a:endCxn id="32" idx="1"/>
          </p:cNvCxnSpPr>
          <p:nvPr/>
        </p:nvCxnSpPr>
        <p:spPr>
          <a:xfrm flipH="1" flipV="1">
            <a:off x="4876714" y="1977561"/>
            <a:ext cx="1221847" cy="1315682"/>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28" name="椭圆 27">
            <a:extLst>
              <a:ext uri="{FF2B5EF4-FFF2-40B4-BE49-F238E27FC236}">
                <a16:creationId xmlns:a16="http://schemas.microsoft.com/office/drawing/2014/main" id="{610C4464-5D54-47E4-896B-7938DF997912}"/>
              </a:ext>
            </a:extLst>
          </p:cNvPr>
          <p:cNvSpPr/>
          <p:nvPr/>
        </p:nvSpPr>
        <p:spPr>
          <a:xfrm>
            <a:off x="2751996" y="3216891"/>
            <a:ext cx="152644" cy="152699"/>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975C46E9-FFEE-4541-8E04-A448D347E75B}"/>
              </a:ext>
            </a:extLst>
          </p:cNvPr>
          <p:cNvSpPr/>
          <p:nvPr/>
        </p:nvSpPr>
        <p:spPr>
          <a:xfrm>
            <a:off x="9279749" y="3198088"/>
            <a:ext cx="160762" cy="160819"/>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4F9C4A4A-9A21-4EB6-81A6-69BB6F1BEB63}"/>
              </a:ext>
            </a:extLst>
          </p:cNvPr>
          <p:cNvSpPr/>
          <p:nvPr/>
        </p:nvSpPr>
        <p:spPr>
          <a:xfrm>
            <a:off x="4753517" y="4534765"/>
            <a:ext cx="99999" cy="100035"/>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CFB25DFA-4823-4253-BA9D-920A64734230}"/>
              </a:ext>
            </a:extLst>
          </p:cNvPr>
          <p:cNvSpPr/>
          <p:nvPr/>
        </p:nvSpPr>
        <p:spPr>
          <a:xfrm>
            <a:off x="7419458" y="1856847"/>
            <a:ext cx="99999" cy="100035"/>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47A6128D-50D2-4701-B8C0-F1BD6DD92039}"/>
              </a:ext>
            </a:extLst>
          </p:cNvPr>
          <p:cNvSpPr/>
          <p:nvPr/>
        </p:nvSpPr>
        <p:spPr>
          <a:xfrm>
            <a:off x="4359552" y="1460211"/>
            <a:ext cx="3531404" cy="3532682"/>
          </a:xfrm>
          <a:prstGeom prst="ellips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D1B8CCC4-F303-4813-9455-5A4F0E6C6E91}"/>
              </a:ext>
            </a:extLst>
          </p:cNvPr>
          <p:cNvSpPr/>
          <p:nvPr/>
        </p:nvSpPr>
        <p:spPr>
          <a:xfrm>
            <a:off x="4837647" y="1950264"/>
            <a:ext cx="99999" cy="100035"/>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2FFC3186-A125-4250-A3A3-C9728F5AFA24}"/>
              </a:ext>
            </a:extLst>
          </p:cNvPr>
          <p:cNvSpPr/>
          <p:nvPr/>
        </p:nvSpPr>
        <p:spPr>
          <a:xfrm>
            <a:off x="7321627" y="4425184"/>
            <a:ext cx="99999" cy="100035"/>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a:extLst>
              <a:ext uri="{FF2B5EF4-FFF2-40B4-BE49-F238E27FC236}">
                <a16:creationId xmlns:a16="http://schemas.microsoft.com/office/drawing/2014/main" id="{5F2E3797-EE46-4958-B629-014B484E140C}"/>
              </a:ext>
            </a:extLst>
          </p:cNvPr>
          <p:cNvGrpSpPr/>
          <p:nvPr/>
        </p:nvGrpSpPr>
        <p:grpSpPr>
          <a:xfrm>
            <a:off x="4393006" y="1606177"/>
            <a:ext cx="3373729" cy="3240750"/>
            <a:chOff x="4379932" y="1605805"/>
            <a:chExt cx="3374167" cy="3240000"/>
          </a:xfrm>
        </p:grpSpPr>
        <p:sp>
          <p:nvSpPr>
            <p:cNvPr id="37" name="椭圆 36">
              <a:extLst>
                <a:ext uri="{FF2B5EF4-FFF2-40B4-BE49-F238E27FC236}">
                  <a16:creationId xmlns:a16="http://schemas.microsoft.com/office/drawing/2014/main" id="{3DDE0CAB-4850-417D-B941-0D52DD10893C}"/>
                </a:ext>
              </a:extLst>
            </p:cNvPr>
            <p:cNvSpPr/>
            <p:nvPr/>
          </p:nvSpPr>
          <p:spPr>
            <a:xfrm>
              <a:off x="4514099" y="1605805"/>
              <a:ext cx="3240000" cy="3240000"/>
            </a:xfrm>
            <a:prstGeom prst="ellipse">
              <a:avLst/>
            </a:pr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矩形 37">
              <a:extLst>
                <a:ext uri="{FF2B5EF4-FFF2-40B4-BE49-F238E27FC236}">
                  <a16:creationId xmlns:a16="http://schemas.microsoft.com/office/drawing/2014/main" id="{5D19802F-6ECE-4976-B962-972D53EED1A0}"/>
                </a:ext>
              </a:extLst>
            </p:cNvPr>
            <p:cNvSpPr/>
            <p:nvPr/>
          </p:nvSpPr>
          <p:spPr>
            <a:xfrm>
              <a:off x="5799546" y="2268863"/>
              <a:ext cx="649622" cy="646181"/>
            </a:xfrm>
            <a:prstGeom prst="rect">
              <a:avLst/>
            </a:prstGeom>
            <a:noFill/>
          </p:spPr>
          <p:txBody>
            <a:bodyPr wrap="none" lIns="91440" tIns="45720" rIns="91440" bIns="45720">
              <a:spAutoFit/>
            </a:bodyPr>
            <a:lstStyle/>
            <a:p>
              <a:pPr algn="ctr"/>
              <a:r>
                <a:rPr lang="en-US" altLang="zh-CN" sz="3600" b="1" dirty="0">
                  <a:ln w="0"/>
                  <a:solidFill>
                    <a:srgbClr val="FFA000"/>
                  </a:solidFill>
                  <a:latin typeface="仿宋" panose="02010609060101010101" pitchFamily="49" charset="-122"/>
                  <a:ea typeface="仿宋" panose="02010609060101010101" pitchFamily="49" charset="-122"/>
                </a:rPr>
                <a:t>02</a:t>
              </a:r>
              <a:endParaRPr lang="zh-CN" altLang="en-US" sz="3600" b="1" dirty="0">
                <a:ln w="0"/>
                <a:solidFill>
                  <a:srgbClr val="FFA000"/>
                </a:solidFill>
                <a:latin typeface="仿宋" panose="02010609060101010101" pitchFamily="49" charset="-122"/>
                <a:ea typeface="仿宋" panose="02010609060101010101" pitchFamily="49" charset="-122"/>
              </a:endParaRPr>
            </a:p>
          </p:txBody>
        </p:sp>
        <p:sp>
          <p:nvSpPr>
            <p:cNvPr id="39" name="文本框 38">
              <a:extLst>
                <a:ext uri="{FF2B5EF4-FFF2-40B4-BE49-F238E27FC236}">
                  <a16:creationId xmlns:a16="http://schemas.microsoft.com/office/drawing/2014/main" id="{D17BD1C4-B418-478A-A814-DAAA74034083}"/>
                </a:ext>
              </a:extLst>
            </p:cNvPr>
            <p:cNvSpPr txBox="1"/>
            <p:nvPr/>
          </p:nvSpPr>
          <p:spPr>
            <a:xfrm>
              <a:off x="4379932" y="2989296"/>
              <a:ext cx="3302132" cy="707722"/>
            </a:xfrm>
            <a:prstGeom prst="rect">
              <a:avLst/>
            </a:prstGeom>
            <a:noFill/>
          </p:spPr>
          <p:txBody>
            <a:bodyPr wrap="square" rtlCol="0">
              <a:spAutoFit/>
            </a:bodyPr>
            <a:lstStyle/>
            <a:p>
              <a:pPr algn="dist"/>
              <a:r>
                <a:rPr lang="en-US" altLang="zh-CN" sz="4000" b="1" dirty="0">
                  <a:solidFill>
                    <a:schemeClr val="bg1"/>
                  </a:solidFill>
                  <a:latin typeface="仿宋" panose="02010609060101010101" pitchFamily="49" charset="-122"/>
                  <a:ea typeface="仿宋" panose="02010609060101010101" pitchFamily="49" charset="-122"/>
                </a:rPr>
                <a:t>Java</a:t>
              </a:r>
              <a:r>
                <a:rPr lang="zh-CN" altLang="en-US" sz="4000" b="1" dirty="0">
                  <a:solidFill>
                    <a:schemeClr val="bg1"/>
                  </a:solidFill>
                  <a:latin typeface="仿宋" panose="02010609060101010101" pitchFamily="49" charset="-122"/>
                  <a:ea typeface="仿宋" panose="02010609060101010101" pitchFamily="49" charset="-122"/>
                </a:rPr>
                <a:t>语言基础  </a:t>
              </a:r>
              <a:endParaRPr lang="en-US" altLang="zh-CN" sz="4000" b="1" dirty="0">
                <a:solidFill>
                  <a:schemeClr val="bg1"/>
                </a:solidFill>
                <a:latin typeface="仿宋" panose="02010609060101010101" pitchFamily="49" charset="-122"/>
                <a:ea typeface="仿宋" panose="02010609060101010101" pitchFamily="49" charset="-122"/>
              </a:endParaRPr>
            </a:p>
          </p:txBody>
        </p:sp>
        <p:sp>
          <p:nvSpPr>
            <p:cNvPr id="41" name="矩形 40">
              <a:extLst>
                <a:ext uri="{FF2B5EF4-FFF2-40B4-BE49-F238E27FC236}">
                  <a16:creationId xmlns:a16="http://schemas.microsoft.com/office/drawing/2014/main" id="{777E27DE-8ABE-4A8A-9EAD-446FEED90061}"/>
                </a:ext>
              </a:extLst>
            </p:cNvPr>
            <p:cNvSpPr/>
            <p:nvPr/>
          </p:nvSpPr>
          <p:spPr>
            <a:xfrm>
              <a:off x="5232038" y="2286264"/>
              <a:ext cx="648018" cy="646181"/>
            </a:xfrm>
            <a:prstGeom prst="rect">
              <a:avLst/>
            </a:prstGeom>
            <a:noFill/>
          </p:spPr>
          <p:txBody>
            <a:bodyPr wrap="none" lIns="91440" tIns="45720" rIns="91440" bIns="45720">
              <a:spAutoFit/>
            </a:bodyPr>
            <a:lstStyle/>
            <a:p>
              <a:pPr algn="ctr"/>
              <a:r>
                <a:rPr lang="zh-CN" altLang="en-US" sz="3600" b="1" cap="none" spc="0" dirty="0">
                  <a:ln w="0"/>
                  <a:solidFill>
                    <a:srgbClr val="FFA000"/>
                  </a:solidFill>
                  <a:effectLst/>
                  <a:latin typeface="仿宋" panose="02010609060101010101" pitchFamily="49" charset="-122"/>
                  <a:ea typeface="仿宋" panose="02010609060101010101" pitchFamily="49" charset="-122"/>
                </a:rPr>
                <a:t>第</a:t>
              </a:r>
            </a:p>
          </p:txBody>
        </p:sp>
        <p:sp>
          <p:nvSpPr>
            <p:cNvPr id="42" name="矩形 41">
              <a:extLst>
                <a:ext uri="{FF2B5EF4-FFF2-40B4-BE49-F238E27FC236}">
                  <a16:creationId xmlns:a16="http://schemas.microsoft.com/office/drawing/2014/main" id="{97B26DC0-F944-4BDC-A85A-47A6D9B194F4}"/>
                </a:ext>
              </a:extLst>
            </p:cNvPr>
            <p:cNvSpPr/>
            <p:nvPr/>
          </p:nvSpPr>
          <p:spPr>
            <a:xfrm>
              <a:off x="6439745" y="2286264"/>
              <a:ext cx="595112" cy="584640"/>
            </a:xfrm>
            <a:prstGeom prst="rect">
              <a:avLst/>
            </a:prstGeom>
            <a:noFill/>
          </p:spPr>
          <p:txBody>
            <a:bodyPr wrap="none" lIns="91440" tIns="45720" rIns="91440" bIns="45720">
              <a:spAutoFit/>
            </a:bodyPr>
            <a:lstStyle/>
            <a:p>
              <a:pPr algn="ctr"/>
              <a:r>
                <a:rPr lang="zh-CN" altLang="en-US" sz="3600" b="1" dirty="0">
                  <a:ln w="0"/>
                  <a:solidFill>
                    <a:srgbClr val="FFA000"/>
                  </a:solidFill>
                  <a:latin typeface="仿宋" panose="02010609060101010101" pitchFamily="49" charset="-122"/>
                  <a:ea typeface="仿宋" panose="02010609060101010101" pitchFamily="49" charset="-122"/>
                </a:rPr>
                <a:t>讲</a:t>
              </a:r>
            </a:p>
          </p:txBody>
        </p:sp>
      </p:grpSp>
      <p:cxnSp>
        <p:nvCxnSpPr>
          <p:cNvPr id="43" name="直接连接符 42">
            <a:extLst>
              <a:ext uri="{FF2B5EF4-FFF2-40B4-BE49-F238E27FC236}">
                <a16:creationId xmlns:a16="http://schemas.microsoft.com/office/drawing/2014/main" id="{DC3D6371-2BF4-4052-B23C-08F9329FDBD4}"/>
              </a:ext>
            </a:extLst>
          </p:cNvPr>
          <p:cNvCxnSpPr>
            <a:stCxn id="17" idx="4"/>
          </p:cNvCxnSpPr>
          <p:nvPr/>
        </p:nvCxnSpPr>
        <p:spPr>
          <a:xfrm flipV="1">
            <a:off x="10669430" y="3293242"/>
            <a:ext cx="1666107" cy="1"/>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3B494BF6-0908-4179-9C0B-4BB61AED2DC9}"/>
              </a:ext>
            </a:extLst>
          </p:cNvPr>
          <p:cNvCxnSpPr/>
          <p:nvPr/>
        </p:nvCxnSpPr>
        <p:spPr>
          <a:xfrm flipV="1">
            <a:off x="-122027" y="3293242"/>
            <a:ext cx="1666107" cy="1"/>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45" name="椭圆 44">
            <a:extLst>
              <a:ext uri="{FF2B5EF4-FFF2-40B4-BE49-F238E27FC236}">
                <a16:creationId xmlns:a16="http://schemas.microsoft.com/office/drawing/2014/main" id="{4A76560B-FBC4-4ABE-B00D-02D7C612FF0E}"/>
              </a:ext>
            </a:extLst>
          </p:cNvPr>
          <p:cNvSpPr/>
          <p:nvPr/>
        </p:nvSpPr>
        <p:spPr>
          <a:xfrm>
            <a:off x="586700" y="3149568"/>
            <a:ext cx="287243" cy="287347"/>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09150366-6891-4653-B9E3-F0BCA8F0FE55}"/>
              </a:ext>
            </a:extLst>
          </p:cNvPr>
          <p:cNvSpPr/>
          <p:nvPr/>
        </p:nvSpPr>
        <p:spPr>
          <a:xfrm>
            <a:off x="11328112" y="3159096"/>
            <a:ext cx="287243" cy="287347"/>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a:extLst>
              <a:ext uri="{FF2B5EF4-FFF2-40B4-BE49-F238E27FC236}">
                <a16:creationId xmlns:a16="http://schemas.microsoft.com/office/drawing/2014/main" id="{22BB9F9F-1E74-41F0-A196-65C0773DD17F}"/>
              </a:ext>
            </a:extLst>
          </p:cNvPr>
          <p:cNvGrpSpPr/>
          <p:nvPr/>
        </p:nvGrpSpPr>
        <p:grpSpPr>
          <a:xfrm>
            <a:off x="3785857" y="920545"/>
            <a:ext cx="4655374" cy="4664314"/>
            <a:chOff x="4095140" y="1166024"/>
            <a:chExt cx="4140000" cy="4146450"/>
          </a:xfrm>
        </p:grpSpPr>
        <p:sp>
          <p:nvSpPr>
            <p:cNvPr id="48" name="椭圆 47">
              <a:extLst>
                <a:ext uri="{FF2B5EF4-FFF2-40B4-BE49-F238E27FC236}">
                  <a16:creationId xmlns:a16="http://schemas.microsoft.com/office/drawing/2014/main" id="{246BF892-F2E2-4CAE-BB23-35222EB94B89}"/>
                </a:ext>
              </a:extLst>
            </p:cNvPr>
            <p:cNvSpPr/>
            <p:nvPr/>
          </p:nvSpPr>
          <p:spPr>
            <a:xfrm>
              <a:off x="4095140"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弧形 48">
              <a:extLst>
                <a:ext uri="{FF2B5EF4-FFF2-40B4-BE49-F238E27FC236}">
                  <a16:creationId xmlns:a16="http://schemas.microsoft.com/office/drawing/2014/main" id="{DFAAB033-F32A-47B5-85A6-624484AF7EC7}"/>
                </a:ext>
              </a:extLst>
            </p:cNvPr>
            <p:cNvSpPr/>
            <p:nvPr/>
          </p:nvSpPr>
          <p:spPr>
            <a:xfrm>
              <a:off x="4095140" y="1172474"/>
              <a:ext cx="4140000" cy="4140000"/>
            </a:xfrm>
            <a:prstGeom prst="arc">
              <a:avLst>
                <a:gd name="adj1" fmla="val 11936969"/>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0" name="组合 49">
            <a:extLst>
              <a:ext uri="{FF2B5EF4-FFF2-40B4-BE49-F238E27FC236}">
                <a16:creationId xmlns:a16="http://schemas.microsoft.com/office/drawing/2014/main" id="{C1868736-7AB6-4CAB-8B5A-F2D400B3AA4B}"/>
              </a:ext>
            </a:extLst>
          </p:cNvPr>
          <p:cNvGrpSpPr/>
          <p:nvPr/>
        </p:nvGrpSpPr>
        <p:grpSpPr>
          <a:xfrm rot="12406911">
            <a:off x="3800821" y="908679"/>
            <a:ext cx="4655374" cy="4664314"/>
            <a:chOff x="4095140" y="1166024"/>
            <a:chExt cx="4140000" cy="4146450"/>
          </a:xfrm>
        </p:grpSpPr>
        <p:sp>
          <p:nvSpPr>
            <p:cNvPr id="51" name="椭圆 50">
              <a:extLst>
                <a:ext uri="{FF2B5EF4-FFF2-40B4-BE49-F238E27FC236}">
                  <a16:creationId xmlns:a16="http://schemas.microsoft.com/office/drawing/2014/main" id="{B5C5FA44-676C-4230-9C9B-643BAD7E12C3}"/>
                </a:ext>
              </a:extLst>
            </p:cNvPr>
            <p:cNvSpPr/>
            <p:nvPr/>
          </p:nvSpPr>
          <p:spPr>
            <a:xfrm>
              <a:off x="4095140"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弧形 51">
              <a:extLst>
                <a:ext uri="{FF2B5EF4-FFF2-40B4-BE49-F238E27FC236}">
                  <a16:creationId xmlns:a16="http://schemas.microsoft.com/office/drawing/2014/main" id="{78010518-9D67-4B26-9C5B-2718E6578394}"/>
                </a:ext>
              </a:extLst>
            </p:cNvPr>
            <p:cNvSpPr/>
            <p:nvPr/>
          </p:nvSpPr>
          <p:spPr>
            <a:xfrm>
              <a:off x="4095140" y="1172474"/>
              <a:ext cx="4140000" cy="4140000"/>
            </a:xfrm>
            <a:prstGeom prst="arc">
              <a:avLst>
                <a:gd name="adj1" fmla="val 14231143"/>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3" name="组合 52">
            <a:extLst>
              <a:ext uri="{FF2B5EF4-FFF2-40B4-BE49-F238E27FC236}">
                <a16:creationId xmlns:a16="http://schemas.microsoft.com/office/drawing/2014/main" id="{A452931E-118D-4052-B4C2-8B4721E6ED77}"/>
              </a:ext>
            </a:extLst>
          </p:cNvPr>
          <p:cNvGrpSpPr/>
          <p:nvPr/>
        </p:nvGrpSpPr>
        <p:grpSpPr>
          <a:xfrm rot="6181611">
            <a:off x="3773036" y="927841"/>
            <a:ext cx="4657060" cy="4662627"/>
            <a:chOff x="4095139" y="1166024"/>
            <a:chExt cx="4140001" cy="4146450"/>
          </a:xfrm>
        </p:grpSpPr>
        <p:sp>
          <p:nvSpPr>
            <p:cNvPr id="54" name="椭圆 53">
              <a:extLst>
                <a:ext uri="{FF2B5EF4-FFF2-40B4-BE49-F238E27FC236}">
                  <a16:creationId xmlns:a16="http://schemas.microsoft.com/office/drawing/2014/main" id="{0C228E5B-FCDD-4826-BA3D-8D0911917D2D}"/>
                </a:ext>
              </a:extLst>
            </p:cNvPr>
            <p:cNvSpPr/>
            <p:nvPr/>
          </p:nvSpPr>
          <p:spPr>
            <a:xfrm>
              <a:off x="4095139"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弧形 54">
              <a:extLst>
                <a:ext uri="{FF2B5EF4-FFF2-40B4-BE49-F238E27FC236}">
                  <a16:creationId xmlns:a16="http://schemas.microsoft.com/office/drawing/2014/main" id="{B342E31C-6144-4950-8A47-F72B3BCF0395}"/>
                </a:ext>
              </a:extLst>
            </p:cNvPr>
            <p:cNvSpPr/>
            <p:nvPr/>
          </p:nvSpPr>
          <p:spPr>
            <a:xfrm>
              <a:off x="4095140" y="1172474"/>
              <a:ext cx="4140000" cy="4140000"/>
            </a:xfrm>
            <a:prstGeom prst="arc">
              <a:avLst>
                <a:gd name="adj1" fmla="val 13162649"/>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7" name="组合 56">
            <a:extLst>
              <a:ext uri="{FF2B5EF4-FFF2-40B4-BE49-F238E27FC236}">
                <a16:creationId xmlns:a16="http://schemas.microsoft.com/office/drawing/2014/main" id="{EF9C1F24-5276-4B88-9911-46716B70145F}"/>
              </a:ext>
            </a:extLst>
          </p:cNvPr>
          <p:cNvGrpSpPr/>
          <p:nvPr/>
        </p:nvGrpSpPr>
        <p:grpSpPr>
          <a:xfrm>
            <a:off x="1722776" y="3048794"/>
            <a:ext cx="562430" cy="513471"/>
            <a:chOff x="550862" y="596106"/>
            <a:chExt cx="1495425" cy="1365250"/>
          </a:xfrm>
          <a:solidFill>
            <a:srgbClr val="FFA000"/>
          </a:solidFill>
        </p:grpSpPr>
        <p:sp>
          <p:nvSpPr>
            <p:cNvPr id="58" name="Freeform 6">
              <a:extLst>
                <a:ext uri="{FF2B5EF4-FFF2-40B4-BE49-F238E27FC236}">
                  <a16:creationId xmlns:a16="http://schemas.microsoft.com/office/drawing/2014/main" id="{77CAE52D-CF67-41C2-A139-C2B781997434}"/>
                </a:ext>
              </a:extLst>
            </p:cNvPr>
            <p:cNvSpPr>
              <a:spLocks noEditPoints="1"/>
            </p:cNvSpPr>
            <p:nvPr/>
          </p:nvSpPr>
          <p:spPr bwMode="auto">
            <a:xfrm>
              <a:off x="550862" y="1583531"/>
              <a:ext cx="1495425" cy="377825"/>
            </a:xfrm>
            <a:custGeom>
              <a:avLst/>
              <a:gdLst>
                <a:gd name="T0" fmla="*/ 555 w 557"/>
                <a:gd name="T1" fmla="*/ 113 h 141"/>
                <a:gd name="T2" fmla="*/ 554 w 557"/>
                <a:gd name="T3" fmla="*/ 109 h 141"/>
                <a:gd name="T4" fmla="*/ 513 w 557"/>
                <a:gd name="T5" fmla="*/ 23 h 141"/>
                <a:gd name="T6" fmla="*/ 490 w 557"/>
                <a:gd name="T7" fmla="*/ 0 h 141"/>
                <a:gd name="T8" fmla="*/ 69 w 557"/>
                <a:gd name="T9" fmla="*/ 0 h 141"/>
                <a:gd name="T10" fmla="*/ 46 w 557"/>
                <a:gd name="T11" fmla="*/ 23 h 141"/>
                <a:gd name="T12" fmla="*/ 4 w 557"/>
                <a:gd name="T13" fmla="*/ 109 h 141"/>
                <a:gd name="T14" fmla="*/ 0 w 557"/>
                <a:gd name="T15" fmla="*/ 121 h 141"/>
                <a:gd name="T16" fmla="*/ 22 w 557"/>
                <a:gd name="T17" fmla="*/ 141 h 141"/>
                <a:gd name="T18" fmla="*/ 535 w 557"/>
                <a:gd name="T19" fmla="*/ 141 h 141"/>
                <a:gd name="T20" fmla="*/ 557 w 557"/>
                <a:gd name="T21" fmla="*/ 121 h 141"/>
                <a:gd name="T22" fmla="*/ 555 w 557"/>
                <a:gd name="T23" fmla="*/ 113 h 141"/>
                <a:gd name="T24" fmla="*/ 327 w 557"/>
                <a:gd name="T25" fmla="*/ 128 h 141"/>
                <a:gd name="T26" fmla="*/ 230 w 557"/>
                <a:gd name="T27" fmla="*/ 128 h 141"/>
                <a:gd name="T28" fmla="*/ 225 w 557"/>
                <a:gd name="T29" fmla="*/ 123 h 141"/>
                <a:gd name="T30" fmla="*/ 230 w 557"/>
                <a:gd name="T31" fmla="*/ 118 h 141"/>
                <a:gd name="T32" fmla="*/ 327 w 557"/>
                <a:gd name="T33" fmla="*/ 118 h 141"/>
                <a:gd name="T34" fmla="*/ 332 w 557"/>
                <a:gd name="T35" fmla="*/ 123 h 141"/>
                <a:gd name="T36" fmla="*/ 327 w 557"/>
                <a:gd name="T37" fmla="*/ 1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7" h="141">
                  <a:moveTo>
                    <a:pt x="555" y="113"/>
                  </a:moveTo>
                  <a:cubicBezTo>
                    <a:pt x="555" y="112"/>
                    <a:pt x="555" y="111"/>
                    <a:pt x="554" y="109"/>
                  </a:cubicBezTo>
                  <a:cubicBezTo>
                    <a:pt x="513" y="23"/>
                    <a:pt x="513" y="23"/>
                    <a:pt x="513" y="23"/>
                  </a:cubicBezTo>
                  <a:cubicBezTo>
                    <a:pt x="506" y="9"/>
                    <a:pt x="503" y="0"/>
                    <a:pt x="490" y="0"/>
                  </a:cubicBezTo>
                  <a:cubicBezTo>
                    <a:pt x="69" y="0"/>
                    <a:pt x="69" y="0"/>
                    <a:pt x="69" y="0"/>
                  </a:cubicBezTo>
                  <a:cubicBezTo>
                    <a:pt x="56" y="0"/>
                    <a:pt x="52" y="10"/>
                    <a:pt x="46" y="23"/>
                  </a:cubicBezTo>
                  <a:cubicBezTo>
                    <a:pt x="4" y="109"/>
                    <a:pt x="4" y="109"/>
                    <a:pt x="4" y="109"/>
                  </a:cubicBezTo>
                  <a:cubicBezTo>
                    <a:pt x="1" y="112"/>
                    <a:pt x="0" y="116"/>
                    <a:pt x="0" y="121"/>
                  </a:cubicBezTo>
                  <a:cubicBezTo>
                    <a:pt x="0" y="132"/>
                    <a:pt x="10" y="141"/>
                    <a:pt x="22" y="141"/>
                  </a:cubicBezTo>
                  <a:cubicBezTo>
                    <a:pt x="535" y="141"/>
                    <a:pt x="535" y="141"/>
                    <a:pt x="535" y="141"/>
                  </a:cubicBezTo>
                  <a:cubicBezTo>
                    <a:pt x="547" y="141"/>
                    <a:pt x="557" y="132"/>
                    <a:pt x="557" y="121"/>
                  </a:cubicBezTo>
                  <a:cubicBezTo>
                    <a:pt x="557" y="118"/>
                    <a:pt x="556" y="115"/>
                    <a:pt x="555" y="113"/>
                  </a:cubicBezTo>
                  <a:close/>
                  <a:moveTo>
                    <a:pt x="327" y="128"/>
                  </a:moveTo>
                  <a:cubicBezTo>
                    <a:pt x="230" y="128"/>
                    <a:pt x="230" y="128"/>
                    <a:pt x="230" y="128"/>
                  </a:cubicBezTo>
                  <a:cubicBezTo>
                    <a:pt x="227" y="128"/>
                    <a:pt x="225" y="126"/>
                    <a:pt x="225" y="123"/>
                  </a:cubicBezTo>
                  <a:cubicBezTo>
                    <a:pt x="225" y="120"/>
                    <a:pt x="227" y="118"/>
                    <a:pt x="230" y="118"/>
                  </a:cubicBezTo>
                  <a:cubicBezTo>
                    <a:pt x="327" y="118"/>
                    <a:pt x="327" y="118"/>
                    <a:pt x="327" y="118"/>
                  </a:cubicBezTo>
                  <a:cubicBezTo>
                    <a:pt x="329" y="118"/>
                    <a:pt x="332" y="120"/>
                    <a:pt x="332" y="123"/>
                  </a:cubicBezTo>
                  <a:cubicBezTo>
                    <a:pt x="332" y="126"/>
                    <a:pt x="329" y="128"/>
                    <a:pt x="327"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7">
              <a:extLst>
                <a:ext uri="{FF2B5EF4-FFF2-40B4-BE49-F238E27FC236}">
                  <a16:creationId xmlns:a16="http://schemas.microsoft.com/office/drawing/2014/main" id="{398818D8-2667-48B9-BE47-789556B5923F}"/>
                </a:ext>
              </a:extLst>
            </p:cNvPr>
            <p:cNvSpPr>
              <a:spLocks noEditPoints="1"/>
            </p:cNvSpPr>
            <p:nvPr/>
          </p:nvSpPr>
          <p:spPr bwMode="auto">
            <a:xfrm>
              <a:off x="1063625" y="842169"/>
              <a:ext cx="496888" cy="446088"/>
            </a:xfrm>
            <a:custGeom>
              <a:avLst/>
              <a:gdLst>
                <a:gd name="T0" fmla="*/ 161 w 185"/>
                <a:gd name="T1" fmla="*/ 97 h 166"/>
                <a:gd name="T2" fmla="*/ 47 w 185"/>
                <a:gd name="T3" fmla="*/ 166 h 166"/>
                <a:gd name="T4" fmla="*/ 2 w 185"/>
                <a:gd name="T5" fmla="*/ 111 h 166"/>
                <a:gd name="T6" fmla="*/ 116 w 185"/>
                <a:gd name="T7" fmla="*/ 0 h 166"/>
                <a:gd name="T8" fmla="*/ 146 w 185"/>
                <a:gd name="T9" fmla="*/ 20 h 166"/>
                <a:gd name="T10" fmla="*/ 44 w 185"/>
                <a:gd name="T11" fmla="*/ 98 h 166"/>
                <a:gd name="T12" fmla="*/ 44 w 185"/>
                <a:gd name="T13" fmla="*/ 108 h 166"/>
                <a:gd name="T14" fmla="*/ 70 w 185"/>
                <a:gd name="T15" fmla="*/ 129 h 166"/>
                <a:gd name="T16" fmla="*/ 157 w 185"/>
                <a:gd name="T17" fmla="*/ 81 h 166"/>
                <a:gd name="T18" fmla="*/ 161 w 185"/>
                <a:gd name="T19" fmla="*/ 97 h 166"/>
                <a:gd name="T20" fmla="*/ 109 w 185"/>
                <a:gd name="T21" fmla="*/ 29 h 166"/>
                <a:gd name="T22" fmla="*/ 104 w 185"/>
                <a:gd name="T23" fmla="*/ 24 h 166"/>
                <a:gd name="T24" fmla="*/ 47 w 185"/>
                <a:gd name="T25" fmla="*/ 78 h 166"/>
                <a:gd name="T26" fmla="*/ 109 w 185"/>
                <a:gd name="T27"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 h="166">
                  <a:moveTo>
                    <a:pt x="161" y="97"/>
                  </a:moveTo>
                  <a:cubicBezTo>
                    <a:pt x="137" y="128"/>
                    <a:pt x="89" y="166"/>
                    <a:pt x="47" y="166"/>
                  </a:cubicBezTo>
                  <a:cubicBezTo>
                    <a:pt x="17" y="166"/>
                    <a:pt x="2" y="139"/>
                    <a:pt x="2" y="111"/>
                  </a:cubicBezTo>
                  <a:cubicBezTo>
                    <a:pt x="0" y="56"/>
                    <a:pt x="61" y="0"/>
                    <a:pt x="116" y="0"/>
                  </a:cubicBezTo>
                  <a:cubicBezTo>
                    <a:pt x="129" y="0"/>
                    <a:pt x="146" y="3"/>
                    <a:pt x="146" y="20"/>
                  </a:cubicBezTo>
                  <a:cubicBezTo>
                    <a:pt x="146" y="41"/>
                    <a:pt x="125" y="72"/>
                    <a:pt x="44" y="98"/>
                  </a:cubicBezTo>
                  <a:cubicBezTo>
                    <a:pt x="44" y="108"/>
                    <a:pt x="44" y="108"/>
                    <a:pt x="44" y="108"/>
                  </a:cubicBezTo>
                  <a:cubicBezTo>
                    <a:pt x="42" y="124"/>
                    <a:pt x="56" y="129"/>
                    <a:pt x="70" y="129"/>
                  </a:cubicBezTo>
                  <a:cubicBezTo>
                    <a:pt x="100" y="129"/>
                    <a:pt x="135" y="98"/>
                    <a:pt x="157" y="81"/>
                  </a:cubicBezTo>
                  <a:cubicBezTo>
                    <a:pt x="157" y="81"/>
                    <a:pt x="185" y="65"/>
                    <a:pt x="161" y="97"/>
                  </a:cubicBezTo>
                  <a:close/>
                  <a:moveTo>
                    <a:pt x="109" y="29"/>
                  </a:moveTo>
                  <a:cubicBezTo>
                    <a:pt x="109" y="26"/>
                    <a:pt x="107" y="24"/>
                    <a:pt x="104" y="24"/>
                  </a:cubicBezTo>
                  <a:cubicBezTo>
                    <a:pt x="83" y="30"/>
                    <a:pt x="58" y="50"/>
                    <a:pt x="47" y="78"/>
                  </a:cubicBezTo>
                  <a:cubicBezTo>
                    <a:pt x="84" y="65"/>
                    <a:pt x="109" y="36"/>
                    <a:pt x="10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8">
              <a:extLst>
                <a:ext uri="{FF2B5EF4-FFF2-40B4-BE49-F238E27FC236}">
                  <a16:creationId xmlns:a16="http://schemas.microsoft.com/office/drawing/2014/main" id="{50559797-14BB-4997-BFB1-27AD75839286}"/>
                </a:ext>
              </a:extLst>
            </p:cNvPr>
            <p:cNvSpPr>
              <a:spLocks noEditPoints="1"/>
            </p:cNvSpPr>
            <p:nvPr/>
          </p:nvSpPr>
          <p:spPr bwMode="auto">
            <a:xfrm>
              <a:off x="620712" y="596106"/>
              <a:ext cx="1355725" cy="944563"/>
            </a:xfrm>
            <a:custGeom>
              <a:avLst/>
              <a:gdLst>
                <a:gd name="T0" fmla="*/ 443 w 505"/>
                <a:gd name="T1" fmla="*/ 0 h 352"/>
                <a:gd name="T2" fmla="*/ 62 w 505"/>
                <a:gd name="T3" fmla="*/ 0 h 352"/>
                <a:gd name="T4" fmla="*/ 0 w 505"/>
                <a:gd name="T5" fmla="*/ 62 h 352"/>
                <a:gd name="T6" fmla="*/ 0 w 505"/>
                <a:gd name="T7" fmla="*/ 290 h 352"/>
                <a:gd name="T8" fmla="*/ 62 w 505"/>
                <a:gd name="T9" fmla="*/ 352 h 352"/>
                <a:gd name="T10" fmla="*/ 443 w 505"/>
                <a:gd name="T11" fmla="*/ 352 h 352"/>
                <a:gd name="T12" fmla="*/ 505 w 505"/>
                <a:gd name="T13" fmla="*/ 290 h 352"/>
                <a:gd name="T14" fmla="*/ 505 w 505"/>
                <a:gd name="T15" fmla="*/ 62 h 352"/>
                <a:gd name="T16" fmla="*/ 443 w 505"/>
                <a:gd name="T17" fmla="*/ 0 h 352"/>
                <a:gd name="T18" fmla="*/ 382 w 505"/>
                <a:gd name="T19" fmla="*/ 339 h 352"/>
                <a:gd name="T20" fmla="*/ 332 w 505"/>
                <a:gd name="T21" fmla="*/ 339 h 352"/>
                <a:gd name="T22" fmla="*/ 326 w 505"/>
                <a:gd name="T23" fmla="*/ 333 h 352"/>
                <a:gd name="T24" fmla="*/ 332 w 505"/>
                <a:gd name="T25" fmla="*/ 327 h 352"/>
                <a:gd name="T26" fmla="*/ 382 w 505"/>
                <a:gd name="T27" fmla="*/ 327 h 352"/>
                <a:gd name="T28" fmla="*/ 389 w 505"/>
                <a:gd name="T29" fmla="*/ 333 h 352"/>
                <a:gd name="T30" fmla="*/ 382 w 505"/>
                <a:gd name="T31" fmla="*/ 339 h 352"/>
                <a:gd name="T32" fmla="*/ 403 w 505"/>
                <a:gd name="T33" fmla="*/ 339 h 352"/>
                <a:gd name="T34" fmla="*/ 397 w 505"/>
                <a:gd name="T35" fmla="*/ 333 h 352"/>
                <a:gd name="T36" fmla="*/ 403 w 505"/>
                <a:gd name="T37" fmla="*/ 326 h 352"/>
                <a:gd name="T38" fmla="*/ 410 w 505"/>
                <a:gd name="T39" fmla="*/ 333 h 352"/>
                <a:gd name="T40" fmla="*/ 403 w 505"/>
                <a:gd name="T41" fmla="*/ 339 h 352"/>
                <a:gd name="T42" fmla="*/ 469 w 505"/>
                <a:gd name="T43" fmla="*/ 290 h 352"/>
                <a:gd name="T44" fmla="*/ 443 w 505"/>
                <a:gd name="T45" fmla="*/ 316 h 352"/>
                <a:gd name="T46" fmla="*/ 62 w 505"/>
                <a:gd name="T47" fmla="*/ 316 h 352"/>
                <a:gd name="T48" fmla="*/ 36 w 505"/>
                <a:gd name="T49" fmla="*/ 290 h 352"/>
                <a:gd name="T50" fmla="*/ 36 w 505"/>
                <a:gd name="T51" fmla="*/ 62 h 352"/>
                <a:gd name="T52" fmla="*/ 62 w 505"/>
                <a:gd name="T53" fmla="*/ 36 h 352"/>
                <a:gd name="T54" fmla="*/ 443 w 505"/>
                <a:gd name="T55" fmla="*/ 36 h 352"/>
                <a:gd name="T56" fmla="*/ 469 w 505"/>
                <a:gd name="T57" fmla="*/ 62 h 352"/>
                <a:gd name="T58" fmla="*/ 469 w 505"/>
                <a:gd name="T59" fmla="*/ 29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5" h="352">
                  <a:moveTo>
                    <a:pt x="443" y="0"/>
                  </a:moveTo>
                  <a:cubicBezTo>
                    <a:pt x="62" y="0"/>
                    <a:pt x="62" y="0"/>
                    <a:pt x="62" y="0"/>
                  </a:cubicBezTo>
                  <a:cubicBezTo>
                    <a:pt x="28" y="0"/>
                    <a:pt x="0" y="28"/>
                    <a:pt x="0" y="62"/>
                  </a:cubicBezTo>
                  <a:cubicBezTo>
                    <a:pt x="0" y="290"/>
                    <a:pt x="0" y="290"/>
                    <a:pt x="0" y="290"/>
                  </a:cubicBezTo>
                  <a:cubicBezTo>
                    <a:pt x="0" y="324"/>
                    <a:pt x="28" y="352"/>
                    <a:pt x="62" y="352"/>
                  </a:cubicBezTo>
                  <a:cubicBezTo>
                    <a:pt x="443" y="352"/>
                    <a:pt x="443" y="352"/>
                    <a:pt x="443" y="352"/>
                  </a:cubicBezTo>
                  <a:cubicBezTo>
                    <a:pt x="477" y="352"/>
                    <a:pt x="505" y="324"/>
                    <a:pt x="505" y="290"/>
                  </a:cubicBezTo>
                  <a:cubicBezTo>
                    <a:pt x="505" y="62"/>
                    <a:pt x="505" y="62"/>
                    <a:pt x="505" y="62"/>
                  </a:cubicBezTo>
                  <a:cubicBezTo>
                    <a:pt x="505" y="28"/>
                    <a:pt x="477" y="0"/>
                    <a:pt x="443" y="0"/>
                  </a:cubicBezTo>
                  <a:close/>
                  <a:moveTo>
                    <a:pt x="382" y="339"/>
                  </a:moveTo>
                  <a:cubicBezTo>
                    <a:pt x="332" y="339"/>
                    <a:pt x="332" y="339"/>
                    <a:pt x="332" y="339"/>
                  </a:cubicBezTo>
                  <a:cubicBezTo>
                    <a:pt x="329" y="339"/>
                    <a:pt x="326" y="336"/>
                    <a:pt x="326" y="333"/>
                  </a:cubicBezTo>
                  <a:cubicBezTo>
                    <a:pt x="326" y="329"/>
                    <a:pt x="329" y="327"/>
                    <a:pt x="332" y="327"/>
                  </a:cubicBezTo>
                  <a:cubicBezTo>
                    <a:pt x="382" y="327"/>
                    <a:pt x="382" y="327"/>
                    <a:pt x="382" y="327"/>
                  </a:cubicBezTo>
                  <a:cubicBezTo>
                    <a:pt x="386" y="327"/>
                    <a:pt x="389" y="329"/>
                    <a:pt x="389" y="333"/>
                  </a:cubicBezTo>
                  <a:cubicBezTo>
                    <a:pt x="389" y="336"/>
                    <a:pt x="386" y="339"/>
                    <a:pt x="382" y="339"/>
                  </a:cubicBezTo>
                  <a:close/>
                  <a:moveTo>
                    <a:pt x="403" y="339"/>
                  </a:moveTo>
                  <a:cubicBezTo>
                    <a:pt x="400" y="339"/>
                    <a:pt x="397" y="337"/>
                    <a:pt x="397" y="333"/>
                  </a:cubicBezTo>
                  <a:cubicBezTo>
                    <a:pt x="397" y="329"/>
                    <a:pt x="400" y="326"/>
                    <a:pt x="403" y="326"/>
                  </a:cubicBezTo>
                  <a:cubicBezTo>
                    <a:pt x="407" y="326"/>
                    <a:pt x="410" y="329"/>
                    <a:pt x="410" y="333"/>
                  </a:cubicBezTo>
                  <a:cubicBezTo>
                    <a:pt x="410" y="337"/>
                    <a:pt x="407" y="339"/>
                    <a:pt x="403" y="339"/>
                  </a:cubicBezTo>
                  <a:close/>
                  <a:moveTo>
                    <a:pt x="469" y="290"/>
                  </a:moveTo>
                  <a:cubicBezTo>
                    <a:pt x="469" y="304"/>
                    <a:pt x="457" y="316"/>
                    <a:pt x="443" y="316"/>
                  </a:cubicBezTo>
                  <a:cubicBezTo>
                    <a:pt x="62" y="316"/>
                    <a:pt x="62" y="316"/>
                    <a:pt x="62" y="316"/>
                  </a:cubicBezTo>
                  <a:cubicBezTo>
                    <a:pt x="48" y="316"/>
                    <a:pt x="36" y="304"/>
                    <a:pt x="36" y="290"/>
                  </a:cubicBezTo>
                  <a:cubicBezTo>
                    <a:pt x="36" y="62"/>
                    <a:pt x="36" y="62"/>
                    <a:pt x="36" y="62"/>
                  </a:cubicBezTo>
                  <a:cubicBezTo>
                    <a:pt x="36" y="48"/>
                    <a:pt x="48" y="36"/>
                    <a:pt x="62" y="36"/>
                  </a:cubicBezTo>
                  <a:cubicBezTo>
                    <a:pt x="443" y="36"/>
                    <a:pt x="443" y="36"/>
                    <a:pt x="443" y="36"/>
                  </a:cubicBezTo>
                  <a:cubicBezTo>
                    <a:pt x="457" y="36"/>
                    <a:pt x="469" y="48"/>
                    <a:pt x="469" y="62"/>
                  </a:cubicBezTo>
                  <a:lnTo>
                    <a:pt x="469" y="2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1" name="组合 60">
            <a:extLst>
              <a:ext uri="{FF2B5EF4-FFF2-40B4-BE49-F238E27FC236}">
                <a16:creationId xmlns:a16="http://schemas.microsoft.com/office/drawing/2014/main" id="{621C306E-BE15-4F4C-9C28-9E2BDA0DC286}"/>
              </a:ext>
            </a:extLst>
          </p:cNvPr>
          <p:cNvGrpSpPr/>
          <p:nvPr/>
        </p:nvGrpSpPr>
        <p:grpSpPr>
          <a:xfrm>
            <a:off x="9897762" y="3063065"/>
            <a:ext cx="617044" cy="519129"/>
            <a:chOff x="5146675" y="766763"/>
            <a:chExt cx="1590676" cy="1338263"/>
          </a:xfrm>
        </p:grpSpPr>
        <p:sp>
          <p:nvSpPr>
            <p:cNvPr id="62" name="Oval 18">
              <a:extLst>
                <a:ext uri="{FF2B5EF4-FFF2-40B4-BE49-F238E27FC236}">
                  <a16:creationId xmlns:a16="http://schemas.microsoft.com/office/drawing/2014/main" id="{D22358EA-FFAF-4EB3-82B3-35FA1D799F15}"/>
                </a:ext>
              </a:extLst>
            </p:cNvPr>
            <p:cNvSpPr>
              <a:spLocks noChangeArrowheads="1"/>
            </p:cNvSpPr>
            <p:nvPr/>
          </p:nvSpPr>
          <p:spPr bwMode="auto">
            <a:xfrm>
              <a:off x="5675313" y="766763"/>
              <a:ext cx="533400" cy="534988"/>
            </a:xfrm>
            <a:prstGeom prst="ellipse">
              <a:avLst/>
            </a:pr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9">
              <a:extLst>
                <a:ext uri="{FF2B5EF4-FFF2-40B4-BE49-F238E27FC236}">
                  <a16:creationId xmlns:a16="http://schemas.microsoft.com/office/drawing/2014/main" id="{B28343A3-6E7F-4D03-ADB8-EFF5B5C037F8}"/>
                </a:ext>
              </a:extLst>
            </p:cNvPr>
            <p:cNvSpPr>
              <a:spLocks/>
            </p:cNvSpPr>
            <p:nvPr/>
          </p:nvSpPr>
          <p:spPr bwMode="auto">
            <a:xfrm>
              <a:off x="5511800" y="1344613"/>
              <a:ext cx="860425" cy="760413"/>
            </a:xfrm>
            <a:custGeom>
              <a:avLst/>
              <a:gdLst>
                <a:gd name="T0" fmla="*/ 201 w 301"/>
                <a:gd name="T1" fmla="*/ 0 h 266"/>
                <a:gd name="T2" fmla="*/ 151 w 301"/>
                <a:gd name="T3" fmla="*/ 67 h 266"/>
                <a:gd name="T4" fmla="*/ 101 w 301"/>
                <a:gd name="T5" fmla="*/ 0 h 266"/>
                <a:gd name="T6" fmla="*/ 0 w 301"/>
                <a:gd name="T7" fmla="*/ 144 h 266"/>
                <a:gd name="T8" fmla="*/ 0 w 301"/>
                <a:gd name="T9" fmla="*/ 235 h 266"/>
                <a:gd name="T10" fmla="*/ 0 w 301"/>
                <a:gd name="T11" fmla="*/ 235 h 266"/>
                <a:gd name="T12" fmla="*/ 151 w 301"/>
                <a:gd name="T13" fmla="*/ 266 h 266"/>
                <a:gd name="T14" fmla="*/ 301 w 301"/>
                <a:gd name="T15" fmla="*/ 235 h 266"/>
                <a:gd name="T16" fmla="*/ 301 w 301"/>
                <a:gd name="T17" fmla="*/ 235 h 266"/>
                <a:gd name="T18" fmla="*/ 301 w 301"/>
                <a:gd name="T19" fmla="*/ 144 h 266"/>
                <a:gd name="T20" fmla="*/ 201 w 301"/>
                <a:gd name="T2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266">
                  <a:moveTo>
                    <a:pt x="201" y="0"/>
                  </a:moveTo>
                  <a:cubicBezTo>
                    <a:pt x="151" y="67"/>
                    <a:pt x="151" y="67"/>
                    <a:pt x="151" y="67"/>
                  </a:cubicBezTo>
                  <a:cubicBezTo>
                    <a:pt x="101" y="0"/>
                    <a:pt x="101" y="0"/>
                    <a:pt x="101" y="0"/>
                  </a:cubicBezTo>
                  <a:cubicBezTo>
                    <a:pt x="42" y="21"/>
                    <a:pt x="0" y="78"/>
                    <a:pt x="0" y="144"/>
                  </a:cubicBezTo>
                  <a:cubicBezTo>
                    <a:pt x="0" y="235"/>
                    <a:pt x="0" y="235"/>
                    <a:pt x="0" y="235"/>
                  </a:cubicBezTo>
                  <a:cubicBezTo>
                    <a:pt x="0" y="235"/>
                    <a:pt x="0" y="235"/>
                    <a:pt x="0" y="235"/>
                  </a:cubicBezTo>
                  <a:cubicBezTo>
                    <a:pt x="3" y="252"/>
                    <a:pt x="69" y="266"/>
                    <a:pt x="151" y="266"/>
                  </a:cubicBezTo>
                  <a:cubicBezTo>
                    <a:pt x="232" y="266"/>
                    <a:pt x="298" y="252"/>
                    <a:pt x="301" y="235"/>
                  </a:cubicBezTo>
                  <a:cubicBezTo>
                    <a:pt x="301" y="235"/>
                    <a:pt x="301" y="235"/>
                    <a:pt x="301" y="235"/>
                  </a:cubicBezTo>
                  <a:cubicBezTo>
                    <a:pt x="301" y="144"/>
                    <a:pt x="301" y="144"/>
                    <a:pt x="301" y="144"/>
                  </a:cubicBezTo>
                  <a:cubicBezTo>
                    <a:pt x="301" y="78"/>
                    <a:pt x="259" y="21"/>
                    <a:pt x="201" y="0"/>
                  </a:cubicBezTo>
                  <a:close/>
                </a:path>
              </a:pathLst>
            </a:cu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20">
              <a:extLst>
                <a:ext uri="{FF2B5EF4-FFF2-40B4-BE49-F238E27FC236}">
                  <a16:creationId xmlns:a16="http://schemas.microsoft.com/office/drawing/2014/main" id="{95F54CE8-7406-4111-ADE6-2A47575A314F}"/>
                </a:ext>
              </a:extLst>
            </p:cNvPr>
            <p:cNvSpPr>
              <a:spLocks/>
            </p:cNvSpPr>
            <p:nvPr/>
          </p:nvSpPr>
          <p:spPr bwMode="auto">
            <a:xfrm>
              <a:off x="5900738" y="1319213"/>
              <a:ext cx="85725" cy="50800"/>
            </a:xfrm>
            <a:custGeom>
              <a:avLst/>
              <a:gdLst>
                <a:gd name="T0" fmla="*/ 30 w 30"/>
                <a:gd name="T1" fmla="*/ 1 h 18"/>
                <a:gd name="T2" fmla="*/ 15 w 30"/>
                <a:gd name="T3" fmla="*/ 0 h 18"/>
                <a:gd name="T4" fmla="*/ 1 w 30"/>
                <a:gd name="T5" fmla="*/ 1 h 18"/>
                <a:gd name="T6" fmla="*/ 7 w 30"/>
                <a:gd name="T7" fmla="*/ 18 h 18"/>
                <a:gd name="T8" fmla="*/ 24 w 30"/>
                <a:gd name="T9" fmla="*/ 18 h 18"/>
                <a:gd name="T10" fmla="*/ 30 w 30"/>
                <a:gd name="T11" fmla="*/ 1 h 18"/>
              </a:gdLst>
              <a:ahLst/>
              <a:cxnLst>
                <a:cxn ang="0">
                  <a:pos x="T0" y="T1"/>
                </a:cxn>
                <a:cxn ang="0">
                  <a:pos x="T2" y="T3"/>
                </a:cxn>
                <a:cxn ang="0">
                  <a:pos x="T4" y="T5"/>
                </a:cxn>
                <a:cxn ang="0">
                  <a:pos x="T6" y="T7"/>
                </a:cxn>
                <a:cxn ang="0">
                  <a:pos x="T8" y="T9"/>
                </a:cxn>
                <a:cxn ang="0">
                  <a:pos x="T10" y="T11"/>
                </a:cxn>
              </a:cxnLst>
              <a:rect l="0" t="0" r="r" b="b"/>
              <a:pathLst>
                <a:path w="30" h="18">
                  <a:moveTo>
                    <a:pt x="30" y="1"/>
                  </a:moveTo>
                  <a:cubicBezTo>
                    <a:pt x="25" y="0"/>
                    <a:pt x="20" y="0"/>
                    <a:pt x="15" y="0"/>
                  </a:cubicBezTo>
                  <a:cubicBezTo>
                    <a:pt x="10" y="0"/>
                    <a:pt x="6" y="0"/>
                    <a:pt x="1" y="1"/>
                  </a:cubicBezTo>
                  <a:cubicBezTo>
                    <a:pt x="1" y="1"/>
                    <a:pt x="0" y="11"/>
                    <a:pt x="7" y="18"/>
                  </a:cubicBezTo>
                  <a:cubicBezTo>
                    <a:pt x="7" y="18"/>
                    <a:pt x="18" y="18"/>
                    <a:pt x="24" y="18"/>
                  </a:cubicBezTo>
                  <a:cubicBezTo>
                    <a:pt x="24" y="18"/>
                    <a:pt x="30" y="12"/>
                    <a:pt x="30" y="1"/>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21">
              <a:extLst>
                <a:ext uri="{FF2B5EF4-FFF2-40B4-BE49-F238E27FC236}">
                  <a16:creationId xmlns:a16="http://schemas.microsoft.com/office/drawing/2014/main" id="{320563A8-B9F0-4375-973F-473EE088912E}"/>
                </a:ext>
              </a:extLst>
            </p:cNvPr>
            <p:cNvSpPr>
              <a:spLocks/>
            </p:cNvSpPr>
            <p:nvPr/>
          </p:nvSpPr>
          <p:spPr bwMode="auto">
            <a:xfrm>
              <a:off x="5894388" y="1377951"/>
              <a:ext cx="95250" cy="130175"/>
            </a:xfrm>
            <a:custGeom>
              <a:avLst/>
              <a:gdLst>
                <a:gd name="T0" fmla="*/ 15 w 60"/>
                <a:gd name="T1" fmla="*/ 0 h 82"/>
                <a:gd name="T2" fmla="*/ 47 w 60"/>
                <a:gd name="T3" fmla="*/ 0 h 82"/>
                <a:gd name="T4" fmla="*/ 60 w 60"/>
                <a:gd name="T5" fmla="*/ 47 h 82"/>
                <a:gd name="T6" fmla="*/ 31 w 60"/>
                <a:gd name="T7" fmla="*/ 82 h 82"/>
                <a:gd name="T8" fmla="*/ 0 w 60"/>
                <a:gd name="T9" fmla="*/ 47 h 82"/>
                <a:gd name="T10" fmla="*/ 15 w 60"/>
                <a:gd name="T11" fmla="*/ 0 h 82"/>
              </a:gdLst>
              <a:ahLst/>
              <a:cxnLst>
                <a:cxn ang="0">
                  <a:pos x="T0" y="T1"/>
                </a:cxn>
                <a:cxn ang="0">
                  <a:pos x="T2" y="T3"/>
                </a:cxn>
                <a:cxn ang="0">
                  <a:pos x="T4" y="T5"/>
                </a:cxn>
                <a:cxn ang="0">
                  <a:pos x="T6" y="T7"/>
                </a:cxn>
                <a:cxn ang="0">
                  <a:pos x="T8" y="T9"/>
                </a:cxn>
                <a:cxn ang="0">
                  <a:pos x="T10" y="T11"/>
                </a:cxn>
              </a:cxnLst>
              <a:rect l="0" t="0" r="r" b="b"/>
              <a:pathLst>
                <a:path w="60" h="82">
                  <a:moveTo>
                    <a:pt x="15" y="0"/>
                  </a:moveTo>
                  <a:lnTo>
                    <a:pt x="47" y="0"/>
                  </a:lnTo>
                  <a:lnTo>
                    <a:pt x="60" y="47"/>
                  </a:lnTo>
                  <a:lnTo>
                    <a:pt x="31" y="82"/>
                  </a:lnTo>
                  <a:lnTo>
                    <a:pt x="0" y="47"/>
                  </a:lnTo>
                  <a:lnTo>
                    <a:pt x="15" y="0"/>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22">
              <a:extLst>
                <a:ext uri="{FF2B5EF4-FFF2-40B4-BE49-F238E27FC236}">
                  <a16:creationId xmlns:a16="http://schemas.microsoft.com/office/drawing/2014/main" id="{5C764B59-B647-4438-8081-6234B95A26F7}"/>
                </a:ext>
              </a:extLst>
            </p:cNvPr>
            <p:cNvSpPr>
              <a:spLocks/>
            </p:cNvSpPr>
            <p:nvPr/>
          </p:nvSpPr>
          <p:spPr bwMode="auto">
            <a:xfrm>
              <a:off x="5432425" y="1427163"/>
              <a:ext cx="71438" cy="96838"/>
            </a:xfrm>
            <a:custGeom>
              <a:avLst/>
              <a:gdLst>
                <a:gd name="T0" fmla="*/ 23 w 45"/>
                <a:gd name="T1" fmla="*/ 61 h 61"/>
                <a:gd name="T2" fmla="*/ 45 w 45"/>
                <a:gd name="T3" fmla="*/ 34 h 61"/>
                <a:gd name="T4" fmla="*/ 34 w 45"/>
                <a:gd name="T5" fmla="*/ 0 h 61"/>
                <a:gd name="T6" fmla="*/ 11 w 45"/>
                <a:gd name="T7" fmla="*/ 0 h 61"/>
                <a:gd name="T8" fmla="*/ 0 w 45"/>
                <a:gd name="T9" fmla="*/ 34 h 61"/>
                <a:gd name="T10" fmla="*/ 23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3" y="61"/>
                  </a:moveTo>
                  <a:lnTo>
                    <a:pt x="45" y="34"/>
                  </a:lnTo>
                  <a:lnTo>
                    <a:pt x="34" y="0"/>
                  </a:lnTo>
                  <a:lnTo>
                    <a:pt x="11" y="0"/>
                  </a:lnTo>
                  <a:lnTo>
                    <a:pt x="0" y="34"/>
                  </a:lnTo>
                  <a:lnTo>
                    <a:pt x="23" y="61"/>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23">
              <a:extLst>
                <a:ext uri="{FF2B5EF4-FFF2-40B4-BE49-F238E27FC236}">
                  <a16:creationId xmlns:a16="http://schemas.microsoft.com/office/drawing/2014/main" id="{4A0493DC-68E3-466A-9CD0-849A9F2FF5C9}"/>
                </a:ext>
              </a:extLst>
            </p:cNvPr>
            <p:cNvSpPr>
              <a:spLocks/>
            </p:cNvSpPr>
            <p:nvPr/>
          </p:nvSpPr>
          <p:spPr bwMode="auto">
            <a:xfrm>
              <a:off x="5146675" y="1401763"/>
              <a:ext cx="465138" cy="568325"/>
            </a:xfrm>
            <a:custGeom>
              <a:avLst/>
              <a:gdLst>
                <a:gd name="T0" fmla="*/ 150 w 163"/>
                <a:gd name="T1" fmla="*/ 0 h 199"/>
                <a:gd name="T2" fmla="*/ 113 w 163"/>
                <a:gd name="T3" fmla="*/ 50 h 199"/>
                <a:gd name="T4" fmla="*/ 75 w 163"/>
                <a:gd name="T5" fmla="*/ 0 h 199"/>
                <a:gd name="T6" fmla="*/ 0 w 163"/>
                <a:gd name="T7" fmla="*/ 108 h 199"/>
                <a:gd name="T8" fmla="*/ 0 w 163"/>
                <a:gd name="T9" fmla="*/ 176 h 199"/>
                <a:gd name="T10" fmla="*/ 0 w 163"/>
                <a:gd name="T11" fmla="*/ 176 h 199"/>
                <a:gd name="T12" fmla="*/ 113 w 163"/>
                <a:gd name="T13" fmla="*/ 199 h 199"/>
                <a:gd name="T14" fmla="*/ 114 w 163"/>
                <a:gd name="T15" fmla="*/ 199 h 199"/>
                <a:gd name="T16" fmla="*/ 114 w 163"/>
                <a:gd name="T17" fmla="*/ 124 h 199"/>
                <a:gd name="T18" fmla="*/ 163 w 163"/>
                <a:gd name="T19" fmla="*/ 6 h 199"/>
                <a:gd name="T20" fmla="*/ 150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150" y="0"/>
                  </a:moveTo>
                  <a:cubicBezTo>
                    <a:pt x="113" y="50"/>
                    <a:pt x="113" y="50"/>
                    <a:pt x="113" y="50"/>
                  </a:cubicBezTo>
                  <a:cubicBezTo>
                    <a:pt x="75" y="0"/>
                    <a:pt x="75" y="0"/>
                    <a:pt x="75" y="0"/>
                  </a:cubicBezTo>
                  <a:cubicBezTo>
                    <a:pt x="31" y="16"/>
                    <a:pt x="0" y="58"/>
                    <a:pt x="0" y="108"/>
                  </a:cubicBezTo>
                  <a:cubicBezTo>
                    <a:pt x="0" y="176"/>
                    <a:pt x="0" y="176"/>
                    <a:pt x="0" y="176"/>
                  </a:cubicBezTo>
                  <a:cubicBezTo>
                    <a:pt x="0" y="176"/>
                    <a:pt x="0" y="176"/>
                    <a:pt x="0" y="176"/>
                  </a:cubicBezTo>
                  <a:cubicBezTo>
                    <a:pt x="2" y="189"/>
                    <a:pt x="52" y="199"/>
                    <a:pt x="113" y="199"/>
                  </a:cubicBezTo>
                  <a:cubicBezTo>
                    <a:pt x="113" y="199"/>
                    <a:pt x="114" y="199"/>
                    <a:pt x="114" y="199"/>
                  </a:cubicBezTo>
                  <a:cubicBezTo>
                    <a:pt x="114" y="124"/>
                    <a:pt x="114" y="124"/>
                    <a:pt x="114" y="124"/>
                  </a:cubicBezTo>
                  <a:cubicBezTo>
                    <a:pt x="114" y="78"/>
                    <a:pt x="133" y="36"/>
                    <a:pt x="163" y="6"/>
                  </a:cubicBezTo>
                  <a:cubicBezTo>
                    <a:pt x="159" y="3"/>
                    <a:pt x="155" y="2"/>
                    <a:pt x="150" y="0"/>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24">
              <a:extLst>
                <a:ext uri="{FF2B5EF4-FFF2-40B4-BE49-F238E27FC236}">
                  <a16:creationId xmlns:a16="http://schemas.microsoft.com/office/drawing/2014/main" id="{CB68391D-C845-44E0-8D95-BCC1B1049246}"/>
                </a:ext>
              </a:extLst>
            </p:cNvPr>
            <p:cNvSpPr>
              <a:spLocks/>
            </p:cNvSpPr>
            <p:nvPr/>
          </p:nvSpPr>
          <p:spPr bwMode="auto">
            <a:xfrm>
              <a:off x="5438775" y="1381126"/>
              <a:ext cx="61913" cy="41275"/>
            </a:xfrm>
            <a:custGeom>
              <a:avLst/>
              <a:gdLst>
                <a:gd name="T0" fmla="*/ 18 w 22"/>
                <a:gd name="T1" fmla="*/ 14 h 14"/>
                <a:gd name="T2" fmla="*/ 22 w 22"/>
                <a:gd name="T3" fmla="*/ 1 h 14"/>
                <a:gd name="T4" fmla="*/ 11 w 22"/>
                <a:gd name="T5" fmla="*/ 0 h 14"/>
                <a:gd name="T6" fmla="*/ 0 w 22"/>
                <a:gd name="T7" fmla="*/ 1 h 14"/>
                <a:gd name="T8" fmla="*/ 5 w 22"/>
                <a:gd name="T9" fmla="*/ 14 h 14"/>
                <a:gd name="T10" fmla="*/ 18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8" y="14"/>
                  </a:moveTo>
                  <a:cubicBezTo>
                    <a:pt x="18" y="14"/>
                    <a:pt x="22" y="9"/>
                    <a:pt x="22" y="1"/>
                  </a:cubicBezTo>
                  <a:cubicBezTo>
                    <a:pt x="18" y="0"/>
                    <a:pt x="15" y="0"/>
                    <a:pt x="11" y="0"/>
                  </a:cubicBezTo>
                  <a:cubicBezTo>
                    <a:pt x="7" y="0"/>
                    <a:pt x="4" y="0"/>
                    <a:pt x="0" y="1"/>
                  </a:cubicBezTo>
                  <a:cubicBezTo>
                    <a:pt x="0" y="1"/>
                    <a:pt x="0" y="8"/>
                    <a:pt x="5" y="14"/>
                  </a:cubicBezTo>
                  <a:cubicBezTo>
                    <a:pt x="5" y="14"/>
                    <a:pt x="13" y="14"/>
                    <a:pt x="18" y="14"/>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Oval 25">
              <a:extLst>
                <a:ext uri="{FF2B5EF4-FFF2-40B4-BE49-F238E27FC236}">
                  <a16:creationId xmlns:a16="http://schemas.microsoft.com/office/drawing/2014/main" id="{40264371-9768-42DE-9AB9-81A0943F3E69}"/>
                </a:ext>
              </a:extLst>
            </p:cNvPr>
            <p:cNvSpPr>
              <a:spLocks noChangeArrowheads="1"/>
            </p:cNvSpPr>
            <p:nvPr/>
          </p:nvSpPr>
          <p:spPr bwMode="auto">
            <a:xfrm>
              <a:off x="5267325" y="966788"/>
              <a:ext cx="401638" cy="403225"/>
            </a:xfrm>
            <a:prstGeom prst="ellipse">
              <a:avLst/>
            </a:pr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26">
              <a:extLst>
                <a:ext uri="{FF2B5EF4-FFF2-40B4-BE49-F238E27FC236}">
                  <a16:creationId xmlns:a16="http://schemas.microsoft.com/office/drawing/2014/main" id="{4EE6401A-F120-4D70-900D-84281A9E6A53}"/>
                </a:ext>
              </a:extLst>
            </p:cNvPr>
            <p:cNvSpPr>
              <a:spLocks/>
            </p:cNvSpPr>
            <p:nvPr/>
          </p:nvSpPr>
          <p:spPr bwMode="auto">
            <a:xfrm>
              <a:off x="6386513" y="1381126"/>
              <a:ext cx="61913" cy="41275"/>
            </a:xfrm>
            <a:custGeom>
              <a:avLst/>
              <a:gdLst>
                <a:gd name="T0" fmla="*/ 17 w 22"/>
                <a:gd name="T1" fmla="*/ 14 h 14"/>
                <a:gd name="T2" fmla="*/ 22 w 22"/>
                <a:gd name="T3" fmla="*/ 1 h 14"/>
                <a:gd name="T4" fmla="*/ 11 w 22"/>
                <a:gd name="T5" fmla="*/ 0 h 14"/>
                <a:gd name="T6" fmla="*/ 0 w 22"/>
                <a:gd name="T7" fmla="*/ 1 h 14"/>
                <a:gd name="T8" fmla="*/ 5 w 22"/>
                <a:gd name="T9" fmla="*/ 14 h 14"/>
                <a:gd name="T10" fmla="*/ 17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7" y="14"/>
                  </a:moveTo>
                  <a:cubicBezTo>
                    <a:pt x="17" y="14"/>
                    <a:pt x="22" y="9"/>
                    <a:pt x="22" y="1"/>
                  </a:cubicBezTo>
                  <a:cubicBezTo>
                    <a:pt x="18" y="0"/>
                    <a:pt x="15" y="0"/>
                    <a:pt x="11" y="0"/>
                  </a:cubicBezTo>
                  <a:cubicBezTo>
                    <a:pt x="7" y="0"/>
                    <a:pt x="4" y="0"/>
                    <a:pt x="0" y="1"/>
                  </a:cubicBezTo>
                  <a:cubicBezTo>
                    <a:pt x="0" y="1"/>
                    <a:pt x="0" y="8"/>
                    <a:pt x="5" y="14"/>
                  </a:cubicBezTo>
                  <a:cubicBezTo>
                    <a:pt x="5" y="14"/>
                    <a:pt x="13" y="14"/>
                    <a:pt x="17" y="14"/>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27">
              <a:extLst>
                <a:ext uri="{FF2B5EF4-FFF2-40B4-BE49-F238E27FC236}">
                  <a16:creationId xmlns:a16="http://schemas.microsoft.com/office/drawing/2014/main" id="{AD027A97-E96C-4319-9CD7-B4915D1EB848}"/>
                </a:ext>
              </a:extLst>
            </p:cNvPr>
            <p:cNvSpPr>
              <a:spLocks/>
            </p:cNvSpPr>
            <p:nvPr/>
          </p:nvSpPr>
          <p:spPr bwMode="auto">
            <a:xfrm>
              <a:off x="6380163" y="1427163"/>
              <a:ext cx="71438" cy="96838"/>
            </a:xfrm>
            <a:custGeom>
              <a:avLst/>
              <a:gdLst>
                <a:gd name="T0" fmla="*/ 24 w 45"/>
                <a:gd name="T1" fmla="*/ 61 h 61"/>
                <a:gd name="T2" fmla="*/ 45 w 45"/>
                <a:gd name="T3" fmla="*/ 34 h 61"/>
                <a:gd name="T4" fmla="*/ 34 w 45"/>
                <a:gd name="T5" fmla="*/ 0 h 61"/>
                <a:gd name="T6" fmla="*/ 11 w 45"/>
                <a:gd name="T7" fmla="*/ 0 h 61"/>
                <a:gd name="T8" fmla="*/ 0 w 45"/>
                <a:gd name="T9" fmla="*/ 34 h 61"/>
                <a:gd name="T10" fmla="*/ 24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4" y="61"/>
                  </a:moveTo>
                  <a:lnTo>
                    <a:pt x="45" y="34"/>
                  </a:lnTo>
                  <a:lnTo>
                    <a:pt x="34" y="0"/>
                  </a:lnTo>
                  <a:lnTo>
                    <a:pt x="11" y="0"/>
                  </a:lnTo>
                  <a:lnTo>
                    <a:pt x="0" y="34"/>
                  </a:lnTo>
                  <a:lnTo>
                    <a:pt x="24" y="61"/>
                  </a:ln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Oval 28">
              <a:extLst>
                <a:ext uri="{FF2B5EF4-FFF2-40B4-BE49-F238E27FC236}">
                  <a16:creationId xmlns:a16="http://schemas.microsoft.com/office/drawing/2014/main" id="{AE2343ED-7B51-4ED7-A9A4-48443ADA6CD7}"/>
                </a:ext>
              </a:extLst>
            </p:cNvPr>
            <p:cNvSpPr>
              <a:spLocks noChangeArrowheads="1"/>
            </p:cNvSpPr>
            <p:nvPr/>
          </p:nvSpPr>
          <p:spPr bwMode="auto">
            <a:xfrm>
              <a:off x="6215063" y="966788"/>
              <a:ext cx="403225" cy="403225"/>
            </a:xfrm>
            <a:prstGeom prst="ellipse">
              <a:avLst/>
            </a:pr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29">
              <a:extLst>
                <a:ext uri="{FF2B5EF4-FFF2-40B4-BE49-F238E27FC236}">
                  <a16:creationId xmlns:a16="http://schemas.microsoft.com/office/drawing/2014/main" id="{77C1D394-92A1-4107-B9CD-AE5F32F721EF}"/>
                </a:ext>
              </a:extLst>
            </p:cNvPr>
            <p:cNvSpPr>
              <a:spLocks/>
            </p:cNvSpPr>
            <p:nvPr/>
          </p:nvSpPr>
          <p:spPr bwMode="auto">
            <a:xfrm>
              <a:off x="6272213" y="1401763"/>
              <a:ext cx="465138" cy="568325"/>
            </a:xfrm>
            <a:custGeom>
              <a:avLst/>
              <a:gdLst>
                <a:gd name="T0" fmla="*/ 88 w 163"/>
                <a:gd name="T1" fmla="*/ 0 h 199"/>
                <a:gd name="T2" fmla="*/ 51 w 163"/>
                <a:gd name="T3" fmla="*/ 50 h 199"/>
                <a:gd name="T4" fmla="*/ 13 w 163"/>
                <a:gd name="T5" fmla="*/ 0 h 199"/>
                <a:gd name="T6" fmla="*/ 0 w 163"/>
                <a:gd name="T7" fmla="*/ 6 h 199"/>
                <a:gd name="T8" fmla="*/ 49 w 163"/>
                <a:gd name="T9" fmla="*/ 124 h 199"/>
                <a:gd name="T10" fmla="*/ 49 w 163"/>
                <a:gd name="T11" fmla="*/ 199 h 199"/>
                <a:gd name="T12" fmla="*/ 51 w 163"/>
                <a:gd name="T13" fmla="*/ 199 h 199"/>
                <a:gd name="T14" fmla="*/ 163 w 163"/>
                <a:gd name="T15" fmla="*/ 176 h 199"/>
                <a:gd name="T16" fmla="*/ 163 w 163"/>
                <a:gd name="T17" fmla="*/ 176 h 199"/>
                <a:gd name="T18" fmla="*/ 163 w 163"/>
                <a:gd name="T19" fmla="*/ 108 h 199"/>
                <a:gd name="T20" fmla="*/ 88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88" y="0"/>
                  </a:moveTo>
                  <a:cubicBezTo>
                    <a:pt x="51" y="50"/>
                    <a:pt x="51" y="50"/>
                    <a:pt x="51" y="50"/>
                  </a:cubicBezTo>
                  <a:cubicBezTo>
                    <a:pt x="13" y="0"/>
                    <a:pt x="13" y="0"/>
                    <a:pt x="13" y="0"/>
                  </a:cubicBezTo>
                  <a:cubicBezTo>
                    <a:pt x="9" y="2"/>
                    <a:pt x="4" y="3"/>
                    <a:pt x="0" y="6"/>
                  </a:cubicBezTo>
                  <a:cubicBezTo>
                    <a:pt x="30" y="36"/>
                    <a:pt x="49" y="78"/>
                    <a:pt x="49" y="124"/>
                  </a:cubicBezTo>
                  <a:cubicBezTo>
                    <a:pt x="49" y="199"/>
                    <a:pt x="49" y="199"/>
                    <a:pt x="49" y="199"/>
                  </a:cubicBezTo>
                  <a:cubicBezTo>
                    <a:pt x="50" y="199"/>
                    <a:pt x="50" y="199"/>
                    <a:pt x="51" y="199"/>
                  </a:cubicBezTo>
                  <a:cubicBezTo>
                    <a:pt x="112" y="199"/>
                    <a:pt x="161" y="189"/>
                    <a:pt x="163" y="176"/>
                  </a:cubicBezTo>
                  <a:cubicBezTo>
                    <a:pt x="163" y="176"/>
                    <a:pt x="163" y="176"/>
                    <a:pt x="163" y="176"/>
                  </a:cubicBezTo>
                  <a:cubicBezTo>
                    <a:pt x="163" y="108"/>
                    <a:pt x="163" y="108"/>
                    <a:pt x="163" y="108"/>
                  </a:cubicBezTo>
                  <a:cubicBezTo>
                    <a:pt x="163" y="58"/>
                    <a:pt x="132" y="16"/>
                    <a:pt x="88"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799142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heel(1)">
                                      <p:cBhvr>
                                        <p:cTn id="7"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en-US" altLang="zh-CN" b="1" dirty="0">
                <a:latin typeface="仿宋" panose="02010609060101010101" pitchFamily="49" charset="-122"/>
                <a:ea typeface="仿宋" panose="02010609060101010101" pitchFamily="49" charset="-122"/>
              </a:rPr>
              <a:t>2.2  </a:t>
            </a:r>
            <a:r>
              <a:rPr lang="zh-CN" altLang="en-US" b="1" dirty="0">
                <a:latin typeface="仿宋" panose="02010609060101010101" pitchFamily="49" charset="-122"/>
                <a:ea typeface="仿宋" panose="02010609060101010101" pitchFamily="49" charset="-122"/>
              </a:rPr>
              <a:t>数据类型和运算符号</a:t>
            </a:r>
          </a:p>
        </p:txBody>
      </p:sp>
      <p:sp>
        <p:nvSpPr>
          <p:cNvPr id="11" name="矩形 10">
            <a:extLst>
              <a:ext uri="{FF2B5EF4-FFF2-40B4-BE49-F238E27FC236}">
                <a16:creationId xmlns:a16="http://schemas.microsoft.com/office/drawing/2014/main" id="{E11FABFA-81B0-4119-99E2-EFDC20803ECF}"/>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A1949721-FCEB-406A-AA6A-B19CE5B21182}"/>
              </a:ext>
            </a:extLst>
          </p:cNvPr>
          <p:cNvSpPr/>
          <p:nvPr/>
        </p:nvSpPr>
        <p:spPr>
          <a:xfrm>
            <a:off x="1218406" y="3639347"/>
            <a:ext cx="10469562" cy="55244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BFBC335C-2A5F-4F05-A2E8-FE6628ECC2B3}"/>
              </a:ext>
            </a:extLst>
          </p:cNvPr>
          <p:cNvSpPr/>
          <p:nvPr/>
        </p:nvSpPr>
        <p:spPr>
          <a:xfrm>
            <a:off x="1218406" y="2039147"/>
            <a:ext cx="10469562" cy="55244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4" name="Freeform 3">
            <a:extLst>
              <a:ext uri="{FF2B5EF4-FFF2-40B4-BE49-F238E27FC236}">
                <a16:creationId xmlns:a16="http://schemas.microsoft.com/office/drawing/2014/main" id="{65DC5C66-F45B-4E5D-A409-B0DD01A4E4AA}"/>
              </a:ext>
            </a:extLst>
          </p:cNvPr>
          <p:cNvSpPr/>
          <p:nvPr/>
        </p:nvSpPr>
        <p:spPr>
          <a:xfrm>
            <a:off x="794" y="12961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15" name="内容占位符 2">
            <a:extLst>
              <a:ext uri="{FF2B5EF4-FFF2-40B4-BE49-F238E27FC236}">
                <a16:creationId xmlns:a16="http://schemas.microsoft.com/office/drawing/2014/main" id="{72DFF77B-E634-4A01-9976-A62DDF03519F}"/>
              </a:ext>
            </a:extLst>
          </p:cNvPr>
          <p:cNvSpPr txBox="1">
            <a:spLocks/>
          </p:cNvSpPr>
          <p:nvPr/>
        </p:nvSpPr>
        <p:spPr>
          <a:xfrm>
            <a:off x="1070409" y="1306088"/>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1</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、整型数</a:t>
            </a:r>
          </a:p>
        </p:txBody>
      </p:sp>
      <p:sp>
        <p:nvSpPr>
          <p:cNvPr id="16" name="内容占位符 1">
            <a:extLst>
              <a:ext uri="{FF2B5EF4-FFF2-40B4-BE49-F238E27FC236}">
                <a16:creationId xmlns:a16="http://schemas.microsoft.com/office/drawing/2014/main" id="{9E661C2B-9DAD-4AA2-B757-FC41A9D22B9D}"/>
              </a:ext>
            </a:extLst>
          </p:cNvPr>
          <p:cNvSpPr>
            <a:spLocks noGrp="1"/>
          </p:cNvSpPr>
          <p:nvPr>
            <p:ph idx="1"/>
          </p:nvPr>
        </p:nvSpPr>
        <p:spPr>
          <a:xfrm>
            <a:off x="1087877" y="2033231"/>
            <a:ext cx="10417529" cy="4292163"/>
          </a:xfrm>
        </p:spPr>
        <p:txBody>
          <a:bodyPr>
            <a:noAutofit/>
          </a:bodyPr>
          <a:lstStyle/>
          <a:p>
            <a:pPr marL="0" indent="0">
              <a:lnSpc>
                <a:spcPct val="130000"/>
              </a:lnSpc>
              <a:spcBef>
                <a:spcPts val="0"/>
              </a:spcBef>
              <a:buFont typeface="Symbol" pitchFamily="18" charset="2"/>
              <a:buNone/>
              <a:defRPr/>
            </a:pPr>
            <a:r>
              <a:rPr lang="zh-CN" altLang="en-US" sz="2400" dirty="0">
                <a:latin typeface="仿宋" panose="02010609060101010101" pitchFamily="49" charset="-122"/>
                <a:ea typeface="仿宋" panose="02010609060101010101" pitchFamily="49" charset="-122"/>
              </a:rPr>
              <a:t>（</a:t>
            </a:r>
            <a:r>
              <a:rPr lang="en-US" altLang="zh-CN" sz="2400" dirty="0">
                <a:latin typeface="仿宋" panose="02010609060101010101" pitchFamily="49" charset="-122"/>
                <a:ea typeface="仿宋" panose="02010609060101010101" pitchFamily="49" charset="-122"/>
              </a:rPr>
              <a:t>3</a:t>
            </a:r>
            <a:r>
              <a:rPr lang="zh-CN" altLang="en-US" sz="2400" dirty="0">
                <a:latin typeface="仿宋" panose="02010609060101010101" pitchFamily="49" charset="-122"/>
                <a:ea typeface="仿宋" panose="02010609060101010101" pitchFamily="49" charset="-122"/>
              </a:rPr>
              <a:t>）基本整型</a:t>
            </a:r>
            <a:r>
              <a:rPr lang="en-US" altLang="zh-CN" sz="2400" dirty="0" err="1">
                <a:latin typeface="仿宋" panose="02010609060101010101" pitchFamily="49" charset="-122"/>
                <a:ea typeface="仿宋" panose="02010609060101010101" pitchFamily="49" charset="-122"/>
              </a:rPr>
              <a:t>int</a:t>
            </a:r>
            <a:endParaRPr lang="en-US" altLang="zh-CN" sz="2400" dirty="0">
              <a:latin typeface="仿宋" panose="02010609060101010101" pitchFamily="49" charset="-122"/>
              <a:ea typeface="仿宋" panose="02010609060101010101" pitchFamily="49" charset="-122"/>
            </a:endParaRPr>
          </a:p>
          <a:p>
            <a:pPr marL="0" indent="534988">
              <a:lnSpc>
                <a:spcPct val="150000"/>
              </a:lnSpc>
              <a:spcBef>
                <a:spcPts val="0"/>
              </a:spcBef>
              <a:buFont typeface="Symbol" pitchFamily="18" charset="2"/>
              <a:buNone/>
              <a:defRPr/>
            </a:pPr>
            <a:r>
              <a:rPr lang="zh-CN" altLang="en-US" sz="2400" dirty="0">
                <a:latin typeface="仿宋" panose="02010609060101010101" pitchFamily="49" charset="-122"/>
                <a:ea typeface="仿宋" panose="02010609060101010101" pitchFamily="49" charset="-122"/>
              </a:rPr>
              <a:t>用</a:t>
            </a:r>
            <a:r>
              <a:rPr lang="en-US" altLang="zh-CN" sz="2400" dirty="0">
                <a:latin typeface="仿宋" panose="02010609060101010101" pitchFamily="49" charset="-122"/>
                <a:ea typeface="仿宋" panose="02010609060101010101" pitchFamily="49" charset="-122"/>
              </a:rPr>
              <a:t>4</a:t>
            </a:r>
            <a:r>
              <a:rPr lang="zh-CN" altLang="en-US" sz="2400" dirty="0">
                <a:latin typeface="仿宋" panose="02010609060101010101" pitchFamily="49" charset="-122"/>
                <a:ea typeface="仿宋" panose="02010609060101010101" pitchFamily="49" charset="-122"/>
              </a:rPr>
              <a:t>个字节（</a:t>
            </a:r>
            <a:r>
              <a:rPr lang="en-US" altLang="zh-CN" sz="2400" dirty="0">
                <a:latin typeface="仿宋" panose="02010609060101010101" pitchFamily="49" charset="-122"/>
                <a:ea typeface="仿宋" panose="02010609060101010101" pitchFamily="49" charset="-122"/>
              </a:rPr>
              <a:t>32</a:t>
            </a:r>
            <a:r>
              <a:rPr lang="zh-CN" altLang="en-US" sz="2400" dirty="0">
                <a:latin typeface="仿宋" panose="02010609060101010101" pitchFamily="49" charset="-122"/>
                <a:ea typeface="仿宋" panose="02010609060101010101" pitchFamily="49" charset="-122"/>
              </a:rPr>
              <a:t>个二进制数）表示整型数，一个基本整型数表示数的范围是：</a:t>
            </a:r>
            <a:r>
              <a:rPr lang="en-US" altLang="zh-CN" sz="2400" dirty="0">
                <a:latin typeface="仿宋" panose="02010609060101010101" pitchFamily="49" charset="-122"/>
                <a:ea typeface="仿宋" panose="02010609060101010101" pitchFamily="49" charset="-122"/>
              </a:rPr>
              <a:t>-2</a:t>
            </a:r>
            <a:r>
              <a:rPr lang="en-US" altLang="zh-CN" sz="2400" baseline="30000" dirty="0">
                <a:latin typeface="仿宋" panose="02010609060101010101" pitchFamily="49" charset="-122"/>
                <a:ea typeface="仿宋" panose="02010609060101010101" pitchFamily="49" charset="-122"/>
              </a:rPr>
              <a:t>31</a:t>
            </a:r>
            <a:r>
              <a:rPr lang="en-US" altLang="zh-CN" sz="2400" dirty="0">
                <a:latin typeface="仿宋" panose="02010609060101010101" pitchFamily="49" charset="-122"/>
                <a:ea typeface="仿宋" panose="02010609060101010101" pitchFamily="49" charset="-122"/>
              </a:rPr>
              <a:t>~2</a:t>
            </a:r>
            <a:r>
              <a:rPr lang="en-US" altLang="zh-CN" sz="2400" baseline="30000" dirty="0">
                <a:latin typeface="仿宋" panose="02010609060101010101" pitchFamily="49" charset="-122"/>
                <a:ea typeface="仿宋" panose="02010609060101010101" pitchFamily="49" charset="-122"/>
              </a:rPr>
              <a:t>31</a:t>
            </a:r>
            <a:r>
              <a:rPr lang="en-US" altLang="zh-CN" sz="2400" dirty="0">
                <a:latin typeface="仿宋" panose="02010609060101010101" pitchFamily="49" charset="-122"/>
                <a:ea typeface="仿宋" panose="02010609060101010101" pitchFamily="49" charset="-122"/>
              </a:rPr>
              <a:t>-1</a:t>
            </a:r>
            <a:r>
              <a:rPr lang="zh-CN" altLang="en-US" sz="2400" dirty="0">
                <a:latin typeface="仿宋" panose="02010609060101010101" pitchFamily="49" charset="-122"/>
                <a:ea typeface="仿宋" panose="02010609060101010101" pitchFamily="49" charset="-122"/>
              </a:rPr>
              <a:t>。</a:t>
            </a:r>
            <a:endParaRPr lang="en-US" altLang="zh-CN" sz="2400" dirty="0">
              <a:latin typeface="仿宋" panose="02010609060101010101" pitchFamily="49" charset="-122"/>
              <a:ea typeface="仿宋" panose="02010609060101010101" pitchFamily="49" charset="-122"/>
            </a:endParaRPr>
          </a:p>
          <a:p>
            <a:pPr marL="0" indent="0">
              <a:lnSpc>
                <a:spcPct val="130000"/>
              </a:lnSpc>
              <a:spcBef>
                <a:spcPts val="0"/>
              </a:spcBef>
              <a:buFont typeface="Symbol" pitchFamily="18" charset="2"/>
              <a:buNone/>
              <a:defRPr/>
            </a:pPr>
            <a:r>
              <a:rPr lang="zh-CN" altLang="en-US" sz="2400" dirty="0">
                <a:latin typeface="仿宋" panose="02010609060101010101" pitchFamily="49" charset="-122"/>
                <a:ea typeface="仿宋" panose="02010609060101010101" pitchFamily="49" charset="-122"/>
              </a:rPr>
              <a:t>（</a:t>
            </a:r>
            <a:r>
              <a:rPr lang="en-US" altLang="zh-CN" sz="2400" dirty="0">
                <a:latin typeface="仿宋" panose="02010609060101010101" pitchFamily="49" charset="-122"/>
                <a:ea typeface="仿宋" panose="02010609060101010101" pitchFamily="49" charset="-122"/>
              </a:rPr>
              <a:t>4</a:t>
            </a:r>
            <a:r>
              <a:rPr lang="zh-CN" altLang="en-US" sz="2400" dirty="0">
                <a:latin typeface="仿宋" panose="02010609060101010101" pitchFamily="49" charset="-122"/>
                <a:ea typeface="仿宋" panose="02010609060101010101" pitchFamily="49" charset="-122"/>
              </a:rPr>
              <a:t>）长整型</a:t>
            </a:r>
            <a:r>
              <a:rPr lang="en-US" altLang="zh-CN" sz="2400" dirty="0">
                <a:latin typeface="仿宋" panose="02010609060101010101" pitchFamily="49" charset="-122"/>
                <a:ea typeface="仿宋" panose="02010609060101010101" pitchFamily="49" charset="-122"/>
              </a:rPr>
              <a:t>long</a:t>
            </a:r>
          </a:p>
          <a:p>
            <a:pPr marL="0" indent="534988">
              <a:lnSpc>
                <a:spcPct val="130000"/>
              </a:lnSpc>
              <a:spcBef>
                <a:spcPts val="0"/>
              </a:spcBef>
              <a:buFont typeface="Symbol" pitchFamily="18" charset="2"/>
              <a:buNone/>
              <a:defRPr/>
            </a:pPr>
            <a:r>
              <a:rPr lang="zh-CN" altLang="en-US" sz="2400" dirty="0">
                <a:latin typeface="仿宋" panose="02010609060101010101" pitchFamily="49" charset="-122"/>
                <a:ea typeface="仿宋" panose="02010609060101010101" pitchFamily="49" charset="-122"/>
              </a:rPr>
              <a:t>用</a:t>
            </a:r>
            <a:r>
              <a:rPr lang="en-US" altLang="zh-CN" sz="2400" dirty="0">
                <a:latin typeface="仿宋" panose="02010609060101010101" pitchFamily="49" charset="-122"/>
                <a:ea typeface="仿宋" panose="02010609060101010101" pitchFamily="49" charset="-122"/>
              </a:rPr>
              <a:t>8</a:t>
            </a:r>
            <a:r>
              <a:rPr lang="zh-CN" altLang="en-US" sz="2400" dirty="0">
                <a:latin typeface="仿宋" panose="02010609060101010101" pitchFamily="49" charset="-122"/>
                <a:ea typeface="仿宋" panose="02010609060101010101" pitchFamily="49" charset="-122"/>
              </a:rPr>
              <a:t>个字节（</a:t>
            </a:r>
            <a:r>
              <a:rPr lang="en-US" altLang="zh-CN" sz="2400" dirty="0">
                <a:latin typeface="仿宋" panose="02010609060101010101" pitchFamily="49" charset="-122"/>
                <a:ea typeface="仿宋" panose="02010609060101010101" pitchFamily="49" charset="-122"/>
              </a:rPr>
              <a:t>64</a:t>
            </a:r>
            <a:r>
              <a:rPr lang="zh-CN" altLang="en-US" sz="2400" dirty="0">
                <a:latin typeface="仿宋" panose="02010609060101010101" pitchFamily="49" charset="-122"/>
                <a:ea typeface="仿宋" panose="02010609060101010101" pitchFamily="49" charset="-122"/>
              </a:rPr>
              <a:t>个二进制数）表示长整型数，一个长整型数表示数的范围是：</a:t>
            </a:r>
            <a:r>
              <a:rPr lang="en-US" altLang="zh-CN" sz="2400" dirty="0">
                <a:latin typeface="仿宋" panose="02010609060101010101" pitchFamily="49" charset="-122"/>
                <a:ea typeface="仿宋" panose="02010609060101010101" pitchFamily="49" charset="-122"/>
              </a:rPr>
              <a:t>-2</a:t>
            </a:r>
            <a:r>
              <a:rPr lang="en-US" altLang="zh-CN" sz="2400" baseline="30000" dirty="0">
                <a:latin typeface="仿宋" panose="02010609060101010101" pitchFamily="49" charset="-122"/>
                <a:ea typeface="仿宋" panose="02010609060101010101" pitchFamily="49" charset="-122"/>
              </a:rPr>
              <a:t>63</a:t>
            </a:r>
            <a:r>
              <a:rPr lang="en-US" altLang="zh-CN" sz="2400" dirty="0">
                <a:latin typeface="仿宋" panose="02010609060101010101" pitchFamily="49" charset="-122"/>
                <a:ea typeface="仿宋" panose="02010609060101010101" pitchFamily="49" charset="-122"/>
              </a:rPr>
              <a:t>~2</a:t>
            </a:r>
            <a:r>
              <a:rPr lang="en-US" altLang="zh-CN" sz="2400" baseline="30000" dirty="0">
                <a:latin typeface="仿宋" panose="02010609060101010101" pitchFamily="49" charset="-122"/>
                <a:ea typeface="仿宋" panose="02010609060101010101" pitchFamily="49" charset="-122"/>
              </a:rPr>
              <a:t>63</a:t>
            </a:r>
            <a:r>
              <a:rPr lang="en-US" altLang="zh-CN" sz="2400" dirty="0">
                <a:latin typeface="仿宋" panose="02010609060101010101" pitchFamily="49" charset="-122"/>
                <a:ea typeface="仿宋" panose="02010609060101010101" pitchFamily="49" charset="-122"/>
              </a:rPr>
              <a:t>-1 </a:t>
            </a:r>
            <a:r>
              <a:rPr lang="zh-CN" altLang="en-US" sz="2400" dirty="0">
                <a:latin typeface="仿宋" panose="02010609060101010101" pitchFamily="49" charset="-122"/>
                <a:ea typeface="仿宋" panose="02010609060101010101" pitchFamily="49" charset="-122"/>
              </a:rPr>
              <a:t>。</a:t>
            </a:r>
          </a:p>
          <a:p>
            <a:pPr marL="0" indent="0">
              <a:spcBef>
                <a:spcPts val="1800"/>
              </a:spcBef>
              <a:buFont typeface="Symbol" pitchFamily="18" charset="2"/>
              <a:buNone/>
              <a:defRPr/>
            </a:pPr>
            <a:endParaRPr lang="zh-CN" altLang="en-US" sz="2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97220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6">
                                            <p:txEl>
                                              <p:pRg st="0" end="0"/>
                                            </p:txEl>
                                          </p:spTgt>
                                        </p:tgtEl>
                                        <p:attrNameLst>
                                          <p:attrName>style.visibility</p:attrName>
                                        </p:attrNameLst>
                                      </p:cBhvr>
                                      <p:to>
                                        <p:strVal val="visible"/>
                                      </p:to>
                                    </p:set>
                                    <p:anim calcmode="lin" valueType="num">
                                      <p:cBhvr additive="base">
                                        <p:cTn id="14"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6">
                                            <p:txEl>
                                              <p:pRg st="1" end="1"/>
                                            </p:txEl>
                                          </p:spTgt>
                                        </p:tgtEl>
                                        <p:attrNameLst>
                                          <p:attrName>style.visibility</p:attrName>
                                        </p:attrNameLst>
                                      </p:cBhvr>
                                      <p:to>
                                        <p:strVal val="visible"/>
                                      </p:to>
                                    </p:set>
                                    <p:anim calcmode="lin" valueType="num">
                                      <p:cBhvr additive="base">
                                        <p:cTn id="20"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par>
                          <p:cTn id="27" fill="hold">
                            <p:stCondLst>
                              <p:cond delay="500"/>
                            </p:stCondLst>
                            <p:childTnLst>
                              <p:par>
                                <p:cTn id="28" presetID="2" presetClass="entr" presetSubtype="4" fill="hold" nodeType="afterEffect">
                                  <p:stCondLst>
                                    <p:cond delay="0"/>
                                  </p:stCondLst>
                                  <p:childTnLst>
                                    <p:set>
                                      <p:cBhvr>
                                        <p:cTn id="29" dur="1" fill="hold">
                                          <p:stCondLst>
                                            <p:cond delay="0"/>
                                          </p:stCondLst>
                                        </p:cTn>
                                        <p:tgtEl>
                                          <p:spTgt spid="16">
                                            <p:txEl>
                                              <p:pRg st="2" end="2"/>
                                            </p:txEl>
                                          </p:spTgt>
                                        </p:tgtEl>
                                        <p:attrNameLst>
                                          <p:attrName>style.visibility</p:attrName>
                                        </p:attrNameLst>
                                      </p:cBhvr>
                                      <p:to>
                                        <p:strVal val="visible"/>
                                      </p:to>
                                    </p:set>
                                    <p:anim calcmode="lin" valueType="num">
                                      <p:cBhvr additive="base">
                                        <p:cTn id="30"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6">
                                            <p:txEl>
                                              <p:pRg st="3" end="3"/>
                                            </p:txEl>
                                          </p:spTgt>
                                        </p:tgtEl>
                                        <p:attrNameLst>
                                          <p:attrName>style.visibility</p:attrName>
                                        </p:attrNameLst>
                                      </p:cBhvr>
                                      <p:to>
                                        <p:strVal val="visible"/>
                                      </p:to>
                                    </p:set>
                                    <p:anim calcmode="lin" valueType="num">
                                      <p:cBhvr additive="base">
                                        <p:cTn id="36" dur="500" fill="hold"/>
                                        <p:tgtEl>
                                          <p:spTgt spid="16">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12" grpId="0" animBg="1"/>
      <p:bldP spid="13"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2.5  </a:t>
            </a:r>
            <a:r>
              <a:rPr lang="zh-CN" altLang="en-US" b="1" dirty="0">
                <a:latin typeface="仿宋" panose="02010609060101010101" pitchFamily="49" charset="-122"/>
                <a:ea typeface="仿宋" panose="02010609060101010101" pitchFamily="49" charset="-122"/>
              </a:rPr>
              <a:t>数组</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B4E9420-2840-485A-895D-35579F32A206}"/>
              </a:ext>
            </a:extLst>
          </p:cNvPr>
          <p:cNvSpPr/>
          <p:nvPr/>
        </p:nvSpPr>
        <p:spPr>
          <a:xfrm>
            <a:off x="0" y="6020594"/>
            <a:ext cx="12192000" cy="914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圆角矩形 7">
            <a:extLst>
              <a:ext uri="{FF2B5EF4-FFF2-40B4-BE49-F238E27FC236}">
                <a16:creationId xmlns:a16="http://schemas.microsoft.com/office/drawing/2014/main" id="{D80B1046-268D-42A4-9024-FBD641CFCCEB}"/>
              </a:ext>
            </a:extLst>
          </p:cNvPr>
          <p:cNvSpPr/>
          <p:nvPr/>
        </p:nvSpPr>
        <p:spPr>
          <a:xfrm>
            <a:off x="951124" y="2241538"/>
            <a:ext cx="10820400" cy="3183529"/>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内容占位符 2">
            <a:extLst>
              <a:ext uri="{FF2B5EF4-FFF2-40B4-BE49-F238E27FC236}">
                <a16:creationId xmlns:a16="http://schemas.microsoft.com/office/drawing/2014/main" id="{7545B69C-D211-4871-8719-E785696A9DE0}"/>
              </a:ext>
            </a:extLst>
          </p:cNvPr>
          <p:cNvSpPr txBox="1">
            <a:spLocks/>
          </p:cNvSpPr>
          <p:nvPr/>
        </p:nvSpPr>
        <p:spPr>
          <a:xfrm>
            <a:off x="1066006" y="2388426"/>
            <a:ext cx="10074633" cy="309876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263525">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for</a:t>
            </a:r>
            <a:r>
              <a:rPr lang="zh-CN" altLang="en-US" sz="2400" dirty="0">
                <a:solidFill>
                  <a:schemeClr val="tx1"/>
                </a:solidFill>
                <a:latin typeface="仿宋" panose="02010609060101010101" pitchFamily="49" charset="-122"/>
                <a:ea typeface="仿宋" panose="02010609060101010101" pitchFamily="49" charset="-122"/>
              </a:rPr>
              <a:t>循环还可以写成另一种形式：</a:t>
            </a:r>
          </a:p>
          <a:p>
            <a:pPr marL="0" indent="7200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for(</a:t>
            </a:r>
            <a:r>
              <a:rPr lang="zh-CN" altLang="en-US" sz="2400" dirty="0">
                <a:solidFill>
                  <a:schemeClr val="tx1"/>
                </a:solidFill>
                <a:latin typeface="仿宋" panose="02010609060101010101" pitchFamily="49" charset="-122"/>
                <a:ea typeface="仿宋" panose="02010609060101010101" pitchFamily="49" charset="-122"/>
              </a:rPr>
              <a:t>数据类型变量名</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数组名</a:t>
            </a:r>
            <a:r>
              <a:rPr lang="en-US" altLang="zh-CN" sz="2400" dirty="0">
                <a:solidFill>
                  <a:schemeClr val="tx1"/>
                </a:solidFill>
                <a:latin typeface="仿宋" panose="02010609060101010101" pitchFamily="49" charset="-122"/>
                <a:ea typeface="仿宋" panose="02010609060101010101" pitchFamily="49" charset="-122"/>
              </a:rPr>
              <a:t>)</a:t>
            </a:r>
          </a:p>
          <a:p>
            <a:pPr marL="0" indent="1165225">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循环体（循环体中访问“变量名”）</a:t>
            </a:r>
          </a:p>
          <a:p>
            <a:pPr marL="0" indent="720000">
              <a:lnSpc>
                <a:spcPct val="130000"/>
              </a:lnSpc>
              <a:spcBef>
                <a:spcPts val="0"/>
              </a:spcBef>
              <a:buNone/>
            </a:pPr>
            <a:endParaRPr lang="en-US" altLang="zh-CN" sz="2400" dirty="0">
              <a:solidFill>
                <a:schemeClr val="tx1"/>
              </a:solidFill>
              <a:latin typeface="仿宋" panose="02010609060101010101" pitchFamily="49" charset="-122"/>
              <a:ea typeface="仿宋" panose="02010609060101010101" pitchFamily="49" charset="-122"/>
            </a:endParaRPr>
          </a:p>
          <a:p>
            <a:pPr marL="0" indent="720000">
              <a:lnSpc>
                <a:spcPct val="13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7" name="Freeform 3">
            <a:extLst>
              <a:ext uri="{FF2B5EF4-FFF2-40B4-BE49-F238E27FC236}">
                <a16:creationId xmlns:a16="http://schemas.microsoft.com/office/drawing/2014/main" id="{0E3CCCBE-AD94-4BA0-8501-306685B68AE3}"/>
              </a:ext>
            </a:extLst>
          </p:cNvPr>
          <p:cNvSpPr/>
          <p:nvPr/>
        </p:nvSpPr>
        <p:spPr>
          <a:xfrm>
            <a:off x="0" y="15247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8" name="内容占位符 2">
            <a:extLst>
              <a:ext uri="{FF2B5EF4-FFF2-40B4-BE49-F238E27FC236}">
                <a16:creationId xmlns:a16="http://schemas.microsoft.com/office/drawing/2014/main" id="{E0F89D84-ED12-4333-BE25-F13F8098B16C}"/>
              </a:ext>
            </a:extLst>
          </p:cNvPr>
          <p:cNvSpPr txBox="1">
            <a:spLocks/>
          </p:cNvSpPr>
          <p:nvPr/>
        </p:nvSpPr>
        <p:spPr>
          <a:xfrm>
            <a:off x="761206" y="1529741"/>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5.</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增强型</a:t>
            </a: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for</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循环</a:t>
            </a:r>
          </a:p>
        </p:txBody>
      </p:sp>
      <p:grpSp>
        <p:nvGrpSpPr>
          <p:cNvPr id="9" name="组合 8">
            <a:extLst>
              <a:ext uri="{FF2B5EF4-FFF2-40B4-BE49-F238E27FC236}">
                <a16:creationId xmlns:a16="http://schemas.microsoft.com/office/drawing/2014/main" id="{1955F38E-4F38-416E-B4A1-5379A8AF9D9C}"/>
              </a:ext>
            </a:extLst>
          </p:cNvPr>
          <p:cNvGrpSpPr/>
          <p:nvPr/>
        </p:nvGrpSpPr>
        <p:grpSpPr>
          <a:xfrm>
            <a:off x="9456102" y="3833303"/>
            <a:ext cx="2117412" cy="1371601"/>
            <a:chOff x="9969524" y="5689160"/>
            <a:chExt cx="1583847" cy="616126"/>
          </a:xfrm>
        </p:grpSpPr>
        <p:sp>
          <p:nvSpPr>
            <p:cNvPr id="10" name="矩形 9">
              <a:extLst>
                <a:ext uri="{FF2B5EF4-FFF2-40B4-BE49-F238E27FC236}">
                  <a16:creationId xmlns:a16="http://schemas.microsoft.com/office/drawing/2014/main" id="{A018DC08-C227-456D-83FA-D22E48B73892}"/>
                </a:ext>
              </a:extLst>
            </p:cNvPr>
            <p:cNvSpPr/>
            <p:nvPr/>
          </p:nvSpPr>
          <p:spPr>
            <a:xfrm>
              <a:off x="11286669" y="5757618"/>
              <a:ext cx="266702" cy="5444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FB61DA19-FF93-46F9-8C46-A324824C0980}"/>
                </a:ext>
              </a:extLst>
            </p:cNvPr>
            <p:cNvSpPr/>
            <p:nvPr/>
          </p:nvSpPr>
          <p:spPr>
            <a:xfrm>
              <a:off x="10881502" y="5997222"/>
              <a:ext cx="266702" cy="3080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B85C8F6E-1207-435F-A157-E22F521F133C}"/>
                </a:ext>
              </a:extLst>
            </p:cNvPr>
            <p:cNvSpPr/>
            <p:nvPr/>
          </p:nvSpPr>
          <p:spPr>
            <a:xfrm>
              <a:off x="10425514" y="5689160"/>
              <a:ext cx="266702" cy="6161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52869F57-7648-4F20-AEF8-010CEE8F752F}"/>
                </a:ext>
              </a:extLst>
            </p:cNvPr>
            <p:cNvSpPr/>
            <p:nvPr/>
          </p:nvSpPr>
          <p:spPr>
            <a:xfrm>
              <a:off x="996952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2465281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500"/>
                            </p:stCondLst>
                            <p:childTnLst>
                              <p:par>
                                <p:cTn id="17" presetID="6" presetClass="entr" presetSubtype="16"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ircle(in)">
                                      <p:cBhvr>
                                        <p:cTn id="19" dur="2000"/>
                                        <p:tgtEl>
                                          <p:spTgt spid="5"/>
                                        </p:tgtEl>
                                      </p:cBhvr>
                                    </p:animEffect>
                                  </p:childTnLst>
                                </p:cTn>
                              </p:par>
                            </p:childTnLst>
                          </p:cTn>
                        </p:par>
                        <p:par>
                          <p:cTn id="20" fill="hold">
                            <p:stCondLst>
                              <p:cond delay="2500"/>
                            </p:stCondLst>
                            <p:childTnLst>
                              <p:par>
                                <p:cTn id="21" presetID="31"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1000" fill="hold"/>
                                        <p:tgtEl>
                                          <p:spTgt spid="6"/>
                                        </p:tgtEl>
                                        <p:attrNameLst>
                                          <p:attrName>ppt_w</p:attrName>
                                        </p:attrNameLst>
                                      </p:cBhvr>
                                      <p:tavLst>
                                        <p:tav tm="0">
                                          <p:val>
                                            <p:fltVal val="0"/>
                                          </p:val>
                                        </p:tav>
                                        <p:tav tm="100000">
                                          <p:val>
                                            <p:strVal val="#ppt_w"/>
                                          </p:val>
                                        </p:tav>
                                      </p:tavLst>
                                    </p:anim>
                                    <p:anim calcmode="lin" valueType="num">
                                      <p:cBhvr>
                                        <p:cTn id="24" dur="1000" fill="hold"/>
                                        <p:tgtEl>
                                          <p:spTgt spid="6"/>
                                        </p:tgtEl>
                                        <p:attrNameLst>
                                          <p:attrName>ppt_h</p:attrName>
                                        </p:attrNameLst>
                                      </p:cBhvr>
                                      <p:tavLst>
                                        <p:tav tm="0">
                                          <p:val>
                                            <p:fltVal val="0"/>
                                          </p:val>
                                        </p:tav>
                                        <p:tav tm="100000">
                                          <p:val>
                                            <p:strVal val="#ppt_h"/>
                                          </p:val>
                                        </p:tav>
                                      </p:tavLst>
                                    </p:anim>
                                    <p:anim calcmode="lin" valueType="num">
                                      <p:cBhvr>
                                        <p:cTn id="25" dur="1000" fill="hold"/>
                                        <p:tgtEl>
                                          <p:spTgt spid="6"/>
                                        </p:tgtEl>
                                        <p:attrNameLst>
                                          <p:attrName>style.rotation</p:attrName>
                                        </p:attrNameLst>
                                      </p:cBhvr>
                                      <p:tavLst>
                                        <p:tav tm="0">
                                          <p:val>
                                            <p:fltVal val="90"/>
                                          </p:val>
                                        </p:tav>
                                        <p:tav tm="100000">
                                          <p:val>
                                            <p:fltVal val="0"/>
                                          </p:val>
                                        </p:tav>
                                      </p:tavLst>
                                    </p:anim>
                                    <p:animEffect transition="in" filter="fade">
                                      <p:cBhvr>
                                        <p:cTn id="26" dur="1000"/>
                                        <p:tgtEl>
                                          <p:spTgt spid="6"/>
                                        </p:tgtEl>
                                      </p:cBhvr>
                                    </p:animEffect>
                                  </p:childTnLst>
                                </p:cTn>
                              </p:par>
                            </p:childTnLst>
                          </p:cTn>
                        </p:par>
                        <p:par>
                          <p:cTn id="27" fill="hold">
                            <p:stCondLst>
                              <p:cond delay="3500"/>
                            </p:stCondLst>
                            <p:childTnLst>
                              <p:par>
                                <p:cTn id="28" presetID="22" presetClass="entr" presetSubtype="4"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animBg="1"/>
      <p:bldP spid="6" grpId="0"/>
      <p:bldP spid="7"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2.5  </a:t>
            </a:r>
            <a:r>
              <a:rPr lang="zh-CN" altLang="en-US" b="1" dirty="0">
                <a:latin typeface="仿宋" panose="02010609060101010101" pitchFamily="49" charset="-122"/>
                <a:ea typeface="仿宋" panose="02010609060101010101" pitchFamily="49" charset="-122"/>
              </a:rPr>
              <a:t>数组</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B4E9420-2840-485A-895D-35579F32A206}"/>
              </a:ext>
            </a:extLst>
          </p:cNvPr>
          <p:cNvSpPr/>
          <p:nvPr/>
        </p:nvSpPr>
        <p:spPr>
          <a:xfrm>
            <a:off x="0" y="6020594"/>
            <a:ext cx="12192000" cy="914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4" name="内容占位符 2">
            <a:extLst>
              <a:ext uri="{FF2B5EF4-FFF2-40B4-BE49-F238E27FC236}">
                <a16:creationId xmlns:a16="http://schemas.microsoft.com/office/drawing/2014/main" id="{370C4B2E-7870-46BC-8F07-A3F160613CB5}"/>
              </a:ext>
            </a:extLst>
          </p:cNvPr>
          <p:cNvSpPr txBox="1">
            <a:spLocks/>
          </p:cNvSpPr>
          <p:nvPr/>
        </p:nvSpPr>
        <p:spPr>
          <a:xfrm>
            <a:off x="612415" y="1219994"/>
            <a:ext cx="11197791" cy="4837539"/>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二维数组有两个下标。二维数组也必须先声明、再创建，最后才能使用。</a:t>
            </a:r>
            <a:endParaRPr lang="en-US" altLang="zh-CN" sz="2400" dirty="0">
              <a:solidFill>
                <a:schemeClr val="tx1"/>
              </a:solidFill>
              <a:latin typeface="仿宋" panose="02010609060101010101" pitchFamily="49" charset="-122"/>
              <a:ea typeface="仿宋" panose="02010609060101010101" pitchFamily="49" charset="-122"/>
            </a:endParaRPr>
          </a:p>
          <a:p>
            <a:pPr marL="0" indent="720000">
              <a:lnSpc>
                <a:spcPct val="130000"/>
              </a:lnSpc>
              <a:spcBef>
                <a:spcPts val="0"/>
              </a:spcBef>
              <a:buNone/>
            </a:pPr>
            <a:endParaRPr lang="en-US" altLang="zh-CN" sz="2400" dirty="0">
              <a:solidFill>
                <a:schemeClr val="tx1"/>
              </a:solidFill>
              <a:latin typeface="仿宋" panose="02010609060101010101" pitchFamily="49" charset="-122"/>
              <a:ea typeface="仿宋" panose="02010609060101010101" pitchFamily="49" charset="-122"/>
            </a:endParaRPr>
          </a:p>
          <a:p>
            <a:pPr marL="0" indent="720000">
              <a:lnSpc>
                <a:spcPct val="100000"/>
              </a:lnSpc>
              <a:spcBef>
                <a:spcPts val="0"/>
              </a:spcBef>
              <a:buNone/>
            </a:pPr>
            <a:endParaRPr lang="en-US" altLang="zh-CN" sz="2400" dirty="0">
              <a:solidFill>
                <a:schemeClr val="tx1"/>
              </a:solidFill>
              <a:latin typeface="仿宋" panose="02010609060101010101" pitchFamily="49" charset="-122"/>
              <a:ea typeface="仿宋" panose="02010609060101010101" pitchFamily="49" charset="-122"/>
            </a:endParaRP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二维数组的声明形式：</a:t>
            </a:r>
          </a:p>
          <a:p>
            <a:pPr marL="0" indent="1703388">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数组类型数组名</a:t>
            </a:r>
            <a:r>
              <a:rPr lang="en-US" altLang="zh-CN" sz="2400" dirty="0">
                <a:solidFill>
                  <a:schemeClr val="tx1"/>
                </a:solidFill>
                <a:latin typeface="仿宋" panose="02010609060101010101" pitchFamily="49" charset="-122"/>
                <a:ea typeface="仿宋" panose="02010609060101010101" pitchFamily="49" charset="-122"/>
              </a:rPr>
              <a:t>[][];</a:t>
            </a:r>
          </a:p>
          <a:p>
            <a:pPr marL="0" indent="133985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或 数组类型 </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数组名</a:t>
            </a:r>
            <a:r>
              <a:rPr lang="en-US" altLang="zh-CN" sz="2400" dirty="0">
                <a:solidFill>
                  <a:schemeClr val="tx1"/>
                </a:solidFill>
                <a:latin typeface="仿宋" panose="02010609060101010101" pitchFamily="49" charset="-122"/>
                <a:ea typeface="仿宋" panose="02010609060101010101" pitchFamily="49" charset="-122"/>
              </a:rPr>
              <a:t>[];</a:t>
            </a:r>
          </a:p>
          <a:p>
            <a:pPr marL="0" indent="133985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或 数组类型 </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数组名</a:t>
            </a:r>
            <a:r>
              <a:rPr lang="en-US" altLang="zh-CN" sz="2400" dirty="0">
                <a:solidFill>
                  <a:schemeClr val="tx1"/>
                </a:solidFill>
                <a:latin typeface="仿宋" panose="02010609060101010101" pitchFamily="49" charset="-122"/>
                <a:ea typeface="仿宋" panose="02010609060101010101" pitchFamily="49" charset="-122"/>
              </a:rPr>
              <a:t>;</a:t>
            </a: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例如：</a:t>
            </a:r>
          </a:p>
          <a:p>
            <a:pPr marL="0" indent="1252538">
              <a:lnSpc>
                <a:spcPct val="130000"/>
              </a:lnSpc>
              <a:spcBef>
                <a:spcPts val="0"/>
              </a:spcBef>
              <a:buNone/>
            </a:pPr>
            <a:r>
              <a:rPr lang="en-US" altLang="zh-CN" sz="2400" dirty="0" err="1">
                <a:solidFill>
                  <a:schemeClr val="tx1"/>
                </a:solidFill>
                <a:latin typeface="仿宋" panose="02010609060101010101" pitchFamily="49" charset="-122"/>
                <a:ea typeface="仿宋" panose="02010609060101010101" pitchFamily="49" charset="-122"/>
              </a:rPr>
              <a:t>int</a:t>
            </a:r>
            <a:r>
              <a:rPr lang="en-US" altLang="zh-CN" sz="2400" dirty="0">
                <a:solidFill>
                  <a:schemeClr val="tx1"/>
                </a:solidFill>
                <a:latin typeface="仿宋" panose="02010609060101010101" pitchFamily="49" charset="-122"/>
                <a:ea typeface="仿宋" panose="02010609060101010101" pitchFamily="49" charset="-122"/>
              </a:rPr>
              <a:t> a[][],b[];</a:t>
            </a:r>
          </a:p>
          <a:p>
            <a:pPr marL="0" indent="7200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a</a:t>
            </a:r>
            <a:r>
              <a:rPr lang="zh-CN" altLang="en-US" sz="2400" dirty="0">
                <a:solidFill>
                  <a:schemeClr val="tx1"/>
                </a:solidFill>
                <a:latin typeface="仿宋" panose="02010609060101010101" pitchFamily="49" charset="-122"/>
                <a:ea typeface="仿宋" panose="02010609060101010101" pitchFamily="49" charset="-122"/>
              </a:rPr>
              <a:t>是一个二维数组，</a:t>
            </a:r>
            <a:r>
              <a:rPr lang="en-US" altLang="zh-CN" sz="2400" dirty="0">
                <a:solidFill>
                  <a:schemeClr val="tx1"/>
                </a:solidFill>
                <a:latin typeface="仿宋" panose="02010609060101010101" pitchFamily="49" charset="-122"/>
                <a:ea typeface="仿宋" panose="02010609060101010101" pitchFamily="49" charset="-122"/>
              </a:rPr>
              <a:t>b</a:t>
            </a:r>
            <a:r>
              <a:rPr lang="zh-CN" altLang="en-US" sz="2400" dirty="0">
                <a:solidFill>
                  <a:schemeClr val="tx1"/>
                </a:solidFill>
                <a:latin typeface="仿宋" panose="02010609060101010101" pitchFamily="49" charset="-122"/>
                <a:ea typeface="仿宋" panose="02010609060101010101" pitchFamily="49" charset="-122"/>
              </a:rPr>
              <a:t>是一个一维数组。</a:t>
            </a:r>
          </a:p>
          <a:p>
            <a:pPr marL="0" indent="720000">
              <a:lnSpc>
                <a:spcPct val="130000"/>
              </a:lnSpc>
              <a:spcBef>
                <a:spcPts val="0"/>
              </a:spcBef>
              <a:buNone/>
            </a:pPr>
            <a:endParaRPr lang="en-US" altLang="zh-CN" sz="2400" dirty="0">
              <a:solidFill>
                <a:schemeClr val="tx1"/>
              </a:solidFill>
              <a:latin typeface="仿宋" panose="02010609060101010101" pitchFamily="49" charset="-122"/>
              <a:ea typeface="仿宋" panose="02010609060101010101" pitchFamily="49" charset="-122"/>
            </a:endParaRPr>
          </a:p>
          <a:p>
            <a:pPr marL="0" indent="720000">
              <a:lnSpc>
                <a:spcPct val="130000"/>
              </a:lnSpc>
              <a:spcBef>
                <a:spcPts val="0"/>
              </a:spcBef>
              <a:buNone/>
            </a:pPr>
            <a:endParaRPr lang="en-US" altLang="zh-CN" sz="2400" dirty="0">
              <a:solidFill>
                <a:schemeClr val="tx1"/>
              </a:solidFill>
              <a:latin typeface="仿宋" panose="02010609060101010101" pitchFamily="49" charset="-122"/>
              <a:ea typeface="仿宋" panose="02010609060101010101" pitchFamily="49" charset="-122"/>
            </a:endParaRPr>
          </a:p>
          <a:p>
            <a:pPr marL="0" indent="720000">
              <a:lnSpc>
                <a:spcPct val="130000"/>
              </a:lnSpc>
              <a:spcBef>
                <a:spcPts val="0"/>
              </a:spcBef>
              <a:buNone/>
            </a:pPr>
            <a:endParaRPr lang="en-US" altLang="zh-CN" sz="2400" dirty="0">
              <a:solidFill>
                <a:schemeClr val="tx1"/>
              </a:solidFill>
              <a:latin typeface="仿宋" panose="02010609060101010101" pitchFamily="49" charset="-122"/>
              <a:ea typeface="仿宋" panose="02010609060101010101" pitchFamily="49" charset="-122"/>
            </a:endParaRPr>
          </a:p>
        </p:txBody>
      </p:sp>
      <p:sp>
        <p:nvSpPr>
          <p:cNvPr id="15" name="Freeform 3">
            <a:extLst>
              <a:ext uri="{FF2B5EF4-FFF2-40B4-BE49-F238E27FC236}">
                <a16:creationId xmlns:a16="http://schemas.microsoft.com/office/drawing/2014/main" id="{7A1F7D3C-CEE2-4833-8670-43A21FC5D3ED}"/>
              </a:ext>
            </a:extLst>
          </p:cNvPr>
          <p:cNvSpPr/>
          <p:nvPr/>
        </p:nvSpPr>
        <p:spPr>
          <a:xfrm>
            <a:off x="0" y="1895900"/>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16" name="内容占位符 2">
            <a:extLst>
              <a:ext uri="{FF2B5EF4-FFF2-40B4-BE49-F238E27FC236}">
                <a16:creationId xmlns:a16="http://schemas.microsoft.com/office/drawing/2014/main" id="{0C1A28A6-77C2-411F-B49C-24E36E9B7EBC}"/>
              </a:ext>
            </a:extLst>
          </p:cNvPr>
          <p:cNvSpPr txBox="1">
            <a:spLocks/>
          </p:cNvSpPr>
          <p:nvPr/>
        </p:nvSpPr>
        <p:spPr>
          <a:xfrm>
            <a:off x="1069615" y="1895900"/>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1.</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二维数组的声明</a:t>
            </a:r>
          </a:p>
        </p:txBody>
      </p:sp>
      <p:sp>
        <p:nvSpPr>
          <p:cNvPr id="17" name="内容占位符 2">
            <a:extLst>
              <a:ext uri="{FF2B5EF4-FFF2-40B4-BE49-F238E27FC236}">
                <a16:creationId xmlns:a16="http://schemas.microsoft.com/office/drawing/2014/main" id="{2BC41D26-DE16-4E5F-9385-5A6820F38F1B}"/>
              </a:ext>
            </a:extLst>
          </p:cNvPr>
          <p:cNvSpPr txBox="1">
            <a:spLocks/>
          </p:cNvSpPr>
          <p:nvPr/>
        </p:nvSpPr>
        <p:spPr>
          <a:xfrm>
            <a:off x="917215" y="3546980"/>
            <a:ext cx="4339791"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endParaRPr lang="zh-CN" altLang="en-US" sz="2400" dirty="0">
              <a:solidFill>
                <a:schemeClr val="tx1">
                  <a:lumMod val="95000"/>
                  <a:lumOff val="5000"/>
                </a:schemeClr>
              </a:solidFill>
              <a:latin typeface="仿宋" panose="02010609060101010101" pitchFamily="49" charset="-122"/>
              <a:ea typeface="仿宋" panose="02010609060101010101" pitchFamily="49" charset="-122"/>
            </a:endParaRPr>
          </a:p>
        </p:txBody>
      </p:sp>
      <p:grpSp>
        <p:nvGrpSpPr>
          <p:cNvPr id="18" name="组合 17">
            <a:extLst>
              <a:ext uri="{FF2B5EF4-FFF2-40B4-BE49-F238E27FC236}">
                <a16:creationId xmlns:a16="http://schemas.microsoft.com/office/drawing/2014/main" id="{10B123C6-74F4-4CA9-87F8-1704BBEE2E08}"/>
              </a:ext>
            </a:extLst>
          </p:cNvPr>
          <p:cNvGrpSpPr/>
          <p:nvPr/>
        </p:nvGrpSpPr>
        <p:grpSpPr>
          <a:xfrm rot="2040899" flipH="1">
            <a:off x="6581153" y="3811006"/>
            <a:ext cx="5236719" cy="1011338"/>
            <a:chOff x="897607" y="5043462"/>
            <a:chExt cx="5441599" cy="1357947"/>
          </a:xfrm>
        </p:grpSpPr>
        <p:sp>
          <p:nvSpPr>
            <p:cNvPr id="19" name="矩形 18">
              <a:extLst>
                <a:ext uri="{FF2B5EF4-FFF2-40B4-BE49-F238E27FC236}">
                  <a16:creationId xmlns:a16="http://schemas.microsoft.com/office/drawing/2014/main" id="{E7F760D0-9567-4848-857E-3F23CC416D61}"/>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78C42526-F5E8-4E31-9F4B-11C6912EF72D}"/>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3607A6FB-D87C-408E-AF0F-74B567F11864}"/>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6172A841-C33C-4829-9D3E-5208704127D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19D7DB6B-B238-4E4A-859F-0C718B77C2CC}"/>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8E6CA05C-BEAC-410A-B143-4D1DAFC20A40}"/>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D4F05035-86E9-474B-B0BF-97A743F19566}"/>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6" name="矩形 25">
              <a:extLst>
                <a:ext uri="{FF2B5EF4-FFF2-40B4-BE49-F238E27FC236}">
                  <a16:creationId xmlns:a16="http://schemas.microsoft.com/office/drawing/2014/main" id="{A2701908-1313-4E84-B0FC-3689077E8888}"/>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B4369A46-73EA-4D67-81C8-60F78BF5B0F7}"/>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8" name="矩形 27">
              <a:extLst>
                <a:ext uri="{FF2B5EF4-FFF2-40B4-BE49-F238E27FC236}">
                  <a16:creationId xmlns:a16="http://schemas.microsoft.com/office/drawing/2014/main" id="{5C8E5F50-D247-4E5F-923B-115A937DD84D}"/>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ABA40974-AA8E-4F67-BE08-C54BC922E81A}"/>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0" name="矩形 29">
              <a:extLst>
                <a:ext uri="{FF2B5EF4-FFF2-40B4-BE49-F238E27FC236}">
                  <a16:creationId xmlns:a16="http://schemas.microsoft.com/office/drawing/2014/main" id="{C4CC8C53-3CD8-4CDE-B213-0E13EB58A131}"/>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1" name="矩形 30">
              <a:extLst>
                <a:ext uri="{FF2B5EF4-FFF2-40B4-BE49-F238E27FC236}">
                  <a16:creationId xmlns:a16="http://schemas.microsoft.com/office/drawing/2014/main" id="{561BC1B2-DB02-42B5-904A-0F58C58265C0}"/>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2" name="矩形 31">
              <a:extLst>
                <a:ext uri="{FF2B5EF4-FFF2-40B4-BE49-F238E27FC236}">
                  <a16:creationId xmlns:a16="http://schemas.microsoft.com/office/drawing/2014/main" id="{20C36CE0-D444-4F38-9684-4FBDC5359F74}"/>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3" name="矩形 32">
              <a:extLst>
                <a:ext uri="{FF2B5EF4-FFF2-40B4-BE49-F238E27FC236}">
                  <a16:creationId xmlns:a16="http://schemas.microsoft.com/office/drawing/2014/main" id="{D758C152-617F-4472-9FC8-2D847706B905}"/>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6187612E-32D8-428F-9819-E54D1D8EF505}"/>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8FA0AD29-DBBA-4458-9842-89B831AB209F}"/>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377319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2" presetClass="entr" presetSubtype="9" fill="hold" grpId="0" nodeType="with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 calcmode="lin" valueType="num">
                                      <p:cBhvr additive="base">
                                        <p:cTn id="15"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500"/>
                                        <p:tgtEl>
                                          <p:spTgt spid="15"/>
                                        </p:tgtEl>
                                      </p:cBhvr>
                                    </p:animEffect>
                                  </p:childTnLst>
                                </p:cTn>
                              </p:par>
                            </p:childTnLst>
                          </p:cTn>
                        </p:par>
                        <p:par>
                          <p:cTn id="22" fill="hold">
                            <p:stCondLst>
                              <p:cond delay="500"/>
                            </p:stCondLst>
                            <p:childTnLst>
                              <p:par>
                                <p:cTn id="23" presetID="2" presetClass="entr" presetSubtype="2"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1+#ppt_w/2"/>
                                          </p:val>
                                        </p:tav>
                                        <p:tav tm="100000">
                                          <p:val>
                                            <p:strVal val="#ppt_x"/>
                                          </p:val>
                                        </p:tav>
                                      </p:tavLst>
                                    </p:anim>
                                    <p:anim calcmode="lin" valueType="num">
                                      <p:cBhvr additive="base">
                                        <p:cTn id="26" dur="500" fill="hold"/>
                                        <p:tgtEl>
                                          <p:spTgt spid="16"/>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2" presetClass="entr" presetSubtype="9" fill="hold" grpId="0" nodeType="afterEffect">
                                  <p:stCondLst>
                                    <p:cond delay="0"/>
                                  </p:stCondLst>
                                  <p:childTnLst>
                                    <p:set>
                                      <p:cBhvr>
                                        <p:cTn id="29" dur="1" fill="hold">
                                          <p:stCondLst>
                                            <p:cond delay="0"/>
                                          </p:stCondLst>
                                        </p:cTn>
                                        <p:tgtEl>
                                          <p:spTgt spid="14">
                                            <p:txEl>
                                              <p:pRg st="3" end="3"/>
                                            </p:txEl>
                                          </p:spTgt>
                                        </p:tgtEl>
                                        <p:attrNameLst>
                                          <p:attrName>style.visibility</p:attrName>
                                        </p:attrNameLst>
                                      </p:cBhvr>
                                      <p:to>
                                        <p:strVal val="visible"/>
                                      </p:to>
                                    </p:set>
                                    <p:anim calcmode="lin" valueType="num">
                                      <p:cBhvr additive="base">
                                        <p:cTn id="30" dur="500" fill="hold"/>
                                        <p:tgtEl>
                                          <p:spTgt spid="14">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4">
                                            <p:txEl>
                                              <p:pRg st="3" end="3"/>
                                            </p:txEl>
                                          </p:spTgt>
                                        </p:tgtEl>
                                        <p:attrNameLst>
                                          <p:attrName>ppt_y</p:attrName>
                                        </p:attrNameLst>
                                      </p:cBhvr>
                                      <p:tavLst>
                                        <p:tav tm="0">
                                          <p:val>
                                            <p:strVal val="0-#ppt_h/2"/>
                                          </p:val>
                                        </p:tav>
                                        <p:tav tm="100000">
                                          <p:val>
                                            <p:strVal val="#ppt_y"/>
                                          </p:val>
                                        </p:tav>
                                      </p:tavLst>
                                    </p:anim>
                                  </p:childTnLst>
                                </p:cTn>
                              </p:par>
                            </p:childTnLst>
                          </p:cTn>
                        </p:par>
                        <p:par>
                          <p:cTn id="32" fill="hold">
                            <p:stCondLst>
                              <p:cond delay="1500"/>
                            </p:stCondLst>
                            <p:childTnLst>
                              <p:par>
                                <p:cTn id="33" presetID="2" presetClass="entr" presetSubtype="9" fill="hold" grpId="0" nodeType="afterEffect">
                                  <p:stCondLst>
                                    <p:cond delay="0"/>
                                  </p:stCondLst>
                                  <p:childTnLst>
                                    <p:set>
                                      <p:cBhvr>
                                        <p:cTn id="34" dur="1" fill="hold">
                                          <p:stCondLst>
                                            <p:cond delay="0"/>
                                          </p:stCondLst>
                                        </p:cTn>
                                        <p:tgtEl>
                                          <p:spTgt spid="14">
                                            <p:txEl>
                                              <p:pRg st="4" end="4"/>
                                            </p:txEl>
                                          </p:spTgt>
                                        </p:tgtEl>
                                        <p:attrNameLst>
                                          <p:attrName>style.visibility</p:attrName>
                                        </p:attrNameLst>
                                      </p:cBhvr>
                                      <p:to>
                                        <p:strVal val="visible"/>
                                      </p:to>
                                    </p:set>
                                    <p:anim calcmode="lin" valueType="num">
                                      <p:cBhvr additive="base">
                                        <p:cTn id="35" dur="500" fill="hold"/>
                                        <p:tgtEl>
                                          <p:spTgt spid="14">
                                            <p:txEl>
                                              <p:pRg st="4" end="4"/>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4">
                                            <p:txEl>
                                              <p:pRg st="4" end="4"/>
                                            </p:txEl>
                                          </p:spTgt>
                                        </p:tgtEl>
                                        <p:attrNameLst>
                                          <p:attrName>ppt_y</p:attrName>
                                        </p:attrNameLst>
                                      </p:cBhvr>
                                      <p:tavLst>
                                        <p:tav tm="0">
                                          <p:val>
                                            <p:strVal val="0-#ppt_h/2"/>
                                          </p:val>
                                        </p:tav>
                                        <p:tav tm="100000">
                                          <p:val>
                                            <p:strVal val="#ppt_y"/>
                                          </p:val>
                                        </p:tav>
                                      </p:tavLst>
                                    </p:anim>
                                  </p:childTnLst>
                                </p:cTn>
                              </p:par>
                              <p:par>
                                <p:cTn id="37" presetID="2" presetClass="entr" presetSubtype="9" fill="hold" grpId="0" nodeType="withEffect">
                                  <p:stCondLst>
                                    <p:cond delay="0"/>
                                  </p:stCondLst>
                                  <p:childTnLst>
                                    <p:set>
                                      <p:cBhvr>
                                        <p:cTn id="38" dur="1" fill="hold">
                                          <p:stCondLst>
                                            <p:cond delay="0"/>
                                          </p:stCondLst>
                                        </p:cTn>
                                        <p:tgtEl>
                                          <p:spTgt spid="14">
                                            <p:txEl>
                                              <p:pRg st="5" end="5"/>
                                            </p:txEl>
                                          </p:spTgt>
                                        </p:tgtEl>
                                        <p:attrNameLst>
                                          <p:attrName>style.visibility</p:attrName>
                                        </p:attrNameLst>
                                      </p:cBhvr>
                                      <p:to>
                                        <p:strVal val="visible"/>
                                      </p:to>
                                    </p:set>
                                    <p:anim calcmode="lin" valueType="num">
                                      <p:cBhvr additive="base">
                                        <p:cTn id="39" dur="500" fill="hold"/>
                                        <p:tgtEl>
                                          <p:spTgt spid="14">
                                            <p:txEl>
                                              <p:pRg st="5" end="5"/>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4">
                                            <p:txEl>
                                              <p:pRg st="5" end="5"/>
                                            </p:txEl>
                                          </p:spTgt>
                                        </p:tgtEl>
                                        <p:attrNameLst>
                                          <p:attrName>ppt_y</p:attrName>
                                        </p:attrNameLst>
                                      </p:cBhvr>
                                      <p:tavLst>
                                        <p:tav tm="0">
                                          <p:val>
                                            <p:strVal val="0-#ppt_h/2"/>
                                          </p:val>
                                        </p:tav>
                                        <p:tav tm="100000">
                                          <p:val>
                                            <p:strVal val="#ppt_y"/>
                                          </p:val>
                                        </p:tav>
                                      </p:tavLst>
                                    </p:anim>
                                  </p:childTnLst>
                                </p:cTn>
                              </p:par>
                              <p:par>
                                <p:cTn id="41" presetID="2" presetClass="entr" presetSubtype="9" fill="hold" grpId="0" nodeType="withEffect">
                                  <p:stCondLst>
                                    <p:cond delay="0"/>
                                  </p:stCondLst>
                                  <p:childTnLst>
                                    <p:set>
                                      <p:cBhvr>
                                        <p:cTn id="42" dur="1" fill="hold">
                                          <p:stCondLst>
                                            <p:cond delay="0"/>
                                          </p:stCondLst>
                                        </p:cTn>
                                        <p:tgtEl>
                                          <p:spTgt spid="14">
                                            <p:txEl>
                                              <p:pRg st="6" end="6"/>
                                            </p:txEl>
                                          </p:spTgt>
                                        </p:tgtEl>
                                        <p:attrNameLst>
                                          <p:attrName>style.visibility</p:attrName>
                                        </p:attrNameLst>
                                      </p:cBhvr>
                                      <p:to>
                                        <p:strVal val="visible"/>
                                      </p:to>
                                    </p:set>
                                    <p:anim calcmode="lin" valueType="num">
                                      <p:cBhvr additive="base">
                                        <p:cTn id="43" dur="500" fill="hold"/>
                                        <p:tgtEl>
                                          <p:spTgt spid="1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4">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9" fill="hold" grpId="0" nodeType="clickEffect">
                                  <p:stCondLst>
                                    <p:cond delay="0"/>
                                  </p:stCondLst>
                                  <p:childTnLst>
                                    <p:set>
                                      <p:cBhvr>
                                        <p:cTn id="48" dur="1" fill="hold">
                                          <p:stCondLst>
                                            <p:cond delay="0"/>
                                          </p:stCondLst>
                                        </p:cTn>
                                        <p:tgtEl>
                                          <p:spTgt spid="14">
                                            <p:txEl>
                                              <p:pRg st="7" end="7"/>
                                            </p:txEl>
                                          </p:spTgt>
                                        </p:tgtEl>
                                        <p:attrNameLst>
                                          <p:attrName>style.visibility</p:attrName>
                                        </p:attrNameLst>
                                      </p:cBhvr>
                                      <p:to>
                                        <p:strVal val="visible"/>
                                      </p:to>
                                    </p:set>
                                    <p:anim calcmode="lin" valueType="num">
                                      <p:cBhvr additive="base">
                                        <p:cTn id="49" dur="500" fill="hold"/>
                                        <p:tgtEl>
                                          <p:spTgt spid="14">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4">
                                            <p:txEl>
                                              <p:pRg st="7" end="7"/>
                                            </p:txEl>
                                          </p:spTgt>
                                        </p:tgtEl>
                                        <p:attrNameLst>
                                          <p:attrName>ppt_y</p:attrName>
                                        </p:attrNameLst>
                                      </p:cBhvr>
                                      <p:tavLst>
                                        <p:tav tm="0">
                                          <p:val>
                                            <p:strVal val="0-#ppt_h/2"/>
                                          </p:val>
                                        </p:tav>
                                        <p:tav tm="100000">
                                          <p:val>
                                            <p:strVal val="#ppt_y"/>
                                          </p:val>
                                        </p:tav>
                                      </p:tavLst>
                                    </p:anim>
                                  </p:childTnLst>
                                </p:cTn>
                              </p:par>
                            </p:childTnLst>
                          </p:cTn>
                        </p:par>
                        <p:par>
                          <p:cTn id="51" fill="hold">
                            <p:stCondLst>
                              <p:cond delay="500"/>
                            </p:stCondLst>
                            <p:childTnLst>
                              <p:par>
                                <p:cTn id="52" presetID="2" presetClass="entr" presetSubtype="9" fill="hold" grpId="0" nodeType="afterEffect">
                                  <p:stCondLst>
                                    <p:cond delay="0"/>
                                  </p:stCondLst>
                                  <p:childTnLst>
                                    <p:set>
                                      <p:cBhvr>
                                        <p:cTn id="53" dur="1" fill="hold">
                                          <p:stCondLst>
                                            <p:cond delay="0"/>
                                          </p:stCondLst>
                                        </p:cTn>
                                        <p:tgtEl>
                                          <p:spTgt spid="14">
                                            <p:txEl>
                                              <p:pRg st="8" end="8"/>
                                            </p:txEl>
                                          </p:spTgt>
                                        </p:tgtEl>
                                        <p:attrNameLst>
                                          <p:attrName>style.visibility</p:attrName>
                                        </p:attrNameLst>
                                      </p:cBhvr>
                                      <p:to>
                                        <p:strVal val="visible"/>
                                      </p:to>
                                    </p:set>
                                    <p:anim calcmode="lin" valueType="num">
                                      <p:cBhvr additive="base">
                                        <p:cTn id="54" dur="500" fill="hold"/>
                                        <p:tgtEl>
                                          <p:spTgt spid="14">
                                            <p:txEl>
                                              <p:pRg st="8" end="8"/>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14">
                                            <p:txEl>
                                              <p:pRg st="8" end="8"/>
                                            </p:txEl>
                                          </p:spTgt>
                                        </p:tgtEl>
                                        <p:attrNameLst>
                                          <p:attrName>ppt_y</p:attrName>
                                        </p:attrNameLst>
                                      </p:cBhvr>
                                      <p:tavLst>
                                        <p:tav tm="0">
                                          <p:val>
                                            <p:strVal val="0-#ppt_h/2"/>
                                          </p:val>
                                        </p:tav>
                                        <p:tav tm="100000">
                                          <p:val>
                                            <p:strVal val="#ppt_y"/>
                                          </p:val>
                                        </p:tav>
                                      </p:tavLst>
                                    </p:anim>
                                  </p:childTnLst>
                                </p:cTn>
                              </p:par>
                            </p:childTnLst>
                          </p:cTn>
                        </p:par>
                        <p:par>
                          <p:cTn id="56" fill="hold">
                            <p:stCondLst>
                              <p:cond delay="1000"/>
                            </p:stCondLst>
                            <p:childTnLst>
                              <p:par>
                                <p:cTn id="57" presetID="2" presetClass="entr" presetSubtype="9" fill="hold" grpId="0" nodeType="afterEffect">
                                  <p:stCondLst>
                                    <p:cond delay="0"/>
                                  </p:stCondLst>
                                  <p:childTnLst>
                                    <p:set>
                                      <p:cBhvr>
                                        <p:cTn id="58" dur="1" fill="hold">
                                          <p:stCondLst>
                                            <p:cond delay="0"/>
                                          </p:stCondLst>
                                        </p:cTn>
                                        <p:tgtEl>
                                          <p:spTgt spid="14">
                                            <p:txEl>
                                              <p:pRg st="9" end="9"/>
                                            </p:txEl>
                                          </p:spTgt>
                                        </p:tgtEl>
                                        <p:attrNameLst>
                                          <p:attrName>style.visibility</p:attrName>
                                        </p:attrNameLst>
                                      </p:cBhvr>
                                      <p:to>
                                        <p:strVal val="visible"/>
                                      </p:to>
                                    </p:set>
                                    <p:anim calcmode="lin" valueType="num">
                                      <p:cBhvr additive="base">
                                        <p:cTn id="59" dur="500" fill="hold"/>
                                        <p:tgtEl>
                                          <p:spTgt spid="14">
                                            <p:txEl>
                                              <p:pRg st="9" end="9"/>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4">
                                            <p:txEl>
                                              <p:pRg st="9" end="9"/>
                                            </p:txEl>
                                          </p:spTgt>
                                        </p:tgtEl>
                                        <p:attrNameLst>
                                          <p:attrName>ppt_y</p:attrName>
                                        </p:attrNameLst>
                                      </p:cBhvr>
                                      <p:tavLst>
                                        <p:tav tm="0">
                                          <p:val>
                                            <p:strVal val="0-#ppt_h/2"/>
                                          </p:val>
                                        </p:tav>
                                        <p:tav tm="100000">
                                          <p:val>
                                            <p:strVal val="#ppt_y"/>
                                          </p:val>
                                        </p:tav>
                                      </p:tavLst>
                                    </p:anim>
                                  </p:childTnLst>
                                </p:cTn>
                              </p:par>
                            </p:childTnLst>
                          </p:cTn>
                        </p:par>
                        <p:par>
                          <p:cTn id="61" fill="hold">
                            <p:stCondLst>
                              <p:cond delay="1500"/>
                            </p:stCondLst>
                            <p:childTnLst>
                              <p:par>
                                <p:cTn id="62" presetID="22" presetClass="entr" presetSubtype="4" fill="hold" nodeType="after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wipe(down)">
                                      <p:cBhvr>
                                        <p:cTn id="6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14" grpId="0" uiExpand="1" build="p"/>
      <p:bldP spid="15" grpId="0" animBg="1"/>
      <p:bldP spid="16"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2.5  </a:t>
            </a:r>
            <a:r>
              <a:rPr lang="zh-CN" altLang="en-US" b="1" dirty="0">
                <a:latin typeface="仿宋" panose="02010609060101010101" pitchFamily="49" charset="-122"/>
                <a:ea typeface="仿宋" panose="02010609060101010101" pitchFamily="49" charset="-122"/>
              </a:rPr>
              <a:t>数组</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B4E9420-2840-485A-895D-35579F32A206}"/>
              </a:ext>
            </a:extLst>
          </p:cNvPr>
          <p:cNvSpPr/>
          <p:nvPr/>
        </p:nvSpPr>
        <p:spPr>
          <a:xfrm>
            <a:off x="0" y="6020594"/>
            <a:ext cx="12192000" cy="914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圆角矩形 7">
            <a:extLst>
              <a:ext uri="{FF2B5EF4-FFF2-40B4-BE49-F238E27FC236}">
                <a16:creationId xmlns:a16="http://schemas.microsoft.com/office/drawing/2014/main" id="{9D5E5682-8703-4218-B95F-06FC52DC7425}"/>
              </a:ext>
            </a:extLst>
          </p:cNvPr>
          <p:cNvSpPr/>
          <p:nvPr/>
        </p:nvSpPr>
        <p:spPr>
          <a:xfrm>
            <a:off x="913606" y="1600994"/>
            <a:ext cx="10820400" cy="3996469"/>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内容占位符 2">
            <a:extLst>
              <a:ext uri="{FF2B5EF4-FFF2-40B4-BE49-F238E27FC236}">
                <a16:creationId xmlns:a16="http://schemas.microsoft.com/office/drawing/2014/main" id="{B79D1E80-7886-4FD9-A15E-59E0C39D56F4}"/>
              </a:ext>
            </a:extLst>
          </p:cNvPr>
          <p:cNvSpPr txBox="1">
            <a:spLocks/>
          </p:cNvSpPr>
          <p:nvPr/>
        </p:nvSpPr>
        <p:spPr>
          <a:xfrm>
            <a:off x="1066006" y="1931226"/>
            <a:ext cx="10329234" cy="309876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如果一条语句只声明一个二维数组，则三种声明方式相同。如果一条语句同时声明多个数组，则下标</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的位置不同，声明的结果也不相同。如：</a:t>
            </a:r>
          </a:p>
          <a:p>
            <a:pPr marL="0" indent="720000">
              <a:lnSpc>
                <a:spcPct val="130000"/>
              </a:lnSpc>
              <a:spcBef>
                <a:spcPts val="0"/>
              </a:spcBef>
              <a:buNone/>
            </a:pPr>
            <a:r>
              <a:rPr lang="en-US" altLang="zh-CN" sz="2400" dirty="0" err="1">
                <a:solidFill>
                  <a:schemeClr val="tx1">
                    <a:lumMod val="85000"/>
                    <a:lumOff val="15000"/>
                  </a:schemeClr>
                </a:solidFill>
                <a:latin typeface="仿宋" panose="02010609060101010101" pitchFamily="49" charset="-122"/>
                <a:ea typeface="仿宋" panose="02010609060101010101" pitchFamily="49" charset="-122"/>
              </a:rPr>
              <a:t>int</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 a[][],b;//a</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是一个二维数组，</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b</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是一个简单变量</a:t>
            </a:r>
          </a:p>
          <a:p>
            <a:pPr marL="0" indent="720000">
              <a:lnSpc>
                <a:spcPct val="130000"/>
              </a:lnSpc>
              <a:spcBef>
                <a:spcPts val="0"/>
              </a:spcBef>
              <a:buNone/>
            </a:pPr>
            <a:r>
              <a:rPr lang="en-US" altLang="zh-CN" sz="2400" dirty="0" err="1">
                <a:solidFill>
                  <a:schemeClr val="tx1">
                    <a:lumMod val="85000"/>
                    <a:lumOff val="15000"/>
                  </a:schemeClr>
                </a:solidFill>
                <a:latin typeface="仿宋" panose="02010609060101010101" pitchFamily="49" charset="-122"/>
                <a:ea typeface="仿宋" panose="02010609060101010101" pitchFamily="49" charset="-122"/>
              </a:rPr>
              <a:t>int</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 []a[],b;//a</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是一个二维数组，</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b</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是一个一维数组</a:t>
            </a:r>
          </a:p>
          <a:p>
            <a:pPr marL="0" indent="720000">
              <a:lnSpc>
                <a:spcPct val="130000"/>
              </a:lnSpc>
              <a:spcBef>
                <a:spcPts val="0"/>
              </a:spcBef>
              <a:buNone/>
            </a:pPr>
            <a:r>
              <a:rPr lang="en-US" altLang="zh-CN" sz="2400" dirty="0" err="1">
                <a:solidFill>
                  <a:schemeClr val="tx1">
                    <a:lumMod val="85000"/>
                    <a:lumOff val="15000"/>
                  </a:schemeClr>
                </a:solidFill>
                <a:latin typeface="仿宋" panose="02010609060101010101" pitchFamily="49" charset="-122"/>
                <a:ea typeface="仿宋" panose="02010609060101010101" pitchFamily="49" charset="-122"/>
              </a:rPr>
              <a:t>int</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 [][]</a:t>
            </a:r>
            <a:r>
              <a:rPr lang="en-US" altLang="zh-CN" sz="2400" dirty="0" err="1">
                <a:solidFill>
                  <a:schemeClr val="tx1">
                    <a:lumMod val="85000"/>
                    <a:lumOff val="15000"/>
                  </a:schemeClr>
                </a:solidFill>
                <a:latin typeface="仿宋" panose="02010609060101010101" pitchFamily="49" charset="-122"/>
                <a:ea typeface="仿宋" panose="02010609060101010101" pitchFamily="49" charset="-122"/>
              </a:rPr>
              <a:t>a,b</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;//a</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和</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b</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都是二维数组</a:t>
            </a:r>
          </a:p>
        </p:txBody>
      </p:sp>
      <p:grpSp>
        <p:nvGrpSpPr>
          <p:cNvPr id="7" name="组合 6">
            <a:extLst>
              <a:ext uri="{FF2B5EF4-FFF2-40B4-BE49-F238E27FC236}">
                <a16:creationId xmlns:a16="http://schemas.microsoft.com/office/drawing/2014/main" id="{DD6D0268-AF28-4DC0-B70D-B582F706EF9E}"/>
              </a:ext>
            </a:extLst>
          </p:cNvPr>
          <p:cNvGrpSpPr/>
          <p:nvPr/>
        </p:nvGrpSpPr>
        <p:grpSpPr>
          <a:xfrm>
            <a:off x="9456102" y="4191794"/>
            <a:ext cx="2117412" cy="1371601"/>
            <a:chOff x="9969524" y="5689160"/>
            <a:chExt cx="1583847" cy="616126"/>
          </a:xfrm>
        </p:grpSpPr>
        <p:sp>
          <p:nvSpPr>
            <p:cNvPr id="8" name="矩形 7">
              <a:extLst>
                <a:ext uri="{FF2B5EF4-FFF2-40B4-BE49-F238E27FC236}">
                  <a16:creationId xmlns:a16="http://schemas.microsoft.com/office/drawing/2014/main" id="{F4F243E0-D25C-458B-BFE4-887F25A49EDE}"/>
                </a:ext>
              </a:extLst>
            </p:cNvPr>
            <p:cNvSpPr/>
            <p:nvPr/>
          </p:nvSpPr>
          <p:spPr>
            <a:xfrm>
              <a:off x="11286669" y="5757618"/>
              <a:ext cx="266702" cy="5444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 name="矩形 8">
              <a:extLst>
                <a:ext uri="{FF2B5EF4-FFF2-40B4-BE49-F238E27FC236}">
                  <a16:creationId xmlns:a16="http://schemas.microsoft.com/office/drawing/2014/main" id="{833B1D22-00FE-48BD-AE2C-203C772CAE8D}"/>
                </a:ext>
              </a:extLst>
            </p:cNvPr>
            <p:cNvSpPr/>
            <p:nvPr/>
          </p:nvSpPr>
          <p:spPr>
            <a:xfrm>
              <a:off x="10881502" y="5997222"/>
              <a:ext cx="266702" cy="3080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43651088-7D91-46CB-8362-2BF33E9BC2AF}"/>
                </a:ext>
              </a:extLst>
            </p:cNvPr>
            <p:cNvSpPr/>
            <p:nvPr/>
          </p:nvSpPr>
          <p:spPr>
            <a:xfrm>
              <a:off x="10425514" y="5689160"/>
              <a:ext cx="266702" cy="6161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D0F4EE94-F875-4F63-A4CF-528AD28AEB87}"/>
                </a:ext>
              </a:extLst>
            </p:cNvPr>
            <p:cNvSpPr/>
            <p:nvPr/>
          </p:nvSpPr>
          <p:spPr>
            <a:xfrm>
              <a:off x="996952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
        <p:nvSpPr>
          <p:cNvPr id="12" name="Freeform 3">
            <a:extLst>
              <a:ext uri="{FF2B5EF4-FFF2-40B4-BE49-F238E27FC236}">
                <a16:creationId xmlns:a16="http://schemas.microsoft.com/office/drawing/2014/main" id="{0611D33E-5164-428F-920C-1B6DD0AC37D8}"/>
              </a:ext>
            </a:extLst>
          </p:cNvPr>
          <p:cNvSpPr/>
          <p:nvPr/>
        </p:nvSpPr>
        <p:spPr>
          <a:xfrm>
            <a:off x="0" y="12961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13" name="内容占位符 2">
            <a:extLst>
              <a:ext uri="{FF2B5EF4-FFF2-40B4-BE49-F238E27FC236}">
                <a16:creationId xmlns:a16="http://schemas.microsoft.com/office/drawing/2014/main" id="{77F09454-56E5-42A9-BDFA-D91C27AFFFD7}"/>
              </a:ext>
            </a:extLst>
          </p:cNvPr>
          <p:cNvSpPr txBox="1">
            <a:spLocks/>
          </p:cNvSpPr>
          <p:nvPr/>
        </p:nvSpPr>
        <p:spPr>
          <a:xfrm>
            <a:off x="1069615" y="1296194"/>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1.</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二维数组的声明</a:t>
            </a:r>
          </a:p>
        </p:txBody>
      </p:sp>
    </p:spTree>
    <p:extLst>
      <p:ext uri="{BB962C8B-B14F-4D97-AF65-F5344CB8AC3E}">
        <p14:creationId xmlns:p14="http://schemas.microsoft.com/office/powerpoint/2010/main" val="73493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2000"/>
                                        <p:tgtEl>
                                          <p:spTgt spid="5"/>
                                        </p:tgtEl>
                                      </p:cBhvr>
                                    </p:animEffect>
                                  </p:childTnLst>
                                </p:cTn>
                              </p:par>
                            </p:childTnLst>
                          </p:cTn>
                        </p:par>
                        <p:par>
                          <p:cTn id="16" fill="hold">
                            <p:stCondLst>
                              <p:cond delay="2000"/>
                            </p:stCondLst>
                            <p:childTnLst>
                              <p:par>
                                <p:cTn id="17" presetID="2" presetClass="entr" presetSubtype="9" fill="hold" grpId="0"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 calcmode="lin" valueType="num">
                                      <p:cBhvr additive="base">
                                        <p:cTn id="25"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 calcmode="lin" valueType="num">
                                      <p:cBhvr additive="base">
                                        <p:cTn id="31"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3" fill="hold" grpId="0"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 calcmode="lin" valueType="num">
                                      <p:cBhvr additive="base">
                                        <p:cTn id="37" dur="500" fill="hold"/>
                                        <p:tgtEl>
                                          <p:spTgt spid="6">
                                            <p:txEl>
                                              <p:pRg st="3" end="3"/>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6">
                                            <p:txEl>
                                              <p:pRg st="3" end="3"/>
                                            </p:txEl>
                                          </p:spTgt>
                                        </p:tgtEl>
                                        <p:attrNameLst>
                                          <p:attrName>ppt_y</p:attrName>
                                        </p:attrNameLst>
                                      </p:cBhvr>
                                      <p:tavLst>
                                        <p:tav tm="0">
                                          <p:val>
                                            <p:strVal val="0-#ppt_h/2"/>
                                          </p:val>
                                        </p:tav>
                                        <p:tav tm="100000">
                                          <p:val>
                                            <p:strVal val="#ppt_y"/>
                                          </p:val>
                                        </p:tav>
                                      </p:tavLst>
                                    </p:anim>
                                  </p:childTnLst>
                                </p:cTn>
                              </p:par>
                            </p:childTnLst>
                          </p:cTn>
                        </p:par>
                        <p:par>
                          <p:cTn id="39" fill="hold">
                            <p:stCondLst>
                              <p:cond delay="500"/>
                            </p:stCondLst>
                            <p:childTnLst>
                              <p:par>
                                <p:cTn id="40" presetID="22" presetClass="entr" presetSubtype="4" fill="hold" nodeType="after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down)">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animBg="1"/>
      <p:bldP spid="6" grpId="0" uiExpand="1"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2.5  </a:t>
            </a:r>
            <a:r>
              <a:rPr lang="zh-CN" altLang="en-US" b="1" dirty="0">
                <a:latin typeface="仿宋" panose="02010609060101010101" pitchFamily="49" charset="-122"/>
                <a:ea typeface="仿宋" panose="02010609060101010101" pitchFamily="49" charset="-122"/>
              </a:rPr>
              <a:t>数组</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B4E9420-2840-485A-895D-35579F32A206}"/>
              </a:ext>
            </a:extLst>
          </p:cNvPr>
          <p:cNvSpPr/>
          <p:nvPr/>
        </p:nvSpPr>
        <p:spPr>
          <a:xfrm>
            <a:off x="0" y="6020594"/>
            <a:ext cx="12192000" cy="914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圆角矩形 7">
            <a:extLst>
              <a:ext uri="{FF2B5EF4-FFF2-40B4-BE49-F238E27FC236}">
                <a16:creationId xmlns:a16="http://schemas.microsoft.com/office/drawing/2014/main" id="{19A197C0-95F2-4526-98FD-A09F01AEB076}"/>
              </a:ext>
            </a:extLst>
          </p:cNvPr>
          <p:cNvSpPr/>
          <p:nvPr/>
        </p:nvSpPr>
        <p:spPr>
          <a:xfrm>
            <a:off x="913606" y="2210594"/>
            <a:ext cx="10820400" cy="373380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内容占位符 2">
            <a:extLst>
              <a:ext uri="{FF2B5EF4-FFF2-40B4-BE49-F238E27FC236}">
                <a16:creationId xmlns:a16="http://schemas.microsoft.com/office/drawing/2014/main" id="{4D96C564-0D06-45FC-A5B0-65F9C6210435}"/>
              </a:ext>
            </a:extLst>
          </p:cNvPr>
          <p:cNvSpPr txBox="1">
            <a:spLocks/>
          </p:cNvSpPr>
          <p:nvPr/>
        </p:nvSpPr>
        <p:spPr>
          <a:xfrm>
            <a:off x="1066006" y="2210594"/>
            <a:ext cx="10074633" cy="309876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声明了二维数组，仅仅是声明的数组名，数组并不真正存在，所以还必须创建二维数组。创建形式：</a:t>
            </a:r>
          </a:p>
          <a:p>
            <a:pPr marL="0" indent="1252538">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new </a:t>
            </a:r>
            <a:r>
              <a:rPr lang="zh-CN" altLang="en-US" sz="2400" dirty="0">
                <a:solidFill>
                  <a:schemeClr val="tx1"/>
                </a:solidFill>
                <a:latin typeface="仿宋" panose="02010609060101010101" pitchFamily="49" charset="-122"/>
                <a:ea typeface="仿宋" panose="02010609060101010101" pitchFamily="49" charset="-122"/>
              </a:rPr>
              <a:t>数据类型</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行数表达式</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列数表达式</a:t>
            </a:r>
            <a:r>
              <a:rPr lang="en-US" altLang="zh-CN" sz="2400" dirty="0">
                <a:solidFill>
                  <a:schemeClr val="tx1"/>
                </a:solidFill>
                <a:latin typeface="仿宋" panose="02010609060101010101" pitchFamily="49" charset="-122"/>
                <a:ea typeface="仿宋" panose="02010609060101010101" pitchFamily="49" charset="-122"/>
              </a:rPr>
              <a:t>]</a:t>
            </a:r>
          </a:p>
          <a:p>
            <a:pPr marL="0" indent="1252538">
              <a:lnSpc>
                <a:spcPct val="130000"/>
              </a:lnSpc>
              <a:spcBef>
                <a:spcPts val="0"/>
              </a:spcBef>
              <a:buNone/>
            </a:pPr>
            <a:endParaRPr lang="en-US" altLang="zh-CN" sz="2400" dirty="0">
              <a:solidFill>
                <a:schemeClr val="tx1"/>
              </a:solidFill>
              <a:latin typeface="仿宋" panose="02010609060101010101" pitchFamily="49" charset="-122"/>
              <a:ea typeface="仿宋" panose="02010609060101010101" pitchFamily="49" charset="-122"/>
            </a:endParaRP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一个二维数组可以看作是一个行列式。如：</a:t>
            </a:r>
          </a:p>
          <a:p>
            <a:pPr marL="0" indent="1165225">
              <a:lnSpc>
                <a:spcPct val="130000"/>
              </a:lnSpc>
              <a:spcBef>
                <a:spcPts val="0"/>
              </a:spcBef>
              <a:buNone/>
            </a:pPr>
            <a:r>
              <a:rPr lang="en-US" altLang="zh-CN" sz="2400" dirty="0" err="1">
                <a:solidFill>
                  <a:schemeClr val="tx1"/>
                </a:solidFill>
                <a:latin typeface="仿宋" panose="02010609060101010101" pitchFamily="49" charset="-122"/>
                <a:ea typeface="仿宋" panose="02010609060101010101" pitchFamily="49" charset="-122"/>
              </a:rPr>
              <a:t>int</a:t>
            </a:r>
            <a:r>
              <a:rPr lang="en-US" altLang="zh-CN" sz="2400" dirty="0">
                <a:solidFill>
                  <a:schemeClr val="tx1"/>
                </a:solidFill>
                <a:latin typeface="仿宋" panose="02010609060101010101" pitchFamily="49" charset="-122"/>
                <a:ea typeface="仿宋" panose="02010609060101010101" pitchFamily="49" charset="-122"/>
              </a:rPr>
              <a:t> a[][]=new </a:t>
            </a:r>
            <a:r>
              <a:rPr lang="en-US" altLang="zh-CN" sz="2400" dirty="0" err="1">
                <a:solidFill>
                  <a:schemeClr val="tx1"/>
                </a:solidFill>
                <a:latin typeface="仿宋" panose="02010609060101010101" pitchFamily="49" charset="-122"/>
                <a:ea typeface="仿宋" panose="02010609060101010101" pitchFamily="49" charset="-122"/>
              </a:rPr>
              <a:t>int</a:t>
            </a:r>
            <a:r>
              <a:rPr lang="en-US" altLang="zh-CN" sz="2400" dirty="0">
                <a:solidFill>
                  <a:schemeClr val="tx1"/>
                </a:solidFill>
                <a:latin typeface="仿宋" panose="02010609060101010101" pitchFamily="49" charset="-122"/>
                <a:ea typeface="仿宋" panose="02010609060101010101" pitchFamily="49" charset="-122"/>
              </a:rPr>
              <a:t>[3][4];</a:t>
            </a:r>
          </a:p>
          <a:p>
            <a:pPr marL="0" indent="7200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a</a:t>
            </a:r>
            <a:r>
              <a:rPr lang="zh-CN" altLang="en-US" sz="2400" dirty="0">
                <a:solidFill>
                  <a:schemeClr val="tx1"/>
                </a:solidFill>
                <a:latin typeface="仿宋" panose="02010609060101010101" pitchFamily="49" charset="-122"/>
                <a:ea typeface="仿宋" panose="02010609060101010101" pitchFamily="49" charset="-122"/>
              </a:rPr>
              <a:t>所表示的数组一共有</a:t>
            </a:r>
            <a:r>
              <a:rPr lang="en-US" altLang="zh-CN" sz="2400" dirty="0">
                <a:solidFill>
                  <a:schemeClr val="tx1"/>
                </a:solidFill>
                <a:latin typeface="仿宋" panose="02010609060101010101" pitchFamily="49" charset="-122"/>
                <a:ea typeface="仿宋" panose="02010609060101010101" pitchFamily="49" charset="-122"/>
              </a:rPr>
              <a:t>3</a:t>
            </a:r>
            <a:r>
              <a:rPr lang="zh-CN" altLang="en-US" sz="2400" dirty="0">
                <a:solidFill>
                  <a:schemeClr val="tx1"/>
                </a:solidFill>
                <a:latin typeface="仿宋" panose="02010609060101010101" pitchFamily="49" charset="-122"/>
                <a:ea typeface="仿宋" panose="02010609060101010101" pitchFamily="49" charset="-122"/>
              </a:rPr>
              <a:t>行，每行有</a:t>
            </a:r>
            <a:r>
              <a:rPr lang="en-US" altLang="zh-CN" sz="2400" dirty="0">
                <a:solidFill>
                  <a:schemeClr val="tx1"/>
                </a:solidFill>
                <a:latin typeface="仿宋" panose="02010609060101010101" pitchFamily="49" charset="-122"/>
                <a:ea typeface="仿宋" panose="02010609060101010101" pitchFamily="49" charset="-122"/>
              </a:rPr>
              <a:t>4</a:t>
            </a:r>
            <a:r>
              <a:rPr lang="zh-CN" altLang="en-US" sz="2400" dirty="0">
                <a:solidFill>
                  <a:schemeClr val="tx1"/>
                </a:solidFill>
                <a:latin typeface="仿宋" panose="02010609060101010101" pitchFamily="49" charset="-122"/>
                <a:ea typeface="仿宋" panose="02010609060101010101" pitchFamily="49" charset="-122"/>
              </a:rPr>
              <a:t>个元素。</a:t>
            </a:r>
          </a:p>
          <a:p>
            <a:pPr marL="0" indent="720000">
              <a:lnSpc>
                <a:spcPct val="13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7" name="Freeform 3">
            <a:extLst>
              <a:ext uri="{FF2B5EF4-FFF2-40B4-BE49-F238E27FC236}">
                <a16:creationId xmlns:a16="http://schemas.microsoft.com/office/drawing/2014/main" id="{316A096C-B881-408E-A95D-A9C4CCC085A7}"/>
              </a:ext>
            </a:extLst>
          </p:cNvPr>
          <p:cNvSpPr/>
          <p:nvPr/>
        </p:nvSpPr>
        <p:spPr>
          <a:xfrm>
            <a:off x="0" y="15247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8" name="内容占位符 2">
            <a:extLst>
              <a:ext uri="{FF2B5EF4-FFF2-40B4-BE49-F238E27FC236}">
                <a16:creationId xmlns:a16="http://schemas.microsoft.com/office/drawing/2014/main" id="{E1112206-8F50-4B61-8693-3D972995D5A2}"/>
              </a:ext>
            </a:extLst>
          </p:cNvPr>
          <p:cNvSpPr txBox="1">
            <a:spLocks/>
          </p:cNvSpPr>
          <p:nvPr/>
        </p:nvSpPr>
        <p:spPr>
          <a:xfrm>
            <a:off x="761206" y="1529741"/>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2.</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二维数组的创建</a:t>
            </a:r>
          </a:p>
        </p:txBody>
      </p:sp>
      <p:grpSp>
        <p:nvGrpSpPr>
          <p:cNvPr id="9" name="组合 8">
            <a:extLst>
              <a:ext uri="{FF2B5EF4-FFF2-40B4-BE49-F238E27FC236}">
                <a16:creationId xmlns:a16="http://schemas.microsoft.com/office/drawing/2014/main" id="{D0D3680A-D4B2-4E46-9014-622040410453}"/>
              </a:ext>
            </a:extLst>
          </p:cNvPr>
          <p:cNvGrpSpPr/>
          <p:nvPr/>
        </p:nvGrpSpPr>
        <p:grpSpPr>
          <a:xfrm>
            <a:off x="9548656" y="4572793"/>
            <a:ext cx="2117412" cy="1371601"/>
            <a:chOff x="9969524" y="5689160"/>
            <a:chExt cx="1583847" cy="616126"/>
          </a:xfrm>
        </p:grpSpPr>
        <p:sp>
          <p:nvSpPr>
            <p:cNvPr id="10" name="矩形 9">
              <a:extLst>
                <a:ext uri="{FF2B5EF4-FFF2-40B4-BE49-F238E27FC236}">
                  <a16:creationId xmlns:a16="http://schemas.microsoft.com/office/drawing/2014/main" id="{60E98DCB-6D8B-4954-916F-4AC361A127F7}"/>
                </a:ext>
              </a:extLst>
            </p:cNvPr>
            <p:cNvSpPr/>
            <p:nvPr/>
          </p:nvSpPr>
          <p:spPr>
            <a:xfrm>
              <a:off x="11286669" y="5757618"/>
              <a:ext cx="266702" cy="5444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C6EAFD9C-79CB-4B7C-A1DC-B644A93197D1}"/>
                </a:ext>
              </a:extLst>
            </p:cNvPr>
            <p:cNvSpPr/>
            <p:nvPr/>
          </p:nvSpPr>
          <p:spPr>
            <a:xfrm>
              <a:off x="10881502" y="5997222"/>
              <a:ext cx="266702" cy="3080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81568D41-BCB7-46A9-B0B8-73FCE73C22AD}"/>
                </a:ext>
              </a:extLst>
            </p:cNvPr>
            <p:cNvSpPr/>
            <p:nvPr/>
          </p:nvSpPr>
          <p:spPr>
            <a:xfrm>
              <a:off x="10425514" y="5689160"/>
              <a:ext cx="266702" cy="6161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3E78A78A-1DBE-4A22-9244-4F88DC174B7C}"/>
                </a:ext>
              </a:extLst>
            </p:cNvPr>
            <p:cNvSpPr/>
            <p:nvPr/>
          </p:nvSpPr>
          <p:spPr>
            <a:xfrm>
              <a:off x="996952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3123098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500"/>
                            </p:stCondLst>
                            <p:childTnLst>
                              <p:par>
                                <p:cTn id="17" presetID="2" presetClass="entr" presetSubtype="2"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par>
                          <p:cTn id="21" fill="hold">
                            <p:stCondLst>
                              <p:cond delay="1000"/>
                            </p:stCondLst>
                            <p:childTnLst>
                              <p:par>
                                <p:cTn id="22" presetID="6" presetClass="entr" presetSubtype="16"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circle(in)">
                                      <p:cBhvr>
                                        <p:cTn id="24" dur="2000"/>
                                        <p:tgtEl>
                                          <p:spTgt spid="5"/>
                                        </p:tgtEl>
                                      </p:cBhvr>
                                    </p:animEffect>
                                  </p:childTnLst>
                                </p:cTn>
                              </p:par>
                            </p:childTnLst>
                          </p:cTn>
                        </p:par>
                        <p:par>
                          <p:cTn id="25" fill="hold">
                            <p:stCondLst>
                              <p:cond delay="3000"/>
                            </p:stCondLst>
                            <p:childTnLst>
                              <p:par>
                                <p:cTn id="26" presetID="2" presetClass="entr" presetSubtype="9" fill="hold" nodeType="after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30" fill="hold">
                            <p:stCondLst>
                              <p:cond delay="3500"/>
                            </p:stCondLst>
                            <p:childTnLst>
                              <p:par>
                                <p:cTn id="31" presetID="2" presetClass="entr" presetSubtype="3" fill="hold" nodeType="after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anim calcmode="lin" valueType="num">
                                      <p:cBhvr additive="base">
                                        <p:cTn id="33"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6">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anim calcmode="lin" valueType="num">
                                      <p:cBhvr>
                                        <p:cTn id="39" dur="1000" fill="hold"/>
                                        <p:tgtEl>
                                          <p:spTgt spid="6">
                                            <p:txEl>
                                              <p:pRg st="3" end="3"/>
                                            </p:txEl>
                                          </p:spTgt>
                                        </p:tgtEl>
                                        <p:attrNameLst>
                                          <p:attrName>ppt_w</p:attrName>
                                        </p:attrNameLst>
                                      </p:cBhvr>
                                      <p:tavLst>
                                        <p:tav tm="0">
                                          <p:val>
                                            <p:fltVal val="0"/>
                                          </p:val>
                                        </p:tav>
                                        <p:tav tm="100000">
                                          <p:val>
                                            <p:strVal val="#ppt_w"/>
                                          </p:val>
                                        </p:tav>
                                      </p:tavLst>
                                    </p:anim>
                                    <p:anim calcmode="lin" valueType="num">
                                      <p:cBhvr>
                                        <p:cTn id="40" dur="1000" fill="hold"/>
                                        <p:tgtEl>
                                          <p:spTgt spid="6">
                                            <p:txEl>
                                              <p:pRg st="3" end="3"/>
                                            </p:txEl>
                                          </p:spTgt>
                                        </p:tgtEl>
                                        <p:attrNameLst>
                                          <p:attrName>ppt_h</p:attrName>
                                        </p:attrNameLst>
                                      </p:cBhvr>
                                      <p:tavLst>
                                        <p:tav tm="0">
                                          <p:val>
                                            <p:fltVal val="0"/>
                                          </p:val>
                                        </p:tav>
                                        <p:tav tm="100000">
                                          <p:val>
                                            <p:strVal val="#ppt_h"/>
                                          </p:val>
                                        </p:tav>
                                      </p:tavLst>
                                    </p:anim>
                                    <p:anim calcmode="lin" valueType="num">
                                      <p:cBhvr>
                                        <p:cTn id="41" dur="1000" fill="hold"/>
                                        <p:tgtEl>
                                          <p:spTgt spid="6">
                                            <p:txEl>
                                              <p:pRg st="3" end="3"/>
                                            </p:txEl>
                                          </p:spTgt>
                                        </p:tgtEl>
                                        <p:attrNameLst>
                                          <p:attrName>style.rotation</p:attrName>
                                        </p:attrNameLst>
                                      </p:cBhvr>
                                      <p:tavLst>
                                        <p:tav tm="0">
                                          <p:val>
                                            <p:fltVal val="90"/>
                                          </p:val>
                                        </p:tav>
                                        <p:tav tm="100000">
                                          <p:val>
                                            <p:fltVal val="0"/>
                                          </p:val>
                                        </p:tav>
                                      </p:tavLst>
                                    </p:anim>
                                    <p:animEffect transition="in" filter="fade">
                                      <p:cBhvr>
                                        <p:cTn id="42" dur="1000"/>
                                        <p:tgtEl>
                                          <p:spTgt spid="6">
                                            <p:txEl>
                                              <p:pRg st="3" end="3"/>
                                            </p:txEl>
                                          </p:spTgt>
                                        </p:tgtEl>
                                      </p:cBhvr>
                                    </p:animEffect>
                                  </p:childTnLst>
                                </p:cTn>
                              </p:par>
                              <p:par>
                                <p:cTn id="43" presetID="31" presetClass="entr" presetSubtype="0" fill="hold" nodeType="withEffect">
                                  <p:stCondLst>
                                    <p:cond delay="0"/>
                                  </p:stCondLst>
                                  <p:childTnLst>
                                    <p:set>
                                      <p:cBhvr>
                                        <p:cTn id="44" dur="1" fill="hold">
                                          <p:stCondLst>
                                            <p:cond delay="0"/>
                                          </p:stCondLst>
                                        </p:cTn>
                                        <p:tgtEl>
                                          <p:spTgt spid="6">
                                            <p:txEl>
                                              <p:pRg st="4" end="4"/>
                                            </p:txEl>
                                          </p:spTgt>
                                        </p:tgtEl>
                                        <p:attrNameLst>
                                          <p:attrName>style.visibility</p:attrName>
                                        </p:attrNameLst>
                                      </p:cBhvr>
                                      <p:to>
                                        <p:strVal val="visible"/>
                                      </p:to>
                                    </p:set>
                                    <p:anim calcmode="lin" valueType="num">
                                      <p:cBhvr>
                                        <p:cTn id="45" dur="1000" fill="hold"/>
                                        <p:tgtEl>
                                          <p:spTgt spid="6">
                                            <p:txEl>
                                              <p:pRg st="4" end="4"/>
                                            </p:txEl>
                                          </p:spTgt>
                                        </p:tgtEl>
                                        <p:attrNameLst>
                                          <p:attrName>ppt_w</p:attrName>
                                        </p:attrNameLst>
                                      </p:cBhvr>
                                      <p:tavLst>
                                        <p:tav tm="0">
                                          <p:val>
                                            <p:fltVal val="0"/>
                                          </p:val>
                                        </p:tav>
                                        <p:tav tm="100000">
                                          <p:val>
                                            <p:strVal val="#ppt_w"/>
                                          </p:val>
                                        </p:tav>
                                      </p:tavLst>
                                    </p:anim>
                                    <p:anim calcmode="lin" valueType="num">
                                      <p:cBhvr>
                                        <p:cTn id="46" dur="1000" fill="hold"/>
                                        <p:tgtEl>
                                          <p:spTgt spid="6">
                                            <p:txEl>
                                              <p:pRg st="4" end="4"/>
                                            </p:txEl>
                                          </p:spTgt>
                                        </p:tgtEl>
                                        <p:attrNameLst>
                                          <p:attrName>ppt_h</p:attrName>
                                        </p:attrNameLst>
                                      </p:cBhvr>
                                      <p:tavLst>
                                        <p:tav tm="0">
                                          <p:val>
                                            <p:fltVal val="0"/>
                                          </p:val>
                                        </p:tav>
                                        <p:tav tm="100000">
                                          <p:val>
                                            <p:strVal val="#ppt_h"/>
                                          </p:val>
                                        </p:tav>
                                      </p:tavLst>
                                    </p:anim>
                                    <p:anim calcmode="lin" valueType="num">
                                      <p:cBhvr>
                                        <p:cTn id="47" dur="1000" fill="hold"/>
                                        <p:tgtEl>
                                          <p:spTgt spid="6">
                                            <p:txEl>
                                              <p:pRg st="4" end="4"/>
                                            </p:txEl>
                                          </p:spTgt>
                                        </p:tgtEl>
                                        <p:attrNameLst>
                                          <p:attrName>style.rotation</p:attrName>
                                        </p:attrNameLst>
                                      </p:cBhvr>
                                      <p:tavLst>
                                        <p:tav tm="0">
                                          <p:val>
                                            <p:fltVal val="90"/>
                                          </p:val>
                                        </p:tav>
                                        <p:tav tm="100000">
                                          <p:val>
                                            <p:fltVal val="0"/>
                                          </p:val>
                                        </p:tav>
                                      </p:tavLst>
                                    </p:anim>
                                    <p:animEffect transition="in" filter="fade">
                                      <p:cBhvr>
                                        <p:cTn id="48" dur="1000"/>
                                        <p:tgtEl>
                                          <p:spTgt spid="6">
                                            <p:txEl>
                                              <p:pRg st="4" end="4"/>
                                            </p:txEl>
                                          </p:spTgt>
                                        </p:tgtEl>
                                      </p:cBhvr>
                                    </p:animEffect>
                                  </p:childTnLst>
                                </p:cTn>
                              </p:par>
                              <p:par>
                                <p:cTn id="49" presetID="31" presetClass="entr" presetSubtype="0" fill="hold" nodeType="withEffect">
                                  <p:stCondLst>
                                    <p:cond delay="0"/>
                                  </p:stCondLst>
                                  <p:childTnLst>
                                    <p:set>
                                      <p:cBhvr>
                                        <p:cTn id="50" dur="1" fill="hold">
                                          <p:stCondLst>
                                            <p:cond delay="0"/>
                                          </p:stCondLst>
                                        </p:cTn>
                                        <p:tgtEl>
                                          <p:spTgt spid="6">
                                            <p:txEl>
                                              <p:pRg st="5" end="5"/>
                                            </p:txEl>
                                          </p:spTgt>
                                        </p:tgtEl>
                                        <p:attrNameLst>
                                          <p:attrName>style.visibility</p:attrName>
                                        </p:attrNameLst>
                                      </p:cBhvr>
                                      <p:to>
                                        <p:strVal val="visible"/>
                                      </p:to>
                                    </p:set>
                                    <p:anim calcmode="lin" valueType="num">
                                      <p:cBhvr>
                                        <p:cTn id="51" dur="1000" fill="hold"/>
                                        <p:tgtEl>
                                          <p:spTgt spid="6">
                                            <p:txEl>
                                              <p:pRg st="5" end="5"/>
                                            </p:txEl>
                                          </p:spTgt>
                                        </p:tgtEl>
                                        <p:attrNameLst>
                                          <p:attrName>ppt_w</p:attrName>
                                        </p:attrNameLst>
                                      </p:cBhvr>
                                      <p:tavLst>
                                        <p:tav tm="0">
                                          <p:val>
                                            <p:fltVal val="0"/>
                                          </p:val>
                                        </p:tav>
                                        <p:tav tm="100000">
                                          <p:val>
                                            <p:strVal val="#ppt_w"/>
                                          </p:val>
                                        </p:tav>
                                      </p:tavLst>
                                    </p:anim>
                                    <p:anim calcmode="lin" valueType="num">
                                      <p:cBhvr>
                                        <p:cTn id="52" dur="1000" fill="hold"/>
                                        <p:tgtEl>
                                          <p:spTgt spid="6">
                                            <p:txEl>
                                              <p:pRg st="5" end="5"/>
                                            </p:txEl>
                                          </p:spTgt>
                                        </p:tgtEl>
                                        <p:attrNameLst>
                                          <p:attrName>ppt_h</p:attrName>
                                        </p:attrNameLst>
                                      </p:cBhvr>
                                      <p:tavLst>
                                        <p:tav tm="0">
                                          <p:val>
                                            <p:fltVal val="0"/>
                                          </p:val>
                                        </p:tav>
                                        <p:tav tm="100000">
                                          <p:val>
                                            <p:strVal val="#ppt_h"/>
                                          </p:val>
                                        </p:tav>
                                      </p:tavLst>
                                    </p:anim>
                                    <p:anim calcmode="lin" valueType="num">
                                      <p:cBhvr>
                                        <p:cTn id="53" dur="1000" fill="hold"/>
                                        <p:tgtEl>
                                          <p:spTgt spid="6">
                                            <p:txEl>
                                              <p:pRg st="5" end="5"/>
                                            </p:txEl>
                                          </p:spTgt>
                                        </p:tgtEl>
                                        <p:attrNameLst>
                                          <p:attrName>style.rotation</p:attrName>
                                        </p:attrNameLst>
                                      </p:cBhvr>
                                      <p:tavLst>
                                        <p:tav tm="0">
                                          <p:val>
                                            <p:fltVal val="90"/>
                                          </p:val>
                                        </p:tav>
                                        <p:tav tm="100000">
                                          <p:val>
                                            <p:fltVal val="0"/>
                                          </p:val>
                                        </p:tav>
                                      </p:tavLst>
                                    </p:anim>
                                    <p:animEffect transition="in" filter="fade">
                                      <p:cBhvr>
                                        <p:cTn id="54" dur="1000"/>
                                        <p:tgtEl>
                                          <p:spTgt spid="6">
                                            <p:txEl>
                                              <p:pRg st="5" end="5"/>
                                            </p:txEl>
                                          </p:spTgt>
                                        </p:tgtEl>
                                      </p:cBhvr>
                                    </p:animEffect>
                                  </p:childTnLst>
                                </p:cTn>
                              </p:par>
                            </p:childTnLst>
                          </p:cTn>
                        </p:par>
                        <p:par>
                          <p:cTn id="55" fill="hold">
                            <p:stCondLst>
                              <p:cond delay="1000"/>
                            </p:stCondLst>
                            <p:childTnLst>
                              <p:par>
                                <p:cTn id="56" presetID="22" presetClass="entr" presetSubtype="4" fill="hold" nodeType="after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wipe(down)">
                                      <p:cBhvr>
                                        <p:cTn id="5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animBg="1"/>
      <p:bldP spid="7" grpId="0" animBg="1"/>
      <p:bldP spid="8"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2.5  </a:t>
            </a:r>
            <a:r>
              <a:rPr lang="zh-CN" altLang="en-US" b="1" dirty="0">
                <a:latin typeface="仿宋" panose="02010609060101010101" pitchFamily="49" charset="-122"/>
                <a:ea typeface="仿宋" panose="02010609060101010101" pitchFamily="49" charset="-122"/>
              </a:rPr>
              <a:t>数组</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B4E9420-2840-485A-895D-35579F32A206}"/>
              </a:ext>
            </a:extLst>
          </p:cNvPr>
          <p:cNvSpPr/>
          <p:nvPr/>
        </p:nvSpPr>
        <p:spPr>
          <a:xfrm>
            <a:off x="0" y="6020594"/>
            <a:ext cx="12192000" cy="914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圆角矩形 7">
            <a:extLst>
              <a:ext uri="{FF2B5EF4-FFF2-40B4-BE49-F238E27FC236}">
                <a16:creationId xmlns:a16="http://schemas.microsoft.com/office/drawing/2014/main" id="{B3DBA96A-160D-4C4E-90E0-243823E16D90}"/>
              </a:ext>
            </a:extLst>
          </p:cNvPr>
          <p:cNvSpPr/>
          <p:nvPr/>
        </p:nvSpPr>
        <p:spPr>
          <a:xfrm>
            <a:off x="913606" y="1829594"/>
            <a:ext cx="10820400" cy="3996469"/>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内容占位符 2">
            <a:extLst>
              <a:ext uri="{FF2B5EF4-FFF2-40B4-BE49-F238E27FC236}">
                <a16:creationId xmlns:a16="http://schemas.microsoft.com/office/drawing/2014/main" id="{46912389-AB09-4994-AC4A-77E4170A331C}"/>
              </a:ext>
            </a:extLst>
          </p:cNvPr>
          <p:cNvSpPr txBox="1">
            <a:spLocks/>
          </p:cNvSpPr>
          <p:nvPr/>
        </p:nvSpPr>
        <p:spPr>
          <a:xfrm>
            <a:off x="1066006" y="2058194"/>
            <a:ext cx="10329234" cy="309876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不同于</a:t>
            </a:r>
            <a:r>
              <a:rPr lang="en-US" altLang="zh-CN" sz="2400" dirty="0">
                <a:solidFill>
                  <a:schemeClr val="tx1"/>
                </a:solidFill>
                <a:latin typeface="仿宋" panose="02010609060101010101" pitchFamily="49" charset="-122"/>
                <a:ea typeface="仿宋" panose="02010609060101010101" pitchFamily="49" charset="-122"/>
              </a:rPr>
              <a:t>C/C++</a:t>
            </a:r>
            <a:r>
              <a:rPr lang="zh-CN" altLang="en-US" sz="2400" dirty="0">
                <a:solidFill>
                  <a:schemeClr val="tx1"/>
                </a:solidFill>
                <a:latin typeface="仿宋" panose="02010609060101010101" pitchFamily="49" charset="-122"/>
                <a:ea typeface="仿宋" panose="02010609060101010101" pitchFamily="49" charset="-122"/>
              </a:rPr>
              <a:t>语言，</a:t>
            </a:r>
            <a:r>
              <a:rPr lang="en-US" altLang="zh-CN" sz="2400" dirty="0">
                <a:solidFill>
                  <a:schemeClr val="tx1"/>
                </a:solidFill>
                <a:latin typeface="仿宋" panose="02010609060101010101" pitchFamily="49" charset="-122"/>
                <a:ea typeface="仿宋" panose="02010609060101010101" pitchFamily="49" charset="-122"/>
              </a:rPr>
              <a:t>Java</a:t>
            </a:r>
            <a:r>
              <a:rPr lang="zh-CN" altLang="en-US" sz="2400" dirty="0">
                <a:solidFill>
                  <a:schemeClr val="tx1"/>
                </a:solidFill>
                <a:latin typeface="仿宋" panose="02010609060101010101" pitchFamily="49" charset="-122"/>
                <a:ea typeface="仿宋" panose="02010609060101010101" pitchFamily="49" charset="-122"/>
              </a:rPr>
              <a:t>的二维数组中</a:t>
            </a:r>
            <a:r>
              <a:rPr lang="zh-CN" altLang="en-US" sz="2400" b="1" dirty="0">
                <a:solidFill>
                  <a:schemeClr val="tx1"/>
                </a:solidFill>
                <a:latin typeface="仿宋" panose="02010609060101010101" pitchFamily="49" charset="-122"/>
                <a:ea typeface="仿宋" panose="02010609060101010101" pitchFamily="49" charset="-122"/>
              </a:rPr>
              <a:t>每一行的元素个数可以不同</a:t>
            </a:r>
            <a:r>
              <a:rPr lang="zh-CN" altLang="en-US" sz="2400" dirty="0">
                <a:solidFill>
                  <a:schemeClr val="tx1"/>
                </a:solidFill>
                <a:latin typeface="仿宋" panose="02010609060101010101" pitchFamily="49" charset="-122"/>
                <a:ea typeface="仿宋" panose="02010609060101010101" pitchFamily="49" charset="-122"/>
              </a:rPr>
              <a:t>。如：</a:t>
            </a:r>
          </a:p>
          <a:p>
            <a:pPr marL="0" indent="720000">
              <a:lnSpc>
                <a:spcPct val="130000"/>
              </a:lnSpc>
              <a:spcBef>
                <a:spcPts val="0"/>
              </a:spcBef>
              <a:buNone/>
            </a:pPr>
            <a:r>
              <a:rPr lang="en-US" altLang="zh-CN" sz="2400" dirty="0" err="1">
                <a:solidFill>
                  <a:schemeClr val="tx1"/>
                </a:solidFill>
                <a:latin typeface="仿宋" panose="02010609060101010101" pitchFamily="49" charset="-122"/>
                <a:ea typeface="仿宋" panose="02010609060101010101" pitchFamily="49" charset="-122"/>
              </a:rPr>
              <a:t>int</a:t>
            </a:r>
            <a:r>
              <a:rPr lang="en-US" altLang="zh-CN" sz="2400" dirty="0">
                <a:solidFill>
                  <a:schemeClr val="tx1"/>
                </a:solidFill>
                <a:latin typeface="仿宋" panose="02010609060101010101" pitchFamily="49" charset="-122"/>
                <a:ea typeface="仿宋" panose="02010609060101010101" pitchFamily="49" charset="-122"/>
              </a:rPr>
              <a:t> x[][]=new </a:t>
            </a:r>
            <a:r>
              <a:rPr lang="en-US" altLang="zh-CN" sz="2400" dirty="0" err="1">
                <a:solidFill>
                  <a:schemeClr val="tx1"/>
                </a:solidFill>
                <a:latin typeface="仿宋" panose="02010609060101010101" pitchFamily="49" charset="-122"/>
                <a:ea typeface="仿宋" panose="02010609060101010101" pitchFamily="49" charset="-122"/>
              </a:rPr>
              <a:t>int</a:t>
            </a:r>
            <a:r>
              <a:rPr lang="en-US" altLang="zh-CN" sz="2400" dirty="0">
                <a:solidFill>
                  <a:schemeClr val="tx1"/>
                </a:solidFill>
                <a:latin typeface="仿宋" panose="02010609060101010101" pitchFamily="49" charset="-122"/>
                <a:ea typeface="仿宋" panose="02010609060101010101" pitchFamily="49" charset="-122"/>
              </a:rPr>
              <a:t>[3][];</a:t>
            </a:r>
          </a:p>
          <a:p>
            <a:pPr marL="0" indent="7200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x[0]=new </a:t>
            </a:r>
            <a:r>
              <a:rPr lang="en-US" altLang="zh-CN" sz="2400" dirty="0" err="1">
                <a:solidFill>
                  <a:schemeClr val="tx1"/>
                </a:solidFill>
                <a:latin typeface="仿宋" panose="02010609060101010101" pitchFamily="49" charset="-122"/>
                <a:ea typeface="仿宋" panose="02010609060101010101" pitchFamily="49" charset="-122"/>
              </a:rPr>
              <a:t>int</a:t>
            </a:r>
            <a:r>
              <a:rPr lang="en-US" altLang="zh-CN" sz="2400" dirty="0">
                <a:solidFill>
                  <a:schemeClr val="tx1"/>
                </a:solidFill>
                <a:latin typeface="仿宋" panose="02010609060101010101" pitchFamily="49" charset="-122"/>
                <a:ea typeface="仿宋" panose="02010609060101010101" pitchFamily="49" charset="-122"/>
              </a:rPr>
              <a:t>[5];</a:t>
            </a:r>
          </a:p>
          <a:p>
            <a:pPr marL="0" indent="7200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x[1]=new </a:t>
            </a:r>
            <a:r>
              <a:rPr lang="en-US" altLang="zh-CN" sz="2400" dirty="0" err="1">
                <a:solidFill>
                  <a:schemeClr val="tx1"/>
                </a:solidFill>
                <a:latin typeface="仿宋" panose="02010609060101010101" pitchFamily="49" charset="-122"/>
                <a:ea typeface="仿宋" panose="02010609060101010101" pitchFamily="49" charset="-122"/>
              </a:rPr>
              <a:t>int</a:t>
            </a:r>
            <a:r>
              <a:rPr lang="en-US" altLang="zh-CN" sz="2400" dirty="0">
                <a:solidFill>
                  <a:schemeClr val="tx1"/>
                </a:solidFill>
                <a:latin typeface="仿宋" panose="02010609060101010101" pitchFamily="49" charset="-122"/>
                <a:ea typeface="仿宋" panose="02010609060101010101" pitchFamily="49" charset="-122"/>
              </a:rPr>
              <a:t>[10];</a:t>
            </a:r>
          </a:p>
          <a:p>
            <a:pPr marL="0" indent="7200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x[2]=new </a:t>
            </a:r>
            <a:r>
              <a:rPr lang="en-US" altLang="zh-CN" sz="2400" dirty="0" err="1">
                <a:solidFill>
                  <a:schemeClr val="tx1"/>
                </a:solidFill>
                <a:latin typeface="仿宋" panose="02010609060101010101" pitchFamily="49" charset="-122"/>
                <a:ea typeface="仿宋" panose="02010609060101010101" pitchFamily="49" charset="-122"/>
              </a:rPr>
              <a:t>int</a:t>
            </a:r>
            <a:r>
              <a:rPr lang="en-US" altLang="zh-CN" sz="2400" dirty="0">
                <a:solidFill>
                  <a:schemeClr val="tx1"/>
                </a:solidFill>
                <a:latin typeface="仿宋" panose="02010609060101010101" pitchFamily="49" charset="-122"/>
                <a:ea typeface="仿宋" panose="02010609060101010101" pitchFamily="49" charset="-122"/>
              </a:rPr>
              <a:t>[20];</a:t>
            </a:r>
          </a:p>
        </p:txBody>
      </p:sp>
      <p:grpSp>
        <p:nvGrpSpPr>
          <p:cNvPr id="7" name="组合 6">
            <a:extLst>
              <a:ext uri="{FF2B5EF4-FFF2-40B4-BE49-F238E27FC236}">
                <a16:creationId xmlns:a16="http://schemas.microsoft.com/office/drawing/2014/main" id="{4B2478D9-AF84-44E5-95AA-C5C4C8E81BBA}"/>
              </a:ext>
            </a:extLst>
          </p:cNvPr>
          <p:cNvGrpSpPr/>
          <p:nvPr/>
        </p:nvGrpSpPr>
        <p:grpSpPr>
          <a:xfrm>
            <a:off x="9456102" y="4420394"/>
            <a:ext cx="2117412" cy="1371601"/>
            <a:chOff x="9969524" y="5689160"/>
            <a:chExt cx="1583847" cy="616126"/>
          </a:xfrm>
        </p:grpSpPr>
        <p:sp>
          <p:nvSpPr>
            <p:cNvPr id="8" name="矩形 7">
              <a:extLst>
                <a:ext uri="{FF2B5EF4-FFF2-40B4-BE49-F238E27FC236}">
                  <a16:creationId xmlns:a16="http://schemas.microsoft.com/office/drawing/2014/main" id="{C68B748B-C7CA-4DB4-BE10-C704D2DFF78B}"/>
                </a:ext>
              </a:extLst>
            </p:cNvPr>
            <p:cNvSpPr/>
            <p:nvPr/>
          </p:nvSpPr>
          <p:spPr>
            <a:xfrm>
              <a:off x="11286669" y="5757618"/>
              <a:ext cx="266702" cy="5444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 name="矩形 8">
              <a:extLst>
                <a:ext uri="{FF2B5EF4-FFF2-40B4-BE49-F238E27FC236}">
                  <a16:creationId xmlns:a16="http://schemas.microsoft.com/office/drawing/2014/main" id="{65BA4354-CACE-41A9-83CC-E97C8F6915D8}"/>
                </a:ext>
              </a:extLst>
            </p:cNvPr>
            <p:cNvSpPr/>
            <p:nvPr/>
          </p:nvSpPr>
          <p:spPr>
            <a:xfrm>
              <a:off x="10881502" y="5997222"/>
              <a:ext cx="266702" cy="3080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B4D75C0A-96C2-44FF-A01C-CFAEFAF25609}"/>
                </a:ext>
              </a:extLst>
            </p:cNvPr>
            <p:cNvSpPr/>
            <p:nvPr/>
          </p:nvSpPr>
          <p:spPr>
            <a:xfrm>
              <a:off x="10425514" y="5689160"/>
              <a:ext cx="266702" cy="6161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ED137BA6-04F1-420C-920D-CD873BFCAE1B}"/>
                </a:ext>
              </a:extLst>
            </p:cNvPr>
            <p:cNvSpPr/>
            <p:nvPr/>
          </p:nvSpPr>
          <p:spPr>
            <a:xfrm>
              <a:off x="996952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
        <p:nvSpPr>
          <p:cNvPr id="12" name="Freeform 3">
            <a:extLst>
              <a:ext uri="{FF2B5EF4-FFF2-40B4-BE49-F238E27FC236}">
                <a16:creationId xmlns:a16="http://schemas.microsoft.com/office/drawing/2014/main" id="{EE690BBD-B552-46EF-BCDD-779BA668D7F5}"/>
              </a:ext>
            </a:extLst>
          </p:cNvPr>
          <p:cNvSpPr/>
          <p:nvPr/>
        </p:nvSpPr>
        <p:spPr>
          <a:xfrm>
            <a:off x="1588" y="1089002"/>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13" name="内容占位符 2">
            <a:extLst>
              <a:ext uri="{FF2B5EF4-FFF2-40B4-BE49-F238E27FC236}">
                <a16:creationId xmlns:a16="http://schemas.microsoft.com/office/drawing/2014/main" id="{DACEA1E6-10EF-434F-90E5-2DB69855C0B2}"/>
              </a:ext>
            </a:extLst>
          </p:cNvPr>
          <p:cNvSpPr txBox="1">
            <a:spLocks/>
          </p:cNvSpPr>
          <p:nvPr/>
        </p:nvSpPr>
        <p:spPr>
          <a:xfrm>
            <a:off x="749539" y="1163625"/>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2.</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二维数组的创建</a:t>
            </a:r>
          </a:p>
        </p:txBody>
      </p:sp>
      <p:sp>
        <p:nvSpPr>
          <p:cNvPr id="14" name="矩形 13">
            <a:extLst>
              <a:ext uri="{FF2B5EF4-FFF2-40B4-BE49-F238E27FC236}">
                <a16:creationId xmlns:a16="http://schemas.microsoft.com/office/drawing/2014/main" id="{4923A384-DDF6-4993-9BB2-60E0070A9400}"/>
              </a:ext>
            </a:extLst>
          </p:cNvPr>
          <p:cNvSpPr/>
          <p:nvPr/>
        </p:nvSpPr>
        <p:spPr>
          <a:xfrm>
            <a:off x="0" y="6020594"/>
            <a:ext cx="12192000" cy="914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 name="矩形 14">
            <a:hlinkClick r:id="rId2" action="ppaction://hlinkfile"/>
            <a:extLst>
              <a:ext uri="{FF2B5EF4-FFF2-40B4-BE49-F238E27FC236}">
                <a16:creationId xmlns:a16="http://schemas.microsoft.com/office/drawing/2014/main" id="{9AE71609-EC53-4932-BBD6-F948962B8CA4}"/>
              </a:ext>
            </a:extLst>
          </p:cNvPr>
          <p:cNvSpPr/>
          <p:nvPr/>
        </p:nvSpPr>
        <p:spPr>
          <a:xfrm>
            <a:off x="5340240" y="6253423"/>
            <a:ext cx="3030038" cy="461665"/>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sz="2400" b="1" dirty="0">
                <a:solidFill>
                  <a:srgbClr val="0070C0"/>
                </a:solidFill>
                <a:latin typeface="Times New Roman" panose="02020603050405020304" pitchFamily="18" charset="0"/>
                <a:cs typeface="Times New Roman" panose="02020603050405020304" pitchFamily="18" charset="0"/>
              </a:rPr>
              <a:t>RaggedArray.java</a:t>
            </a:r>
            <a:endParaRPr lang="zh-CN" altLang="en-US" sz="2400" b="1" dirty="0">
              <a:solidFill>
                <a:srgbClr val="0070C0"/>
              </a:solidFill>
              <a:latin typeface="Times New Roman" panose="02020603050405020304" pitchFamily="18" charset="0"/>
              <a:cs typeface="Times New Roman" panose="02020603050405020304" pitchFamily="18" charset="0"/>
            </a:endParaRPr>
          </a:p>
        </p:txBody>
      </p:sp>
      <p:sp>
        <p:nvSpPr>
          <p:cNvPr id="16" name="Freeform 125">
            <a:extLst>
              <a:ext uri="{FF2B5EF4-FFF2-40B4-BE49-F238E27FC236}">
                <a16:creationId xmlns:a16="http://schemas.microsoft.com/office/drawing/2014/main" id="{7DABA907-3418-4902-917D-A0B54A0781D3}"/>
              </a:ext>
            </a:extLst>
          </p:cNvPr>
          <p:cNvSpPr>
            <a:spLocks noEditPoints="1"/>
          </p:cNvSpPr>
          <p:nvPr/>
        </p:nvSpPr>
        <p:spPr bwMode="auto">
          <a:xfrm>
            <a:off x="761207" y="6174581"/>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solidFill>
            <a:srgbClr val="FFFF00"/>
          </a:solid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7" name="内容占位符 2">
            <a:extLst>
              <a:ext uri="{FF2B5EF4-FFF2-40B4-BE49-F238E27FC236}">
                <a16:creationId xmlns:a16="http://schemas.microsoft.com/office/drawing/2014/main" id="{8DCE52A3-FE55-42ED-9C21-F77EC3476A56}"/>
              </a:ext>
            </a:extLst>
          </p:cNvPr>
          <p:cNvSpPr txBox="1">
            <a:spLocks/>
          </p:cNvSpPr>
          <p:nvPr/>
        </p:nvSpPr>
        <p:spPr>
          <a:xfrm>
            <a:off x="1069615" y="6157906"/>
            <a:ext cx="10588191" cy="92948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输出杨辉三角形。</a:t>
            </a:r>
            <a:endParaRPr lang="en-US" altLang="zh-CN" sz="2400" dirty="0">
              <a:solidFill>
                <a:srgbClr val="FFFF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7932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2" presetClass="entr" presetSubtype="9" fill="hold"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500"/>
                            </p:stCondLst>
                            <p:childTnLst>
                              <p:par>
                                <p:cTn id="18" presetID="2" presetClass="entr" presetSubtype="3" fill="hold" nodeType="after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 calcmode="lin" valueType="num">
                                      <p:cBhvr additive="base">
                                        <p:cTn id="20"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6">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3" fill="hold"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 calcmode="lin" valueType="num">
                                      <p:cBhvr additive="base">
                                        <p:cTn id="26"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6">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3" fill="hold"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 calcmode="lin" valueType="num">
                                      <p:cBhvr additive="base">
                                        <p:cTn id="32" dur="500" fill="hold"/>
                                        <p:tgtEl>
                                          <p:spTgt spid="6">
                                            <p:txEl>
                                              <p:pRg st="3" end="3"/>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6">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3" fill="hold" nodeType="clickEffect">
                                  <p:stCondLst>
                                    <p:cond delay="0"/>
                                  </p:stCondLst>
                                  <p:childTnLst>
                                    <p:set>
                                      <p:cBhvr>
                                        <p:cTn id="37" dur="1" fill="hold">
                                          <p:stCondLst>
                                            <p:cond delay="0"/>
                                          </p:stCondLst>
                                        </p:cTn>
                                        <p:tgtEl>
                                          <p:spTgt spid="6">
                                            <p:txEl>
                                              <p:pRg st="4" end="4"/>
                                            </p:txEl>
                                          </p:spTgt>
                                        </p:tgtEl>
                                        <p:attrNameLst>
                                          <p:attrName>style.visibility</p:attrName>
                                        </p:attrNameLst>
                                      </p:cBhvr>
                                      <p:to>
                                        <p:strVal val="visible"/>
                                      </p:to>
                                    </p:set>
                                    <p:anim calcmode="lin" valueType="num">
                                      <p:cBhvr additive="base">
                                        <p:cTn id="38" dur="500" fill="hold"/>
                                        <p:tgtEl>
                                          <p:spTgt spid="6">
                                            <p:txEl>
                                              <p:pRg st="4" end="4"/>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6">
                                            <p:txEl>
                                              <p:pRg st="4" end="4"/>
                                            </p:txEl>
                                          </p:spTgt>
                                        </p:tgtEl>
                                        <p:attrNameLst>
                                          <p:attrName>ppt_y</p:attrName>
                                        </p:attrNameLst>
                                      </p:cBhvr>
                                      <p:tavLst>
                                        <p:tav tm="0">
                                          <p:val>
                                            <p:strVal val="0-#ppt_h/2"/>
                                          </p:val>
                                        </p:tav>
                                        <p:tav tm="100000">
                                          <p:val>
                                            <p:strVal val="#ppt_y"/>
                                          </p:val>
                                        </p:tav>
                                      </p:tavLst>
                                    </p:anim>
                                  </p:childTnLst>
                                </p:cTn>
                              </p:par>
                            </p:childTnLst>
                          </p:cTn>
                        </p:par>
                        <p:par>
                          <p:cTn id="40" fill="hold">
                            <p:stCondLst>
                              <p:cond delay="500"/>
                            </p:stCondLst>
                            <p:childTnLst>
                              <p:par>
                                <p:cTn id="41" presetID="22" presetClass="entr" presetSubtype="4"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down)">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left)">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14"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2.5  </a:t>
            </a:r>
            <a:r>
              <a:rPr lang="zh-CN" altLang="en-US" b="1" dirty="0">
                <a:latin typeface="仿宋" panose="02010609060101010101" pitchFamily="49" charset="-122"/>
                <a:ea typeface="仿宋" panose="02010609060101010101" pitchFamily="49" charset="-122"/>
              </a:rPr>
              <a:t>数组</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B4E9420-2840-485A-895D-35579F32A206}"/>
              </a:ext>
            </a:extLst>
          </p:cNvPr>
          <p:cNvSpPr/>
          <p:nvPr/>
        </p:nvSpPr>
        <p:spPr>
          <a:xfrm>
            <a:off x="0" y="6020594"/>
            <a:ext cx="12192000" cy="914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圆角矩形 7">
            <a:extLst>
              <a:ext uri="{FF2B5EF4-FFF2-40B4-BE49-F238E27FC236}">
                <a16:creationId xmlns:a16="http://schemas.microsoft.com/office/drawing/2014/main" id="{8A11CFC4-16D5-4536-AF4C-65AEC1599A55}"/>
              </a:ext>
            </a:extLst>
          </p:cNvPr>
          <p:cNvSpPr/>
          <p:nvPr/>
        </p:nvSpPr>
        <p:spPr>
          <a:xfrm>
            <a:off x="913606" y="2210594"/>
            <a:ext cx="10820400" cy="373380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内容占位符 2">
            <a:extLst>
              <a:ext uri="{FF2B5EF4-FFF2-40B4-BE49-F238E27FC236}">
                <a16:creationId xmlns:a16="http://schemas.microsoft.com/office/drawing/2014/main" id="{AA3E0A58-28C5-49ED-A729-A37A9604215E}"/>
              </a:ext>
            </a:extLst>
          </p:cNvPr>
          <p:cNvSpPr txBox="1">
            <a:spLocks/>
          </p:cNvSpPr>
          <p:nvPr/>
        </p:nvSpPr>
        <p:spPr>
          <a:xfrm>
            <a:off x="1066006" y="2210594"/>
            <a:ext cx="10074633" cy="309876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访问二维数组时需要给出两个下标值。访问形式：</a:t>
            </a:r>
          </a:p>
          <a:p>
            <a:pPr marL="0" indent="1252538">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二维数组名</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下标</a:t>
            </a:r>
            <a:r>
              <a:rPr lang="en-US" altLang="zh-CN" sz="2400" dirty="0">
                <a:solidFill>
                  <a:schemeClr val="tx1"/>
                </a:solidFill>
                <a:latin typeface="仿宋" panose="02010609060101010101" pitchFamily="49" charset="-122"/>
                <a:ea typeface="仿宋" panose="02010609060101010101" pitchFamily="49" charset="-122"/>
              </a:rPr>
              <a:t>1][</a:t>
            </a:r>
            <a:r>
              <a:rPr lang="zh-CN" altLang="en-US" sz="2400" dirty="0">
                <a:solidFill>
                  <a:schemeClr val="tx1"/>
                </a:solidFill>
                <a:latin typeface="仿宋" panose="02010609060101010101" pitchFamily="49" charset="-122"/>
                <a:ea typeface="仿宋" panose="02010609060101010101" pitchFamily="49" charset="-122"/>
              </a:rPr>
              <a:t>下标</a:t>
            </a:r>
            <a:r>
              <a:rPr lang="en-US" altLang="zh-CN" sz="2400" dirty="0">
                <a:solidFill>
                  <a:schemeClr val="tx1"/>
                </a:solidFill>
                <a:latin typeface="仿宋" panose="02010609060101010101" pitchFamily="49" charset="-122"/>
                <a:ea typeface="仿宋" panose="02010609060101010101" pitchFamily="49" charset="-122"/>
              </a:rPr>
              <a:t>2]</a:t>
            </a: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同一维数组，下标从</a:t>
            </a:r>
            <a:r>
              <a:rPr lang="en-US" altLang="zh-CN" sz="2400" dirty="0">
                <a:solidFill>
                  <a:schemeClr val="tx1"/>
                </a:solidFill>
                <a:latin typeface="仿宋" panose="02010609060101010101" pitchFamily="49" charset="-122"/>
                <a:ea typeface="仿宋" panose="02010609060101010101" pitchFamily="49" charset="-122"/>
              </a:rPr>
              <a:t>0</a:t>
            </a:r>
            <a:r>
              <a:rPr lang="zh-CN" altLang="en-US" sz="2400" dirty="0">
                <a:solidFill>
                  <a:schemeClr val="tx1"/>
                </a:solidFill>
                <a:latin typeface="仿宋" panose="02010609060101010101" pitchFamily="49" charset="-122"/>
                <a:ea typeface="仿宋" panose="02010609060101010101" pitchFamily="49" charset="-122"/>
              </a:rPr>
              <a:t>开始，最大不超过“数组长度</a:t>
            </a:r>
            <a:r>
              <a:rPr lang="en-US" altLang="zh-CN" sz="2400" dirty="0">
                <a:solidFill>
                  <a:schemeClr val="tx1"/>
                </a:solidFill>
                <a:latin typeface="仿宋" panose="02010609060101010101" pitchFamily="49" charset="-122"/>
                <a:ea typeface="仿宋" panose="02010609060101010101" pitchFamily="49" charset="-122"/>
              </a:rPr>
              <a:t>-1”</a:t>
            </a:r>
            <a:r>
              <a:rPr lang="zh-CN" altLang="en-US" sz="2400" dirty="0">
                <a:solidFill>
                  <a:schemeClr val="tx1"/>
                </a:solidFill>
                <a:latin typeface="仿宋" panose="02010609060101010101" pitchFamily="49" charset="-122"/>
                <a:ea typeface="仿宋" panose="02010609060101010101" pitchFamily="49" charset="-122"/>
              </a:rPr>
              <a:t>，不能越界。如果想知道二维数组的行数，可用表达式：</a:t>
            </a:r>
          </a:p>
          <a:p>
            <a:pPr marL="0" indent="1252538">
              <a:lnSpc>
                <a:spcPct val="130000"/>
              </a:lnSpc>
              <a:spcBef>
                <a:spcPts val="0"/>
              </a:spcBef>
              <a:buNone/>
            </a:pPr>
            <a:r>
              <a:rPr lang="en-US" altLang="zh-CN" sz="2400" dirty="0" err="1">
                <a:solidFill>
                  <a:schemeClr val="tx1"/>
                </a:solidFill>
                <a:latin typeface="仿宋" panose="02010609060101010101" pitchFamily="49" charset="-122"/>
                <a:ea typeface="仿宋" panose="02010609060101010101" pitchFamily="49" charset="-122"/>
              </a:rPr>
              <a:t>x.length</a:t>
            </a:r>
            <a:endParaRPr lang="en-US" altLang="zh-CN" sz="2400" dirty="0">
              <a:solidFill>
                <a:schemeClr val="tx1"/>
              </a:solidFill>
              <a:latin typeface="仿宋" panose="02010609060101010101" pitchFamily="49" charset="-122"/>
              <a:ea typeface="仿宋" panose="02010609060101010101" pitchFamily="49" charset="-122"/>
            </a:endParaRP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如果想知道第</a:t>
            </a:r>
            <a:r>
              <a:rPr lang="en-US" altLang="zh-CN" sz="2400" dirty="0">
                <a:solidFill>
                  <a:schemeClr val="tx1"/>
                </a:solidFill>
                <a:latin typeface="仿宋" panose="02010609060101010101" pitchFamily="49" charset="-122"/>
                <a:ea typeface="仿宋" panose="02010609060101010101" pitchFamily="49" charset="-122"/>
              </a:rPr>
              <a:t>i</a:t>
            </a:r>
            <a:r>
              <a:rPr lang="zh-CN" altLang="en-US" sz="2400" dirty="0">
                <a:solidFill>
                  <a:schemeClr val="tx1"/>
                </a:solidFill>
                <a:latin typeface="仿宋" panose="02010609060101010101" pitchFamily="49" charset="-122"/>
                <a:ea typeface="仿宋" panose="02010609060101010101" pitchFamily="49" charset="-122"/>
              </a:rPr>
              <a:t>行元素的个数，可用表达式：</a:t>
            </a:r>
          </a:p>
          <a:p>
            <a:pPr marL="0" indent="1252538">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x[i].length</a:t>
            </a:r>
          </a:p>
          <a:p>
            <a:pPr marL="0" indent="720000">
              <a:lnSpc>
                <a:spcPct val="130000"/>
              </a:lnSpc>
              <a:spcBef>
                <a:spcPts val="0"/>
              </a:spcBef>
              <a:buNone/>
            </a:pPr>
            <a:endParaRPr lang="zh-CN" altLang="en-US" sz="2400" dirty="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7" name="Freeform 3">
            <a:extLst>
              <a:ext uri="{FF2B5EF4-FFF2-40B4-BE49-F238E27FC236}">
                <a16:creationId xmlns:a16="http://schemas.microsoft.com/office/drawing/2014/main" id="{A70FBB1E-1223-48DF-84FC-E53C1BC53F55}"/>
              </a:ext>
            </a:extLst>
          </p:cNvPr>
          <p:cNvSpPr/>
          <p:nvPr/>
        </p:nvSpPr>
        <p:spPr>
          <a:xfrm>
            <a:off x="0" y="15247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8" name="内容占位符 2">
            <a:extLst>
              <a:ext uri="{FF2B5EF4-FFF2-40B4-BE49-F238E27FC236}">
                <a16:creationId xmlns:a16="http://schemas.microsoft.com/office/drawing/2014/main" id="{D44697C8-2148-4F4B-8265-8F1344876EFC}"/>
              </a:ext>
            </a:extLst>
          </p:cNvPr>
          <p:cNvSpPr txBox="1">
            <a:spLocks/>
          </p:cNvSpPr>
          <p:nvPr/>
        </p:nvSpPr>
        <p:spPr>
          <a:xfrm>
            <a:off x="761206" y="1529741"/>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3.</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二维数组元素的访问</a:t>
            </a:r>
          </a:p>
        </p:txBody>
      </p:sp>
      <p:grpSp>
        <p:nvGrpSpPr>
          <p:cNvPr id="9" name="组合 8">
            <a:extLst>
              <a:ext uri="{FF2B5EF4-FFF2-40B4-BE49-F238E27FC236}">
                <a16:creationId xmlns:a16="http://schemas.microsoft.com/office/drawing/2014/main" id="{0CE6199D-0AF4-404C-B22C-CFD6175D79DC}"/>
              </a:ext>
            </a:extLst>
          </p:cNvPr>
          <p:cNvGrpSpPr/>
          <p:nvPr/>
        </p:nvGrpSpPr>
        <p:grpSpPr>
          <a:xfrm>
            <a:off x="9548656" y="4572793"/>
            <a:ext cx="2117412" cy="1371601"/>
            <a:chOff x="9969524" y="5689160"/>
            <a:chExt cx="1583847" cy="616126"/>
          </a:xfrm>
        </p:grpSpPr>
        <p:sp>
          <p:nvSpPr>
            <p:cNvPr id="10" name="矩形 9">
              <a:extLst>
                <a:ext uri="{FF2B5EF4-FFF2-40B4-BE49-F238E27FC236}">
                  <a16:creationId xmlns:a16="http://schemas.microsoft.com/office/drawing/2014/main" id="{B7A5F942-7AC0-40DE-8083-83437268B5D3}"/>
                </a:ext>
              </a:extLst>
            </p:cNvPr>
            <p:cNvSpPr/>
            <p:nvPr/>
          </p:nvSpPr>
          <p:spPr>
            <a:xfrm>
              <a:off x="11286669" y="5757618"/>
              <a:ext cx="266702" cy="5444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A4CC54F2-B444-44E1-8F4F-1824A9CE245F}"/>
                </a:ext>
              </a:extLst>
            </p:cNvPr>
            <p:cNvSpPr/>
            <p:nvPr/>
          </p:nvSpPr>
          <p:spPr>
            <a:xfrm>
              <a:off x="10881502" y="5997222"/>
              <a:ext cx="266702" cy="3080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6CD72571-1DC2-45FB-BD87-F63048008AC4}"/>
                </a:ext>
              </a:extLst>
            </p:cNvPr>
            <p:cNvSpPr/>
            <p:nvPr/>
          </p:nvSpPr>
          <p:spPr>
            <a:xfrm>
              <a:off x="10425514" y="5689160"/>
              <a:ext cx="266702" cy="6161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DA4A513E-CD51-45D6-87A0-0DAC8B5DFCD9}"/>
                </a:ext>
              </a:extLst>
            </p:cNvPr>
            <p:cNvSpPr/>
            <p:nvPr/>
          </p:nvSpPr>
          <p:spPr>
            <a:xfrm>
              <a:off x="996952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230558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500"/>
                            </p:stCondLst>
                            <p:childTnLst>
                              <p:par>
                                <p:cTn id="17" presetID="2" presetClass="entr" presetSubtype="2"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par>
                          <p:cTn id="21" fill="hold">
                            <p:stCondLst>
                              <p:cond delay="1000"/>
                            </p:stCondLst>
                            <p:childTnLst>
                              <p:par>
                                <p:cTn id="22" presetID="6" presetClass="entr" presetSubtype="16"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circle(in)">
                                      <p:cBhvr>
                                        <p:cTn id="24" dur="2000"/>
                                        <p:tgtEl>
                                          <p:spTgt spid="5"/>
                                        </p:tgtEl>
                                      </p:cBhvr>
                                    </p:animEffect>
                                  </p:childTnLst>
                                </p:cTn>
                              </p:par>
                            </p:childTnLst>
                          </p:cTn>
                        </p:par>
                        <p:par>
                          <p:cTn id="25" fill="hold">
                            <p:stCondLst>
                              <p:cond delay="3000"/>
                            </p:stCondLst>
                            <p:childTnLst>
                              <p:par>
                                <p:cTn id="26" presetID="2" presetClass="entr" presetSubtype="9" fill="hold" nodeType="after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additive="base">
                                        <p:cTn id="28"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6">
                                            <p:txEl>
                                              <p:pRg st="0" end="0"/>
                                            </p:txEl>
                                          </p:spTgt>
                                        </p:tgtEl>
                                        <p:attrNameLst>
                                          <p:attrName>ppt_y</p:attrName>
                                        </p:attrNameLst>
                                      </p:cBhvr>
                                      <p:tavLst>
                                        <p:tav tm="0">
                                          <p:val>
                                            <p:strVal val="0-#ppt_h/2"/>
                                          </p:val>
                                        </p:tav>
                                        <p:tav tm="100000">
                                          <p:val>
                                            <p:strVal val="#ppt_y"/>
                                          </p:val>
                                        </p:tav>
                                      </p:tavLst>
                                    </p:anim>
                                  </p:childTnLst>
                                </p:cTn>
                              </p:par>
                              <p:par>
                                <p:cTn id="30" presetID="2" presetClass="entr" presetSubtype="9" fill="hold" nodeType="with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 calcmode="lin" valueType="num">
                                      <p:cBhvr additive="base">
                                        <p:cTn id="32"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6">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3" fill="hold" nodeType="clickEffect">
                                  <p:stCondLst>
                                    <p:cond delay="0"/>
                                  </p:stCondLst>
                                  <p:childTnLst>
                                    <p:set>
                                      <p:cBhvr>
                                        <p:cTn id="37" dur="1" fill="hold">
                                          <p:stCondLst>
                                            <p:cond delay="0"/>
                                          </p:stCondLst>
                                        </p:cTn>
                                        <p:tgtEl>
                                          <p:spTgt spid="6">
                                            <p:txEl>
                                              <p:pRg st="2" end="2"/>
                                            </p:txEl>
                                          </p:spTgt>
                                        </p:tgtEl>
                                        <p:attrNameLst>
                                          <p:attrName>style.visibility</p:attrName>
                                        </p:attrNameLst>
                                      </p:cBhvr>
                                      <p:to>
                                        <p:strVal val="visible"/>
                                      </p:to>
                                    </p:set>
                                    <p:anim calcmode="lin" valueType="num">
                                      <p:cBhvr additive="base">
                                        <p:cTn id="38"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6">
                                            <p:txEl>
                                              <p:pRg st="2" end="2"/>
                                            </p:txEl>
                                          </p:spTgt>
                                        </p:tgtEl>
                                        <p:attrNameLst>
                                          <p:attrName>ppt_y</p:attrName>
                                        </p:attrNameLst>
                                      </p:cBhvr>
                                      <p:tavLst>
                                        <p:tav tm="0">
                                          <p:val>
                                            <p:strVal val="0-#ppt_h/2"/>
                                          </p:val>
                                        </p:tav>
                                        <p:tav tm="100000">
                                          <p:val>
                                            <p:strVal val="#ppt_y"/>
                                          </p:val>
                                        </p:tav>
                                      </p:tavLst>
                                    </p:anim>
                                  </p:childTnLst>
                                </p:cTn>
                              </p:par>
                            </p:childTnLst>
                          </p:cTn>
                        </p:par>
                        <p:par>
                          <p:cTn id="40" fill="hold">
                            <p:stCondLst>
                              <p:cond delay="500"/>
                            </p:stCondLst>
                            <p:childTnLst>
                              <p:par>
                                <p:cTn id="41" presetID="2" presetClass="entr" presetSubtype="3" fill="hold" nodeType="afterEffect">
                                  <p:stCondLst>
                                    <p:cond delay="0"/>
                                  </p:stCondLst>
                                  <p:childTnLst>
                                    <p:set>
                                      <p:cBhvr>
                                        <p:cTn id="42" dur="1" fill="hold">
                                          <p:stCondLst>
                                            <p:cond delay="0"/>
                                          </p:stCondLst>
                                        </p:cTn>
                                        <p:tgtEl>
                                          <p:spTgt spid="6">
                                            <p:txEl>
                                              <p:pRg st="3" end="3"/>
                                            </p:txEl>
                                          </p:spTgt>
                                        </p:tgtEl>
                                        <p:attrNameLst>
                                          <p:attrName>style.visibility</p:attrName>
                                        </p:attrNameLst>
                                      </p:cBhvr>
                                      <p:to>
                                        <p:strVal val="visible"/>
                                      </p:to>
                                    </p:set>
                                    <p:anim calcmode="lin" valueType="num">
                                      <p:cBhvr additive="base">
                                        <p:cTn id="43" dur="500" fill="hold"/>
                                        <p:tgtEl>
                                          <p:spTgt spid="6">
                                            <p:txEl>
                                              <p:pRg st="3" end="3"/>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6">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nodeType="clickEffect">
                                  <p:stCondLst>
                                    <p:cond delay="0"/>
                                  </p:stCondLst>
                                  <p:childTnLst>
                                    <p:set>
                                      <p:cBhvr>
                                        <p:cTn id="48" dur="1" fill="hold">
                                          <p:stCondLst>
                                            <p:cond delay="0"/>
                                          </p:stCondLst>
                                        </p:cTn>
                                        <p:tgtEl>
                                          <p:spTgt spid="6">
                                            <p:txEl>
                                              <p:pRg st="4" end="4"/>
                                            </p:txEl>
                                          </p:spTgt>
                                        </p:tgtEl>
                                        <p:attrNameLst>
                                          <p:attrName>style.visibility</p:attrName>
                                        </p:attrNameLst>
                                      </p:cBhvr>
                                      <p:to>
                                        <p:strVal val="visible"/>
                                      </p:to>
                                    </p:set>
                                    <p:anim calcmode="lin" valueType="num">
                                      <p:cBhvr>
                                        <p:cTn id="49" dur="1000" fill="hold"/>
                                        <p:tgtEl>
                                          <p:spTgt spid="6">
                                            <p:txEl>
                                              <p:pRg st="4" end="4"/>
                                            </p:txEl>
                                          </p:spTgt>
                                        </p:tgtEl>
                                        <p:attrNameLst>
                                          <p:attrName>ppt_w</p:attrName>
                                        </p:attrNameLst>
                                      </p:cBhvr>
                                      <p:tavLst>
                                        <p:tav tm="0">
                                          <p:val>
                                            <p:fltVal val="0"/>
                                          </p:val>
                                        </p:tav>
                                        <p:tav tm="100000">
                                          <p:val>
                                            <p:strVal val="#ppt_w"/>
                                          </p:val>
                                        </p:tav>
                                      </p:tavLst>
                                    </p:anim>
                                    <p:anim calcmode="lin" valueType="num">
                                      <p:cBhvr>
                                        <p:cTn id="50" dur="1000" fill="hold"/>
                                        <p:tgtEl>
                                          <p:spTgt spid="6">
                                            <p:txEl>
                                              <p:pRg st="4" end="4"/>
                                            </p:txEl>
                                          </p:spTgt>
                                        </p:tgtEl>
                                        <p:attrNameLst>
                                          <p:attrName>ppt_h</p:attrName>
                                        </p:attrNameLst>
                                      </p:cBhvr>
                                      <p:tavLst>
                                        <p:tav tm="0">
                                          <p:val>
                                            <p:fltVal val="0"/>
                                          </p:val>
                                        </p:tav>
                                        <p:tav tm="100000">
                                          <p:val>
                                            <p:strVal val="#ppt_h"/>
                                          </p:val>
                                        </p:tav>
                                      </p:tavLst>
                                    </p:anim>
                                    <p:anim calcmode="lin" valueType="num">
                                      <p:cBhvr>
                                        <p:cTn id="51" dur="1000" fill="hold"/>
                                        <p:tgtEl>
                                          <p:spTgt spid="6">
                                            <p:txEl>
                                              <p:pRg st="4" end="4"/>
                                            </p:txEl>
                                          </p:spTgt>
                                        </p:tgtEl>
                                        <p:attrNameLst>
                                          <p:attrName>style.rotation</p:attrName>
                                        </p:attrNameLst>
                                      </p:cBhvr>
                                      <p:tavLst>
                                        <p:tav tm="0">
                                          <p:val>
                                            <p:fltVal val="90"/>
                                          </p:val>
                                        </p:tav>
                                        <p:tav tm="100000">
                                          <p:val>
                                            <p:fltVal val="0"/>
                                          </p:val>
                                        </p:tav>
                                      </p:tavLst>
                                    </p:anim>
                                    <p:animEffect transition="in" filter="fade">
                                      <p:cBhvr>
                                        <p:cTn id="52" dur="1000"/>
                                        <p:tgtEl>
                                          <p:spTgt spid="6">
                                            <p:txEl>
                                              <p:pRg st="4" end="4"/>
                                            </p:txEl>
                                          </p:spTgt>
                                        </p:tgtEl>
                                      </p:cBhvr>
                                    </p:animEffect>
                                  </p:childTnLst>
                                </p:cTn>
                              </p:par>
                            </p:childTnLst>
                          </p:cTn>
                        </p:par>
                        <p:par>
                          <p:cTn id="53" fill="hold">
                            <p:stCondLst>
                              <p:cond delay="1000"/>
                            </p:stCondLst>
                            <p:childTnLst>
                              <p:par>
                                <p:cTn id="54" presetID="31" presetClass="entr" presetSubtype="0" fill="hold" nodeType="afterEffect">
                                  <p:stCondLst>
                                    <p:cond delay="0"/>
                                  </p:stCondLst>
                                  <p:childTnLst>
                                    <p:set>
                                      <p:cBhvr>
                                        <p:cTn id="55" dur="1" fill="hold">
                                          <p:stCondLst>
                                            <p:cond delay="0"/>
                                          </p:stCondLst>
                                        </p:cTn>
                                        <p:tgtEl>
                                          <p:spTgt spid="6">
                                            <p:txEl>
                                              <p:pRg st="5" end="5"/>
                                            </p:txEl>
                                          </p:spTgt>
                                        </p:tgtEl>
                                        <p:attrNameLst>
                                          <p:attrName>style.visibility</p:attrName>
                                        </p:attrNameLst>
                                      </p:cBhvr>
                                      <p:to>
                                        <p:strVal val="visible"/>
                                      </p:to>
                                    </p:set>
                                    <p:anim calcmode="lin" valueType="num">
                                      <p:cBhvr>
                                        <p:cTn id="56" dur="1000" fill="hold"/>
                                        <p:tgtEl>
                                          <p:spTgt spid="6">
                                            <p:txEl>
                                              <p:pRg st="5" end="5"/>
                                            </p:txEl>
                                          </p:spTgt>
                                        </p:tgtEl>
                                        <p:attrNameLst>
                                          <p:attrName>ppt_w</p:attrName>
                                        </p:attrNameLst>
                                      </p:cBhvr>
                                      <p:tavLst>
                                        <p:tav tm="0">
                                          <p:val>
                                            <p:fltVal val="0"/>
                                          </p:val>
                                        </p:tav>
                                        <p:tav tm="100000">
                                          <p:val>
                                            <p:strVal val="#ppt_w"/>
                                          </p:val>
                                        </p:tav>
                                      </p:tavLst>
                                    </p:anim>
                                    <p:anim calcmode="lin" valueType="num">
                                      <p:cBhvr>
                                        <p:cTn id="57" dur="1000" fill="hold"/>
                                        <p:tgtEl>
                                          <p:spTgt spid="6">
                                            <p:txEl>
                                              <p:pRg st="5" end="5"/>
                                            </p:txEl>
                                          </p:spTgt>
                                        </p:tgtEl>
                                        <p:attrNameLst>
                                          <p:attrName>ppt_h</p:attrName>
                                        </p:attrNameLst>
                                      </p:cBhvr>
                                      <p:tavLst>
                                        <p:tav tm="0">
                                          <p:val>
                                            <p:fltVal val="0"/>
                                          </p:val>
                                        </p:tav>
                                        <p:tav tm="100000">
                                          <p:val>
                                            <p:strVal val="#ppt_h"/>
                                          </p:val>
                                        </p:tav>
                                      </p:tavLst>
                                    </p:anim>
                                    <p:anim calcmode="lin" valueType="num">
                                      <p:cBhvr>
                                        <p:cTn id="58" dur="1000" fill="hold"/>
                                        <p:tgtEl>
                                          <p:spTgt spid="6">
                                            <p:txEl>
                                              <p:pRg st="5" end="5"/>
                                            </p:txEl>
                                          </p:spTgt>
                                        </p:tgtEl>
                                        <p:attrNameLst>
                                          <p:attrName>style.rotation</p:attrName>
                                        </p:attrNameLst>
                                      </p:cBhvr>
                                      <p:tavLst>
                                        <p:tav tm="0">
                                          <p:val>
                                            <p:fltVal val="90"/>
                                          </p:val>
                                        </p:tav>
                                        <p:tav tm="100000">
                                          <p:val>
                                            <p:fltVal val="0"/>
                                          </p:val>
                                        </p:tav>
                                      </p:tavLst>
                                    </p:anim>
                                    <p:animEffect transition="in" filter="fade">
                                      <p:cBhvr>
                                        <p:cTn id="59" dur="1000"/>
                                        <p:tgtEl>
                                          <p:spTgt spid="6">
                                            <p:txEl>
                                              <p:pRg st="5" end="5"/>
                                            </p:txEl>
                                          </p:spTgt>
                                        </p:tgtEl>
                                      </p:cBhvr>
                                    </p:animEffect>
                                  </p:childTnLst>
                                </p:cTn>
                              </p:par>
                            </p:childTnLst>
                          </p:cTn>
                        </p:par>
                        <p:par>
                          <p:cTn id="60" fill="hold">
                            <p:stCondLst>
                              <p:cond delay="2000"/>
                            </p:stCondLst>
                            <p:childTnLst>
                              <p:par>
                                <p:cTn id="61" presetID="22" presetClass="entr" presetSubtype="4" fill="hold" nodeType="after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wipe(down)">
                                      <p:cBhvr>
                                        <p:cTn id="6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animBg="1"/>
      <p:bldP spid="7" grpId="0" animBg="1"/>
      <p:bldP spid="8"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2.5  </a:t>
            </a:r>
            <a:r>
              <a:rPr lang="zh-CN" altLang="en-US" b="1" dirty="0">
                <a:latin typeface="仿宋" panose="02010609060101010101" pitchFamily="49" charset="-122"/>
                <a:ea typeface="仿宋" panose="02010609060101010101" pitchFamily="49" charset="-122"/>
              </a:rPr>
              <a:t>数组</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B4E9420-2840-485A-895D-35579F32A206}"/>
              </a:ext>
            </a:extLst>
          </p:cNvPr>
          <p:cNvSpPr/>
          <p:nvPr/>
        </p:nvSpPr>
        <p:spPr>
          <a:xfrm>
            <a:off x="0" y="6020594"/>
            <a:ext cx="12192000" cy="914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圆角矩形 7">
            <a:extLst>
              <a:ext uri="{FF2B5EF4-FFF2-40B4-BE49-F238E27FC236}">
                <a16:creationId xmlns:a16="http://schemas.microsoft.com/office/drawing/2014/main" id="{66F35617-B3C0-47B0-B056-A3F566E8C255}"/>
              </a:ext>
            </a:extLst>
          </p:cNvPr>
          <p:cNvSpPr/>
          <p:nvPr/>
        </p:nvSpPr>
        <p:spPr>
          <a:xfrm>
            <a:off x="913606" y="1917905"/>
            <a:ext cx="10820400" cy="3984358"/>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内容占位符 2">
            <a:extLst>
              <a:ext uri="{FF2B5EF4-FFF2-40B4-BE49-F238E27FC236}">
                <a16:creationId xmlns:a16="http://schemas.microsoft.com/office/drawing/2014/main" id="{D0864D69-1D23-4170-94C3-DED78B7B4644}"/>
              </a:ext>
            </a:extLst>
          </p:cNvPr>
          <p:cNvSpPr txBox="1">
            <a:spLocks/>
          </p:cNvSpPr>
          <p:nvPr/>
        </p:nvSpPr>
        <p:spPr>
          <a:xfrm>
            <a:off x="1066006" y="1829594"/>
            <a:ext cx="10074633" cy="309876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二维数组在刚创建时每个元素都有初值，数值型的初值为</a:t>
            </a:r>
            <a:r>
              <a:rPr lang="en-US" altLang="zh-CN" sz="2400" dirty="0">
                <a:solidFill>
                  <a:schemeClr val="tx1"/>
                </a:solidFill>
                <a:latin typeface="仿宋" panose="02010609060101010101" pitchFamily="49" charset="-122"/>
                <a:ea typeface="仿宋" panose="02010609060101010101" pitchFamily="49" charset="-122"/>
              </a:rPr>
              <a:t>0</a:t>
            </a:r>
            <a:r>
              <a:rPr lang="zh-CN" altLang="en-US" sz="2400" dirty="0">
                <a:solidFill>
                  <a:schemeClr val="tx1"/>
                </a:solidFill>
                <a:latin typeface="仿宋" panose="02010609060101010101" pitchFamily="49" charset="-122"/>
                <a:ea typeface="仿宋" panose="02010609060101010101" pitchFamily="49" charset="-122"/>
              </a:rPr>
              <a:t>，字符型的为空（’’或</a:t>
            </a:r>
            <a:r>
              <a:rPr lang="en-US" altLang="zh-CN" sz="2400" dirty="0">
                <a:solidFill>
                  <a:schemeClr val="tx1"/>
                </a:solidFill>
                <a:latin typeface="仿宋" panose="02010609060101010101" pitchFamily="49" charset="-122"/>
                <a:ea typeface="仿宋" panose="02010609060101010101" pitchFamily="49" charset="-122"/>
              </a:rPr>
              <a:t>0</a:t>
            </a:r>
            <a:r>
              <a:rPr lang="zh-CN" altLang="en-US" sz="2400" dirty="0">
                <a:solidFill>
                  <a:schemeClr val="tx1"/>
                </a:solidFill>
                <a:latin typeface="仿宋" panose="02010609060101010101" pitchFamily="49" charset="-122"/>
                <a:ea typeface="仿宋" panose="02010609060101010101" pitchFamily="49" charset="-122"/>
              </a:rPr>
              <a:t>），布尔型为“</a:t>
            </a:r>
            <a:r>
              <a:rPr lang="en-US" altLang="zh-CN" sz="2400" dirty="0">
                <a:solidFill>
                  <a:schemeClr val="tx1"/>
                </a:solidFill>
                <a:latin typeface="仿宋" panose="02010609060101010101" pitchFamily="49" charset="-122"/>
                <a:ea typeface="仿宋" panose="02010609060101010101" pitchFamily="49" charset="-122"/>
              </a:rPr>
              <a:t>false”</a:t>
            </a:r>
            <a:r>
              <a:rPr lang="zh-CN" altLang="en-US" sz="2400" dirty="0">
                <a:solidFill>
                  <a:schemeClr val="tx1"/>
                </a:solidFill>
                <a:latin typeface="仿宋" panose="02010609060101010101" pitchFamily="49" charset="-122"/>
                <a:ea typeface="仿宋" panose="02010609060101010101" pitchFamily="49" charset="-122"/>
              </a:rPr>
              <a:t>。</a:t>
            </a: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二维数组也可以初始化。如：</a:t>
            </a:r>
          </a:p>
          <a:p>
            <a:pPr marL="0" indent="1252538">
              <a:lnSpc>
                <a:spcPct val="130000"/>
              </a:lnSpc>
              <a:spcBef>
                <a:spcPts val="0"/>
              </a:spcBef>
              <a:buNone/>
            </a:pPr>
            <a:r>
              <a:rPr lang="en-US" altLang="zh-CN" sz="2400" dirty="0" err="1">
                <a:solidFill>
                  <a:schemeClr val="tx1"/>
                </a:solidFill>
                <a:latin typeface="仿宋" panose="02010609060101010101" pitchFamily="49" charset="-122"/>
                <a:ea typeface="仿宋" panose="02010609060101010101" pitchFamily="49" charset="-122"/>
              </a:rPr>
              <a:t>int</a:t>
            </a:r>
            <a:r>
              <a:rPr lang="en-US" altLang="zh-CN" sz="2400" dirty="0">
                <a:solidFill>
                  <a:schemeClr val="tx1"/>
                </a:solidFill>
                <a:latin typeface="仿宋" panose="02010609060101010101" pitchFamily="49" charset="-122"/>
                <a:ea typeface="仿宋" panose="02010609060101010101" pitchFamily="49" charset="-122"/>
              </a:rPr>
              <a:t> a[][]={{1,2,3,4},{5,6,7,8},{9,10,11,12}};</a:t>
            </a:r>
          </a:p>
          <a:p>
            <a:pPr marL="0" indent="1252538">
              <a:lnSpc>
                <a:spcPct val="130000"/>
              </a:lnSpc>
              <a:spcBef>
                <a:spcPts val="0"/>
              </a:spcBef>
              <a:buNone/>
            </a:pPr>
            <a:r>
              <a:rPr lang="en-US" altLang="zh-CN" sz="2400" dirty="0" err="1">
                <a:solidFill>
                  <a:schemeClr val="tx1"/>
                </a:solidFill>
                <a:latin typeface="仿宋" panose="02010609060101010101" pitchFamily="49" charset="-122"/>
                <a:ea typeface="仿宋" panose="02010609060101010101" pitchFamily="49" charset="-122"/>
              </a:rPr>
              <a:t>int</a:t>
            </a:r>
            <a:r>
              <a:rPr lang="en-US" altLang="zh-CN" sz="2400" dirty="0">
                <a:solidFill>
                  <a:schemeClr val="tx1"/>
                </a:solidFill>
                <a:latin typeface="仿宋" panose="02010609060101010101" pitchFamily="49" charset="-122"/>
                <a:ea typeface="仿宋" panose="02010609060101010101" pitchFamily="49" charset="-122"/>
              </a:rPr>
              <a:t> b[][]={{1},{3,5,7},{2,4,5,8,10,12}};</a:t>
            </a:r>
          </a:p>
          <a:p>
            <a:pPr marL="0" indent="1252538">
              <a:lnSpc>
                <a:spcPct val="130000"/>
              </a:lnSpc>
              <a:spcBef>
                <a:spcPts val="0"/>
              </a:spcBef>
              <a:buNone/>
            </a:pPr>
            <a:r>
              <a:rPr lang="en-US" altLang="zh-CN" sz="2400" dirty="0" err="1">
                <a:solidFill>
                  <a:schemeClr val="tx1"/>
                </a:solidFill>
                <a:latin typeface="仿宋" panose="02010609060101010101" pitchFamily="49" charset="-122"/>
                <a:ea typeface="仿宋" panose="02010609060101010101" pitchFamily="49" charset="-122"/>
              </a:rPr>
              <a:t>int</a:t>
            </a:r>
            <a:r>
              <a:rPr lang="en-US" altLang="zh-CN" sz="2400" dirty="0">
                <a:solidFill>
                  <a:schemeClr val="tx1"/>
                </a:solidFill>
                <a:latin typeface="仿宋" panose="02010609060101010101" pitchFamily="49" charset="-122"/>
                <a:ea typeface="仿宋" panose="02010609060101010101" pitchFamily="49" charset="-122"/>
              </a:rPr>
              <a:t> x[][]={{10,20,30,45},</a:t>
            </a:r>
          </a:p>
          <a:p>
            <a:pPr marL="0" indent="2505075">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{15,25,35,50},</a:t>
            </a:r>
          </a:p>
          <a:p>
            <a:pPr marL="0" indent="2505075">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{19,28,38,49}};</a:t>
            </a:r>
          </a:p>
          <a:p>
            <a:pPr marL="0" indent="720000">
              <a:lnSpc>
                <a:spcPct val="130000"/>
              </a:lnSpc>
              <a:spcBef>
                <a:spcPts val="0"/>
              </a:spcBef>
              <a:buNone/>
            </a:pPr>
            <a:endParaRPr lang="zh-CN" altLang="en-US" sz="2400" dirty="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7" name="Freeform 3">
            <a:extLst>
              <a:ext uri="{FF2B5EF4-FFF2-40B4-BE49-F238E27FC236}">
                <a16:creationId xmlns:a16="http://schemas.microsoft.com/office/drawing/2014/main" id="{6478D1CC-15DD-4011-B6FA-AC35ED110A84}"/>
              </a:ext>
            </a:extLst>
          </p:cNvPr>
          <p:cNvSpPr/>
          <p:nvPr/>
        </p:nvSpPr>
        <p:spPr>
          <a:xfrm>
            <a:off x="0" y="12961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8" name="内容占位符 2">
            <a:extLst>
              <a:ext uri="{FF2B5EF4-FFF2-40B4-BE49-F238E27FC236}">
                <a16:creationId xmlns:a16="http://schemas.microsoft.com/office/drawing/2014/main" id="{77E3C441-06A9-45B0-B180-6A01D2EA820B}"/>
              </a:ext>
            </a:extLst>
          </p:cNvPr>
          <p:cNvSpPr txBox="1">
            <a:spLocks/>
          </p:cNvSpPr>
          <p:nvPr/>
        </p:nvSpPr>
        <p:spPr>
          <a:xfrm>
            <a:off x="761206" y="1301141"/>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4.</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二维数组元素的初始化</a:t>
            </a:r>
          </a:p>
        </p:txBody>
      </p:sp>
      <p:grpSp>
        <p:nvGrpSpPr>
          <p:cNvPr id="9" name="组合 8">
            <a:extLst>
              <a:ext uri="{FF2B5EF4-FFF2-40B4-BE49-F238E27FC236}">
                <a16:creationId xmlns:a16="http://schemas.microsoft.com/office/drawing/2014/main" id="{0D06E635-1ECE-4C24-A564-AE2B106D4481}"/>
              </a:ext>
            </a:extLst>
          </p:cNvPr>
          <p:cNvGrpSpPr/>
          <p:nvPr/>
        </p:nvGrpSpPr>
        <p:grpSpPr>
          <a:xfrm>
            <a:off x="9548656" y="4572793"/>
            <a:ext cx="2117412" cy="1371601"/>
            <a:chOff x="9969524" y="5689160"/>
            <a:chExt cx="1583847" cy="616126"/>
          </a:xfrm>
        </p:grpSpPr>
        <p:sp>
          <p:nvSpPr>
            <p:cNvPr id="10" name="矩形 9">
              <a:extLst>
                <a:ext uri="{FF2B5EF4-FFF2-40B4-BE49-F238E27FC236}">
                  <a16:creationId xmlns:a16="http://schemas.microsoft.com/office/drawing/2014/main" id="{305D26BF-570C-411B-B59C-9F8DC1A158B5}"/>
                </a:ext>
              </a:extLst>
            </p:cNvPr>
            <p:cNvSpPr/>
            <p:nvPr/>
          </p:nvSpPr>
          <p:spPr>
            <a:xfrm>
              <a:off x="11286669" y="5757618"/>
              <a:ext cx="266702" cy="5444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A4B795A0-9B71-4CF7-9EC1-7E90060CA5B7}"/>
                </a:ext>
              </a:extLst>
            </p:cNvPr>
            <p:cNvSpPr/>
            <p:nvPr/>
          </p:nvSpPr>
          <p:spPr>
            <a:xfrm>
              <a:off x="10881502" y="5997222"/>
              <a:ext cx="266702" cy="3080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BF1AE2E3-3278-4771-9149-C602DCB4186B}"/>
                </a:ext>
              </a:extLst>
            </p:cNvPr>
            <p:cNvSpPr/>
            <p:nvPr/>
          </p:nvSpPr>
          <p:spPr>
            <a:xfrm>
              <a:off x="10425514" y="5689160"/>
              <a:ext cx="266702" cy="6161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1EE15A42-5B1B-4FE6-B56D-FCED30AF207D}"/>
                </a:ext>
              </a:extLst>
            </p:cNvPr>
            <p:cNvSpPr/>
            <p:nvPr/>
          </p:nvSpPr>
          <p:spPr>
            <a:xfrm>
              <a:off x="996952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
        <p:nvSpPr>
          <p:cNvPr id="14" name="矩形 13">
            <a:extLst>
              <a:ext uri="{FF2B5EF4-FFF2-40B4-BE49-F238E27FC236}">
                <a16:creationId xmlns:a16="http://schemas.microsoft.com/office/drawing/2014/main" id="{2018155A-38D3-46D9-B7DF-BAE9238DDD0B}"/>
              </a:ext>
            </a:extLst>
          </p:cNvPr>
          <p:cNvSpPr/>
          <p:nvPr/>
        </p:nvSpPr>
        <p:spPr>
          <a:xfrm>
            <a:off x="0" y="6021388"/>
            <a:ext cx="12192000" cy="838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5" name="组合 14">
            <a:extLst>
              <a:ext uri="{FF2B5EF4-FFF2-40B4-BE49-F238E27FC236}">
                <a16:creationId xmlns:a16="http://schemas.microsoft.com/office/drawing/2014/main" id="{80ABDB2F-73C0-487D-BE5B-B007675E07B0}"/>
              </a:ext>
            </a:extLst>
          </p:cNvPr>
          <p:cNvGrpSpPr/>
          <p:nvPr/>
        </p:nvGrpSpPr>
        <p:grpSpPr>
          <a:xfrm>
            <a:off x="380206" y="6096794"/>
            <a:ext cx="10896599" cy="701682"/>
            <a:chOff x="761207" y="6310306"/>
            <a:chExt cx="10896599" cy="701682"/>
          </a:xfrm>
        </p:grpSpPr>
        <p:grpSp>
          <p:nvGrpSpPr>
            <p:cNvPr id="16" name="组合 15">
              <a:extLst>
                <a:ext uri="{FF2B5EF4-FFF2-40B4-BE49-F238E27FC236}">
                  <a16:creationId xmlns:a16="http://schemas.microsoft.com/office/drawing/2014/main" id="{E0ED89E5-9A9C-40BB-86EC-5E9A3F1AC24A}"/>
                </a:ext>
              </a:extLst>
            </p:cNvPr>
            <p:cNvGrpSpPr/>
            <p:nvPr/>
          </p:nvGrpSpPr>
          <p:grpSpPr>
            <a:xfrm>
              <a:off x="761207" y="6326981"/>
              <a:ext cx="352250" cy="455613"/>
              <a:chOff x="5449889" y="1827213"/>
              <a:chExt cx="352250" cy="455613"/>
            </a:xfrm>
            <a:solidFill>
              <a:srgbClr val="FFFF00"/>
            </a:solidFill>
          </p:grpSpPr>
          <p:sp>
            <p:nvSpPr>
              <p:cNvPr id="18" name="Freeform 125">
                <a:extLst>
                  <a:ext uri="{FF2B5EF4-FFF2-40B4-BE49-F238E27FC236}">
                    <a16:creationId xmlns:a16="http://schemas.microsoft.com/office/drawing/2014/main" id="{B8480DB8-D3F9-4101-9976-D05420D4241C}"/>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9" name="Freeform 126">
                <a:extLst>
                  <a:ext uri="{FF2B5EF4-FFF2-40B4-BE49-F238E27FC236}">
                    <a16:creationId xmlns:a16="http://schemas.microsoft.com/office/drawing/2014/main" id="{DC2BEC35-C9A5-4D9A-AE52-56328BBE8672}"/>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17" name="内容占位符 2">
              <a:extLst>
                <a:ext uri="{FF2B5EF4-FFF2-40B4-BE49-F238E27FC236}">
                  <a16:creationId xmlns:a16="http://schemas.microsoft.com/office/drawing/2014/main" id="{F6BC7421-D7DC-4C59-924F-C3465297B3B3}"/>
                </a:ext>
              </a:extLst>
            </p:cNvPr>
            <p:cNvSpPr txBox="1">
              <a:spLocks/>
            </p:cNvSpPr>
            <p:nvPr/>
          </p:nvSpPr>
          <p:spPr>
            <a:xfrm>
              <a:off x="1069615" y="6310306"/>
              <a:ext cx="10588191" cy="701682"/>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2.29】</a:t>
              </a:r>
              <a:r>
                <a:rPr lang="zh-CN" altLang="en-US" sz="2400" dirty="0">
                  <a:solidFill>
                    <a:schemeClr val="bg1"/>
                  </a:solidFill>
                  <a:latin typeface="仿宋" panose="02010609060101010101" pitchFamily="49" charset="-122"/>
                  <a:ea typeface="仿宋" panose="02010609060101010101" pitchFamily="49" charset="-122"/>
                </a:rPr>
                <a:t>编程对两个矩阵进行相加和相减运算。</a:t>
              </a:r>
              <a:endParaRPr lang="en-US" altLang="zh-CN" sz="2400" dirty="0">
                <a:solidFill>
                  <a:srgbClr val="FFFF00"/>
                </a:solidFill>
                <a:latin typeface="仿宋" panose="02010609060101010101" pitchFamily="49" charset="-122"/>
                <a:ea typeface="仿宋" panose="02010609060101010101" pitchFamily="49" charset="-122"/>
              </a:endParaRPr>
            </a:p>
          </p:txBody>
        </p:sp>
      </p:grpSp>
      <p:sp>
        <p:nvSpPr>
          <p:cNvPr id="20" name="矩形 19">
            <a:hlinkClick r:id="rId2" action="ppaction://hlinkfile"/>
            <a:extLst>
              <a:ext uri="{FF2B5EF4-FFF2-40B4-BE49-F238E27FC236}">
                <a16:creationId xmlns:a16="http://schemas.microsoft.com/office/drawing/2014/main" id="{1A2B216C-71DE-4725-AE4F-5A50CD2AF08E}"/>
              </a:ext>
            </a:extLst>
          </p:cNvPr>
          <p:cNvSpPr/>
          <p:nvPr/>
        </p:nvSpPr>
        <p:spPr>
          <a:xfrm>
            <a:off x="7484770" y="6166472"/>
            <a:ext cx="3030038" cy="461665"/>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sz="2400" b="1" dirty="0">
                <a:solidFill>
                  <a:srgbClr val="0070C0"/>
                </a:solidFill>
                <a:latin typeface="Times New Roman" panose="02020603050405020304" pitchFamily="18" charset="0"/>
                <a:cs typeface="Times New Roman" panose="02020603050405020304" pitchFamily="18" charset="0"/>
              </a:rPr>
              <a:t>Example2_29.java</a:t>
            </a:r>
            <a:endParaRPr lang="zh-CN" altLang="en-US"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031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500"/>
                            </p:stCondLst>
                            <p:childTnLst>
                              <p:par>
                                <p:cTn id="17" presetID="2" presetClass="entr" presetSubtype="2"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par>
                          <p:cTn id="21" fill="hold">
                            <p:stCondLst>
                              <p:cond delay="1000"/>
                            </p:stCondLst>
                            <p:childTnLst>
                              <p:par>
                                <p:cTn id="22" presetID="2" presetClass="entr" presetSubtype="9" fill="hold" nodeType="after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 calcmode="lin" valueType="num">
                                      <p:cBhvr additive="base">
                                        <p:cTn id="24"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3" fill="hold" nodeType="click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 calcmode="lin" valueType="num">
                                      <p:cBhvr additive="base">
                                        <p:cTn id="30"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6">
                                            <p:txEl>
                                              <p:pRg st="1" end="1"/>
                                            </p:txEl>
                                          </p:spTgt>
                                        </p:tgtEl>
                                        <p:attrNameLst>
                                          <p:attrName>ppt_y</p:attrName>
                                        </p:attrNameLst>
                                      </p:cBhvr>
                                      <p:tavLst>
                                        <p:tav tm="0">
                                          <p:val>
                                            <p:strVal val="0-#ppt_h/2"/>
                                          </p:val>
                                        </p:tav>
                                        <p:tav tm="100000">
                                          <p:val>
                                            <p:strVal val="#ppt_y"/>
                                          </p:val>
                                        </p:tav>
                                      </p:tavLst>
                                    </p:anim>
                                  </p:childTnLst>
                                </p:cTn>
                              </p:par>
                            </p:childTnLst>
                          </p:cTn>
                        </p:par>
                        <p:par>
                          <p:cTn id="32" fill="hold">
                            <p:stCondLst>
                              <p:cond delay="500"/>
                            </p:stCondLst>
                            <p:childTnLst>
                              <p:par>
                                <p:cTn id="33" presetID="31" presetClass="entr" presetSubtype="0" fill="hold" nodeType="after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 calcmode="lin" valueType="num">
                                      <p:cBhvr>
                                        <p:cTn id="35" dur="1000" fill="hold"/>
                                        <p:tgtEl>
                                          <p:spTgt spid="6">
                                            <p:txEl>
                                              <p:pRg st="2" end="2"/>
                                            </p:txEl>
                                          </p:spTgt>
                                        </p:tgtEl>
                                        <p:attrNameLst>
                                          <p:attrName>ppt_w</p:attrName>
                                        </p:attrNameLst>
                                      </p:cBhvr>
                                      <p:tavLst>
                                        <p:tav tm="0">
                                          <p:val>
                                            <p:fltVal val="0"/>
                                          </p:val>
                                        </p:tav>
                                        <p:tav tm="100000">
                                          <p:val>
                                            <p:strVal val="#ppt_w"/>
                                          </p:val>
                                        </p:tav>
                                      </p:tavLst>
                                    </p:anim>
                                    <p:anim calcmode="lin" valueType="num">
                                      <p:cBhvr>
                                        <p:cTn id="36" dur="1000" fill="hold"/>
                                        <p:tgtEl>
                                          <p:spTgt spid="6">
                                            <p:txEl>
                                              <p:pRg st="2" end="2"/>
                                            </p:txEl>
                                          </p:spTgt>
                                        </p:tgtEl>
                                        <p:attrNameLst>
                                          <p:attrName>ppt_h</p:attrName>
                                        </p:attrNameLst>
                                      </p:cBhvr>
                                      <p:tavLst>
                                        <p:tav tm="0">
                                          <p:val>
                                            <p:fltVal val="0"/>
                                          </p:val>
                                        </p:tav>
                                        <p:tav tm="100000">
                                          <p:val>
                                            <p:strVal val="#ppt_h"/>
                                          </p:val>
                                        </p:tav>
                                      </p:tavLst>
                                    </p:anim>
                                    <p:anim calcmode="lin" valueType="num">
                                      <p:cBhvr>
                                        <p:cTn id="37" dur="1000" fill="hold"/>
                                        <p:tgtEl>
                                          <p:spTgt spid="6">
                                            <p:txEl>
                                              <p:pRg st="2" end="2"/>
                                            </p:txEl>
                                          </p:spTgt>
                                        </p:tgtEl>
                                        <p:attrNameLst>
                                          <p:attrName>style.rotation</p:attrName>
                                        </p:attrNameLst>
                                      </p:cBhvr>
                                      <p:tavLst>
                                        <p:tav tm="0">
                                          <p:val>
                                            <p:fltVal val="90"/>
                                          </p:val>
                                        </p:tav>
                                        <p:tav tm="100000">
                                          <p:val>
                                            <p:fltVal val="0"/>
                                          </p:val>
                                        </p:tav>
                                      </p:tavLst>
                                    </p:anim>
                                    <p:animEffect transition="in" filter="fade">
                                      <p:cBhvr>
                                        <p:cTn id="38" dur="1000"/>
                                        <p:tgtEl>
                                          <p:spTgt spid="6">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nodeType="clickEffect">
                                  <p:stCondLst>
                                    <p:cond delay="0"/>
                                  </p:stCondLst>
                                  <p:childTnLst>
                                    <p:set>
                                      <p:cBhvr>
                                        <p:cTn id="42" dur="1" fill="hold">
                                          <p:stCondLst>
                                            <p:cond delay="0"/>
                                          </p:stCondLst>
                                        </p:cTn>
                                        <p:tgtEl>
                                          <p:spTgt spid="6">
                                            <p:txEl>
                                              <p:pRg st="3" end="3"/>
                                            </p:txEl>
                                          </p:spTgt>
                                        </p:tgtEl>
                                        <p:attrNameLst>
                                          <p:attrName>style.visibility</p:attrName>
                                        </p:attrNameLst>
                                      </p:cBhvr>
                                      <p:to>
                                        <p:strVal val="visible"/>
                                      </p:to>
                                    </p:set>
                                    <p:anim calcmode="lin" valueType="num">
                                      <p:cBhvr>
                                        <p:cTn id="43" dur="1000" fill="hold"/>
                                        <p:tgtEl>
                                          <p:spTgt spid="6">
                                            <p:txEl>
                                              <p:pRg st="3" end="3"/>
                                            </p:txEl>
                                          </p:spTgt>
                                        </p:tgtEl>
                                        <p:attrNameLst>
                                          <p:attrName>ppt_w</p:attrName>
                                        </p:attrNameLst>
                                      </p:cBhvr>
                                      <p:tavLst>
                                        <p:tav tm="0">
                                          <p:val>
                                            <p:fltVal val="0"/>
                                          </p:val>
                                        </p:tav>
                                        <p:tav tm="100000">
                                          <p:val>
                                            <p:strVal val="#ppt_w"/>
                                          </p:val>
                                        </p:tav>
                                      </p:tavLst>
                                    </p:anim>
                                    <p:anim calcmode="lin" valueType="num">
                                      <p:cBhvr>
                                        <p:cTn id="44" dur="1000" fill="hold"/>
                                        <p:tgtEl>
                                          <p:spTgt spid="6">
                                            <p:txEl>
                                              <p:pRg st="3" end="3"/>
                                            </p:txEl>
                                          </p:spTgt>
                                        </p:tgtEl>
                                        <p:attrNameLst>
                                          <p:attrName>ppt_h</p:attrName>
                                        </p:attrNameLst>
                                      </p:cBhvr>
                                      <p:tavLst>
                                        <p:tav tm="0">
                                          <p:val>
                                            <p:fltVal val="0"/>
                                          </p:val>
                                        </p:tav>
                                        <p:tav tm="100000">
                                          <p:val>
                                            <p:strVal val="#ppt_h"/>
                                          </p:val>
                                        </p:tav>
                                      </p:tavLst>
                                    </p:anim>
                                    <p:anim calcmode="lin" valueType="num">
                                      <p:cBhvr>
                                        <p:cTn id="45" dur="1000" fill="hold"/>
                                        <p:tgtEl>
                                          <p:spTgt spid="6">
                                            <p:txEl>
                                              <p:pRg st="3" end="3"/>
                                            </p:txEl>
                                          </p:spTgt>
                                        </p:tgtEl>
                                        <p:attrNameLst>
                                          <p:attrName>style.rotation</p:attrName>
                                        </p:attrNameLst>
                                      </p:cBhvr>
                                      <p:tavLst>
                                        <p:tav tm="0">
                                          <p:val>
                                            <p:fltVal val="90"/>
                                          </p:val>
                                        </p:tav>
                                        <p:tav tm="100000">
                                          <p:val>
                                            <p:fltVal val="0"/>
                                          </p:val>
                                        </p:tav>
                                      </p:tavLst>
                                    </p:anim>
                                    <p:animEffect transition="in" filter="fade">
                                      <p:cBhvr>
                                        <p:cTn id="46" dur="1000"/>
                                        <p:tgtEl>
                                          <p:spTgt spid="6">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nodeType="clickEffect">
                                  <p:stCondLst>
                                    <p:cond delay="0"/>
                                  </p:stCondLst>
                                  <p:childTnLst>
                                    <p:set>
                                      <p:cBhvr>
                                        <p:cTn id="50" dur="1" fill="hold">
                                          <p:stCondLst>
                                            <p:cond delay="0"/>
                                          </p:stCondLst>
                                        </p:cTn>
                                        <p:tgtEl>
                                          <p:spTgt spid="6">
                                            <p:txEl>
                                              <p:pRg st="4" end="4"/>
                                            </p:txEl>
                                          </p:spTgt>
                                        </p:tgtEl>
                                        <p:attrNameLst>
                                          <p:attrName>style.visibility</p:attrName>
                                        </p:attrNameLst>
                                      </p:cBhvr>
                                      <p:to>
                                        <p:strVal val="visible"/>
                                      </p:to>
                                    </p:set>
                                    <p:anim calcmode="lin" valueType="num">
                                      <p:cBhvr>
                                        <p:cTn id="51" dur="1000" fill="hold"/>
                                        <p:tgtEl>
                                          <p:spTgt spid="6">
                                            <p:txEl>
                                              <p:pRg st="4" end="4"/>
                                            </p:txEl>
                                          </p:spTgt>
                                        </p:tgtEl>
                                        <p:attrNameLst>
                                          <p:attrName>ppt_w</p:attrName>
                                        </p:attrNameLst>
                                      </p:cBhvr>
                                      <p:tavLst>
                                        <p:tav tm="0">
                                          <p:val>
                                            <p:fltVal val="0"/>
                                          </p:val>
                                        </p:tav>
                                        <p:tav tm="100000">
                                          <p:val>
                                            <p:strVal val="#ppt_w"/>
                                          </p:val>
                                        </p:tav>
                                      </p:tavLst>
                                    </p:anim>
                                    <p:anim calcmode="lin" valueType="num">
                                      <p:cBhvr>
                                        <p:cTn id="52" dur="1000" fill="hold"/>
                                        <p:tgtEl>
                                          <p:spTgt spid="6">
                                            <p:txEl>
                                              <p:pRg st="4" end="4"/>
                                            </p:txEl>
                                          </p:spTgt>
                                        </p:tgtEl>
                                        <p:attrNameLst>
                                          <p:attrName>ppt_h</p:attrName>
                                        </p:attrNameLst>
                                      </p:cBhvr>
                                      <p:tavLst>
                                        <p:tav tm="0">
                                          <p:val>
                                            <p:fltVal val="0"/>
                                          </p:val>
                                        </p:tav>
                                        <p:tav tm="100000">
                                          <p:val>
                                            <p:strVal val="#ppt_h"/>
                                          </p:val>
                                        </p:tav>
                                      </p:tavLst>
                                    </p:anim>
                                    <p:anim calcmode="lin" valueType="num">
                                      <p:cBhvr>
                                        <p:cTn id="53" dur="1000" fill="hold"/>
                                        <p:tgtEl>
                                          <p:spTgt spid="6">
                                            <p:txEl>
                                              <p:pRg st="4" end="4"/>
                                            </p:txEl>
                                          </p:spTgt>
                                        </p:tgtEl>
                                        <p:attrNameLst>
                                          <p:attrName>style.rotation</p:attrName>
                                        </p:attrNameLst>
                                      </p:cBhvr>
                                      <p:tavLst>
                                        <p:tav tm="0">
                                          <p:val>
                                            <p:fltVal val="90"/>
                                          </p:val>
                                        </p:tav>
                                        <p:tav tm="100000">
                                          <p:val>
                                            <p:fltVal val="0"/>
                                          </p:val>
                                        </p:tav>
                                      </p:tavLst>
                                    </p:anim>
                                    <p:animEffect transition="in" filter="fade">
                                      <p:cBhvr>
                                        <p:cTn id="54" dur="1000"/>
                                        <p:tgtEl>
                                          <p:spTgt spid="6">
                                            <p:txEl>
                                              <p:pRg st="4" end="4"/>
                                            </p:txEl>
                                          </p:spTgt>
                                        </p:tgtEl>
                                      </p:cBhvr>
                                    </p:animEffect>
                                  </p:childTnLst>
                                </p:cTn>
                              </p:par>
                              <p:par>
                                <p:cTn id="55" presetID="31" presetClass="entr" presetSubtype="0" fill="hold" nodeType="withEffect">
                                  <p:stCondLst>
                                    <p:cond delay="0"/>
                                  </p:stCondLst>
                                  <p:childTnLst>
                                    <p:set>
                                      <p:cBhvr>
                                        <p:cTn id="56" dur="1" fill="hold">
                                          <p:stCondLst>
                                            <p:cond delay="0"/>
                                          </p:stCondLst>
                                        </p:cTn>
                                        <p:tgtEl>
                                          <p:spTgt spid="6">
                                            <p:txEl>
                                              <p:pRg st="5" end="5"/>
                                            </p:txEl>
                                          </p:spTgt>
                                        </p:tgtEl>
                                        <p:attrNameLst>
                                          <p:attrName>style.visibility</p:attrName>
                                        </p:attrNameLst>
                                      </p:cBhvr>
                                      <p:to>
                                        <p:strVal val="visible"/>
                                      </p:to>
                                    </p:set>
                                    <p:anim calcmode="lin" valueType="num">
                                      <p:cBhvr>
                                        <p:cTn id="57" dur="1000" fill="hold"/>
                                        <p:tgtEl>
                                          <p:spTgt spid="6">
                                            <p:txEl>
                                              <p:pRg st="5" end="5"/>
                                            </p:txEl>
                                          </p:spTgt>
                                        </p:tgtEl>
                                        <p:attrNameLst>
                                          <p:attrName>ppt_w</p:attrName>
                                        </p:attrNameLst>
                                      </p:cBhvr>
                                      <p:tavLst>
                                        <p:tav tm="0">
                                          <p:val>
                                            <p:fltVal val="0"/>
                                          </p:val>
                                        </p:tav>
                                        <p:tav tm="100000">
                                          <p:val>
                                            <p:strVal val="#ppt_w"/>
                                          </p:val>
                                        </p:tav>
                                      </p:tavLst>
                                    </p:anim>
                                    <p:anim calcmode="lin" valueType="num">
                                      <p:cBhvr>
                                        <p:cTn id="58" dur="1000" fill="hold"/>
                                        <p:tgtEl>
                                          <p:spTgt spid="6">
                                            <p:txEl>
                                              <p:pRg st="5" end="5"/>
                                            </p:txEl>
                                          </p:spTgt>
                                        </p:tgtEl>
                                        <p:attrNameLst>
                                          <p:attrName>ppt_h</p:attrName>
                                        </p:attrNameLst>
                                      </p:cBhvr>
                                      <p:tavLst>
                                        <p:tav tm="0">
                                          <p:val>
                                            <p:fltVal val="0"/>
                                          </p:val>
                                        </p:tav>
                                        <p:tav tm="100000">
                                          <p:val>
                                            <p:strVal val="#ppt_h"/>
                                          </p:val>
                                        </p:tav>
                                      </p:tavLst>
                                    </p:anim>
                                    <p:anim calcmode="lin" valueType="num">
                                      <p:cBhvr>
                                        <p:cTn id="59" dur="1000" fill="hold"/>
                                        <p:tgtEl>
                                          <p:spTgt spid="6">
                                            <p:txEl>
                                              <p:pRg st="5" end="5"/>
                                            </p:txEl>
                                          </p:spTgt>
                                        </p:tgtEl>
                                        <p:attrNameLst>
                                          <p:attrName>style.rotation</p:attrName>
                                        </p:attrNameLst>
                                      </p:cBhvr>
                                      <p:tavLst>
                                        <p:tav tm="0">
                                          <p:val>
                                            <p:fltVal val="90"/>
                                          </p:val>
                                        </p:tav>
                                        <p:tav tm="100000">
                                          <p:val>
                                            <p:fltVal val="0"/>
                                          </p:val>
                                        </p:tav>
                                      </p:tavLst>
                                    </p:anim>
                                    <p:animEffect transition="in" filter="fade">
                                      <p:cBhvr>
                                        <p:cTn id="60" dur="1000"/>
                                        <p:tgtEl>
                                          <p:spTgt spid="6">
                                            <p:txEl>
                                              <p:pRg st="5" end="5"/>
                                            </p:txEl>
                                          </p:spTgt>
                                        </p:tgtEl>
                                      </p:cBhvr>
                                    </p:animEffect>
                                  </p:childTnLst>
                                </p:cTn>
                              </p:par>
                              <p:par>
                                <p:cTn id="61" presetID="31" presetClass="entr" presetSubtype="0" fill="hold" nodeType="withEffect">
                                  <p:stCondLst>
                                    <p:cond delay="0"/>
                                  </p:stCondLst>
                                  <p:childTnLst>
                                    <p:set>
                                      <p:cBhvr>
                                        <p:cTn id="62" dur="1" fill="hold">
                                          <p:stCondLst>
                                            <p:cond delay="0"/>
                                          </p:stCondLst>
                                        </p:cTn>
                                        <p:tgtEl>
                                          <p:spTgt spid="6">
                                            <p:txEl>
                                              <p:pRg st="6" end="6"/>
                                            </p:txEl>
                                          </p:spTgt>
                                        </p:tgtEl>
                                        <p:attrNameLst>
                                          <p:attrName>style.visibility</p:attrName>
                                        </p:attrNameLst>
                                      </p:cBhvr>
                                      <p:to>
                                        <p:strVal val="visible"/>
                                      </p:to>
                                    </p:set>
                                    <p:anim calcmode="lin" valueType="num">
                                      <p:cBhvr>
                                        <p:cTn id="63" dur="1000" fill="hold"/>
                                        <p:tgtEl>
                                          <p:spTgt spid="6">
                                            <p:txEl>
                                              <p:pRg st="6" end="6"/>
                                            </p:txEl>
                                          </p:spTgt>
                                        </p:tgtEl>
                                        <p:attrNameLst>
                                          <p:attrName>ppt_w</p:attrName>
                                        </p:attrNameLst>
                                      </p:cBhvr>
                                      <p:tavLst>
                                        <p:tav tm="0">
                                          <p:val>
                                            <p:fltVal val="0"/>
                                          </p:val>
                                        </p:tav>
                                        <p:tav tm="100000">
                                          <p:val>
                                            <p:strVal val="#ppt_w"/>
                                          </p:val>
                                        </p:tav>
                                      </p:tavLst>
                                    </p:anim>
                                    <p:anim calcmode="lin" valueType="num">
                                      <p:cBhvr>
                                        <p:cTn id="64" dur="1000" fill="hold"/>
                                        <p:tgtEl>
                                          <p:spTgt spid="6">
                                            <p:txEl>
                                              <p:pRg st="6" end="6"/>
                                            </p:txEl>
                                          </p:spTgt>
                                        </p:tgtEl>
                                        <p:attrNameLst>
                                          <p:attrName>ppt_h</p:attrName>
                                        </p:attrNameLst>
                                      </p:cBhvr>
                                      <p:tavLst>
                                        <p:tav tm="0">
                                          <p:val>
                                            <p:fltVal val="0"/>
                                          </p:val>
                                        </p:tav>
                                        <p:tav tm="100000">
                                          <p:val>
                                            <p:strVal val="#ppt_h"/>
                                          </p:val>
                                        </p:tav>
                                      </p:tavLst>
                                    </p:anim>
                                    <p:anim calcmode="lin" valueType="num">
                                      <p:cBhvr>
                                        <p:cTn id="65" dur="1000" fill="hold"/>
                                        <p:tgtEl>
                                          <p:spTgt spid="6">
                                            <p:txEl>
                                              <p:pRg st="6" end="6"/>
                                            </p:txEl>
                                          </p:spTgt>
                                        </p:tgtEl>
                                        <p:attrNameLst>
                                          <p:attrName>style.rotation</p:attrName>
                                        </p:attrNameLst>
                                      </p:cBhvr>
                                      <p:tavLst>
                                        <p:tav tm="0">
                                          <p:val>
                                            <p:fltVal val="90"/>
                                          </p:val>
                                        </p:tav>
                                        <p:tav tm="100000">
                                          <p:val>
                                            <p:fltVal val="0"/>
                                          </p:val>
                                        </p:tav>
                                      </p:tavLst>
                                    </p:anim>
                                    <p:animEffect transition="in" filter="fade">
                                      <p:cBhvr>
                                        <p:cTn id="66" dur="1000"/>
                                        <p:tgtEl>
                                          <p:spTgt spid="6">
                                            <p:txEl>
                                              <p:pRg st="6" end="6"/>
                                            </p:txEl>
                                          </p:spTgt>
                                        </p:tgtEl>
                                      </p:cBhvr>
                                    </p:animEffect>
                                  </p:childTnLst>
                                </p:cTn>
                              </p:par>
                            </p:childTnLst>
                          </p:cTn>
                        </p:par>
                        <p:par>
                          <p:cTn id="67" fill="hold">
                            <p:stCondLst>
                              <p:cond delay="1000"/>
                            </p:stCondLst>
                            <p:childTnLst>
                              <p:par>
                                <p:cTn id="68" presetID="22" presetClass="entr" presetSubtype="4" fill="hold" nodeType="after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wipe(down)">
                                      <p:cBhvr>
                                        <p:cTn id="70" dur="500"/>
                                        <p:tgtEl>
                                          <p:spTgt spid="9"/>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wipe(left)">
                                      <p:cBhvr>
                                        <p:cTn id="75" dur="500"/>
                                        <p:tgtEl>
                                          <p:spTgt spid="14"/>
                                        </p:tgtEl>
                                      </p:cBhvr>
                                    </p:animEffect>
                                  </p:childTnLst>
                                </p:cTn>
                              </p:par>
                            </p:childTnLst>
                          </p:cTn>
                        </p:par>
                        <p:par>
                          <p:cTn id="76" fill="hold">
                            <p:stCondLst>
                              <p:cond delay="500"/>
                            </p:stCondLst>
                            <p:childTnLst>
                              <p:par>
                                <p:cTn id="77" presetID="2" presetClass="entr" presetSubtype="2" fill="hold" nodeType="after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500" fill="hold"/>
                                        <p:tgtEl>
                                          <p:spTgt spid="15"/>
                                        </p:tgtEl>
                                        <p:attrNameLst>
                                          <p:attrName>ppt_x</p:attrName>
                                        </p:attrNameLst>
                                      </p:cBhvr>
                                      <p:tavLst>
                                        <p:tav tm="0">
                                          <p:val>
                                            <p:strVal val="1+#ppt_w/2"/>
                                          </p:val>
                                        </p:tav>
                                        <p:tav tm="100000">
                                          <p:val>
                                            <p:strVal val="#ppt_x"/>
                                          </p:val>
                                        </p:tav>
                                      </p:tavLst>
                                    </p:anim>
                                    <p:anim calcmode="lin" valueType="num">
                                      <p:cBhvr additive="base">
                                        <p:cTn id="80"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7" grpId="0" animBg="1"/>
      <p:bldP spid="8" grpId="0"/>
      <p:bldP spid="14"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2.5  </a:t>
            </a:r>
            <a:r>
              <a:rPr lang="zh-CN" altLang="en-US" b="1" dirty="0">
                <a:latin typeface="仿宋" panose="02010609060101010101" pitchFamily="49" charset="-122"/>
                <a:ea typeface="仿宋" panose="02010609060101010101" pitchFamily="49" charset="-122"/>
              </a:rPr>
              <a:t>数组</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B4E9420-2840-485A-895D-35579F32A206}"/>
              </a:ext>
            </a:extLst>
          </p:cNvPr>
          <p:cNvSpPr/>
          <p:nvPr/>
        </p:nvSpPr>
        <p:spPr>
          <a:xfrm>
            <a:off x="0" y="6020594"/>
            <a:ext cx="12192000" cy="914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矩形 1">
            <a:extLst>
              <a:ext uri="{FF2B5EF4-FFF2-40B4-BE49-F238E27FC236}">
                <a16:creationId xmlns:a16="http://schemas.microsoft.com/office/drawing/2014/main" id="{F220646A-003C-41D2-B729-55A07752D133}"/>
              </a:ext>
            </a:extLst>
          </p:cNvPr>
          <p:cNvSpPr>
            <a:spLocks noChangeArrowheads="1"/>
          </p:cNvSpPr>
          <p:nvPr/>
        </p:nvSpPr>
        <p:spPr bwMode="auto">
          <a:xfrm>
            <a:off x="53975" y="1368628"/>
            <a:ext cx="9036050"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b="1" dirty="0">
                <a:latin typeface="仿宋" panose="02010609060101010101" pitchFamily="49" charset="-122"/>
                <a:ea typeface="仿宋" panose="02010609060101010101" pitchFamily="49" charset="-122"/>
              </a:rPr>
              <a:t>public class Example2_30</a:t>
            </a:r>
            <a:r>
              <a:rPr lang="en-US" altLang="zh-CN" sz="1600" b="1" dirty="0">
                <a:solidFill>
                  <a:schemeClr val="folHlink"/>
                </a:solidFill>
                <a:latin typeface="仿宋" panose="02010609060101010101" pitchFamily="49" charset="-122"/>
                <a:ea typeface="仿宋" panose="02010609060101010101" pitchFamily="49" charset="-122"/>
              </a:rPr>
              <a:t>{</a:t>
            </a:r>
          </a:p>
          <a:p>
            <a:pPr eaLnBrk="1" hangingPunct="1">
              <a:spcBef>
                <a:spcPct val="0"/>
              </a:spcBef>
              <a:buClrTx/>
              <a:buSzTx/>
              <a:buFontTx/>
              <a:buNone/>
            </a:pPr>
            <a:r>
              <a:rPr lang="en-US" altLang="zh-CN" sz="1600" b="1" dirty="0">
                <a:latin typeface="仿宋" panose="02010609060101010101" pitchFamily="49" charset="-122"/>
                <a:ea typeface="仿宋" panose="02010609060101010101" pitchFamily="49" charset="-122"/>
              </a:rPr>
              <a:t>  </a:t>
            </a:r>
            <a:r>
              <a:rPr lang="en-US" altLang="zh-CN" sz="1600" b="1" dirty="0">
                <a:solidFill>
                  <a:schemeClr val="hlink"/>
                </a:solidFill>
                <a:latin typeface="仿宋" panose="02010609060101010101" pitchFamily="49" charset="-122"/>
                <a:ea typeface="仿宋" panose="02010609060101010101" pitchFamily="49" charset="-122"/>
              </a:rPr>
              <a:t>public static void main(String </a:t>
            </a:r>
            <a:r>
              <a:rPr lang="en-US" altLang="zh-CN" sz="1600" b="1" dirty="0" err="1">
                <a:solidFill>
                  <a:schemeClr val="hlink"/>
                </a:solidFill>
                <a:latin typeface="仿宋" panose="02010609060101010101" pitchFamily="49" charset="-122"/>
                <a:ea typeface="仿宋" panose="02010609060101010101" pitchFamily="49" charset="-122"/>
              </a:rPr>
              <a:t>args</a:t>
            </a:r>
            <a:r>
              <a:rPr lang="en-US" altLang="zh-CN" sz="1600" b="1" dirty="0">
                <a:solidFill>
                  <a:schemeClr val="hlink"/>
                </a:solidFill>
                <a:latin typeface="仿宋" panose="02010609060101010101" pitchFamily="49" charset="-122"/>
                <a:ea typeface="仿宋" panose="02010609060101010101" pitchFamily="49" charset="-122"/>
              </a:rPr>
              <a:t>[ ]){</a:t>
            </a:r>
          </a:p>
          <a:p>
            <a:pPr eaLnBrk="1" hangingPunct="1">
              <a:spcBef>
                <a:spcPct val="0"/>
              </a:spcBef>
              <a:buClrTx/>
              <a:buSzTx/>
              <a:buFontTx/>
              <a:buNone/>
            </a:pPr>
            <a:r>
              <a:rPr lang="en-US" altLang="zh-CN" sz="1600" b="1" dirty="0">
                <a:latin typeface="仿宋" panose="02010609060101010101" pitchFamily="49" charset="-122"/>
                <a:ea typeface="仿宋" panose="02010609060101010101" pitchFamily="49" charset="-122"/>
              </a:rPr>
              <a:t>       int </a:t>
            </a:r>
            <a:r>
              <a:rPr lang="en-US" altLang="zh-CN" sz="1600" b="1" dirty="0" err="1">
                <a:latin typeface="仿宋" panose="02010609060101010101" pitchFamily="49" charset="-122"/>
                <a:ea typeface="仿宋" panose="02010609060101010101" pitchFamily="49" charset="-122"/>
              </a:rPr>
              <a:t>i,j</a:t>
            </a:r>
            <a:r>
              <a:rPr lang="en-US" altLang="zh-CN" sz="1600" b="1" dirty="0">
                <a:latin typeface="仿宋" panose="02010609060101010101" pitchFamily="49" charset="-122"/>
                <a:ea typeface="仿宋" panose="02010609060101010101" pitchFamily="49" charset="-122"/>
              </a:rPr>
              <a:t>;</a:t>
            </a:r>
          </a:p>
          <a:p>
            <a:pPr eaLnBrk="1" hangingPunct="1">
              <a:spcBef>
                <a:spcPct val="0"/>
              </a:spcBef>
              <a:buClrTx/>
              <a:buSzTx/>
              <a:buFontTx/>
              <a:buNone/>
            </a:pPr>
            <a:r>
              <a:rPr lang="en-US" altLang="zh-CN" sz="1600" b="1" dirty="0">
                <a:latin typeface="仿宋" panose="02010609060101010101" pitchFamily="49" charset="-122"/>
                <a:ea typeface="仿宋" panose="02010609060101010101" pitchFamily="49" charset="-122"/>
              </a:rPr>
              <a:t>       int [] a={1,2,3};</a:t>
            </a:r>
          </a:p>
          <a:p>
            <a:pPr eaLnBrk="1" hangingPunct="1">
              <a:spcBef>
                <a:spcPct val="0"/>
              </a:spcBef>
              <a:buClrTx/>
              <a:buSzTx/>
              <a:buFontTx/>
              <a:buNone/>
            </a:pPr>
            <a:r>
              <a:rPr lang="en-US" altLang="zh-CN" sz="1600" b="1" dirty="0">
                <a:latin typeface="仿宋" panose="02010609060101010101" pitchFamily="49" charset="-122"/>
                <a:ea typeface="仿宋" panose="02010609060101010101" pitchFamily="49" charset="-122"/>
              </a:rPr>
              <a:t>       int [] b={10,11};</a:t>
            </a:r>
          </a:p>
          <a:p>
            <a:pPr eaLnBrk="1" hangingPunct="1">
              <a:spcBef>
                <a:spcPct val="0"/>
              </a:spcBef>
              <a:buClrTx/>
              <a:buSzTx/>
              <a:buFontTx/>
              <a:buNone/>
            </a:pPr>
            <a:r>
              <a:rPr lang="en-US" altLang="zh-CN" sz="1600" b="1" dirty="0">
                <a:latin typeface="仿宋" panose="02010609060101010101" pitchFamily="49" charset="-122"/>
                <a:ea typeface="仿宋" panose="02010609060101010101" pitchFamily="49" charset="-122"/>
              </a:rPr>
              <a:t>int c [][]</a:t>
            </a:r>
            <a:r>
              <a:rPr lang="en-US" altLang="zh-CN" sz="1600" dirty="0">
                <a:latin typeface="仿宋" panose="02010609060101010101" pitchFamily="49" charset="-122"/>
                <a:ea typeface="仿宋" panose="02010609060101010101" pitchFamily="49" charset="-122"/>
              </a:rPr>
              <a:t> </a:t>
            </a:r>
            <a:r>
              <a:rPr lang="en-US" altLang="zh-CN" sz="1600" b="1" dirty="0">
                <a:latin typeface="仿宋" panose="02010609060101010101" pitchFamily="49" charset="-122"/>
                <a:ea typeface="仿宋" panose="02010609060101010101" pitchFamily="49" charset="-122"/>
              </a:rPr>
              <a:t>={{21,22},{31,32},{41,42}}</a:t>
            </a:r>
            <a:r>
              <a:rPr lang="zh-CN" altLang="en-US" sz="1600" b="1" dirty="0">
                <a:latin typeface="仿宋" panose="02010609060101010101" pitchFamily="49" charset="-122"/>
                <a:ea typeface="仿宋" panose="02010609060101010101" pitchFamily="49" charset="-122"/>
              </a:rPr>
              <a:t>，</a:t>
            </a:r>
            <a:r>
              <a:rPr lang="en-US" altLang="zh-CN" sz="1600" b="1" dirty="0">
                <a:latin typeface="仿宋" panose="02010609060101010101" pitchFamily="49" charset="-122"/>
                <a:ea typeface="仿宋" panose="02010609060101010101" pitchFamily="49" charset="-122"/>
              </a:rPr>
              <a:t>d[][];</a:t>
            </a:r>
          </a:p>
          <a:p>
            <a:pPr eaLnBrk="1" hangingPunct="1">
              <a:spcBef>
                <a:spcPct val="0"/>
              </a:spcBef>
              <a:buClrTx/>
              <a:buSzTx/>
              <a:buFontTx/>
              <a:buNone/>
            </a:pPr>
            <a:r>
              <a:rPr lang="en-US" altLang="zh-CN" sz="1600" b="1" dirty="0">
                <a:latin typeface="仿宋" panose="02010609060101010101" pitchFamily="49" charset="-122"/>
                <a:ea typeface="仿宋" panose="02010609060101010101" pitchFamily="49" charset="-122"/>
              </a:rPr>
              <a:t>       </a:t>
            </a:r>
            <a:r>
              <a:rPr lang="en-US" altLang="zh-CN" sz="1600" b="1" dirty="0" err="1">
                <a:latin typeface="仿宋" panose="02010609060101010101" pitchFamily="49" charset="-122"/>
                <a:ea typeface="仿宋" panose="02010609060101010101" pitchFamily="49" charset="-122"/>
              </a:rPr>
              <a:t>System.out.println</a:t>
            </a:r>
            <a:r>
              <a:rPr lang="en-US" altLang="zh-CN" sz="1600" b="1" dirty="0">
                <a:latin typeface="仿宋" panose="02010609060101010101" pitchFamily="49" charset="-122"/>
                <a:ea typeface="仿宋" panose="02010609060101010101" pitchFamily="49" charset="-122"/>
              </a:rPr>
              <a:t>("</a:t>
            </a:r>
            <a:r>
              <a:rPr lang="zh-CN" altLang="en-US" sz="1600" b="1" dirty="0">
                <a:latin typeface="仿宋" panose="02010609060101010101" pitchFamily="49" charset="-122"/>
                <a:ea typeface="仿宋" panose="02010609060101010101" pitchFamily="49" charset="-122"/>
              </a:rPr>
              <a:t>数组</a:t>
            </a:r>
            <a:r>
              <a:rPr lang="en-US" altLang="zh-CN" sz="1600" b="1" dirty="0">
                <a:latin typeface="仿宋" panose="02010609060101010101" pitchFamily="49" charset="-122"/>
                <a:ea typeface="仿宋" panose="02010609060101010101" pitchFamily="49" charset="-122"/>
              </a:rPr>
              <a:t>a</a:t>
            </a:r>
            <a:r>
              <a:rPr lang="zh-CN" altLang="en-US" sz="1600" b="1" dirty="0">
                <a:latin typeface="仿宋" panose="02010609060101010101" pitchFamily="49" charset="-122"/>
                <a:ea typeface="仿宋" panose="02010609060101010101" pitchFamily="49" charset="-122"/>
              </a:rPr>
              <a:t>的引用是</a:t>
            </a:r>
            <a:r>
              <a:rPr lang="en-US" altLang="zh-CN" sz="1600" b="1" dirty="0">
                <a:latin typeface="仿宋" panose="02010609060101010101" pitchFamily="49" charset="-122"/>
                <a:ea typeface="仿宋" panose="02010609060101010101" pitchFamily="49" charset="-122"/>
              </a:rPr>
              <a:t>:"+a);</a:t>
            </a:r>
          </a:p>
          <a:p>
            <a:pPr eaLnBrk="1" hangingPunct="1">
              <a:spcBef>
                <a:spcPct val="0"/>
              </a:spcBef>
              <a:buClrTx/>
              <a:buSzTx/>
              <a:buFontTx/>
              <a:buNone/>
            </a:pPr>
            <a:r>
              <a:rPr lang="en-US" altLang="zh-CN" sz="1600" b="1" dirty="0">
                <a:latin typeface="仿宋" panose="02010609060101010101" pitchFamily="49" charset="-122"/>
                <a:ea typeface="仿宋" panose="02010609060101010101" pitchFamily="49" charset="-122"/>
              </a:rPr>
              <a:t>       </a:t>
            </a:r>
            <a:r>
              <a:rPr lang="en-US" altLang="zh-CN" sz="1600" b="1" dirty="0" err="1">
                <a:latin typeface="仿宋" panose="02010609060101010101" pitchFamily="49" charset="-122"/>
                <a:ea typeface="仿宋" panose="02010609060101010101" pitchFamily="49" charset="-122"/>
              </a:rPr>
              <a:t>System.out.println</a:t>
            </a:r>
            <a:r>
              <a:rPr lang="en-US" altLang="zh-CN" sz="1600" b="1" dirty="0">
                <a:latin typeface="仿宋" panose="02010609060101010101" pitchFamily="49" charset="-122"/>
                <a:ea typeface="仿宋" panose="02010609060101010101" pitchFamily="49" charset="-122"/>
              </a:rPr>
              <a:t>("</a:t>
            </a:r>
            <a:r>
              <a:rPr lang="zh-CN" altLang="en-US" sz="1600" b="1" dirty="0">
                <a:latin typeface="仿宋" panose="02010609060101010101" pitchFamily="49" charset="-122"/>
                <a:ea typeface="仿宋" panose="02010609060101010101" pitchFamily="49" charset="-122"/>
              </a:rPr>
              <a:t>数组</a:t>
            </a:r>
            <a:r>
              <a:rPr lang="en-US" altLang="zh-CN" sz="1600" b="1" dirty="0">
                <a:latin typeface="仿宋" panose="02010609060101010101" pitchFamily="49" charset="-122"/>
                <a:ea typeface="仿宋" panose="02010609060101010101" pitchFamily="49" charset="-122"/>
              </a:rPr>
              <a:t>b</a:t>
            </a:r>
            <a:r>
              <a:rPr lang="zh-CN" altLang="en-US" sz="1600" b="1" dirty="0">
                <a:latin typeface="仿宋" panose="02010609060101010101" pitchFamily="49" charset="-122"/>
                <a:ea typeface="仿宋" panose="02010609060101010101" pitchFamily="49" charset="-122"/>
              </a:rPr>
              <a:t>的引用是</a:t>
            </a:r>
            <a:r>
              <a:rPr lang="en-US" altLang="zh-CN" sz="1600" b="1" dirty="0">
                <a:latin typeface="仿宋" panose="02010609060101010101" pitchFamily="49" charset="-122"/>
                <a:ea typeface="仿宋" panose="02010609060101010101" pitchFamily="49" charset="-122"/>
              </a:rPr>
              <a:t>:"+b);</a:t>
            </a:r>
          </a:p>
          <a:p>
            <a:pPr eaLnBrk="1" hangingPunct="1">
              <a:spcBef>
                <a:spcPct val="0"/>
              </a:spcBef>
              <a:buClrTx/>
              <a:buSzTx/>
              <a:buFontTx/>
              <a:buNone/>
            </a:pPr>
            <a:r>
              <a:rPr lang="en-US" altLang="zh-CN" sz="1600" b="1" dirty="0">
                <a:latin typeface="仿宋" panose="02010609060101010101" pitchFamily="49" charset="-122"/>
                <a:ea typeface="仿宋" panose="02010609060101010101" pitchFamily="49" charset="-122"/>
              </a:rPr>
              <a:t>       </a:t>
            </a:r>
            <a:r>
              <a:rPr lang="en-US" altLang="zh-CN" sz="1600" b="1" dirty="0" err="1">
                <a:latin typeface="仿宋" panose="02010609060101010101" pitchFamily="49" charset="-122"/>
                <a:ea typeface="仿宋" panose="02010609060101010101" pitchFamily="49" charset="-122"/>
              </a:rPr>
              <a:t>System.out.printf</a:t>
            </a:r>
            <a:r>
              <a:rPr lang="en-US" altLang="zh-CN" sz="1600" b="1" dirty="0">
                <a:latin typeface="仿宋" panose="02010609060101010101" pitchFamily="49" charset="-122"/>
                <a:ea typeface="仿宋" panose="02010609060101010101" pitchFamily="49" charset="-122"/>
              </a:rPr>
              <a:t>(“b[0]=%-3d</a:t>
            </a:r>
            <a:r>
              <a:rPr lang="zh-CN" altLang="en-US" sz="1600" b="1" dirty="0">
                <a:latin typeface="仿宋" panose="02010609060101010101" pitchFamily="49" charset="-122"/>
                <a:ea typeface="仿宋" panose="02010609060101010101" pitchFamily="49" charset="-122"/>
              </a:rPr>
              <a:t>，</a:t>
            </a:r>
            <a:r>
              <a:rPr lang="en-US" altLang="zh-CN" sz="1600" b="1" dirty="0">
                <a:latin typeface="仿宋" panose="02010609060101010101" pitchFamily="49" charset="-122"/>
                <a:ea typeface="仿宋" panose="02010609060101010101" pitchFamily="49" charset="-122"/>
              </a:rPr>
              <a:t>b[1]=%-3d\</a:t>
            </a:r>
            <a:r>
              <a:rPr lang="en-US" altLang="zh-CN" sz="1600" b="1" dirty="0" err="1">
                <a:latin typeface="仿宋" panose="02010609060101010101" pitchFamily="49" charset="-122"/>
                <a:ea typeface="仿宋" panose="02010609060101010101" pitchFamily="49" charset="-122"/>
              </a:rPr>
              <a:t>n",b</a:t>
            </a:r>
            <a:r>
              <a:rPr lang="en-US" altLang="zh-CN" sz="1600" b="1" dirty="0">
                <a:latin typeface="仿宋" panose="02010609060101010101" pitchFamily="49" charset="-122"/>
                <a:ea typeface="仿宋" panose="02010609060101010101" pitchFamily="49" charset="-122"/>
              </a:rPr>
              <a:t>[0],b[1]);</a:t>
            </a:r>
          </a:p>
          <a:p>
            <a:pPr eaLnBrk="1" hangingPunct="1">
              <a:spcBef>
                <a:spcPct val="0"/>
              </a:spcBef>
              <a:buClrTx/>
              <a:buSzTx/>
              <a:buFontTx/>
              <a:buNone/>
            </a:pPr>
            <a:r>
              <a:rPr lang="en-US" altLang="zh-CN" sz="1600" b="1" dirty="0">
                <a:solidFill>
                  <a:schemeClr val="hlink"/>
                </a:solidFill>
                <a:latin typeface="仿宋" panose="02010609060101010101" pitchFamily="49" charset="-122"/>
                <a:ea typeface="仿宋" panose="02010609060101010101" pitchFamily="49" charset="-122"/>
              </a:rPr>
              <a:t>       b=a;</a:t>
            </a:r>
          </a:p>
          <a:p>
            <a:pPr eaLnBrk="1" hangingPunct="1">
              <a:spcBef>
                <a:spcPct val="0"/>
              </a:spcBef>
              <a:buClrTx/>
              <a:buSzTx/>
              <a:buFontTx/>
              <a:buNone/>
            </a:pPr>
            <a:r>
              <a:rPr lang="en-US" altLang="zh-CN" sz="1600" b="1" dirty="0">
                <a:latin typeface="仿宋" panose="02010609060101010101" pitchFamily="49" charset="-122"/>
                <a:ea typeface="仿宋" panose="02010609060101010101" pitchFamily="49" charset="-122"/>
              </a:rPr>
              <a:t>       </a:t>
            </a:r>
            <a:r>
              <a:rPr lang="en-US" altLang="zh-CN" sz="1600" b="1" dirty="0" err="1">
                <a:solidFill>
                  <a:schemeClr val="folHlink"/>
                </a:solidFill>
                <a:latin typeface="仿宋" panose="02010609060101010101" pitchFamily="49" charset="-122"/>
                <a:ea typeface="仿宋" panose="02010609060101010101" pitchFamily="49" charset="-122"/>
              </a:rPr>
              <a:t>System.out.println</a:t>
            </a:r>
            <a:r>
              <a:rPr lang="en-US" altLang="zh-CN" sz="1600" b="1" dirty="0">
                <a:solidFill>
                  <a:schemeClr val="folHlink"/>
                </a:solidFill>
                <a:latin typeface="仿宋" panose="02010609060101010101" pitchFamily="49" charset="-122"/>
                <a:ea typeface="仿宋" panose="02010609060101010101" pitchFamily="49" charset="-122"/>
              </a:rPr>
              <a:t>("</a:t>
            </a:r>
            <a:r>
              <a:rPr lang="zh-CN" altLang="en-US" sz="1600" b="1" dirty="0">
                <a:solidFill>
                  <a:schemeClr val="folHlink"/>
                </a:solidFill>
                <a:latin typeface="仿宋" panose="02010609060101010101" pitchFamily="49" charset="-122"/>
                <a:ea typeface="仿宋" panose="02010609060101010101" pitchFamily="49" charset="-122"/>
              </a:rPr>
              <a:t>数组</a:t>
            </a:r>
            <a:r>
              <a:rPr lang="en-US" altLang="zh-CN" sz="1600" b="1" dirty="0">
                <a:solidFill>
                  <a:schemeClr val="folHlink"/>
                </a:solidFill>
                <a:latin typeface="仿宋" panose="02010609060101010101" pitchFamily="49" charset="-122"/>
                <a:ea typeface="仿宋" panose="02010609060101010101" pitchFamily="49" charset="-122"/>
              </a:rPr>
              <a:t>a</a:t>
            </a:r>
            <a:r>
              <a:rPr lang="zh-CN" altLang="en-US" sz="1600" b="1" dirty="0">
                <a:solidFill>
                  <a:schemeClr val="folHlink"/>
                </a:solidFill>
                <a:latin typeface="仿宋" panose="02010609060101010101" pitchFamily="49" charset="-122"/>
                <a:ea typeface="仿宋" panose="02010609060101010101" pitchFamily="49" charset="-122"/>
              </a:rPr>
              <a:t>的引用是</a:t>
            </a:r>
            <a:r>
              <a:rPr lang="en-US" altLang="zh-CN" sz="1600" b="1" dirty="0">
                <a:solidFill>
                  <a:schemeClr val="folHlink"/>
                </a:solidFill>
                <a:latin typeface="仿宋" panose="02010609060101010101" pitchFamily="49" charset="-122"/>
                <a:ea typeface="仿宋" panose="02010609060101010101" pitchFamily="49" charset="-122"/>
              </a:rPr>
              <a:t>:"+a);</a:t>
            </a:r>
          </a:p>
          <a:p>
            <a:pPr eaLnBrk="1" hangingPunct="1">
              <a:spcBef>
                <a:spcPct val="0"/>
              </a:spcBef>
              <a:buClrTx/>
              <a:buSzTx/>
              <a:buFontTx/>
              <a:buNone/>
            </a:pPr>
            <a:r>
              <a:rPr lang="en-US" altLang="zh-CN" sz="1600" b="1" dirty="0">
                <a:solidFill>
                  <a:schemeClr val="folHlink"/>
                </a:solidFill>
                <a:latin typeface="仿宋" panose="02010609060101010101" pitchFamily="49" charset="-122"/>
                <a:ea typeface="仿宋" panose="02010609060101010101" pitchFamily="49" charset="-122"/>
              </a:rPr>
              <a:t>       </a:t>
            </a:r>
            <a:r>
              <a:rPr lang="en-US" altLang="zh-CN" sz="1600" b="1" dirty="0" err="1">
                <a:solidFill>
                  <a:schemeClr val="folHlink"/>
                </a:solidFill>
                <a:latin typeface="仿宋" panose="02010609060101010101" pitchFamily="49" charset="-122"/>
                <a:ea typeface="仿宋" panose="02010609060101010101" pitchFamily="49" charset="-122"/>
              </a:rPr>
              <a:t>System.out.println</a:t>
            </a:r>
            <a:r>
              <a:rPr lang="en-US" altLang="zh-CN" sz="1600" b="1" dirty="0">
                <a:solidFill>
                  <a:schemeClr val="folHlink"/>
                </a:solidFill>
                <a:latin typeface="仿宋" panose="02010609060101010101" pitchFamily="49" charset="-122"/>
                <a:ea typeface="仿宋" panose="02010609060101010101" pitchFamily="49" charset="-122"/>
              </a:rPr>
              <a:t>("</a:t>
            </a:r>
            <a:r>
              <a:rPr lang="zh-CN" altLang="en-US" sz="1600" b="1" dirty="0">
                <a:solidFill>
                  <a:schemeClr val="folHlink"/>
                </a:solidFill>
                <a:latin typeface="仿宋" panose="02010609060101010101" pitchFamily="49" charset="-122"/>
                <a:ea typeface="仿宋" panose="02010609060101010101" pitchFamily="49" charset="-122"/>
              </a:rPr>
              <a:t>数组</a:t>
            </a:r>
            <a:r>
              <a:rPr lang="en-US" altLang="zh-CN" sz="1600" b="1" dirty="0">
                <a:solidFill>
                  <a:schemeClr val="folHlink"/>
                </a:solidFill>
                <a:latin typeface="仿宋" panose="02010609060101010101" pitchFamily="49" charset="-122"/>
                <a:ea typeface="仿宋" panose="02010609060101010101" pitchFamily="49" charset="-122"/>
              </a:rPr>
              <a:t>b</a:t>
            </a:r>
            <a:r>
              <a:rPr lang="zh-CN" altLang="en-US" sz="1600" b="1" dirty="0">
                <a:solidFill>
                  <a:schemeClr val="folHlink"/>
                </a:solidFill>
                <a:latin typeface="仿宋" panose="02010609060101010101" pitchFamily="49" charset="-122"/>
                <a:ea typeface="仿宋" panose="02010609060101010101" pitchFamily="49" charset="-122"/>
              </a:rPr>
              <a:t>的引用是</a:t>
            </a:r>
            <a:r>
              <a:rPr lang="en-US" altLang="zh-CN" sz="1600" b="1" dirty="0">
                <a:solidFill>
                  <a:schemeClr val="folHlink"/>
                </a:solidFill>
                <a:latin typeface="仿宋" panose="02010609060101010101" pitchFamily="49" charset="-122"/>
                <a:ea typeface="仿宋" panose="02010609060101010101" pitchFamily="49" charset="-122"/>
              </a:rPr>
              <a:t>:"+b);</a:t>
            </a:r>
          </a:p>
          <a:p>
            <a:pPr eaLnBrk="1" hangingPunct="1">
              <a:spcBef>
                <a:spcPct val="0"/>
              </a:spcBef>
              <a:buClrTx/>
              <a:buSzTx/>
              <a:buFontTx/>
              <a:buNone/>
            </a:pPr>
            <a:r>
              <a:rPr lang="en-US" altLang="zh-CN" sz="1600" b="1" dirty="0">
                <a:latin typeface="仿宋" panose="02010609060101010101" pitchFamily="49" charset="-122"/>
                <a:ea typeface="仿宋" panose="02010609060101010101" pitchFamily="49" charset="-122"/>
              </a:rPr>
              <a:t>       b[1]=888;</a:t>
            </a:r>
          </a:p>
          <a:p>
            <a:pPr eaLnBrk="1" hangingPunct="1">
              <a:spcBef>
                <a:spcPct val="0"/>
              </a:spcBef>
              <a:buClrTx/>
              <a:buSzTx/>
              <a:buFontTx/>
              <a:buNone/>
            </a:pPr>
            <a:r>
              <a:rPr lang="en-US" altLang="zh-CN" sz="1600" b="1" dirty="0">
                <a:latin typeface="仿宋" panose="02010609060101010101" pitchFamily="49" charset="-122"/>
                <a:ea typeface="仿宋" panose="02010609060101010101" pitchFamily="49" charset="-122"/>
              </a:rPr>
              <a:t>       b[2]=999;</a:t>
            </a:r>
          </a:p>
          <a:p>
            <a:pPr eaLnBrk="1" hangingPunct="1">
              <a:spcBef>
                <a:spcPct val="0"/>
              </a:spcBef>
              <a:buClrTx/>
              <a:buSzTx/>
              <a:buFontTx/>
              <a:buNone/>
            </a:pPr>
            <a:r>
              <a:rPr lang="en-US" altLang="zh-CN" sz="1600" b="1" dirty="0" err="1">
                <a:latin typeface="仿宋" panose="02010609060101010101" pitchFamily="49" charset="-122"/>
                <a:ea typeface="仿宋" panose="02010609060101010101" pitchFamily="49" charset="-122"/>
              </a:rPr>
              <a:t>System.out.printf</a:t>
            </a:r>
            <a:r>
              <a:rPr lang="en-US" altLang="zh-CN" sz="1600" b="1" dirty="0">
                <a:latin typeface="仿宋" panose="02010609060101010101" pitchFamily="49" charset="-122"/>
                <a:ea typeface="仿宋" panose="02010609060101010101" pitchFamily="49" charset="-122"/>
              </a:rPr>
              <a:t>(“a[0]=%-5d</a:t>
            </a:r>
            <a:r>
              <a:rPr lang="zh-CN" altLang="en-US" sz="1600" b="1" dirty="0">
                <a:latin typeface="仿宋" panose="02010609060101010101" pitchFamily="49" charset="-122"/>
                <a:ea typeface="仿宋" panose="02010609060101010101" pitchFamily="49" charset="-122"/>
              </a:rPr>
              <a:t>，</a:t>
            </a:r>
            <a:r>
              <a:rPr lang="en-US" altLang="zh-CN" sz="1600" b="1" dirty="0">
                <a:latin typeface="仿宋" panose="02010609060101010101" pitchFamily="49" charset="-122"/>
                <a:ea typeface="仿宋" panose="02010609060101010101" pitchFamily="49" charset="-122"/>
              </a:rPr>
              <a:t>a[1]=%-5d</a:t>
            </a:r>
            <a:r>
              <a:rPr lang="zh-CN" altLang="en-US" sz="1600" b="1" dirty="0">
                <a:latin typeface="仿宋" panose="02010609060101010101" pitchFamily="49" charset="-122"/>
                <a:ea typeface="仿宋" panose="02010609060101010101" pitchFamily="49" charset="-122"/>
              </a:rPr>
              <a:t>，</a:t>
            </a:r>
            <a:r>
              <a:rPr lang="en-US" altLang="zh-CN" sz="1600" b="1" dirty="0">
                <a:latin typeface="仿宋" panose="02010609060101010101" pitchFamily="49" charset="-122"/>
                <a:ea typeface="仿宋" panose="02010609060101010101" pitchFamily="49" charset="-122"/>
              </a:rPr>
              <a:t>a[2]=%-5d\</a:t>
            </a:r>
            <a:r>
              <a:rPr lang="en-US" altLang="zh-CN" sz="1600" b="1" dirty="0" err="1">
                <a:latin typeface="仿宋" panose="02010609060101010101" pitchFamily="49" charset="-122"/>
                <a:ea typeface="仿宋" panose="02010609060101010101" pitchFamily="49" charset="-122"/>
              </a:rPr>
              <a:t>n",a</a:t>
            </a:r>
            <a:r>
              <a:rPr lang="en-US" altLang="zh-CN" sz="1600" b="1" dirty="0">
                <a:latin typeface="仿宋" panose="02010609060101010101" pitchFamily="49" charset="-122"/>
                <a:ea typeface="仿宋" panose="02010609060101010101" pitchFamily="49" charset="-122"/>
              </a:rPr>
              <a:t>[0],a[1],a[2]);</a:t>
            </a:r>
          </a:p>
          <a:p>
            <a:pPr eaLnBrk="1" hangingPunct="1">
              <a:spcBef>
                <a:spcPct val="0"/>
              </a:spcBef>
              <a:buClrTx/>
              <a:buSzTx/>
              <a:buFontTx/>
              <a:buNone/>
            </a:pPr>
            <a:r>
              <a:rPr lang="en-US" altLang="zh-CN" sz="1600" b="1" dirty="0" err="1">
                <a:latin typeface="仿宋" panose="02010609060101010101" pitchFamily="49" charset="-122"/>
                <a:ea typeface="仿宋" panose="02010609060101010101" pitchFamily="49" charset="-122"/>
              </a:rPr>
              <a:t>System.out.printf</a:t>
            </a:r>
            <a:r>
              <a:rPr lang="en-US" altLang="zh-CN" sz="1600" b="1" dirty="0">
                <a:latin typeface="仿宋" panose="02010609060101010101" pitchFamily="49" charset="-122"/>
                <a:ea typeface="仿宋" panose="02010609060101010101" pitchFamily="49" charset="-122"/>
              </a:rPr>
              <a:t>(“b[0]=%-5d</a:t>
            </a:r>
            <a:r>
              <a:rPr lang="zh-CN" altLang="en-US" sz="1600" b="1" dirty="0">
                <a:latin typeface="仿宋" panose="02010609060101010101" pitchFamily="49" charset="-122"/>
                <a:ea typeface="仿宋" panose="02010609060101010101" pitchFamily="49" charset="-122"/>
              </a:rPr>
              <a:t>，</a:t>
            </a:r>
            <a:r>
              <a:rPr lang="en-US" altLang="zh-CN" sz="1600" b="1" dirty="0">
                <a:latin typeface="仿宋" panose="02010609060101010101" pitchFamily="49" charset="-122"/>
                <a:ea typeface="仿宋" panose="02010609060101010101" pitchFamily="49" charset="-122"/>
              </a:rPr>
              <a:t>b[1]=%-5d</a:t>
            </a:r>
            <a:r>
              <a:rPr lang="zh-CN" altLang="en-US" sz="1600" b="1" dirty="0">
                <a:latin typeface="仿宋" panose="02010609060101010101" pitchFamily="49" charset="-122"/>
                <a:ea typeface="仿宋" panose="02010609060101010101" pitchFamily="49" charset="-122"/>
              </a:rPr>
              <a:t>，</a:t>
            </a:r>
            <a:r>
              <a:rPr lang="en-US" altLang="zh-CN" sz="1600" b="1" dirty="0">
                <a:latin typeface="仿宋" panose="02010609060101010101" pitchFamily="49" charset="-122"/>
                <a:ea typeface="仿宋" panose="02010609060101010101" pitchFamily="49" charset="-122"/>
              </a:rPr>
              <a:t>b[2]=%-5d\</a:t>
            </a:r>
            <a:r>
              <a:rPr lang="en-US" altLang="zh-CN" sz="1600" b="1" dirty="0" err="1">
                <a:latin typeface="仿宋" panose="02010609060101010101" pitchFamily="49" charset="-122"/>
                <a:ea typeface="仿宋" panose="02010609060101010101" pitchFamily="49" charset="-122"/>
              </a:rPr>
              <a:t>n",b</a:t>
            </a:r>
            <a:r>
              <a:rPr lang="en-US" altLang="zh-CN" sz="1600" b="1" dirty="0">
                <a:latin typeface="仿宋" panose="02010609060101010101" pitchFamily="49" charset="-122"/>
                <a:ea typeface="仿宋" panose="02010609060101010101" pitchFamily="49" charset="-122"/>
              </a:rPr>
              <a:t>[0],b[1],b[2]);</a:t>
            </a:r>
          </a:p>
          <a:p>
            <a:pPr eaLnBrk="1" hangingPunct="1">
              <a:spcBef>
                <a:spcPct val="0"/>
              </a:spcBef>
              <a:buClrTx/>
              <a:buSzTx/>
              <a:buFontTx/>
              <a:buNone/>
            </a:pPr>
            <a:r>
              <a:rPr lang="en-US" altLang="zh-CN" sz="1600" b="1" dirty="0">
                <a:latin typeface="仿宋" panose="02010609060101010101" pitchFamily="49" charset="-122"/>
                <a:ea typeface="仿宋" panose="02010609060101010101" pitchFamily="49" charset="-122"/>
              </a:rPr>
              <a:t> </a:t>
            </a:r>
            <a:r>
              <a:rPr lang="en-US" altLang="zh-CN" sz="1600" dirty="0">
                <a:latin typeface="仿宋" panose="02010609060101010101" pitchFamily="49" charset="-122"/>
                <a:ea typeface="仿宋" panose="02010609060101010101" pitchFamily="49" charset="-122"/>
              </a:rPr>
              <a:t> </a:t>
            </a:r>
            <a:r>
              <a:rPr lang="en-US" altLang="zh-CN" sz="1600" b="1" dirty="0">
                <a:solidFill>
                  <a:schemeClr val="hlink"/>
                </a:solidFill>
                <a:latin typeface="仿宋" panose="02010609060101010101" pitchFamily="49" charset="-122"/>
                <a:ea typeface="仿宋" panose="02010609060101010101" pitchFamily="49" charset="-122"/>
              </a:rPr>
              <a:t>d=c;</a:t>
            </a:r>
          </a:p>
          <a:p>
            <a:pPr eaLnBrk="1" hangingPunct="1">
              <a:spcBef>
                <a:spcPct val="0"/>
              </a:spcBef>
              <a:buClrTx/>
              <a:buSzTx/>
              <a:buFontTx/>
              <a:buNone/>
            </a:pPr>
            <a:r>
              <a:rPr lang="en-US" altLang="zh-CN" sz="1600" b="1" dirty="0">
                <a:latin typeface="仿宋" panose="02010609060101010101" pitchFamily="49" charset="-122"/>
                <a:ea typeface="仿宋" panose="02010609060101010101" pitchFamily="49" charset="-122"/>
              </a:rPr>
              <a:t>  for( </a:t>
            </a:r>
            <a:r>
              <a:rPr lang="en-US" altLang="zh-CN" sz="1600" b="1" dirty="0" err="1">
                <a:latin typeface="仿宋" panose="02010609060101010101" pitchFamily="49" charset="-122"/>
                <a:ea typeface="仿宋" panose="02010609060101010101" pitchFamily="49" charset="-122"/>
              </a:rPr>
              <a:t>i</a:t>
            </a:r>
            <a:r>
              <a:rPr lang="en-US" altLang="zh-CN" sz="1600" b="1" dirty="0">
                <a:latin typeface="仿宋" panose="02010609060101010101" pitchFamily="49" charset="-122"/>
                <a:ea typeface="仿宋" panose="02010609060101010101" pitchFamily="49" charset="-122"/>
              </a:rPr>
              <a:t>=0;i&lt;</a:t>
            </a:r>
            <a:r>
              <a:rPr lang="en-US" altLang="zh-CN" sz="1600" b="1" dirty="0" err="1">
                <a:latin typeface="仿宋" panose="02010609060101010101" pitchFamily="49" charset="-122"/>
                <a:ea typeface="仿宋" panose="02010609060101010101" pitchFamily="49" charset="-122"/>
              </a:rPr>
              <a:t>d.length;i</a:t>
            </a:r>
            <a:r>
              <a:rPr lang="en-US" altLang="zh-CN" sz="1600" b="1" dirty="0">
                <a:latin typeface="仿宋" panose="02010609060101010101" pitchFamily="49" charset="-122"/>
                <a:ea typeface="仿宋" panose="02010609060101010101" pitchFamily="49" charset="-122"/>
              </a:rPr>
              <a:t>++)</a:t>
            </a:r>
          </a:p>
          <a:p>
            <a:pPr eaLnBrk="1" hangingPunct="1">
              <a:spcBef>
                <a:spcPct val="0"/>
              </a:spcBef>
              <a:buClrTx/>
              <a:buSzTx/>
              <a:buFontTx/>
              <a:buNone/>
            </a:pPr>
            <a:r>
              <a:rPr lang="en-US" altLang="zh-CN" sz="1600" b="1" dirty="0">
                <a:latin typeface="仿宋" panose="02010609060101010101" pitchFamily="49" charset="-122"/>
                <a:ea typeface="仿宋" panose="02010609060101010101" pitchFamily="49" charset="-122"/>
              </a:rPr>
              <a:t>   {for(j=0;j&lt;d[</a:t>
            </a:r>
            <a:r>
              <a:rPr lang="en-US" altLang="zh-CN" sz="1600" b="1" dirty="0" err="1">
                <a:latin typeface="仿宋" panose="02010609060101010101" pitchFamily="49" charset="-122"/>
                <a:ea typeface="仿宋" panose="02010609060101010101" pitchFamily="49" charset="-122"/>
              </a:rPr>
              <a:t>i</a:t>
            </a:r>
            <a:r>
              <a:rPr lang="en-US" altLang="zh-CN" sz="1600" b="1" dirty="0">
                <a:latin typeface="仿宋" panose="02010609060101010101" pitchFamily="49" charset="-122"/>
                <a:ea typeface="仿宋" panose="02010609060101010101" pitchFamily="49" charset="-122"/>
              </a:rPr>
              <a:t>].</a:t>
            </a:r>
            <a:r>
              <a:rPr lang="en-US" altLang="zh-CN" sz="1600" b="1" dirty="0" err="1">
                <a:latin typeface="仿宋" panose="02010609060101010101" pitchFamily="49" charset="-122"/>
                <a:ea typeface="仿宋" panose="02010609060101010101" pitchFamily="49" charset="-122"/>
              </a:rPr>
              <a:t>length;j</a:t>
            </a:r>
            <a:r>
              <a:rPr lang="en-US" altLang="zh-CN" sz="1600" b="1" dirty="0">
                <a:latin typeface="仿宋" panose="02010609060101010101" pitchFamily="49" charset="-122"/>
                <a:ea typeface="仿宋" panose="02010609060101010101" pitchFamily="49" charset="-122"/>
              </a:rPr>
              <a:t>++)</a:t>
            </a:r>
          </a:p>
          <a:p>
            <a:pPr eaLnBrk="1" hangingPunct="1">
              <a:spcBef>
                <a:spcPct val="0"/>
              </a:spcBef>
              <a:buClrTx/>
              <a:buSzTx/>
              <a:buFontTx/>
              <a:buNone/>
            </a:pPr>
            <a:r>
              <a:rPr lang="en-US" altLang="zh-CN" sz="1600" b="1" dirty="0">
                <a:latin typeface="仿宋" panose="02010609060101010101" pitchFamily="49" charset="-122"/>
                <a:ea typeface="仿宋" panose="02010609060101010101" pitchFamily="49" charset="-122"/>
              </a:rPr>
              <a:t>     </a:t>
            </a:r>
            <a:r>
              <a:rPr lang="en-US" altLang="zh-CN" sz="1600" b="1" dirty="0" err="1">
                <a:latin typeface="仿宋" panose="02010609060101010101" pitchFamily="49" charset="-122"/>
                <a:ea typeface="仿宋" panose="02010609060101010101" pitchFamily="49" charset="-122"/>
              </a:rPr>
              <a:t>System.out.printf</a:t>
            </a:r>
            <a:r>
              <a:rPr lang="en-US" altLang="zh-CN" sz="1600" b="1" dirty="0">
                <a:latin typeface="仿宋" panose="02010609060101010101" pitchFamily="49" charset="-122"/>
                <a:ea typeface="仿宋" panose="02010609060101010101" pitchFamily="49" charset="-122"/>
              </a:rPr>
              <a:t>("d[%d][%d]=%d,",</a:t>
            </a:r>
            <a:r>
              <a:rPr lang="en-US" altLang="zh-CN" sz="1600" b="1" dirty="0" err="1">
                <a:latin typeface="仿宋" panose="02010609060101010101" pitchFamily="49" charset="-122"/>
                <a:ea typeface="仿宋" panose="02010609060101010101" pitchFamily="49" charset="-122"/>
              </a:rPr>
              <a:t>i,j,d</a:t>
            </a:r>
            <a:r>
              <a:rPr lang="en-US" altLang="zh-CN" sz="1600" b="1" dirty="0">
                <a:latin typeface="仿宋" panose="02010609060101010101" pitchFamily="49" charset="-122"/>
                <a:ea typeface="仿宋" panose="02010609060101010101" pitchFamily="49" charset="-122"/>
              </a:rPr>
              <a:t>[</a:t>
            </a:r>
            <a:r>
              <a:rPr lang="en-US" altLang="zh-CN" sz="1600" b="1" dirty="0" err="1">
                <a:latin typeface="仿宋" panose="02010609060101010101" pitchFamily="49" charset="-122"/>
                <a:ea typeface="仿宋" panose="02010609060101010101" pitchFamily="49" charset="-122"/>
              </a:rPr>
              <a:t>i</a:t>
            </a:r>
            <a:r>
              <a:rPr lang="en-US" altLang="zh-CN" sz="1600" b="1" dirty="0">
                <a:latin typeface="仿宋" panose="02010609060101010101" pitchFamily="49" charset="-122"/>
                <a:ea typeface="仿宋" panose="02010609060101010101" pitchFamily="49" charset="-122"/>
              </a:rPr>
              <a:t>][j]);</a:t>
            </a:r>
          </a:p>
          <a:p>
            <a:pPr eaLnBrk="1" hangingPunct="1">
              <a:spcBef>
                <a:spcPct val="0"/>
              </a:spcBef>
              <a:buClrTx/>
              <a:buSzTx/>
              <a:buFontTx/>
              <a:buNone/>
            </a:pPr>
            <a:r>
              <a:rPr lang="en-US" altLang="zh-CN" sz="1600" b="1" dirty="0">
                <a:latin typeface="仿宋" panose="02010609060101010101" pitchFamily="49" charset="-122"/>
                <a:ea typeface="仿宋" panose="02010609060101010101" pitchFamily="49" charset="-122"/>
              </a:rPr>
              <a:t>     </a:t>
            </a:r>
            <a:r>
              <a:rPr lang="en-US" altLang="zh-CN" sz="1600" b="1" dirty="0" err="1">
                <a:latin typeface="仿宋" panose="02010609060101010101" pitchFamily="49" charset="-122"/>
                <a:ea typeface="仿宋" panose="02010609060101010101" pitchFamily="49" charset="-122"/>
              </a:rPr>
              <a:t>System.out.printf</a:t>
            </a:r>
            <a:r>
              <a:rPr lang="en-US" altLang="zh-CN" sz="1600" b="1" dirty="0">
                <a:latin typeface="仿宋" panose="02010609060101010101" pitchFamily="49" charset="-122"/>
                <a:ea typeface="仿宋" panose="02010609060101010101" pitchFamily="49" charset="-122"/>
              </a:rPr>
              <a:t>("\n");} </a:t>
            </a:r>
            <a:r>
              <a:rPr lang="en-US" altLang="zh-CN" sz="1600" b="1" dirty="0">
                <a:solidFill>
                  <a:schemeClr val="hlink"/>
                </a:solidFill>
                <a:latin typeface="仿宋" panose="02010609060101010101" pitchFamily="49" charset="-122"/>
                <a:ea typeface="仿宋" panose="02010609060101010101" pitchFamily="49" charset="-122"/>
              </a:rPr>
              <a:t>}</a:t>
            </a:r>
          </a:p>
          <a:p>
            <a:pPr eaLnBrk="1" hangingPunct="1">
              <a:spcBef>
                <a:spcPct val="0"/>
              </a:spcBef>
              <a:buClrTx/>
              <a:buSzTx/>
              <a:buFontTx/>
              <a:buNone/>
            </a:pPr>
            <a:r>
              <a:rPr lang="en-US" altLang="zh-CN" sz="1600" b="1" dirty="0">
                <a:solidFill>
                  <a:schemeClr val="folHlink"/>
                </a:solidFill>
                <a:latin typeface="仿宋" panose="02010609060101010101" pitchFamily="49" charset="-122"/>
                <a:ea typeface="仿宋" panose="02010609060101010101" pitchFamily="49" charset="-122"/>
              </a:rPr>
              <a:t>}</a:t>
            </a:r>
          </a:p>
        </p:txBody>
      </p:sp>
      <p:sp>
        <p:nvSpPr>
          <p:cNvPr id="6" name="Freeform 3">
            <a:extLst>
              <a:ext uri="{FF2B5EF4-FFF2-40B4-BE49-F238E27FC236}">
                <a16:creationId xmlns:a16="http://schemas.microsoft.com/office/drawing/2014/main" id="{1CFE1CC0-5A51-4075-A9E7-DE7F0E439352}"/>
              </a:ext>
            </a:extLst>
          </p:cNvPr>
          <p:cNvSpPr/>
          <p:nvPr/>
        </p:nvSpPr>
        <p:spPr>
          <a:xfrm>
            <a:off x="0" y="946206"/>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7" name="内容占位符 2">
            <a:extLst>
              <a:ext uri="{FF2B5EF4-FFF2-40B4-BE49-F238E27FC236}">
                <a16:creationId xmlns:a16="http://schemas.microsoft.com/office/drawing/2014/main" id="{D5F88FD2-F7EB-41DA-B352-90FADE50A96A}"/>
              </a:ext>
            </a:extLst>
          </p:cNvPr>
          <p:cNvSpPr txBox="1">
            <a:spLocks/>
          </p:cNvSpPr>
          <p:nvPr/>
        </p:nvSpPr>
        <p:spPr>
          <a:xfrm>
            <a:off x="761206" y="951153"/>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分析程序输出结果</a:t>
            </a:r>
          </a:p>
        </p:txBody>
      </p:sp>
    </p:spTree>
    <p:extLst>
      <p:ext uri="{BB962C8B-B14F-4D97-AF65-F5344CB8AC3E}">
        <p14:creationId xmlns:p14="http://schemas.microsoft.com/office/powerpoint/2010/main" val="649440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500"/>
                            </p:stCondLst>
                            <p:childTnLst>
                              <p:par>
                                <p:cTn id="17" presetID="2" presetClass="entr" presetSubtype="2"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6" grpId="0" animBg="1"/>
      <p:bldP spid="7"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2.5  </a:t>
            </a:r>
            <a:r>
              <a:rPr lang="zh-CN" altLang="en-US" b="1" dirty="0">
                <a:latin typeface="仿宋" panose="02010609060101010101" pitchFamily="49" charset="-122"/>
                <a:ea typeface="仿宋" panose="02010609060101010101" pitchFamily="49" charset="-122"/>
              </a:rPr>
              <a:t>数组</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B4E9420-2840-485A-895D-35579F32A206}"/>
              </a:ext>
            </a:extLst>
          </p:cNvPr>
          <p:cNvSpPr/>
          <p:nvPr/>
        </p:nvSpPr>
        <p:spPr>
          <a:xfrm>
            <a:off x="0" y="6020594"/>
            <a:ext cx="12192000" cy="914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Rectangle 41" descr="羊皮纸">
            <a:extLst>
              <a:ext uri="{FF2B5EF4-FFF2-40B4-BE49-F238E27FC236}">
                <a16:creationId xmlns:a16="http://schemas.microsoft.com/office/drawing/2014/main" id="{B009F944-02A8-43E7-B656-572A5B338388}"/>
              </a:ext>
            </a:extLst>
          </p:cNvPr>
          <p:cNvSpPr>
            <a:spLocks noChangeArrowheads="1"/>
          </p:cNvSpPr>
          <p:nvPr/>
        </p:nvSpPr>
        <p:spPr bwMode="auto">
          <a:xfrm>
            <a:off x="3591487" y="1132681"/>
            <a:ext cx="3762375" cy="835025"/>
          </a:xfrm>
          <a:prstGeom prst="rect">
            <a:avLst/>
          </a:prstGeom>
          <a:blipFill dpi="0" rotWithShape="1">
            <a:blip r:embed="rId2"/>
            <a:srcRect/>
            <a:tile tx="0" ty="0" sx="100000" sy="100000" flip="none" algn="tl"/>
          </a:blipFill>
          <a:ln w="9525">
            <a:solidFill>
              <a:srgbClr val="66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663300"/>
                </a:solidFill>
              </a:rPr>
              <a:t>数组</a:t>
            </a:r>
            <a:r>
              <a:rPr lang="en-US" altLang="zh-CN" sz="1600" b="1">
                <a:solidFill>
                  <a:srgbClr val="663300"/>
                </a:solidFill>
              </a:rPr>
              <a:t>a</a:t>
            </a:r>
            <a:r>
              <a:rPr lang="zh-CN" altLang="en-US" sz="1600" b="1">
                <a:solidFill>
                  <a:srgbClr val="663300"/>
                </a:solidFill>
              </a:rPr>
              <a:t>的引用是</a:t>
            </a:r>
            <a:r>
              <a:rPr lang="en-US" altLang="zh-CN" sz="1600" b="1">
                <a:solidFill>
                  <a:srgbClr val="663300"/>
                </a:solidFill>
              </a:rPr>
              <a:t>:[I@de6ced</a:t>
            </a:r>
          </a:p>
          <a:p>
            <a:pPr eaLnBrk="1" hangingPunct="1">
              <a:spcBef>
                <a:spcPct val="0"/>
              </a:spcBef>
              <a:buClrTx/>
              <a:buSzTx/>
              <a:buFontTx/>
              <a:buNone/>
            </a:pPr>
            <a:r>
              <a:rPr lang="zh-CN" altLang="en-US" sz="1600" b="1">
                <a:solidFill>
                  <a:srgbClr val="663300"/>
                </a:solidFill>
              </a:rPr>
              <a:t>数组</a:t>
            </a:r>
            <a:r>
              <a:rPr lang="en-US" altLang="zh-CN" sz="1600" b="1">
                <a:solidFill>
                  <a:srgbClr val="663300"/>
                </a:solidFill>
              </a:rPr>
              <a:t>b</a:t>
            </a:r>
            <a:r>
              <a:rPr lang="zh-CN" altLang="en-US" sz="1600" b="1">
                <a:solidFill>
                  <a:srgbClr val="663300"/>
                </a:solidFill>
              </a:rPr>
              <a:t>的引用是</a:t>
            </a:r>
            <a:r>
              <a:rPr lang="en-US" altLang="zh-CN" sz="1600" b="1">
                <a:solidFill>
                  <a:schemeClr val="hlink"/>
                </a:solidFill>
              </a:rPr>
              <a:t>:[I@c17164</a:t>
            </a:r>
          </a:p>
          <a:p>
            <a:pPr eaLnBrk="1" hangingPunct="1">
              <a:spcBef>
                <a:spcPct val="0"/>
              </a:spcBef>
              <a:buClrTx/>
              <a:buSzTx/>
              <a:buFontTx/>
              <a:buNone/>
            </a:pPr>
            <a:r>
              <a:rPr lang="en-US" altLang="zh-CN" sz="1600" b="1">
                <a:solidFill>
                  <a:srgbClr val="663300"/>
                </a:solidFill>
              </a:rPr>
              <a:t>b[0]=10 b[1]=11 </a:t>
            </a:r>
          </a:p>
        </p:txBody>
      </p:sp>
      <p:sp>
        <p:nvSpPr>
          <p:cNvPr id="6" name="Rectangle 42" descr="羊皮纸">
            <a:extLst>
              <a:ext uri="{FF2B5EF4-FFF2-40B4-BE49-F238E27FC236}">
                <a16:creationId xmlns:a16="http://schemas.microsoft.com/office/drawing/2014/main" id="{FDA678E3-40A8-4517-9BD5-E39BE3A01C2A}"/>
              </a:ext>
            </a:extLst>
          </p:cNvPr>
          <p:cNvSpPr>
            <a:spLocks noChangeArrowheads="1"/>
          </p:cNvSpPr>
          <p:nvPr/>
        </p:nvSpPr>
        <p:spPr bwMode="auto">
          <a:xfrm>
            <a:off x="3591487" y="1969293"/>
            <a:ext cx="3762375" cy="590550"/>
          </a:xfrm>
          <a:prstGeom prst="rect">
            <a:avLst/>
          </a:prstGeom>
          <a:blipFill dpi="0" rotWithShape="1">
            <a:blip r:embed="rId2"/>
            <a:srcRect/>
            <a:tile tx="0" ty="0" sx="100000" sy="100000" flip="none" algn="tl"/>
          </a:blipFill>
          <a:ln w="9525">
            <a:solidFill>
              <a:srgbClr val="66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663300"/>
                </a:solidFill>
              </a:rPr>
              <a:t>数组</a:t>
            </a:r>
            <a:r>
              <a:rPr lang="en-US" altLang="zh-CN" sz="1600" b="1">
                <a:solidFill>
                  <a:srgbClr val="663300"/>
                </a:solidFill>
              </a:rPr>
              <a:t>a</a:t>
            </a:r>
            <a:r>
              <a:rPr lang="zh-CN" altLang="en-US" sz="1600" b="1">
                <a:solidFill>
                  <a:srgbClr val="663300"/>
                </a:solidFill>
              </a:rPr>
              <a:t>的引用是</a:t>
            </a:r>
            <a:r>
              <a:rPr lang="en-US" altLang="zh-CN" sz="1600" b="1">
                <a:solidFill>
                  <a:schemeClr val="folHlink"/>
                </a:solidFill>
              </a:rPr>
              <a:t>:[I@de6ced</a:t>
            </a:r>
          </a:p>
          <a:p>
            <a:pPr eaLnBrk="1" hangingPunct="1">
              <a:spcBef>
                <a:spcPct val="0"/>
              </a:spcBef>
              <a:buClrTx/>
              <a:buSzTx/>
              <a:buFontTx/>
              <a:buNone/>
            </a:pPr>
            <a:r>
              <a:rPr lang="zh-CN" altLang="en-US" sz="1600" b="1">
                <a:solidFill>
                  <a:srgbClr val="663300"/>
                </a:solidFill>
              </a:rPr>
              <a:t>数组</a:t>
            </a:r>
            <a:r>
              <a:rPr lang="en-US" altLang="zh-CN" sz="1600" b="1">
                <a:solidFill>
                  <a:srgbClr val="663300"/>
                </a:solidFill>
              </a:rPr>
              <a:t>b</a:t>
            </a:r>
            <a:r>
              <a:rPr lang="zh-CN" altLang="en-US" sz="1600" b="1">
                <a:solidFill>
                  <a:srgbClr val="663300"/>
                </a:solidFill>
              </a:rPr>
              <a:t>的引用是</a:t>
            </a:r>
            <a:r>
              <a:rPr lang="en-US" altLang="zh-CN" sz="1600" b="1">
                <a:solidFill>
                  <a:schemeClr val="folHlink"/>
                </a:solidFill>
              </a:rPr>
              <a:t>:[I@de6ced</a:t>
            </a:r>
          </a:p>
        </p:txBody>
      </p:sp>
      <p:sp>
        <p:nvSpPr>
          <p:cNvPr id="7" name="Rectangle 43" descr="羊皮纸">
            <a:extLst>
              <a:ext uri="{FF2B5EF4-FFF2-40B4-BE49-F238E27FC236}">
                <a16:creationId xmlns:a16="http://schemas.microsoft.com/office/drawing/2014/main" id="{4EEE0410-29AE-4A82-BE9F-9BD35333746F}"/>
              </a:ext>
            </a:extLst>
          </p:cNvPr>
          <p:cNvSpPr>
            <a:spLocks noChangeArrowheads="1"/>
          </p:cNvSpPr>
          <p:nvPr/>
        </p:nvSpPr>
        <p:spPr bwMode="auto">
          <a:xfrm>
            <a:off x="3591487" y="2545556"/>
            <a:ext cx="3762375" cy="590550"/>
          </a:xfrm>
          <a:prstGeom prst="rect">
            <a:avLst/>
          </a:prstGeom>
          <a:blipFill dpi="0" rotWithShape="1">
            <a:blip r:embed="rId2"/>
            <a:srcRect/>
            <a:tile tx="0" ty="0" sx="100000" sy="100000" flip="none" algn="tl"/>
          </a:blipFill>
          <a:ln w="9525">
            <a:solidFill>
              <a:srgbClr val="66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b="1" dirty="0">
                <a:solidFill>
                  <a:srgbClr val="663300"/>
                </a:solidFill>
              </a:rPr>
              <a:t>a[0]=1    a[1]=888  a[2]=999  </a:t>
            </a:r>
          </a:p>
          <a:p>
            <a:pPr eaLnBrk="1" hangingPunct="1">
              <a:spcBef>
                <a:spcPct val="0"/>
              </a:spcBef>
              <a:buClrTx/>
              <a:buSzTx/>
              <a:buFontTx/>
              <a:buNone/>
            </a:pPr>
            <a:r>
              <a:rPr lang="en-US" altLang="zh-CN" sz="1600" b="1" dirty="0">
                <a:solidFill>
                  <a:srgbClr val="663300"/>
                </a:solidFill>
              </a:rPr>
              <a:t>b[0]=1    b[1]=888  b[2]=999  </a:t>
            </a:r>
          </a:p>
        </p:txBody>
      </p:sp>
      <p:sp>
        <p:nvSpPr>
          <p:cNvPr id="8" name="Rectangle 44" descr="羊皮纸">
            <a:extLst>
              <a:ext uri="{FF2B5EF4-FFF2-40B4-BE49-F238E27FC236}">
                <a16:creationId xmlns:a16="http://schemas.microsoft.com/office/drawing/2014/main" id="{B76CA17A-3190-44DD-9EBA-513BB8A46BF2}"/>
              </a:ext>
            </a:extLst>
          </p:cNvPr>
          <p:cNvSpPr>
            <a:spLocks noChangeArrowheads="1"/>
          </p:cNvSpPr>
          <p:nvPr/>
        </p:nvSpPr>
        <p:spPr bwMode="auto">
          <a:xfrm>
            <a:off x="3591487" y="3136106"/>
            <a:ext cx="3762375" cy="830262"/>
          </a:xfrm>
          <a:prstGeom prst="rect">
            <a:avLst/>
          </a:prstGeom>
          <a:blipFill dpi="0" rotWithShape="1">
            <a:blip r:embed="rId2"/>
            <a:srcRect/>
            <a:tile tx="0" ty="0" sx="100000" sy="100000" flip="none" algn="tl"/>
          </a:blipFill>
          <a:ln w="9525">
            <a:solidFill>
              <a:srgbClr val="66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b="1">
                <a:solidFill>
                  <a:srgbClr val="663300"/>
                </a:solidFill>
              </a:rPr>
              <a:t>d[0][0]=21,d[0][1]=22,</a:t>
            </a:r>
          </a:p>
          <a:p>
            <a:pPr eaLnBrk="1" hangingPunct="1">
              <a:spcBef>
                <a:spcPct val="0"/>
              </a:spcBef>
              <a:buClrTx/>
              <a:buSzTx/>
              <a:buFontTx/>
              <a:buNone/>
            </a:pPr>
            <a:r>
              <a:rPr lang="en-US" altLang="zh-CN" sz="1600" b="1">
                <a:solidFill>
                  <a:srgbClr val="663300"/>
                </a:solidFill>
              </a:rPr>
              <a:t>d[1][0]=31,d[1][1]=32,</a:t>
            </a:r>
          </a:p>
          <a:p>
            <a:pPr eaLnBrk="1" hangingPunct="1">
              <a:spcBef>
                <a:spcPct val="0"/>
              </a:spcBef>
              <a:buClrTx/>
              <a:buSzTx/>
              <a:buFontTx/>
              <a:buNone/>
            </a:pPr>
            <a:r>
              <a:rPr lang="en-US" altLang="zh-CN" sz="1600" b="1">
                <a:solidFill>
                  <a:srgbClr val="663300"/>
                </a:solidFill>
              </a:rPr>
              <a:t>d[2][0]=41,d[2][1]=42,</a:t>
            </a:r>
          </a:p>
        </p:txBody>
      </p:sp>
      <p:sp>
        <p:nvSpPr>
          <p:cNvPr id="9" name="Text Box 38" descr="羊皮纸">
            <a:extLst>
              <a:ext uri="{FF2B5EF4-FFF2-40B4-BE49-F238E27FC236}">
                <a16:creationId xmlns:a16="http://schemas.microsoft.com/office/drawing/2014/main" id="{B016837C-76F8-4A24-84AC-B87BD8752429}"/>
              </a:ext>
            </a:extLst>
          </p:cNvPr>
          <p:cNvSpPr txBox="1">
            <a:spLocks noChangeArrowheads="1"/>
          </p:cNvSpPr>
          <p:nvPr/>
        </p:nvSpPr>
        <p:spPr bwMode="auto">
          <a:xfrm>
            <a:off x="1070537" y="4423568"/>
            <a:ext cx="8675687" cy="1597025"/>
          </a:xfrm>
          <a:prstGeom prst="rect">
            <a:avLst/>
          </a:prstGeom>
          <a:blipFill dpi="0" rotWithShape="1">
            <a:blip r:embed="rId2"/>
            <a:srcRect/>
            <a:tile tx="0" ty="0" sx="100000" sy="100000" flip="none" algn="tl"/>
          </a:blipFill>
          <a:ln w="9525">
            <a:solidFill>
              <a:srgbClr val="CC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b="1">
                <a:solidFill>
                  <a:srgbClr val="CC00CC"/>
                </a:solidFill>
                <a:latin typeface="仿宋" panose="02010609060101010101" pitchFamily="49" charset="-122"/>
                <a:ea typeface="仿宋" panose="02010609060101010101" pitchFamily="49" charset="-122"/>
              </a:rPr>
              <a:t>数组的整体赋值之后，使得一个数组具有两个引用名称。</a:t>
            </a:r>
            <a:r>
              <a:rPr lang="zh-CN" altLang="en-US" sz="2800" b="1">
                <a:solidFill>
                  <a:schemeClr val="hlink"/>
                </a:solidFill>
                <a:latin typeface="仿宋" panose="02010609060101010101" pitchFamily="49" charset="-122"/>
                <a:ea typeface="仿宋" panose="02010609060101010101" pitchFamily="49" charset="-122"/>
              </a:rPr>
              <a:t>即这两个对象</a:t>
            </a:r>
            <a:r>
              <a:rPr lang="en-US" altLang="zh-CN" sz="2800" b="1">
                <a:solidFill>
                  <a:schemeClr val="hlink"/>
                </a:solidFill>
                <a:latin typeface="仿宋" panose="02010609060101010101" pitchFamily="49" charset="-122"/>
                <a:ea typeface="仿宋" panose="02010609060101010101" pitchFamily="49" charset="-122"/>
              </a:rPr>
              <a:t>(</a:t>
            </a:r>
            <a:r>
              <a:rPr lang="zh-CN" altLang="en-US" sz="2800" b="1">
                <a:solidFill>
                  <a:schemeClr val="hlink"/>
                </a:solidFill>
                <a:latin typeface="仿宋" panose="02010609060101010101" pitchFamily="49" charset="-122"/>
                <a:ea typeface="仿宋" panose="02010609060101010101" pitchFamily="49" charset="-122"/>
              </a:rPr>
              <a:t>引用</a:t>
            </a:r>
            <a:r>
              <a:rPr lang="en-US" altLang="zh-CN" sz="2800" b="1">
                <a:solidFill>
                  <a:schemeClr val="hlink"/>
                </a:solidFill>
                <a:latin typeface="仿宋" panose="02010609060101010101" pitchFamily="49" charset="-122"/>
                <a:ea typeface="仿宋" panose="02010609060101010101" pitchFamily="49" charset="-122"/>
              </a:rPr>
              <a:t>)</a:t>
            </a:r>
            <a:r>
              <a:rPr lang="zh-CN" altLang="en-US" sz="2800" b="1">
                <a:solidFill>
                  <a:schemeClr val="hlink"/>
                </a:solidFill>
                <a:latin typeface="仿宋" panose="02010609060101010101" pitchFamily="49" charset="-122"/>
                <a:ea typeface="仿宋" panose="02010609060101010101" pitchFamily="49" charset="-122"/>
              </a:rPr>
              <a:t>变量指向同一个对象。</a:t>
            </a:r>
          </a:p>
          <a:p>
            <a:pPr eaLnBrk="1" hangingPunct="1">
              <a:spcBef>
                <a:spcPct val="50000"/>
              </a:spcBef>
              <a:buClrTx/>
              <a:buSzTx/>
              <a:buFontTx/>
              <a:buNone/>
            </a:pPr>
            <a:r>
              <a:rPr lang="zh-CN" altLang="en-US" sz="2800" b="1">
                <a:solidFill>
                  <a:schemeClr val="hlink"/>
                </a:solidFill>
                <a:latin typeface="仿宋" panose="02010609060101010101" pitchFamily="49" charset="-122"/>
                <a:ea typeface="仿宋" panose="02010609060101010101" pitchFamily="49" charset="-122"/>
              </a:rPr>
              <a:t>在</a:t>
            </a:r>
            <a:r>
              <a:rPr lang="en-US" altLang="zh-CN" sz="2800" b="1">
                <a:solidFill>
                  <a:schemeClr val="hlink"/>
                </a:solidFill>
                <a:latin typeface="仿宋" panose="02010609060101010101" pitchFamily="49" charset="-122"/>
                <a:ea typeface="仿宋" panose="02010609060101010101" pitchFamily="49" charset="-122"/>
              </a:rPr>
              <a:t>Java</a:t>
            </a:r>
            <a:r>
              <a:rPr lang="zh-CN" altLang="en-US" sz="2800" b="1">
                <a:solidFill>
                  <a:schemeClr val="hlink"/>
                </a:solidFill>
                <a:latin typeface="仿宋" panose="02010609060101010101" pitchFamily="49" charset="-122"/>
                <a:ea typeface="仿宋" panose="02010609060101010101" pitchFamily="49" charset="-122"/>
              </a:rPr>
              <a:t>语言中数组名称实际上是指向数组对象的指针。</a:t>
            </a:r>
          </a:p>
        </p:txBody>
      </p:sp>
    </p:spTree>
    <p:extLst>
      <p:ext uri="{BB962C8B-B14F-4D97-AF65-F5344CB8AC3E}">
        <p14:creationId xmlns:p14="http://schemas.microsoft.com/office/powerpoint/2010/main" val="201719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1+#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1+#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1+#ppt_w/2"/>
                                          </p:val>
                                        </p:tav>
                                        <p:tav tm="100000">
                                          <p:val>
                                            <p:strVal val="#ppt_x"/>
                                          </p:val>
                                        </p:tav>
                                      </p:tavLst>
                                    </p:anim>
                                    <p:anim calcmode="lin" valueType="num">
                                      <p:cBhvr additive="base">
                                        <p:cTn id="3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1+#ppt_w/2"/>
                                          </p:val>
                                        </p:tav>
                                        <p:tav tm="100000">
                                          <p:val>
                                            <p:strVal val="#ppt_x"/>
                                          </p:val>
                                        </p:tav>
                                      </p:tavLst>
                                    </p:anim>
                                    <p:anim calcmode="lin" valueType="num">
                                      <p:cBhvr additive="base">
                                        <p:cTn id="3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animBg="1"/>
      <p:bldP spid="6" grpId="0" animBg="1"/>
      <p:bldP spid="7" grpId="0" animBg="1"/>
      <p:bldP spid="8" grpId="0" animBg="1"/>
      <p:bldP spid="9"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矩形: 圆角 6">
            <a:extLst>
              <a:ext uri="{FF2B5EF4-FFF2-40B4-BE49-F238E27FC236}">
                <a16:creationId xmlns:a16="http://schemas.microsoft.com/office/drawing/2014/main" id="{A40EBE4B-E7F2-47E4-822E-3D5F28DF1BF1}"/>
              </a:ext>
            </a:extLst>
          </p:cNvPr>
          <p:cNvSpPr/>
          <p:nvPr/>
        </p:nvSpPr>
        <p:spPr>
          <a:xfrm>
            <a:off x="6095206" y="4405554"/>
            <a:ext cx="4590143" cy="584200"/>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a:solidFill>
                <a:schemeClr val="bg1"/>
              </a:solidFill>
              <a:latin typeface="仿宋" panose="02010609060101010101" pitchFamily="49" charset="-122"/>
              <a:ea typeface="仿宋" panose="02010609060101010101" pitchFamily="49" charset="-122"/>
            </a:endParaRPr>
          </a:p>
        </p:txBody>
      </p:sp>
      <p:grpSp>
        <p:nvGrpSpPr>
          <p:cNvPr id="120" name="组合 119">
            <a:extLst>
              <a:ext uri="{FF2B5EF4-FFF2-40B4-BE49-F238E27FC236}">
                <a16:creationId xmlns:a16="http://schemas.microsoft.com/office/drawing/2014/main" id="{12536E3C-E9B8-472D-ADE4-961AC72CE232}"/>
              </a:ext>
            </a:extLst>
          </p:cNvPr>
          <p:cNvGrpSpPr/>
          <p:nvPr/>
        </p:nvGrpSpPr>
        <p:grpSpPr>
          <a:xfrm>
            <a:off x="5283214" y="1248880"/>
            <a:ext cx="549846" cy="617986"/>
            <a:chOff x="279401" y="2698750"/>
            <a:chExt cx="1473200" cy="1655763"/>
          </a:xfrm>
        </p:grpSpPr>
        <p:sp>
          <p:nvSpPr>
            <p:cNvPr id="121" name="Freeform 45">
              <a:extLst>
                <a:ext uri="{FF2B5EF4-FFF2-40B4-BE49-F238E27FC236}">
                  <a16:creationId xmlns:a16="http://schemas.microsoft.com/office/drawing/2014/main" id="{5A6B1E3D-737E-4E7F-9CFF-61084CB179F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2" name="Freeform 46">
              <a:extLst>
                <a:ext uri="{FF2B5EF4-FFF2-40B4-BE49-F238E27FC236}">
                  <a16:creationId xmlns:a16="http://schemas.microsoft.com/office/drawing/2014/main" id="{B90E1F18-7BC4-41B6-8B8E-F8BB8C26EE93}"/>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3" name="Freeform 47">
              <a:extLst>
                <a:ext uri="{FF2B5EF4-FFF2-40B4-BE49-F238E27FC236}">
                  <a16:creationId xmlns:a16="http://schemas.microsoft.com/office/drawing/2014/main" id="{231A5CE1-B98E-44FC-8E6E-C52607274C8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4" name="Freeform 48">
              <a:extLst>
                <a:ext uri="{FF2B5EF4-FFF2-40B4-BE49-F238E27FC236}">
                  <a16:creationId xmlns:a16="http://schemas.microsoft.com/office/drawing/2014/main" id="{980829F6-B387-42A8-849F-6C8E73FE966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5" name="Freeform 49">
              <a:extLst>
                <a:ext uri="{FF2B5EF4-FFF2-40B4-BE49-F238E27FC236}">
                  <a16:creationId xmlns:a16="http://schemas.microsoft.com/office/drawing/2014/main" id="{AF1F527F-DB45-4317-85EB-6C5FB5B729A4}"/>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6" name="Oval 50">
              <a:extLst>
                <a:ext uri="{FF2B5EF4-FFF2-40B4-BE49-F238E27FC236}">
                  <a16:creationId xmlns:a16="http://schemas.microsoft.com/office/drawing/2014/main" id="{45E0D06C-CFFB-494E-BDC4-8225308719A8}"/>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7" name="Freeform 51">
              <a:extLst>
                <a:ext uri="{FF2B5EF4-FFF2-40B4-BE49-F238E27FC236}">
                  <a16:creationId xmlns:a16="http://schemas.microsoft.com/office/drawing/2014/main" id="{176FB438-A2C8-4D8A-9455-8685C32D2A83}"/>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8" name="Freeform 52">
              <a:extLst>
                <a:ext uri="{FF2B5EF4-FFF2-40B4-BE49-F238E27FC236}">
                  <a16:creationId xmlns:a16="http://schemas.microsoft.com/office/drawing/2014/main" id="{587BAF12-F001-4A50-8437-9BD79F91E50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129" name="组合 128">
            <a:extLst>
              <a:ext uri="{FF2B5EF4-FFF2-40B4-BE49-F238E27FC236}">
                <a16:creationId xmlns:a16="http://schemas.microsoft.com/office/drawing/2014/main" id="{5BC1E2AB-3648-4AF6-9081-8DCDAA4B37B7}"/>
              </a:ext>
            </a:extLst>
          </p:cNvPr>
          <p:cNvGrpSpPr/>
          <p:nvPr/>
        </p:nvGrpSpPr>
        <p:grpSpPr>
          <a:xfrm>
            <a:off x="5274270" y="1968692"/>
            <a:ext cx="549846" cy="617986"/>
            <a:chOff x="279401" y="2698750"/>
            <a:chExt cx="1473200" cy="1655763"/>
          </a:xfrm>
        </p:grpSpPr>
        <p:sp>
          <p:nvSpPr>
            <p:cNvPr id="130" name="Freeform 45">
              <a:extLst>
                <a:ext uri="{FF2B5EF4-FFF2-40B4-BE49-F238E27FC236}">
                  <a16:creationId xmlns:a16="http://schemas.microsoft.com/office/drawing/2014/main" id="{3972C737-E08F-4E81-A435-0E694C487CA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1" name="Freeform 46">
              <a:extLst>
                <a:ext uri="{FF2B5EF4-FFF2-40B4-BE49-F238E27FC236}">
                  <a16:creationId xmlns:a16="http://schemas.microsoft.com/office/drawing/2014/main" id="{996B2CEE-4B54-4F87-A12B-9502DC4B3EB1}"/>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2" name="Freeform 47">
              <a:extLst>
                <a:ext uri="{FF2B5EF4-FFF2-40B4-BE49-F238E27FC236}">
                  <a16:creationId xmlns:a16="http://schemas.microsoft.com/office/drawing/2014/main" id="{A3D511C7-83A3-44E3-AD8E-954CF78A100B}"/>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3" name="Freeform 48">
              <a:extLst>
                <a:ext uri="{FF2B5EF4-FFF2-40B4-BE49-F238E27FC236}">
                  <a16:creationId xmlns:a16="http://schemas.microsoft.com/office/drawing/2014/main" id="{A11E4F89-9485-4EC3-B7F2-A75844226029}"/>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4" name="Freeform 49">
              <a:extLst>
                <a:ext uri="{FF2B5EF4-FFF2-40B4-BE49-F238E27FC236}">
                  <a16:creationId xmlns:a16="http://schemas.microsoft.com/office/drawing/2014/main" id="{4DA3EAED-299D-48A4-BB5D-FDF47255A03C}"/>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5" name="Oval 50">
              <a:extLst>
                <a:ext uri="{FF2B5EF4-FFF2-40B4-BE49-F238E27FC236}">
                  <a16:creationId xmlns:a16="http://schemas.microsoft.com/office/drawing/2014/main" id="{5EFC0F61-47EA-4811-B68A-E8DCA36B42B7}"/>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6" name="Freeform 51">
              <a:extLst>
                <a:ext uri="{FF2B5EF4-FFF2-40B4-BE49-F238E27FC236}">
                  <a16:creationId xmlns:a16="http://schemas.microsoft.com/office/drawing/2014/main" id="{B6004DD6-B5A2-4F05-943F-1C59397A0BBC}"/>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7" name="Freeform 52">
              <a:extLst>
                <a:ext uri="{FF2B5EF4-FFF2-40B4-BE49-F238E27FC236}">
                  <a16:creationId xmlns:a16="http://schemas.microsoft.com/office/drawing/2014/main" id="{EEBCF78E-CB09-4C07-A049-F6E0D7E2F81C}"/>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38" name="TextBox 68">
            <a:extLst>
              <a:ext uri="{FF2B5EF4-FFF2-40B4-BE49-F238E27FC236}">
                <a16:creationId xmlns:a16="http://schemas.microsoft.com/office/drawing/2014/main" id="{62CFC4C2-9DBB-4970-87C2-F7342454C3BD}"/>
              </a:ext>
            </a:extLst>
          </p:cNvPr>
          <p:cNvSpPr txBox="1"/>
          <p:nvPr/>
        </p:nvSpPr>
        <p:spPr>
          <a:xfrm>
            <a:off x="6095206" y="2114102"/>
            <a:ext cx="39616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2.3   </a:t>
            </a:r>
            <a:r>
              <a:rPr lang="zh-CN" altLang="en-US" sz="2400" b="1" dirty="0">
                <a:latin typeface="仿宋" panose="02010609060101010101" pitchFamily="49" charset="-122"/>
                <a:ea typeface="仿宋" panose="02010609060101010101" pitchFamily="49" charset="-122"/>
              </a:rPr>
              <a:t>输入输出</a:t>
            </a:r>
          </a:p>
        </p:txBody>
      </p:sp>
      <p:grpSp>
        <p:nvGrpSpPr>
          <p:cNvPr id="139" name="组合 138">
            <a:extLst>
              <a:ext uri="{FF2B5EF4-FFF2-40B4-BE49-F238E27FC236}">
                <a16:creationId xmlns:a16="http://schemas.microsoft.com/office/drawing/2014/main" id="{BE048C30-E67A-482E-B9EB-77F4FAD8BB55}"/>
              </a:ext>
            </a:extLst>
          </p:cNvPr>
          <p:cNvGrpSpPr/>
          <p:nvPr/>
        </p:nvGrpSpPr>
        <p:grpSpPr>
          <a:xfrm>
            <a:off x="5275064" y="2742685"/>
            <a:ext cx="549846" cy="617986"/>
            <a:chOff x="279401" y="2698750"/>
            <a:chExt cx="1473200" cy="1655763"/>
          </a:xfrm>
        </p:grpSpPr>
        <p:sp>
          <p:nvSpPr>
            <p:cNvPr id="140" name="Freeform 45">
              <a:extLst>
                <a:ext uri="{FF2B5EF4-FFF2-40B4-BE49-F238E27FC236}">
                  <a16:creationId xmlns:a16="http://schemas.microsoft.com/office/drawing/2014/main" id="{EB9781C6-124D-49CE-82D3-2C7F6EF8D3D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1" name="Freeform 46">
              <a:extLst>
                <a:ext uri="{FF2B5EF4-FFF2-40B4-BE49-F238E27FC236}">
                  <a16:creationId xmlns:a16="http://schemas.microsoft.com/office/drawing/2014/main" id="{A531BAD0-2FFA-4B26-9B22-8824AEDAD347}"/>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2" name="Freeform 47">
              <a:extLst>
                <a:ext uri="{FF2B5EF4-FFF2-40B4-BE49-F238E27FC236}">
                  <a16:creationId xmlns:a16="http://schemas.microsoft.com/office/drawing/2014/main" id="{4949DAB7-7B92-4E63-909B-8524BF2DF34F}"/>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3" name="Freeform 48">
              <a:extLst>
                <a:ext uri="{FF2B5EF4-FFF2-40B4-BE49-F238E27FC236}">
                  <a16:creationId xmlns:a16="http://schemas.microsoft.com/office/drawing/2014/main" id="{9D6FD066-BECA-4D5C-B3BC-02B0FB1FDD1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4" name="Freeform 49">
              <a:extLst>
                <a:ext uri="{FF2B5EF4-FFF2-40B4-BE49-F238E27FC236}">
                  <a16:creationId xmlns:a16="http://schemas.microsoft.com/office/drawing/2014/main" id="{FBE3846C-17E4-49AD-B745-7BDC59974D5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5" name="Oval 50">
              <a:extLst>
                <a:ext uri="{FF2B5EF4-FFF2-40B4-BE49-F238E27FC236}">
                  <a16:creationId xmlns:a16="http://schemas.microsoft.com/office/drawing/2014/main" id="{5736930D-1698-450B-8A9B-28C789A90BA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6" name="Freeform 51">
              <a:extLst>
                <a:ext uri="{FF2B5EF4-FFF2-40B4-BE49-F238E27FC236}">
                  <a16:creationId xmlns:a16="http://schemas.microsoft.com/office/drawing/2014/main" id="{035E16BF-3FE5-4482-9628-D0108A141B66}"/>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7" name="Freeform 52">
              <a:extLst>
                <a:ext uri="{FF2B5EF4-FFF2-40B4-BE49-F238E27FC236}">
                  <a16:creationId xmlns:a16="http://schemas.microsoft.com/office/drawing/2014/main" id="{B32DD250-0C38-42F7-902A-B93430678D8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48" name="TextBox 78">
            <a:extLst>
              <a:ext uri="{FF2B5EF4-FFF2-40B4-BE49-F238E27FC236}">
                <a16:creationId xmlns:a16="http://schemas.microsoft.com/office/drawing/2014/main" id="{AFEED21C-3772-4E4B-9BE4-CE90B5019F7C}"/>
              </a:ext>
            </a:extLst>
          </p:cNvPr>
          <p:cNvSpPr txBox="1"/>
          <p:nvPr/>
        </p:nvSpPr>
        <p:spPr>
          <a:xfrm>
            <a:off x="6096000" y="2888095"/>
            <a:ext cx="41902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2.4   </a:t>
            </a:r>
            <a:r>
              <a:rPr lang="zh-CN" altLang="en-US" sz="2400" b="1" dirty="0">
                <a:latin typeface="仿宋" panose="02010609060101010101" pitchFamily="49" charset="-122"/>
                <a:ea typeface="仿宋" panose="02010609060101010101" pitchFamily="49" charset="-122"/>
              </a:rPr>
              <a:t>流程控制</a:t>
            </a:r>
          </a:p>
        </p:txBody>
      </p:sp>
      <p:sp>
        <p:nvSpPr>
          <p:cNvPr id="149" name="TextBox 108">
            <a:extLst>
              <a:ext uri="{FF2B5EF4-FFF2-40B4-BE49-F238E27FC236}">
                <a16:creationId xmlns:a16="http://schemas.microsoft.com/office/drawing/2014/main" id="{92646231-BB38-47A7-B400-74719D2F5E49}"/>
              </a:ext>
            </a:extLst>
          </p:cNvPr>
          <p:cNvSpPr txBox="1"/>
          <p:nvPr/>
        </p:nvSpPr>
        <p:spPr>
          <a:xfrm>
            <a:off x="6099500" y="3662088"/>
            <a:ext cx="5180806" cy="461665"/>
          </a:xfrm>
          <a:prstGeom prst="rect">
            <a:avLst/>
          </a:prstGeom>
        </p:spPr>
        <p:txBody>
          <a:bodyPr wrap="square" rtlCol="0">
            <a:spAutoFit/>
          </a:bodyPr>
          <a:lstStyle/>
          <a:p>
            <a:r>
              <a:rPr lang="en-US" altLang="zh-CN" sz="2400" b="1" dirty="0">
                <a:latin typeface="仿宋" panose="02010609060101010101" pitchFamily="49" charset="-122"/>
                <a:ea typeface="仿宋" panose="02010609060101010101" pitchFamily="49" charset="-122"/>
              </a:rPr>
              <a:t>2.5   </a:t>
            </a:r>
            <a:r>
              <a:rPr lang="zh-CN" altLang="en-US" sz="2400" b="1" dirty="0">
                <a:latin typeface="仿宋" panose="02010609060101010101" pitchFamily="49" charset="-122"/>
                <a:ea typeface="仿宋" panose="02010609060101010101" pitchFamily="49" charset="-122"/>
              </a:rPr>
              <a:t>数组</a:t>
            </a:r>
          </a:p>
        </p:txBody>
      </p:sp>
      <p:sp>
        <p:nvSpPr>
          <p:cNvPr id="150" name="TextBox 2">
            <a:extLst>
              <a:ext uri="{FF2B5EF4-FFF2-40B4-BE49-F238E27FC236}">
                <a16:creationId xmlns:a16="http://schemas.microsoft.com/office/drawing/2014/main" id="{4F0869E4-A930-4E46-875D-69EF40867F8B}"/>
              </a:ext>
            </a:extLst>
          </p:cNvPr>
          <p:cNvSpPr txBox="1"/>
          <p:nvPr/>
        </p:nvSpPr>
        <p:spPr>
          <a:xfrm>
            <a:off x="6084338" y="1366069"/>
            <a:ext cx="39616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2.2   </a:t>
            </a:r>
            <a:r>
              <a:rPr lang="zh-CN" altLang="en-US" sz="2400" b="1" dirty="0">
                <a:latin typeface="仿宋" panose="02010609060101010101" pitchFamily="49" charset="-122"/>
                <a:ea typeface="仿宋" panose="02010609060101010101" pitchFamily="49" charset="-122"/>
              </a:rPr>
              <a:t>数据类型和运算符号</a:t>
            </a:r>
          </a:p>
        </p:txBody>
      </p:sp>
      <p:grpSp>
        <p:nvGrpSpPr>
          <p:cNvPr id="151" name="组合 150">
            <a:extLst>
              <a:ext uri="{FF2B5EF4-FFF2-40B4-BE49-F238E27FC236}">
                <a16:creationId xmlns:a16="http://schemas.microsoft.com/office/drawing/2014/main" id="{24A9AD97-2493-440B-BC1D-AA9AEA5901D8}"/>
              </a:ext>
            </a:extLst>
          </p:cNvPr>
          <p:cNvGrpSpPr/>
          <p:nvPr/>
        </p:nvGrpSpPr>
        <p:grpSpPr>
          <a:xfrm>
            <a:off x="5295940" y="3518752"/>
            <a:ext cx="549846" cy="617986"/>
            <a:chOff x="279401" y="2698750"/>
            <a:chExt cx="1473200" cy="1655763"/>
          </a:xfrm>
        </p:grpSpPr>
        <p:sp>
          <p:nvSpPr>
            <p:cNvPr id="152" name="Freeform 45">
              <a:extLst>
                <a:ext uri="{FF2B5EF4-FFF2-40B4-BE49-F238E27FC236}">
                  <a16:creationId xmlns:a16="http://schemas.microsoft.com/office/drawing/2014/main" id="{2E87A3AF-4CD7-40A4-92AF-B42A38430371}"/>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3" name="Freeform 46">
              <a:extLst>
                <a:ext uri="{FF2B5EF4-FFF2-40B4-BE49-F238E27FC236}">
                  <a16:creationId xmlns:a16="http://schemas.microsoft.com/office/drawing/2014/main" id="{0F6474BA-4FAB-4571-87C1-FCC76E8E12D8}"/>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4" name="Freeform 47">
              <a:extLst>
                <a:ext uri="{FF2B5EF4-FFF2-40B4-BE49-F238E27FC236}">
                  <a16:creationId xmlns:a16="http://schemas.microsoft.com/office/drawing/2014/main" id="{BC8408E7-EDE7-4653-82AA-597441B44D2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5" name="Freeform 48">
              <a:extLst>
                <a:ext uri="{FF2B5EF4-FFF2-40B4-BE49-F238E27FC236}">
                  <a16:creationId xmlns:a16="http://schemas.microsoft.com/office/drawing/2014/main" id="{E789C844-62D9-40DF-9364-601EC66CE39A}"/>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6" name="Freeform 49">
              <a:extLst>
                <a:ext uri="{FF2B5EF4-FFF2-40B4-BE49-F238E27FC236}">
                  <a16:creationId xmlns:a16="http://schemas.microsoft.com/office/drawing/2014/main" id="{F1632258-DC3F-45BB-B662-9918CCED8C98}"/>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7" name="Oval 50">
              <a:extLst>
                <a:ext uri="{FF2B5EF4-FFF2-40B4-BE49-F238E27FC236}">
                  <a16:creationId xmlns:a16="http://schemas.microsoft.com/office/drawing/2014/main" id="{90EB62B3-A3EF-4B07-AE5C-A6A513D3135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8" name="Freeform 51">
              <a:extLst>
                <a:ext uri="{FF2B5EF4-FFF2-40B4-BE49-F238E27FC236}">
                  <a16:creationId xmlns:a16="http://schemas.microsoft.com/office/drawing/2014/main" id="{8AC8FF35-0911-44B1-89A5-702450A3172E}"/>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9" name="Freeform 52">
              <a:extLst>
                <a:ext uri="{FF2B5EF4-FFF2-40B4-BE49-F238E27FC236}">
                  <a16:creationId xmlns:a16="http://schemas.microsoft.com/office/drawing/2014/main" id="{DC01298C-B00B-4C2D-BA4E-DD60B02EEC5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160" name="组合 159">
            <a:extLst>
              <a:ext uri="{FF2B5EF4-FFF2-40B4-BE49-F238E27FC236}">
                <a16:creationId xmlns:a16="http://schemas.microsoft.com/office/drawing/2014/main" id="{46269DF3-EBA4-47DA-AC25-2860CCE33604}"/>
              </a:ext>
            </a:extLst>
          </p:cNvPr>
          <p:cNvGrpSpPr/>
          <p:nvPr/>
        </p:nvGrpSpPr>
        <p:grpSpPr>
          <a:xfrm>
            <a:off x="5362212" y="4302218"/>
            <a:ext cx="549846" cy="617986"/>
            <a:chOff x="279401" y="2698750"/>
            <a:chExt cx="1473200" cy="1655763"/>
          </a:xfrm>
        </p:grpSpPr>
        <p:sp>
          <p:nvSpPr>
            <p:cNvPr id="161" name="Freeform 45">
              <a:extLst>
                <a:ext uri="{FF2B5EF4-FFF2-40B4-BE49-F238E27FC236}">
                  <a16:creationId xmlns:a16="http://schemas.microsoft.com/office/drawing/2014/main" id="{80DD4620-9A35-405A-84AB-97F0220CBEC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2" name="Freeform 46">
              <a:extLst>
                <a:ext uri="{FF2B5EF4-FFF2-40B4-BE49-F238E27FC236}">
                  <a16:creationId xmlns:a16="http://schemas.microsoft.com/office/drawing/2014/main" id="{32F09628-F15B-4C20-BCF8-3336B106714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3" name="Freeform 47">
              <a:extLst>
                <a:ext uri="{FF2B5EF4-FFF2-40B4-BE49-F238E27FC236}">
                  <a16:creationId xmlns:a16="http://schemas.microsoft.com/office/drawing/2014/main" id="{1A9565C6-337B-43ED-8B86-2D60400FAE09}"/>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4" name="Freeform 48">
              <a:extLst>
                <a:ext uri="{FF2B5EF4-FFF2-40B4-BE49-F238E27FC236}">
                  <a16:creationId xmlns:a16="http://schemas.microsoft.com/office/drawing/2014/main" id="{2CA1A40E-84FA-41E4-8B96-70095783DC1E}"/>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5" name="Freeform 49">
              <a:extLst>
                <a:ext uri="{FF2B5EF4-FFF2-40B4-BE49-F238E27FC236}">
                  <a16:creationId xmlns:a16="http://schemas.microsoft.com/office/drawing/2014/main" id="{9A94B340-FC11-4C85-8B41-44ABB4FBABA1}"/>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6" name="Oval 50">
              <a:extLst>
                <a:ext uri="{FF2B5EF4-FFF2-40B4-BE49-F238E27FC236}">
                  <a16:creationId xmlns:a16="http://schemas.microsoft.com/office/drawing/2014/main" id="{99F5FA50-79F2-4B3D-B3B8-2356F6FA51A3}"/>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7" name="Freeform 51">
              <a:extLst>
                <a:ext uri="{FF2B5EF4-FFF2-40B4-BE49-F238E27FC236}">
                  <a16:creationId xmlns:a16="http://schemas.microsoft.com/office/drawing/2014/main" id="{50276B3B-7B7E-4EB5-B446-A3B2C20D8EA8}"/>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8" name="Freeform 52">
              <a:extLst>
                <a:ext uri="{FF2B5EF4-FFF2-40B4-BE49-F238E27FC236}">
                  <a16:creationId xmlns:a16="http://schemas.microsoft.com/office/drawing/2014/main" id="{F5B6E48B-F94B-47DB-BA90-7A3AB79B240B}"/>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69" name="TextBox 206">
            <a:extLst>
              <a:ext uri="{FF2B5EF4-FFF2-40B4-BE49-F238E27FC236}">
                <a16:creationId xmlns:a16="http://schemas.microsoft.com/office/drawing/2014/main" id="{76A40ECD-E1F5-49FF-8719-1A7743ACBBA6}"/>
              </a:ext>
            </a:extLst>
          </p:cNvPr>
          <p:cNvSpPr txBox="1"/>
          <p:nvPr/>
        </p:nvSpPr>
        <p:spPr>
          <a:xfrm>
            <a:off x="6085394" y="4450153"/>
            <a:ext cx="5180806" cy="461665"/>
          </a:xfrm>
          <a:prstGeom prst="rect">
            <a:avLst/>
          </a:prstGeom>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2.6   </a:t>
            </a:r>
            <a:r>
              <a:rPr lang="zh-CN" altLang="en-US" sz="2400" b="1" dirty="0">
                <a:solidFill>
                  <a:schemeClr val="bg1"/>
                </a:solidFill>
                <a:latin typeface="仿宋" panose="02010609060101010101" pitchFamily="49" charset="-122"/>
                <a:ea typeface="仿宋" panose="02010609060101010101" pitchFamily="49" charset="-122"/>
              </a:rPr>
              <a:t>枚举</a:t>
            </a:r>
          </a:p>
        </p:txBody>
      </p:sp>
      <p:pic>
        <p:nvPicPr>
          <p:cNvPr id="170" name="图片 169">
            <a:extLst>
              <a:ext uri="{FF2B5EF4-FFF2-40B4-BE49-F238E27FC236}">
                <a16:creationId xmlns:a16="http://schemas.microsoft.com/office/drawing/2014/main" id="{AD4125E7-923E-4BCD-A416-468EF080E4C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72" y="3091"/>
            <a:ext cx="4550077" cy="6825118"/>
          </a:xfrm>
          <a:prstGeom prst="rect">
            <a:avLst/>
          </a:prstGeom>
        </p:spPr>
      </p:pic>
      <p:sp>
        <p:nvSpPr>
          <p:cNvPr id="171" name="矩形 170">
            <a:extLst>
              <a:ext uri="{FF2B5EF4-FFF2-40B4-BE49-F238E27FC236}">
                <a16:creationId xmlns:a16="http://schemas.microsoft.com/office/drawing/2014/main" id="{203F7574-926D-4C95-9223-219C821DFEBD}"/>
              </a:ext>
            </a:extLst>
          </p:cNvPr>
          <p:cNvSpPr/>
          <p:nvPr/>
        </p:nvSpPr>
        <p:spPr>
          <a:xfrm>
            <a:off x="0" y="0"/>
            <a:ext cx="4545205"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6625" algn="l"/>
              </a:tabLst>
            </a:pPr>
            <a:endParaRPr lang="zh-CN" altLang="en-US" dirty="0">
              <a:solidFill>
                <a:srgbClr val="55B2A0"/>
              </a:solidFill>
            </a:endParaRPr>
          </a:p>
        </p:txBody>
      </p:sp>
      <p:sp>
        <p:nvSpPr>
          <p:cNvPr id="172" name="文本框 24">
            <a:extLst>
              <a:ext uri="{FF2B5EF4-FFF2-40B4-BE49-F238E27FC236}">
                <a16:creationId xmlns:a16="http://schemas.microsoft.com/office/drawing/2014/main" id="{3534DA00-4BF3-4A92-A003-1B8FA793C3A8}"/>
              </a:ext>
            </a:extLst>
          </p:cNvPr>
          <p:cNvSpPr txBox="1"/>
          <p:nvPr/>
        </p:nvSpPr>
        <p:spPr>
          <a:xfrm>
            <a:off x="291732" y="-79882"/>
            <a:ext cx="1455919" cy="2216504"/>
          </a:xfrm>
          <a:prstGeom prst="rect">
            <a:avLst/>
          </a:prstGeom>
          <a:noFill/>
        </p:spPr>
        <p:txBody>
          <a:bodyPr wrap="square" rtlCol="0">
            <a:spAutoFit/>
          </a:bodyPr>
          <a:lstStyle/>
          <a:p>
            <a:r>
              <a:rPr lang="en-US" altLang="zh-CN" sz="13800" b="1" dirty="0">
                <a:solidFill>
                  <a:schemeClr val="bg1"/>
                </a:solidFill>
                <a:latin typeface="Bodoni MT" panose="02070603080606020203" pitchFamily="18" charset="0"/>
              </a:rPr>
              <a:t>C</a:t>
            </a:r>
            <a:endParaRPr lang="zh-CN" altLang="en-US" sz="6000" b="1" dirty="0">
              <a:solidFill>
                <a:schemeClr val="bg1"/>
              </a:solidFill>
              <a:latin typeface="Bodoni MT" panose="02070603080606020203" pitchFamily="18" charset="0"/>
            </a:endParaRPr>
          </a:p>
        </p:txBody>
      </p:sp>
      <p:sp>
        <p:nvSpPr>
          <p:cNvPr id="173" name="文本框 25">
            <a:extLst>
              <a:ext uri="{FF2B5EF4-FFF2-40B4-BE49-F238E27FC236}">
                <a16:creationId xmlns:a16="http://schemas.microsoft.com/office/drawing/2014/main" id="{9C98BCD3-E517-4374-87DC-375B762C9DC9}"/>
              </a:ext>
            </a:extLst>
          </p:cNvPr>
          <p:cNvSpPr txBox="1"/>
          <p:nvPr/>
        </p:nvSpPr>
        <p:spPr>
          <a:xfrm>
            <a:off x="469087" y="1891211"/>
            <a:ext cx="2044719" cy="923544"/>
          </a:xfrm>
          <a:prstGeom prst="rect">
            <a:avLst/>
          </a:prstGeom>
          <a:noFill/>
        </p:spPr>
        <p:txBody>
          <a:bodyPr wrap="square" rtlCol="0">
            <a:spAutoFit/>
          </a:bodyPr>
          <a:lstStyle/>
          <a:p>
            <a:r>
              <a:rPr lang="zh-CN" altLang="en-US" sz="5400" dirty="0">
                <a:solidFill>
                  <a:schemeClr val="bg1"/>
                </a:solidFill>
                <a:latin typeface="黑体" panose="02010609060101010101" pitchFamily="49" charset="-122"/>
                <a:ea typeface="黑体" panose="02010609060101010101" pitchFamily="49" charset="-122"/>
              </a:rPr>
              <a:t>目录</a:t>
            </a:r>
          </a:p>
        </p:txBody>
      </p:sp>
      <p:sp>
        <p:nvSpPr>
          <p:cNvPr id="174" name="文本框 26">
            <a:extLst>
              <a:ext uri="{FF2B5EF4-FFF2-40B4-BE49-F238E27FC236}">
                <a16:creationId xmlns:a16="http://schemas.microsoft.com/office/drawing/2014/main" id="{E2AFECCA-47F1-43C9-8DF1-3D7650BFAFCC}"/>
              </a:ext>
            </a:extLst>
          </p:cNvPr>
          <p:cNvSpPr txBox="1"/>
          <p:nvPr/>
        </p:nvSpPr>
        <p:spPr>
          <a:xfrm>
            <a:off x="1395640" y="997242"/>
            <a:ext cx="3136002" cy="830997"/>
          </a:xfrm>
          <a:prstGeom prst="rect">
            <a:avLst/>
          </a:prstGeom>
          <a:noFill/>
        </p:spPr>
        <p:txBody>
          <a:bodyPr wrap="square" rtlCol="0">
            <a:spAutoFit/>
          </a:bodyPr>
          <a:lstStyle/>
          <a:p>
            <a:r>
              <a:rPr lang="en-US" altLang="zh-CN" sz="4800" b="1" dirty="0">
                <a:solidFill>
                  <a:schemeClr val="bg1"/>
                </a:solidFill>
                <a:latin typeface="Bodoni MT" panose="02070603080606020203" pitchFamily="18" charset="0"/>
              </a:rPr>
              <a:t>ONTENTS</a:t>
            </a:r>
            <a:endParaRPr lang="zh-CN" altLang="en-US" sz="6000" b="1" dirty="0">
              <a:solidFill>
                <a:schemeClr val="bg1"/>
              </a:solidFill>
              <a:latin typeface="Bodoni MT" panose="02070603080606020203" pitchFamily="18" charset="0"/>
            </a:endParaRPr>
          </a:p>
        </p:txBody>
      </p:sp>
      <p:sp>
        <p:nvSpPr>
          <p:cNvPr id="175" name="矩形 174">
            <a:extLst>
              <a:ext uri="{FF2B5EF4-FFF2-40B4-BE49-F238E27FC236}">
                <a16:creationId xmlns:a16="http://schemas.microsoft.com/office/drawing/2014/main" id="{B3429AC9-4ADE-4728-AA1C-E1C09F41B85B}"/>
              </a:ext>
            </a:extLst>
          </p:cNvPr>
          <p:cNvSpPr/>
          <p:nvPr/>
        </p:nvSpPr>
        <p:spPr>
          <a:xfrm>
            <a:off x="532606" y="1753157"/>
            <a:ext cx="3810000" cy="7880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矩形 175">
            <a:extLst>
              <a:ext uri="{FF2B5EF4-FFF2-40B4-BE49-F238E27FC236}">
                <a16:creationId xmlns:a16="http://schemas.microsoft.com/office/drawing/2014/main" id="{BBE537E9-DA2C-4AE3-9B05-47ACA54039D0}"/>
              </a:ext>
            </a:extLst>
          </p:cNvPr>
          <p:cNvSpPr/>
          <p:nvPr/>
        </p:nvSpPr>
        <p:spPr>
          <a:xfrm>
            <a:off x="532607" y="2809797"/>
            <a:ext cx="1431478" cy="113910"/>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7" name="组合 176">
            <a:extLst>
              <a:ext uri="{FF2B5EF4-FFF2-40B4-BE49-F238E27FC236}">
                <a16:creationId xmlns:a16="http://schemas.microsoft.com/office/drawing/2014/main" id="{C07B2382-6F5C-4862-896E-B31C68D12EE5}"/>
              </a:ext>
            </a:extLst>
          </p:cNvPr>
          <p:cNvGrpSpPr/>
          <p:nvPr/>
        </p:nvGrpSpPr>
        <p:grpSpPr>
          <a:xfrm>
            <a:off x="5376318" y="5045684"/>
            <a:ext cx="549846" cy="617986"/>
            <a:chOff x="279401" y="2698750"/>
            <a:chExt cx="1473200" cy="1655763"/>
          </a:xfrm>
        </p:grpSpPr>
        <p:sp>
          <p:nvSpPr>
            <p:cNvPr id="178" name="Freeform 45">
              <a:extLst>
                <a:ext uri="{FF2B5EF4-FFF2-40B4-BE49-F238E27FC236}">
                  <a16:creationId xmlns:a16="http://schemas.microsoft.com/office/drawing/2014/main" id="{D11B542C-8CFC-41C1-8A95-8C2FB373975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9" name="Freeform 46">
              <a:extLst>
                <a:ext uri="{FF2B5EF4-FFF2-40B4-BE49-F238E27FC236}">
                  <a16:creationId xmlns:a16="http://schemas.microsoft.com/office/drawing/2014/main" id="{0A019D9B-0ABF-43F8-BBB3-2DCE2A511F26}"/>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0" name="Freeform 47">
              <a:extLst>
                <a:ext uri="{FF2B5EF4-FFF2-40B4-BE49-F238E27FC236}">
                  <a16:creationId xmlns:a16="http://schemas.microsoft.com/office/drawing/2014/main" id="{89E4FB18-A479-4190-9335-5018C8339369}"/>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1" name="Freeform 48">
              <a:extLst>
                <a:ext uri="{FF2B5EF4-FFF2-40B4-BE49-F238E27FC236}">
                  <a16:creationId xmlns:a16="http://schemas.microsoft.com/office/drawing/2014/main" id="{2277E399-C68D-4AB7-B97E-74C1925C2CA3}"/>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2" name="Freeform 49">
              <a:extLst>
                <a:ext uri="{FF2B5EF4-FFF2-40B4-BE49-F238E27FC236}">
                  <a16:creationId xmlns:a16="http://schemas.microsoft.com/office/drawing/2014/main" id="{FC58C1E0-4386-4088-A8DB-63ED479DB93C}"/>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3" name="Oval 50">
              <a:extLst>
                <a:ext uri="{FF2B5EF4-FFF2-40B4-BE49-F238E27FC236}">
                  <a16:creationId xmlns:a16="http://schemas.microsoft.com/office/drawing/2014/main" id="{5CB51622-4C96-4A52-83F2-24E02DA0E19B}"/>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4" name="Freeform 51">
              <a:extLst>
                <a:ext uri="{FF2B5EF4-FFF2-40B4-BE49-F238E27FC236}">
                  <a16:creationId xmlns:a16="http://schemas.microsoft.com/office/drawing/2014/main" id="{11C90F0D-2A1C-444F-8959-C53C11D06D62}"/>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5" name="Freeform 52">
              <a:extLst>
                <a:ext uri="{FF2B5EF4-FFF2-40B4-BE49-F238E27FC236}">
                  <a16:creationId xmlns:a16="http://schemas.microsoft.com/office/drawing/2014/main" id="{7C83C986-D7C0-468B-8042-9CC20AEF44F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86" name="TextBox 206">
            <a:extLst>
              <a:ext uri="{FF2B5EF4-FFF2-40B4-BE49-F238E27FC236}">
                <a16:creationId xmlns:a16="http://schemas.microsoft.com/office/drawing/2014/main" id="{8545B12D-923A-4E4B-A66F-605DA9E3A007}"/>
              </a:ext>
            </a:extLst>
          </p:cNvPr>
          <p:cNvSpPr txBox="1"/>
          <p:nvPr/>
        </p:nvSpPr>
        <p:spPr>
          <a:xfrm>
            <a:off x="6099500" y="5193619"/>
            <a:ext cx="5180806" cy="461665"/>
          </a:xfrm>
          <a:prstGeom prst="rect">
            <a:avLst/>
          </a:prstGeom>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2.7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小结</a:t>
            </a:r>
          </a:p>
        </p:txBody>
      </p:sp>
      <p:grpSp>
        <p:nvGrpSpPr>
          <p:cNvPr id="187" name="组合 186">
            <a:extLst>
              <a:ext uri="{FF2B5EF4-FFF2-40B4-BE49-F238E27FC236}">
                <a16:creationId xmlns:a16="http://schemas.microsoft.com/office/drawing/2014/main" id="{3D3914A1-821E-45FB-B8FF-1B6B13358EA3}"/>
              </a:ext>
            </a:extLst>
          </p:cNvPr>
          <p:cNvGrpSpPr/>
          <p:nvPr/>
        </p:nvGrpSpPr>
        <p:grpSpPr>
          <a:xfrm>
            <a:off x="5292045" y="430774"/>
            <a:ext cx="549846" cy="617986"/>
            <a:chOff x="279401" y="2698750"/>
            <a:chExt cx="1473200" cy="1655763"/>
          </a:xfrm>
        </p:grpSpPr>
        <p:sp>
          <p:nvSpPr>
            <p:cNvPr id="188" name="Freeform 45">
              <a:extLst>
                <a:ext uri="{FF2B5EF4-FFF2-40B4-BE49-F238E27FC236}">
                  <a16:creationId xmlns:a16="http://schemas.microsoft.com/office/drawing/2014/main" id="{929D3E3D-466C-4DF0-ACFF-1FB6712C742C}"/>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9" name="Freeform 46">
              <a:extLst>
                <a:ext uri="{FF2B5EF4-FFF2-40B4-BE49-F238E27FC236}">
                  <a16:creationId xmlns:a16="http://schemas.microsoft.com/office/drawing/2014/main" id="{51A5804C-F897-4BBF-BB8B-8DE8EBAF569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0" name="Freeform 47">
              <a:extLst>
                <a:ext uri="{FF2B5EF4-FFF2-40B4-BE49-F238E27FC236}">
                  <a16:creationId xmlns:a16="http://schemas.microsoft.com/office/drawing/2014/main" id="{22C35572-9370-47F6-91BB-5DBA58384E51}"/>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1" name="Freeform 48">
              <a:extLst>
                <a:ext uri="{FF2B5EF4-FFF2-40B4-BE49-F238E27FC236}">
                  <a16:creationId xmlns:a16="http://schemas.microsoft.com/office/drawing/2014/main" id="{979921ED-439B-4DC1-808B-BA44FA2819C6}"/>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2" name="Freeform 49">
              <a:extLst>
                <a:ext uri="{FF2B5EF4-FFF2-40B4-BE49-F238E27FC236}">
                  <a16:creationId xmlns:a16="http://schemas.microsoft.com/office/drawing/2014/main" id="{CAE84BCA-ECEC-4CB3-A15D-CC6F5471405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3" name="Oval 50">
              <a:extLst>
                <a:ext uri="{FF2B5EF4-FFF2-40B4-BE49-F238E27FC236}">
                  <a16:creationId xmlns:a16="http://schemas.microsoft.com/office/drawing/2014/main" id="{8C1A0872-75EC-4B93-996A-082D94A05049}"/>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4" name="Freeform 51">
              <a:extLst>
                <a:ext uri="{FF2B5EF4-FFF2-40B4-BE49-F238E27FC236}">
                  <a16:creationId xmlns:a16="http://schemas.microsoft.com/office/drawing/2014/main" id="{12721B50-4C6B-4D84-98D0-898383AF70DF}"/>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5" name="Freeform 52">
              <a:extLst>
                <a:ext uri="{FF2B5EF4-FFF2-40B4-BE49-F238E27FC236}">
                  <a16:creationId xmlns:a16="http://schemas.microsoft.com/office/drawing/2014/main" id="{A272D19F-1668-414E-9AD2-43D86C85B75D}"/>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96" name="TextBox 206">
            <a:extLst>
              <a:ext uri="{FF2B5EF4-FFF2-40B4-BE49-F238E27FC236}">
                <a16:creationId xmlns:a16="http://schemas.microsoft.com/office/drawing/2014/main" id="{C69DC414-680C-41BD-8AC1-957392238DF3}"/>
              </a:ext>
            </a:extLst>
          </p:cNvPr>
          <p:cNvSpPr txBox="1"/>
          <p:nvPr/>
        </p:nvSpPr>
        <p:spPr>
          <a:xfrm>
            <a:off x="6095206" y="618036"/>
            <a:ext cx="3950738" cy="461665"/>
          </a:xfrm>
          <a:prstGeom prst="rect">
            <a:avLst/>
          </a:prstGeom>
        </p:spPr>
        <p:txBody>
          <a:bodyPr wrap="square" rtlCol="0">
            <a:spAutoFit/>
          </a:bodyPr>
          <a:lstStyle/>
          <a:p>
            <a:r>
              <a:rPr lang="en-US" altLang="zh-CN" sz="2400" b="1" dirty="0">
                <a:latin typeface="仿宋" panose="02010609060101010101" pitchFamily="49" charset="-122"/>
                <a:ea typeface="仿宋" panose="02010609060101010101" pitchFamily="49" charset="-122"/>
              </a:rPr>
              <a:t>2.1   </a:t>
            </a:r>
            <a:r>
              <a:rPr lang="zh-CN" altLang="en-US" sz="2400" b="1" dirty="0">
                <a:latin typeface="仿宋" panose="02010609060101010101" pitchFamily="49" charset="-122"/>
                <a:ea typeface="仿宋" panose="02010609060101010101" pitchFamily="49" charset="-122"/>
              </a:rPr>
              <a:t>标识符与关键字</a:t>
            </a:r>
          </a:p>
        </p:txBody>
      </p:sp>
    </p:spTree>
    <p:extLst>
      <p:ext uri="{BB962C8B-B14F-4D97-AF65-F5344CB8AC3E}">
        <p14:creationId xmlns:p14="http://schemas.microsoft.com/office/powerpoint/2010/main" val="4256863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en-US" altLang="zh-CN" b="1" dirty="0">
                <a:latin typeface="仿宋" panose="02010609060101010101" pitchFamily="49" charset="-122"/>
                <a:ea typeface="仿宋" panose="02010609060101010101" pitchFamily="49" charset="-122"/>
              </a:rPr>
              <a:t>2.2  </a:t>
            </a:r>
            <a:r>
              <a:rPr lang="zh-CN" altLang="en-US" b="1" dirty="0">
                <a:latin typeface="仿宋" panose="02010609060101010101" pitchFamily="49" charset="-122"/>
                <a:ea typeface="仿宋" panose="02010609060101010101" pitchFamily="49" charset="-122"/>
              </a:rPr>
              <a:t>数据类型和运算符号</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25">
            <a:extLst>
              <a:ext uri="{FF2B5EF4-FFF2-40B4-BE49-F238E27FC236}">
                <a16:creationId xmlns:a16="http://schemas.microsoft.com/office/drawing/2014/main" id="{1B061F4E-6586-4CCA-92B4-F8FE28055083}"/>
              </a:ext>
            </a:extLst>
          </p:cNvPr>
          <p:cNvSpPr>
            <a:spLocks noEditPoints="1"/>
          </p:cNvSpPr>
          <p:nvPr/>
        </p:nvSpPr>
        <p:spPr bwMode="auto">
          <a:xfrm>
            <a:off x="1290152" y="3429794"/>
            <a:ext cx="492381" cy="361950"/>
          </a:xfrm>
          <a:custGeom>
            <a:avLst/>
            <a:gdLst>
              <a:gd name="T0" fmla="*/ 6 w 51"/>
              <a:gd name="T1" fmla="*/ 5 h 39"/>
              <a:gd name="T2" fmla="*/ 31 w 51"/>
              <a:gd name="T3" fmla="*/ 5 h 39"/>
              <a:gd name="T4" fmla="*/ 31 w 51"/>
              <a:gd name="T5" fmla="*/ 5 h 39"/>
              <a:gd name="T6" fmla="*/ 31 w 51"/>
              <a:gd name="T7" fmla="*/ 3 h 39"/>
              <a:gd name="T8" fmla="*/ 33 w 51"/>
              <a:gd name="T9" fmla="*/ 0 h 39"/>
              <a:gd name="T10" fmla="*/ 42 w 51"/>
              <a:gd name="T11" fmla="*/ 0 h 39"/>
              <a:gd name="T12" fmla="*/ 44 w 51"/>
              <a:gd name="T13" fmla="*/ 3 h 39"/>
              <a:gd name="T14" fmla="*/ 44 w 51"/>
              <a:gd name="T15" fmla="*/ 5 h 39"/>
              <a:gd name="T16" fmla="*/ 44 w 51"/>
              <a:gd name="T17" fmla="*/ 5 h 39"/>
              <a:gd name="T18" fmla="*/ 46 w 51"/>
              <a:gd name="T19" fmla="*/ 5 h 39"/>
              <a:gd name="T20" fmla="*/ 51 w 51"/>
              <a:gd name="T21" fmla="*/ 11 h 39"/>
              <a:gd name="T22" fmla="*/ 51 w 51"/>
              <a:gd name="T23" fmla="*/ 33 h 39"/>
              <a:gd name="T24" fmla="*/ 46 w 51"/>
              <a:gd name="T25" fmla="*/ 39 h 39"/>
              <a:gd name="T26" fmla="*/ 6 w 51"/>
              <a:gd name="T27" fmla="*/ 39 h 39"/>
              <a:gd name="T28" fmla="*/ 0 w 51"/>
              <a:gd name="T29" fmla="*/ 33 h 39"/>
              <a:gd name="T30" fmla="*/ 0 w 51"/>
              <a:gd name="T31" fmla="*/ 11 h 39"/>
              <a:gd name="T32" fmla="*/ 6 w 51"/>
              <a:gd name="T33" fmla="*/ 5 h 39"/>
              <a:gd name="T34" fmla="*/ 34 w 51"/>
              <a:gd name="T35" fmla="*/ 5 h 39"/>
              <a:gd name="T36" fmla="*/ 41 w 51"/>
              <a:gd name="T37" fmla="*/ 5 h 39"/>
              <a:gd name="T38" fmla="*/ 41 w 51"/>
              <a:gd name="T39" fmla="*/ 2 h 39"/>
              <a:gd name="T40" fmla="*/ 34 w 51"/>
              <a:gd name="T41" fmla="*/ 2 h 39"/>
              <a:gd name="T42" fmla="*/ 34 w 51"/>
              <a:gd name="T43" fmla="*/ 5 h 39"/>
              <a:gd name="T44" fmla="*/ 26 w 51"/>
              <a:gd name="T45" fmla="*/ 9 h 39"/>
              <a:gd name="T46" fmla="*/ 14 w 51"/>
              <a:gd name="T47" fmla="*/ 22 h 39"/>
              <a:gd name="T48" fmla="*/ 26 w 51"/>
              <a:gd name="T49" fmla="*/ 35 h 39"/>
              <a:gd name="T50" fmla="*/ 39 w 51"/>
              <a:gd name="T51" fmla="*/ 22 h 39"/>
              <a:gd name="T52" fmla="*/ 26 w 51"/>
              <a:gd name="T53" fmla="*/ 9 h 39"/>
              <a:gd name="T54" fmla="*/ 35 w 51"/>
              <a:gd name="T55" fmla="*/ 22 h 39"/>
              <a:gd name="T56" fmla="*/ 26 w 51"/>
              <a:gd name="T57" fmla="*/ 13 h 39"/>
              <a:gd name="T58" fmla="*/ 18 w 51"/>
              <a:gd name="T59" fmla="*/ 22 h 39"/>
              <a:gd name="T60" fmla="*/ 26 w 51"/>
              <a:gd name="T61" fmla="*/ 31 h 39"/>
              <a:gd name="T62" fmla="*/ 35 w 51"/>
              <a:gd name="T63" fmla="*/ 22 h 39"/>
              <a:gd name="T64" fmla="*/ 26 w 51"/>
              <a:gd name="T65" fmla="*/ 11 h 39"/>
              <a:gd name="T66" fmla="*/ 16 w 51"/>
              <a:gd name="T67" fmla="*/ 22 h 39"/>
              <a:gd name="T68" fmla="*/ 26 w 51"/>
              <a:gd name="T69" fmla="*/ 33 h 39"/>
              <a:gd name="T70" fmla="*/ 36 w 51"/>
              <a:gd name="T71" fmla="*/ 22 h 39"/>
              <a:gd name="T72" fmla="*/ 26 w 51"/>
              <a:gd name="T7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 h="39">
                <a:moveTo>
                  <a:pt x="6" y="5"/>
                </a:moveTo>
                <a:cubicBezTo>
                  <a:pt x="31" y="5"/>
                  <a:pt x="31" y="5"/>
                  <a:pt x="31" y="5"/>
                </a:cubicBezTo>
                <a:cubicBezTo>
                  <a:pt x="31" y="5"/>
                  <a:pt x="31" y="5"/>
                  <a:pt x="31" y="5"/>
                </a:cubicBezTo>
                <a:cubicBezTo>
                  <a:pt x="31" y="3"/>
                  <a:pt x="31" y="3"/>
                  <a:pt x="31" y="3"/>
                </a:cubicBezTo>
                <a:cubicBezTo>
                  <a:pt x="31" y="2"/>
                  <a:pt x="32" y="0"/>
                  <a:pt x="33" y="0"/>
                </a:cubicBezTo>
                <a:cubicBezTo>
                  <a:pt x="42" y="0"/>
                  <a:pt x="42" y="0"/>
                  <a:pt x="42" y="0"/>
                </a:cubicBezTo>
                <a:cubicBezTo>
                  <a:pt x="44" y="0"/>
                  <a:pt x="44" y="2"/>
                  <a:pt x="44" y="3"/>
                </a:cubicBezTo>
                <a:cubicBezTo>
                  <a:pt x="44" y="5"/>
                  <a:pt x="44" y="5"/>
                  <a:pt x="44" y="5"/>
                </a:cubicBezTo>
                <a:cubicBezTo>
                  <a:pt x="44" y="5"/>
                  <a:pt x="44" y="5"/>
                  <a:pt x="44" y="5"/>
                </a:cubicBezTo>
                <a:cubicBezTo>
                  <a:pt x="46" y="5"/>
                  <a:pt x="46" y="5"/>
                  <a:pt x="46" y="5"/>
                </a:cubicBezTo>
                <a:cubicBezTo>
                  <a:pt x="49" y="5"/>
                  <a:pt x="51" y="8"/>
                  <a:pt x="51" y="11"/>
                </a:cubicBezTo>
                <a:cubicBezTo>
                  <a:pt x="51" y="33"/>
                  <a:pt x="51" y="33"/>
                  <a:pt x="51" y="33"/>
                </a:cubicBezTo>
                <a:cubicBezTo>
                  <a:pt x="51" y="36"/>
                  <a:pt x="49" y="39"/>
                  <a:pt x="46" y="39"/>
                </a:cubicBezTo>
                <a:cubicBezTo>
                  <a:pt x="6" y="39"/>
                  <a:pt x="6" y="39"/>
                  <a:pt x="6" y="39"/>
                </a:cubicBezTo>
                <a:cubicBezTo>
                  <a:pt x="2" y="39"/>
                  <a:pt x="0" y="36"/>
                  <a:pt x="0" y="33"/>
                </a:cubicBezTo>
                <a:cubicBezTo>
                  <a:pt x="0" y="11"/>
                  <a:pt x="0" y="11"/>
                  <a:pt x="0" y="11"/>
                </a:cubicBezTo>
                <a:cubicBezTo>
                  <a:pt x="0" y="8"/>
                  <a:pt x="2" y="5"/>
                  <a:pt x="6" y="5"/>
                </a:cubicBezTo>
                <a:close/>
                <a:moveTo>
                  <a:pt x="34" y="5"/>
                </a:moveTo>
                <a:cubicBezTo>
                  <a:pt x="41" y="5"/>
                  <a:pt x="41" y="5"/>
                  <a:pt x="41" y="5"/>
                </a:cubicBezTo>
                <a:cubicBezTo>
                  <a:pt x="41" y="2"/>
                  <a:pt x="41" y="2"/>
                  <a:pt x="41" y="2"/>
                </a:cubicBezTo>
                <a:cubicBezTo>
                  <a:pt x="34" y="2"/>
                  <a:pt x="34" y="2"/>
                  <a:pt x="34" y="2"/>
                </a:cubicBezTo>
                <a:cubicBezTo>
                  <a:pt x="34" y="5"/>
                  <a:pt x="34" y="5"/>
                  <a:pt x="34" y="5"/>
                </a:cubicBezTo>
                <a:close/>
                <a:moveTo>
                  <a:pt x="26" y="9"/>
                </a:moveTo>
                <a:cubicBezTo>
                  <a:pt x="19" y="9"/>
                  <a:pt x="14" y="15"/>
                  <a:pt x="14" y="22"/>
                </a:cubicBezTo>
                <a:cubicBezTo>
                  <a:pt x="14" y="29"/>
                  <a:pt x="19" y="35"/>
                  <a:pt x="26" y="35"/>
                </a:cubicBezTo>
                <a:cubicBezTo>
                  <a:pt x="33" y="35"/>
                  <a:pt x="39" y="29"/>
                  <a:pt x="39" y="22"/>
                </a:cubicBezTo>
                <a:cubicBezTo>
                  <a:pt x="39" y="15"/>
                  <a:pt x="33" y="9"/>
                  <a:pt x="26" y="9"/>
                </a:cubicBezTo>
                <a:close/>
                <a:moveTo>
                  <a:pt x="35" y="22"/>
                </a:moveTo>
                <a:cubicBezTo>
                  <a:pt x="35" y="17"/>
                  <a:pt x="31" y="13"/>
                  <a:pt x="26" y="13"/>
                </a:cubicBezTo>
                <a:cubicBezTo>
                  <a:pt x="22" y="13"/>
                  <a:pt x="18" y="17"/>
                  <a:pt x="18" y="22"/>
                </a:cubicBezTo>
                <a:cubicBezTo>
                  <a:pt x="18" y="27"/>
                  <a:pt x="22" y="31"/>
                  <a:pt x="26" y="31"/>
                </a:cubicBezTo>
                <a:cubicBezTo>
                  <a:pt x="31" y="31"/>
                  <a:pt x="35" y="27"/>
                  <a:pt x="35" y="22"/>
                </a:cubicBezTo>
                <a:close/>
                <a:moveTo>
                  <a:pt x="26" y="11"/>
                </a:moveTo>
                <a:cubicBezTo>
                  <a:pt x="21" y="11"/>
                  <a:pt x="16" y="16"/>
                  <a:pt x="16" y="22"/>
                </a:cubicBezTo>
                <a:cubicBezTo>
                  <a:pt x="16" y="28"/>
                  <a:pt x="21" y="33"/>
                  <a:pt x="26" y="33"/>
                </a:cubicBezTo>
                <a:cubicBezTo>
                  <a:pt x="32" y="33"/>
                  <a:pt x="36" y="28"/>
                  <a:pt x="36" y="22"/>
                </a:cubicBezTo>
                <a:cubicBezTo>
                  <a:pt x="36" y="16"/>
                  <a:pt x="32" y="11"/>
                  <a:pt x="26" y="11"/>
                </a:cubicBezTo>
                <a:close/>
              </a:path>
            </a:pathLst>
          </a:custGeom>
          <a:solidFill>
            <a:srgbClr val="A2B93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26">
            <a:extLst>
              <a:ext uri="{FF2B5EF4-FFF2-40B4-BE49-F238E27FC236}">
                <a16:creationId xmlns:a16="http://schemas.microsoft.com/office/drawing/2014/main" id="{D5087C17-D662-4213-96AC-0E323EF82950}"/>
              </a:ext>
            </a:extLst>
          </p:cNvPr>
          <p:cNvSpPr>
            <a:spLocks/>
          </p:cNvSpPr>
          <p:nvPr/>
        </p:nvSpPr>
        <p:spPr bwMode="auto">
          <a:xfrm>
            <a:off x="1290152" y="1440658"/>
            <a:ext cx="627390" cy="344488"/>
          </a:xfrm>
          <a:custGeom>
            <a:avLst/>
            <a:gdLst>
              <a:gd name="T0" fmla="*/ 56 w 65"/>
              <a:gd name="T1" fmla="*/ 19 h 37"/>
              <a:gd name="T2" fmla="*/ 46 w 65"/>
              <a:gd name="T3" fmla="*/ 11 h 37"/>
              <a:gd name="T4" fmla="*/ 31 w 65"/>
              <a:gd name="T5" fmla="*/ 7 h 37"/>
              <a:gd name="T6" fmla="*/ 19 w 65"/>
              <a:gd name="T7" fmla="*/ 0 h 37"/>
              <a:gd name="T8" fmla="*/ 6 w 65"/>
              <a:gd name="T9" fmla="*/ 13 h 37"/>
              <a:gd name="T10" fmla="*/ 6 w 65"/>
              <a:gd name="T11" fmla="*/ 13 h 37"/>
              <a:gd name="T12" fmla="*/ 0 w 65"/>
              <a:gd name="T13" fmla="*/ 24 h 37"/>
              <a:gd name="T14" fmla="*/ 17 w 65"/>
              <a:gd name="T15" fmla="*/ 37 h 37"/>
              <a:gd name="T16" fmla="*/ 46 w 65"/>
              <a:gd name="T17" fmla="*/ 37 h 37"/>
              <a:gd name="T18" fmla="*/ 56 w 65"/>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37">
                <a:moveTo>
                  <a:pt x="56" y="19"/>
                </a:moveTo>
                <a:cubicBezTo>
                  <a:pt x="59" y="12"/>
                  <a:pt x="49" y="8"/>
                  <a:pt x="46" y="11"/>
                </a:cubicBezTo>
                <a:cubicBezTo>
                  <a:pt x="44" y="2"/>
                  <a:pt x="36" y="3"/>
                  <a:pt x="31" y="7"/>
                </a:cubicBezTo>
                <a:cubicBezTo>
                  <a:pt x="29" y="3"/>
                  <a:pt x="25" y="0"/>
                  <a:pt x="19" y="0"/>
                </a:cubicBezTo>
                <a:cubicBezTo>
                  <a:pt x="12" y="0"/>
                  <a:pt x="6" y="6"/>
                  <a:pt x="6" y="13"/>
                </a:cubicBezTo>
                <a:cubicBezTo>
                  <a:pt x="6" y="13"/>
                  <a:pt x="6" y="13"/>
                  <a:pt x="6" y="13"/>
                </a:cubicBezTo>
                <a:cubicBezTo>
                  <a:pt x="3" y="16"/>
                  <a:pt x="0" y="20"/>
                  <a:pt x="0" y="24"/>
                </a:cubicBezTo>
                <a:cubicBezTo>
                  <a:pt x="0" y="31"/>
                  <a:pt x="8" y="37"/>
                  <a:pt x="17" y="37"/>
                </a:cubicBezTo>
                <a:cubicBezTo>
                  <a:pt x="46" y="37"/>
                  <a:pt x="46" y="37"/>
                  <a:pt x="46" y="37"/>
                </a:cubicBezTo>
                <a:cubicBezTo>
                  <a:pt x="65" y="37"/>
                  <a:pt x="62" y="20"/>
                  <a:pt x="56" y="19"/>
                </a:cubicBezTo>
                <a:close/>
              </a:path>
            </a:pathLst>
          </a:custGeom>
          <a:solidFill>
            <a:srgbClr val="F8300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28">
            <a:extLst>
              <a:ext uri="{FF2B5EF4-FFF2-40B4-BE49-F238E27FC236}">
                <a16:creationId xmlns:a16="http://schemas.microsoft.com/office/drawing/2014/main" id="{2D5093DE-3E0A-4D1B-BC25-EBD863806A4C}"/>
              </a:ext>
            </a:extLst>
          </p:cNvPr>
          <p:cNvSpPr>
            <a:spLocks/>
          </p:cNvSpPr>
          <p:nvPr/>
        </p:nvSpPr>
        <p:spPr bwMode="auto">
          <a:xfrm>
            <a:off x="1290152" y="2418990"/>
            <a:ext cx="492381" cy="455613"/>
          </a:xfrm>
          <a:custGeom>
            <a:avLst/>
            <a:gdLst>
              <a:gd name="T0" fmla="*/ 23 w 51"/>
              <a:gd name="T1" fmla="*/ 21 h 49"/>
              <a:gd name="T2" fmla="*/ 4 w 51"/>
              <a:gd name="T3" fmla="*/ 25 h 49"/>
              <a:gd name="T4" fmla="*/ 0 w 51"/>
              <a:gd name="T5" fmla="*/ 29 h 49"/>
              <a:gd name="T6" fmla="*/ 2 w 51"/>
              <a:gd name="T7" fmla="*/ 28 h 49"/>
              <a:gd name="T8" fmla="*/ 8 w 51"/>
              <a:gd name="T9" fmla="*/ 28 h 49"/>
              <a:gd name="T10" fmla="*/ 9 w 51"/>
              <a:gd name="T11" fmla="*/ 30 h 49"/>
              <a:gd name="T12" fmla="*/ 10 w 51"/>
              <a:gd name="T13" fmla="*/ 29 h 49"/>
              <a:gd name="T14" fmla="*/ 12 w 51"/>
              <a:gd name="T15" fmla="*/ 29 h 49"/>
              <a:gd name="T16" fmla="*/ 13 w 51"/>
              <a:gd name="T17" fmla="*/ 30 h 49"/>
              <a:gd name="T18" fmla="*/ 15 w 51"/>
              <a:gd name="T19" fmla="*/ 29 h 49"/>
              <a:gd name="T20" fmla="*/ 23 w 51"/>
              <a:gd name="T21" fmla="*/ 29 h 49"/>
              <a:gd name="T22" fmla="*/ 24 w 51"/>
              <a:gd name="T23" fmla="*/ 45 h 49"/>
              <a:gd name="T24" fmla="*/ 19 w 51"/>
              <a:gd name="T25" fmla="*/ 48 h 49"/>
              <a:gd name="T26" fmla="*/ 20 w 51"/>
              <a:gd name="T27" fmla="*/ 48 h 49"/>
              <a:gd name="T28" fmla="*/ 25 w 51"/>
              <a:gd name="T29" fmla="*/ 47 h 49"/>
              <a:gd name="T30" fmla="*/ 26 w 51"/>
              <a:gd name="T31" fmla="*/ 49 h 49"/>
              <a:gd name="T32" fmla="*/ 26 w 51"/>
              <a:gd name="T33" fmla="*/ 47 h 49"/>
              <a:gd name="T34" fmla="*/ 31 w 51"/>
              <a:gd name="T35" fmla="*/ 48 h 49"/>
              <a:gd name="T36" fmla="*/ 32 w 51"/>
              <a:gd name="T37" fmla="*/ 48 h 49"/>
              <a:gd name="T38" fmla="*/ 27 w 51"/>
              <a:gd name="T39" fmla="*/ 45 h 49"/>
              <a:gd name="T40" fmla="*/ 29 w 51"/>
              <a:gd name="T41" fmla="*/ 29 h 49"/>
              <a:gd name="T42" fmla="*/ 37 w 51"/>
              <a:gd name="T43" fmla="*/ 29 h 49"/>
              <a:gd name="T44" fmla="*/ 38 w 51"/>
              <a:gd name="T45" fmla="*/ 30 h 49"/>
              <a:gd name="T46" fmla="*/ 39 w 51"/>
              <a:gd name="T47" fmla="*/ 29 h 49"/>
              <a:gd name="T48" fmla="*/ 41 w 51"/>
              <a:gd name="T49" fmla="*/ 29 h 49"/>
              <a:gd name="T50" fmla="*/ 42 w 51"/>
              <a:gd name="T51" fmla="*/ 30 h 49"/>
              <a:gd name="T52" fmla="*/ 43 w 51"/>
              <a:gd name="T53" fmla="*/ 28 h 49"/>
              <a:gd name="T54" fmla="*/ 49 w 51"/>
              <a:gd name="T55" fmla="*/ 28 h 49"/>
              <a:gd name="T56" fmla="*/ 51 w 51"/>
              <a:gd name="T57" fmla="*/ 29 h 49"/>
              <a:gd name="T58" fmla="*/ 47 w 51"/>
              <a:gd name="T59" fmla="*/ 25 h 49"/>
              <a:gd name="T60" fmla="*/ 28 w 51"/>
              <a:gd name="T61" fmla="*/ 21 h 49"/>
              <a:gd name="T62" fmla="*/ 26 w 51"/>
              <a:gd name="T63" fmla="*/ 0 h 49"/>
              <a:gd name="T64" fmla="*/ 23 w 51"/>
              <a:gd name="T65" fmla="*/ 2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 h="49">
                <a:moveTo>
                  <a:pt x="23" y="21"/>
                </a:moveTo>
                <a:cubicBezTo>
                  <a:pt x="15" y="22"/>
                  <a:pt x="9" y="24"/>
                  <a:pt x="4" y="25"/>
                </a:cubicBezTo>
                <a:cubicBezTo>
                  <a:pt x="2" y="25"/>
                  <a:pt x="0" y="26"/>
                  <a:pt x="0" y="29"/>
                </a:cubicBezTo>
                <a:cubicBezTo>
                  <a:pt x="2" y="28"/>
                  <a:pt x="2" y="28"/>
                  <a:pt x="2" y="28"/>
                </a:cubicBezTo>
                <a:cubicBezTo>
                  <a:pt x="8" y="28"/>
                  <a:pt x="8" y="28"/>
                  <a:pt x="8" y="28"/>
                </a:cubicBezTo>
                <a:cubicBezTo>
                  <a:pt x="9" y="30"/>
                  <a:pt x="9" y="30"/>
                  <a:pt x="9" y="30"/>
                </a:cubicBezTo>
                <a:cubicBezTo>
                  <a:pt x="10" y="29"/>
                  <a:pt x="10" y="29"/>
                  <a:pt x="10" y="29"/>
                </a:cubicBezTo>
                <a:cubicBezTo>
                  <a:pt x="12" y="29"/>
                  <a:pt x="12" y="29"/>
                  <a:pt x="12" y="29"/>
                </a:cubicBezTo>
                <a:cubicBezTo>
                  <a:pt x="13" y="30"/>
                  <a:pt x="13" y="30"/>
                  <a:pt x="13" y="30"/>
                </a:cubicBezTo>
                <a:cubicBezTo>
                  <a:pt x="15" y="29"/>
                  <a:pt x="15" y="29"/>
                  <a:pt x="15" y="29"/>
                </a:cubicBezTo>
                <a:cubicBezTo>
                  <a:pt x="23" y="29"/>
                  <a:pt x="23" y="29"/>
                  <a:pt x="23" y="29"/>
                </a:cubicBezTo>
                <a:cubicBezTo>
                  <a:pt x="23" y="38"/>
                  <a:pt x="23" y="43"/>
                  <a:pt x="24" y="45"/>
                </a:cubicBezTo>
                <a:cubicBezTo>
                  <a:pt x="21" y="46"/>
                  <a:pt x="19" y="46"/>
                  <a:pt x="19" y="48"/>
                </a:cubicBezTo>
                <a:cubicBezTo>
                  <a:pt x="20" y="48"/>
                  <a:pt x="20" y="48"/>
                  <a:pt x="20" y="48"/>
                </a:cubicBezTo>
                <a:cubicBezTo>
                  <a:pt x="22" y="48"/>
                  <a:pt x="23" y="47"/>
                  <a:pt x="25" y="47"/>
                </a:cubicBezTo>
                <a:cubicBezTo>
                  <a:pt x="25" y="48"/>
                  <a:pt x="25" y="49"/>
                  <a:pt x="26" y="49"/>
                </a:cubicBezTo>
                <a:cubicBezTo>
                  <a:pt x="26" y="49"/>
                  <a:pt x="26" y="48"/>
                  <a:pt x="26" y="47"/>
                </a:cubicBezTo>
                <a:cubicBezTo>
                  <a:pt x="28" y="47"/>
                  <a:pt x="30" y="48"/>
                  <a:pt x="31" y="48"/>
                </a:cubicBezTo>
                <a:cubicBezTo>
                  <a:pt x="32" y="48"/>
                  <a:pt x="32" y="48"/>
                  <a:pt x="32" y="48"/>
                </a:cubicBezTo>
                <a:cubicBezTo>
                  <a:pt x="32" y="46"/>
                  <a:pt x="30" y="46"/>
                  <a:pt x="27" y="45"/>
                </a:cubicBezTo>
                <a:cubicBezTo>
                  <a:pt x="28" y="43"/>
                  <a:pt x="28" y="38"/>
                  <a:pt x="29" y="29"/>
                </a:cubicBezTo>
                <a:cubicBezTo>
                  <a:pt x="37" y="29"/>
                  <a:pt x="37" y="29"/>
                  <a:pt x="37" y="29"/>
                </a:cubicBezTo>
                <a:cubicBezTo>
                  <a:pt x="38" y="30"/>
                  <a:pt x="38" y="30"/>
                  <a:pt x="38" y="30"/>
                </a:cubicBezTo>
                <a:cubicBezTo>
                  <a:pt x="39" y="29"/>
                  <a:pt x="39" y="29"/>
                  <a:pt x="39" y="29"/>
                </a:cubicBezTo>
                <a:cubicBezTo>
                  <a:pt x="41" y="29"/>
                  <a:pt x="41" y="29"/>
                  <a:pt x="41" y="29"/>
                </a:cubicBezTo>
                <a:cubicBezTo>
                  <a:pt x="42" y="30"/>
                  <a:pt x="42" y="30"/>
                  <a:pt x="42" y="30"/>
                </a:cubicBezTo>
                <a:cubicBezTo>
                  <a:pt x="43" y="28"/>
                  <a:pt x="43" y="28"/>
                  <a:pt x="43" y="28"/>
                </a:cubicBezTo>
                <a:cubicBezTo>
                  <a:pt x="49" y="28"/>
                  <a:pt x="49" y="28"/>
                  <a:pt x="49" y="28"/>
                </a:cubicBezTo>
                <a:cubicBezTo>
                  <a:pt x="51" y="29"/>
                  <a:pt x="51" y="29"/>
                  <a:pt x="51" y="29"/>
                </a:cubicBezTo>
                <a:cubicBezTo>
                  <a:pt x="51" y="26"/>
                  <a:pt x="49" y="25"/>
                  <a:pt x="47" y="25"/>
                </a:cubicBezTo>
                <a:cubicBezTo>
                  <a:pt x="42" y="24"/>
                  <a:pt x="37" y="22"/>
                  <a:pt x="28" y="21"/>
                </a:cubicBezTo>
                <a:cubicBezTo>
                  <a:pt x="28" y="13"/>
                  <a:pt x="28" y="1"/>
                  <a:pt x="26" y="0"/>
                </a:cubicBezTo>
                <a:cubicBezTo>
                  <a:pt x="23" y="1"/>
                  <a:pt x="23" y="13"/>
                  <a:pt x="23" y="21"/>
                </a:cubicBezTo>
                <a:close/>
              </a:path>
            </a:pathLst>
          </a:custGeom>
          <a:solidFill>
            <a:srgbClr val="EBAC07"/>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内容占位符 2">
            <a:extLst>
              <a:ext uri="{FF2B5EF4-FFF2-40B4-BE49-F238E27FC236}">
                <a16:creationId xmlns:a16="http://schemas.microsoft.com/office/drawing/2014/main" id="{1AEF1E3B-793D-47A9-8BA4-B8868806A98D}"/>
              </a:ext>
            </a:extLst>
          </p:cNvPr>
          <p:cNvSpPr txBox="1">
            <a:spLocks/>
          </p:cNvSpPr>
          <p:nvPr/>
        </p:nvSpPr>
        <p:spPr>
          <a:xfrm>
            <a:off x="1904206" y="1397394"/>
            <a:ext cx="9448800" cy="45470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dirty="0">
                <a:latin typeface="仿宋" panose="02010609060101010101" pitchFamily="49" charset="-122"/>
                <a:ea typeface="仿宋" panose="02010609060101010101" pitchFamily="49" charset="-122"/>
              </a:rPr>
              <a:t>给定一个整型数，则它的默认类型是基本整型，如</a:t>
            </a:r>
            <a:r>
              <a:rPr lang="en-US" altLang="zh-CN" sz="2400" dirty="0">
                <a:latin typeface="仿宋" panose="02010609060101010101" pitchFamily="49" charset="-122"/>
                <a:ea typeface="仿宋" panose="02010609060101010101" pitchFamily="49" charset="-122"/>
              </a:rPr>
              <a:t>123</a:t>
            </a:r>
            <a:r>
              <a:rPr lang="zh-CN" altLang="en-US" sz="2400" dirty="0">
                <a:latin typeface="仿宋" panose="02010609060101010101" pitchFamily="49" charset="-122"/>
                <a:ea typeface="仿宋" panose="02010609060101010101" pitchFamily="49" charset="-122"/>
              </a:rPr>
              <a:t>、</a:t>
            </a:r>
            <a:r>
              <a:rPr lang="en-US" altLang="zh-CN" sz="2400" dirty="0">
                <a:latin typeface="仿宋" panose="02010609060101010101" pitchFamily="49" charset="-122"/>
                <a:ea typeface="仿宋" panose="02010609060101010101" pitchFamily="49" charset="-122"/>
              </a:rPr>
              <a:t>-456</a:t>
            </a:r>
            <a:r>
              <a:rPr lang="zh-CN" altLang="en-US" sz="2400" dirty="0">
                <a:latin typeface="仿宋" panose="02010609060101010101" pitchFamily="49" charset="-122"/>
                <a:ea typeface="仿宋" panose="02010609060101010101" pitchFamily="49" charset="-122"/>
              </a:rPr>
              <a:t>都是基本整型数。</a:t>
            </a:r>
          </a:p>
          <a:p>
            <a:pPr marL="0" indent="0">
              <a:buNone/>
            </a:pPr>
            <a:r>
              <a:rPr lang="zh-CN" altLang="en-US" sz="2400" dirty="0">
                <a:latin typeface="仿宋" panose="02010609060101010101" pitchFamily="49" charset="-122"/>
                <a:ea typeface="仿宋" panose="02010609060101010101" pitchFamily="49" charset="-122"/>
              </a:rPr>
              <a:t>如果想使一个整数表示的是长整型数，则可以在整型数后加</a:t>
            </a:r>
            <a:r>
              <a:rPr lang="en-US" altLang="zh-CN" sz="2400" dirty="0">
                <a:latin typeface="仿宋" panose="02010609060101010101" pitchFamily="49" charset="-122"/>
                <a:ea typeface="仿宋" panose="02010609060101010101" pitchFamily="49" charset="-122"/>
              </a:rPr>
              <a:t>L</a:t>
            </a:r>
            <a:r>
              <a:rPr lang="zh-CN" altLang="en-US" sz="2400" dirty="0">
                <a:latin typeface="仿宋" panose="02010609060101010101" pitchFamily="49" charset="-122"/>
                <a:ea typeface="仿宋" panose="02010609060101010101" pitchFamily="49" charset="-122"/>
              </a:rPr>
              <a:t>或</a:t>
            </a:r>
            <a:r>
              <a:rPr lang="en-US" altLang="zh-CN" sz="2400" dirty="0">
                <a:latin typeface="仿宋" panose="02010609060101010101" pitchFamily="49" charset="-122"/>
                <a:ea typeface="仿宋" panose="02010609060101010101" pitchFamily="49" charset="-122"/>
              </a:rPr>
              <a:t>l</a:t>
            </a:r>
            <a:r>
              <a:rPr lang="zh-CN" altLang="en-US" sz="2400" dirty="0">
                <a:latin typeface="仿宋" panose="02010609060101010101" pitchFamily="49" charset="-122"/>
                <a:ea typeface="仿宋" panose="02010609060101010101" pitchFamily="49" charset="-122"/>
              </a:rPr>
              <a:t>，如</a:t>
            </a:r>
            <a:r>
              <a:rPr lang="en-US" altLang="zh-CN" sz="2400" dirty="0">
                <a:latin typeface="仿宋" panose="02010609060101010101" pitchFamily="49" charset="-122"/>
                <a:ea typeface="仿宋" panose="02010609060101010101" pitchFamily="49" charset="-122"/>
              </a:rPr>
              <a:t>123L</a:t>
            </a:r>
            <a:r>
              <a:rPr lang="zh-CN" altLang="en-US" sz="2400" dirty="0">
                <a:latin typeface="仿宋" panose="02010609060101010101" pitchFamily="49" charset="-122"/>
                <a:ea typeface="仿宋" panose="02010609060101010101" pitchFamily="49" charset="-122"/>
              </a:rPr>
              <a:t>、</a:t>
            </a:r>
            <a:r>
              <a:rPr lang="en-US" altLang="zh-CN" sz="2400" dirty="0">
                <a:latin typeface="仿宋" panose="02010609060101010101" pitchFamily="49" charset="-122"/>
                <a:ea typeface="仿宋" panose="02010609060101010101" pitchFamily="49" charset="-122"/>
              </a:rPr>
              <a:t>-456l</a:t>
            </a:r>
            <a:r>
              <a:rPr lang="zh-CN" altLang="en-US" sz="2400" dirty="0">
                <a:latin typeface="仿宋" panose="02010609060101010101" pitchFamily="49" charset="-122"/>
                <a:ea typeface="仿宋" panose="02010609060101010101" pitchFamily="49" charset="-122"/>
              </a:rPr>
              <a:t>是长整型数而不是基本整型数。</a:t>
            </a:r>
          </a:p>
          <a:p>
            <a:pPr marL="0" indent="0">
              <a:buNone/>
            </a:pPr>
            <a:r>
              <a:rPr lang="zh-CN" altLang="en-US" sz="2400" dirty="0">
                <a:latin typeface="仿宋" panose="02010609060101010101" pitchFamily="49" charset="-122"/>
                <a:ea typeface="仿宋" panose="02010609060101010101" pitchFamily="49" charset="-122"/>
              </a:rPr>
              <a:t>没有单独表示字节型数和短整数的方法。在定义变量时，如果给变量赋的值不超过相应类型的范围，则该数就是相应的类型。如：</a:t>
            </a:r>
          </a:p>
          <a:p>
            <a:pPr marL="0" indent="0">
              <a:buNone/>
            </a:pPr>
            <a:r>
              <a:rPr lang="en-US" altLang="zh-CN" sz="2400" dirty="0">
                <a:latin typeface="仿宋" panose="02010609060101010101" pitchFamily="49" charset="-122"/>
                <a:ea typeface="仿宋" panose="02010609060101010101" pitchFamily="49" charset="-122"/>
              </a:rPr>
              <a:t>byte b=123;//</a:t>
            </a:r>
            <a:r>
              <a:rPr lang="zh-CN" altLang="en-US" sz="2400" dirty="0">
                <a:latin typeface="仿宋" panose="02010609060101010101" pitchFamily="49" charset="-122"/>
                <a:ea typeface="仿宋" panose="02010609060101010101" pitchFamily="49" charset="-122"/>
              </a:rPr>
              <a:t>字节型变量</a:t>
            </a:r>
            <a:r>
              <a:rPr lang="en-US" altLang="zh-CN" sz="2400" dirty="0">
                <a:latin typeface="仿宋" panose="02010609060101010101" pitchFamily="49" charset="-122"/>
                <a:ea typeface="仿宋" panose="02010609060101010101" pitchFamily="49" charset="-122"/>
              </a:rPr>
              <a:t>b</a:t>
            </a:r>
            <a:r>
              <a:rPr lang="zh-CN" altLang="en-US" sz="2400" dirty="0">
                <a:latin typeface="仿宋" panose="02010609060101010101" pitchFamily="49" charset="-122"/>
                <a:ea typeface="仿宋" panose="02010609060101010101" pitchFamily="49" charset="-122"/>
              </a:rPr>
              <a:t>的初值是</a:t>
            </a:r>
            <a:r>
              <a:rPr lang="en-US" altLang="zh-CN" sz="2400" dirty="0">
                <a:latin typeface="仿宋" panose="02010609060101010101" pitchFamily="49" charset="-122"/>
                <a:ea typeface="仿宋" panose="02010609060101010101" pitchFamily="49" charset="-122"/>
              </a:rPr>
              <a:t>123</a:t>
            </a:r>
          </a:p>
          <a:p>
            <a:pPr marL="0" indent="0">
              <a:buNone/>
            </a:pPr>
            <a:r>
              <a:rPr lang="en-US" altLang="zh-CN" sz="2400" dirty="0">
                <a:latin typeface="仿宋" panose="02010609060101010101" pitchFamily="49" charset="-122"/>
                <a:ea typeface="仿宋" panose="02010609060101010101" pitchFamily="49" charset="-122"/>
              </a:rPr>
              <a:t>short s=12345;//</a:t>
            </a:r>
            <a:r>
              <a:rPr lang="zh-CN" altLang="en-US" sz="2400" dirty="0">
                <a:latin typeface="仿宋" panose="02010609060101010101" pitchFamily="49" charset="-122"/>
                <a:ea typeface="仿宋" panose="02010609060101010101" pitchFamily="49" charset="-122"/>
              </a:rPr>
              <a:t>短整型变量</a:t>
            </a:r>
            <a:r>
              <a:rPr lang="en-US" altLang="zh-CN" sz="2400" dirty="0">
                <a:latin typeface="仿宋" panose="02010609060101010101" pitchFamily="49" charset="-122"/>
                <a:ea typeface="仿宋" panose="02010609060101010101" pitchFamily="49" charset="-122"/>
              </a:rPr>
              <a:t>s</a:t>
            </a:r>
            <a:r>
              <a:rPr lang="zh-CN" altLang="en-US" sz="2400" dirty="0">
                <a:latin typeface="仿宋" panose="02010609060101010101" pitchFamily="49" charset="-122"/>
                <a:ea typeface="仿宋" panose="02010609060101010101" pitchFamily="49" charset="-122"/>
              </a:rPr>
              <a:t>的初值是</a:t>
            </a:r>
            <a:r>
              <a:rPr lang="en-US" altLang="zh-CN" sz="2400" dirty="0">
                <a:latin typeface="仿宋" panose="02010609060101010101" pitchFamily="49" charset="-122"/>
                <a:ea typeface="仿宋" panose="02010609060101010101" pitchFamily="49" charset="-122"/>
              </a:rPr>
              <a:t>12345</a:t>
            </a:r>
          </a:p>
          <a:p>
            <a:pPr marL="0" indent="0">
              <a:buNone/>
            </a:pPr>
            <a:endParaRPr lang="en-US" altLang="zh-CN" sz="2400" dirty="0">
              <a:latin typeface="仿宋" panose="02010609060101010101" pitchFamily="49" charset="-122"/>
              <a:ea typeface="仿宋" panose="02010609060101010101" pitchFamily="49" charset="-122"/>
            </a:endParaRPr>
          </a:p>
          <a:p>
            <a:pPr marL="0" indent="0">
              <a:buNone/>
            </a:pPr>
            <a:endParaRPr lang="zh-CN" altLang="en-US" sz="2400" dirty="0">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C5B8F4CB-3F35-4846-BC1D-04BEE587F07F}"/>
              </a:ext>
            </a:extLst>
          </p:cNvPr>
          <p:cNvSpPr/>
          <p:nvPr/>
        </p:nvSpPr>
        <p:spPr>
          <a:xfrm>
            <a:off x="0" y="5506325"/>
            <a:ext cx="12192000" cy="136143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15459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31"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 calcmode="lin" valueType="num">
                                      <p:cBhvr>
                                        <p:cTn id="10" dur="1000" fill="hold"/>
                                        <p:tgtEl>
                                          <p:spTgt spid="18"/>
                                        </p:tgtEl>
                                        <p:attrNameLst>
                                          <p:attrName>ppt_w</p:attrName>
                                        </p:attrNameLst>
                                      </p:cBhvr>
                                      <p:tavLst>
                                        <p:tav tm="0">
                                          <p:val>
                                            <p:fltVal val="0"/>
                                          </p:val>
                                        </p:tav>
                                        <p:tav tm="100000">
                                          <p:val>
                                            <p:strVal val="#ppt_w"/>
                                          </p:val>
                                        </p:tav>
                                      </p:tavLst>
                                    </p:anim>
                                    <p:anim calcmode="lin" valueType="num">
                                      <p:cBhvr>
                                        <p:cTn id="11" dur="1000" fill="hold"/>
                                        <p:tgtEl>
                                          <p:spTgt spid="18"/>
                                        </p:tgtEl>
                                        <p:attrNameLst>
                                          <p:attrName>ppt_h</p:attrName>
                                        </p:attrNameLst>
                                      </p:cBhvr>
                                      <p:tavLst>
                                        <p:tav tm="0">
                                          <p:val>
                                            <p:fltVal val="0"/>
                                          </p:val>
                                        </p:tav>
                                        <p:tav tm="100000">
                                          <p:val>
                                            <p:strVal val="#ppt_h"/>
                                          </p:val>
                                        </p:tav>
                                      </p:tavLst>
                                    </p:anim>
                                    <p:anim calcmode="lin" valueType="num">
                                      <p:cBhvr>
                                        <p:cTn id="12" dur="1000" fill="hold"/>
                                        <p:tgtEl>
                                          <p:spTgt spid="18"/>
                                        </p:tgtEl>
                                        <p:attrNameLst>
                                          <p:attrName>style.rotation</p:attrName>
                                        </p:attrNameLst>
                                      </p:cBhvr>
                                      <p:tavLst>
                                        <p:tav tm="0">
                                          <p:val>
                                            <p:fltVal val="90"/>
                                          </p:val>
                                        </p:tav>
                                        <p:tav tm="100000">
                                          <p:val>
                                            <p:fltVal val="0"/>
                                          </p:val>
                                        </p:tav>
                                      </p:tavLst>
                                    </p:anim>
                                    <p:animEffect transition="in" filter="fade">
                                      <p:cBhvr>
                                        <p:cTn id="13" dur="1000"/>
                                        <p:tgtEl>
                                          <p:spTgt spid="18"/>
                                        </p:tgtEl>
                                      </p:cBhvr>
                                    </p:animEffect>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0">
                                            <p:txEl>
                                              <p:pRg st="0" end="0"/>
                                            </p:txEl>
                                          </p:spTgt>
                                        </p:tgtEl>
                                        <p:attrNameLst>
                                          <p:attrName>style.visibility</p:attrName>
                                        </p:attrNameLst>
                                      </p:cBhvr>
                                      <p:to>
                                        <p:strVal val="visible"/>
                                      </p:to>
                                    </p:set>
                                    <p:anim calcmode="lin" valueType="num">
                                      <p:cBhvr additive="base">
                                        <p:cTn id="17"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p:cTn id="23" dur="1000" fill="hold"/>
                                        <p:tgtEl>
                                          <p:spTgt spid="19"/>
                                        </p:tgtEl>
                                        <p:attrNameLst>
                                          <p:attrName>ppt_w</p:attrName>
                                        </p:attrNameLst>
                                      </p:cBhvr>
                                      <p:tavLst>
                                        <p:tav tm="0">
                                          <p:val>
                                            <p:fltVal val="0"/>
                                          </p:val>
                                        </p:tav>
                                        <p:tav tm="100000">
                                          <p:val>
                                            <p:strVal val="#ppt_w"/>
                                          </p:val>
                                        </p:tav>
                                      </p:tavLst>
                                    </p:anim>
                                    <p:anim calcmode="lin" valueType="num">
                                      <p:cBhvr>
                                        <p:cTn id="24" dur="1000" fill="hold"/>
                                        <p:tgtEl>
                                          <p:spTgt spid="19"/>
                                        </p:tgtEl>
                                        <p:attrNameLst>
                                          <p:attrName>ppt_h</p:attrName>
                                        </p:attrNameLst>
                                      </p:cBhvr>
                                      <p:tavLst>
                                        <p:tav tm="0">
                                          <p:val>
                                            <p:fltVal val="0"/>
                                          </p:val>
                                        </p:tav>
                                        <p:tav tm="100000">
                                          <p:val>
                                            <p:strVal val="#ppt_h"/>
                                          </p:val>
                                        </p:tav>
                                      </p:tavLst>
                                    </p:anim>
                                    <p:anim calcmode="lin" valueType="num">
                                      <p:cBhvr>
                                        <p:cTn id="25" dur="1000" fill="hold"/>
                                        <p:tgtEl>
                                          <p:spTgt spid="19"/>
                                        </p:tgtEl>
                                        <p:attrNameLst>
                                          <p:attrName>style.rotation</p:attrName>
                                        </p:attrNameLst>
                                      </p:cBhvr>
                                      <p:tavLst>
                                        <p:tav tm="0">
                                          <p:val>
                                            <p:fltVal val="90"/>
                                          </p:val>
                                        </p:tav>
                                        <p:tav tm="100000">
                                          <p:val>
                                            <p:fltVal val="0"/>
                                          </p:val>
                                        </p:tav>
                                      </p:tavLst>
                                    </p:anim>
                                    <p:animEffect transition="in" filter="fade">
                                      <p:cBhvr>
                                        <p:cTn id="26" dur="1000"/>
                                        <p:tgtEl>
                                          <p:spTgt spid="19"/>
                                        </p:tgtEl>
                                      </p:cBhvr>
                                    </p:animEffect>
                                  </p:childTnLst>
                                </p:cTn>
                              </p:par>
                            </p:childTnLst>
                          </p:cTn>
                        </p:par>
                        <p:par>
                          <p:cTn id="27" fill="hold">
                            <p:stCondLst>
                              <p:cond delay="1000"/>
                            </p:stCondLst>
                            <p:childTnLst>
                              <p:par>
                                <p:cTn id="28" presetID="2" presetClass="entr" presetSubtype="2" fill="hold" grpId="0" nodeType="afterEffect">
                                  <p:stCondLst>
                                    <p:cond delay="0"/>
                                  </p:stCondLst>
                                  <p:childTnLst>
                                    <p:set>
                                      <p:cBhvr>
                                        <p:cTn id="29" dur="1" fill="hold">
                                          <p:stCondLst>
                                            <p:cond delay="0"/>
                                          </p:stCondLst>
                                        </p:cTn>
                                        <p:tgtEl>
                                          <p:spTgt spid="20">
                                            <p:txEl>
                                              <p:pRg st="1" end="1"/>
                                            </p:txEl>
                                          </p:spTgt>
                                        </p:tgtEl>
                                        <p:attrNameLst>
                                          <p:attrName>style.visibility</p:attrName>
                                        </p:attrNameLst>
                                      </p:cBhvr>
                                      <p:to>
                                        <p:strVal val="visible"/>
                                      </p:to>
                                    </p:set>
                                    <p:anim calcmode="lin" valueType="num">
                                      <p:cBhvr additive="base">
                                        <p:cTn id="30" dur="500" fill="hold"/>
                                        <p:tgtEl>
                                          <p:spTgt spid="20">
                                            <p:txEl>
                                              <p:pRg st="1" end="1"/>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2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p:cTn id="36" dur="1000" fill="hold"/>
                                        <p:tgtEl>
                                          <p:spTgt spid="17"/>
                                        </p:tgtEl>
                                        <p:attrNameLst>
                                          <p:attrName>ppt_w</p:attrName>
                                        </p:attrNameLst>
                                      </p:cBhvr>
                                      <p:tavLst>
                                        <p:tav tm="0">
                                          <p:val>
                                            <p:fltVal val="0"/>
                                          </p:val>
                                        </p:tav>
                                        <p:tav tm="100000">
                                          <p:val>
                                            <p:strVal val="#ppt_w"/>
                                          </p:val>
                                        </p:tav>
                                      </p:tavLst>
                                    </p:anim>
                                    <p:anim calcmode="lin" valueType="num">
                                      <p:cBhvr>
                                        <p:cTn id="37" dur="1000" fill="hold"/>
                                        <p:tgtEl>
                                          <p:spTgt spid="17"/>
                                        </p:tgtEl>
                                        <p:attrNameLst>
                                          <p:attrName>ppt_h</p:attrName>
                                        </p:attrNameLst>
                                      </p:cBhvr>
                                      <p:tavLst>
                                        <p:tav tm="0">
                                          <p:val>
                                            <p:fltVal val="0"/>
                                          </p:val>
                                        </p:tav>
                                        <p:tav tm="100000">
                                          <p:val>
                                            <p:strVal val="#ppt_h"/>
                                          </p:val>
                                        </p:tav>
                                      </p:tavLst>
                                    </p:anim>
                                    <p:anim calcmode="lin" valueType="num">
                                      <p:cBhvr>
                                        <p:cTn id="38" dur="1000" fill="hold"/>
                                        <p:tgtEl>
                                          <p:spTgt spid="17"/>
                                        </p:tgtEl>
                                        <p:attrNameLst>
                                          <p:attrName>style.rotation</p:attrName>
                                        </p:attrNameLst>
                                      </p:cBhvr>
                                      <p:tavLst>
                                        <p:tav tm="0">
                                          <p:val>
                                            <p:fltVal val="90"/>
                                          </p:val>
                                        </p:tav>
                                        <p:tav tm="100000">
                                          <p:val>
                                            <p:fltVal val="0"/>
                                          </p:val>
                                        </p:tav>
                                      </p:tavLst>
                                    </p:anim>
                                    <p:animEffect transition="in" filter="fade">
                                      <p:cBhvr>
                                        <p:cTn id="39" dur="1000"/>
                                        <p:tgtEl>
                                          <p:spTgt spid="17"/>
                                        </p:tgtEl>
                                      </p:cBhvr>
                                    </p:animEffect>
                                  </p:childTnLst>
                                </p:cTn>
                              </p:par>
                            </p:childTnLst>
                          </p:cTn>
                        </p:par>
                        <p:par>
                          <p:cTn id="40" fill="hold">
                            <p:stCondLst>
                              <p:cond delay="1000"/>
                            </p:stCondLst>
                            <p:childTnLst>
                              <p:par>
                                <p:cTn id="41" presetID="2" presetClass="entr" presetSubtype="2" fill="hold" grpId="0" nodeType="afterEffect">
                                  <p:stCondLst>
                                    <p:cond delay="0"/>
                                  </p:stCondLst>
                                  <p:childTnLst>
                                    <p:set>
                                      <p:cBhvr>
                                        <p:cTn id="42" dur="1" fill="hold">
                                          <p:stCondLst>
                                            <p:cond delay="0"/>
                                          </p:stCondLst>
                                        </p:cTn>
                                        <p:tgtEl>
                                          <p:spTgt spid="20">
                                            <p:txEl>
                                              <p:pRg st="2" end="2"/>
                                            </p:txEl>
                                          </p:spTgt>
                                        </p:tgtEl>
                                        <p:attrNameLst>
                                          <p:attrName>style.visibility</p:attrName>
                                        </p:attrNameLst>
                                      </p:cBhvr>
                                      <p:to>
                                        <p:strVal val="visible"/>
                                      </p:to>
                                    </p:set>
                                    <p:anim calcmode="lin" valueType="num">
                                      <p:cBhvr additive="base">
                                        <p:cTn id="43" dur="500" fill="hold"/>
                                        <p:tgtEl>
                                          <p:spTgt spid="20">
                                            <p:txEl>
                                              <p:pRg st="2" end="2"/>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0">
                                            <p:txEl>
                                              <p:pRg st="3" end="3"/>
                                            </p:txEl>
                                          </p:spTgt>
                                        </p:tgtEl>
                                        <p:attrNameLst>
                                          <p:attrName>style.visibility</p:attrName>
                                        </p:attrNameLst>
                                      </p:cBhvr>
                                      <p:to>
                                        <p:strVal val="visible"/>
                                      </p:to>
                                    </p:set>
                                    <p:anim calcmode="lin" valueType="num">
                                      <p:cBhvr additive="base">
                                        <p:cTn id="49" dur="500" fill="hold"/>
                                        <p:tgtEl>
                                          <p:spTgt spid="20">
                                            <p:txEl>
                                              <p:pRg st="3" end="3"/>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20">
                                            <p:txEl>
                                              <p:pRg st="4" end="4"/>
                                            </p:txEl>
                                          </p:spTgt>
                                        </p:tgtEl>
                                        <p:attrNameLst>
                                          <p:attrName>style.visibility</p:attrName>
                                        </p:attrNameLst>
                                      </p:cBhvr>
                                      <p:to>
                                        <p:strVal val="visible"/>
                                      </p:to>
                                    </p:set>
                                    <p:anim calcmode="lin" valueType="num">
                                      <p:cBhvr additive="base">
                                        <p:cTn id="55" dur="500" fill="hold"/>
                                        <p:tgtEl>
                                          <p:spTgt spid="20">
                                            <p:txEl>
                                              <p:pRg st="4" end="4"/>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0">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17" grpId="0" animBg="1"/>
      <p:bldP spid="18" grpId="0" animBg="1"/>
      <p:bldP spid="19" grpId="0" animBg="1"/>
      <p:bldP spid="20" grpId="0" uiExpand="1"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2.6  </a:t>
            </a:r>
            <a:r>
              <a:rPr lang="zh-CN" altLang="en-US" b="1" dirty="0">
                <a:latin typeface="仿宋" panose="02010609060101010101" pitchFamily="49" charset="-122"/>
                <a:ea typeface="仿宋" panose="02010609060101010101" pitchFamily="49" charset="-122"/>
              </a:rPr>
              <a:t>枚举</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D67C49DF-595E-4027-BEAD-EF9AE9084849}"/>
              </a:ext>
            </a:extLst>
          </p:cNvPr>
          <p:cNvSpPr/>
          <p:nvPr/>
        </p:nvSpPr>
        <p:spPr>
          <a:xfrm>
            <a:off x="0" y="6020594"/>
            <a:ext cx="12192000" cy="914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矩形 4">
            <a:extLst>
              <a:ext uri="{FF2B5EF4-FFF2-40B4-BE49-F238E27FC236}">
                <a16:creationId xmlns:a16="http://schemas.microsoft.com/office/drawing/2014/main" id="{737DDACB-2540-4BD8-B866-75A4F3A498A2}"/>
              </a:ext>
            </a:extLst>
          </p:cNvPr>
          <p:cNvSpPr/>
          <p:nvPr/>
        </p:nvSpPr>
        <p:spPr>
          <a:xfrm>
            <a:off x="2749065" y="1677555"/>
            <a:ext cx="6279154" cy="4154984"/>
          </a:xfrm>
          <a:prstGeom prst="rect">
            <a:avLst/>
          </a:prstGeom>
        </p:spPr>
        <p:txBody>
          <a:bodyPr wrap="square">
            <a:spAutoFit/>
          </a:bodyPr>
          <a:lstStyle/>
          <a:p>
            <a:r>
              <a:rPr lang="zh-CN" altLang="zh-CN" sz="2400" b="1" dirty="0">
                <a:latin typeface="仿宋" panose="02010609060101010101" pitchFamily="49" charset="-122"/>
                <a:ea typeface="仿宋" panose="02010609060101010101" pitchFamily="49" charset="-122"/>
              </a:rPr>
              <a:t>使用关键字</a:t>
            </a:r>
            <a:r>
              <a:rPr lang="en-US" altLang="zh-CN" sz="2400" b="1" dirty="0" err="1">
                <a:latin typeface="仿宋" panose="02010609060101010101" pitchFamily="49" charset="-122"/>
                <a:ea typeface="仿宋" panose="02010609060101010101" pitchFamily="49" charset="-122"/>
              </a:rPr>
              <a:t>enum</a:t>
            </a:r>
            <a:r>
              <a:rPr lang="zh-CN" altLang="zh-CN" sz="2400" b="1" dirty="0">
                <a:latin typeface="仿宋" panose="02010609060101010101" pitchFamily="49" charset="-122"/>
                <a:ea typeface="仿宋" panose="02010609060101010101" pitchFamily="49" charset="-122"/>
              </a:rPr>
              <a:t>声明枚举类型，语法格式如下：</a:t>
            </a:r>
          </a:p>
          <a:p>
            <a:r>
              <a:rPr lang="en-US" altLang="zh-CN" sz="2400" b="1" dirty="0" err="1">
                <a:solidFill>
                  <a:srgbClr val="C00000"/>
                </a:solidFill>
                <a:latin typeface="仿宋" panose="02010609060101010101" pitchFamily="49" charset="-122"/>
                <a:ea typeface="仿宋" panose="02010609060101010101" pitchFamily="49" charset="-122"/>
              </a:rPr>
              <a:t>enum</a:t>
            </a:r>
            <a:r>
              <a:rPr lang="en-US" altLang="zh-CN" sz="2400" b="1" dirty="0">
                <a:solidFill>
                  <a:srgbClr val="C00000"/>
                </a:solidFill>
                <a:latin typeface="仿宋" panose="02010609060101010101" pitchFamily="49" charset="-122"/>
                <a:ea typeface="仿宋" panose="02010609060101010101" pitchFamily="49" charset="-122"/>
              </a:rPr>
              <a:t> </a:t>
            </a:r>
            <a:r>
              <a:rPr lang="zh-CN" altLang="zh-CN" sz="2400" b="1" dirty="0">
                <a:solidFill>
                  <a:srgbClr val="C00000"/>
                </a:solidFill>
                <a:latin typeface="仿宋" panose="02010609060101010101" pitchFamily="49" charset="-122"/>
                <a:ea typeface="仿宋" panose="02010609060101010101" pitchFamily="49" charset="-122"/>
              </a:rPr>
              <a:t>枚举名</a:t>
            </a:r>
            <a:r>
              <a:rPr lang="en-US" altLang="zh-CN" sz="2400" b="1" dirty="0">
                <a:solidFill>
                  <a:srgbClr val="C00000"/>
                </a:solidFill>
                <a:latin typeface="仿宋" panose="02010609060101010101" pitchFamily="49" charset="-122"/>
                <a:ea typeface="仿宋" panose="02010609060101010101" pitchFamily="49" charset="-122"/>
              </a:rPr>
              <a:t>{ </a:t>
            </a:r>
          </a:p>
          <a:p>
            <a:r>
              <a:rPr lang="en-US" altLang="zh-CN" sz="2400" b="1" dirty="0">
                <a:solidFill>
                  <a:srgbClr val="C00000"/>
                </a:solidFill>
                <a:latin typeface="仿宋" panose="02010609060101010101" pitchFamily="49" charset="-122"/>
                <a:ea typeface="仿宋" panose="02010609060101010101" pitchFamily="49" charset="-122"/>
              </a:rPr>
              <a:t>	</a:t>
            </a:r>
            <a:r>
              <a:rPr lang="zh-CN" altLang="zh-CN" sz="2400" b="1" dirty="0">
                <a:solidFill>
                  <a:srgbClr val="C00000"/>
                </a:solidFill>
                <a:latin typeface="仿宋" panose="02010609060101010101" pitchFamily="49" charset="-122"/>
                <a:ea typeface="仿宋" panose="02010609060101010101" pitchFamily="49" charset="-122"/>
              </a:rPr>
              <a:t>常量列表</a:t>
            </a:r>
          </a:p>
          <a:p>
            <a:r>
              <a:rPr lang="en-US" altLang="zh-CN" sz="2400" b="1" dirty="0">
                <a:solidFill>
                  <a:srgbClr val="C00000"/>
                </a:solidFill>
                <a:latin typeface="仿宋" panose="02010609060101010101" pitchFamily="49" charset="-122"/>
                <a:ea typeface="仿宋" panose="02010609060101010101" pitchFamily="49" charset="-122"/>
              </a:rPr>
              <a:t>}</a:t>
            </a:r>
            <a:endParaRPr lang="zh-CN" altLang="zh-CN" sz="2400" b="1" dirty="0">
              <a:solidFill>
                <a:srgbClr val="C00000"/>
              </a:solidFill>
              <a:latin typeface="仿宋" panose="02010609060101010101" pitchFamily="49" charset="-122"/>
              <a:ea typeface="仿宋" panose="02010609060101010101" pitchFamily="49" charset="-122"/>
            </a:endParaRPr>
          </a:p>
          <a:p>
            <a:r>
              <a:rPr lang="zh-CN" altLang="zh-CN" sz="2400" b="1" dirty="0">
                <a:latin typeface="仿宋" panose="02010609060101010101" pitchFamily="49" charset="-122"/>
                <a:ea typeface="仿宋" panose="02010609060101010101" pitchFamily="49" charset="-122"/>
              </a:rPr>
              <a:t>例如：</a:t>
            </a:r>
          </a:p>
          <a:p>
            <a:r>
              <a:rPr lang="en-US" altLang="zh-CN" sz="2400" b="1" dirty="0" err="1">
                <a:solidFill>
                  <a:srgbClr val="C00000"/>
                </a:solidFill>
                <a:latin typeface="仿宋" panose="02010609060101010101" pitchFamily="49" charset="-122"/>
                <a:ea typeface="仿宋" panose="02010609060101010101" pitchFamily="49" charset="-122"/>
              </a:rPr>
              <a:t>enum</a:t>
            </a:r>
            <a:r>
              <a:rPr lang="en-US" altLang="zh-CN" sz="2400" b="1" dirty="0">
                <a:solidFill>
                  <a:srgbClr val="C00000"/>
                </a:solidFill>
                <a:latin typeface="仿宋" panose="02010609060101010101" pitchFamily="49" charset="-122"/>
                <a:ea typeface="仿宋" panose="02010609060101010101" pitchFamily="49" charset="-122"/>
              </a:rPr>
              <a:t> Season</a:t>
            </a:r>
            <a:endParaRPr lang="zh-CN" altLang="zh-CN" sz="2400" b="1" dirty="0">
              <a:solidFill>
                <a:srgbClr val="C00000"/>
              </a:solidFill>
              <a:latin typeface="仿宋" panose="02010609060101010101" pitchFamily="49" charset="-122"/>
              <a:ea typeface="仿宋" panose="02010609060101010101" pitchFamily="49" charset="-122"/>
            </a:endParaRPr>
          </a:p>
          <a:p>
            <a:r>
              <a:rPr lang="en-US" altLang="zh-CN" sz="2400" b="1" dirty="0">
                <a:solidFill>
                  <a:srgbClr val="C00000"/>
                </a:solidFill>
                <a:latin typeface="仿宋" panose="02010609060101010101" pitchFamily="49" charset="-122"/>
                <a:ea typeface="仿宋" panose="02010609060101010101" pitchFamily="49" charset="-122"/>
              </a:rPr>
              <a:t>{  </a:t>
            </a:r>
            <a:r>
              <a:rPr lang="en-US" altLang="zh-CN" sz="2400" b="1" dirty="0" err="1">
                <a:solidFill>
                  <a:srgbClr val="C00000"/>
                </a:solidFill>
                <a:latin typeface="仿宋" panose="02010609060101010101" pitchFamily="49" charset="-122"/>
                <a:ea typeface="仿宋" panose="02010609060101010101" pitchFamily="49" charset="-122"/>
              </a:rPr>
              <a:t>spring,summer,autumn,winter</a:t>
            </a:r>
            <a:r>
              <a:rPr lang="en-US" altLang="zh-CN" sz="2400" b="1" dirty="0">
                <a:solidFill>
                  <a:srgbClr val="C00000"/>
                </a:solidFill>
                <a:latin typeface="仿宋" panose="02010609060101010101" pitchFamily="49" charset="-122"/>
                <a:ea typeface="仿宋" panose="02010609060101010101" pitchFamily="49" charset="-122"/>
              </a:rPr>
              <a:t>   </a:t>
            </a:r>
            <a:endParaRPr lang="zh-CN" altLang="zh-CN" sz="2400" b="1" dirty="0">
              <a:solidFill>
                <a:srgbClr val="C00000"/>
              </a:solidFill>
              <a:latin typeface="仿宋" panose="02010609060101010101" pitchFamily="49" charset="-122"/>
              <a:ea typeface="仿宋" panose="02010609060101010101" pitchFamily="49" charset="-122"/>
            </a:endParaRPr>
          </a:p>
          <a:p>
            <a:r>
              <a:rPr lang="en-US" altLang="zh-CN" sz="2400" b="1" dirty="0">
                <a:solidFill>
                  <a:srgbClr val="C00000"/>
                </a:solidFill>
                <a:latin typeface="仿宋" panose="02010609060101010101" pitchFamily="49" charset="-122"/>
                <a:ea typeface="仿宋" panose="02010609060101010101" pitchFamily="49" charset="-122"/>
              </a:rPr>
              <a:t>}</a:t>
            </a:r>
            <a:endParaRPr lang="zh-CN" altLang="zh-CN" sz="2400" b="1" dirty="0">
              <a:solidFill>
                <a:srgbClr val="C00000"/>
              </a:solidFill>
              <a:latin typeface="仿宋" panose="02010609060101010101" pitchFamily="49" charset="-122"/>
              <a:ea typeface="仿宋" panose="02010609060101010101" pitchFamily="49" charset="-122"/>
            </a:endParaRPr>
          </a:p>
          <a:p>
            <a:r>
              <a:rPr lang="zh-CN" altLang="zh-CN" sz="2400" b="1" dirty="0">
                <a:latin typeface="仿宋" panose="02010609060101010101" pitchFamily="49" charset="-122"/>
                <a:ea typeface="仿宋" panose="02010609060101010101" pitchFamily="49" charset="-122"/>
              </a:rPr>
              <a:t>声明了名字为</a:t>
            </a:r>
            <a:r>
              <a:rPr lang="en-US" altLang="zh-CN" sz="2400" b="1" dirty="0">
                <a:latin typeface="仿宋" panose="02010609060101010101" pitchFamily="49" charset="-122"/>
                <a:ea typeface="仿宋" panose="02010609060101010101" pitchFamily="49" charset="-122"/>
              </a:rPr>
              <a:t>Season</a:t>
            </a:r>
            <a:r>
              <a:rPr lang="zh-CN" altLang="zh-CN" sz="2400" b="1" dirty="0">
                <a:latin typeface="仿宋" panose="02010609060101010101" pitchFamily="49" charset="-122"/>
                <a:ea typeface="仿宋" panose="02010609060101010101" pitchFamily="49" charset="-122"/>
              </a:rPr>
              <a:t>的枚举类型，该枚举类型有</a:t>
            </a:r>
            <a:r>
              <a:rPr lang="en-US" altLang="zh-CN" sz="2400" b="1" dirty="0">
                <a:latin typeface="仿宋" panose="02010609060101010101" pitchFamily="49" charset="-122"/>
                <a:ea typeface="仿宋" panose="02010609060101010101" pitchFamily="49" charset="-122"/>
              </a:rPr>
              <a:t>4</a:t>
            </a:r>
            <a:r>
              <a:rPr lang="zh-CN" altLang="zh-CN" sz="2400" b="1" dirty="0">
                <a:latin typeface="仿宋" panose="02010609060101010101" pitchFamily="49" charset="-122"/>
                <a:ea typeface="仿宋" panose="02010609060101010101" pitchFamily="49" charset="-122"/>
              </a:rPr>
              <a:t>个常量</a:t>
            </a:r>
            <a:r>
              <a:rPr lang="zh-CN" altLang="en-US" sz="2400" b="1" dirty="0">
                <a:latin typeface="仿宋" panose="02010609060101010101" pitchFamily="49" charset="-122"/>
                <a:ea typeface="仿宋" panose="02010609060101010101" pitchFamily="49" charset="-122"/>
              </a:rPr>
              <a:t>。</a:t>
            </a:r>
          </a:p>
        </p:txBody>
      </p:sp>
      <p:sp>
        <p:nvSpPr>
          <p:cNvPr id="6" name="Freeform 3">
            <a:extLst>
              <a:ext uri="{FF2B5EF4-FFF2-40B4-BE49-F238E27FC236}">
                <a16:creationId xmlns:a16="http://schemas.microsoft.com/office/drawing/2014/main" id="{00C9F0BB-7D84-43C1-9E11-4E5FA211BECF}"/>
              </a:ext>
            </a:extLst>
          </p:cNvPr>
          <p:cNvSpPr/>
          <p:nvPr/>
        </p:nvSpPr>
        <p:spPr>
          <a:xfrm>
            <a:off x="0" y="946206"/>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7" name="内容占位符 2">
            <a:extLst>
              <a:ext uri="{FF2B5EF4-FFF2-40B4-BE49-F238E27FC236}">
                <a16:creationId xmlns:a16="http://schemas.microsoft.com/office/drawing/2014/main" id="{724B3D3A-89B7-4FCC-970F-846ECDF84F52}"/>
              </a:ext>
            </a:extLst>
          </p:cNvPr>
          <p:cNvSpPr txBox="1">
            <a:spLocks/>
          </p:cNvSpPr>
          <p:nvPr/>
        </p:nvSpPr>
        <p:spPr>
          <a:xfrm>
            <a:off x="761206" y="951153"/>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枚举类型</a:t>
            </a:r>
          </a:p>
        </p:txBody>
      </p:sp>
    </p:spTree>
    <p:extLst>
      <p:ext uri="{BB962C8B-B14F-4D97-AF65-F5344CB8AC3E}">
        <p14:creationId xmlns:p14="http://schemas.microsoft.com/office/powerpoint/2010/main" val="188887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500"/>
                            </p:stCondLst>
                            <p:childTnLst>
                              <p:par>
                                <p:cTn id="17" presetID="2" presetClass="entr" presetSubtype="2"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6" grpId="0" animBg="1"/>
      <p:bldP spid="7"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2.6  </a:t>
            </a:r>
            <a:r>
              <a:rPr lang="zh-CN" altLang="en-US" b="1" dirty="0">
                <a:latin typeface="仿宋" panose="02010609060101010101" pitchFamily="49" charset="-122"/>
                <a:ea typeface="仿宋" panose="02010609060101010101" pitchFamily="49" charset="-122"/>
              </a:rPr>
              <a:t>枚举</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D67C49DF-595E-4027-BEAD-EF9AE9084849}"/>
              </a:ext>
            </a:extLst>
          </p:cNvPr>
          <p:cNvSpPr/>
          <p:nvPr/>
        </p:nvSpPr>
        <p:spPr>
          <a:xfrm>
            <a:off x="0" y="6020594"/>
            <a:ext cx="12192000" cy="914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Freeform 3">
            <a:extLst>
              <a:ext uri="{FF2B5EF4-FFF2-40B4-BE49-F238E27FC236}">
                <a16:creationId xmlns:a16="http://schemas.microsoft.com/office/drawing/2014/main" id="{00C9F0BB-7D84-43C1-9E11-4E5FA211BECF}"/>
              </a:ext>
            </a:extLst>
          </p:cNvPr>
          <p:cNvSpPr/>
          <p:nvPr/>
        </p:nvSpPr>
        <p:spPr>
          <a:xfrm>
            <a:off x="0" y="946206"/>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7" name="内容占位符 2">
            <a:extLst>
              <a:ext uri="{FF2B5EF4-FFF2-40B4-BE49-F238E27FC236}">
                <a16:creationId xmlns:a16="http://schemas.microsoft.com/office/drawing/2014/main" id="{724B3D3A-89B7-4FCC-970F-846ECDF84F52}"/>
              </a:ext>
            </a:extLst>
          </p:cNvPr>
          <p:cNvSpPr txBox="1">
            <a:spLocks/>
          </p:cNvSpPr>
          <p:nvPr/>
        </p:nvSpPr>
        <p:spPr>
          <a:xfrm>
            <a:off x="339175" y="940921"/>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枚举变量</a:t>
            </a:r>
          </a:p>
        </p:txBody>
      </p:sp>
      <p:sp>
        <p:nvSpPr>
          <p:cNvPr id="8" name="矩形 7">
            <a:extLst>
              <a:ext uri="{FF2B5EF4-FFF2-40B4-BE49-F238E27FC236}">
                <a16:creationId xmlns:a16="http://schemas.microsoft.com/office/drawing/2014/main" id="{8E02C567-90F2-4E9C-9C15-3BD17EF9F2BB}"/>
              </a:ext>
            </a:extLst>
          </p:cNvPr>
          <p:cNvSpPr/>
          <p:nvPr/>
        </p:nvSpPr>
        <p:spPr>
          <a:xfrm>
            <a:off x="2914360" y="2025289"/>
            <a:ext cx="6029076" cy="3046988"/>
          </a:xfrm>
          <a:prstGeom prst="rect">
            <a:avLst/>
          </a:prstGeom>
        </p:spPr>
        <p:txBody>
          <a:bodyPr wrap="square">
            <a:spAutoFit/>
          </a:bodyPr>
          <a:lstStyle/>
          <a:p>
            <a:r>
              <a:rPr lang="zh-CN" altLang="zh-CN" sz="2400" b="1" dirty="0">
                <a:latin typeface="仿宋" panose="02010609060101010101" pitchFamily="49" charset="-122"/>
                <a:ea typeface="仿宋" panose="02010609060101010101" pitchFamily="49" charset="-122"/>
              </a:rPr>
              <a:t>可以用枚举类型的枚举名声明一个枚举变量，例如：</a:t>
            </a:r>
          </a:p>
          <a:p>
            <a:r>
              <a:rPr lang="en-US" altLang="zh-CN" sz="2400" b="1" dirty="0">
                <a:latin typeface="仿宋" panose="02010609060101010101" pitchFamily="49" charset="-122"/>
                <a:ea typeface="仿宋" panose="02010609060101010101" pitchFamily="49" charset="-122"/>
              </a:rPr>
              <a:t>Season x;</a:t>
            </a:r>
            <a:endParaRPr lang="zh-CN" altLang="zh-CN" sz="2400" b="1" dirty="0">
              <a:latin typeface="仿宋" panose="02010609060101010101" pitchFamily="49" charset="-122"/>
              <a:ea typeface="仿宋" panose="02010609060101010101" pitchFamily="49" charset="-122"/>
            </a:endParaRPr>
          </a:p>
          <a:p>
            <a:r>
              <a:rPr lang="zh-CN" altLang="zh-CN" sz="2400" b="1" dirty="0">
                <a:latin typeface="仿宋" panose="02010609060101010101" pitchFamily="49" charset="-122"/>
                <a:ea typeface="仿宋" panose="02010609060101010101" pitchFamily="49" charset="-122"/>
              </a:rPr>
              <a:t>声明了一个枚举变量</a:t>
            </a:r>
            <a:r>
              <a:rPr lang="en-US" altLang="zh-CN" sz="2400" b="1" dirty="0">
                <a:latin typeface="仿宋" panose="02010609060101010101" pitchFamily="49" charset="-122"/>
                <a:ea typeface="仿宋" panose="02010609060101010101" pitchFamily="49" charset="-122"/>
              </a:rPr>
              <a:t>x</a:t>
            </a:r>
            <a:r>
              <a:rPr lang="zh-CN" altLang="zh-CN" sz="2400" b="1" dirty="0">
                <a:latin typeface="仿宋" panose="02010609060101010101" pitchFamily="49" charset="-122"/>
                <a:ea typeface="仿宋" panose="02010609060101010101" pitchFamily="49" charset="-122"/>
              </a:rPr>
              <a:t>。枚举变量</a:t>
            </a:r>
            <a:r>
              <a:rPr lang="en-US" altLang="zh-CN" sz="2400" b="1" dirty="0">
                <a:latin typeface="仿宋" panose="02010609060101010101" pitchFamily="49" charset="-122"/>
                <a:ea typeface="仿宋" panose="02010609060101010101" pitchFamily="49" charset="-122"/>
              </a:rPr>
              <a:t>x</a:t>
            </a:r>
            <a:r>
              <a:rPr lang="zh-CN" altLang="zh-CN" sz="2400" b="1" dirty="0">
                <a:latin typeface="仿宋" panose="02010609060101010101" pitchFamily="49" charset="-122"/>
                <a:ea typeface="仿宋" panose="02010609060101010101" pitchFamily="49" charset="-122"/>
              </a:rPr>
              <a:t>只能取值枚举类型中的常量，通过使用枚举名和“</a:t>
            </a:r>
            <a:r>
              <a:rPr lang="en-US" altLang="zh-CN" sz="2400" b="1" dirty="0">
                <a:latin typeface="仿宋" panose="02010609060101010101" pitchFamily="49" charset="-122"/>
                <a:ea typeface="仿宋" panose="02010609060101010101" pitchFamily="49" charset="-122"/>
              </a:rPr>
              <a:t>.</a:t>
            </a:r>
            <a:r>
              <a:rPr lang="zh-CN" altLang="zh-CN" sz="2400" b="1" dirty="0">
                <a:latin typeface="仿宋" panose="02010609060101010101" pitchFamily="49" charset="-122"/>
                <a:ea typeface="仿宋" panose="02010609060101010101" pitchFamily="49" charset="-122"/>
              </a:rPr>
              <a:t>”运算符获得枚举类型中的常量，例如：</a:t>
            </a:r>
          </a:p>
          <a:p>
            <a:r>
              <a:rPr lang="en-US" altLang="zh-CN" sz="2400" b="1" dirty="0">
                <a:latin typeface="仿宋" panose="02010609060101010101" pitchFamily="49" charset="-122"/>
                <a:ea typeface="仿宋" panose="02010609060101010101" pitchFamily="49" charset="-122"/>
              </a:rPr>
              <a:t>x = </a:t>
            </a:r>
            <a:r>
              <a:rPr lang="en-US" altLang="zh-CN" sz="2400" b="1" dirty="0" err="1">
                <a:latin typeface="仿宋" panose="02010609060101010101" pitchFamily="49" charset="-122"/>
                <a:ea typeface="仿宋" panose="02010609060101010101" pitchFamily="49" charset="-122"/>
              </a:rPr>
              <a:t>Season.spring</a:t>
            </a:r>
            <a:r>
              <a:rPr lang="en-US" altLang="zh-CN" sz="2400" b="1" dirty="0">
                <a:latin typeface="仿宋" panose="02010609060101010101" pitchFamily="49" charset="-122"/>
                <a:ea typeface="仿宋" panose="02010609060101010101" pitchFamily="49" charset="-122"/>
              </a:rPr>
              <a:t>;</a:t>
            </a:r>
          </a:p>
          <a:p>
            <a:r>
              <a:rPr lang="zh-CN" altLang="zh-CN" sz="2400" b="1" dirty="0">
                <a:latin typeface="仿宋" panose="02010609060101010101" pitchFamily="49" charset="-122"/>
                <a:ea typeface="仿宋" panose="02010609060101010101" pitchFamily="49" charset="-122"/>
              </a:rPr>
              <a:t>使用了枚举类型</a:t>
            </a:r>
          </a:p>
        </p:txBody>
      </p:sp>
      <p:sp>
        <p:nvSpPr>
          <p:cNvPr id="9" name="矩形 8">
            <a:hlinkClick r:id="rId2" action="ppaction://hlinkfile"/>
            <a:extLst>
              <a:ext uri="{FF2B5EF4-FFF2-40B4-BE49-F238E27FC236}">
                <a16:creationId xmlns:a16="http://schemas.microsoft.com/office/drawing/2014/main" id="{49EF63BC-BC86-4B7A-B3B4-E7AA8C62165B}"/>
              </a:ext>
            </a:extLst>
          </p:cNvPr>
          <p:cNvSpPr/>
          <p:nvPr/>
        </p:nvSpPr>
        <p:spPr>
          <a:xfrm>
            <a:off x="534572" y="4610612"/>
            <a:ext cx="2278966" cy="461665"/>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zh-CN" altLang="en-US" sz="2400" b="1" dirty="0">
                <a:solidFill>
                  <a:srgbClr val="0070C0"/>
                </a:solidFill>
                <a:latin typeface="Times New Roman" panose="02020603050405020304" pitchFamily="18" charset="0"/>
                <a:cs typeface="Times New Roman" panose="02020603050405020304" pitchFamily="18" charset="0"/>
              </a:rPr>
              <a:t>例</a:t>
            </a:r>
            <a:r>
              <a:rPr lang="en-US" altLang="zh-CN" sz="2400" b="1" dirty="0">
                <a:solidFill>
                  <a:srgbClr val="0070C0"/>
                </a:solidFill>
                <a:latin typeface="Times New Roman" panose="02020603050405020304" pitchFamily="18" charset="0"/>
                <a:cs typeface="Times New Roman" panose="02020603050405020304" pitchFamily="18" charset="0"/>
              </a:rPr>
              <a:t>2_30.java</a:t>
            </a:r>
            <a:endParaRPr lang="zh-CN" altLang="en-US" sz="2400" b="1" dirty="0">
              <a:solidFill>
                <a:srgbClr val="0070C0"/>
              </a:solidFill>
              <a:latin typeface="Times New Roman" panose="02020603050405020304" pitchFamily="18" charset="0"/>
              <a:cs typeface="Times New Roman" panose="02020603050405020304" pitchFamily="18" charset="0"/>
            </a:endParaRPr>
          </a:p>
        </p:txBody>
      </p:sp>
      <p:sp>
        <p:nvSpPr>
          <p:cNvPr id="10" name="矩形 9">
            <a:hlinkClick r:id="rId3" action="ppaction://hlinkfile"/>
            <a:extLst>
              <a:ext uri="{FF2B5EF4-FFF2-40B4-BE49-F238E27FC236}">
                <a16:creationId xmlns:a16="http://schemas.microsoft.com/office/drawing/2014/main" id="{50380F13-892F-431A-B414-0E13A5757880}"/>
              </a:ext>
            </a:extLst>
          </p:cNvPr>
          <p:cNvSpPr/>
          <p:nvPr/>
        </p:nvSpPr>
        <p:spPr>
          <a:xfrm>
            <a:off x="534572" y="5365082"/>
            <a:ext cx="2278966" cy="461665"/>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zh-CN" altLang="en-US" sz="2400" b="1" dirty="0">
                <a:solidFill>
                  <a:srgbClr val="0070C0"/>
                </a:solidFill>
                <a:latin typeface="Times New Roman" panose="02020603050405020304" pitchFamily="18" charset="0"/>
                <a:cs typeface="Times New Roman" panose="02020603050405020304" pitchFamily="18" charset="0"/>
              </a:rPr>
              <a:t>例</a:t>
            </a:r>
            <a:r>
              <a:rPr lang="en-US" altLang="zh-CN" sz="2400" b="1" dirty="0">
                <a:solidFill>
                  <a:srgbClr val="0070C0"/>
                </a:solidFill>
                <a:latin typeface="Times New Roman" panose="02020603050405020304" pitchFamily="18" charset="0"/>
                <a:cs typeface="Times New Roman" panose="02020603050405020304" pitchFamily="18" charset="0"/>
              </a:rPr>
              <a:t>2_31.java</a:t>
            </a:r>
            <a:endParaRPr lang="zh-CN" altLang="en-US"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4457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500"/>
                            </p:stCondLst>
                            <p:childTnLst>
                              <p:par>
                                <p:cTn id="17" presetID="2" presetClass="entr" presetSubtype="2"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6" grpId="0" animBg="1"/>
      <p:bldP spid="7"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2.6  </a:t>
            </a:r>
            <a:r>
              <a:rPr lang="zh-CN" altLang="en-US" b="1" dirty="0">
                <a:latin typeface="仿宋" panose="02010609060101010101" pitchFamily="49" charset="-122"/>
                <a:ea typeface="仿宋" panose="02010609060101010101" pitchFamily="49" charset="-122"/>
              </a:rPr>
              <a:t>枚举</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D67C49DF-595E-4027-BEAD-EF9AE9084849}"/>
              </a:ext>
            </a:extLst>
          </p:cNvPr>
          <p:cNvSpPr/>
          <p:nvPr/>
        </p:nvSpPr>
        <p:spPr>
          <a:xfrm>
            <a:off x="0" y="6020594"/>
            <a:ext cx="12192000" cy="914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Freeform 3">
            <a:extLst>
              <a:ext uri="{FF2B5EF4-FFF2-40B4-BE49-F238E27FC236}">
                <a16:creationId xmlns:a16="http://schemas.microsoft.com/office/drawing/2014/main" id="{00C9F0BB-7D84-43C1-9E11-4E5FA211BECF}"/>
              </a:ext>
            </a:extLst>
          </p:cNvPr>
          <p:cNvSpPr/>
          <p:nvPr/>
        </p:nvSpPr>
        <p:spPr>
          <a:xfrm>
            <a:off x="0" y="946206"/>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7" name="内容占位符 2">
            <a:extLst>
              <a:ext uri="{FF2B5EF4-FFF2-40B4-BE49-F238E27FC236}">
                <a16:creationId xmlns:a16="http://schemas.microsoft.com/office/drawing/2014/main" id="{724B3D3A-89B7-4FCC-970F-846ECDF84F52}"/>
              </a:ext>
            </a:extLst>
          </p:cNvPr>
          <p:cNvSpPr txBox="1">
            <a:spLocks/>
          </p:cNvSpPr>
          <p:nvPr/>
        </p:nvSpPr>
        <p:spPr>
          <a:xfrm>
            <a:off x="339175" y="940921"/>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枚举变量</a:t>
            </a:r>
          </a:p>
        </p:txBody>
      </p:sp>
      <p:sp>
        <p:nvSpPr>
          <p:cNvPr id="11" name="Rectangle 3">
            <a:extLst>
              <a:ext uri="{FF2B5EF4-FFF2-40B4-BE49-F238E27FC236}">
                <a16:creationId xmlns:a16="http://schemas.microsoft.com/office/drawing/2014/main" id="{B6776135-CCDB-487C-8AE9-54A04E5BB297}"/>
              </a:ext>
            </a:extLst>
          </p:cNvPr>
          <p:cNvSpPr txBox="1">
            <a:spLocks noChangeArrowheads="1"/>
          </p:cNvSpPr>
          <p:nvPr/>
        </p:nvSpPr>
        <p:spPr>
          <a:xfrm>
            <a:off x="928466" y="1879544"/>
            <a:ext cx="10339755" cy="4032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sz="2400" b="1" dirty="0">
                <a:latin typeface="Times New Roman" panose="02020603050405020304" pitchFamily="18" charset="0"/>
              </a:rPr>
              <a:t>public </a:t>
            </a:r>
            <a:r>
              <a:rPr lang="en-US" altLang="zh-CN" sz="2400" b="1" dirty="0" err="1">
                <a:latin typeface="Times New Roman" panose="02020603050405020304" pitchFamily="18" charset="0"/>
              </a:rPr>
              <a:t>enum</a:t>
            </a:r>
            <a:r>
              <a:rPr lang="en-US" altLang="zh-CN" sz="2400" b="1" dirty="0">
                <a:latin typeface="Times New Roman" panose="02020603050405020304" pitchFamily="18" charset="0"/>
              </a:rPr>
              <a:t> </a:t>
            </a:r>
            <a:r>
              <a:rPr lang="en-US" altLang="zh-CN" sz="2400" b="1" dirty="0">
                <a:solidFill>
                  <a:srgbClr val="0000FF"/>
                </a:solidFill>
                <a:latin typeface="Times New Roman" panose="02020603050405020304" pitchFamily="18" charset="0"/>
              </a:rPr>
              <a:t>Size</a:t>
            </a:r>
            <a:r>
              <a:rPr lang="en-US" altLang="zh-CN" sz="2400" b="1" dirty="0">
                <a:latin typeface="Times New Roman" panose="02020603050405020304" pitchFamily="18" charset="0"/>
              </a:rPr>
              <a:t> { SMALL, MEDIUM, LARGE, EXTRA_LARGE };</a:t>
            </a:r>
          </a:p>
          <a:p>
            <a:pPr marL="0" indent="0">
              <a:buFont typeface="Wingdings" panose="05000000000000000000" pitchFamily="2" charset="2"/>
              <a:buNone/>
            </a:pPr>
            <a:endParaRPr lang="en-US" altLang="zh-CN" dirty="0">
              <a:latin typeface="Times New Roman" panose="02020603050405020304" pitchFamily="18" charset="0"/>
            </a:endParaRPr>
          </a:p>
          <a:p>
            <a:pPr marL="0" indent="0">
              <a:buFont typeface="Wingdings" panose="05000000000000000000" pitchFamily="2" charset="2"/>
              <a:buNone/>
            </a:pPr>
            <a:r>
              <a:rPr lang="en-US" altLang="zh-CN" dirty="0">
                <a:latin typeface="Times New Roman" panose="02020603050405020304" pitchFamily="18" charset="0"/>
              </a:rPr>
              <a:t>The type defined by this declaration is actually a class. The class has exactly four instances—it is not possible to construct new objects.</a:t>
            </a:r>
          </a:p>
          <a:p>
            <a:pPr marL="0" indent="0">
              <a:buFont typeface="Wingdings" panose="05000000000000000000" pitchFamily="2" charset="2"/>
              <a:buNone/>
            </a:pPr>
            <a:endParaRPr lang="en-US" altLang="zh-CN" dirty="0">
              <a:latin typeface="Times New Roman" panose="02020603050405020304" pitchFamily="18" charset="0"/>
            </a:endParaRPr>
          </a:p>
          <a:p>
            <a:pPr marL="0" indent="0">
              <a:buFont typeface="Wingdings" panose="05000000000000000000" pitchFamily="2" charset="2"/>
              <a:buNone/>
            </a:pPr>
            <a:r>
              <a:rPr lang="en-US" altLang="zh-CN" dirty="0">
                <a:latin typeface="Times New Roman" panose="02020603050405020304" pitchFamily="18" charset="0"/>
              </a:rPr>
              <a:t>Therefore, you never need to use equals for values of enumerated types. Simply use == to compare them.</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42816536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2.6  </a:t>
            </a:r>
            <a:r>
              <a:rPr lang="zh-CN" altLang="en-US" b="1" dirty="0">
                <a:latin typeface="仿宋" panose="02010609060101010101" pitchFamily="49" charset="-122"/>
                <a:ea typeface="仿宋" panose="02010609060101010101" pitchFamily="49" charset="-122"/>
              </a:rPr>
              <a:t>枚举</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D67C49DF-595E-4027-BEAD-EF9AE9084849}"/>
              </a:ext>
            </a:extLst>
          </p:cNvPr>
          <p:cNvSpPr/>
          <p:nvPr/>
        </p:nvSpPr>
        <p:spPr>
          <a:xfrm>
            <a:off x="0" y="6020594"/>
            <a:ext cx="12192000" cy="914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Freeform 3">
            <a:extLst>
              <a:ext uri="{FF2B5EF4-FFF2-40B4-BE49-F238E27FC236}">
                <a16:creationId xmlns:a16="http://schemas.microsoft.com/office/drawing/2014/main" id="{00C9F0BB-7D84-43C1-9E11-4E5FA211BECF}"/>
              </a:ext>
            </a:extLst>
          </p:cNvPr>
          <p:cNvSpPr/>
          <p:nvPr/>
        </p:nvSpPr>
        <p:spPr>
          <a:xfrm>
            <a:off x="0" y="946206"/>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7" name="内容占位符 2">
            <a:extLst>
              <a:ext uri="{FF2B5EF4-FFF2-40B4-BE49-F238E27FC236}">
                <a16:creationId xmlns:a16="http://schemas.microsoft.com/office/drawing/2014/main" id="{724B3D3A-89B7-4FCC-970F-846ECDF84F52}"/>
              </a:ext>
            </a:extLst>
          </p:cNvPr>
          <p:cNvSpPr txBox="1">
            <a:spLocks/>
          </p:cNvSpPr>
          <p:nvPr/>
        </p:nvSpPr>
        <p:spPr>
          <a:xfrm>
            <a:off x="339175" y="940921"/>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枚举变量</a:t>
            </a:r>
          </a:p>
        </p:txBody>
      </p:sp>
      <p:sp>
        <p:nvSpPr>
          <p:cNvPr id="8" name="Rectangle 3">
            <a:extLst>
              <a:ext uri="{FF2B5EF4-FFF2-40B4-BE49-F238E27FC236}">
                <a16:creationId xmlns:a16="http://schemas.microsoft.com/office/drawing/2014/main" id="{860338D4-0115-4695-A199-08BAE6BFE786}"/>
              </a:ext>
            </a:extLst>
          </p:cNvPr>
          <p:cNvSpPr txBox="1">
            <a:spLocks noChangeArrowheads="1"/>
          </p:cNvSpPr>
          <p:nvPr/>
        </p:nvSpPr>
        <p:spPr>
          <a:xfrm>
            <a:off x="1589649" y="2257043"/>
            <a:ext cx="8342142" cy="20617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b="1" dirty="0">
                <a:latin typeface="Times New Roman" panose="02020603050405020304" pitchFamily="18" charset="0"/>
              </a:rPr>
              <a:t>You can, if you like, add constructors, methods, and fields to an enumerated type. Of course, the constructors are only invoked when the enumerated constants are constructed. Here is an example.</a:t>
            </a: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377900195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2.6  </a:t>
            </a:r>
            <a:r>
              <a:rPr lang="zh-CN" altLang="en-US" b="1" dirty="0">
                <a:latin typeface="仿宋" panose="02010609060101010101" pitchFamily="49" charset="-122"/>
                <a:ea typeface="仿宋" panose="02010609060101010101" pitchFamily="49" charset="-122"/>
              </a:rPr>
              <a:t>枚举</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D67C49DF-595E-4027-BEAD-EF9AE9084849}"/>
              </a:ext>
            </a:extLst>
          </p:cNvPr>
          <p:cNvSpPr/>
          <p:nvPr/>
        </p:nvSpPr>
        <p:spPr>
          <a:xfrm>
            <a:off x="0" y="6020594"/>
            <a:ext cx="12192000" cy="914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Freeform 3">
            <a:extLst>
              <a:ext uri="{FF2B5EF4-FFF2-40B4-BE49-F238E27FC236}">
                <a16:creationId xmlns:a16="http://schemas.microsoft.com/office/drawing/2014/main" id="{00C9F0BB-7D84-43C1-9E11-4E5FA211BECF}"/>
              </a:ext>
            </a:extLst>
          </p:cNvPr>
          <p:cNvSpPr/>
          <p:nvPr/>
        </p:nvSpPr>
        <p:spPr>
          <a:xfrm>
            <a:off x="0" y="946206"/>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7" name="内容占位符 2">
            <a:extLst>
              <a:ext uri="{FF2B5EF4-FFF2-40B4-BE49-F238E27FC236}">
                <a16:creationId xmlns:a16="http://schemas.microsoft.com/office/drawing/2014/main" id="{724B3D3A-89B7-4FCC-970F-846ECDF84F52}"/>
              </a:ext>
            </a:extLst>
          </p:cNvPr>
          <p:cNvSpPr txBox="1">
            <a:spLocks/>
          </p:cNvSpPr>
          <p:nvPr/>
        </p:nvSpPr>
        <p:spPr>
          <a:xfrm>
            <a:off x="339175" y="940921"/>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枚举变量</a:t>
            </a:r>
          </a:p>
        </p:txBody>
      </p:sp>
      <p:sp>
        <p:nvSpPr>
          <p:cNvPr id="9" name="Rectangle 3">
            <a:extLst>
              <a:ext uri="{FF2B5EF4-FFF2-40B4-BE49-F238E27FC236}">
                <a16:creationId xmlns:a16="http://schemas.microsoft.com/office/drawing/2014/main" id="{3EBE55DD-C5D0-4D9A-B81B-CDE421FCEFD8}"/>
              </a:ext>
            </a:extLst>
          </p:cNvPr>
          <p:cNvSpPr txBox="1">
            <a:spLocks noChangeArrowheads="1"/>
          </p:cNvSpPr>
          <p:nvPr/>
        </p:nvSpPr>
        <p:spPr>
          <a:xfrm>
            <a:off x="425258" y="1794497"/>
            <a:ext cx="10730422" cy="403225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sz="2400" dirty="0" err="1">
                <a:latin typeface="Times New Roman" panose="02020603050405020304" pitchFamily="18" charset="0"/>
              </a:rPr>
              <a:t>enum</a:t>
            </a:r>
            <a:r>
              <a:rPr lang="en-US" altLang="zh-CN" sz="2400" dirty="0">
                <a:latin typeface="Times New Roman" panose="02020603050405020304" pitchFamily="18" charset="0"/>
              </a:rPr>
              <a:t> Size { </a:t>
            </a:r>
          </a:p>
          <a:p>
            <a:pPr marL="0" indent="0">
              <a:buFont typeface="Wingdings" panose="05000000000000000000" pitchFamily="2" charset="2"/>
              <a:buNone/>
            </a:pPr>
            <a:r>
              <a:rPr lang="en-US" altLang="zh-CN" sz="2400" dirty="0">
                <a:latin typeface="Times New Roman" panose="02020603050405020304" pitchFamily="18" charset="0"/>
              </a:rPr>
              <a:t>SMALL("S"), MEDIUM("M"), LARGE("L"), EXTRA_LARGE("XL"); </a:t>
            </a:r>
          </a:p>
          <a:p>
            <a:pPr marL="0" indent="0">
              <a:buFont typeface="Wingdings" panose="05000000000000000000" pitchFamily="2" charset="2"/>
              <a:buNone/>
            </a:pPr>
            <a:r>
              <a:rPr lang="en-US" altLang="zh-CN" sz="2400" dirty="0">
                <a:latin typeface="Times New Roman" panose="02020603050405020304" pitchFamily="18" charset="0"/>
              </a:rPr>
              <a:t>private Size(String abbreviation) {</a:t>
            </a:r>
          </a:p>
          <a:p>
            <a:pPr marL="0" indent="0">
              <a:buFont typeface="Wingdings" panose="05000000000000000000"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this.abbreviation</a:t>
            </a:r>
            <a:r>
              <a:rPr lang="en-US" altLang="zh-CN" sz="2400" dirty="0">
                <a:latin typeface="Times New Roman" panose="02020603050405020304" pitchFamily="18" charset="0"/>
              </a:rPr>
              <a:t> = abbreviation; </a:t>
            </a:r>
          </a:p>
          <a:p>
            <a:pPr marL="0" indent="0">
              <a:buFont typeface="Wingdings" panose="05000000000000000000" pitchFamily="2" charset="2"/>
              <a:buNone/>
            </a:pPr>
            <a:r>
              <a:rPr lang="en-US" altLang="zh-CN" sz="2400" dirty="0">
                <a:latin typeface="Times New Roman" panose="02020603050405020304" pitchFamily="18" charset="0"/>
              </a:rPr>
              <a:t>}</a:t>
            </a:r>
          </a:p>
          <a:p>
            <a:pPr marL="0" indent="0">
              <a:buFont typeface="Wingdings" panose="05000000000000000000" pitchFamily="2" charset="2"/>
              <a:buNone/>
            </a:pPr>
            <a:r>
              <a:rPr lang="en-US" altLang="zh-CN" sz="2400" dirty="0">
                <a:latin typeface="Times New Roman" panose="02020603050405020304" pitchFamily="18" charset="0"/>
              </a:rPr>
              <a:t> public String </a:t>
            </a:r>
            <a:r>
              <a:rPr lang="en-US" altLang="zh-CN" sz="2400" dirty="0" err="1">
                <a:latin typeface="Times New Roman" panose="02020603050405020304" pitchFamily="18" charset="0"/>
              </a:rPr>
              <a:t>getAbbreviation</a:t>
            </a:r>
            <a:r>
              <a:rPr lang="en-US" altLang="zh-CN" sz="2400" dirty="0">
                <a:latin typeface="Times New Roman" panose="02020603050405020304" pitchFamily="18" charset="0"/>
              </a:rPr>
              <a:t>() { </a:t>
            </a:r>
          </a:p>
          <a:p>
            <a:pPr marL="0" indent="0">
              <a:buFont typeface="Wingdings" panose="05000000000000000000" pitchFamily="2" charset="2"/>
              <a:buNone/>
            </a:pPr>
            <a:r>
              <a:rPr lang="en-US" altLang="zh-CN" sz="2400" dirty="0">
                <a:latin typeface="Times New Roman" panose="02020603050405020304" pitchFamily="18" charset="0"/>
              </a:rPr>
              <a:t>	return abbreviation; </a:t>
            </a:r>
          </a:p>
          <a:p>
            <a:pPr marL="0" indent="0">
              <a:buFont typeface="Wingdings" panose="05000000000000000000" pitchFamily="2" charset="2"/>
              <a:buNone/>
            </a:pPr>
            <a:r>
              <a:rPr lang="en-US" altLang="zh-CN" sz="2400" dirty="0">
                <a:latin typeface="Times New Roman" panose="02020603050405020304" pitchFamily="18" charset="0"/>
              </a:rPr>
              <a:t>} </a:t>
            </a:r>
          </a:p>
          <a:p>
            <a:pPr marL="0" indent="0">
              <a:buFont typeface="Wingdings" panose="05000000000000000000" pitchFamily="2" charset="2"/>
              <a:buNone/>
            </a:pPr>
            <a:r>
              <a:rPr lang="en-US" altLang="zh-CN" sz="2400" dirty="0">
                <a:latin typeface="Times New Roman" panose="02020603050405020304" pitchFamily="18" charset="0"/>
              </a:rPr>
              <a:t>private String abbreviation;</a:t>
            </a:r>
          </a:p>
          <a:p>
            <a:pPr marL="0" indent="0">
              <a:buFont typeface="Wingdings" panose="05000000000000000000" pitchFamily="2" charset="2"/>
              <a:buNone/>
            </a:pPr>
            <a:r>
              <a:rPr lang="en-US" altLang="zh-CN" sz="2400" dirty="0">
                <a:latin typeface="Times New Roman" panose="02020603050405020304" pitchFamily="18" charset="0"/>
              </a:rPr>
              <a:t>} </a:t>
            </a:r>
            <a:endParaRPr lang="zh-CN" altLang="en-US" sz="2400" dirty="0">
              <a:latin typeface="Times New Roman" panose="02020603050405020304" pitchFamily="18" charset="0"/>
            </a:endParaRPr>
          </a:p>
        </p:txBody>
      </p:sp>
    </p:spTree>
    <p:extLst>
      <p:ext uri="{BB962C8B-B14F-4D97-AF65-F5344CB8AC3E}">
        <p14:creationId xmlns:p14="http://schemas.microsoft.com/office/powerpoint/2010/main" val="3061544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2.6  </a:t>
            </a:r>
            <a:r>
              <a:rPr lang="zh-CN" altLang="en-US" b="1" dirty="0">
                <a:latin typeface="仿宋" panose="02010609060101010101" pitchFamily="49" charset="-122"/>
                <a:ea typeface="仿宋" panose="02010609060101010101" pitchFamily="49" charset="-122"/>
              </a:rPr>
              <a:t>枚举</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D67C49DF-595E-4027-BEAD-EF9AE9084849}"/>
              </a:ext>
            </a:extLst>
          </p:cNvPr>
          <p:cNvSpPr/>
          <p:nvPr/>
        </p:nvSpPr>
        <p:spPr>
          <a:xfrm>
            <a:off x="0" y="6020594"/>
            <a:ext cx="12192000" cy="914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Freeform 3">
            <a:extLst>
              <a:ext uri="{FF2B5EF4-FFF2-40B4-BE49-F238E27FC236}">
                <a16:creationId xmlns:a16="http://schemas.microsoft.com/office/drawing/2014/main" id="{00C9F0BB-7D84-43C1-9E11-4E5FA211BECF}"/>
              </a:ext>
            </a:extLst>
          </p:cNvPr>
          <p:cNvSpPr/>
          <p:nvPr/>
        </p:nvSpPr>
        <p:spPr>
          <a:xfrm>
            <a:off x="0" y="946206"/>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7" name="内容占位符 2">
            <a:extLst>
              <a:ext uri="{FF2B5EF4-FFF2-40B4-BE49-F238E27FC236}">
                <a16:creationId xmlns:a16="http://schemas.microsoft.com/office/drawing/2014/main" id="{724B3D3A-89B7-4FCC-970F-846ECDF84F52}"/>
              </a:ext>
            </a:extLst>
          </p:cNvPr>
          <p:cNvSpPr txBox="1">
            <a:spLocks/>
          </p:cNvSpPr>
          <p:nvPr/>
        </p:nvSpPr>
        <p:spPr>
          <a:xfrm>
            <a:off x="339175" y="940921"/>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枚举变量</a:t>
            </a:r>
          </a:p>
        </p:txBody>
      </p:sp>
      <p:sp>
        <p:nvSpPr>
          <p:cNvPr id="8" name="Rectangle 3">
            <a:extLst>
              <a:ext uri="{FF2B5EF4-FFF2-40B4-BE49-F238E27FC236}">
                <a16:creationId xmlns:a16="http://schemas.microsoft.com/office/drawing/2014/main" id="{2A3E8C4E-B3C9-4721-A484-C59CA1D4669E}"/>
              </a:ext>
            </a:extLst>
          </p:cNvPr>
          <p:cNvSpPr txBox="1">
            <a:spLocks noChangeArrowheads="1"/>
          </p:cNvSpPr>
          <p:nvPr/>
        </p:nvSpPr>
        <p:spPr>
          <a:xfrm>
            <a:off x="931695" y="1945186"/>
            <a:ext cx="9144000" cy="4032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a:latin typeface="Times New Roman" panose="02020603050405020304" pitchFamily="18" charset="0"/>
              </a:rPr>
              <a:t>All enumerated types are </a:t>
            </a:r>
            <a:r>
              <a:rPr lang="en-US" altLang="zh-CN" b="1" i="1">
                <a:latin typeface="Times New Roman" panose="02020603050405020304" pitchFamily="18" charset="0"/>
              </a:rPr>
              <a:t>subclasses</a:t>
            </a:r>
            <a:r>
              <a:rPr lang="en-US" altLang="zh-CN">
                <a:latin typeface="Times New Roman" panose="02020603050405020304" pitchFamily="18" charset="0"/>
              </a:rPr>
              <a:t> of the class </a:t>
            </a:r>
            <a:r>
              <a:rPr lang="en-US" altLang="zh-CN" b="1" i="1">
                <a:solidFill>
                  <a:srgbClr val="0000FF"/>
                </a:solidFill>
                <a:latin typeface="Times New Roman" panose="02020603050405020304" pitchFamily="18" charset="0"/>
              </a:rPr>
              <a:t>Enum.</a:t>
            </a:r>
            <a:r>
              <a:rPr lang="en-US" altLang="zh-CN">
                <a:latin typeface="Times New Roman" panose="02020603050405020304" pitchFamily="18" charset="0"/>
              </a:rPr>
              <a:t> They inherit a number of methods from that class. The most useful one is </a:t>
            </a:r>
            <a:r>
              <a:rPr lang="en-US" altLang="zh-CN" b="1" i="1">
                <a:solidFill>
                  <a:srgbClr val="0000FF"/>
                </a:solidFill>
                <a:latin typeface="Times New Roman" panose="02020603050405020304" pitchFamily="18" charset="0"/>
              </a:rPr>
              <a:t>toString</a:t>
            </a:r>
            <a:r>
              <a:rPr lang="en-US" altLang="zh-CN">
                <a:latin typeface="Times New Roman" panose="02020603050405020304" pitchFamily="18" charset="0"/>
              </a:rPr>
              <a:t>, which returns the name of the enumerated constant. For example, </a:t>
            </a:r>
            <a:r>
              <a:rPr lang="en-US" altLang="zh-CN" b="1" i="1">
                <a:latin typeface="Times New Roman" panose="02020603050405020304" pitchFamily="18" charset="0"/>
              </a:rPr>
              <a:t>Size.SMALL.toString()</a:t>
            </a:r>
            <a:r>
              <a:rPr lang="en-US" altLang="zh-CN">
                <a:latin typeface="Times New Roman" panose="02020603050405020304" pitchFamily="18" charset="0"/>
              </a:rPr>
              <a:t> returns the string "</a:t>
            </a:r>
            <a:r>
              <a:rPr lang="en-US" altLang="zh-CN" b="1" i="1">
                <a:latin typeface="Times New Roman" panose="02020603050405020304" pitchFamily="18" charset="0"/>
              </a:rPr>
              <a:t>SMALL</a:t>
            </a:r>
            <a:r>
              <a:rPr lang="en-US" altLang="zh-CN">
                <a:latin typeface="Times New Roman" panose="02020603050405020304" pitchFamily="18" charset="0"/>
              </a:rPr>
              <a:t>".</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1045619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8" grpId="1" build="allAtOnce"/>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2.6  </a:t>
            </a:r>
            <a:r>
              <a:rPr lang="zh-CN" altLang="en-US" b="1" dirty="0">
                <a:latin typeface="仿宋" panose="02010609060101010101" pitchFamily="49" charset="-122"/>
                <a:ea typeface="仿宋" panose="02010609060101010101" pitchFamily="49" charset="-122"/>
              </a:rPr>
              <a:t>枚举</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D67C49DF-595E-4027-BEAD-EF9AE9084849}"/>
              </a:ext>
            </a:extLst>
          </p:cNvPr>
          <p:cNvSpPr/>
          <p:nvPr/>
        </p:nvSpPr>
        <p:spPr>
          <a:xfrm>
            <a:off x="0" y="6020594"/>
            <a:ext cx="12192000" cy="914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Freeform 3">
            <a:extLst>
              <a:ext uri="{FF2B5EF4-FFF2-40B4-BE49-F238E27FC236}">
                <a16:creationId xmlns:a16="http://schemas.microsoft.com/office/drawing/2014/main" id="{00C9F0BB-7D84-43C1-9E11-4E5FA211BECF}"/>
              </a:ext>
            </a:extLst>
          </p:cNvPr>
          <p:cNvSpPr/>
          <p:nvPr/>
        </p:nvSpPr>
        <p:spPr>
          <a:xfrm>
            <a:off x="0" y="946206"/>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7" name="内容占位符 2">
            <a:extLst>
              <a:ext uri="{FF2B5EF4-FFF2-40B4-BE49-F238E27FC236}">
                <a16:creationId xmlns:a16="http://schemas.microsoft.com/office/drawing/2014/main" id="{724B3D3A-89B7-4FCC-970F-846ECDF84F52}"/>
              </a:ext>
            </a:extLst>
          </p:cNvPr>
          <p:cNvSpPr txBox="1">
            <a:spLocks/>
          </p:cNvSpPr>
          <p:nvPr/>
        </p:nvSpPr>
        <p:spPr>
          <a:xfrm>
            <a:off x="339175" y="940921"/>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枚举变量</a:t>
            </a:r>
          </a:p>
        </p:txBody>
      </p:sp>
      <p:sp>
        <p:nvSpPr>
          <p:cNvPr id="9" name="Rectangle 3">
            <a:extLst>
              <a:ext uri="{FF2B5EF4-FFF2-40B4-BE49-F238E27FC236}">
                <a16:creationId xmlns:a16="http://schemas.microsoft.com/office/drawing/2014/main" id="{77161D0B-83CE-4664-804F-0F25C652D16D}"/>
              </a:ext>
            </a:extLst>
          </p:cNvPr>
          <p:cNvSpPr txBox="1">
            <a:spLocks noChangeArrowheads="1"/>
          </p:cNvSpPr>
          <p:nvPr/>
        </p:nvSpPr>
        <p:spPr>
          <a:xfrm>
            <a:off x="1117698" y="2017893"/>
            <a:ext cx="9144000" cy="4032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r>
              <a:rPr lang="en-US" altLang="zh-CN">
                <a:latin typeface="Times New Roman" panose="02020603050405020304" pitchFamily="18" charset="0"/>
              </a:rPr>
              <a:t>The converse of </a:t>
            </a:r>
            <a:r>
              <a:rPr lang="en-US" altLang="zh-CN" b="1" i="1">
                <a:latin typeface="Times New Roman" panose="02020603050405020304" pitchFamily="18" charset="0"/>
              </a:rPr>
              <a:t>toString</a:t>
            </a:r>
            <a:r>
              <a:rPr lang="en-US" altLang="zh-CN">
                <a:latin typeface="Times New Roman" panose="02020603050405020304" pitchFamily="18" charset="0"/>
              </a:rPr>
              <a:t> is the static </a:t>
            </a:r>
            <a:r>
              <a:rPr lang="en-US" altLang="zh-CN" b="1" i="1">
                <a:latin typeface="Times New Roman" panose="02020603050405020304" pitchFamily="18" charset="0"/>
              </a:rPr>
              <a:t>valueOf </a:t>
            </a:r>
            <a:r>
              <a:rPr lang="en-US" altLang="zh-CN">
                <a:latin typeface="Times New Roman" panose="02020603050405020304" pitchFamily="18" charset="0"/>
              </a:rPr>
              <a:t>method. For example, the statement</a:t>
            </a:r>
          </a:p>
          <a:p>
            <a:pPr marL="0" indent="0"/>
            <a:r>
              <a:rPr lang="en-US" altLang="zh-CN" b="1" i="1">
                <a:latin typeface="Times New Roman" panose="02020603050405020304" pitchFamily="18" charset="0"/>
              </a:rPr>
              <a:t>Size s = (Size) Enum.</a:t>
            </a:r>
            <a:r>
              <a:rPr lang="en-US" altLang="zh-CN" b="1" i="1">
                <a:solidFill>
                  <a:srgbClr val="0000FF"/>
                </a:solidFill>
                <a:latin typeface="Times New Roman" panose="02020603050405020304" pitchFamily="18" charset="0"/>
              </a:rPr>
              <a:t>valueOf</a:t>
            </a:r>
            <a:r>
              <a:rPr lang="en-US" altLang="zh-CN" b="1" i="1">
                <a:latin typeface="Times New Roman" panose="02020603050405020304" pitchFamily="18" charset="0"/>
              </a:rPr>
              <a:t>(Size.class, "SMALL");</a:t>
            </a:r>
            <a:r>
              <a:rPr lang="en-US" altLang="zh-CN">
                <a:latin typeface="Times New Roman" panose="02020603050405020304" pitchFamily="18" charset="0"/>
              </a:rPr>
              <a:t> </a:t>
            </a:r>
            <a:br>
              <a:rPr lang="en-US" altLang="zh-CN">
                <a:latin typeface="Times New Roman" panose="02020603050405020304" pitchFamily="18" charset="0"/>
              </a:rPr>
            </a:br>
            <a:r>
              <a:rPr lang="en-US" altLang="zh-CN">
                <a:latin typeface="Times New Roman" panose="02020603050405020304" pitchFamily="18" charset="0"/>
              </a:rPr>
              <a:t>			//sets s to Size.SMALL.</a:t>
            </a:r>
          </a:p>
          <a:p>
            <a:pPr marL="0" indent="0"/>
            <a:r>
              <a:rPr lang="en-US" altLang="zh-CN">
                <a:latin typeface="Times New Roman" panose="02020603050405020304" pitchFamily="18" charset="0"/>
              </a:rPr>
              <a:t>Each enumerated type has a static </a:t>
            </a:r>
            <a:r>
              <a:rPr lang="en-US" altLang="zh-CN" b="1" i="1">
                <a:solidFill>
                  <a:srgbClr val="0000FF"/>
                </a:solidFill>
                <a:latin typeface="Times New Roman" panose="02020603050405020304" pitchFamily="18" charset="0"/>
              </a:rPr>
              <a:t>values</a:t>
            </a:r>
            <a:r>
              <a:rPr lang="en-US" altLang="zh-CN">
                <a:latin typeface="Times New Roman" panose="02020603050405020304" pitchFamily="18" charset="0"/>
              </a:rPr>
              <a:t> method that returns an array of all values of the enumeration:</a:t>
            </a:r>
          </a:p>
          <a:p>
            <a:pPr marL="0" indent="0"/>
            <a:r>
              <a:rPr lang="en-US" altLang="zh-CN" b="1" i="1">
                <a:latin typeface="Times New Roman" panose="02020603050405020304" pitchFamily="18" charset="0"/>
              </a:rPr>
              <a:t>Size[] values = Size.</a:t>
            </a:r>
            <a:r>
              <a:rPr lang="en-US" altLang="zh-CN" b="1" i="1">
                <a:solidFill>
                  <a:srgbClr val="0000FF"/>
                </a:solidFill>
                <a:latin typeface="Times New Roman" panose="02020603050405020304" pitchFamily="18" charset="0"/>
              </a:rPr>
              <a:t>values</a:t>
            </a:r>
            <a:r>
              <a:rPr lang="en-US" altLang="zh-CN" b="1" i="1">
                <a:latin typeface="Times New Roman" panose="02020603050405020304" pitchFamily="18" charset="0"/>
              </a:rPr>
              <a:t>();</a:t>
            </a:r>
            <a:r>
              <a:rPr lang="en-US" altLang="zh-CN">
                <a:latin typeface="Times New Roman" panose="02020603050405020304" pitchFamily="18" charset="0"/>
              </a:rPr>
              <a:t> </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236586889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2.6  </a:t>
            </a:r>
            <a:r>
              <a:rPr lang="zh-CN" altLang="en-US" b="1" dirty="0">
                <a:latin typeface="仿宋" panose="02010609060101010101" pitchFamily="49" charset="-122"/>
                <a:ea typeface="仿宋" panose="02010609060101010101" pitchFamily="49" charset="-122"/>
              </a:rPr>
              <a:t>枚举</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D67C49DF-595E-4027-BEAD-EF9AE9084849}"/>
              </a:ext>
            </a:extLst>
          </p:cNvPr>
          <p:cNvSpPr/>
          <p:nvPr/>
        </p:nvSpPr>
        <p:spPr>
          <a:xfrm>
            <a:off x="0" y="6020594"/>
            <a:ext cx="12192000" cy="914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Freeform 3">
            <a:extLst>
              <a:ext uri="{FF2B5EF4-FFF2-40B4-BE49-F238E27FC236}">
                <a16:creationId xmlns:a16="http://schemas.microsoft.com/office/drawing/2014/main" id="{00C9F0BB-7D84-43C1-9E11-4E5FA211BECF}"/>
              </a:ext>
            </a:extLst>
          </p:cNvPr>
          <p:cNvSpPr/>
          <p:nvPr/>
        </p:nvSpPr>
        <p:spPr>
          <a:xfrm>
            <a:off x="0" y="946206"/>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7" name="内容占位符 2">
            <a:extLst>
              <a:ext uri="{FF2B5EF4-FFF2-40B4-BE49-F238E27FC236}">
                <a16:creationId xmlns:a16="http://schemas.microsoft.com/office/drawing/2014/main" id="{724B3D3A-89B7-4FCC-970F-846ECDF84F52}"/>
              </a:ext>
            </a:extLst>
          </p:cNvPr>
          <p:cNvSpPr txBox="1">
            <a:spLocks/>
          </p:cNvSpPr>
          <p:nvPr/>
        </p:nvSpPr>
        <p:spPr>
          <a:xfrm>
            <a:off x="339175" y="940921"/>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枚举变量</a:t>
            </a:r>
          </a:p>
        </p:txBody>
      </p:sp>
      <p:sp>
        <p:nvSpPr>
          <p:cNvPr id="8" name="Rectangle 3">
            <a:extLst>
              <a:ext uri="{FF2B5EF4-FFF2-40B4-BE49-F238E27FC236}">
                <a16:creationId xmlns:a16="http://schemas.microsoft.com/office/drawing/2014/main" id="{2EF26CA7-B4E1-4862-AE36-109262D41E76}"/>
              </a:ext>
            </a:extLst>
          </p:cNvPr>
          <p:cNvSpPr txBox="1">
            <a:spLocks noChangeArrowheads="1"/>
          </p:cNvSpPr>
          <p:nvPr/>
        </p:nvSpPr>
        <p:spPr>
          <a:xfrm>
            <a:off x="1218406" y="2148768"/>
            <a:ext cx="9144000" cy="4032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r>
              <a:rPr lang="en-US" altLang="zh-CN" dirty="0">
                <a:latin typeface="Times New Roman" panose="02020603050405020304" pitchFamily="18" charset="0"/>
              </a:rPr>
              <a:t>Just like </a:t>
            </a:r>
            <a:r>
              <a:rPr lang="en-US" altLang="zh-CN" b="1" i="1" dirty="0">
                <a:latin typeface="Times New Roman" panose="02020603050405020304" pitchFamily="18" charset="0"/>
              </a:rPr>
              <a:t>Class</a:t>
            </a:r>
            <a:r>
              <a:rPr lang="en-US" altLang="zh-CN" dirty="0">
                <a:latin typeface="Times New Roman" panose="02020603050405020304" pitchFamily="18" charset="0"/>
              </a:rPr>
              <a:t>, the </a:t>
            </a:r>
            <a:r>
              <a:rPr lang="en-US" altLang="zh-CN" b="1" i="1" dirty="0">
                <a:latin typeface="Times New Roman" panose="02020603050405020304" pitchFamily="18" charset="0"/>
              </a:rPr>
              <a:t>Enum</a:t>
            </a:r>
            <a:r>
              <a:rPr lang="en-US" altLang="zh-CN" dirty="0">
                <a:latin typeface="Times New Roman" panose="02020603050405020304" pitchFamily="18" charset="0"/>
              </a:rPr>
              <a:t> class has a type parameter that we have ignored for simplicity. For example, the </a:t>
            </a:r>
            <a:r>
              <a:rPr lang="en-US" altLang="zh-CN" b="1" dirty="0">
                <a:latin typeface="Times New Roman" panose="02020603050405020304" pitchFamily="18" charset="0"/>
              </a:rPr>
              <a:t>enumerated type</a:t>
            </a:r>
            <a:r>
              <a:rPr lang="en-US" altLang="zh-CN" dirty="0">
                <a:latin typeface="Times New Roman" panose="02020603050405020304" pitchFamily="18" charset="0"/>
              </a:rPr>
              <a:t> Size actually extends </a:t>
            </a:r>
            <a:r>
              <a:rPr lang="en-US" altLang="zh-CN" b="1" i="1" dirty="0">
                <a:latin typeface="Times New Roman" panose="02020603050405020304" pitchFamily="18" charset="0"/>
              </a:rPr>
              <a:t>Enum&lt;Size&gt;.</a:t>
            </a:r>
          </a:p>
          <a:p>
            <a:pPr marL="0" indent="0"/>
            <a:r>
              <a:rPr lang="en-US" altLang="zh-CN" dirty="0">
                <a:latin typeface="Times New Roman" panose="02020603050405020304" pitchFamily="18" charset="0"/>
              </a:rPr>
              <a:t>The short program in </a:t>
            </a:r>
            <a:r>
              <a:rPr lang="en-US" altLang="zh-CN" b="1" dirty="0">
                <a:latin typeface="Times New Roman" panose="02020603050405020304" pitchFamily="18" charset="0"/>
              </a:rPr>
              <a:t>EnumTest.java</a:t>
            </a:r>
            <a:r>
              <a:rPr lang="en-US" altLang="zh-CN" dirty="0"/>
              <a:t> </a:t>
            </a:r>
            <a:r>
              <a:rPr lang="en-US" altLang="zh-CN" dirty="0">
                <a:latin typeface="Times New Roman" panose="02020603050405020304" pitchFamily="18" charset="0"/>
              </a:rPr>
              <a:t>demonstrates how to work with enumerated types</a:t>
            </a:r>
            <a:r>
              <a:rPr lang="en-US" altLang="zh-CN" dirty="0"/>
              <a:t> </a:t>
            </a:r>
            <a:endParaRPr lang="zh-CN" altLang="en-US" dirty="0"/>
          </a:p>
        </p:txBody>
      </p:sp>
      <p:sp>
        <p:nvSpPr>
          <p:cNvPr id="10" name="矩形 9">
            <a:hlinkClick r:id="rId2" action="ppaction://hlinkfile"/>
            <a:extLst>
              <a:ext uri="{FF2B5EF4-FFF2-40B4-BE49-F238E27FC236}">
                <a16:creationId xmlns:a16="http://schemas.microsoft.com/office/drawing/2014/main" id="{605F33EF-DFA0-47AE-A818-2E82633E4FC5}"/>
              </a:ext>
            </a:extLst>
          </p:cNvPr>
          <p:cNvSpPr/>
          <p:nvPr/>
        </p:nvSpPr>
        <p:spPr>
          <a:xfrm>
            <a:off x="1218405" y="4884482"/>
            <a:ext cx="2678345" cy="461665"/>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zh-CN" altLang="en-US" sz="2400" b="1" dirty="0">
                <a:solidFill>
                  <a:srgbClr val="0070C0"/>
                </a:solidFill>
                <a:latin typeface="Times New Roman" panose="02020603050405020304" pitchFamily="18" charset="0"/>
                <a:cs typeface="Times New Roman" panose="02020603050405020304" pitchFamily="18" charset="0"/>
              </a:rPr>
              <a:t>例</a:t>
            </a:r>
            <a:r>
              <a:rPr lang="en-US" altLang="zh-CN" sz="2400" b="1" dirty="0">
                <a:solidFill>
                  <a:srgbClr val="0070C0"/>
                </a:solidFill>
                <a:latin typeface="Times New Roman" panose="02020603050405020304" pitchFamily="18" charset="0"/>
                <a:cs typeface="Times New Roman" panose="02020603050405020304" pitchFamily="18" charset="0"/>
              </a:rPr>
              <a:t> EnumTest.java</a:t>
            </a:r>
            <a:endParaRPr lang="zh-CN" altLang="en-US"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387360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矩形: 圆角 6">
            <a:extLst>
              <a:ext uri="{FF2B5EF4-FFF2-40B4-BE49-F238E27FC236}">
                <a16:creationId xmlns:a16="http://schemas.microsoft.com/office/drawing/2014/main" id="{A40EBE4B-E7F2-47E4-822E-3D5F28DF1BF1}"/>
              </a:ext>
            </a:extLst>
          </p:cNvPr>
          <p:cNvSpPr/>
          <p:nvPr/>
        </p:nvSpPr>
        <p:spPr>
          <a:xfrm>
            <a:off x="6111726" y="5108539"/>
            <a:ext cx="4590143" cy="584200"/>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a:solidFill>
                <a:schemeClr val="bg1"/>
              </a:solidFill>
              <a:latin typeface="仿宋" panose="02010609060101010101" pitchFamily="49" charset="-122"/>
              <a:ea typeface="仿宋" panose="02010609060101010101" pitchFamily="49" charset="-122"/>
            </a:endParaRPr>
          </a:p>
        </p:txBody>
      </p:sp>
      <p:grpSp>
        <p:nvGrpSpPr>
          <p:cNvPr id="120" name="组合 119">
            <a:extLst>
              <a:ext uri="{FF2B5EF4-FFF2-40B4-BE49-F238E27FC236}">
                <a16:creationId xmlns:a16="http://schemas.microsoft.com/office/drawing/2014/main" id="{12536E3C-E9B8-472D-ADE4-961AC72CE232}"/>
              </a:ext>
            </a:extLst>
          </p:cNvPr>
          <p:cNvGrpSpPr/>
          <p:nvPr/>
        </p:nvGrpSpPr>
        <p:grpSpPr>
          <a:xfrm>
            <a:off x="5283214" y="1248880"/>
            <a:ext cx="549846" cy="617986"/>
            <a:chOff x="279401" y="2698750"/>
            <a:chExt cx="1473200" cy="1655763"/>
          </a:xfrm>
        </p:grpSpPr>
        <p:sp>
          <p:nvSpPr>
            <p:cNvPr id="121" name="Freeform 45">
              <a:extLst>
                <a:ext uri="{FF2B5EF4-FFF2-40B4-BE49-F238E27FC236}">
                  <a16:creationId xmlns:a16="http://schemas.microsoft.com/office/drawing/2014/main" id="{5A6B1E3D-737E-4E7F-9CFF-61084CB179F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2" name="Freeform 46">
              <a:extLst>
                <a:ext uri="{FF2B5EF4-FFF2-40B4-BE49-F238E27FC236}">
                  <a16:creationId xmlns:a16="http://schemas.microsoft.com/office/drawing/2014/main" id="{B90E1F18-7BC4-41B6-8B8E-F8BB8C26EE93}"/>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3" name="Freeform 47">
              <a:extLst>
                <a:ext uri="{FF2B5EF4-FFF2-40B4-BE49-F238E27FC236}">
                  <a16:creationId xmlns:a16="http://schemas.microsoft.com/office/drawing/2014/main" id="{231A5CE1-B98E-44FC-8E6E-C52607274C8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4" name="Freeform 48">
              <a:extLst>
                <a:ext uri="{FF2B5EF4-FFF2-40B4-BE49-F238E27FC236}">
                  <a16:creationId xmlns:a16="http://schemas.microsoft.com/office/drawing/2014/main" id="{980829F6-B387-42A8-849F-6C8E73FE966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5" name="Freeform 49">
              <a:extLst>
                <a:ext uri="{FF2B5EF4-FFF2-40B4-BE49-F238E27FC236}">
                  <a16:creationId xmlns:a16="http://schemas.microsoft.com/office/drawing/2014/main" id="{AF1F527F-DB45-4317-85EB-6C5FB5B729A4}"/>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6" name="Oval 50">
              <a:extLst>
                <a:ext uri="{FF2B5EF4-FFF2-40B4-BE49-F238E27FC236}">
                  <a16:creationId xmlns:a16="http://schemas.microsoft.com/office/drawing/2014/main" id="{45E0D06C-CFFB-494E-BDC4-8225308719A8}"/>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7" name="Freeform 51">
              <a:extLst>
                <a:ext uri="{FF2B5EF4-FFF2-40B4-BE49-F238E27FC236}">
                  <a16:creationId xmlns:a16="http://schemas.microsoft.com/office/drawing/2014/main" id="{176FB438-A2C8-4D8A-9455-8685C32D2A83}"/>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8" name="Freeform 52">
              <a:extLst>
                <a:ext uri="{FF2B5EF4-FFF2-40B4-BE49-F238E27FC236}">
                  <a16:creationId xmlns:a16="http://schemas.microsoft.com/office/drawing/2014/main" id="{587BAF12-F001-4A50-8437-9BD79F91E50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129" name="组合 128">
            <a:extLst>
              <a:ext uri="{FF2B5EF4-FFF2-40B4-BE49-F238E27FC236}">
                <a16:creationId xmlns:a16="http://schemas.microsoft.com/office/drawing/2014/main" id="{5BC1E2AB-3648-4AF6-9081-8DCDAA4B37B7}"/>
              </a:ext>
            </a:extLst>
          </p:cNvPr>
          <p:cNvGrpSpPr/>
          <p:nvPr/>
        </p:nvGrpSpPr>
        <p:grpSpPr>
          <a:xfrm>
            <a:off x="5274270" y="1968692"/>
            <a:ext cx="549846" cy="617986"/>
            <a:chOff x="279401" y="2698750"/>
            <a:chExt cx="1473200" cy="1655763"/>
          </a:xfrm>
        </p:grpSpPr>
        <p:sp>
          <p:nvSpPr>
            <p:cNvPr id="130" name="Freeform 45">
              <a:extLst>
                <a:ext uri="{FF2B5EF4-FFF2-40B4-BE49-F238E27FC236}">
                  <a16:creationId xmlns:a16="http://schemas.microsoft.com/office/drawing/2014/main" id="{3972C737-E08F-4E81-A435-0E694C487CA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1" name="Freeform 46">
              <a:extLst>
                <a:ext uri="{FF2B5EF4-FFF2-40B4-BE49-F238E27FC236}">
                  <a16:creationId xmlns:a16="http://schemas.microsoft.com/office/drawing/2014/main" id="{996B2CEE-4B54-4F87-A12B-9502DC4B3EB1}"/>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2" name="Freeform 47">
              <a:extLst>
                <a:ext uri="{FF2B5EF4-FFF2-40B4-BE49-F238E27FC236}">
                  <a16:creationId xmlns:a16="http://schemas.microsoft.com/office/drawing/2014/main" id="{A3D511C7-83A3-44E3-AD8E-954CF78A100B}"/>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3" name="Freeform 48">
              <a:extLst>
                <a:ext uri="{FF2B5EF4-FFF2-40B4-BE49-F238E27FC236}">
                  <a16:creationId xmlns:a16="http://schemas.microsoft.com/office/drawing/2014/main" id="{A11E4F89-9485-4EC3-B7F2-A75844226029}"/>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4" name="Freeform 49">
              <a:extLst>
                <a:ext uri="{FF2B5EF4-FFF2-40B4-BE49-F238E27FC236}">
                  <a16:creationId xmlns:a16="http://schemas.microsoft.com/office/drawing/2014/main" id="{4DA3EAED-299D-48A4-BB5D-FDF47255A03C}"/>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5" name="Oval 50">
              <a:extLst>
                <a:ext uri="{FF2B5EF4-FFF2-40B4-BE49-F238E27FC236}">
                  <a16:creationId xmlns:a16="http://schemas.microsoft.com/office/drawing/2014/main" id="{5EFC0F61-47EA-4811-B68A-E8DCA36B42B7}"/>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6" name="Freeform 51">
              <a:extLst>
                <a:ext uri="{FF2B5EF4-FFF2-40B4-BE49-F238E27FC236}">
                  <a16:creationId xmlns:a16="http://schemas.microsoft.com/office/drawing/2014/main" id="{B6004DD6-B5A2-4F05-943F-1C59397A0BBC}"/>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7" name="Freeform 52">
              <a:extLst>
                <a:ext uri="{FF2B5EF4-FFF2-40B4-BE49-F238E27FC236}">
                  <a16:creationId xmlns:a16="http://schemas.microsoft.com/office/drawing/2014/main" id="{EEBCF78E-CB09-4C07-A049-F6E0D7E2F81C}"/>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38" name="TextBox 68">
            <a:extLst>
              <a:ext uri="{FF2B5EF4-FFF2-40B4-BE49-F238E27FC236}">
                <a16:creationId xmlns:a16="http://schemas.microsoft.com/office/drawing/2014/main" id="{62CFC4C2-9DBB-4970-87C2-F7342454C3BD}"/>
              </a:ext>
            </a:extLst>
          </p:cNvPr>
          <p:cNvSpPr txBox="1"/>
          <p:nvPr/>
        </p:nvSpPr>
        <p:spPr>
          <a:xfrm>
            <a:off x="6095206" y="2114102"/>
            <a:ext cx="39616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2.3   </a:t>
            </a:r>
            <a:r>
              <a:rPr lang="zh-CN" altLang="en-US" sz="2400" b="1" dirty="0">
                <a:latin typeface="仿宋" panose="02010609060101010101" pitchFamily="49" charset="-122"/>
                <a:ea typeface="仿宋" panose="02010609060101010101" pitchFamily="49" charset="-122"/>
              </a:rPr>
              <a:t>输入输出</a:t>
            </a:r>
          </a:p>
        </p:txBody>
      </p:sp>
      <p:grpSp>
        <p:nvGrpSpPr>
          <p:cNvPr id="139" name="组合 138">
            <a:extLst>
              <a:ext uri="{FF2B5EF4-FFF2-40B4-BE49-F238E27FC236}">
                <a16:creationId xmlns:a16="http://schemas.microsoft.com/office/drawing/2014/main" id="{BE048C30-E67A-482E-B9EB-77F4FAD8BB55}"/>
              </a:ext>
            </a:extLst>
          </p:cNvPr>
          <p:cNvGrpSpPr/>
          <p:nvPr/>
        </p:nvGrpSpPr>
        <p:grpSpPr>
          <a:xfrm>
            <a:off x="5275064" y="2742685"/>
            <a:ext cx="549846" cy="617986"/>
            <a:chOff x="279401" y="2698750"/>
            <a:chExt cx="1473200" cy="1655763"/>
          </a:xfrm>
        </p:grpSpPr>
        <p:sp>
          <p:nvSpPr>
            <p:cNvPr id="140" name="Freeform 45">
              <a:extLst>
                <a:ext uri="{FF2B5EF4-FFF2-40B4-BE49-F238E27FC236}">
                  <a16:creationId xmlns:a16="http://schemas.microsoft.com/office/drawing/2014/main" id="{EB9781C6-124D-49CE-82D3-2C7F6EF8D3D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1" name="Freeform 46">
              <a:extLst>
                <a:ext uri="{FF2B5EF4-FFF2-40B4-BE49-F238E27FC236}">
                  <a16:creationId xmlns:a16="http://schemas.microsoft.com/office/drawing/2014/main" id="{A531BAD0-2FFA-4B26-9B22-8824AEDAD347}"/>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2" name="Freeform 47">
              <a:extLst>
                <a:ext uri="{FF2B5EF4-FFF2-40B4-BE49-F238E27FC236}">
                  <a16:creationId xmlns:a16="http://schemas.microsoft.com/office/drawing/2014/main" id="{4949DAB7-7B92-4E63-909B-8524BF2DF34F}"/>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3" name="Freeform 48">
              <a:extLst>
                <a:ext uri="{FF2B5EF4-FFF2-40B4-BE49-F238E27FC236}">
                  <a16:creationId xmlns:a16="http://schemas.microsoft.com/office/drawing/2014/main" id="{9D6FD066-BECA-4D5C-B3BC-02B0FB1FDD1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4" name="Freeform 49">
              <a:extLst>
                <a:ext uri="{FF2B5EF4-FFF2-40B4-BE49-F238E27FC236}">
                  <a16:creationId xmlns:a16="http://schemas.microsoft.com/office/drawing/2014/main" id="{FBE3846C-17E4-49AD-B745-7BDC59974D5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5" name="Oval 50">
              <a:extLst>
                <a:ext uri="{FF2B5EF4-FFF2-40B4-BE49-F238E27FC236}">
                  <a16:creationId xmlns:a16="http://schemas.microsoft.com/office/drawing/2014/main" id="{5736930D-1698-450B-8A9B-28C789A90BA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6" name="Freeform 51">
              <a:extLst>
                <a:ext uri="{FF2B5EF4-FFF2-40B4-BE49-F238E27FC236}">
                  <a16:creationId xmlns:a16="http://schemas.microsoft.com/office/drawing/2014/main" id="{035E16BF-3FE5-4482-9628-D0108A141B66}"/>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7" name="Freeform 52">
              <a:extLst>
                <a:ext uri="{FF2B5EF4-FFF2-40B4-BE49-F238E27FC236}">
                  <a16:creationId xmlns:a16="http://schemas.microsoft.com/office/drawing/2014/main" id="{B32DD250-0C38-42F7-902A-B93430678D8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48" name="TextBox 78">
            <a:extLst>
              <a:ext uri="{FF2B5EF4-FFF2-40B4-BE49-F238E27FC236}">
                <a16:creationId xmlns:a16="http://schemas.microsoft.com/office/drawing/2014/main" id="{AFEED21C-3772-4E4B-9BE4-CE90B5019F7C}"/>
              </a:ext>
            </a:extLst>
          </p:cNvPr>
          <p:cNvSpPr txBox="1"/>
          <p:nvPr/>
        </p:nvSpPr>
        <p:spPr>
          <a:xfrm>
            <a:off x="6096000" y="2888095"/>
            <a:ext cx="41902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2.4   </a:t>
            </a:r>
            <a:r>
              <a:rPr lang="zh-CN" altLang="en-US" sz="2400" b="1" dirty="0">
                <a:latin typeface="仿宋" panose="02010609060101010101" pitchFamily="49" charset="-122"/>
                <a:ea typeface="仿宋" panose="02010609060101010101" pitchFamily="49" charset="-122"/>
              </a:rPr>
              <a:t>流程控制</a:t>
            </a:r>
          </a:p>
        </p:txBody>
      </p:sp>
      <p:sp>
        <p:nvSpPr>
          <p:cNvPr id="149" name="TextBox 108">
            <a:extLst>
              <a:ext uri="{FF2B5EF4-FFF2-40B4-BE49-F238E27FC236}">
                <a16:creationId xmlns:a16="http://schemas.microsoft.com/office/drawing/2014/main" id="{92646231-BB38-47A7-B400-74719D2F5E49}"/>
              </a:ext>
            </a:extLst>
          </p:cNvPr>
          <p:cNvSpPr txBox="1"/>
          <p:nvPr/>
        </p:nvSpPr>
        <p:spPr>
          <a:xfrm>
            <a:off x="6099500" y="3662088"/>
            <a:ext cx="5180806" cy="461665"/>
          </a:xfrm>
          <a:prstGeom prst="rect">
            <a:avLst/>
          </a:prstGeom>
        </p:spPr>
        <p:txBody>
          <a:bodyPr wrap="square" rtlCol="0">
            <a:spAutoFit/>
          </a:bodyPr>
          <a:lstStyle/>
          <a:p>
            <a:r>
              <a:rPr lang="en-US" altLang="zh-CN" sz="2400" b="1" dirty="0">
                <a:latin typeface="仿宋" panose="02010609060101010101" pitchFamily="49" charset="-122"/>
                <a:ea typeface="仿宋" panose="02010609060101010101" pitchFamily="49" charset="-122"/>
              </a:rPr>
              <a:t>2.5   </a:t>
            </a:r>
            <a:r>
              <a:rPr lang="zh-CN" altLang="en-US" sz="2400" b="1" dirty="0">
                <a:latin typeface="仿宋" panose="02010609060101010101" pitchFamily="49" charset="-122"/>
                <a:ea typeface="仿宋" panose="02010609060101010101" pitchFamily="49" charset="-122"/>
              </a:rPr>
              <a:t>数组</a:t>
            </a:r>
          </a:p>
        </p:txBody>
      </p:sp>
      <p:sp>
        <p:nvSpPr>
          <p:cNvPr id="150" name="TextBox 2">
            <a:extLst>
              <a:ext uri="{FF2B5EF4-FFF2-40B4-BE49-F238E27FC236}">
                <a16:creationId xmlns:a16="http://schemas.microsoft.com/office/drawing/2014/main" id="{4F0869E4-A930-4E46-875D-69EF40867F8B}"/>
              </a:ext>
            </a:extLst>
          </p:cNvPr>
          <p:cNvSpPr txBox="1"/>
          <p:nvPr/>
        </p:nvSpPr>
        <p:spPr>
          <a:xfrm>
            <a:off x="6084338" y="1366069"/>
            <a:ext cx="39616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2.2   </a:t>
            </a:r>
            <a:r>
              <a:rPr lang="zh-CN" altLang="en-US" sz="2400" b="1" dirty="0">
                <a:latin typeface="仿宋" panose="02010609060101010101" pitchFamily="49" charset="-122"/>
                <a:ea typeface="仿宋" panose="02010609060101010101" pitchFamily="49" charset="-122"/>
              </a:rPr>
              <a:t>数据类型和运算符号</a:t>
            </a:r>
          </a:p>
        </p:txBody>
      </p:sp>
      <p:grpSp>
        <p:nvGrpSpPr>
          <p:cNvPr id="151" name="组合 150">
            <a:extLst>
              <a:ext uri="{FF2B5EF4-FFF2-40B4-BE49-F238E27FC236}">
                <a16:creationId xmlns:a16="http://schemas.microsoft.com/office/drawing/2014/main" id="{24A9AD97-2493-440B-BC1D-AA9AEA5901D8}"/>
              </a:ext>
            </a:extLst>
          </p:cNvPr>
          <p:cNvGrpSpPr/>
          <p:nvPr/>
        </p:nvGrpSpPr>
        <p:grpSpPr>
          <a:xfrm>
            <a:off x="5295940" y="3518752"/>
            <a:ext cx="549846" cy="617986"/>
            <a:chOff x="279401" y="2698750"/>
            <a:chExt cx="1473200" cy="1655763"/>
          </a:xfrm>
        </p:grpSpPr>
        <p:sp>
          <p:nvSpPr>
            <p:cNvPr id="152" name="Freeform 45">
              <a:extLst>
                <a:ext uri="{FF2B5EF4-FFF2-40B4-BE49-F238E27FC236}">
                  <a16:creationId xmlns:a16="http://schemas.microsoft.com/office/drawing/2014/main" id="{2E87A3AF-4CD7-40A4-92AF-B42A38430371}"/>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3" name="Freeform 46">
              <a:extLst>
                <a:ext uri="{FF2B5EF4-FFF2-40B4-BE49-F238E27FC236}">
                  <a16:creationId xmlns:a16="http://schemas.microsoft.com/office/drawing/2014/main" id="{0F6474BA-4FAB-4571-87C1-FCC76E8E12D8}"/>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4" name="Freeform 47">
              <a:extLst>
                <a:ext uri="{FF2B5EF4-FFF2-40B4-BE49-F238E27FC236}">
                  <a16:creationId xmlns:a16="http://schemas.microsoft.com/office/drawing/2014/main" id="{BC8408E7-EDE7-4653-82AA-597441B44D2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5" name="Freeform 48">
              <a:extLst>
                <a:ext uri="{FF2B5EF4-FFF2-40B4-BE49-F238E27FC236}">
                  <a16:creationId xmlns:a16="http://schemas.microsoft.com/office/drawing/2014/main" id="{E789C844-62D9-40DF-9364-601EC66CE39A}"/>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6" name="Freeform 49">
              <a:extLst>
                <a:ext uri="{FF2B5EF4-FFF2-40B4-BE49-F238E27FC236}">
                  <a16:creationId xmlns:a16="http://schemas.microsoft.com/office/drawing/2014/main" id="{F1632258-DC3F-45BB-B662-9918CCED8C98}"/>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7" name="Oval 50">
              <a:extLst>
                <a:ext uri="{FF2B5EF4-FFF2-40B4-BE49-F238E27FC236}">
                  <a16:creationId xmlns:a16="http://schemas.microsoft.com/office/drawing/2014/main" id="{90EB62B3-A3EF-4B07-AE5C-A6A513D3135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8" name="Freeform 51">
              <a:extLst>
                <a:ext uri="{FF2B5EF4-FFF2-40B4-BE49-F238E27FC236}">
                  <a16:creationId xmlns:a16="http://schemas.microsoft.com/office/drawing/2014/main" id="{8AC8FF35-0911-44B1-89A5-702450A3172E}"/>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9" name="Freeform 52">
              <a:extLst>
                <a:ext uri="{FF2B5EF4-FFF2-40B4-BE49-F238E27FC236}">
                  <a16:creationId xmlns:a16="http://schemas.microsoft.com/office/drawing/2014/main" id="{DC01298C-B00B-4C2D-BA4E-DD60B02EEC5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160" name="组合 159">
            <a:extLst>
              <a:ext uri="{FF2B5EF4-FFF2-40B4-BE49-F238E27FC236}">
                <a16:creationId xmlns:a16="http://schemas.microsoft.com/office/drawing/2014/main" id="{46269DF3-EBA4-47DA-AC25-2860CCE33604}"/>
              </a:ext>
            </a:extLst>
          </p:cNvPr>
          <p:cNvGrpSpPr/>
          <p:nvPr/>
        </p:nvGrpSpPr>
        <p:grpSpPr>
          <a:xfrm>
            <a:off x="5362212" y="4302218"/>
            <a:ext cx="549846" cy="617986"/>
            <a:chOff x="279401" y="2698750"/>
            <a:chExt cx="1473200" cy="1655763"/>
          </a:xfrm>
        </p:grpSpPr>
        <p:sp>
          <p:nvSpPr>
            <p:cNvPr id="161" name="Freeform 45">
              <a:extLst>
                <a:ext uri="{FF2B5EF4-FFF2-40B4-BE49-F238E27FC236}">
                  <a16:creationId xmlns:a16="http://schemas.microsoft.com/office/drawing/2014/main" id="{80DD4620-9A35-405A-84AB-97F0220CBEC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2" name="Freeform 46">
              <a:extLst>
                <a:ext uri="{FF2B5EF4-FFF2-40B4-BE49-F238E27FC236}">
                  <a16:creationId xmlns:a16="http://schemas.microsoft.com/office/drawing/2014/main" id="{32F09628-F15B-4C20-BCF8-3336B106714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3" name="Freeform 47">
              <a:extLst>
                <a:ext uri="{FF2B5EF4-FFF2-40B4-BE49-F238E27FC236}">
                  <a16:creationId xmlns:a16="http://schemas.microsoft.com/office/drawing/2014/main" id="{1A9565C6-337B-43ED-8B86-2D60400FAE09}"/>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4" name="Freeform 48">
              <a:extLst>
                <a:ext uri="{FF2B5EF4-FFF2-40B4-BE49-F238E27FC236}">
                  <a16:creationId xmlns:a16="http://schemas.microsoft.com/office/drawing/2014/main" id="{2CA1A40E-84FA-41E4-8B96-70095783DC1E}"/>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5" name="Freeform 49">
              <a:extLst>
                <a:ext uri="{FF2B5EF4-FFF2-40B4-BE49-F238E27FC236}">
                  <a16:creationId xmlns:a16="http://schemas.microsoft.com/office/drawing/2014/main" id="{9A94B340-FC11-4C85-8B41-44ABB4FBABA1}"/>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6" name="Oval 50">
              <a:extLst>
                <a:ext uri="{FF2B5EF4-FFF2-40B4-BE49-F238E27FC236}">
                  <a16:creationId xmlns:a16="http://schemas.microsoft.com/office/drawing/2014/main" id="{99F5FA50-79F2-4B3D-B3B8-2356F6FA51A3}"/>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7" name="Freeform 51">
              <a:extLst>
                <a:ext uri="{FF2B5EF4-FFF2-40B4-BE49-F238E27FC236}">
                  <a16:creationId xmlns:a16="http://schemas.microsoft.com/office/drawing/2014/main" id="{50276B3B-7B7E-4EB5-B446-A3B2C20D8EA8}"/>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8" name="Freeform 52">
              <a:extLst>
                <a:ext uri="{FF2B5EF4-FFF2-40B4-BE49-F238E27FC236}">
                  <a16:creationId xmlns:a16="http://schemas.microsoft.com/office/drawing/2014/main" id="{F5B6E48B-F94B-47DB-BA90-7A3AB79B240B}"/>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69" name="TextBox 206">
            <a:extLst>
              <a:ext uri="{FF2B5EF4-FFF2-40B4-BE49-F238E27FC236}">
                <a16:creationId xmlns:a16="http://schemas.microsoft.com/office/drawing/2014/main" id="{76A40ECD-E1F5-49FF-8719-1A7743ACBBA6}"/>
              </a:ext>
            </a:extLst>
          </p:cNvPr>
          <p:cNvSpPr txBox="1"/>
          <p:nvPr/>
        </p:nvSpPr>
        <p:spPr>
          <a:xfrm>
            <a:off x="6085394" y="4450153"/>
            <a:ext cx="3960550" cy="461665"/>
          </a:xfrm>
          <a:prstGeom prst="rect">
            <a:avLst/>
          </a:prstGeom>
        </p:spPr>
        <p:txBody>
          <a:bodyPr wrap="square" rtlCol="0">
            <a:spAutoFit/>
          </a:bodyPr>
          <a:lstStyle/>
          <a:p>
            <a:r>
              <a:rPr lang="en-US" altLang="zh-CN" sz="2400" b="1" dirty="0">
                <a:latin typeface="仿宋" panose="02010609060101010101" pitchFamily="49" charset="-122"/>
                <a:ea typeface="仿宋" panose="02010609060101010101" pitchFamily="49" charset="-122"/>
              </a:rPr>
              <a:t>2.6   </a:t>
            </a:r>
            <a:r>
              <a:rPr lang="zh-CN" altLang="en-US" sz="2400" b="1" dirty="0">
                <a:latin typeface="仿宋" panose="02010609060101010101" pitchFamily="49" charset="-122"/>
                <a:ea typeface="仿宋" panose="02010609060101010101" pitchFamily="49" charset="-122"/>
              </a:rPr>
              <a:t>枚举</a:t>
            </a:r>
          </a:p>
        </p:txBody>
      </p:sp>
      <p:pic>
        <p:nvPicPr>
          <p:cNvPr id="170" name="图片 169">
            <a:extLst>
              <a:ext uri="{FF2B5EF4-FFF2-40B4-BE49-F238E27FC236}">
                <a16:creationId xmlns:a16="http://schemas.microsoft.com/office/drawing/2014/main" id="{AD4125E7-923E-4BCD-A416-468EF080E4C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72" y="3091"/>
            <a:ext cx="4550077" cy="6825118"/>
          </a:xfrm>
          <a:prstGeom prst="rect">
            <a:avLst/>
          </a:prstGeom>
        </p:spPr>
      </p:pic>
      <p:sp>
        <p:nvSpPr>
          <p:cNvPr id="171" name="矩形 170">
            <a:extLst>
              <a:ext uri="{FF2B5EF4-FFF2-40B4-BE49-F238E27FC236}">
                <a16:creationId xmlns:a16="http://schemas.microsoft.com/office/drawing/2014/main" id="{203F7574-926D-4C95-9223-219C821DFEBD}"/>
              </a:ext>
            </a:extLst>
          </p:cNvPr>
          <p:cNvSpPr/>
          <p:nvPr/>
        </p:nvSpPr>
        <p:spPr>
          <a:xfrm>
            <a:off x="0" y="0"/>
            <a:ext cx="4545205"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6625" algn="l"/>
              </a:tabLst>
            </a:pPr>
            <a:endParaRPr lang="zh-CN" altLang="en-US" dirty="0">
              <a:solidFill>
                <a:srgbClr val="55B2A0"/>
              </a:solidFill>
            </a:endParaRPr>
          </a:p>
        </p:txBody>
      </p:sp>
      <p:sp>
        <p:nvSpPr>
          <p:cNvPr id="172" name="文本框 24">
            <a:extLst>
              <a:ext uri="{FF2B5EF4-FFF2-40B4-BE49-F238E27FC236}">
                <a16:creationId xmlns:a16="http://schemas.microsoft.com/office/drawing/2014/main" id="{3534DA00-4BF3-4A92-A003-1B8FA793C3A8}"/>
              </a:ext>
            </a:extLst>
          </p:cNvPr>
          <p:cNvSpPr txBox="1"/>
          <p:nvPr/>
        </p:nvSpPr>
        <p:spPr>
          <a:xfrm>
            <a:off x="291732" y="-79882"/>
            <a:ext cx="1455919" cy="2216504"/>
          </a:xfrm>
          <a:prstGeom prst="rect">
            <a:avLst/>
          </a:prstGeom>
          <a:noFill/>
        </p:spPr>
        <p:txBody>
          <a:bodyPr wrap="square" rtlCol="0">
            <a:spAutoFit/>
          </a:bodyPr>
          <a:lstStyle/>
          <a:p>
            <a:r>
              <a:rPr lang="en-US" altLang="zh-CN" sz="13800" b="1" dirty="0">
                <a:solidFill>
                  <a:schemeClr val="bg1"/>
                </a:solidFill>
                <a:latin typeface="Bodoni MT" panose="02070603080606020203" pitchFamily="18" charset="0"/>
              </a:rPr>
              <a:t>C</a:t>
            </a:r>
            <a:endParaRPr lang="zh-CN" altLang="en-US" sz="6000" b="1" dirty="0">
              <a:solidFill>
                <a:schemeClr val="bg1"/>
              </a:solidFill>
              <a:latin typeface="Bodoni MT" panose="02070603080606020203" pitchFamily="18" charset="0"/>
            </a:endParaRPr>
          </a:p>
        </p:txBody>
      </p:sp>
      <p:sp>
        <p:nvSpPr>
          <p:cNvPr id="173" name="文本框 25">
            <a:extLst>
              <a:ext uri="{FF2B5EF4-FFF2-40B4-BE49-F238E27FC236}">
                <a16:creationId xmlns:a16="http://schemas.microsoft.com/office/drawing/2014/main" id="{9C98BCD3-E517-4374-87DC-375B762C9DC9}"/>
              </a:ext>
            </a:extLst>
          </p:cNvPr>
          <p:cNvSpPr txBox="1"/>
          <p:nvPr/>
        </p:nvSpPr>
        <p:spPr>
          <a:xfrm>
            <a:off x="469087" y="1891211"/>
            <a:ext cx="2044719" cy="923544"/>
          </a:xfrm>
          <a:prstGeom prst="rect">
            <a:avLst/>
          </a:prstGeom>
          <a:noFill/>
        </p:spPr>
        <p:txBody>
          <a:bodyPr wrap="square" rtlCol="0">
            <a:spAutoFit/>
          </a:bodyPr>
          <a:lstStyle/>
          <a:p>
            <a:r>
              <a:rPr lang="zh-CN" altLang="en-US" sz="5400" dirty="0">
                <a:solidFill>
                  <a:schemeClr val="bg1"/>
                </a:solidFill>
                <a:latin typeface="黑体" panose="02010609060101010101" pitchFamily="49" charset="-122"/>
                <a:ea typeface="黑体" panose="02010609060101010101" pitchFamily="49" charset="-122"/>
              </a:rPr>
              <a:t>目录</a:t>
            </a:r>
          </a:p>
        </p:txBody>
      </p:sp>
      <p:sp>
        <p:nvSpPr>
          <p:cNvPr id="174" name="文本框 26">
            <a:extLst>
              <a:ext uri="{FF2B5EF4-FFF2-40B4-BE49-F238E27FC236}">
                <a16:creationId xmlns:a16="http://schemas.microsoft.com/office/drawing/2014/main" id="{E2AFECCA-47F1-43C9-8DF1-3D7650BFAFCC}"/>
              </a:ext>
            </a:extLst>
          </p:cNvPr>
          <p:cNvSpPr txBox="1"/>
          <p:nvPr/>
        </p:nvSpPr>
        <p:spPr>
          <a:xfrm>
            <a:off x="1395640" y="997242"/>
            <a:ext cx="3136002" cy="830997"/>
          </a:xfrm>
          <a:prstGeom prst="rect">
            <a:avLst/>
          </a:prstGeom>
          <a:noFill/>
        </p:spPr>
        <p:txBody>
          <a:bodyPr wrap="square" rtlCol="0">
            <a:spAutoFit/>
          </a:bodyPr>
          <a:lstStyle/>
          <a:p>
            <a:r>
              <a:rPr lang="en-US" altLang="zh-CN" sz="4800" b="1" dirty="0">
                <a:solidFill>
                  <a:schemeClr val="bg1"/>
                </a:solidFill>
                <a:latin typeface="Bodoni MT" panose="02070603080606020203" pitchFamily="18" charset="0"/>
              </a:rPr>
              <a:t>ONTENTS</a:t>
            </a:r>
            <a:endParaRPr lang="zh-CN" altLang="en-US" sz="6000" b="1" dirty="0">
              <a:solidFill>
                <a:schemeClr val="bg1"/>
              </a:solidFill>
              <a:latin typeface="Bodoni MT" panose="02070603080606020203" pitchFamily="18" charset="0"/>
            </a:endParaRPr>
          </a:p>
        </p:txBody>
      </p:sp>
      <p:sp>
        <p:nvSpPr>
          <p:cNvPr id="175" name="矩形 174">
            <a:extLst>
              <a:ext uri="{FF2B5EF4-FFF2-40B4-BE49-F238E27FC236}">
                <a16:creationId xmlns:a16="http://schemas.microsoft.com/office/drawing/2014/main" id="{B3429AC9-4ADE-4728-AA1C-E1C09F41B85B}"/>
              </a:ext>
            </a:extLst>
          </p:cNvPr>
          <p:cNvSpPr/>
          <p:nvPr/>
        </p:nvSpPr>
        <p:spPr>
          <a:xfrm>
            <a:off x="532606" y="1753157"/>
            <a:ext cx="3810000" cy="7880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矩形 175">
            <a:extLst>
              <a:ext uri="{FF2B5EF4-FFF2-40B4-BE49-F238E27FC236}">
                <a16:creationId xmlns:a16="http://schemas.microsoft.com/office/drawing/2014/main" id="{BBE537E9-DA2C-4AE3-9B05-47ACA54039D0}"/>
              </a:ext>
            </a:extLst>
          </p:cNvPr>
          <p:cNvSpPr/>
          <p:nvPr/>
        </p:nvSpPr>
        <p:spPr>
          <a:xfrm>
            <a:off x="532607" y="2809797"/>
            <a:ext cx="1431478" cy="113910"/>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7" name="组合 176">
            <a:extLst>
              <a:ext uri="{FF2B5EF4-FFF2-40B4-BE49-F238E27FC236}">
                <a16:creationId xmlns:a16="http://schemas.microsoft.com/office/drawing/2014/main" id="{C07B2382-6F5C-4862-896E-B31C68D12EE5}"/>
              </a:ext>
            </a:extLst>
          </p:cNvPr>
          <p:cNvGrpSpPr/>
          <p:nvPr/>
        </p:nvGrpSpPr>
        <p:grpSpPr>
          <a:xfrm>
            <a:off x="5376318" y="5045684"/>
            <a:ext cx="549846" cy="617986"/>
            <a:chOff x="279401" y="2698750"/>
            <a:chExt cx="1473200" cy="1655763"/>
          </a:xfrm>
        </p:grpSpPr>
        <p:sp>
          <p:nvSpPr>
            <p:cNvPr id="178" name="Freeform 45">
              <a:extLst>
                <a:ext uri="{FF2B5EF4-FFF2-40B4-BE49-F238E27FC236}">
                  <a16:creationId xmlns:a16="http://schemas.microsoft.com/office/drawing/2014/main" id="{D11B542C-8CFC-41C1-8A95-8C2FB373975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9" name="Freeform 46">
              <a:extLst>
                <a:ext uri="{FF2B5EF4-FFF2-40B4-BE49-F238E27FC236}">
                  <a16:creationId xmlns:a16="http://schemas.microsoft.com/office/drawing/2014/main" id="{0A019D9B-0ABF-43F8-BBB3-2DCE2A511F26}"/>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0" name="Freeform 47">
              <a:extLst>
                <a:ext uri="{FF2B5EF4-FFF2-40B4-BE49-F238E27FC236}">
                  <a16:creationId xmlns:a16="http://schemas.microsoft.com/office/drawing/2014/main" id="{89E4FB18-A479-4190-9335-5018C8339369}"/>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1" name="Freeform 48">
              <a:extLst>
                <a:ext uri="{FF2B5EF4-FFF2-40B4-BE49-F238E27FC236}">
                  <a16:creationId xmlns:a16="http://schemas.microsoft.com/office/drawing/2014/main" id="{2277E399-C68D-4AB7-B97E-74C1925C2CA3}"/>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2" name="Freeform 49">
              <a:extLst>
                <a:ext uri="{FF2B5EF4-FFF2-40B4-BE49-F238E27FC236}">
                  <a16:creationId xmlns:a16="http://schemas.microsoft.com/office/drawing/2014/main" id="{FC58C1E0-4386-4088-A8DB-63ED479DB93C}"/>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3" name="Oval 50">
              <a:extLst>
                <a:ext uri="{FF2B5EF4-FFF2-40B4-BE49-F238E27FC236}">
                  <a16:creationId xmlns:a16="http://schemas.microsoft.com/office/drawing/2014/main" id="{5CB51622-4C96-4A52-83F2-24E02DA0E19B}"/>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4" name="Freeform 51">
              <a:extLst>
                <a:ext uri="{FF2B5EF4-FFF2-40B4-BE49-F238E27FC236}">
                  <a16:creationId xmlns:a16="http://schemas.microsoft.com/office/drawing/2014/main" id="{11C90F0D-2A1C-444F-8959-C53C11D06D62}"/>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5" name="Freeform 52">
              <a:extLst>
                <a:ext uri="{FF2B5EF4-FFF2-40B4-BE49-F238E27FC236}">
                  <a16:creationId xmlns:a16="http://schemas.microsoft.com/office/drawing/2014/main" id="{7C83C986-D7C0-468B-8042-9CC20AEF44F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86" name="TextBox 206">
            <a:extLst>
              <a:ext uri="{FF2B5EF4-FFF2-40B4-BE49-F238E27FC236}">
                <a16:creationId xmlns:a16="http://schemas.microsoft.com/office/drawing/2014/main" id="{8545B12D-923A-4E4B-A66F-605DA9E3A007}"/>
              </a:ext>
            </a:extLst>
          </p:cNvPr>
          <p:cNvSpPr txBox="1"/>
          <p:nvPr/>
        </p:nvSpPr>
        <p:spPr>
          <a:xfrm>
            <a:off x="6099500" y="5193619"/>
            <a:ext cx="3957312" cy="461665"/>
          </a:xfrm>
          <a:prstGeom prst="rect">
            <a:avLst/>
          </a:prstGeom>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2.7   </a:t>
            </a:r>
            <a:r>
              <a:rPr lang="zh-CN" altLang="en-US" sz="2400" b="1" dirty="0">
                <a:solidFill>
                  <a:schemeClr val="bg1"/>
                </a:solidFill>
                <a:latin typeface="仿宋" panose="02010609060101010101" pitchFamily="49" charset="-122"/>
                <a:ea typeface="仿宋" panose="02010609060101010101" pitchFamily="49" charset="-122"/>
              </a:rPr>
              <a:t>小结</a:t>
            </a:r>
          </a:p>
        </p:txBody>
      </p:sp>
      <p:grpSp>
        <p:nvGrpSpPr>
          <p:cNvPr id="187" name="组合 186">
            <a:extLst>
              <a:ext uri="{FF2B5EF4-FFF2-40B4-BE49-F238E27FC236}">
                <a16:creationId xmlns:a16="http://schemas.microsoft.com/office/drawing/2014/main" id="{3D3914A1-821E-45FB-B8FF-1B6B13358EA3}"/>
              </a:ext>
            </a:extLst>
          </p:cNvPr>
          <p:cNvGrpSpPr/>
          <p:nvPr/>
        </p:nvGrpSpPr>
        <p:grpSpPr>
          <a:xfrm>
            <a:off x="5292045" y="430774"/>
            <a:ext cx="549846" cy="617986"/>
            <a:chOff x="279401" y="2698750"/>
            <a:chExt cx="1473200" cy="1655763"/>
          </a:xfrm>
        </p:grpSpPr>
        <p:sp>
          <p:nvSpPr>
            <p:cNvPr id="188" name="Freeform 45">
              <a:extLst>
                <a:ext uri="{FF2B5EF4-FFF2-40B4-BE49-F238E27FC236}">
                  <a16:creationId xmlns:a16="http://schemas.microsoft.com/office/drawing/2014/main" id="{929D3E3D-466C-4DF0-ACFF-1FB6712C742C}"/>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9" name="Freeform 46">
              <a:extLst>
                <a:ext uri="{FF2B5EF4-FFF2-40B4-BE49-F238E27FC236}">
                  <a16:creationId xmlns:a16="http://schemas.microsoft.com/office/drawing/2014/main" id="{51A5804C-F897-4BBF-BB8B-8DE8EBAF569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0" name="Freeform 47">
              <a:extLst>
                <a:ext uri="{FF2B5EF4-FFF2-40B4-BE49-F238E27FC236}">
                  <a16:creationId xmlns:a16="http://schemas.microsoft.com/office/drawing/2014/main" id="{22C35572-9370-47F6-91BB-5DBA58384E51}"/>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1" name="Freeform 48">
              <a:extLst>
                <a:ext uri="{FF2B5EF4-FFF2-40B4-BE49-F238E27FC236}">
                  <a16:creationId xmlns:a16="http://schemas.microsoft.com/office/drawing/2014/main" id="{979921ED-439B-4DC1-808B-BA44FA2819C6}"/>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2" name="Freeform 49">
              <a:extLst>
                <a:ext uri="{FF2B5EF4-FFF2-40B4-BE49-F238E27FC236}">
                  <a16:creationId xmlns:a16="http://schemas.microsoft.com/office/drawing/2014/main" id="{CAE84BCA-ECEC-4CB3-A15D-CC6F5471405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3" name="Oval 50">
              <a:extLst>
                <a:ext uri="{FF2B5EF4-FFF2-40B4-BE49-F238E27FC236}">
                  <a16:creationId xmlns:a16="http://schemas.microsoft.com/office/drawing/2014/main" id="{8C1A0872-75EC-4B93-996A-082D94A05049}"/>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4" name="Freeform 51">
              <a:extLst>
                <a:ext uri="{FF2B5EF4-FFF2-40B4-BE49-F238E27FC236}">
                  <a16:creationId xmlns:a16="http://schemas.microsoft.com/office/drawing/2014/main" id="{12721B50-4C6B-4D84-98D0-898383AF70DF}"/>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5" name="Freeform 52">
              <a:extLst>
                <a:ext uri="{FF2B5EF4-FFF2-40B4-BE49-F238E27FC236}">
                  <a16:creationId xmlns:a16="http://schemas.microsoft.com/office/drawing/2014/main" id="{A272D19F-1668-414E-9AD2-43D86C85B75D}"/>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96" name="TextBox 206">
            <a:extLst>
              <a:ext uri="{FF2B5EF4-FFF2-40B4-BE49-F238E27FC236}">
                <a16:creationId xmlns:a16="http://schemas.microsoft.com/office/drawing/2014/main" id="{C69DC414-680C-41BD-8AC1-957392238DF3}"/>
              </a:ext>
            </a:extLst>
          </p:cNvPr>
          <p:cNvSpPr txBox="1"/>
          <p:nvPr/>
        </p:nvSpPr>
        <p:spPr>
          <a:xfrm>
            <a:off x="6095206" y="618036"/>
            <a:ext cx="3950738" cy="461665"/>
          </a:xfrm>
          <a:prstGeom prst="rect">
            <a:avLst/>
          </a:prstGeom>
        </p:spPr>
        <p:txBody>
          <a:bodyPr wrap="square" rtlCol="0">
            <a:spAutoFit/>
          </a:bodyPr>
          <a:lstStyle/>
          <a:p>
            <a:r>
              <a:rPr lang="en-US" altLang="zh-CN" sz="2400" b="1" dirty="0">
                <a:latin typeface="仿宋" panose="02010609060101010101" pitchFamily="49" charset="-122"/>
                <a:ea typeface="仿宋" panose="02010609060101010101" pitchFamily="49" charset="-122"/>
              </a:rPr>
              <a:t>2.1   </a:t>
            </a:r>
            <a:r>
              <a:rPr lang="zh-CN" altLang="en-US" sz="2400" b="1" dirty="0">
                <a:latin typeface="仿宋" panose="02010609060101010101" pitchFamily="49" charset="-122"/>
                <a:ea typeface="仿宋" panose="02010609060101010101" pitchFamily="49" charset="-122"/>
              </a:rPr>
              <a:t>标识符与关键字</a:t>
            </a:r>
          </a:p>
        </p:txBody>
      </p:sp>
    </p:spTree>
    <p:extLst>
      <p:ext uri="{BB962C8B-B14F-4D97-AF65-F5344CB8AC3E}">
        <p14:creationId xmlns:p14="http://schemas.microsoft.com/office/powerpoint/2010/main" val="348261559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205" y="0"/>
            <a:ext cx="12189178"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5B2A0"/>
              </a:solidFill>
              <a:latin typeface="仿宋" panose="02010609060101010101" pitchFamily="49" charset="-122"/>
              <a:ea typeface="仿宋" panose="02010609060101010101" pitchFamily="49" charset="-122"/>
            </a:endParaRPr>
          </a:p>
        </p:txBody>
      </p:sp>
      <p:sp>
        <p:nvSpPr>
          <p:cNvPr id="14" name="文本框 13"/>
          <p:cNvSpPr txBox="1"/>
          <p:nvPr/>
        </p:nvSpPr>
        <p:spPr>
          <a:xfrm>
            <a:off x="2503756" y="678818"/>
            <a:ext cx="1645325" cy="769441"/>
          </a:xfrm>
          <a:prstGeom prst="rect">
            <a:avLst/>
          </a:prstGeom>
          <a:noFill/>
        </p:spPr>
        <p:txBody>
          <a:bodyPr wrap="square" rtlCol="0">
            <a:spAutoFit/>
          </a:bodyPr>
          <a:lstStyle/>
          <a:p>
            <a:r>
              <a:rPr lang="zh-CN" altLang="en-US" sz="4399" dirty="0">
                <a:solidFill>
                  <a:schemeClr val="bg1"/>
                </a:solidFill>
                <a:latin typeface="仿宋" panose="02010609060101010101" pitchFamily="49" charset="-122"/>
                <a:ea typeface="仿宋" panose="02010609060101010101" pitchFamily="49" charset="-122"/>
              </a:rPr>
              <a:t>小结</a:t>
            </a:r>
          </a:p>
        </p:txBody>
      </p:sp>
      <p:sp>
        <p:nvSpPr>
          <p:cNvPr id="27" name="文本框 26"/>
          <p:cNvSpPr txBox="1"/>
          <p:nvPr/>
        </p:nvSpPr>
        <p:spPr>
          <a:xfrm>
            <a:off x="3886711" y="897189"/>
            <a:ext cx="2121153" cy="523220"/>
          </a:xfrm>
          <a:prstGeom prst="rect">
            <a:avLst/>
          </a:prstGeom>
          <a:noFill/>
        </p:spPr>
        <p:txBody>
          <a:bodyPr wrap="square" rtlCol="0">
            <a:spAutoFit/>
          </a:bodyPr>
          <a:lstStyle/>
          <a:p>
            <a:r>
              <a:rPr lang="en-US" altLang="zh-CN" sz="2799" b="1" dirty="0">
                <a:solidFill>
                  <a:schemeClr val="bg1"/>
                </a:solidFill>
                <a:latin typeface="仿宋" panose="02010609060101010101" pitchFamily="49" charset="-122"/>
                <a:ea typeface="仿宋" panose="02010609060101010101" pitchFamily="49" charset="-122"/>
              </a:rPr>
              <a:t>Summary</a:t>
            </a:r>
            <a:endParaRPr lang="zh-CN" altLang="en-US" sz="2799" b="1" dirty="0">
              <a:solidFill>
                <a:schemeClr val="bg1"/>
              </a:solidFill>
              <a:latin typeface="仿宋" panose="02010609060101010101" pitchFamily="49" charset="-122"/>
              <a:ea typeface="仿宋" panose="02010609060101010101" pitchFamily="49" charset="-122"/>
            </a:endParaRPr>
          </a:p>
        </p:txBody>
      </p:sp>
      <p:sp>
        <p:nvSpPr>
          <p:cNvPr id="2" name="矩形 1"/>
          <p:cNvSpPr/>
          <p:nvPr/>
        </p:nvSpPr>
        <p:spPr>
          <a:xfrm>
            <a:off x="1287668" y="1981535"/>
            <a:ext cx="10040027" cy="4570942"/>
          </a:xfrm>
          <a:prstGeom prst="rect">
            <a:avLst/>
          </a:prstGeom>
          <a:solidFill>
            <a:srgbClr val="FFFFFF">
              <a:alpha val="8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47" name="直接连接符 46"/>
          <p:cNvCxnSpPr/>
          <p:nvPr/>
        </p:nvCxnSpPr>
        <p:spPr>
          <a:xfrm>
            <a:off x="1420845" y="1086096"/>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948127" y="1086096"/>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a:off x="913375" y="1063234"/>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4" name="椭圆 73"/>
          <p:cNvSpPr/>
          <p:nvPr/>
        </p:nvSpPr>
        <p:spPr>
          <a:xfrm>
            <a:off x="1894971" y="1063233"/>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5" name="椭圆 74"/>
          <p:cNvSpPr/>
          <p:nvPr/>
        </p:nvSpPr>
        <p:spPr>
          <a:xfrm rot="16200000">
            <a:off x="930761" y="592830"/>
            <a:ext cx="980168" cy="979813"/>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76" name="直接连接符 75"/>
          <p:cNvCxnSpPr/>
          <p:nvPr/>
        </p:nvCxnSpPr>
        <p:spPr>
          <a:xfrm>
            <a:off x="1910754" y="1086094"/>
            <a:ext cx="29085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77" name="椭圆 76"/>
          <p:cNvSpPr/>
          <p:nvPr/>
        </p:nvSpPr>
        <p:spPr>
          <a:xfrm>
            <a:off x="2151618" y="1033708"/>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8" name="椭圆 77"/>
          <p:cNvSpPr/>
          <p:nvPr/>
        </p:nvSpPr>
        <p:spPr>
          <a:xfrm>
            <a:off x="2151618" y="1039445"/>
            <a:ext cx="99976" cy="100012"/>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79" name="直接连接符 78"/>
          <p:cNvCxnSpPr/>
          <p:nvPr/>
        </p:nvCxnSpPr>
        <p:spPr>
          <a:xfrm flipV="1">
            <a:off x="-119793" y="1081332"/>
            <a:ext cx="1665721" cy="1"/>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0" name="组合 79"/>
          <p:cNvGrpSpPr/>
          <p:nvPr/>
        </p:nvGrpSpPr>
        <p:grpSpPr>
          <a:xfrm>
            <a:off x="1115123" y="836941"/>
            <a:ext cx="562300" cy="513352"/>
            <a:chOff x="550862" y="596106"/>
            <a:chExt cx="1495425" cy="1365250"/>
          </a:xfrm>
          <a:solidFill>
            <a:srgbClr val="FFA000"/>
          </a:solidFill>
        </p:grpSpPr>
        <p:sp>
          <p:nvSpPr>
            <p:cNvPr id="81" name="Freeform 6"/>
            <p:cNvSpPr>
              <a:spLocks noEditPoints="1"/>
            </p:cNvSpPr>
            <p:nvPr/>
          </p:nvSpPr>
          <p:spPr bwMode="auto">
            <a:xfrm>
              <a:off x="550862" y="1583531"/>
              <a:ext cx="1495425" cy="377825"/>
            </a:xfrm>
            <a:custGeom>
              <a:avLst/>
              <a:gdLst>
                <a:gd name="T0" fmla="*/ 555 w 557"/>
                <a:gd name="T1" fmla="*/ 113 h 141"/>
                <a:gd name="T2" fmla="*/ 554 w 557"/>
                <a:gd name="T3" fmla="*/ 109 h 141"/>
                <a:gd name="T4" fmla="*/ 513 w 557"/>
                <a:gd name="T5" fmla="*/ 23 h 141"/>
                <a:gd name="T6" fmla="*/ 490 w 557"/>
                <a:gd name="T7" fmla="*/ 0 h 141"/>
                <a:gd name="T8" fmla="*/ 69 w 557"/>
                <a:gd name="T9" fmla="*/ 0 h 141"/>
                <a:gd name="T10" fmla="*/ 46 w 557"/>
                <a:gd name="T11" fmla="*/ 23 h 141"/>
                <a:gd name="T12" fmla="*/ 4 w 557"/>
                <a:gd name="T13" fmla="*/ 109 h 141"/>
                <a:gd name="T14" fmla="*/ 0 w 557"/>
                <a:gd name="T15" fmla="*/ 121 h 141"/>
                <a:gd name="T16" fmla="*/ 22 w 557"/>
                <a:gd name="T17" fmla="*/ 141 h 141"/>
                <a:gd name="T18" fmla="*/ 535 w 557"/>
                <a:gd name="T19" fmla="*/ 141 h 141"/>
                <a:gd name="T20" fmla="*/ 557 w 557"/>
                <a:gd name="T21" fmla="*/ 121 h 141"/>
                <a:gd name="T22" fmla="*/ 555 w 557"/>
                <a:gd name="T23" fmla="*/ 113 h 141"/>
                <a:gd name="T24" fmla="*/ 327 w 557"/>
                <a:gd name="T25" fmla="*/ 128 h 141"/>
                <a:gd name="T26" fmla="*/ 230 w 557"/>
                <a:gd name="T27" fmla="*/ 128 h 141"/>
                <a:gd name="T28" fmla="*/ 225 w 557"/>
                <a:gd name="T29" fmla="*/ 123 h 141"/>
                <a:gd name="T30" fmla="*/ 230 w 557"/>
                <a:gd name="T31" fmla="*/ 118 h 141"/>
                <a:gd name="T32" fmla="*/ 327 w 557"/>
                <a:gd name="T33" fmla="*/ 118 h 141"/>
                <a:gd name="T34" fmla="*/ 332 w 557"/>
                <a:gd name="T35" fmla="*/ 123 h 141"/>
                <a:gd name="T36" fmla="*/ 327 w 557"/>
                <a:gd name="T37" fmla="*/ 1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7" h="141">
                  <a:moveTo>
                    <a:pt x="555" y="113"/>
                  </a:moveTo>
                  <a:cubicBezTo>
                    <a:pt x="555" y="112"/>
                    <a:pt x="555" y="111"/>
                    <a:pt x="554" y="109"/>
                  </a:cubicBezTo>
                  <a:cubicBezTo>
                    <a:pt x="513" y="23"/>
                    <a:pt x="513" y="23"/>
                    <a:pt x="513" y="23"/>
                  </a:cubicBezTo>
                  <a:cubicBezTo>
                    <a:pt x="506" y="9"/>
                    <a:pt x="503" y="0"/>
                    <a:pt x="490" y="0"/>
                  </a:cubicBezTo>
                  <a:cubicBezTo>
                    <a:pt x="69" y="0"/>
                    <a:pt x="69" y="0"/>
                    <a:pt x="69" y="0"/>
                  </a:cubicBezTo>
                  <a:cubicBezTo>
                    <a:pt x="56" y="0"/>
                    <a:pt x="52" y="10"/>
                    <a:pt x="46" y="23"/>
                  </a:cubicBezTo>
                  <a:cubicBezTo>
                    <a:pt x="4" y="109"/>
                    <a:pt x="4" y="109"/>
                    <a:pt x="4" y="109"/>
                  </a:cubicBezTo>
                  <a:cubicBezTo>
                    <a:pt x="1" y="112"/>
                    <a:pt x="0" y="116"/>
                    <a:pt x="0" y="121"/>
                  </a:cubicBezTo>
                  <a:cubicBezTo>
                    <a:pt x="0" y="132"/>
                    <a:pt x="10" y="141"/>
                    <a:pt x="22" y="141"/>
                  </a:cubicBezTo>
                  <a:cubicBezTo>
                    <a:pt x="535" y="141"/>
                    <a:pt x="535" y="141"/>
                    <a:pt x="535" y="141"/>
                  </a:cubicBezTo>
                  <a:cubicBezTo>
                    <a:pt x="547" y="141"/>
                    <a:pt x="557" y="132"/>
                    <a:pt x="557" y="121"/>
                  </a:cubicBezTo>
                  <a:cubicBezTo>
                    <a:pt x="557" y="118"/>
                    <a:pt x="556" y="115"/>
                    <a:pt x="555" y="113"/>
                  </a:cubicBezTo>
                  <a:close/>
                  <a:moveTo>
                    <a:pt x="327" y="128"/>
                  </a:moveTo>
                  <a:cubicBezTo>
                    <a:pt x="230" y="128"/>
                    <a:pt x="230" y="128"/>
                    <a:pt x="230" y="128"/>
                  </a:cubicBezTo>
                  <a:cubicBezTo>
                    <a:pt x="227" y="128"/>
                    <a:pt x="225" y="126"/>
                    <a:pt x="225" y="123"/>
                  </a:cubicBezTo>
                  <a:cubicBezTo>
                    <a:pt x="225" y="120"/>
                    <a:pt x="227" y="118"/>
                    <a:pt x="230" y="118"/>
                  </a:cubicBezTo>
                  <a:cubicBezTo>
                    <a:pt x="327" y="118"/>
                    <a:pt x="327" y="118"/>
                    <a:pt x="327" y="118"/>
                  </a:cubicBezTo>
                  <a:cubicBezTo>
                    <a:pt x="329" y="118"/>
                    <a:pt x="332" y="120"/>
                    <a:pt x="332" y="123"/>
                  </a:cubicBezTo>
                  <a:cubicBezTo>
                    <a:pt x="332" y="126"/>
                    <a:pt x="329" y="128"/>
                    <a:pt x="327"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82" name="Freeform 7"/>
            <p:cNvSpPr>
              <a:spLocks noEditPoints="1"/>
            </p:cNvSpPr>
            <p:nvPr/>
          </p:nvSpPr>
          <p:spPr bwMode="auto">
            <a:xfrm>
              <a:off x="1063625" y="842169"/>
              <a:ext cx="496888" cy="446088"/>
            </a:xfrm>
            <a:custGeom>
              <a:avLst/>
              <a:gdLst>
                <a:gd name="T0" fmla="*/ 161 w 185"/>
                <a:gd name="T1" fmla="*/ 97 h 166"/>
                <a:gd name="T2" fmla="*/ 47 w 185"/>
                <a:gd name="T3" fmla="*/ 166 h 166"/>
                <a:gd name="T4" fmla="*/ 2 w 185"/>
                <a:gd name="T5" fmla="*/ 111 h 166"/>
                <a:gd name="T6" fmla="*/ 116 w 185"/>
                <a:gd name="T7" fmla="*/ 0 h 166"/>
                <a:gd name="T8" fmla="*/ 146 w 185"/>
                <a:gd name="T9" fmla="*/ 20 h 166"/>
                <a:gd name="T10" fmla="*/ 44 w 185"/>
                <a:gd name="T11" fmla="*/ 98 h 166"/>
                <a:gd name="T12" fmla="*/ 44 w 185"/>
                <a:gd name="T13" fmla="*/ 108 h 166"/>
                <a:gd name="T14" fmla="*/ 70 w 185"/>
                <a:gd name="T15" fmla="*/ 129 h 166"/>
                <a:gd name="T16" fmla="*/ 157 w 185"/>
                <a:gd name="T17" fmla="*/ 81 h 166"/>
                <a:gd name="T18" fmla="*/ 161 w 185"/>
                <a:gd name="T19" fmla="*/ 97 h 166"/>
                <a:gd name="T20" fmla="*/ 109 w 185"/>
                <a:gd name="T21" fmla="*/ 29 h 166"/>
                <a:gd name="T22" fmla="*/ 104 w 185"/>
                <a:gd name="T23" fmla="*/ 24 h 166"/>
                <a:gd name="T24" fmla="*/ 47 w 185"/>
                <a:gd name="T25" fmla="*/ 78 h 166"/>
                <a:gd name="T26" fmla="*/ 109 w 185"/>
                <a:gd name="T27"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 h="166">
                  <a:moveTo>
                    <a:pt x="161" y="97"/>
                  </a:moveTo>
                  <a:cubicBezTo>
                    <a:pt x="137" y="128"/>
                    <a:pt x="89" y="166"/>
                    <a:pt x="47" y="166"/>
                  </a:cubicBezTo>
                  <a:cubicBezTo>
                    <a:pt x="17" y="166"/>
                    <a:pt x="2" y="139"/>
                    <a:pt x="2" y="111"/>
                  </a:cubicBezTo>
                  <a:cubicBezTo>
                    <a:pt x="0" y="56"/>
                    <a:pt x="61" y="0"/>
                    <a:pt x="116" y="0"/>
                  </a:cubicBezTo>
                  <a:cubicBezTo>
                    <a:pt x="129" y="0"/>
                    <a:pt x="146" y="3"/>
                    <a:pt x="146" y="20"/>
                  </a:cubicBezTo>
                  <a:cubicBezTo>
                    <a:pt x="146" y="41"/>
                    <a:pt x="125" y="72"/>
                    <a:pt x="44" y="98"/>
                  </a:cubicBezTo>
                  <a:cubicBezTo>
                    <a:pt x="44" y="108"/>
                    <a:pt x="44" y="108"/>
                    <a:pt x="44" y="108"/>
                  </a:cubicBezTo>
                  <a:cubicBezTo>
                    <a:pt x="42" y="124"/>
                    <a:pt x="56" y="129"/>
                    <a:pt x="70" y="129"/>
                  </a:cubicBezTo>
                  <a:cubicBezTo>
                    <a:pt x="100" y="129"/>
                    <a:pt x="135" y="98"/>
                    <a:pt x="157" y="81"/>
                  </a:cubicBezTo>
                  <a:cubicBezTo>
                    <a:pt x="157" y="81"/>
                    <a:pt x="185" y="65"/>
                    <a:pt x="161" y="97"/>
                  </a:cubicBezTo>
                  <a:close/>
                  <a:moveTo>
                    <a:pt x="109" y="29"/>
                  </a:moveTo>
                  <a:cubicBezTo>
                    <a:pt x="109" y="26"/>
                    <a:pt x="107" y="24"/>
                    <a:pt x="104" y="24"/>
                  </a:cubicBezTo>
                  <a:cubicBezTo>
                    <a:pt x="83" y="30"/>
                    <a:pt x="58" y="50"/>
                    <a:pt x="47" y="78"/>
                  </a:cubicBezTo>
                  <a:cubicBezTo>
                    <a:pt x="84" y="65"/>
                    <a:pt x="109" y="36"/>
                    <a:pt x="10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83" name="Freeform 8"/>
            <p:cNvSpPr>
              <a:spLocks noEditPoints="1"/>
            </p:cNvSpPr>
            <p:nvPr/>
          </p:nvSpPr>
          <p:spPr bwMode="auto">
            <a:xfrm>
              <a:off x="620712" y="596106"/>
              <a:ext cx="1355725" cy="944563"/>
            </a:xfrm>
            <a:custGeom>
              <a:avLst/>
              <a:gdLst>
                <a:gd name="T0" fmla="*/ 443 w 505"/>
                <a:gd name="T1" fmla="*/ 0 h 352"/>
                <a:gd name="T2" fmla="*/ 62 w 505"/>
                <a:gd name="T3" fmla="*/ 0 h 352"/>
                <a:gd name="T4" fmla="*/ 0 w 505"/>
                <a:gd name="T5" fmla="*/ 62 h 352"/>
                <a:gd name="T6" fmla="*/ 0 w 505"/>
                <a:gd name="T7" fmla="*/ 290 h 352"/>
                <a:gd name="T8" fmla="*/ 62 w 505"/>
                <a:gd name="T9" fmla="*/ 352 h 352"/>
                <a:gd name="T10" fmla="*/ 443 w 505"/>
                <a:gd name="T11" fmla="*/ 352 h 352"/>
                <a:gd name="T12" fmla="*/ 505 w 505"/>
                <a:gd name="T13" fmla="*/ 290 h 352"/>
                <a:gd name="T14" fmla="*/ 505 w 505"/>
                <a:gd name="T15" fmla="*/ 62 h 352"/>
                <a:gd name="T16" fmla="*/ 443 w 505"/>
                <a:gd name="T17" fmla="*/ 0 h 352"/>
                <a:gd name="T18" fmla="*/ 382 w 505"/>
                <a:gd name="T19" fmla="*/ 339 h 352"/>
                <a:gd name="T20" fmla="*/ 332 w 505"/>
                <a:gd name="T21" fmla="*/ 339 h 352"/>
                <a:gd name="T22" fmla="*/ 326 w 505"/>
                <a:gd name="T23" fmla="*/ 333 h 352"/>
                <a:gd name="T24" fmla="*/ 332 w 505"/>
                <a:gd name="T25" fmla="*/ 327 h 352"/>
                <a:gd name="T26" fmla="*/ 382 w 505"/>
                <a:gd name="T27" fmla="*/ 327 h 352"/>
                <a:gd name="T28" fmla="*/ 389 w 505"/>
                <a:gd name="T29" fmla="*/ 333 h 352"/>
                <a:gd name="T30" fmla="*/ 382 w 505"/>
                <a:gd name="T31" fmla="*/ 339 h 352"/>
                <a:gd name="T32" fmla="*/ 403 w 505"/>
                <a:gd name="T33" fmla="*/ 339 h 352"/>
                <a:gd name="T34" fmla="*/ 397 w 505"/>
                <a:gd name="T35" fmla="*/ 333 h 352"/>
                <a:gd name="T36" fmla="*/ 403 w 505"/>
                <a:gd name="T37" fmla="*/ 326 h 352"/>
                <a:gd name="T38" fmla="*/ 410 w 505"/>
                <a:gd name="T39" fmla="*/ 333 h 352"/>
                <a:gd name="T40" fmla="*/ 403 w 505"/>
                <a:gd name="T41" fmla="*/ 339 h 352"/>
                <a:gd name="T42" fmla="*/ 469 w 505"/>
                <a:gd name="T43" fmla="*/ 290 h 352"/>
                <a:gd name="T44" fmla="*/ 443 w 505"/>
                <a:gd name="T45" fmla="*/ 316 h 352"/>
                <a:gd name="T46" fmla="*/ 62 w 505"/>
                <a:gd name="T47" fmla="*/ 316 h 352"/>
                <a:gd name="T48" fmla="*/ 36 w 505"/>
                <a:gd name="T49" fmla="*/ 290 h 352"/>
                <a:gd name="T50" fmla="*/ 36 w 505"/>
                <a:gd name="T51" fmla="*/ 62 h 352"/>
                <a:gd name="T52" fmla="*/ 62 w 505"/>
                <a:gd name="T53" fmla="*/ 36 h 352"/>
                <a:gd name="T54" fmla="*/ 443 w 505"/>
                <a:gd name="T55" fmla="*/ 36 h 352"/>
                <a:gd name="T56" fmla="*/ 469 w 505"/>
                <a:gd name="T57" fmla="*/ 62 h 352"/>
                <a:gd name="T58" fmla="*/ 469 w 505"/>
                <a:gd name="T59" fmla="*/ 29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5" h="352">
                  <a:moveTo>
                    <a:pt x="443" y="0"/>
                  </a:moveTo>
                  <a:cubicBezTo>
                    <a:pt x="62" y="0"/>
                    <a:pt x="62" y="0"/>
                    <a:pt x="62" y="0"/>
                  </a:cubicBezTo>
                  <a:cubicBezTo>
                    <a:pt x="28" y="0"/>
                    <a:pt x="0" y="28"/>
                    <a:pt x="0" y="62"/>
                  </a:cubicBezTo>
                  <a:cubicBezTo>
                    <a:pt x="0" y="290"/>
                    <a:pt x="0" y="290"/>
                    <a:pt x="0" y="290"/>
                  </a:cubicBezTo>
                  <a:cubicBezTo>
                    <a:pt x="0" y="324"/>
                    <a:pt x="28" y="352"/>
                    <a:pt x="62" y="352"/>
                  </a:cubicBezTo>
                  <a:cubicBezTo>
                    <a:pt x="443" y="352"/>
                    <a:pt x="443" y="352"/>
                    <a:pt x="443" y="352"/>
                  </a:cubicBezTo>
                  <a:cubicBezTo>
                    <a:pt x="477" y="352"/>
                    <a:pt x="505" y="324"/>
                    <a:pt x="505" y="290"/>
                  </a:cubicBezTo>
                  <a:cubicBezTo>
                    <a:pt x="505" y="62"/>
                    <a:pt x="505" y="62"/>
                    <a:pt x="505" y="62"/>
                  </a:cubicBezTo>
                  <a:cubicBezTo>
                    <a:pt x="505" y="28"/>
                    <a:pt x="477" y="0"/>
                    <a:pt x="443" y="0"/>
                  </a:cubicBezTo>
                  <a:close/>
                  <a:moveTo>
                    <a:pt x="382" y="339"/>
                  </a:moveTo>
                  <a:cubicBezTo>
                    <a:pt x="332" y="339"/>
                    <a:pt x="332" y="339"/>
                    <a:pt x="332" y="339"/>
                  </a:cubicBezTo>
                  <a:cubicBezTo>
                    <a:pt x="329" y="339"/>
                    <a:pt x="326" y="336"/>
                    <a:pt x="326" y="333"/>
                  </a:cubicBezTo>
                  <a:cubicBezTo>
                    <a:pt x="326" y="329"/>
                    <a:pt x="329" y="327"/>
                    <a:pt x="332" y="327"/>
                  </a:cubicBezTo>
                  <a:cubicBezTo>
                    <a:pt x="382" y="327"/>
                    <a:pt x="382" y="327"/>
                    <a:pt x="382" y="327"/>
                  </a:cubicBezTo>
                  <a:cubicBezTo>
                    <a:pt x="386" y="327"/>
                    <a:pt x="389" y="329"/>
                    <a:pt x="389" y="333"/>
                  </a:cubicBezTo>
                  <a:cubicBezTo>
                    <a:pt x="389" y="336"/>
                    <a:pt x="386" y="339"/>
                    <a:pt x="382" y="339"/>
                  </a:cubicBezTo>
                  <a:close/>
                  <a:moveTo>
                    <a:pt x="403" y="339"/>
                  </a:moveTo>
                  <a:cubicBezTo>
                    <a:pt x="400" y="339"/>
                    <a:pt x="397" y="337"/>
                    <a:pt x="397" y="333"/>
                  </a:cubicBezTo>
                  <a:cubicBezTo>
                    <a:pt x="397" y="329"/>
                    <a:pt x="400" y="326"/>
                    <a:pt x="403" y="326"/>
                  </a:cubicBezTo>
                  <a:cubicBezTo>
                    <a:pt x="407" y="326"/>
                    <a:pt x="410" y="329"/>
                    <a:pt x="410" y="333"/>
                  </a:cubicBezTo>
                  <a:cubicBezTo>
                    <a:pt x="410" y="337"/>
                    <a:pt x="407" y="339"/>
                    <a:pt x="403" y="339"/>
                  </a:cubicBezTo>
                  <a:close/>
                  <a:moveTo>
                    <a:pt x="469" y="290"/>
                  </a:moveTo>
                  <a:cubicBezTo>
                    <a:pt x="469" y="304"/>
                    <a:pt x="457" y="316"/>
                    <a:pt x="443" y="316"/>
                  </a:cubicBezTo>
                  <a:cubicBezTo>
                    <a:pt x="62" y="316"/>
                    <a:pt x="62" y="316"/>
                    <a:pt x="62" y="316"/>
                  </a:cubicBezTo>
                  <a:cubicBezTo>
                    <a:pt x="48" y="316"/>
                    <a:pt x="36" y="304"/>
                    <a:pt x="36" y="290"/>
                  </a:cubicBezTo>
                  <a:cubicBezTo>
                    <a:pt x="36" y="62"/>
                    <a:pt x="36" y="62"/>
                    <a:pt x="36" y="62"/>
                  </a:cubicBezTo>
                  <a:cubicBezTo>
                    <a:pt x="36" y="48"/>
                    <a:pt x="48" y="36"/>
                    <a:pt x="62" y="36"/>
                  </a:cubicBezTo>
                  <a:cubicBezTo>
                    <a:pt x="443" y="36"/>
                    <a:pt x="443" y="36"/>
                    <a:pt x="443" y="36"/>
                  </a:cubicBezTo>
                  <a:cubicBezTo>
                    <a:pt x="457" y="36"/>
                    <a:pt x="469" y="48"/>
                    <a:pt x="469" y="62"/>
                  </a:cubicBezTo>
                  <a:lnTo>
                    <a:pt x="469" y="2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cxnSp>
        <p:nvCxnSpPr>
          <p:cNvPr id="84" name="直接连接符 83"/>
          <p:cNvCxnSpPr/>
          <p:nvPr/>
        </p:nvCxnSpPr>
        <p:spPr>
          <a:xfrm>
            <a:off x="10179259" y="1190082"/>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9701779" y="1190081"/>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9665440" y="1167220"/>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7" name="椭圆 86"/>
          <p:cNvSpPr/>
          <p:nvPr/>
        </p:nvSpPr>
        <p:spPr>
          <a:xfrm>
            <a:off x="10653385" y="1171981"/>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8" name="椭圆 87"/>
          <p:cNvSpPr/>
          <p:nvPr/>
        </p:nvSpPr>
        <p:spPr>
          <a:xfrm rot="16200000">
            <a:off x="9689175" y="696815"/>
            <a:ext cx="980168" cy="979813"/>
          </a:xfrm>
          <a:prstGeom prst="ellipse">
            <a:avLst/>
          </a:prstGeom>
          <a:solidFill>
            <a:schemeClr val="bg1"/>
          </a:solidFill>
          <a:ln w="1270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89" name="直接连接符 88"/>
          <p:cNvCxnSpPr/>
          <p:nvPr/>
        </p:nvCxnSpPr>
        <p:spPr>
          <a:xfrm>
            <a:off x="6307681" y="1191486"/>
            <a:ext cx="3032874"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H="1">
            <a:off x="9390546" y="1189576"/>
            <a:ext cx="307880" cy="2542"/>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91" name="椭圆 90"/>
          <p:cNvSpPr/>
          <p:nvPr/>
        </p:nvSpPr>
        <p:spPr>
          <a:xfrm rot="10800000">
            <a:off x="9340555" y="1139253"/>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2" name="椭圆 91"/>
          <p:cNvSpPr/>
          <p:nvPr/>
        </p:nvSpPr>
        <p:spPr>
          <a:xfrm>
            <a:off x="9342611" y="1136716"/>
            <a:ext cx="99976" cy="100012"/>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93" name="直接连接符 92"/>
          <p:cNvCxnSpPr>
            <a:stCxn id="88" idx="4"/>
          </p:cNvCxnSpPr>
          <p:nvPr/>
        </p:nvCxnSpPr>
        <p:spPr>
          <a:xfrm flipV="1">
            <a:off x="10669166" y="1186722"/>
            <a:ext cx="1665721" cy="1"/>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a:off x="11327695" y="1052607"/>
            <a:ext cx="287177" cy="287280"/>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5" name="组合 94"/>
          <p:cNvGrpSpPr/>
          <p:nvPr/>
        </p:nvGrpSpPr>
        <p:grpSpPr>
          <a:xfrm>
            <a:off x="9897676" y="956598"/>
            <a:ext cx="616901" cy="519009"/>
            <a:chOff x="5146675" y="766763"/>
            <a:chExt cx="1590676" cy="1338263"/>
          </a:xfrm>
        </p:grpSpPr>
        <p:sp>
          <p:nvSpPr>
            <p:cNvPr id="96" name="Oval 18"/>
            <p:cNvSpPr>
              <a:spLocks noChangeArrowheads="1"/>
            </p:cNvSpPr>
            <p:nvPr/>
          </p:nvSpPr>
          <p:spPr bwMode="auto">
            <a:xfrm>
              <a:off x="5675313" y="766763"/>
              <a:ext cx="533400" cy="534988"/>
            </a:xfrm>
            <a:prstGeom prst="ellipse">
              <a:avLst/>
            </a:pr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7" name="Freeform 19"/>
            <p:cNvSpPr>
              <a:spLocks/>
            </p:cNvSpPr>
            <p:nvPr/>
          </p:nvSpPr>
          <p:spPr bwMode="auto">
            <a:xfrm>
              <a:off x="5511800" y="1344613"/>
              <a:ext cx="860425" cy="760413"/>
            </a:xfrm>
            <a:custGeom>
              <a:avLst/>
              <a:gdLst>
                <a:gd name="T0" fmla="*/ 201 w 301"/>
                <a:gd name="T1" fmla="*/ 0 h 266"/>
                <a:gd name="T2" fmla="*/ 151 w 301"/>
                <a:gd name="T3" fmla="*/ 67 h 266"/>
                <a:gd name="T4" fmla="*/ 101 w 301"/>
                <a:gd name="T5" fmla="*/ 0 h 266"/>
                <a:gd name="T6" fmla="*/ 0 w 301"/>
                <a:gd name="T7" fmla="*/ 144 h 266"/>
                <a:gd name="T8" fmla="*/ 0 w 301"/>
                <a:gd name="T9" fmla="*/ 235 h 266"/>
                <a:gd name="T10" fmla="*/ 0 w 301"/>
                <a:gd name="T11" fmla="*/ 235 h 266"/>
                <a:gd name="T12" fmla="*/ 151 w 301"/>
                <a:gd name="T13" fmla="*/ 266 h 266"/>
                <a:gd name="T14" fmla="*/ 301 w 301"/>
                <a:gd name="T15" fmla="*/ 235 h 266"/>
                <a:gd name="T16" fmla="*/ 301 w 301"/>
                <a:gd name="T17" fmla="*/ 235 h 266"/>
                <a:gd name="T18" fmla="*/ 301 w 301"/>
                <a:gd name="T19" fmla="*/ 144 h 266"/>
                <a:gd name="T20" fmla="*/ 201 w 301"/>
                <a:gd name="T2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266">
                  <a:moveTo>
                    <a:pt x="201" y="0"/>
                  </a:moveTo>
                  <a:cubicBezTo>
                    <a:pt x="151" y="67"/>
                    <a:pt x="151" y="67"/>
                    <a:pt x="151" y="67"/>
                  </a:cubicBezTo>
                  <a:cubicBezTo>
                    <a:pt x="101" y="0"/>
                    <a:pt x="101" y="0"/>
                    <a:pt x="101" y="0"/>
                  </a:cubicBezTo>
                  <a:cubicBezTo>
                    <a:pt x="42" y="21"/>
                    <a:pt x="0" y="78"/>
                    <a:pt x="0" y="144"/>
                  </a:cubicBezTo>
                  <a:cubicBezTo>
                    <a:pt x="0" y="235"/>
                    <a:pt x="0" y="235"/>
                    <a:pt x="0" y="235"/>
                  </a:cubicBezTo>
                  <a:cubicBezTo>
                    <a:pt x="0" y="235"/>
                    <a:pt x="0" y="235"/>
                    <a:pt x="0" y="235"/>
                  </a:cubicBezTo>
                  <a:cubicBezTo>
                    <a:pt x="3" y="252"/>
                    <a:pt x="69" y="266"/>
                    <a:pt x="151" y="266"/>
                  </a:cubicBezTo>
                  <a:cubicBezTo>
                    <a:pt x="232" y="266"/>
                    <a:pt x="298" y="252"/>
                    <a:pt x="301" y="235"/>
                  </a:cubicBezTo>
                  <a:cubicBezTo>
                    <a:pt x="301" y="235"/>
                    <a:pt x="301" y="235"/>
                    <a:pt x="301" y="235"/>
                  </a:cubicBezTo>
                  <a:cubicBezTo>
                    <a:pt x="301" y="144"/>
                    <a:pt x="301" y="144"/>
                    <a:pt x="301" y="144"/>
                  </a:cubicBezTo>
                  <a:cubicBezTo>
                    <a:pt x="301" y="78"/>
                    <a:pt x="259" y="21"/>
                    <a:pt x="201" y="0"/>
                  </a:cubicBezTo>
                  <a:close/>
                </a:path>
              </a:pathLst>
            </a:cu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8" name="Freeform 20"/>
            <p:cNvSpPr>
              <a:spLocks/>
            </p:cNvSpPr>
            <p:nvPr/>
          </p:nvSpPr>
          <p:spPr bwMode="auto">
            <a:xfrm>
              <a:off x="5900738" y="1319213"/>
              <a:ext cx="85725" cy="50800"/>
            </a:xfrm>
            <a:custGeom>
              <a:avLst/>
              <a:gdLst>
                <a:gd name="T0" fmla="*/ 30 w 30"/>
                <a:gd name="T1" fmla="*/ 1 h 18"/>
                <a:gd name="T2" fmla="*/ 15 w 30"/>
                <a:gd name="T3" fmla="*/ 0 h 18"/>
                <a:gd name="T4" fmla="*/ 1 w 30"/>
                <a:gd name="T5" fmla="*/ 1 h 18"/>
                <a:gd name="T6" fmla="*/ 7 w 30"/>
                <a:gd name="T7" fmla="*/ 18 h 18"/>
                <a:gd name="T8" fmla="*/ 24 w 30"/>
                <a:gd name="T9" fmla="*/ 18 h 18"/>
                <a:gd name="T10" fmla="*/ 30 w 30"/>
                <a:gd name="T11" fmla="*/ 1 h 18"/>
              </a:gdLst>
              <a:ahLst/>
              <a:cxnLst>
                <a:cxn ang="0">
                  <a:pos x="T0" y="T1"/>
                </a:cxn>
                <a:cxn ang="0">
                  <a:pos x="T2" y="T3"/>
                </a:cxn>
                <a:cxn ang="0">
                  <a:pos x="T4" y="T5"/>
                </a:cxn>
                <a:cxn ang="0">
                  <a:pos x="T6" y="T7"/>
                </a:cxn>
                <a:cxn ang="0">
                  <a:pos x="T8" y="T9"/>
                </a:cxn>
                <a:cxn ang="0">
                  <a:pos x="T10" y="T11"/>
                </a:cxn>
              </a:cxnLst>
              <a:rect l="0" t="0" r="r" b="b"/>
              <a:pathLst>
                <a:path w="30" h="18">
                  <a:moveTo>
                    <a:pt x="30" y="1"/>
                  </a:moveTo>
                  <a:cubicBezTo>
                    <a:pt x="25" y="0"/>
                    <a:pt x="20" y="0"/>
                    <a:pt x="15" y="0"/>
                  </a:cubicBezTo>
                  <a:cubicBezTo>
                    <a:pt x="10" y="0"/>
                    <a:pt x="6" y="0"/>
                    <a:pt x="1" y="1"/>
                  </a:cubicBezTo>
                  <a:cubicBezTo>
                    <a:pt x="1" y="1"/>
                    <a:pt x="0" y="11"/>
                    <a:pt x="7" y="18"/>
                  </a:cubicBezTo>
                  <a:cubicBezTo>
                    <a:pt x="7" y="18"/>
                    <a:pt x="18" y="18"/>
                    <a:pt x="24" y="18"/>
                  </a:cubicBezTo>
                  <a:cubicBezTo>
                    <a:pt x="24" y="18"/>
                    <a:pt x="30" y="12"/>
                    <a:pt x="30" y="1"/>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9" name="Freeform 21"/>
            <p:cNvSpPr>
              <a:spLocks/>
            </p:cNvSpPr>
            <p:nvPr/>
          </p:nvSpPr>
          <p:spPr bwMode="auto">
            <a:xfrm>
              <a:off x="5894388" y="1377951"/>
              <a:ext cx="95250" cy="130175"/>
            </a:xfrm>
            <a:custGeom>
              <a:avLst/>
              <a:gdLst>
                <a:gd name="T0" fmla="*/ 15 w 60"/>
                <a:gd name="T1" fmla="*/ 0 h 82"/>
                <a:gd name="T2" fmla="*/ 47 w 60"/>
                <a:gd name="T3" fmla="*/ 0 h 82"/>
                <a:gd name="T4" fmla="*/ 60 w 60"/>
                <a:gd name="T5" fmla="*/ 47 h 82"/>
                <a:gd name="T6" fmla="*/ 31 w 60"/>
                <a:gd name="T7" fmla="*/ 82 h 82"/>
                <a:gd name="T8" fmla="*/ 0 w 60"/>
                <a:gd name="T9" fmla="*/ 47 h 82"/>
                <a:gd name="T10" fmla="*/ 15 w 60"/>
                <a:gd name="T11" fmla="*/ 0 h 82"/>
              </a:gdLst>
              <a:ahLst/>
              <a:cxnLst>
                <a:cxn ang="0">
                  <a:pos x="T0" y="T1"/>
                </a:cxn>
                <a:cxn ang="0">
                  <a:pos x="T2" y="T3"/>
                </a:cxn>
                <a:cxn ang="0">
                  <a:pos x="T4" y="T5"/>
                </a:cxn>
                <a:cxn ang="0">
                  <a:pos x="T6" y="T7"/>
                </a:cxn>
                <a:cxn ang="0">
                  <a:pos x="T8" y="T9"/>
                </a:cxn>
                <a:cxn ang="0">
                  <a:pos x="T10" y="T11"/>
                </a:cxn>
              </a:cxnLst>
              <a:rect l="0" t="0" r="r" b="b"/>
              <a:pathLst>
                <a:path w="60" h="82">
                  <a:moveTo>
                    <a:pt x="15" y="0"/>
                  </a:moveTo>
                  <a:lnTo>
                    <a:pt x="47" y="0"/>
                  </a:lnTo>
                  <a:lnTo>
                    <a:pt x="60" y="47"/>
                  </a:lnTo>
                  <a:lnTo>
                    <a:pt x="31" y="82"/>
                  </a:lnTo>
                  <a:lnTo>
                    <a:pt x="0" y="47"/>
                  </a:lnTo>
                  <a:lnTo>
                    <a:pt x="15" y="0"/>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0" name="Freeform 22"/>
            <p:cNvSpPr>
              <a:spLocks/>
            </p:cNvSpPr>
            <p:nvPr/>
          </p:nvSpPr>
          <p:spPr bwMode="auto">
            <a:xfrm>
              <a:off x="5432425" y="1427163"/>
              <a:ext cx="71438" cy="96838"/>
            </a:xfrm>
            <a:custGeom>
              <a:avLst/>
              <a:gdLst>
                <a:gd name="T0" fmla="*/ 23 w 45"/>
                <a:gd name="T1" fmla="*/ 61 h 61"/>
                <a:gd name="T2" fmla="*/ 45 w 45"/>
                <a:gd name="T3" fmla="*/ 34 h 61"/>
                <a:gd name="T4" fmla="*/ 34 w 45"/>
                <a:gd name="T5" fmla="*/ 0 h 61"/>
                <a:gd name="T6" fmla="*/ 11 w 45"/>
                <a:gd name="T7" fmla="*/ 0 h 61"/>
                <a:gd name="T8" fmla="*/ 0 w 45"/>
                <a:gd name="T9" fmla="*/ 34 h 61"/>
                <a:gd name="T10" fmla="*/ 23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3" y="61"/>
                  </a:moveTo>
                  <a:lnTo>
                    <a:pt x="45" y="34"/>
                  </a:lnTo>
                  <a:lnTo>
                    <a:pt x="34" y="0"/>
                  </a:lnTo>
                  <a:lnTo>
                    <a:pt x="11" y="0"/>
                  </a:lnTo>
                  <a:lnTo>
                    <a:pt x="0" y="34"/>
                  </a:lnTo>
                  <a:lnTo>
                    <a:pt x="23" y="61"/>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1" name="Freeform 23"/>
            <p:cNvSpPr>
              <a:spLocks/>
            </p:cNvSpPr>
            <p:nvPr/>
          </p:nvSpPr>
          <p:spPr bwMode="auto">
            <a:xfrm>
              <a:off x="5146675" y="1401763"/>
              <a:ext cx="465138" cy="568325"/>
            </a:xfrm>
            <a:custGeom>
              <a:avLst/>
              <a:gdLst>
                <a:gd name="T0" fmla="*/ 150 w 163"/>
                <a:gd name="T1" fmla="*/ 0 h 199"/>
                <a:gd name="T2" fmla="*/ 113 w 163"/>
                <a:gd name="T3" fmla="*/ 50 h 199"/>
                <a:gd name="T4" fmla="*/ 75 w 163"/>
                <a:gd name="T5" fmla="*/ 0 h 199"/>
                <a:gd name="T6" fmla="*/ 0 w 163"/>
                <a:gd name="T7" fmla="*/ 108 h 199"/>
                <a:gd name="T8" fmla="*/ 0 w 163"/>
                <a:gd name="T9" fmla="*/ 176 h 199"/>
                <a:gd name="T10" fmla="*/ 0 w 163"/>
                <a:gd name="T11" fmla="*/ 176 h 199"/>
                <a:gd name="T12" fmla="*/ 113 w 163"/>
                <a:gd name="T13" fmla="*/ 199 h 199"/>
                <a:gd name="T14" fmla="*/ 114 w 163"/>
                <a:gd name="T15" fmla="*/ 199 h 199"/>
                <a:gd name="T16" fmla="*/ 114 w 163"/>
                <a:gd name="T17" fmla="*/ 124 h 199"/>
                <a:gd name="T18" fmla="*/ 163 w 163"/>
                <a:gd name="T19" fmla="*/ 6 h 199"/>
                <a:gd name="T20" fmla="*/ 150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150" y="0"/>
                  </a:moveTo>
                  <a:cubicBezTo>
                    <a:pt x="113" y="50"/>
                    <a:pt x="113" y="50"/>
                    <a:pt x="113" y="50"/>
                  </a:cubicBezTo>
                  <a:cubicBezTo>
                    <a:pt x="75" y="0"/>
                    <a:pt x="75" y="0"/>
                    <a:pt x="75" y="0"/>
                  </a:cubicBezTo>
                  <a:cubicBezTo>
                    <a:pt x="31" y="16"/>
                    <a:pt x="0" y="58"/>
                    <a:pt x="0" y="108"/>
                  </a:cubicBezTo>
                  <a:cubicBezTo>
                    <a:pt x="0" y="176"/>
                    <a:pt x="0" y="176"/>
                    <a:pt x="0" y="176"/>
                  </a:cubicBezTo>
                  <a:cubicBezTo>
                    <a:pt x="0" y="176"/>
                    <a:pt x="0" y="176"/>
                    <a:pt x="0" y="176"/>
                  </a:cubicBezTo>
                  <a:cubicBezTo>
                    <a:pt x="2" y="189"/>
                    <a:pt x="52" y="199"/>
                    <a:pt x="113" y="199"/>
                  </a:cubicBezTo>
                  <a:cubicBezTo>
                    <a:pt x="113" y="199"/>
                    <a:pt x="114" y="199"/>
                    <a:pt x="114" y="199"/>
                  </a:cubicBezTo>
                  <a:cubicBezTo>
                    <a:pt x="114" y="124"/>
                    <a:pt x="114" y="124"/>
                    <a:pt x="114" y="124"/>
                  </a:cubicBezTo>
                  <a:cubicBezTo>
                    <a:pt x="114" y="78"/>
                    <a:pt x="133" y="36"/>
                    <a:pt x="163" y="6"/>
                  </a:cubicBezTo>
                  <a:cubicBezTo>
                    <a:pt x="159" y="3"/>
                    <a:pt x="155" y="2"/>
                    <a:pt x="150" y="0"/>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2" name="Freeform 24"/>
            <p:cNvSpPr>
              <a:spLocks/>
            </p:cNvSpPr>
            <p:nvPr/>
          </p:nvSpPr>
          <p:spPr bwMode="auto">
            <a:xfrm>
              <a:off x="5438775" y="1381126"/>
              <a:ext cx="61913" cy="41275"/>
            </a:xfrm>
            <a:custGeom>
              <a:avLst/>
              <a:gdLst>
                <a:gd name="T0" fmla="*/ 18 w 22"/>
                <a:gd name="T1" fmla="*/ 14 h 14"/>
                <a:gd name="T2" fmla="*/ 22 w 22"/>
                <a:gd name="T3" fmla="*/ 1 h 14"/>
                <a:gd name="T4" fmla="*/ 11 w 22"/>
                <a:gd name="T5" fmla="*/ 0 h 14"/>
                <a:gd name="T6" fmla="*/ 0 w 22"/>
                <a:gd name="T7" fmla="*/ 1 h 14"/>
                <a:gd name="T8" fmla="*/ 5 w 22"/>
                <a:gd name="T9" fmla="*/ 14 h 14"/>
                <a:gd name="T10" fmla="*/ 18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8" y="14"/>
                  </a:moveTo>
                  <a:cubicBezTo>
                    <a:pt x="18" y="14"/>
                    <a:pt x="22" y="9"/>
                    <a:pt x="22" y="1"/>
                  </a:cubicBezTo>
                  <a:cubicBezTo>
                    <a:pt x="18" y="0"/>
                    <a:pt x="15" y="0"/>
                    <a:pt x="11" y="0"/>
                  </a:cubicBezTo>
                  <a:cubicBezTo>
                    <a:pt x="7" y="0"/>
                    <a:pt x="4" y="0"/>
                    <a:pt x="0" y="1"/>
                  </a:cubicBezTo>
                  <a:cubicBezTo>
                    <a:pt x="0" y="1"/>
                    <a:pt x="0" y="8"/>
                    <a:pt x="5" y="14"/>
                  </a:cubicBezTo>
                  <a:cubicBezTo>
                    <a:pt x="5" y="14"/>
                    <a:pt x="13" y="14"/>
                    <a:pt x="18" y="14"/>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3" name="Oval 25"/>
            <p:cNvSpPr>
              <a:spLocks noChangeArrowheads="1"/>
            </p:cNvSpPr>
            <p:nvPr/>
          </p:nvSpPr>
          <p:spPr bwMode="auto">
            <a:xfrm>
              <a:off x="5267325" y="966788"/>
              <a:ext cx="401638" cy="403225"/>
            </a:xfrm>
            <a:prstGeom prst="ellipse">
              <a:avLst/>
            </a:pr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4" name="Freeform 26"/>
            <p:cNvSpPr>
              <a:spLocks/>
            </p:cNvSpPr>
            <p:nvPr/>
          </p:nvSpPr>
          <p:spPr bwMode="auto">
            <a:xfrm>
              <a:off x="6386513" y="1381126"/>
              <a:ext cx="61913" cy="41275"/>
            </a:xfrm>
            <a:custGeom>
              <a:avLst/>
              <a:gdLst>
                <a:gd name="T0" fmla="*/ 17 w 22"/>
                <a:gd name="T1" fmla="*/ 14 h 14"/>
                <a:gd name="T2" fmla="*/ 22 w 22"/>
                <a:gd name="T3" fmla="*/ 1 h 14"/>
                <a:gd name="T4" fmla="*/ 11 w 22"/>
                <a:gd name="T5" fmla="*/ 0 h 14"/>
                <a:gd name="T6" fmla="*/ 0 w 22"/>
                <a:gd name="T7" fmla="*/ 1 h 14"/>
                <a:gd name="T8" fmla="*/ 5 w 22"/>
                <a:gd name="T9" fmla="*/ 14 h 14"/>
                <a:gd name="T10" fmla="*/ 17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7" y="14"/>
                  </a:moveTo>
                  <a:cubicBezTo>
                    <a:pt x="17" y="14"/>
                    <a:pt x="22" y="9"/>
                    <a:pt x="22" y="1"/>
                  </a:cubicBezTo>
                  <a:cubicBezTo>
                    <a:pt x="18" y="0"/>
                    <a:pt x="15" y="0"/>
                    <a:pt x="11" y="0"/>
                  </a:cubicBezTo>
                  <a:cubicBezTo>
                    <a:pt x="7" y="0"/>
                    <a:pt x="4" y="0"/>
                    <a:pt x="0" y="1"/>
                  </a:cubicBezTo>
                  <a:cubicBezTo>
                    <a:pt x="0" y="1"/>
                    <a:pt x="0" y="8"/>
                    <a:pt x="5" y="14"/>
                  </a:cubicBezTo>
                  <a:cubicBezTo>
                    <a:pt x="5" y="14"/>
                    <a:pt x="13" y="14"/>
                    <a:pt x="17" y="14"/>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5" name="Freeform 27"/>
            <p:cNvSpPr>
              <a:spLocks/>
            </p:cNvSpPr>
            <p:nvPr/>
          </p:nvSpPr>
          <p:spPr bwMode="auto">
            <a:xfrm>
              <a:off x="6380163" y="1427163"/>
              <a:ext cx="71438" cy="96838"/>
            </a:xfrm>
            <a:custGeom>
              <a:avLst/>
              <a:gdLst>
                <a:gd name="T0" fmla="*/ 24 w 45"/>
                <a:gd name="T1" fmla="*/ 61 h 61"/>
                <a:gd name="T2" fmla="*/ 45 w 45"/>
                <a:gd name="T3" fmla="*/ 34 h 61"/>
                <a:gd name="T4" fmla="*/ 34 w 45"/>
                <a:gd name="T5" fmla="*/ 0 h 61"/>
                <a:gd name="T6" fmla="*/ 11 w 45"/>
                <a:gd name="T7" fmla="*/ 0 h 61"/>
                <a:gd name="T8" fmla="*/ 0 w 45"/>
                <a:gd name="T9" fmla="*/ 34 h 61"/>
                <a:gd name="T10" fmla="*/ 24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4" y="61"/>
                  </a:moveTo>
                  <a:lnTo>
                    <a:pt x="45" y="34"/>
                  </a:lnTo>
                  <a:lnTo>
                    <a:pt x="34" y="0"/>
                  </a:lnTo>
                  <a:lnTo>
                    <a:pt x="11" y="0"/>
                  </a:lnTo>
                  <a:lnTo>
                    <a:pt x="0" y="34"/>
                  </a:lnTo>
                  <a:lnTo>
                    <a:pt x="24" y="61"/>
                  </a:ln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6" name="Oval 28"/>
            <p:cNvSpPr>
              <a:spLocks noChangeArrowheads="1"/>
            </p:cNvSpPr>
            <p:nvPr/>
          </p:nvSpPr>
          <p:spPr bwMode="auto">
            <a:xfrm>
              <a:off x="6215063" y="966788"/>
              <a:ext cx="403225" cy="403225"/>
            </a:xfrm>
            <a:prstGeom prst="ellipse">
              <a:avLst/>
            </a:pr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7" name="Freeform 29"/>
            <p:cNvSpPr>
              <a:spLocks/>
            </p:cNvSpPr>
            <p:nvPr/>
          </p:nvSpPr>
          <p:spPr bwMode="auto">
            <a:xfrm>
              <a:off x="6272213" y="1401763"/>
              <a:ext cx="465138" cy="568325"/>
            </a:xfrm>
            <a:custGeom>
              <a:avLst/>
              <a:gdLst>
                <a:gd name="T0" fmla="*/ 88 w 163"/>
                <a:gd name="T1" fmla="*/ 0 h 199"/>
                <a:gd name="T2" fmla="*/ 51 w 163"/>
                <a:gd name="T3" fmla="*/ 50 h 199"/>
                <a:gd name="T4" fmla="*/ 13 w 163"/>
                <a:gd name="T5" fmla="*/ 0 h 199"/>
                <a:gd name="T6" fmla="*/ 0 w 163"/>
                <a:gd name="T7" fmla="*/ 6 h 199"/>
                <a:gd name="T8" fmla="*/ 49 w 163"/>
                <a:gd name="T9" fmla="*/ 124 h 199"/>
                <a:gd name="T10" fmla="*/ 49 w 163"/>
                <a:gd name="T11" fmla="*/ 199 h 199"/>
                <a:gd name="T12" fmla="*/ 51 w 163"/>
                <a:gd name="T13" fmla="*/ 199 h 199"/>
                <a:gd name="T14" fmla="*/ 163 w 163"/>
                <a:gd name="T15" fmla="*/ 176 h 199"/>
                <a:gd name="T16" fmla="*/ 163 w 163"/>
                <a:gd name="T17" fmla="*/ 176 h 199"/>
                <a:gd name="T18" fmla="*/ 163 w 163"/>
                <a:gd name="T19" fmla="*/ 108 h 199"/>
                <a:gd name="T20" fmla="*/ 88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88" y="0"/>
                  </a:moveTo>
                  <a:cubicBezTo>
                    <a:pt x="51" y="50"/>
                    <a:pt x="51" y="50"/>
                    <a:pt x="51" y="50"/>
                  </a:cubicBezTo>
                  <a:cubicBezTo>
                    <a:pt x="13" y="0"/>
                    <a:pt x="13" y="0"/>
                    <a:pt x="13" y="0"/>
                  </a:cubicBezTo>
                  <a:cubicBezTo>
                    <a:pt x="9" y="2"/>
                    <a:pt x="4" y="3"/>
                    <a:pt x="0" y="6"/>
                  </a:cubicBezTo>
                  <a:cubicBezTo>
                    <a:pt x="30" y="36"/>
                    <a:pt x="49" y="78"/>
                    <a:pt x="49" y="124"/>
                  </a:cubicBezTo>
                  <a:cubicBezTo>
                    <a:pt x="49" y="199"/>
                    <a:pt x="49" y="199"/>
                    <a:pt x="49" y="199"/>
                  </a:cubicBezTo>
                  <a:cubicBezTo>
                    <a:pt x="50" y="199"/>
                    <a:pt x="50" y="199"/>
                    <a:pt x="51" y="199"/>
                  </a:cubicBezTo>
                  <a:cubicBezTo>
                    <a:pt x="112" y="199"/>
                    <a:pt x="161" y="189"/>
                    <a:pt x="163" y="176"/>
                  </a:cubicBezTo>
                  <a:cubicBezTo>
                    <a:pt x="163" y="176"/>
                    <a:pt x="163" y="176"/>
                    <a:pt x="163" y="176"/>
                  </a:cubicBezTo>
                  <a:cubicBezTo>
                    <a:pt x="163" y="108"/>
                    <a:pt x="163" y="108"/>
                    <a:pt x="163" y="108"/>
                  </a:cubicBezTo>
                  <a:cubicBezTo>
                    <a:pt x="163" y="58"/>
                    <a:pt x="132" y="16"/>
                    <a:pt x="88"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44" name="矩形 43">
            <a:extLst>
              <a:ext uri="{FF2B5EF4-FFF2-40B4-BE49-F238E27FC236}">
                <a16:creationId xmlns:a16="http://schemas.microsoft.com/office/drawing/2014/main" id="{46AA19DA-BE4B-44E2-9208-28D6F362CA03}"/>
              </a:ext>
            </a:extLst>
          </p:cNvPr>
          <p:cNvSpPr/>
          <p:nvPr/>
        </p:nvSpPr>
        <p:spPr>
          <a:xfrm>
            <a:off x="1481226" y="2061236"/>
            <a:ext cx="9643180" cy="3933962"/>
          </a:xfrm>
          <a:prstGeom prst="rect">
            <a:avLst/>
          </a:prstGeom>
        </p:spPr>
        <p:txBody>
          <a:bodyPr wrap="square">
            <a:spAutoFit/>
          </a:bodyPr>
          <a:lstStyle/>
          <a:p>
            <a:pPr indent="720000">
              <a:lnSpc>
                <a:spcPct val="130000"/>
              </a:lnSpc>
            </a:pPr>
            <a:r>
              <a:rPr lang="en-US" altLang="zh-CN" sz="2800" dirty="0">
                <a:latin typeface="仿宋" panose="02010609060101010101" pitchFamily="49" charset="-122"/>
                <a:ea typeface="仿宋" panose="02010609060101010101" pitchFamily="49" charset="-122"/>
              </a:rPr>
              <a:t>1.</a:t>
            </a:r>
            <a:r>
              <a:rPr lang="zh-CN" altLang="en-US" sz="2800" dirty="0">
                <a:latin typeface="仿宋" panose="02010609060101010101" pitchFamily="49" charset="-122"/>
                <a:ea typeface="仿宋" panose="02010609060101010101" pitchFamily="49" charset="-122"/>
              </a:rPr>
              <a:t>计算机存储和处理数据时要对数据区分类型。</a:t>
            </a:r>
            <a:r>
              <a:rPr lang="en-US" altLang="zh-CN" sz="2800" dirty="0">
                <a:latin typeface="仿宋" panose="02010609060101010101" pitchFamily="49" charset="-122"/>
                <a:ea typeface="仿宋" panose="02010609060101010101" pitchFamily="49" charset="-122"/>
              </a:rPr>
              <a:t>Java</a:t>
            </a:r>
            <a:r>
              <a:rPr lang="zh-CN" altLang="en-US" sz="2800" dirty="0">
                <a:latin typeface="仿宋" panose="02010609060101010101" pitchFamily="49" charset="-122"/>
                <a:ea typeface="仿宋" panose="02010609060101010101" pitchFamily="49" charset="-122"/>
              </a:rPr>
              <a:t>语言中已经定义的数据类型称为基本数据类型。</a:t>
            </a:r>
          </a:p>
          <a:p>
            <a:pPr indent="720000">
              <a:lnSpc>
                <a:spcPct val="130000"/>
              </a:lnSpc>
            </a:pPr>
            <a:r>
              <a:rPr lang="zh-CN" altLang="en-US" sz="2800" dirty="0">
                <a:latin typeface="仿宋" panose="02010609060101010101" pitchFamily="49" charset="-122"/>
                <a:ea typeface="仿宋" panose="02010609060101010101" pitchFamily="49" charset="-122"/>
              </a:rPr>
              <a:t>在实际开发程序时，都要针对具体问题定义新的数据类型，而自定义的数据类型必须基于基本数据类型定义。</a:t>
            </a:r>
          </a:p>
          <a:p>
            <a:pPr indent="720000">
              <a:lnSpc>
                <a:spcPct val="130000"/>
              </a:lnSpc>
            </a:pPr>
            <a:r>
              <a:rPr lang="en-US" altLang="zh-CN" sz="2800" dirty="0">
                <a:latin typeface="仿宋" panose="02010609060101010101" pitchFamily="49" charset="-122"/>
                <a:ea typeface="仿宋" panose="02010609060101010101" pitchFamily="49" charset="-122"/>
              </a:rPr>
              <a:t>2.</a:t>
            </a:r>
            <a:r>
              <a:rPr lang="zh-CN" altLang="en-US" sz="2800" dirty="0">
                <a:latin typeface="仿宋" panose="02010609060101010101" pitchFamily="49" charset="-122"/>
                <a:ea typeface="仿宋" panose="02010609060101010101" pitchFamily="49" charset="-122"/>
              </a:rPr>
              <a:t>数据处理的过程就是数据运算的过程，运算需要运算符才能完成。</a:t>
            </a:r>
            <a:r>
              <a:rPr lang="en-US" altLang="zh-CN" sz="2800" dirty="0">
                <a:latin typeface="仿宋" panose="02010609060101010101" pitchFamily="49" charset="-122"/>
                <a:ea typeface="仿宋" panose="02010609060101010101" pitchFamily="49" charset="-122"/>
              </a:rPr>
              <a:t>Java</a:t>
            </a:r>
            <a:r>
              <a:rPr lang="zh-CN" altLang="en-US" sz="2800" dirty="0">
                <a:latin typeface="仿宋" panose="02010609060101010101" pitchFamily="49" charset="-122"/>
                <a:ea typeface="仿宋" panose="02010609060101010101" pitchFamily="49" charset="-122"/>
              </a:rPr>
              <a:t>语言中定义的较丰富的运算符，利用这些运算符可以完成数据处理。</a:t>
            </a:r>
          </a:p>
        </p:txBody>
      </p:sp>
    </p:spTree>
    <p:extLst>
      <p:ext uri="{BB962C8B-B14F-4D97-AF65-F5344CB8AC3E}">
        <p14:creationId xmlns:p14="http://schemas.microsoft.com/office/powerpoint/2010/main" val="1738116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2.2  </a:t>
            </a:r>
            <a:r>
              <a:rPr lang="zh-CN" altLang="en-US" b="1" dirty="0">
                <a:latin typeface="仿宋" panose="02010609060101010101" pitchFamily="49" charset="-122"/>
                <a:ea typeface="仿宋" panose="02010609060101010101" pitchFamily="49" charset="-122"/>
              </a:rPr>
              <a:t>数据类型和运算符号</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F13BC84-41D6-413A-8FFB-04FCB83EF777}"/>
              </a:ext>
            </a:extLst>
          </p:cNvPr>
          <p:cNvSpPr/>
          <p:nvPr/>
        </p:nvSpPr>
        <p:spPr>
          <a:xfrm>
            <a:off x="1264444" y="5106194"/>
            <a:ext cx="9677400" cy="5334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0048D2F2-ED1E-4F44-85DE-F13AF6C1E2EF}"/>
              </a:ext>
            </a:extLst>
          </p:cNvPr>
          <p:cNvSpPr/>
          <p:nvPr/>
        </p:nvSpPr>
        <p:spPr>
          <a:xfrm>
            <a:off x="1294606" y="4039394"/>
            <a:ext cx="9677400" cy="5334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1992E186-70F7-4001-9C75-EC70897E98C5}"/>
              </a:ext>
            </a:extLst>
          </p:cNvPr>
          <p:cNvSpPr/>
          <p:nvPr/>
        </p:nvSpPr>
        <p:spPr>
          <a:xfrm>
            <a:off x="1264444" y="2439194"/>
            <a:ext cx="9707562" cy="5334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2" name="内容占位符 1">
            <a:extLst>
              <a:ext uri="{FF2B5EF4-FFF2-40B4-BE49-F238E27FC236}">
                <a16:creationId xmlns:a16="http://schemas.microsoft.com/office/drawing/2014/main" id="{06A8F3AF-C1F5-484B-AC06-684C88649318}"/>
              </a:ext>
            </a:extLst>
          </p:cNvPr>
          <p:cNvSpPr>
            <a:spLocks noGrp="1"/>
          </p:cNvSpPr>
          <p:nvPr>
            <p:ph idx="1"/>
          </p:nvPr>
        </p:nvSpPr>
        <p:spPr>
          <a:xfrm>
            <a:off x="1218407" y="1753394"/>
            <a:ext cx="9584450" cy="3352800"/>
          </a:xfrm>
        </p:spPr>
        <p:txBody>
          <a:bodyPr>
            <a:noAutofit/>
          </a:bodyPr>
          <a:lstStyle/>
          <a:p>
            <a:pPr marL="0" indent="0">
              <a:lnSpc>
                <a:spcPct val="150000"/>
              </a:lnSpc>
              <a:spcBef>
                <a:spcPts val="0"/>
              </a:spcBef>
              <a:buFont typeface="Symbol" pitchFamily="18" charset="2"/>
              <a:buNone/>
              <a:defRPr/>
            </a:pPr>
            <a:r>
              <a:rPr lang="zh-CN" altLang="en-US" sz="2400" dirty="0">
                <a:solidFill>
                  <a:schemeClr val="tx1"/>
                </a:solidFill>
                <a:latin typeface="仿宋" panose="02010609060101010101" pitchFamily="49" charset="-122"/>
                <a:ea typeface="仿宋" panose="02010609060101010101" pitchFamily="49" charset="-122"/>
              </a:rPr>
              <a:t>用八进制表示时，使用数字</a:t>
            </a:r>
            <a:r>
              <a:rPr lang="en-US" altLang="zh-CN" sz="2400" dirty="0">
                <a:solidFill>
                  <a:schemeClr val="tx1"/>
                </a:solidFill>
                <a:latin typeface="仿宋" panose="02010609060101010101" pitchFamily="49" charset="-122"/>
                <a:ea typeface="仿宋" panose="02010609060101010101" pitchFamily="49" charset="-122"/>
              </a:rPr>
              <a:t>0~7</a:t>
            </a:r>
            <a:r>
              <a:rPr lang="zh-CN" altLang="en-US" sz="2400" dirty="0">
                <a:solidFill>
                  <a:schemeClr val="tx1"/>
                </a:solidFill>
                <a:latin typeface="仿宋" panose="02010609060101010101" pitchFamily="49" charset="-122"/>
                <a:ea typeface="仿宋" panose="02010609060101010101" pitchFamily="49" charset="-122"/>
              </a:rPr>
              <a:t>，并且以</a:t>
            </a:r>
            <a:r>
              <a:rPr lang="en-US" altLang="zh-CN" sz="2400" dirty="0">
                <a:solidFill>
                  <a:schemeClr val="tx1"/>
                </a:solidFill>
                <a:latin typeface="仿宋" panose="02010609060101010101" pitchFamily="49" charset="-122"/>
                <a:ea typeface="仿宋" panose="02010609060101010101" pitchFamily="49" charset="-122"/>
              </a:rPr>
              <a:t>0</a:t>
            </a:r>
            <a:r>
              <a:rPr lang="zh-CN" altLang="en-US" sz="2400" dirty="0">
                <a:solidFill>
                  <a:schemeClr val="tx1"/>
                </a:solidFill>
                <a:latin typeface="仿宋" panose="02010609060101010101" pitchFamily="49" charset="-122"/>
                <a:ea typeface="仿宋" panose="02010609060101010101" pitchFamily="49" charset="-122"/>
              </a:rPr>
              <a:t>（数字</a:t>
            </a:r>
            <a:r>
              <a:rPr lang="en-US" altLang="zh-CN" sz="2400" dirty="0">
                <a:solidFill>
                  <a:schemeClr val="tx1"/>
                </a:solidFill>
                <a:latin typeface="仿宋" panose="02010609060101010101" pitchFamily="49" charset="-122"/>
                <a:ea typeface="仿宋" panose="02010609060101010101" pitchFamily="49" charset="-122"/>
              </a:rPr>
              <a:t>0</a:t>
            </a:r>
            <a:r>
              <a:rPr lang="zh-CN" altLang="en-US" sz="2400" dirty="0">
                <a:solidFill>
                  <a:schemeClr val="tx1"/>
                </a:solidFill>
                <a:latin typeface="仿宋" panose="02010609060101010101" pitchFamily="49" charset="-122"/>
                <a:ea typeface="仿宋" panose="02010609060101010101" pitchFamily="49" charset="-122"/>
              </a:rPr>
              <a:t>）开头。</a:t>
            </a:r>
            <a:endParaRPr lang="en-US" altLang="zh-CN" sz="2400" dirty="0">
              <a:solidFill>
                <a:schemeClr val="tx1"/>
              </a:solidFill>
              <a:latin typeface="仿宋" panose="02010609060101010101" pitchFamily="49" charset="-122"/>
              <a:ea typeface="仿宋" panose="02010609060101010101" pitchFamily="49" charset="-122"/>
            </a:endParaRPr>
          </a:p>
          <a:p>
            <a:pPr marL="0" indent="0">
              <a:lnSpc>
                <a:spcPct val="150000"/>
              </a:lnSpc>
              <a:spcBef>
                <a:spcPts val="0"/>
              </a:spcBef>
              <a:buFont typeface="Symbol" pitchFamily="18" charset="2"/>
              <a:buNone/>
              <a:defRPr/>
            </a:pPr>
            <a:r>
              <a:rPr lang="zh-CN" altLang="en-US" sz="2400" dirty="0">
                <a:solidFill>
                  <a:schemeClr val="tx1"/>
                </a:solidFill>
                <a:latin typeface="仿宋" panose="02010609060101010101" pitchFamily="49" charset="-122"/>
                <a:ea typeface="仿宋" panose="02010609060101010101" pitchFamily="49" charset="-122"/>
              </a:rPr>
              <a:t>如：</a:t>
            </a:r>
            <a:r>
              <a:rPr lang="en-US" altLang="zh-CN" sz="2400" dirty="0">
                <a:solidFill>
                  <a:schemeClr val="tx1"/>
                </a:solidFill>
                <a:latin typeface="仿宋" panose="02010609060101010101" pitchFamily="49" charset="-122"/>
                <a:ea typeface="仿宋" panose="02010609060101010101" pitchFamily="49" charset="-122"/>
              </a:rPr>
              <a:t>0123</a:t>
            </a: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0447  </a:t>
            </a:r>
            <a:r>
              <a:rPr lang="zh-CN" altLang="en-US" sz="2400" dirty="0">
                <a:solidFill>
                  <a:schemeClr val="tx1"/>
                </a:solidFill>
                <a:latin typeface="仿宋" panose="02010609060101010101" pitchFamily="49" charset="-122"/>
                <a:ea typeface="仿宋" panose="02010609060101010101" pitchFamily="49" charset="-122"/>
              </a:rPr>
              <a:t>都是八进制数，而</a:t>
            </a:r>
            <a:r>
              <a:rPr lang="en-US" altLang="zh-CN" sz="2400" dirty="0">
                <a:solidFill>
                  <a:schemeClr val="tx1"/>
                </a:solidFill>
                <a:latin typeface="仿宋" panose="02010609060101010101" pitchFamily="49" charset="-122"/>
                <a:ea typeface="仿宋" panose="02010609060101010101" pitchFamily="49" charset="-122"/>
              </a:rPr>
              <a:t>0789</a:t>
            </a:r>
            <a:r>
              <a:rPr lang="zh-CN" altLang="en-US" sz="2400" dirty="0">
                <a:solidFill>
                  <a:schemeClr val="tx1"/>
                </a:solidFill>
                <a:latin typeface="仿宋" panose="02010609060101010101" pitchFamily="49" charset="-122"/>
                <a:ea typeface="仿宋" panose="02010609060101010101" pitchFamily="49" charset="-122"/>
              </a:rPr>
              <a:t>则是非法数据。</a:t>
            </a:r>
            <a:endParaRPr lang="en-US" altLang="zh-CN" sz="2400" dirty="0">
              <a:solidFill>
                <a:schemeClr val="tx1"/>
              </a:solidFill>
              <a:latin typeface="仿宋" panose="02010609060101010101" pitchFamily="49" charset="-122"/>
              <a:ea typeface="仿宋" panose="02010609060101010101" pitchFamily="49" charset="-122"/>
            </a:endParaRPr>
          </a:p>
          <a:p>
            <a:pPr marL="0" indent="0">
              <a:lnSpc>
                <a:spcPct val="150000"/>
              </a:lnSpc>
              <a:spcBef>
                <a:spcPts val="0"/>
              </a:spcBef>
              <a:buFont typeface="Symbol" pitchFamily="18" charset="2"/>
              <a:buNone/>
              <a:defRPr/>
            </a:pPr>
            <a:r>
              <a:rPr lang="zh-CN" altLang="en-US" sz="2400" dirty="0">
                <a:solidFill>
                  <a:schemeClr val="tx1"/>
                </a:solidFill>
                <a:latin typeface="仿宋" panose="02010609060101010101" pitchFamily="49" charset="-122"/>
                <a:ea typeface="仿宋" panose="02010609060101010101" pitchFamily="49" charset="-122"/>
              </a:rPr>
              <a:t>用十六进制表示时，使用数字</a:t>
            </a:r>
            <a:r>
              <a:rPr lang="en-US" altLang="zh-CN" sz="2400" dirty="0">
                <a:solidFill>
                  <a:schemeClr val="tx1"/>
                </a:solidFill>
                <a:latin typeface="仿宋" panose="02010609060101010101" pitchFamily="49" charset="-122"/>
                <a:ea typeface="仿宋" panose="02010609060101010101" pitchFamily="49" charset="-122"/>
              </a:rPr>
              <a:t>0~9</a:t>
            </a:r>
            <a:r>
              <a:rPr lang="zh-CN" altLang="en-US" sz="2400" dirty="0">
                <a:solidFill>
                  <a:schemeClr val="tx1"/>
                </a:solidFill>
                <a:latin typeface="仿宋" panose="02010609060101010101" pitchFamily="49" charset="-122"/>
                <a:ea typeface="仿宋" panose="02010609060101010101" pitchFamily="49" charset="-122"/>
              </a:rPr>
              <a:t>、字母</a:t>
            </a:r>
            <a:r>
              <a:rPr lang="en-US" altLang="zh-CN" sz="2400" dirty="0" err="1">
                <a:solidFill>
                  <a:schemeClr val="tx1"/>
                </a:solidFill>
                <a:latin typeface="仿宋" panose="02010609060101010101" pitchFamily="49" charset="-122"/>
                <a:ea typeface="仿宋" panose="02010609060101010101" pitchFamily="49" charset="-122"/>
              </a:rPr>
              <a:t>a~f</a:t>
            </a:r>
            <a:r>
              <a:rPr lang="zh-CN" altLang="en-US" sz="2400" dirty="0">
                <a:solidFill>
                  <a:schemeClr val="tx1"/>
                </a:solidFill>
                <a:latin typeface="仿宋" panose="02010609060101010101" pitchFamily="49" charset="-122"/>
                <a:ea typeface="仿宋" panose="02010609060101010101" pitchFamily="49" charset="-122"/>
              </a:rPr>
              <a:t>和字母</a:t>
            </a:r>
            <a:r>
              <a:rPr lang="en-US" altLang="zh-CN" sz="2400" dirty="0">
                <a:solidFill>
                  <a:schemeClr val="tx1"/>
                </a:solidFill>
                <a:latin typeface="仿宋" panose="02010609060101010101" pitchFamily="49" charset="-122"/>
                <a:ea typeface="仿宋" panose="02010609060101010101" pitchFamily="49" charset="-122"/>
              </a:rPr>
              <a:t>A~F</a:t>
            </a:r>
            <a:r>
              <a:rPr lang="zh-CN" altLang="en-US" sz="2400" dirty="0">
                <a:solidFill>
                  <a:schemeClr val="tx1"/>
                </a:solidFill>
                <a:latin typeface="仿宋" panose="02010609060101010101" pitchFamily="49" charset="-122"/>
                <a:ea typeface="仿宋" panose="02010609060101010101" pitchFamily="49" charset="-122"/>
              </a:rPr>
              <a:t>表示，并且以</a:t>
            </a:r>
            <a:r>
              <a:rPr lang="en-US" altLang="zh-CN" sz="2400" dirty="0">
                <a:solidFill>
                  <a:schemeClr val="tx1"/>
                </a:solidFill>
                <a:latin typeface="仿宋" panose="02010609060101010101" pitchFamily="49" charset="-122"/>
                <a:ea typeface="仿宋" panose="02010609060101010101" pitchFamily="49" charset="-122"/>
              </a:rPr>
              <a:t>0x</a:t>
            </a:r>
            <a:r>
              <a:rPr lang="zh-CN" altLang="en-US" sz="2400" dirty="0">
                <a:solidFill>
                  <a:schemeClr val="tx1"/>
                </a:solidFill>
                <a:latin typeface="仿宋" panose="02010609060101010101" pitchFamily="49" charset="-122"/>
                <a:ea typeface="仿宋" panose="02010609060101010101" pitchFamily="49" charset="-122"/>
              </a:rPr>
              <a:t>或</a:t>
            </a:r>
            <a:r>
              <a:rPr lang="en-US" altLang="zh-CN" sz="2400" dirty="0">
                <a:solidFill>
                  <a:schemeClr val="tx1"/>
                </a:solidFill>
                <a:latin typeface="仿宋" panose="02010609060101010101" pitchFamily="49" charset="-122"/>
                <a:ea typeface="仿宋" panose="02010609060101010101" pitchFamily="49" charset="-122"/>
              </a:rPr>
              <a:t>0X</a:t>
            </a:r>
            <a:r>
              <a:rPr lang="zh-CN" altLang="en-US" sz="2400" dirty="0">
                <a:solidFill>
                  <a:schemeClr val="tx1"/>
                </a:solidFill>
                <a:latin typeface="仿宋" panose="02010609060101010101" pitchFamily="49" charset="-122"/>
                <a:ea typeface="仿宋" panose="02010609060101010101" pitchFamily="49" charset="-122"/>
              </a:rPr>
              <a:t>（数字</a:t>
            </a:r>
            <a:r>
              <a:rPr lang="en-US" altLang="zh-CN" sz="2400" dirty="0">
                <a:solidFill>
                  <a:schemeClr val="tx1"/>
                </a:solidFill>
                <a:latin typeface="仿宋" panose="02010609060101010101" pitchFamily="49" charset="-122"/>
                <a:ea typeface="仿宋" panose="02010609060101010101" pitchFamily="49" charset="-122"/>
              </a:rPr>
              <a:t>0</a:t>
            </a:r>
            <a:r>
              <a:rPr lang="zh-CN" altLang="en-US" sz="2400" dirty="0">
                <a:solidFill>
                  <a:schemeClr val="tx1"/>
                </a:solidFill>
                <a:latin typeface="仿宋" panose="02010609060101010101" pitchFamily="49" charset="-122"/>
                <a:ea typeface="仿宋" panose="02010609060101010101" pitchFamily="49" charset="-122"/>
              </a:rPr>
              <a:t>，大写或小写</a:t>
            </a:r>
            <a:r>
              <a:rPr lang="en-US" altLang="zh-CN" sz="2400" dirty="0">
                <a:solidFill>
                  <a:schemeClr val="tx1"/>
                </a:solidFill>
                <a:latin typeface="仿宋" panose="02010609060101010101" pitchFamily="49" charset="-122"/>
                <a:ea typeface="仿宋" panose="02010609060101010101" pitchFamily="49" charset="-122"/>
              </a:rPr>
              <a:t>X</a:t>
            </a:r>
            <a:r>
              <a:rPr lang="zh-CN" altLang="en-US" sz="2400" dirty="0">
                <a:solidFill>
                  <a:schemeClr val="tx1"/>
                </a:solidFill>
                <a:latin typeface="仿宋" panose="02010609060101010101" pitchFamily="49" charset="-122"/>
                <a:ea typeface="仿宋" panose="02010609060101010101" pitchFamily="49" charset="-122"/>
              </a:rPr>
              <a:t>）开头。   </a:t>
            </a:r>
            <a:endParaRPr lang="en-US" altLang="zh-CN" sz="2400" dirty="0">
              <a:solidFill>
                <a:schemeClr val="tx1"/>
              </a:solidFill>
              <a:latin typeface="仿宋" panose="02010609060101010101" pitchFamily="49" charset="-122"/>
              <a:ea typeface="仿宋" panose="02010609060101010101" pitchFamily="49" charset="-122"/>
            </a:endParaRPr>
          </a:p>
          <a:p>
            <a:pPr marL="0" indent="0">
              <a:lnSpc>
                <a:spcPct val="150000"/>
              </a:lnSpc>
              <a:spcBef>
                <a:spcPts val="0"/>
              </a:spcBef>
              <a:buFont typeface="Symbol" pitchFamily="18" charset="2"/>
              <a:buNone/>
              <a:defRPr/>
            </a:pPr>
            <a:r>
              <a:rPr lang="zh-CN" altLang="en-US" sz="2400" dirty="0">
                <a:solidFill>
                  <a:schemeClr val="tx1"/>
                </a:solidFill>
                <a:latin typeface="仿宋" panose="02010609060101010101" pitchFamily="49" charset="-122"/>
                <a:ea typeface="仿宋" panose="02010609060101010101" pitchFamily="49" charset="-122"/>
              </a:rPr>
              <a:t>如： </a:t>
            </a:r>
            <a:r>
              <a:rPr lang="en-US" altLang="zh-CN" sz="2400" dirty="0">
                <a:solidFill>
                  <a:schemeClr val="tx1"/>
                </a:solidFill>
                <a:latin typeface="仿宋" panose="02010609060101010101" pitchFamily="49" charset="-122"/>
                <a:ea typeface="仿宋" panose="02010609060101010101" pitchFamily="49" charset="-122"/>
              </a:rPr>
              <a:t>0x123</a:t>
            </a: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0x45fa</a:t>
            </a: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0x97AE  </a:t>
            </a:r>
            <a:r>
              <a:rPr lang="zh-CN" altLang="en-US" sz="2400" dirty="0">
                <a:solidFill>
                  <a:schemeClr val="tx1"/>
                </a:solidFill>
                <a:latin typeface="仿宋" panose="02010609060101010101" pitchFamily="49" charset="-122"/>
                <a:ea typeface="仿宋" panose="02010609060101010101" pitchFamily="49" charset="-122"/>
              </a:rPr>
              <a:t>等都十六进制数。</a:t>
            </a:r>
          </a:p>
          <a:p>
            <a:pPr marL="0" indent="0">
              <a:lnSpc>
                <a:spcPct val="150000"/>
              </a:lnSpc>
              <a:spcBef>
                <a:spcPts val="0"/>
              </a:spcBef>
              <a:buFont typeface="Symbol" pitchFamily="18" charset="2"/>
              <a:buNone/>
              <a:defRPr/>
            </a:pPr>
            <a:r>
              <a:rPr lang="zh-CN" altLang="en-US" sz="2400" dirty="0">
                <a:solidFill>
                  <a:schemeClr val="tx1"/>
                </a:solidFill>
                <a:latin typeface="仿宋" panose="02010609060101010101" pitchFamily="49" charset="-122"/>
                <a:ea typeface="仿宋" panose="02010609060101010101" pitchFamily="49" charset="-122"/>
              </a:rPr>
              <a:t>用二进制表示时，只使用数</a:t>
            </a:r>
            <a:r>
              <a:rPr lang="en-US" altLang="zh-CN" sz="2400" dirty="0">
                <a:solidFill>
                  <a:schemeClr val="tx1"/>
                </a:solidFill>
                <a:latin typeface="仿宋" panose="02010609060101010101" pitchFamily="49" charset="-122"/>
                <a:ea typeface="仿宋" panose="02010609060101010101" pitchFamily="49" charset="-122"/>
              </a:rPr>
              <a:t>0</a:t>
            </a:r>
            <a:r>
              <a:rPr lang="zh-CN" altLang="en-US" sz="2400" dirty="0">
                <a:solidFill>
                  <a:schemeClr val="tx1"/>
                </a:solidFill>
                <a:latin typeface="仿宋" panose="02010609060101010101" pitchFamily="49" charset="-122"/>
                <a:ea typeface="仿宋" panose="02010609060101010101" pitchFamily="49" charset="-122"/>
              </a:rPr>
              <a:t>和</a:t>
            </a:r>
            <a:r>
              <a:rPr lang="en-US" altLang="zh-CN" sz="2400" dirty="0">
                <a:solidFill>
                  <a:schemeClr val="tx1"/>
                </a:solidFill>
                <a:latin typeface="仿宋" panose="02010609060101010101" pitchFamily="49" charset="-122"/>
                <a:ea typeface="仿宋" panose="02010609060101010101" pitchFamily="49" charset="-122"/>
              </a:rPr>
              <a:t>1</a:t>
            </a:r>
            <a:r>
              <a:rPr lang="zh-CN" altLang="en-US" sz="2400" dirty="0">
                <a:solidFill>
                  <a:schemeClr val="tx1"/>
                </a:solidFill>
                <a:latin typeface="仿宋" panose="02010609060101010101" pitchFamily="49" charset="-122"/>
                <a:ea typeface="仿宋" panose="02010609060101010101" pitchFamily="49" charset="-122"/>
              </a:rPr>
              <a:t>，并且以以</a:t>
            </a:r>
            <a:r>
              <a:rPr lang="en-US" altLang="zh-CN" sz="2400" dirty="0">
                <a:solidFill>
                  <a:schemeClr val="tx1"/>
                </a:solidFill>
                <a:latin typeface="仿宋" panose="02010609060101010101" pitchFamily="49" charset="-122"/>
                <a:ea typeface="仿宋" panose="02010609060101010101" pitchFamily="49" charset="-122"/>
              </a:rPr>
              <a:t>0b</a:t>
            </a:r>
            <a:r>
              <a:rPr lang="zh-CN" altLang="en-US" sz="2400" dirty="0">
                <a:solidFill>
                  <a:schemeClr val="tx1"/>
                </a:solidFill>
                <a:latin typeface="仿宋" panose="02010609060101010101" pitchFamily="49" charset="-122"/>
                <a:ea typeface="仿宋" panose="02010609060101010101" pitchFamily="49" charset="-122"/>
              </a:rPr>
              <a:t>或</a:t>
            </a:r>
            <a:r>
              <a:rPr lang="en-US" altLang="zh-CN" sz="2400" dirty="0">
                <a:solidFill>
                  <a:schemeClr val="tx1"/>
                </a:solidFill>
                <a:latin typeface="仿宋" panose="02010609060101010101" pitchFamily="49" charset="-122"/>
                <a:ea typeface="仿宋" panose="02010609060101010101" pitchFamily="49" charset="-122"/>
              </a:rPr>
              <a:t>0B</a:t>
            </a:r>
            <a:r>
              <a:rPr lang="zh-CN" altLang="en-US" sz="2400" dirty="0">
                <a:solidFill>
                  <a:schemeClr val="tx1"/>
                </a:solidFill>
                <a:latin typeface="仿宋" panose="02010609060101010101" pitchFamily="49" charset="-122"/>
                <a:ea typeface="仿宋" panose="02010609060101010101" pitchFamily="49" charset="-122"/>
              </a:rPr>
              <a:t>（数字</a:t>
            </a:r>
            <a:r>
              <a:rPr lang="en-US" altLang="zh-CN" sz="2400" dirty="0">
                <a:solidFill>
                  <a:schemeClr val="tx1"/>
                </a:solidFill>
                <a:latin typeface="仿宋" panose="02010609060101010101" pitchFamily="49" charset="-122"/>
                <a:ea typeface="仿宋" panose="02010609060101010101" pitchFamily="49" charset="-122"/>
              </a:rPr>
              <a:t>0</a:t>
            </a:r>
            <a:r>
              <a:rPr lang="zh-CN" altLang="en-US" sz="2400" dirty="0">
                <a:solidFill>
                  <a:schemeClr val="tx1"/>
                </a:solidFill>
                <a:latin typeface="仿宋" panose="02010609060101010101" pitchFamily="49" charset="-122"/>
                <a:ea typeface="仿宋" panose="02010609060101010101" pitchFamily="49" charset="-122"/>
              </a:rPr>
              <a:t>）开头。</a:t>
            </a:r>
            <a:endParaRPr lang="en-US" altLang="zh-CN" sz="2400" dirty="0">
              <a:solidFill>
                <a:schemeClr val="tx1"/>
              </a:solidFill>
              <a:latin typeface="仿宋" panose="02010609060101010101" pitchFamily="49" charset="-122"/>
              <a:ea typeface="仿宋" panose="02010609060101010101" pitchFamily="49" charset="-122"/>
            </a:endParaRPr>
          </a:p>
          <a:p>
            <a:pPr marL="0" indent="0">
              <a:lnSpc>
                <a:spcPct val="150000"/>
              </a:lnSpc>
              <a:spcBef>
                <a:spcPts val="0"/>
              </a:spcBef>
              <a:buFont typeface="Symbol" pitchFamily="18" charset="2"/>
              <a:buNone/>
              <a:defRPr/>
            </a:pPr>
            <a:r>
              <a:rPr lang="zh-CN" altLang="en-US" sz="2400" dirty="0">
                <a:solidFill>
                  <a:schemeClr val="tx1"/>
                </a:solidFill>
                <a:latin typeface="仿宋" panose="02010609060101010101" pitchFamily="49" charset="-122"/>
                <a:ea typeface="仿宋" panose="02010609060101010101" pitchFamily="49" charset="-122"/>
              </a:rPr>
              <a:t>如：</a:t>
            </a:r>
            <a:r>
              <a:rPr lang="en-US" altLang="zh-CN" sz="2400" dirty="0">
                <a:solidFill>
                  <a:schemeClr val="tx1"/>
                </a:solidFill>
                <a:latin typeface="仿宋" panose="02010609060101010101" pitchFamily="49" charset="-122"/>
                <a:ea typeface="仿宋" panose="02010609060101010101" pitchFamily="49" charset="-122"/>
              </a:rPr>
              <a:t>0b1101</a:t>
            </a: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0B010011</a:t>
            </a: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8C537C86-1A83-494C-9AFD-BC900FE3E182}"/>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4" name="内容占位符 2">
            <a:extLst>
              <a:ext uri="{FF2B5EF4-FFF2-40B4-BE49-F238E27FC236}">
                <a16:creationId xmlns:a16="http://schemas.microsoft.com/office/drawing/2014/main" id="{4AEC76FF-5B2E-4891-A04F-106AEFFA68B1}"/>
              </a:ext>
            </a:extLst>
          </p:cNvPr>
          <p:cNvSpPr txBox="1">
            <a:spLocks/>
          </p:cNvSpPr>
          <p:nvPr/>
        </p:nvSpPr>
        <p:spPr>
          <a:xfrm>
            <a:off x="1070409" y="1143794"/>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整型数还可以用八进制、十六进制和二进制的形式表示。</a:t>
            </a:r>
          </a:p>
        </p:txBody>
      </p:sp>
    </p:spTree>
    <p:extLst>
      <p:ext uri="{BB962C8B-B14F-4D97-AF65-F5344CB8AC3E}">
        <p14:creationId xmlns:p14="http://schemas.microsoft.com/office/powerpoint/2010/main" val="4259454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 presetClass="entr" presetSubtype="9"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500" fill="hold"/>
                                        <p:tgtEl>
                                          <p:spTgt spid="14"/>
                                        </p:tgtEl>
                                        <p:attrNameLst>
                                          <p:attrName>ppt_x</p:attrName>
                                        </p:attrNameLst>
                                      </p:cBhvr>
                                      <p:tavLst>
                                        <p:tav tm="0">
                                          <p:val>
                                            <p:strVal val="0-#ppt_w/2"/>
                                          </p:val>
                                        </p:tav>
                                        <p:tav tm="100000">
                                          <p:val>
                                            <p:strVal val="#ppt_x"/>
                                          </p:val>
                                        </p:tav>
                                      </p:tavLst>
                                    </p:anim>
                                    <p:anim calcmode="lin" valueType="num">
                                      <p:cBhvr additive="base">
                                        <p:cTn id="11"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12">
                                            <p:txEl>
                                              <p:pRg st="0" end="0"/>
                                            </p:txEl>
                                          </p:spTgt>
                                        </p:tgtEl>
                                        <p:attrNameLst>
                                          <p:attrName>style.visibility</p:attrName>
                                        </p:attrNameLst>
                                      </p:cBhvr>
                                      <p:to>
                                        <p:strVal val="visible"/>
                                      </p:to>
                                    </p:set>
                                    <p:anim calcmode="lin" valueType="num">
                                      <p:cBhvr additive="base">
                                        <p:cTn id="16"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par>
                          <p:cTn id="23" fill="hold">
                            <p:stCondLst>
                              <p:cond delay="500"/>
                            </p:stCondLst>
                            <p:childTnLst>
                              <p:par>
                                <p:cTn id="24" presetID="2" presetClass="entr" presetSubtype="2" fill="hold" grpId="0" nodeType="afterEffect">
                                  <p:stCondLst>
                                    <p:cond delay="0"/>
                                  </p:stCondLst>
                                  <p:childTnLst>
                                    <p:set>
                                      <p:cBhvr>
                                        <p:cTn id="25" dur="1" fill="hold">
                                          <p:stCondLst>
                                            <p:cond delay="0"/>
                                          </p:stCondLst>
                                        </p:cTn>
                                        <p:tgtEl>
                                          <p:spTgt spid="12">
                                            <p:txEl>
                                              <p:pRg st="1" end="1"/>
                                            </p:txEl>
                                          </p:spTgt>
                                        </p:tgtEl>
                                        <p:attrNameLst>
                                          <p:attrName>style.visibility</p:attrName>
                                        </p:attrNameLst>
                                      </p:cBhvr>
                                      <p:to>
                                        <p:strVal val="visible"/>
                                      </p:to>
                                    </p:set>
                                    <p:anim calcmode="lin" valueType="num">
                                      <p:cBhvr additive="base">
                                        <p:cTn id="26" dur="500" fill="hold"/>
                                        <p:tgtEl>
                                          <p:spTgt spid="12">
                                            <p:txEl>
                                              <p:pRg st="1" end="1"/>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1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12">
                                            <p:txEl>
                                              <p:pRg st="2" end="2"/>
                                            </p:txEl>
                                          </p:spTgt>
                                        </p:tgtEl>
                                        <p:attrNameLst>
                                          <p:attrName>style.visibility</p:attrName>
                                        </p:attrNameLst>
                                      </p:cBhvr>
                                      <p:to>
                                        <p:strVal val="visible"/>
                                      </p:to>
                                    </p:set>
                                    <p:anim calcmode="lin" valueType="num">
                                      <p:cBhvr additive="base">
                                        <p:cTn id="32" dur="500" fill="hold"/>
                                        <p:tgtEl>
                                          <p:spTgt spid="12">
                                            <p:txEl>
                                              <p:pRg st="2" end="2"/>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left)">
                                      <p:cBhvr>
                                        <p:cTn id="38" dur="500"/>
                                        <p:tgtEl>
                                          <p:spTgt spid="10"/>
                                        </p:tgtEl>
                                      </p:cBhvr>
                                    </p:animEffect>
                                  </p:childTnLst>
                                </p:cTn>
                              </p:par>
                            </p:childTnLst>
                          </p:cTn>
                        </p:par>
                        <p:par>
                          <p:cTn id="39" fill="hold">
                            <p:stCondLst>
                              <p:cond delay="500"/>
                            </p:stCondLst>
                            <p:childTnLst>
                              <p:par>
                                <p:cTn id="40" presetID="2" presetClass="entr" presetSubtype="2" fill="hold" grpId="0" nodeType="afterEffect">
                                  <p:stCondLst>
                                    <p:cond delay="0"/>
                                  </p:stCondLst>
                                  <p:childTnLst>
                                    <p:set>
                                      <p:cBhvr>
                                        <p:cTn id="41" dur="1" fill="hold">
                                          <p:stCondLst>
                                            <p:cond delay="0"/>
                                          </p:stCondLst>
                                        </p:cTn>
                                        <p:tgtEl>
                                          <p:spTgt spid="12">
                                            <p:txEl>
                                              <p:pRg st="3" end="3"/>
                                            </p:txEl>
                                          </p:spTgt>
                                        </p:tgtEl>
                                        <p:attrNameLst>
                                          <p:attrName>style.visibility</p:attrName>
                                        </p:attrNameLst>
                                      </p:cBhvr>
                                      <p:to>
                                        <p:strVal val="visible"/>
                                      </p:to>
                                    </p:set>
                                    <p:anim calcmode="lin" valueType="num">
                                      <p:cBhvr additive="base">
                                        <p:cTn id="42" dur="500" fill="hold"/>
                                        <p:tgtEl>
                                          <p:spTgt spid="12">
                                            <p:txEl>
                                              <p:pRg st="3" end="3"/>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1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12">
                                            <p:txEl>
                                              <p:pRg st="4" end="4"/>
                                            </p:txEl>
                                          </p:spTgt>
                                        </p:tgtEl>
                                        <p:attrNameLst>
                                          <p:attrName>style.visibility</p:attrName>
                                        </p:attrNameLst>
                                      </p:cBhvr>
                                      <p:to>
                                        <p:strVal val="visible"/>
                                      </p:to>
                                    </p:set>
                                    <p:anim calcmode="lin" valueType="num">
                                      <p:cBhvr additive="base">
                                        <p:cTn id="48" dur="500" fill="hold"/>
                                        <p:tgtEl>
                                          <p:spTgt spid="12">
                                            <p:txEl>
                                              <p:pRg st="4" end="4"/>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1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left)">
                                      <p:cBhvr>
                                        <p:cTn id="54" dur="500"/>
                                        <p:tgtEl>
                                          <p:spTgt spid="9"/>
                                        </p:tgtEl>
                                      </p:cBhvr>
                                    </p:animEffect>
                                  </p:childTnLst>
                                </p:cTn>
                              </p:par>
                            </p:childTnLst>
                          </p:cTn>
                        </p:par>
                        <p:par>
                          <p:cTn id="55" fill="hold">
                            <p:stCondLst>
                              <p:cond delay="500"/>
                            </p:stCondLst>
                            <p:childTnLst>
                              <p:par>
                                <p:cTn id="56" presetID="2" presetClass="entr" presetSubtype="2" fill="hold" grpId="0" nodeType="afterEffect">
                                  <p:stCondLst>
                                    <p:cond delay="0"/>
                                  </p:stCondLst>
                                  <p:childTnLst>
                                    <p:set>
                                      <p:cBhvr>
                                        <p:cTn id="57" dur="1" fill="hold">
                                          <p:stCondLst>
                                            <p:cond delay="0"/>
                                          </p:stCondLst>
                                        </p:cTn>
                                        <p:tgtEl>
                                          <p:spTgt spid="12">
                                            <p:txEl>
                                              <p:pRg st="5" end="5"/>
                                            </p:txEl>
                                          </p:spTgt>
                                        </p:tgtEl>
                                        <p:attrNameLst>
                                          <p:attrName>style.visibility</p:attrName>
                                        </p:attrNameLst>
                                      </p:cBhvr>
                                      <p:to>
                                        <p:strVal val="visible"/>
                                      </p:to>
                                    </p:set>
                                    <p:anim calcmode="lin" valueType="num">
                                      <p:cBhvr additive="base">
                                        <p:cTn id="58" dur="500" fill="hold"/>
                                        <p:tgtEl>
                                          <p:spTgt spid="12">
                                            <p:txEl>
                                              <p:pRg st="5" end="5"/>
                                            </p:txEl>
                                          </p:spTgt>
                                        </p:tgtEl>
                                        <p:attrNameLst>
                                          <p:attrName>ppt_x</p:attrName>
                                        </p:attrNameLst>
                                      </p:cBhvr>
                                      <p:tavLst>
                                        <p:tav tm="0">
                                          <p:val>
                                            <p:strVal val="1+#ppt_w/2"/>
                                          </p:val>
                                        </p:tav>
                                        <p:tav tm="100000">
                                          <p:val>
                                            <p:strVal val="#ppt_x"/>
                                          </p:val>
                                        </p:tav>
                                      </p:tavLst>
                                    </p:anim>
                                    <p:anim calcmode="lin" valueType="num">
                                      <p:cBhvr additive="base">
                                        <p:cTn id="59" dur="500" fill="hold"/>
                                        <p:tgtEl>
                                          <p:spTgt spid="12">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9" grpId="0" animBg="1"/>
      <p:bldP spid="10" grpId="0" animBg="1"/>
      <p:bldP spid="11" grpId="0" animBg="1"/>
      <p:bldP spid="12" grpId="0" uiExpand="1" build="p"/>
      <p:bldP spid="14"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205" y="0"/>
            <a:ext cx="12189178"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5B2A0"/>
              </a:solidFill>
              <a:latin typeface="仿宋" panose="02010609060101010101" pitchFamily="49" charset="-122"/>
              <a:ea typeface="仿宋" panose="02010609060101010101" pitchFamily="49" charset="-122"/>
            </a:endParaRPr>
          </a:p>
        </p:txBody>
      </p:sp>
      <p:sp>
        <p:nvSpPr>
          <p:cNvPr id="14" name="文本框 13"/>
          <p:cNvSpPr txBox="1"/>
          <p:nvPr/>
        </p:nvSpPr>
        <p:spPr>
          <a:xfrm>
            <a:off x="2503756" y="678818"/>
            <a:ext cx="1645325" cy="769441"/>
          </a:xfrm>
          <a:prstGeom prst="rect">
            <a:avLst/>
          </a:prstGeom>
          <a:noFill/>
        </p:spPr>
        <p:txBody>
          <a:bodyPr wrap="square" rtlCol="0">
            <a:spAutoFit/>
          </a:bodyPr>
          <a:lstStyle/>
          <a:p>
            <a:r>
              <a:rPr lang="zh-CN" altLang="en-US" sz="4399" dirty="0">
                <a:solidFill>
                  <a:schemeClr val="bg1"/>
                </a:solidFill>
                <a:latin typeface="仿宋" panose="02010609060101010101" pitchFamily="49" charset="-122"/>
                <a:ea typeface="仿宋" panose="02010609060101010101" pitchFamily="49" charset="-122"/>
              </a:rPr>
              <a:t>小结</a:t>
            </a:r>
          </a:p>
        </p:txBody>
      </p:sp>
      <p:sp>
        <p:nvSpPr>
          <p:cNvPr id="27" name="文本框 26"/>
          <p:cNvSpPr txBox="1"/>
          <p:nvPr/>
        </p:nvSpPr>
        <p:spPr>
          <a:xfrm>
            <a:off x="3886711" y="897189"/>
            <a:ext cx="2121153" cy="523220"/>
          </a:xfrm>
          <a:prstGeom prst="rect">
            <a:avLst/>
          </a:prstGeom>
          <a:noFill/>
        </p:spPr>
        <p:txBody>
          <a:bodyPr wrap="square" rtlCol="0">
            <a:spAutoFit/>
          </a:bodyPr>
          <a:lstStyle/>
          <a:p>
            <a:r>
              <a:rPr lang="en-US" altLang="zh-CN" sz="2799" b="1" dirty="0">
                <a:solidFill>
                  <a:schemeClr val="bg1"/>
                </a:solidFill>
                <a:latin typeface="仿宋" panose="02010609060101010101" pitchFamily="49" charset="-122"/>
                <a:ea typeface="仿宋" panose="02010609060101010101" pitchFamily="49" charset="-122"/>
              </a:rPr>
              <a:t>Summary</a:t>
            </a:r>
            <a:endParaRPr lang="zh-CN" altLang="en-US" sz="2799" b="1" dirty="0">
              <a:solidFill>
                <a:schemeClr val="bg1"/>
              </a:solidFill>
              <a:latin typeface="仿宋" panose="02010609060101010101" pitchFamily="49" charset="-122"/>
              <a:ea typeface="仿宋" panose="02010609060101010101" pitchFamily="49" charset="-122"/>
            </a:endParaRPr>
          </a:p>
        </p:txBody>
      </p:sp>
      <p:sp>
        <p:nvSpPr>
          <p:cNvPr id="2" name="矩形 1"/>
          <p:cNvSpPr/>
          <p:nvPr/>
        </p:nvSpPr>
        <p:spPr>
          <a:xfrm>
            <a:off x="1287668" y="1981535"/>
            <a:ext cx="10040027" cy="4570942"/>
          </a:xfrm>
          <a:prstGeom prst="rect">
            <a:avLst/>
          </a:prstGeom>
          <a:solidFill>
            <a:srgbClr val="FFFFFF">
              <a:alpha val="8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47" name="直接连接符 46"/>
          <p:cNvCxnSpPr/>
          <p:nvPr/>
        </p:nvCxnSpPr>
        <p:spPr>
          <a:xfrm>
            <a:off x="1420845" y="1086096"/>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948127" y="1086096"/>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a:off x="913375" y="1063234"/>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4" name="椭圆 73"/>
          <p:cNvSpPr/>
          <p:nvPr/>
        </p:nvSpPr>
        <p:spPr>
          <a:xfrm>
            <a:off x="1894971" y="1063233"/>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5" name="椭圆 74"/>
          <p:cNvSpPr/>
          <p:nvPr/>
        </p:nvSpPr>
        <p:spPr>
          <a:xfrm rot="16200000">
            <a:off x="930761" y="592830"/>
            <a:ext cx="980168" cy="979813"/>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76" name="直接连接符 75"/>
          <p:cNvCxnSpPr/>
          <p:nvPr/>
        </p:nvCxnSpPr>
        <p:spPr>
          <a:xfrm>
            <a:off x="1910754" y="1086094"/>
            <a:ext cx="29085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77" name="椭圆 76"/>
          <p:cNvSpPr/>
          <p:nvPr/>
        </p:nvSpPr>
        <p:spPr>
          <a:xfrm>
            <a:off x="2151618" y="1033708"/>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8" name="椭圆 77"/>
          <p:cNvSpPr/>
          <p:nvPr/>
        </p:nvSpPr>
        <p:spPr>
          <a:xfrm>
            <a:off x="2151618" y="1039445"/>
            <a:ext cx="99976" cy="100012"/>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79" name="直接连接符 78"/>
          <p:cNvCxnSpPr/>
          <p:nvPr/>
        </p:nvCxnSpPr>
        <p:spPr>
          <a:xfrm flipV="1">
            <a:off x="-119793" y="1081332"/>
            <a:ext cx="1665721" cy="1"/>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0" name="组合 79"/>
          <p:cNvGrpSpPr/>
          <p:nvPr/>
        </p:nvGrpSpPr>
        <p:grpSpPr>
          <a:xfrm>
            <a:off x="1115123" y="836941"/>
            <a:ext cx="562300" cy="513352"/>
            <a:chOff x="550862" y="596106"/>
            <a:chExt cx="1495425" cy="1365250"/>
          </a:xfrm>
          <a:solidFill>
            <a:srgbClr val="FFA000"/>
          </a:solidFill>
        </p:grpSpPr>
        <p:sp>
          <p:nvSpPr>
            <p:cNvPr id="81" name="Freeform 6"/>
            <p:cNvSpPr>
              <a:spLocks noEditPoints="1"/>
            </p:cNvSpPr>
            <p:nvPr/>
          </p:nvSpPr>
          <p:spPr bwMode="auto">
            <a:xfrm>
              <a:off x="550862" y="1583531"/>
              <a:ext cx="1495425" cy="377825"/>
            </a:xfrm>
            <a:custGeom>
              <a:avLst/>
              <a:gdLst>
                <a:gd name="T0" fmla="*/ 555 w 557"/>
                <a:gd name="T1" fmla="*/ 113 h 141"/>
                <a:gd name="T2" fmla="*/ 554 w 557"/>
                <a:gd name="T3" fmla="*/ 109 h 141"/>
                <a:gd name="T4" fmla="*/ 513 w 557"/>
                <a:gd name="T5" fmla="*/ 23 h 141"/>
                <a:gd name="T6" fmla="*/ 490 w 557"/>
                <a:gd name="T7" fmla="*/ 0 h 141"/>
                <a:gd name="T8" fmla="*/ 69 w 557"/>
                <a:gd name="T9" fmla="*/ 0 h 141"/>
                <a:gd name="T10" fmla="*/ 46 w 557"/>
                <a:gd name="T11" fmla="*/ 23 h 141"/>
                <a:gd name="T12" fmla="*/ 4 w 557"/>
                <a:gd name="T13" fmla="*/ 109 h 141"/>
                <a:gd name="T14" fmla="*/ 0 w 557"/>
                <a:gd name="T15" fmla="*/ 121 h 141"/>
                <a:gd name="T16" fmla="*/ 22 w 557"/>
                <a:gd name="T17" fmla="*/ 141 h 141"/>
                <a:gd name="T18" fmla="*/ 535 w 557"/>
                <a:gd name="T19" fmla="*/ 141 h 141"/>
                <a:gd name="T20" fmla="*/ 557 w 557"/>
                <a:gd name="T21" fmla="*/ 121 h 141"/>
                <a:gd name="T22" fmla="*/ 555 w 557"/>
                <a:gd name="T23" fmla="*/ 113 h 141"/>
                <a:gd name="T24" fmla="*/ 327 w 557"/>
                <a:gd name="T25" fmla="*/ 128 h 141"/>
                <a:gd name="T26" fmla="*/ 230 w 557"/>
                <a:gd name="T27" fmla="*/ 128 h 141"/>
                <a:gd name="T28" fmla="*/ 225 w 557"/>
                <a:gd name="T29" fmla="*/ 123 h 141"/>
                <a:gd name="T30" fmla="*/ 230 w 557"/>
                <a:gd name="T31" fmla="*/ 118 h 141"/>
                <a:gd name="T32" fmla="*/ 327 w 557"/>
                <a:gd name="T33" fmla="*/ 118 h 141"/>
                <a:gd name="T34" fmla="*/ 332 w 557"/>
                <a:gd name="T35" fmla="*/ 123 h 141"/>
                <a:gd name="T36" fmla="*/ 327 w 557"/>
                <a:gd name="T37" fmla="*/ 1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7" h="141">
                  <a:moveTo>
                    <a:pt x="555" y="113"/>
                  </a:moveTo>
                  <a:cubicBezTo>
                    <a:pt x="555" y="112"/>
                    <a:pt x="555" y="111"/>
                    <a:pt x="554" y="109"/>
                  </a:cubicBezTo>
                  <a:cubicBezTo>
                    <a:pt x="513" y="23"/>
                    <a:pt x="513" y="23"/>
                    <a:pt x="513" y="23"/>
                  </a:cubicBezTo>
                  <a:cubicBezTo>
                    <a:pt x="506" y="9"/>
                    <a:pt x="503" y="0"/>
                    <a:pt x="490" y="0"/>
                  </a:cubicBezTo>
                  <a:cubicBezTo>
                    <a:pt x="69" y="0"/>
                    <a:pt x="69" y="0"/>
                    <a:pt x="69" y="0"/>
                  </a:cubicBezTo>
                  <a:cubicBezTo>
                    <a:pt x="56" y="0"/>
                    <a:pt x="52" y="10"/>
                    <a:pt x="46" y="23"/>
                  </a:cubicBezTo>
                  <a:cubicBezTo>
                    <a:pt x="4" y="109"/>
                    <a:pt x="4" y="109"/>
                    <a:pt x="4" y="109"/>
                  </a:cubicBezTo>
                  <a:cubicBezTo>
                    <a:pt x="1" y="112"/>
                    <a:pt x="0" y="116"/>
                    <a:pt x="0" y="121"/>
                  </a:cubicBezTo>
                  <a:cubicBezTo>
                    <a:pt x="0" y="132"/>
                    <a:pt x="10" y="141"/>
                    <a:pt x="22" y="141"/>
                  </a:cubicBezTo>
                  <a:cubicBezTo>
                    <a:pt x="535" y="141"/>
                    <a:pt x="535" y="141"/>
                    <a:pt x="535" y="141"/>
                  </a:cubicBezTo>
                  <a:cubicBezTo>
                    <a:pt x="547" y="141"/>
                    <a:pt x="557" y="132"/>
                    <a:pt x="557" y="121"/>
                  </a:cubicBezTo>
                  <a:cubicBezTo>
                    <a:pt x="557" y="118"/>
                    <a:pt x="556" y="115"/>
                    <a:pt x="555" y="113"/>
                  </a:cubicBezTo>
                  <a:close/>
                  <a:moveTo>
                    <a:pt x="327" y="128"/>
                  </a:moveTo>
                  <a:cubicBezTo>
                    <a:pt x="230" y="128"/>
                    <a:pt x="230" y="128"/>
                    <a:pt x="230" y="128"/>
                  </a:cubicBezTo>
                  <a:cubicBezTo>
                    <a:pt x="227" y="128"/>
                    <a:pt x="225" y="126"/>
                    <a:pt x="225" y="123"/>
                  </a:cubicBezTo>
                  <a:cubicBezTo>
                    <a:pt x="225" y="120"/>
                    <a:pt x="227" y="118"/>
                    <a:pt x="230" y="118"/>
                  </a:cubicBezTo>
                  <a:cubicBezTo>
                    <a:pt x="327" y="118"/>
                    <a:pt x="327" y="118"/>
                    <a:pt x="327" y="118"/>
                  </a:cubicBezTo>
                  <a:cubicBezTo>
                    <a:pt x="329" y="118"/>
                    <a:pt x="332" y="120"/>
                    <a:pt x="332" y="123"/>
                  </a:cubicBezTo>
                  <a:cubicBezTo>
                    <a:pt x="332" y="126"/>
                    <a:pt x="329" y="128"/>
                    <a:pt x="327"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82" name="Freeform 7"/>
            <p:cNvSpPr>
              <a:spLocks noEditPoints="1"/>
            </p:cNvSpPr>
            <p:nvPr/>
          </p:nvSpPr>
          <p:spPr bwMode="auto">
            <a:xfrm>
              <a:off x="1063625" y="842169"/>
              <a:ext cx="496888" cy="446088"/>
            </a:xfrm>
            <a:custGeom>
              <a:avLst/>
              <a:gdLst>
                <a:gd name="T0" fmla="*/ 161 w 185"/>
                <a:gd name="T1" fmla="*/ 97 h 166"/>
                <a:gd name="T2" fmla="*/ 47 w 185"/>
                <a:gd name="T3" fmla="*/ 166 h 166"/>
                <a:gd name="T4" fmla="*/ 2 w 185"/>
                <a:gd name="T5" fmla="*/ 111 h 166"/>
                <a:gd name="T6" fmla="*/ 116 w 185"/>
                <a:gd name="T7" fmla="*/ 0 h 166"/>
                <a:gd name="T8" fmla="*/ 146 w 185"/>
                <a:gd name="T9" fmla="*/ 20 h 166"/>
                <a:gd name="T10" fmla="*/ 44 w 185"/>
                <a:gd name="T11" fmla="*/ 98 h 166"/>
                <a:gd name="T12" fmla="*/ 44 w 185"/>
                <a:gd name="T13" fmla="*/ 108 h 166"/>
                <a:gd name="T14" fmla="*/ 70 w 185"/>
                <a:gd name="T15" fmla="*/ 129 h 166"/>
                <a:gd name="T16" fmla="*/ 157 w 185"/>
                <a:gd name="T17" fmla="*/ 81 h 166"/>
                <a:gd name="T18" fmla="*/ 161 w 185"/>
                <a:gd name="T19" fmla="*/ 97 h 166"/>
                <a:gd name="T20" fmla="*/ 109 w 185"/>
                <a:gd name="T21" fmla="*/ 29 h 166"/>
                <a:gd name="T22" fmla="*/ 104 w 185"/>
                <a:gd name="T23" fmla="*/ 24 h 166"/>
                <a:gd name="T24" fmla="*/ 47 w 185"/>
                <a:gd name="T25" fmla="*/ 78 h 166"/>
                <a:gd name="T26" fmla="*/ 109 w 185"/>
                <a:gd name="T27"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 h="166">
                  <a:moveTo>
                    <a:pt x="161" y="97"/>
                  </a:moveTo>
                  <a:cubicBezTo>
                    <a:pt x="137" y="128"/>
                    <a:pt x="89" y="166"/>
                    <a:pt x="47" y="166"/>
                  </a:cubicBezTo>
                  <a:cubicBezTo>
                    <a:pt x="17" y="166"/>
                    <a:pt x="2" y="139"/>
                    <a:pt x="2" y="111"/>
                  </a:cubicBezTo>
                  <a:cubicBezTo>
                    <a:pt x="0" y="56"/>
                    <a:pt x="61" y="0"/>
                    <a:pt x="116" y="0"/>
                  </a:cubicBezTo>
                  <a:cubicBezTo>
                    <a:pt x="129" y="0"/>
                    <a:pt x="146" y="3"/>
                    <a:pt x="146" y="20"/>
                  </a:cubicBezTo>
                  <a:cubicBezTo>
                    <a:pt x="146" y="41"/>
                    <a:pt x="125" y="72"/>
                    <a:pt x="44" y="98"/>
                  </a:cubicBezTo>
                  <a:cubicBezTo>
                    <a:pt x="44" y="108"/>
                    <a:pt x="44" y="108"/>
                    <a:pt x="44" y="108"/>
                  </a:cubicBezTo>
                  <a:cubicBezTo>
                    <a:pt x="42" y="124"/>
                    <a:pt x="56" y="129"/>
                    <a:pt x="70" y="129"/>
                  </a:cubicBezTo>
                  <a:cubicBezTo>
                    <a:pt x="100" y="129"/>
                    <a:pt x="135" y="98"/>
                    <a:pt x="157" y="81"/>
                  </a:cubicBezTo>
                  <a:cubicBezTo>
                    <a:pt x="157" y="81"/>
                    <a:pt x="185" y="65"/>
                    <a:pt x="161" y="97"/>
                  </a:cubicBezTo>
                  <a:close/>
                  <a:moveTo>
                    <a:pt x="109" y="29"/>
                  </a:moveTo>
                  <a:cubicBezTo>
                    <a:pt x="109" y="26"/>
                    <a:pt x="107" y="24"/>
                    <a:pt x="104" y="24"/>
                  </a:cubicBezTo>
                  <a:cubicBezTo>
                    <a:pt x="83" y="30"/>
                    <a:pt x="58" y="50"/>
                    <a:pt x="47" y="78"/>
                  </a:cubicBezTo>
                  <a:cubicBezTo>
                    <a:pt x="84" y="65"/>
                    <a:pt x="109" y="36"/>
                    <a:pt x="10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83" name="Freeform 8"/>
            <p:cNvSpPr>
              <a:spLocks noEditPoints="1"/>
            </p:cNvSpPr>
            <p:nvPr/>
          </p:nvSpPr>
          <p:spPr bwMode="auto">
            <a:xfrm>
              <a:off x="620712" y="596106"/>
              <a:ext cx="1355725" cy="944563"/>
            </a:xfrm>
            <a:custGeom>
              <a:avLst/>
              <a:gdLst>
                <a:gd name="T0" fmla="*/ 443 w 505"/>
                <a:gd name="T1" fmla="*/ 0 h 352"/>
                <a:gd name="T2" fmla="*/ 62 w 505"/>
                <a:gd name="T3" fmla="*/ 0 h 352"/>
                <a:gd name="T4" fmla="*/ 0 w 505"/>
                <a:gd name="T5" fmla="*/ 62 h 352"/>
                <a:gd name="T6" fmla="*/ 0 w 505"/>
                <a:gd name="T7" fmla="*/ 290 h 352"/>
                <a:gd name="T8" fmla="*/ 62 w 505"/>
                <a:gd name="T9" fmla="*/ 352 h 352"/>
                <a:gd name="T10" fmla="*/ 443 w 505"/>
                <a:gd name="T11" fmla="*/ 352 h 352"/>
                <a:gd name="T12" fmla="*/ 505 w 505"/>
                <a:gd name="T13" fmla="*/ 290 h 352"/>
                <a:gd name="T14" fmla="*/ 505 w 505"/>
                <a:gd name="T15" fmla="*/ 62 h 352"/>
                <a:gd name="T16" fmla="*/ 443 w 505"/>
                <a:gd name="T17" fmla="*/ 0 h 352"/>
                <a:gd name="T18" fmla="*/ 382 w 505"/>
                <a:gd name="T19" fmla="*/ 339 h 352"/>
                <a:gd name="T20" fmla="*/ 332 w 505"/>
                <a:gd name="T21" fmla="*/ 339 h 352"/>
                <a:gd name="T22" fmla="*/ 326 w 505"/>
                <a:gd name="T23" fmla="*/ 333 h 352"/>
                <a:gd name="T24" fmla="*/ 332 w 505"/>
                <a:gd name="T25" fmla="*/ 327 h 352"/>
                <a:gd name="T26" fmla="*/ 382 w 505"/>
                <a:gd name="T27" fmla="*/ 327 h 352"/>
                <a:gd name="T28" fmla="*/ 389 w 505"/>
                <a:gd name="T29" fmla="*/ 333 h 352"/>
                <a:gd name="T30" fmla="*/ 382 w 505"/>
                <a:gd name="T31" fmla="*/ 339 h 352"/>
                <a:gd name="T32" fmla="*/ 403 w 505"/>
                <a:gd name="T33" fmla="*/ 339 h 352"/>
                <a:gd name="T34" fmla="*/ 397 w 505"/>
                <a:gd name="T35" fmla="*/ 333 h 352"/>
                <a:gd name="T36" fmla="*/ 403 w 505"/>
                <a:gd name="T37" fmla="*/ 326 h 352"/>
                <a:gd name="T38" fmla="*/ 410 w 505"/>
                <a:gd name="T39" fmla="*/ 333 h 352"/>
                <a:gd name="T40" fmla="*/ 403 w 505"/>
                <a:gd name="T41" fmla="*/ 339 h 352"/>
                <a:gd name="T42" fmla="*/ 469 w 505"/>
                <a:gd name="T43" fmla="*/ 290 h 352"/>
                <a:gd name="T44" fmla="*/ 443 w 505"/>
                <a:gd name="T45" fmla="*/ 316 h 352"/>
                <a:gd name="T46" fmla="*/ 62 w 505"/>
                <a:gd name="T47" fmla="*/ 316 h 352"/>
                <a:gd name="T48" fmla="*/ 36 w 505"/>
                <a:gd name="T49" fmla="*/ 290 h 352"/>
                <a:gd name="T50" fmla="*/ 36 w 505"/>
                <a:gd name="T51" fmla="*/ 62 h 352"/>
                <a:gd name="T52" fmla="*/ 62 w 505"/>
                <a:gd name="T53" fmla="*/ 36 h 352"/>
                <a:gd name="T54" fmla="*/ 443 w 505"/>
                <a:gd name="T55" fmla="*/ 36 h 352"/>
                <a:gd name="T56" fmla="*/ 469 w 505"/>
                <a:gd name="T57" fmla="*/ 62 h 352"/>
                <a:gd name="T58" fmla="*/ 469 w 505"/>
                <a:gd name="T59" fmla="*/ 29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5" h="352">
                  <a:moveTo>
                    <a:pt x="443" y="0"/>
                  </a:moveTo>
                  <a:cubicBezTo>
                    <a:pt x="62" y="0"/>
                    <a:pt x="62" y="0"/>
                    <a:pt x="62" y="0"/>
                  </a:cubicBezTo>
                  <a:cubicBezTo>
                    <a:pt x="28" y="0"/>
                    <a:pt x="0" y="28"/>
                    <a:pt x="0" y="62"/>
                  </a:cubicBezTo>
                  <a:cubicBezTo>
                    <a:pt x="0" y="290"/>
                    <a:pt x="0" y="290"/>
                    <a:pt x="0" y="290"/>
                  </a:cubicBezTo>
                  <a:cubicBezTo>
                    <a:pt x="0" y="324"/>
                    <a:pt x="28" y="352"/>
                    <a:pt x="62" y="352"/>
                  </a:cubicBezTo>
                  <a:cubicBezTo>
                    <a:pt x="443" y="352"/>
                    <a:pt x="443" y="352"/>
                    <a:pt x="443" y="352"/>
                  </a:cubicBezTo>
                  <a:cubicBezTo>
                    <a:pt x="477" y="352"/>
                    <a:pt x="505" y="324"/>
                    <a:pt x="505" y="290"/>
                  </a:cubicBezTo>
                  <a:cubicBezTo>
                    <a:pt x="505" y="62"/>
                    <a:pt x="505" y="62"/>
                    <a:pt x="505" y="62"/>
                  </a:cubicBezTo>
                  <a:cubicBezTo>
                    <a:pt x="505" y="28"/>
                    <a:pt x="477" y="0"/>
                    <a:pt x="443" y="0"/>
                  </a:cubicBezTo>
                  <a:close/>
                  <a:moveTo>
                    <a:pt x="382" y="339"/>
                  </a:moveTo>
                  <a:cubicBezTo>
                    <a:pt x="332" y="339"/>
                    <a:pt x="332" y="339"/>
                    <a:pt x="332" y="339"/>
                  </a:cubicBezTo>
                  <a:cubicBezTo>
                    <a:pt x="329" y="339"/>
                    <a:pt x="326" y="336"/>
                    <a:pt x="326" y="333"/>
                  </a:cubicBezTo>
                  <a:cubicBezTo>
                    <a:pt x="326" y="329"/>
                    <a:pt x="329" y="327"/>
                    <a:pt x="332" y="327"/>
                  </a:cubicBezTo>
                  <a:cubicBezTo>
                    <a:pt x="382" y="327"/>
                    <a:pt x="382" y="327"/>
                    <a:pt x="382" y="327"/>
                  </a:cubicBezTo>
                  <a:cubicBezTo>
                    <a:pt x="386" y="327"/>
                    <a:pt x="389" y="329"/>
                    <a:pt x="389" y="333"/>
                  </a:cubicBezTo>
                  <a:cubicBezTo>
                    <a:pt x="389" y="336"/>
                    <a:pt x="386" y="339"/>
                    <a:pt x="382" y="339"/>
                  </a:cubicBezTo>
                  <a:close/>
                  <a:moveTo>
                    <a:pt x="403" y="339"/>
                  </a:moveTo>
                  <a:cubicBezTo>
                    <a:pt x="400" y="339"/>
                    <a:pt x="397" y="337"/>
                    <a:pt x="397" y="333"/>
                  </a:cubicBezTo>
                  <a:cubicBezTo>
                    <a:pt x="397" y="329"/>
                    <a:pt x="400" y="326"/>
                    <a:pt x="403" y="326"/>
                  </a:cubicBezTo>
                  <a:cubicBezTo>
                    <a:pt x="407" y="326"/>
                    <a:pt x="410" y="329"/>
                    <a:pt x="410" y="333"/>
                  </a:cubicBezTo>
                  <a:cubicBezTo>
                    <a:pt x="410" y="337"/>
                    <a:pt x="407" y="339"/>
                    <a:pt x="403" y="339"/>
                  </a:cubicBezTo>
                  <a:close/>
                  <a:moveTo>
                    <a:pt x="469" y="290"/>
                  </a:moveTo>
                  <a:cubicBezTo>
                    <a:pt x="469" y="304"/>
                    <a:pt x="457" y="316"/>
                    <a:pt x="443" y="316"/>
                  </a:cubicBezTo>
                  <a:cubicBezTo>
                    <a:pt x="62" y="316"/>
                    <a:pt x="62" y="316"/>
                    <a:pt x="62" y="316"/>
                  </a:cubicBezTo>
                  <a:cubicBezTo>
                    <a:pt x="48" y="316"/>
                    <a:pt x="36" y="304"/>
                    <a:pt x="36" y="290"/>
                  </a:cubicBezTo>
                  <a:cubicBezTo>
                    <a:pt x="36" y="62"/>
                    <a:pt x="36" y="62"/>
                    <a:pt x="36" y="62"/>
                  </a:cubicBezTo>
                  <a:cubicBezTo>
                    <a:pt x="36" y="48"/>
                    <a:pt x="48" y="36"/>
                    <a:pt x="62" y="36"/>
                  </a:cubicBezTo>
                  <a:cubicBezTo>
                    <a:pt x="443" y="36"/>
                    <a:pt x="443" y="36"/>
                    <a:pt x="443" y="36"/>
                  </a:cubicBezTo>
                  <a:cubicBezTo>
                    <a:pt x="457" y="36"/>
                    <a:pt x="469" y="48"/>
                    <a:pt x="469" y="62"/>
                  </a:cubicBezTo>
                  <a:lnTo>
                    <a:pt x="469" y="2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cxnSp>
        <p:nvCxnSpPr>
          <p:cNvPr id="84" name="直接连接符 83"/>
          <p:cNvCxnSpPr/>
          <p:nvPr/>
        </p:nvCxnSpPr>
        <p:spPr>
          <a:xfrm>
            <a:off x="10179259" y="1190082"/>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9701779" y="1190081"/>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9665440" y="1167220"/>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7" name="椭圆 86"/>
          <p:cNvSpPr/>
          <p:nvPr/>
        </p:nvSpPr>
        <p:spPr>
          <a:xfrm>
            <a:off x="10653385" y="1171981"/>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8" name="椭圆 87"/>
          <p:cNvSpPr/>
          <p:nvPr/>
        </p:nvSpPr>
        <p:spPr>
          <a:xfrm rot="16200000">
            <a:off x="9689175" y="696815"/>
            <a:ext cx="980168" cy="979813"/>
          </a:xfrm>
          <a:prstGeom prst="ellipse">
            <a:avLst/>
          </a:prstGeom>
          <a:solidFill>
            <a:schemeClr val="bg1"/>
          </a:solidFill>
          <a:ln w="1270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89" name="直接连接符 88"/>
          <p:cNvCxnSpPr/>
          <p:nvPr/>
        </p:nvCxnSpPr>
        <p:spPr>
          <a:xfrm>
            <a:off x="6307681" y="1191486"/>
            <a:ext cx="3032874"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H="1">
            <a:off x="9390546" y="1189576"/>
            <a:ext cx="307880" cy="2542"/>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91" name="椭圆 90"/>
          <p:cNvSpPr/>
          <p:nvPr/>
        </p:nvSpPr>
        <p:spPr>
          <a:xfrm rot="10800000">
            <a:off x="9340555" y="1139253"/>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2" name="椭圆 91"/>
          <p:cNvSpPr/>
          <p:nvPr/>
        </p:nvSpPr>
        <p:spPr>
          <a:xfrm>
            <a:off x="9342611" y="1136716"/>
            <a:ext cx="99976" cy="100012"/>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93" name="直接连接符 92"/>
          <p:cNvCxnSpPr>
            <a:stCxn id="88" idx="4"/>
          </p:cNvCxnSpPr>
          <p:nvPr/>
        </p:nvCxnSpPr>
        <p:spPr>
          <a:xfrm flipV="1">
            <a:off x="10669166" y="1186722"/>
            <a:ext cx="1665721" cy="1"/>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a:off x="11327695" y="1052607"/>
            <a:ext cx="287177" cy="287280"/>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5" name="组合 94"/>
          <p:cNvGrpSpPr/>
          <p:nvPr/>
        </p:nvGrpSpPr>
        <p:grpSpPr>
          <a:xfrm>
            <a:off x="9897676" y="956598"/>
            <a:ext cx="616901" cy="519009"/>
            <a:chOff x="5146675" y="766763"/>
            <a:chExt cx="1590676" cy="1338263"/>
          </a:xfrm>
        </p:grpSpPr>
        <p:sp>
          <p:nvSpPr>
            <p:cNvPr id="96" name="Oval 18"/>
            <p:cNvSpPr>
              <a:spLocks noChangeArrowheads="1"/>
            </p:cNvSpPr>
            <p:nvPr/>
          </p:nvSpPr>
          <p:spPr bwMode="auto">
            <a:xfrm>
              <a:off x="5675313" y="766763"/>
              <a:ext cx="533400" cy="534988"/>
            </a:xfrm>
            <a:prstGeom prst="ellipse">
              <a:avLst/>
            </a:pr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7" name="Freeform 19"/>
            <p:cNvSpPr>
              <a:spLocks/>
            </p:cNvSpPr>
            <p:nvPr/>
          </p:nvSpPr>
          <p:spPr bwMode="auto">
            <a:xfrm>
              <a:off x="5511800" y="1344613"/>
              <a:ext cx="860425" cy="760413"/>
            </a:xfrm>
            <a:custGeom>
              <a:avLst/>
              <a:gdLst>
                <a:gd name="T0" fmla="*/ 201 w 301"/>
                <a:gd name="T1" fmla="*/ 0 h 266"/>
                <a:gd name="T2" fmla="*/ 151 w 301"/>
                <a:gd name="T3" fmla="*/ 67 h 266"/>
                <a:gd name="T4" fmla="*/ 101 w 301"/>
                <a:gd name="T5" fmla="*/ 0 h 266"/>
                <a:gd name="T6" fmla="*/ 0 w 301"/>
                <a:gd name="T7" fmla="*/ 144 h 266"/>
                <a:gd name="T8" fmla="*/ 0 w 301"/>
                <a:gd name="T9" fmla="*/ 235 h 266"/>
                <a:gd name="T10" fmla="*/ 0 w 301"/>
                <a:gd name="T11" fmla="*/ 235 h 266"/>
                <a:gd name="T12" fmla="*/ 151 w 301"/>
                <a:gd name="T13" fmla="*/ 266 h 266"/>
                <a:gd name="T14" fmla="*/ 301 w 301"/>
                <a:gd name="T15" fmla="*/ 235 h 266"/>
                <a:gd name="T16" fmla="*/ 301 w 301"/>
                <a:gd name="T17" fmla="*/ 235 h 266"/>
                <a:gd name="T18" fmla="*/ 301 w 301"/>
                <a:gd name="T19" fmla="*/ 144 h 266"/>
                <a:gd name="T20" fmla="*/ 201 w 301"/>
                <a:gd name="T2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266">
                  <a:moveTo>
                    <a:pt x="201" y="0"/>
                  </a:moveTo>
                  <a:cubicBezTo>
                    <a:pt x="151" y="67"/>
                    <a:pt x="151" y="67"/>
                    <a:pt x="151" y="67"/>
                  </a:cubicBezTo>
                  <a:cubicBezTo>
                    <a:pt x="101" y="0"/>
                    <a:pt x="101" y="0"/>
                    <a:pt x="101" y="0"/>
                  </a:cubicBezTo>
                  <a:cubicBezTo>
                    <a:pt x="42" y="21"/>
                    <a:pt x="0" y="78"/>
                    <a:pt x="0" y="144"/>
                  </a:cubicBezTo>
                  <a:cubicBezTo>
                    <a:pt x="0" y="235"/>
                    <a:pt x="0" y="235"/>
                    <a:pt x="0" y="235"/>
                  </a:cubicBezTo>
                  <a:cubicBezTo>
                    <a:pt x="0" y="235"/>
                    <a:pt x="0" y="235"/>
                    <a:pt x="0" y="235"/>
                  </a:cubicBezTo>
                  <a:cubicBezTo>
                    <a:pt x="3" y="252"/>
                    <a:pt x="69" y="266"/>
                    <a:pt x="151" y="266"/>
                  </a:cubicBezTo>
                  <a:cubicBezTo>
                    <a:pt x="232" y="266"/>
                    <a:pt x="298" y="252"/>
                    <a:pt x="301" y="235"/>
                  </a:cubicBezTo>
                  <a:cubicBezTo>
                    <a:pt x="301" y="235"/>
                    <a:pt x="301" y="235"/>
                    <a:pt x="301" y="235"/>
                  </a:cubicBezTo>
                  <a:cubicBezTo>
                    <a:pt x="301" y="144"/>
                    <a:pt x="301" y="144"/>
                    <a:pt x="301" y="144"/>
                  </a:cubicBezTo>
                  <a:cubicBezTo>
                    <a:pt x="301" y="78"/>
                    <a:pt x="259" y="21"/>
                    <a:pt x="201" y="0"/>
                  </a:cubicBezTo>
                  <a:close/>
                </a:path>
              </a:pathLst>
            </a:cu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8" name="Freeform 20"/>
            <p:cNvSpPr>
              <a:spLocks/>
            </p:cNvSpPr>
            <p:nvPr/>
          </p:nvSpPr>
          <p:spPr bwMode="auto">
            <a:xfrm>
              <a:off x="5900738" y="1319213"/>
              <a:ext cx="85725" cy="50800"/>
            </a:xfrm>
            <a:custGeom>
              <a:avLst/>
              <a:gdLst>
                <a:gd name="T0" fmla="*/ 30 w 30"/>
                <a:gd name="T1" fmla="*/ 1 h 18"/>
                <a:gd name="T2" fmla="*/ 15 w 30"/>
                <a:gd name="T3" fmla="*/ 0 h 18"/>
                <a:gd name="T4" fmla="*/ 1 w 30"/>
                <a:gd name="T5" fmla="*/ 1 h 18"/>
                <a:gd name="T6" fmla="*/ 7 w 30"/>
                <a:gd name="T7" fmla="*/ 18 h 18"/>
                <a:gd name="T8" fmla="*/ 24 w 30"/>
                <a:gd name="T9" fmla="*/ 18 h 18"/>
                <a:gd name="T10" fmla="*/ 30 w 30"/>
                <a:gd name="T11" fmla="*/ 1 h 18"/>
              </a:gdLst>
              <a:ahLst/>
              <a:cxnLst>
                <a:cxn ang="0">
                  <a:pos x="T0" y="T1"/>
                </a:cxn>
                <a:cxn ang="0">
                  <a:pos x="T2" y="T3"/>
                </a:cxn>
                <a:cxn ang="0">
                  <a:pos x="T4" y="T5"/>
                </a:cxn>
                <a:cxn ang="0">
                  <a:pos x="T6" y="T7"/>
                </a:cxn>
                <a:cxn ang="0">
                  <a:pos x="T8" y="T9"/>
                </a:cxn>
                <a:cxn ang="0">
                  <a:pos x="T10" y="T11"/>
                </a:cxn>
              </a:cxnLst>
              <a:rect l="0" t="0" r="r" b="b"/>
              <a:pathLst>
                <a:path w="30" h="18">
                  <a:moveTo>
                    <a:pt x="30" y="1"/>
                  </a:moveTo>
                  <a:cubicBezTo>
                    <a:pt x="25" y="0"/>
                    <a:pt x="20" y="0"/>
                    <a:pt x="15" y="0"/>
                  </a:cubicBezTo>
                  <a:cubicBezTo>
                    <a:pt x="10" y="0"/>
                    <a:pt x="6" y="0"/>
                    <a:pt x="1" y="1"/>
                  </a:cubicBezTo>
                  <a:cubicBezTo>
                    <a:pt x="1" y="1"/>
                    <a:pt x="0" y="11"/>
                    <a:pt x="7" y="18"/>
                  </a:cubicBezTo>
                  <a:cubicBezTo>
                    <a:pt x="7" y="18"/>
                    <a:pt x="18" y="18"/>
                    <a:pt x="24" y="18"/>
                  </a:cubicBezTo>
                  <a:cubicBezTo>
                    <a:pt x="24" y="18"/>
                    <a:pt x="30" y="12"/>
                    <a:pt x="30" y="1"/>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9" name="Freeform 21"/>
            <p:cNvSpPr>
              <a:spLocks/>
            </p:cNvSpPr>
            <p:nvPr/>
          </p:nvSpPr>
          <p:spPr bwMode="auto">
            <a:xfrm>
              <a:off x="5894388" y="1377951"/>
              <a:ext cx="95250" cy="130175"/>
            </a:xfrm>
            <a:custGeom>
              <a:avLst/>
              <a:gdLst>
                <a:gd name="T0" fmla="*/ 15 w 60"/>
                <a:gd name="T1" fmla="*/ 0 h 82"/>
                <a:gd name="T2" fmla="*/ 47 w 60"/>
                <a:gd name="T3" fmla="*/ 0 h 82"/>
                <a:gd name="T4" fmla="*/ 60 w 60"/>
                <a:gd name="T5" fmla="*/ 47 h 82"/>
                <a:gd name="T6" fmla="*/ 31 w 60"/>
                <a:gd name="T7" fmla="*/ 82 h 82"/>
                <a:gd name="T8" fmla="*/ 0 w 60"/>
                <a:gd name="T9" fmla="*/ 47 h 82"/>
                <a:gd name="T10" fmla="*/ 15 w 60"/>
                <a:gd name="T11" fmla="*/ 0 h 82"/>
              </a:gdLst>
              <a:ahLst/>
              <a:cxnLst>
                <a:cxn ang="0">
                  <a:pos x="T0" y="T1"/>
                </a:cxn>
                <a:cxn ang="0">
                  <a:pos x="T2" y="T3"/>
                </a:cxn>
                <a:cxn ang="0">
                  <a:pos x="T4" y="T5"/>
                </a:cxn>
                <a:cxn ang="0">
                  <a:pos x="T6" y="T7"/>
                </a:cxn>
                <a:cxn ang="0">
                  <a:pos x="T8" y="T9"/>
                </a:cxn>
                <a:cxn ang="0">
                  <a:pos x="T10" y="T11"/>
                </a:cxn>
              </a:cxnLst>
              <a:rect l="0" t="0" r="r" b="b"/>
              <a:pathLst>
                <a:path w="60" h="82">
                  <a:moveTo>
                    <a:pt x="15" y="0"/>
                  </a:moveTo>
                  <a:lnTo>
                    <a:pt x="47" y="0"/>
                  </a:lnTo>
                  <a:lnTo>
                    <a:pt x="60" y="47"/>
                  </a:lnTo>
                  <a:lnTo>
                    <a:pt x="31" y="82"/>
                  </a:lnTo>
                  <a:lnTo>
                    <a:pt x="0" y="47"/>
                  </a:lnTo>
                  <a:lnTo>
                    <a:pt x="15" y="0"/>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0" name="Freeform 22"/>
            <p:cNvSpPr>
              <a:spLocks/>
            </p:cNvSpPr>
            <p:nvPr/>
          </p:nvSpPr>
          <p:spPr bwMode="auto">
            <a:xfrm>
              <a:off x="5432425" y="1427163"/>
              <a:ext cx="71438" cy="96838"/>
            </a:xfrm>
            <a:custGeom>
              <a:avLst/>
              <a:gdLst>
                <a:gd name="T0" fmla="*/ 23 w 45"/>
                <a:gd name="T1" fmla="*/ 61 h 61"/>
                <a:gd name="T2" fmla="*/ 45 w 45"/>
                <a:gd name="T3" fmla="*/ 34 h 61"/>
                <a:gd name="T4" fmla="*/ 34 w 45"/>
                <a:gd name="T5" fmla="*/ 0 h 61"/>
                <a:gd name="T6" fmla="*/ 11 w 45"/>
                <a:gd name="T7" fmla="*/ 0 h 61"/>
                <a:gd name="T8" fmla="*/ 0 w 45"/>
                <a:gd name="T9" fmla="*/ 34 h 61"/>
                <a:gd name="T10" fmla="*/ 23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3" y="61"/>
                  </a:moveTo>
                  <a:lnTo>
                    <a:pt x="45" y="34"/>
                  </a:lnTo>
                  <a:lnTo>
                    <a:pt x="34" y="0"/>
                  </a:lnTo>
                  <a:lnTo>
                    <a:pt x="11" y="0"/>
                  </a:lnTo>
                  <a:lnTo>
                    <a:pt x="0" y="34"/>
                  </a:lnTo>
                  <a:lnTo>
                    <a:pt x="23" y="61"/>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1" name="Freeform 23"/>
            <p:cNvSpPr>
              <a:spLocks/>
            </p:cNvSpPr>
            <p:nvPr/>
          </p:nvSpPr>
          <p:spPr bwMode="auto">
            <a:xfrm>
              <a:off x="5146675" y="1401763"/>
              <a:ext cx="465138" cy="568325"/>
            </a:xfrm>
            <a:custGeom>
              <a:avLst/>
              <a:gdLst>
                <a:gd name="T0" fmla="*/ 150 w 163"/>
                <a:gd name="T1" fmla="*/ 0 h 199"/>
                <a:gd name="T2" fmla="*/ 113 w 163"/>
                <a:gd name="T3" fmla="*/ 50 h 199"/>
                <a:gd name="T4" fmla="*/ 75 w 163"/>
                <a:gd name="T5" fmla="*/ 0 h 199"/>
                <a:gd name="T6" fmla="*/ 0 w 163"/>
                <a:gd name="T7" fmla="*/ 108 h 199"/>
                <a:gd name="T8" fmla="*/ 0 w 163"/>
                <a:gd name="T9" fmla="*/ 176 h 199"/>
                <a:gd name="T10" fmla="*/ 0 w 163"/>
                <a:gd name="T11" fmla="*/ 176 h 199"/>
                <a:gd name="T12" fmla="*/ 113 w 163"/>
                <a:gd name="T13" fmla="*/ 199 h 199"/>
                <a:gd name="T14" fmla="*/ 114 w 163"/>
                <a:gd name="T15" fmla="*/ 199 h 199"/>
                <a:gd name="T16" fmla="*/ 114 w 163"/>
                <a:gd name="T17" fmla="*/ 124 h 199"/>
                <a:gd name="T18" fmla="*/ 163 w 163"/>
                <a:gd name="T19" fmla="*/ 6 h 199"/>
                <a:gd name="T20" fmla="*/ 150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150" y="0"/>
                  </a:moveTo>
                  <a:cubicBezTo>
                    <a:pt x="113" y="50"/>
                    <a:pt x="113" y="50"/>
                    <a:pt x="113" y="50"/>
                  </a:cubicBezTo>
                  <a:cubicBezTo>
                    <a:pt x="75" y="0"/>
                    <a:pt x="75" y="0"/>
                    <a:pt x="75" y="0"/>
                  </a:cubicBezTo>
                  <a:cubicBezTo>
                    <a:pt x="31" y="16"/>
                    <a:pt x="0" y="58"/>
                    <a:pt x="0" y="108"/>
                  </a:cubicBezTo>
                  <a:cubicBezTo>
                    <a:pt x="0" y="176"/>
                    <a:pt x="0" y="176"/>
                    <a:pt x="0" y="176"/>
                  </a:cubicBezTo>
                  <a:cubicBezTo>
                    <a:pt x="0" y="176"/>
                    <a:pt x="0" y="176"/>
                    <a:pt x="0" y="176"/>
                  </a:cubicBezTo>
                  <a:cubicBezTo>
                    <a:pt x="2" y="189"/>
                    <a:pt x="52" y="199"/>
                    <a:pt x="113" y="199"/>
                  </a:cubicBezTo>
                  <a:cubicBezTo>
                    <a:pt x="113" y="199"/>
                    <a:pt x="114" y="199"/>
                    <a:pt x="114" y="199"/>
                  </a:cubicBezTo>
                  <a:cubicBezTo>
                    <a:pt x="114" y="124"/>
                    <a:pt x="114" y="124"/>
                    <a:pt x="114" y="124"/>
                  </a:cubicBezTo>
                  <a:cubicBezTo>
                    <a:pt x="114" y="78"/>
                    <a:pt x="133" y="36"/>
                    <a:pt x="163" y="6"/>
                  </a:cubicBezTo>
                  <a:cubicBezTo>
                    <a:pt x="159" y="3"/>
                    <a:pt x="155" y="2"/>
                    <a:pt x="150" y="0"/>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2" name="Freeform 24"/>
            <p:cNvSpPr>
              <a:spLocks/>
            </p:cNvSpPr>
            <p:nvPr/>
          </p:nvSpPr>
          <p:spPr bwMode="auto">
            <a:xfrm>
              <a:off x="5438775" y="1381126"/>
              <a:ext cx="61913" cy="41275"/>
            </a:xfrm>
            <a:custGeom>
              <a:avLst/>
              <a:gdLst>
                <a:gd name="T0" fmla="*/ 18 w 22"/>
                <a:gd name="T1" fmla="*/ 14 h 14"/>
                <a:gd name="T2" fmla="*/ 22 w 22"/>
                <a:gd name="T3" fmla="*/ 1 h 14"/>
                <a:gd name="T4" fmla="*/ 11 w 22"/>
                <a:gd name="T5" fmla="*/ 0 h 14"/>
                <a:gd name="T6" fmla="*/ 0 w 22"/>
                <a:gd name="T7" fmla="*/ 1 h 14"/>
                <a:gd name="T8" fmla="*/ 5 w 22"/>
                <a:gd name="T9" fmla="*/ 14 h 14"/>
                <a:gd name="T10" fmla="*/ 18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8" y="14"/>
                  </a:moveTo>
                  <a:cubicBezTo>
                    <a:pt x="18" y="14"/>
                    <a:pt x="22" y="9"/>
                    <a:pt x="22" y="1"/>
                  </a:cubicBezTo>
                  <a:cubicBezTo>
                    <a:pt x="18" y="0"/>
                    <a:pt x="15" y="0"/>
                    <a:pt x="11" y="0"/>
                  </a:cubicBezTo>
                  <a:cubicBezTo>
                    <a:pt x="7" y="0"/>
                    <a:pt x="4" y="0"/>
                    <a:pt x="0" y="1"/>
                  </a:cubicBezTo>
                  <a:cubicBezTo>
                    <a:pt x="0" y="1"/>
                    <a:pt x="0" y="8"/>
                    <a:pt x="5" y="14"/>
                  </a:cubicBezTo>
                  <a:cubicBezTo>
                    <a:pt x="5" y="14"/>
                    <a:pt x="13" y="14"/>
                    <a:pt x="18" y="14"/>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3" name="Oval 25"/>
            <p:cNvSpPr>
              <a:spLocks noChangeArrowheads="1"/>
            </p:cNvSpPr>
            <p:nvPr/>
          </p:nvSpPr>
          <p:spPr bwMode="auto">
            <a:xfrm>
              <a:off x="5267325" y="966788"/>
              <a:ext cx="401638" cy="403225"/>
            </a:xfrm>
            <a:prstGeom prst="ellipse">
              <a:avLst/>
            </a:pr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4" name="Freeform 26"/>
            <p:cNvSpPr>
              <a:spLocks/>
            </p:cNvSpPr>
            <p:nvPr/>
          </p:nvSpPr>
          <p:spPr bwMode="auto">
            <a:xfrm>
              <a:off x="6386513" y="1381126"/>
              <a:ext cx="61913" cy="41275"/>
            </a:xfrm>
            <a:custGeom>
              <a:avLst/>
              <a:gdLst>
                <a:gd name="T0" fmla="*/ 17 w 22"/>
                <a:gd name="T1" fmla="*/ 14 h 14"/>
                <a:gd name="T2" fmla="*/ 22 w 22"/>
                <a:gd name="T3" fmla="*/ 1 h 14"/>
                <a:gd name="T4" fmla="*/ 11 w 22"/>
                <a:gd name="T5" fmla="*/ 0 h 14"/>
                <a:gd name="T6" fmla="*/ 0 w 22"/>
                <a:gd name="T7" fmla="*/ 1 h 14"/>
                <a:gd name="T8" fmla="*/ 5 w 22"/>
                <a:gd name="T9" fmla="*/ 14 h 14"/>
                <a:gd name="T10" fmla="*/ 17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7" y="14"/>
                  </a:moveTo>
                  <a:cubicBezTo>
                    <a:pt x="17" y="14"/>
                    <a:pt x="22" y="9"/>
                    <a:pt x="22" y="1"/>
                  </a:cubicBezTo>
                  <a:cubicBezTo>
                    <a:pt x="18" y="0"/>
                    <a:pt x="15" y="0"/>
                    <a:pt x="11" y="0"/>
                  </a:cubicBezTo>
                  <a:cubicBezTo>
                    <a:pt x="7" y="0"/>
                    <a:pt x="4" y="0"/>
                    <a:pt x="0" y="1"/>
                  </a:cubicBezTo>
                  <a:cubicBezTo>
                    <a:pt x="0" y="1"/>
                    <a:pt x="0" y="8"/>
                    <a:pt x="5" y="14"/>
                  </a:cubicBezTo>
                  <a:cubicBezTo>
                    <a:pt x="5" y="14"/>
                    <a:pt x="13" y="14"/>
                    <a:pt x="17" y="14"/>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5" name="Freeform 27"/>
            <p:cNvSpPr>
              <a:spLocks/>
            </p:cNvSpPr>
            <p:nvPr/>
          </p:nvSpPr>
          <p:spPr bwMode="auto">
            <a:xfrm>
              <a:off x="6380163" y="1427163"/>
              <a:ext cx="71438" cy="96838"/>
            </a:xfrm>
            <a:custGeom>
              <a:avLst/>
              <a:gdLst>
                <a:gd name="T0" fmla="*/ 24 w 45"/>
                <a:gd name="T1" fmla="*/ 61 h 61"/>
                <a:gd name="T2" fmla="*/ 45 w 45"/>
                <a:gd name="T3" fmla="*/ 34 h 61"/>
                <a:gd name="T4" fmla="*/ 34 w 45"/>
                <a:gd name="T5" fmla="*/ 0 h 61"/>
                <a:gd name="T6" fmla="*/ 11 w 45"/>
                <a:gd name="T7" fmla="*/ 0 h 61"/>
                <a:gd name="T8" fmla="*/ 0 w 45"/>
                <a:gd name="T9" fmla="*/ 34 h 61"/>
                <a:gd name="T10" fmla="*/ 24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4" y="61"/>
                  </a:moveTo>
                  <a:lnTo>
                    <a:pt x="45" y="34"/>
                  </a:lnTo>
                  <a:lnTo>
                    <a:pt x="34" y="0"/>
                  </a:lnTo>
                  <a:lnTo>
                    <a:pt x="11" y="0"/>
                  </a:lnTo>
                  <a:lnTo>
                    <a:pt x="0" y="34"/>
                  </a:lnTo>
                  <a:lnTo>
                    <a:pt x="24" y="61"/>
                  </a:ln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6" name="Oval 28"/>
            <p:cNvSpPr>
              <a:spLocks noChangeArrowheads="1"/>
            </p:cNvSpPr>
            <p:nvPr/>
          </p:nvSpPr>
          <p:spPr bwMode="auto">
            <a:xfrm>
              <a:off x="6215063" y="966788"/>
              <a:ext cx="403225" cy="403225"/>
            </a:xfrm>
            <a:prstGeom prst="ellipse">
              <a:avLst/>
            </a:pr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7" name="Freeform 29"/>
            <p:cNvSpPr>
              <a:spLocks/>
            </p:cNvSpPr>
            <p:nvPr/>
          </p:nvSpPr>
          <p:spPr bwMode="auto">
            <a:xfrm>
              <a:off x="6272213" y="1401763"/>
              <a:ext cx="465138" cy="568325"/>
            </a:xfrm>
            <a:custGeom>
              <a:avLst/>
              <a:gdLst>
                <a:gd name="T0" fmla="*/ 88 w 163"/>
                <a:gd name="T1" fmla="*/ 0 h 199"/>
                <a:gd name="T2" fmla="*/ 51 w 163"/>
                <a:gd name="T3" fmla="*/ 50 h 199"/>
                <a:gd name="T4" fmla="*/ 13 w 163"/>
                <a:gd name="T5" fmla="*/ 0 h 199"/>
                <a:gd name="T6" fmla="*/ 0 w 163"/>
                <a:gd name="T7" fmla="*/ 6 h 199"/>
                <a:gd name="T8" fmla="*/ 49 w 163"/>
                <a:gd name="T9" fmla="*/ 124 h 199"/>
                <a:gd name="T10" fmla="*/ 49 w 163"/>
                <a:gd name="T11" fmla="*/ 199 h 199"/>
                <a:gd name="T12" fmla="*/ 51 w 163"/>
                <a:gd name="T13" fmla="*/ 199 h 199"/>
                <a:gd name="T14" fmla="*/ 163 w 163"/>
                <a:gd name="T15" fmla="*/ 176 h 199"/>
                <a:gd name="T16" fmla="*/ 163 w 163"/>
                <a:gd name="T17" fmla="*/ 176 h 199"/>
                <a:gd name="T18" fmla="*/ 163 w 163"/>
                <a:gd name="T19" fmla="*/ 108 h 199"/>
                <a:gd name="T20" fmla="*/ 88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88" y="0"/>
                  </a:moveTo>
                  <a:cubicBezTo>
                    <a:pt x="51" y="50"/>
                    <a:pt x="51" y="50"/>
                    <a:pt x="51" y="50"/>
                  </a:cubicBezTo>
                  <a:cubicBezTo>
                    <a:pt x="13" y="0"/>
                    <a:pt x="13" y="0"/>
                    <a:pt x="13" y="0"/>
                  </a:cubicBezTo>
                  <a:cubicBezTo>
                    <a:pt x="9" y="2"/>
                    <a:pt x="4" y="3"/>
                    <a:pt x="0" y="6"/>
                  </a:cubicBezTo>
                  <a:cubicBezTo>
                    <a:pt x="30" y="36"/>
                    <a:pt x="49" y="78"/>
                    <a:pt x="49" y="124"/>
                  </a:cubicBezTo>
                  <a:cubicBezTo>
                    <a:pt x="49" y="199"/>
                    <a:pt x="49" y="199"/>
                    <a:pt x="49" y="199"/>
                  </a:cubicBezTo>
                  <a:cubicBezTo>
                    <a:pt x="50" y="199"/>
                    <a:pt x="50" y="199"/>
                    <a:pt x="51" y="199"/>
                  </a:cubicBezTo>
                  <a:cubicBezTo>
                    <a:pt x="112" y="199"/>
                    <a:pt x="161" y="189"/>
                    <a:pt x="163" y="176"/>
                  </a:cubicBezTo>
                  <a:cubicBezTo>
                    <a:pt x="163" y="176"/>
                    <a:pt x="163" y="176"/>
                    <a:pt x="163" y="176"/>
                  </a:cubicBezTo>
                  <a:cubicBezTo>
                    <a:pt x="163" y="108"/>
                    <a:pt x="163" y="108"/>
                    <a:pt x="163" y="108"/>
                  </a:cubicBezTo>
                  <a:cubicBezTo>
                    <a:pt x="163" y="58"/>
                    <a:pt x="132" y="16"/>
                    <a:pt x="88"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45" name="矩形 44">
            <a:extLst>
              <a:ext uri="{FF2B5EF4-FFF2-40B4-BE49-F238E27FC236}">
                <a16:creationId xmlns:a16="http://schemas.microsoft.com/office/drawing/2014/main" id="{4E54FDC0-9DF6-4F65-91C6-2A3568190219}"/>
              </a:ext>
            </a:extLst>
          </p:cNvPr>
          <p:cNvSpPr/>
          <p:nvPr/>
        </p:nvSpPr>
        <p:spPr>
          <a:xfrm>
            <a:off x="1481226" y="2061236"/>
            <a:ext cx="9643180" cy="3933962"/>
          </a:xfrm>
          <a:prstGeom prst="rect">
            <a:avLst/>
          </a:prstGeom>
        </p:spPr>
        <p:txBody>
          <a:bodyPr wrap="square">
            <a:spAutoFit/>
          </a:bodyPr>
          <a:lstStyle/>
          <a:p>
            <a:pPr indent="720000">
              <a:lnSpc>
                <a:spcPct val="130000"/>
              </a:lnSpc>
            </a:pPr>
            <a:r>
              <a:rPr lang="en-US" altLang="zh-CN" sz="2800" dirty="0">
                <a:latin typeface="仿宋" panose="02010609060101010101" pitchFamily="49" charset="-122"/>
                <a:ea typeface="仿宋" panose="02010609060101010101" pitchFamily="49" charset="-122"/>
              </a:rPr>
              <a:t>3.</a:t>
            </a:r>
            <a:r>
              <a:rPr lang="zh-CN" altLang="en-US" sz="2800" dirty="0">
                <a:latin typeface="仿宋" panose="02010609060101010101" pitchFamily="49" charset="-122"/>
                <a:ea typeface="仿宋" panose="02010609060101010101" pitchFamily="49" charset="-122"/>
              </a:rPr>
              <a:t>程序在处理数据过程中，需要输入数据和输出数据。</a:t>
            </a:r>
            <a:r>
              <a:rPr lang="en-US" altLang="zh-CN" sz="2800" dirty="0">
                <a:latin typeface="仿宋" panose="02010609060101010101" pitchFamily="49" charset="-122"/>
                <a:ea typeface="仿宋" panose="02010609060101010101" pitchFamily="49" charset="-122"/>
              </a:rPr>
              <a:t>Java</a:t>
            </a:r>
            <a:r>
              <a:rPr lang="zh-CN" altLang="en-US" sz="2800" dirty="0">
                <a:latin typeface="仿宋" panose="02010609060101010101" pitchFamily="49" charset="-122"/>
                <a:ea typeface="仿宋" panose="02010609060101010101" pitchFamily="49" charset="-122"/>
              </a:rPr>
              <a:t>中定义了相应的输入输出流类，并且类中定义了相应的方法可以实现数据的输入和输出。</a:t>
            </a:r>
          </a:p>
          <a:p>
            <a:pPr indent="720000">
              <a:lnSpc>
                <a:spcPct val="130000"/>
              </a:lnSpc>
            </a:pPr>
            <a:r>
              <a:rPr lang="en-US" altLang="zh-CN" sz="2800" dirty="0">
                <a:latin typeface="仿宋" panose="02010609060101010101" pitchFamily="49" charset="-122"/>
                <a:ea typeface="仿宋" panose="02010609060101010101" pitchFamily="49" charset="-122"/>
              </a:rPr>
              <a:t>4.</a:t>
            </a:r>
            <a:r>
              <a:rPr lang="zh-CN" altLang="en-US" sz="2800" dirty="0">
                <a:latin typeface="仿宋" panose="02010609060101010101" pitchFamily="49" charset="-122"/>
                <a:ea typeface="仿宋" panose="02010609060101010101" pitchFamily="49" charset="-122"/>
              </a:rPr>
              <a:t>一个程序可以由三种基本结构组成，分别是顺序结构、选择结构和循环结构。</a:t>
            </a:r>
          </a:p>
          <a:p>
            <a:pPr indent="720000">
              <a:lnSpc>
                <a:spcPct val="130000"/>
              </a:lnSpc>
            </a:pPr>
            <a:r>
              <a:rPr lang="en-US" altLang="zh-CN" sz="2800" dirty="0">
                <a:latin typeface="仿宋" panose="02010609060101010101" pitchFamily="49" charset="-122"/>
                <a:ea typeface="仿宋" panose="02010609060101010101" pitchFamily="49" charset="-122"/>
              </a:rPr>
              <a:t>5.</a:t>
            </a:r>
            <a:r>
              <a:rPr lang="zh-CN" altLang="en-US" sz="2800" dirty="0">
                <a:latin typeface="仿宋" panose="02010609060101010101" pitchFamily="49" charset="-122"/>
                <a:ea typeface="仿宋" panose="02010609060101010101" pitchFamily="49" charset="-122"/>
              </a:rPr>
              <a:t>用数组可以表示大量的数据</a:t>
            </a:r>
          </a:p>
          <a:p>
            <a:pPr indent="720000">
              <a:lnSpc>
                <a:spcPct val="130000"/>
              </a:lnSpc>
            </a:pPr>
            <a:r>
              <a:rPr lang="zh-CN" altLang="en-US" sz="2800" dirty="0">
                <a:latin typeface="仿宋" panose="02010609060101010101" pitchFamily="49" charset="-122"/>
                <a:ea typeface="仿宋" panose="02010609060101010101" pitchFamily="49" charset="-122"/>
              </a:rPr>
              <a:t>可以用增强型循环来访问数组元素。</a:t>
            </a:r>
          </a:p>
        </p:txBody>
      </p:sp>
    </p:spTree>
    <p:extLst>
      <p:ext uri="{BB962C8B-B14F-4D97-AF65-F5344CB8AC3E}">
        <p14:creationId xmlns:p14="http://schemas.microsoft.com/office/powerpoint/2010/main" val="267162837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zh-CN" altLang="en-US" b="1" dirty="0">
                <a:latin typeface="仿宋" panose="02010609060101010101" pitchFamily="49" charset="-122"/>
                <a:ea typeface="仿宋" panose="02010609060101010101" pitchFamily="49" charset="-122"/>
              </a:rPr>
              <a:t>习题</a:t>
            </a:r>
          </a:p>
        </p:txBody>
      </p:sp>
      <p:sp>
        <p:nvSpPr>
          <p:cNvPr id="11" name="矩形 10">
            <a:extLst>
              <a:ext uri="{FF2B5EF4-FFF2-40B4-BE49-F238E27FC236}">
                <a16:creationId xmlns:a16="http://schemas.microsoft.com/office/drawing/2014/main" id="{0C05894D-3142-4D43-969A-75A76C09FE70}"/>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2" name="组合 11">
            <a:extLst>
              <a:ext uri="{FF2B5EF4-FFF2-40B4-BE49-F238E27FC236}">
                <a16:creationId xmlns:a16="http://schemas.microsoft.com/office/drawing/2014/main" id="{3966F3F9-3B52-4D71-867B-040BA5DE796D}"/>
              </a:ext>
            </a:extLst>
          </p:cNvPr>
          <p:cNvGrpSpPr/>
          <p:nvPr/>
        </p:nvGrpSpPr>
        <p:grpSpPr>
          <a:xfrm>
            <a:off x="9435598" y="5779397"/>
            <a:ext cx="1877787" cy="1066085"/>
            <a:chOff x="9675584" y="5175723"/>
            <a:chExt cx="1877787" cy="1129564"/>
          </a:xfrm>
        </p:grpSpPr>
        <p:sp>
          <p:nvSpPr>
            <p:cNvPr id="13" name="矩形 12">
              <a:extLst>
                <a:ext uri="{FF2B5EF4-FFF2-40B4-BE49-F238E27FC236}">
                  <a16:creationId xmlns:a16="http://schemas.microsoft.com/office/drawing/2014/main" id="{4530C511-F773-4591-A5EE-6BFC0F98DEEF}"/>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54DD2CB-DFA1-49D1-8AEB-8D55F123BF60}"/>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979FB91-1BAB-43C5-935D-00C42B15AAD3}"/>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AC42C89-7AF1-4375-BC7C-84650564096C}"/>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内容占位符 2">
            <a:extLst>
              <a:ext uri="{FF2B5EF4-FFF2-40B4-BE49-F238E27FC236}">
                <a16:creationId xmlns:a16="http://schemas.microsoft.com/office/drawing/2014/main" id="{19923EC4-3185-48C0-B07A-ADC41D8C475D}"/>
              </a:ext>
            </a:extLst>
          </p:cNvPr>
          <p:cNvSpPr txBox="1">
            <a:spLocks/>
          </p:cNvSpPr>
          <p:nvPr/>
        </p:nvSpPr>
        <p:spPr>
          <a:xfrm>
            <a:off x="1139322" y="1489855"/>
            <a:ext cx="9825419" cy="3616718"/>
          </a:xfrm>
          <a:prstGeom prst="rect">
            <a:avLst/>
          </a:prstGeom>
          <a:ln w="28575" cap="rnd">
            <a:prstDash val="dash"/>
          </a:ln>
        </p:spPr>
        <p:style>
          <a:lnRef idx="1">
            <a:schemeClr val="accent2"/>
          </a:lnRef>
          <a:fillRef idx="2">
            <a:schemeClr val="accent2"/>
          </a:fillRef>
          <a:effectRef idx="1">
            <a:schemeClr val="accent2"/>
          </a:effectRef>
          <a:fontRef idx="minor">
            <a:schemeClr val="dk1"/>
          </a:fontRef>
        </p:style>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zh-CN" altLang="en-US" sz="2800" b="1" dirty="0">
                <a:latin typeface="仿宋" panose="02010609060101010101" pitchFamily="49" charset="-122"/>
                <a:ea typeface="仿宋" panose="02010609060101010101" pitchFamily="49" charset="-122"/>
                <a:cs typeface="Times New Roman" panose="02020603050405020304" pitchFamily="18" charset="0"/>
              </a:rPr>
              <a:t>下载并安装</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JDK</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，配置好相关环境变量；</a:t>
            </a:r>
            <a:endParaRPr lang="en-US" altLang="zh-CN" sz="2800" b="1" dirty="0">
              <a:latin typeface="仿宋" panose="02010609060101010101" pitchFamily="49" charset="-122"/>
              <a:ea typeface="仿宋" panose="02010609060101010101" pitchFamily="49" charset="-122"/>
              <a:cs typeface="Times New Roman" panose="02020603050405020304" pitchFamily="18" charset="0"/>
            </a:endParaRPr>
          </a:p>
          <a:p>
            <a:r>
              <a:rPr lang="zh-CN" altLang="en-US" sz="2800" b="1" dirty="0">
                <a:latin typeface="仿宋" panose="02010609060101010101" pitchFamily="49" charset="-122"/>
                <a:ea typeface="仿宋" panose="02010609060101010101" pitchFamily="49" charset="-122"/>
                <a:cs typeface="Times New Roman" panose="02020603050405020304" pitchFamily="18" charset="0"/>
              </a:rPr>
              <a:t>编写几个简单的</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Java</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程序，在命令行方式下编译运行之；</a:t>
            </a:r>
            <a:endParaRPr lang="en-US" altLang="zh-CN" sz="2800" b="1" dirty="0">
              <a:latin typeface="仿宋" panose="02010609060101010101" pitchFamily="49" charset="-122"/>
              <a:ea typeface="仿宋" panose="02010609060101010101" pitchFamily="49" charset="-122"/>
              <a:cs typeface="Times New Roman" panose="02020603050405020304" pitchFamily="18" charset="0"/>
            </a:endParaRPr>
          </a:p>
          <a:p>
            <a:r>
              <a:rPr lang="zh-CN" altLang="en-US" sz="2800" b="1" dirty="0">
                <a:latin typeface="仿宋" panose="02010609060101010101" pitchFamily="49" charset="-122"/>
                <a:ea typeface="仿宋" panose="02010609060101010101" pitchFamily="49" charset="-122"/>
                <a:cs typeface="Times New Roman" panose="02020603050405020304" pitchFamily="18" charset="0"/>
              </a:rPr>
              <a:t>下载并安装</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Eclipse</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a:t>
            </a:r>
            <a:endParaRPr lang="en-US" altLang="zh-CN" sz="2800" b="1" dirty="0">
              <a:latin typeface="仿宋" panose="02010609060101010101" pitchFamily="49" charset="-122"/>
              <a:ea typeface="仿宋" panose="02010609060101010101" pitchFamily="49" charset="-122"/>
              <a:cs typeface="Times New Roman" panose="02020603050405020304" pitchFamily="18" charset="0"/>
            </a:endParaRPr>
          </a:p>
          <a:p>
            <a:r>
              <a:rPr lang="zh-CN" altLang="en-US" sz="2800" b="1" dirty="0">
                <a:latin typeface="仿宋" panose="02010609060101010101" pitchFamily="49" charset="-122"/>
                <a:ea typeface="仿宋" panose="02010609060101010101" pitchFamily="49" charset="-122"/>
                <a:cs typeface="Times New Roman" panose="02020603050405020304" pitchFamily="18" charset="0"/>
              </a:rPr>
              <a:t>通过</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Eclipse</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集成开发环境创建</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Project</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并添加几个简单的</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JAVA</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源程序，分别通过命令行方式与</a:t>
            </a:r>
            <a:r>
              <a:rPr lang="en-US" altLang="zh-CN" sz="2800" b="1" dirty="0">
                <a:latin typeface="仿宋" panose="02010609060101010101" pitchFamily="49" charset="-122"/>
                <a:ea typeface="仿宋" panose="02010609060101010101" pitchFamily="49" charset="-122"/>
                <a:cs typeface="Times New Roman" panose="02020603050405020304" pitchFamily="18" charset="0"/>
              </a:rPr>
              <a:t>IDE</a:t>
            </a:r>
            <a:r>
              <a:rPr lang="zh-CN" altLang="en-US" sz="2800" b="1" dirty="0">
                <a:latin typeface="仿宋" panose="02010609060101010101" pitchFamily="49" charset="-122"/>
                <a:ea typeface="仿宋" panose="02010609060101010101" pitchFamily="49" charset="-122"/>
                <a:cs typeface="Times New Roman" panose="02020603050405020304" pitchFamily="18" charset="0"/>
              </a:rPr>
              <a:t>方式编译并运行程序</a:t>
            </a:r>
            <a:endParaRPr lang="en-US" altLang="zh-CN" sz="2800" b="1" dirty="0">
              <a:latin typeface="仿宋" panose="02010609060101010101" pitchFamily="49" charset="-122"/>
              <a:ea typeface="仿宋" panose="02010609060101010101" pitchFamily="49" charset="-122"/>
              <a:cs typeface="Times New Roman" panose="02020603050405020304" pitchFamily="18" charset="0"/>
            </a:endParaRPr>
          </a:p>
          <a:p>
            <a:pPr>
              <a:defRPr/>
            </a:pPr>
            <a:endParaRPr lang="zh-CN" altLang="zh-CN" sz="2800" dirty="0">
              <a:solidFill>
                <a:srgbClr val="FF00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0518316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3FFD88D-BF89-48EC-9290-2F0644F78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30255"/>
          </a:xfrm>
          <a:prstGeom prst="rect">
            <a:avLst/>
          </a:prstGeom>
        </p:spPr>
      </p:pic>
      <p:sp>
        <p:nvSpPr>
          <p:cNvPr id="5" name="矩形 4">
            <a:extLst>
              <a:ext uri="{FF2B5EF4-FFF2-40B4-BE49-F238E27FC236}">
                <a16:creationId xmlns:a16="http://schemas.microsoft.com/office/drawing/2014/main" id="{BE330DB4-9685-4C7D-A3B8-BFA6B41156D9}"/>
              </a:ext>
            </a:extLst>
          </p:cNvPr>
          <p:cNvSpPr/>
          <p:nvPr/>
        </p:nvSpPr>
        <p:spPr>
          <a:xfrm>
            <a:off x="19744" y="0"/>
            <a:ext cx="12189178" cy="6856413"/>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5B2A0"/>
              </a:solidFill>
            </a:endParaRPr>
          </a:p>
        </p:txBody>
      </p:sp>
      <p:sp>
        <p:nvSpPr>
          <p:cNvPr id="6" name="椭圆 5">
            <a:extLst>
              <a:ext uri="{FF2B5EF4-FFF2-40B4-BE49-F238E27FC236}">
                <a16:creationId xmlns:a16="http://schemas.microsoft.com/office/drawing/2014/main" id="{81BF3D36-3BF4-4E7B-A663-9B90D04FD428}"/>
              </a:ext>
            </a:extLst>
          </p:cNvPr>
          <p:cNvSpPr/>
          <p:nvPr/>
        </p:nvSpPr>
        <p:spPr>
          <a:xfrm>
            <a:off x="4244913" y="1345474"/>
            <a:ext cx="3778347" cy="3779714"/>
          </a:xfrm>
          <a:prstGeom prst="ellipse">
            <a:avLst/>
          </a:prstGeom>
          <a:ln w="12700">
            <a:solidFill>
              <a:srgbClr val="FFFFFF">
                <a:alpha val="7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11297C28-9027-4614-839A-E309F1E7C81D}"/>
              </a:ext>
            </a:extLst>
          </p:cNvPr>
          <p:cNvSpPr/>
          <p:nvPr/>
        </p:nvSpPr>
        <p:spPr>
          <a:xfrm>
            <a:off x="4520347" y="1605805"/>
            <a:ext cx="3238828" cy="3240000"/>
          </a:xfrm>
          <a:prstGeom prst="ellipse">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 name="直接连接符 7">
            <a:extLst>
              <a:ext uri="{FF2B5EF4-FFF2-40B4-BE49-F238E27FC236}">
                <a16:creationId xmlns:a16="http://schemas.microsoft.com/office/drawing/2014/main" id="{A3D24608-E803-4A3C-896A-3D276C7C6021}"/>
              </a:ext>
            </a:extLst>
          </p:cNvPr>
          <p:cNvCxnSpPr/>
          <p:nvPr/>
        </p:nvCxnSpPr>
        <p:spPr>
          <a:xfrm flipV="1">
            <a:off x="2026949" y="3297244"/>
            <a:ext cx="3355" cy="1081086"/>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25C6D8C9-F80F-4FEC-8063-50B54995F732}"/>
              </a:ext>
            </a:extLst>
          </p:cNvPr>
          <p:cNvCxnSpPr/>
          <p:nvPr/>
        </p:nvCxnSpPr>
        <p:spPr>
          <a:xfrm>
            <a:off x="2030304" y="3297244"/>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379E2416-6782-43F2-A864-B178CA198426}"/>
              </a:ext>
            </a:extLst>
          </p:cNvPr>
          <p:cNvCxnSpPr/>
          <p:nvPr/>
        </p:nvCxnSpPr>
        <p:spPr>
          <a:xfrm>
            <a:off x="1557586" y="3297244"/>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F8FDA163-5321-44BC-B593-6F1A4AF16E76}"/>
              </a:ext>
            </a:extLst>
          </p:cNvPr>
          <p:cNvSpPr/>
          <p:nvPr/>
        </p:nvSpPr>
        <p:spPr>
          <a:xfrm>
            <a:off x="1522834" y="3274382"/>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978F3A09-4621-42FF-B2CD-901CF0E64A0A}"/>
              </a:ext>
            </a:extLst>
          </p:cNvPr>
          <p:cNvSpPr/>
          <p:nvPr/>
        </p:nvSpPr>
        <p:spPr>
          <a:xfrm>
            <a:off x="2504430" y="3274381"/>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BFA05833-E77B-459E-AFE7-31FC80678818}"/>
              </a:ext>
            </a:extLst>
          </p:cNvPr>
          <p:cNvSpPr/>
          <p:nvPr/>
        </p:nvSpPr>
        <p:spPr>
          <a:xfrm rot="16200000">
            <a:off x="1540220" y="2803978"/>
            <a:ext cx="980168" cy="979813"/>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a:extLst>
              <a:ext uri="{FF2B5EF4-FFF2-40B4-BE49-F238E27FC236}">
                <a16:creationId xmlns:a16="http://schemas.microsoft.com/office/drawing/2014/main" id="{01C879A3-692F-4AE7-95BF-171C905C7C12}"/>
              </a:ext>
            </a:extLst>
          </p:cNvPr>
          <p:cNvCxnSpPr/>
          <p:nvPr/>
        </p:nvCxnSpPr>
        <p:spPr>
          <a:xfrm flipV="1">
            <a:off x="10175904" y="3295840"/>
            <a:ext cx="3355" cy="1081086"/>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8D2B1164-933E-4045-8EB3-250888760A56}"/>
              </a:ext>
            </a:extLst>
          </p:cNvPr>
          <p:cNvCxnSpPr/>
          <p:nvPr/>
        </p:nvCxnSpPr>
        <p:spPr>
          <a:xfrm>
            <a:off x="10179259" y="3295840"/>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20B0384A-B864-4C24-B774-9B81FAD7CA8B}"/>
              </a:ext>
            </a:extLst>
          </p:cNvPr>
          <p:cNvCxnSpPr/>
          <p:nvPr/>
        </p:nvCxnSpPr>
        <p:spPr>
          <a:xfrm>
            <a:off x="9701779" y="3295839"/>
            <a:ext cx="474124" cy="1"/>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DF439573-3377-4989-9B35-C42B05654495}"/>
              </a:ext>
            </a:extLst>
          </p:cNvPr>
          <p:cNvSpPr/>
          <p:nvPr/>
        </p:nvSpPr>
        <p:spPr>
          <a:xfrm>
            <a:off x="9665440" y="3272978"/>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09AFF372-FC44-4EDB-B6BA-5DA215731B36}"/>
              </a:ext>
            </a:extLst>
          </p:cNvPr>
          <p:cNvSpPr/>
          <p:nvPr/>
        </p:nvSpPr>
        <p:spPr>
          <a:xfrm>
            <a:off x="10653385" y="3277739"/>
            <a:ext cx="45702" cy="45719"/>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1ED4CE43-B404-4F8F-AD69-AA6566225674}"/>
              </a:ext>
            </a:extLst>
          </p:cNvPr>
          <p:cNvSpPr/>
          <p:nvPr/>
        </p:nvSpPr>
        <p:spPr>
          <a:xfrm rot="16200000">
            <a:off x="9689175" y="2802573"/>
            <a:ext cx="980168" cy="979813"/>
          </a:xfrm>
          <a:prstGeom prst="ellipse">
            <a:avLst/>
          </a:prstGeom>
          <a:solidFill>
            <a:schemeClr val="bg1"/>
          </a:solidFill>
          <a:ln w="12700">
            <a:solidFill>
              <a:schemeClr val="accent4">
                <a:lumMod val="60000"/>
                <a:lumOff val="4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452C055B-B333-4A7B-8B40-4B34DA7D7D1F}"/>
              </a:ext>
            </a:extLst>
          </p:cNvPr>
          <p:cNvCxnSpPr/>
          <p:nvPr/>
        </p:nvCxnSpPr>
        <p:spPr>
          <a:xfrm>
            <a:off x="2520213" y="3297242"/>
            <a:ext cx="290852"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B4F2026E-3287-4C13-846F-197D58BC94B1}"/>
              </a:ext>
            </a:extLst>
          </p:cNvPr>
          <p:cNvSpPr/>
          <p:nvPr/>
        </p:nvSpPr>
        <p:spPr>
          <a:xfrm>
            <a:off x="2761077" y="3244856"/>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a:extLst>
              <a:ext uri="{FF2B5EF4-FFF2-40B4-BE49-F238E27FC236}">
                <a16:creationId xmlns:a16="http://schemas.microsoft.com/office/drawing/2014/main" id="{800EE3B3-501E-4328-8183-09457C9D0A90}"/>
              </a:ext>
            </a:extLst>
          </p:cNvPr>
          <p:cNvCxnSpPr/>
          <p:nvPr/>
        </p:nvCxnSpPr>
        <p:spPr>
          <a:xfrm>
            <a:off x="2811063" y="3297244"/>
            <a:ext cx="3284936" cy="632"/>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F6BE53A0-D47B-49EF-AD7D-21118993407D}"/>
              </a:ext>
            </a:extLst>
          </p:cNvPr>
          <p:cNvCxnSpPr/>
          <p:nvPr/>
        </p:nvCxnSpPr>
        <p:spPr>
          <a:xfrm flipH="1">
            <a:off x="9390546" y="3295335"/>
            <a:ext cx="307880" cy="2542"/>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AAAD542D-442E-4D6D-9F91-74F9984DE2E3}"/>
              </a:ext>
            </a:extLst>
          </p:cNvPr>
          <p:cNvSpPr/>
          <p:nvPr/>
        </p:nvSpPr>
        <p:spPr>
          <a:xfrm rot="10800000">
            <a:off x="9340555" y="3245012"/>
            <a:ext cx="99976" cy="100012"/>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a:extLst>
              <a:ext uri="{FF2B5EF4-FFF2-40B4-BE49-F238E27FC236}">
                <a16:creationId xmlns:a16="http://schemas.microsoft.com/office/drawing/2014/main" id="{E482A5C1-DB5E-4762-942E-110FDD48094E}"/>
              </a:ext>
            </a:extLst>
          </p:cNvPr>
          <p:cNvCxnSpPr/>
          <p:nvPr/>
        </p:nvCxnSpPr>
        <p:spPr>
          <a:xfrm flipH="1">
            <a:off x="6096000" y="3296288"/>
            <a:ext cx="3294545"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A1C121E0-03C9-4C54-B4B6-DFCF17E3807D}"/>
              </a:ext>
            </a:extLst>
          </p:cNvPr>
          <p:cNvCxnSpPr>
            <a:stCxn id="6" idx="7"/>
          </p:cNvCxnSpPr>
          <p:nvPr/>
        </p:nvCxnSpPr>
        <p:spPr>
          <a:xfrm flipH="1">
            <a:off x="6096000" y="1898999"/>
            <a:ext cx="1373934" cy="1396335"/>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5A20F825-BA5E-4A6A-882A-86EA7DA99D64}"/>
              </a:ext>
            </a:extLst>
          </p:cNvPr>
          <p:cNvCxnSpPr>
            <a:stCxn id="6" idx="3"/>
          </p:cNvCxnSpPr>
          <p:nvPr/>
        </p:nvCxnSpPr>
        <p:spPr>
          <a:xfrm flipV="1">
            <a:off x="4798238" y="3295334"/>
            <a:ext cx="1297762" cy="1276328"/>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480B1CAF-F8C5-4FF2-981A-BABA0503FD4D}"/>
              </a:ext>
            </a:extLst>
          </p:cNvPr>
          <p:cNvCxnSpPr/>
          <p:nvPr/>
        </p:nvCxnSpPr>
        <p:spPr>
          <a:xfrm flipH="1" flipV="1">
            <a:off x="6099356" y="3300602"/>
            <a:ext cx="1318883" cy="1150629"/>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57997480-D55C-44F8-9389-078FD68956F1}"/>
              </a:ext>
            </a:extLst>
          </p:cNvPr>
          <p:cNvCxnSpPr>
            <a:endCxn id="34" idx="1"/>
          </p:cNvCxnSpPr>
          <p:nvPr/>
        </p:nvCxnSpPr>
        <p:spPr>
          <a:xfrm flipH="1" flipV="1">
            <a:off x="4877791" y="1977103"/>
            <a:ext cx="1221564" cy="1315378"/>
          </a:xfrm>
          <a:prstGeom prst="line">
            <a:avLst/>
          </a:prstGeom>
          <a:ln w="12700">
            <a:solidFill>
              <a:schemeClr val="accent4">
                <a:lumMod val="60000"/>
                <a:lumOff val="40000"/>
                <a:alpha val="70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C290C461-FF47-4653-B656-C24A5A2E02F3}"/>
              </a:ext>
            </a:extLst>
          </p:cNvPr>
          <p:cNvSpPr/>
          <p:nvPr/>
        </p:nvSpPr>
        <p:spPr>
          <a:xfrm>
            <a:off x="2753564" y="3216147"/>
            <a:ext cx="152609" cy="152664"/>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916B531F-B19D-4D2E-8669-073D27AB0F9D}"/>
              </a:ext>
            </a:extLst>
          </p:cNvPr>
          <p:cNvSpPr/>
          <p:nvPr/>
        </p:nvSpPr>
        <p:spPr>
          <a:xfrm>
            <a:off x="9279806" y="3197348"/>
            <a:ext cx="160725" cy="160782"/>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17FF65A7-7E7A-4E15-96D6-CA6D104E7BAE}"/>
              </a:ext>
            </a:extLst>
          </p:cNvPr>
          <p:cNvSpPr/>
          <p:nvPr/>
        </p:nvSpPr>
        <p:spPr>
          <a:xfrm>
            <a:off x="4754622" y="4533716"/>
            <a:ext cx="99976" cy="100012"/>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87224768-3386-4CA0-81FD-AD30351638D8}"/>
              </a:ext>
            </a:extLst>
          </p:cNvPr>
          <p:cNvSpPr/>
          <p:nvPr/>
        </p:nvSpPr>
        <p:spPr>
          <a:xfrm>
            <a:off x="7419946" y="1856417"/>
            <a:ext cx="99976" cy="100012"/>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0B3D2CB2-3C3D-4D0C-812C-7FA5E43F5D13}"/>
              </a:ext>
            </a:extLst>
          </p:cNvPr>
          <p:cNvSpPr/>
          <p:nvPr/>
        </p:nvSpPr>
        <p:spPr>
          <a:xfrm>
            <a:off x="4360748" y="1459873"/>
            <a:ext cx="3530587" cy="3531864"/>
          </a:xfrm>
          <a:prstGeom prst="ellipse">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24D0F3FF-72D9-48E8-ACA8-B976165615FC}"/>
              </a:ext>
            </a:extLst>
          </p:cNvPr>
          <p:cNvSpPr/>
          <p:nvPr/>
        </p:nvSpPr>
        <p:spPr>
          <a:xfrm>
            <a:off x="4838732" y="1949813"/>
            <a:ext cx="99976" cy="100012"/>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83A604AA-7DC5-480F-9255-C81EA4A3AAF7}"/>
              </a:ext>
            </a:extLst>
          </p:cNvPr>
          <p:cNvSpPr/>
          <p:nvPr/>
        </p:nvSpPr>
        <p:spPr>
          <a:xfrm>
            <a:off x="7322138" y="4424160"/>
            <a:ext cx="99976" cy="100012"/>
          </a:xfrm>
          <a:prstGeom prst="ellipse">
            <a:avLst/>
          </a:prstGeom>
          <a:solidFill>
            <a:schemeClr val="accent4">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a:extLst>
              <a:ext uri="{FF2B5EF4-FFF2-40B4-BE49-F238E27FC236}">
                <a16:creationId xmlns:a16="http://schemas.microsoft.com/office/drawing/2014/main" id="{7A14DD77-8A8A-4E61-9E28-39019D431169}"/>
              </a:ext>
            </a:extLst>
          </p:cNvPr>
          <p:cNvGrpSpPr/>
          <p:nvPr/>
        </p:nvGrpSpPr>
        <p:grpSpPr>
          <a:xfrm>
            <a:off x="4514671" y="1605805"/>
            <a:ext cx="3238829" cy="3240000"/>
            <a:chOff x="4514099" y="1605805"/>
            <a:chExt cx="3240000" cy="3240000"/>
          </a:xfrm>
        </p:grpSpPr>
        <p:sp>
          <p:nvSpPr>
            <p:cNvPr id="38" name="椭圆 37">
              <a:extLst>
                <a:ext uri="{FF2B5EF4-FFF2-40B4-BE49-F238E27FC236}">
                  <a16:creationId xmlns:a16="http://schemas.microsoft.com/office/drawing/2014/main" id="{36EE90AD-3856-4C02-AA14-28EAC9EACB4A}"/>
                </a:ext>
              </a:extLst>
            </p:cNvPr>
            <p:cNvSpPr/>
            <p:nvPr/>
          </p:nvSpPr>
          <p:spPr>
            <a:xfrm>
              <a:off x="4514099" y="1605805"/>
              <a:ext cx="3240000" cy="3240000"/>
            </a:xfrm>
            <a:prstGeom prst="ellipse">
              <a:avLst/>
            </a:pr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文本框 42">
              <a:extLst>
                <a:ext uri="{FF2B5EF4-FFF2-40B4-BE49-F238E27FC236}">
                  <a16:creationId xmlns:a16="http://schemas.microsoft.com/office/drawing/2014/main" id="{729F789C-6FF8-4988-87D9-07720C5C4767}"/>
                </a:ext>
              </a:extLst>
            </p:cNvPr>
            <p:cNvSpPr txBox="1"/>
            <p:nvPr/>
          </p:nvSpPr>
          <p:spPr>
            <a:xfrm>
              <a:off x="4724220" y="2762074"/>
              <a:ext cx="2858485" cy="523220"/>
            </a:xfrm>
            <a:prstGeom prst="rect">
              <a:avLst/>
            </a:prstGeom>
            <a:noFill/>
          </p:spPr>
          <p:txBody>
            <a:bodyPr wrap="square" rtlCol="0">
              <a:spAutoFit/>
            </a:bodyPr>
            <a:lstStyle/>
            <a:p>
              <a:pPr algn="dist"/>
              <a:r>
                <a:rPr lang="zh-CN" altLang="en-US" sz="2799" b="1" dirty="0">
                  <a:solidFill>
                    <a:schemeClr val="bg1"/>
                  </a:solidFill>
                  <a:latin typeface="仿宋" panose="02010609060101010101" pitchFamily="49" charset="-122"/>
                  <a:ea typeface="仿宋" panose="02010609060101010101" pitchFamily="49" charset="-122"/>
                </a:rPr>
                <a:t>谢谢大家</a:t>
              </a:r>
            </a:p>
          </p:txBody>
        </p:sp>
        <p:sp>
          <p:nvSpPr>
            <p:cNvPr id="40" name="文本框 43">
              <a:extLst>
                <a:ext uri="{FF2B5EF4-FFF2-40B4-BE49-F238E27FC236}">
                  <a16:creationId xmlns:a16="http://schemas.microsoft.com/office/drawing/2014/main" id="{CFEED46C-FADD-4762-8863-1ADEAEA256A3}"/>
                </a:ext>
              </a:extLst>
            </p:cNvPr>
            <p:cNvSpPr txBox="1"/>
            <p:nvPr/>
          </p:nvSpPr>
          <p:spPr>
            <a:xfrm>
              <a:off x="4519776" y="3433912"/>
              <a:ext cx="3224090" cy="400110"/>
            </a:xfrm>
            <a:prstGeom prst="rect">
              <a:avLst/>
            </a:prstGeom>
            <a:noFill/>
          </p:spPr>
          <p:txBody>
            <a:bodyPr wrap="square" rtlCol="0">
              <a:spAutoFit/>
            </a:bodyPr>
            <a:lstStyle/>
            <a:p>
              <a:pPr algn="ctr"/>
              <a:r>
                <a:rPr lang="en-US" altLang="zh-CN" sz="2000" b="1" dirty="0">
                  <a:solidFill>
                    <a:schemeClr val="bg1"/>
                  </a:solidFill>
                  <a:latin typeface="仿宋" panose="02010609060101010101" pitchFamily="49" charset="-122"/>
                  <a:ea typeface="仿宋" panose="02010609060101010101" pitchFamily="49" charset="-122"/>
                </a:rPr>
                <a:t>Java</a:t>
              </a:r>
              <a:r>
                <a:rPr lang="zh-CN" altLang="en-US" sz="2000" b="1" dirty="0">
                  <a:solidFill>
                    <a:schemeClr val="bg1"/>
                  </a:solidFill>
                  <a:latin typeface="仿宋" panose="02010609060101010101" pitchFamily="49" charset="-122"/>
                  <a:ea typeface="仿宋" panose="02010609060101010101" pitchFamily="49" charset="-122"/>
                </a:rPr>
                <a:t>程序设计</a:t>
              </a:r>
            </a:p>
          </p:txBody>
        </p:sp>
      </p:grpSp>
      <p:cxnSp>
        <p:nvCxnSpPr>
          <p:cNvPr id="41" name="直接连接符 40">
            <a:extLst>
              <a:ext uri="{FF2B5EF4-FFF2-40B4-BE49-F238E27FC236}">
                <a16:creationId xmlns:a16="http://schemas.microsoft.com/office/drawing/2014/main" id="{F2B4B06A-EF2A-48AE-A62B-D5CF65CC5807}"/>
              </a:ext>
            </a:extLst>
          </p:cNvPr>
          <p:cNvCxnSpPr>
            <a:stCxn id="19" idx="4"/>
          </p:cNvCxnSpPr>
          <p:nvPr/>
        </p:nvCxnSpPr>
        <p:spPr>
          <a:xfrm flipV="1">
            <a:off x="10669166" y="3292480"/>
            <a:ext cx="1665721" cy="1"/>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2C1FB052-3BEF-4E89-B62A-AEB6DFE89EB7}"/>
              </a:ext>
            </a:extLst>
          </p:cNvPr>
          <p:cNvCxnSpPr/>
          <p:nvPr/>
        </p:nvCxnSpPr>
        <p:spPr>
          <a:xfrm flipV="1">
            <a:off x="-119793" y="3292480"/>
            <a:ext cx="1665721" cy="1"/>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43" name="椭圆 42">
            <a:extLst>
              <a:ext uri="{FF2B5EF4-FFF2-40B4-BE49-F238E27FC236}">
                <a16:creationId xmlns:a16="http://schemas.microsoft.com/office/drawing/2014/main" id="{29DF6446-0810-42B3-A94A-DF47FB0A247C}"/>
              </a:ext>
            </a:extLst>
          </p:cNvPr>
          <p:cNvSpPr/>
          <p:nvPr/>
        </p:nvSpPr>
        <p:spPr>
          <a:xfrm>
            <a:off x="588769" y="3148840"/>
            <a:ext cx="287177" cy="287280"/>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EB93CC2F-B776-4D51-AA6F-11055A861D9F}"/>
              </a:ext>
            </a:extLst>
          </p:cNvPr>
          <p:cNvSpPr/>
          <p:nvPr/>
        </p:nvSpPr>
        <p:spPr>
          <a:xfrm>
            <a:off x="11327695" y="3158365"/>
            <a:ext cx="287177" cy="287280"/>
          </a:xfrm>
          <a:prstGeom prst="ellipse">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4">
            <a:extLst>
              <a:ext uri="{FF2B5EF4-FFF2-40B4-BE49-F238E27FC236}">
                <a16:creationId xmlns:a16="http://schemas.microsoft.com/office/drawing/2014/main" id="{21A5A68E-88A9-4193-A771-7A989334B7C8}"/>
              </a:ext>
            </a:extLst>
          </p:cNvPr>
          <p:cNvGrpSpPr/>
          <p:nvPr/>
        </p:nvGrpSpPr>
        <p:grpSpPr>
          <a:xfrm>
            <a:off x="3787185" y="920331"/>
            <a:ext cx="4654297" cy="4663235"/>
            <a:chOff x="4095140" y="1166024"/>
            <a:chExt cx="4140000" cy="4146450"/>
          </a:xfrm>
        </p:grpSpPr>
        <p:sp>
          <p:nvSpPr>
            <p:cNvPr id="46" name="椭圆 45">
              <a:extLst>
                <a:ext uri="{FF2B5EF4-FFF2-40B4-BE49-F238E27FC236}">
                  <a16:creationId xmlns:a16="http://schemas.microsoft.com/office/drawing/2014/main" id="{1633EA82-B0E9-46B6-AB14-7FF5EEFE3435}"/>
                </a:ext>
              </a:extLst>
            </p:cNvPr>
            <p:cNvSpPr/>
            <p:nvPr/>
          </p:nvSpPr>
          <p:spPr>
            <a:xfrm>
              <a:off x="4095140"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弧形 46">
              <a:extLst>
                <a:ext uri="{FF2B5EF4-FFF2-40B4-BE49-F238E27FC236}">
                  <a16:creationId xmlns:a16="http://schemas.microsoft.com/office/drawing/2014/main" id="{5C4577AE-B83D-44B2-A3E0-563C2F11459E}"/>
                </a:ext>
              </a:extLst>
            </p:cNvPr>
            <p:cNvSpPr/>
            <p:nvPr/>
          </p:nvSpPr>
          <p:spPr>
            <a:xfrm>
              <a:off x="4095140" y="1172474"/>
              <a:ext cx="4140000" cy="4140000"/>
            </a:xfrm>
            <a:prstGeom prst="arc">
              <a:avLst>
                <a:gd name="adj1" fmla="val 11936969"/>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48" name="组合 47">
            <a:extLst>
              <a:ext uri="{FF2B5EF4-FFF2-40B4-BE49-F238E27FC236}">
                <a16:creationId xmlns:a16="http://schemas.microsoft.com/office/drawing/2014/main" id="{320EA642-260F-4477-A9E8-CDF9D9EF7AFC}"/>
              </a:ext>
            </a:extLst>
          </p:cNvPr>
          <p:cNvGrpSpPr/>
          <p:nvPr/>
        </p:nvGrpSpPr>
        <p:grpSpPr>
          <a:xfrm rot="12406911">
            <a:off x="3802146" y="908468"/>
            <a:ext cx="4654297" cy="4663235"/>
            <a:chOff x="4095140" y="1166024"/>
            <a:chExt cx="4140000" cy="4146450"/>
          </a:xfrm>
        </p:grpSpPr>
        <p:sp>
          <p:nvSpPr>
            <p:cNvPr id="49" name="椭圆 48">
              <a:extLst>
                <a:ext uri="{FF2B5EF4-FFF2-40B4-BE49-F238E27FC236}">
                  <a16:creationId xmlns:a16="http://schemas.microsoft.com/office/drawing/2014/main" id="{224D814C-BB42-4E79-BACA-9EAC714CE0E8}"/>
                </a:ext>
              </a:extLst>
            </p:cNvPr>
            <p:cNvSpPr/>
            <p:nvPr/>
          </p:nvSpPr>
          <p:spPr>
            <a:xfrm>
              <a:off x="4095140"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弧形 49">
              <a:extLst>
                <a:ext uri="{FF2B5EF4-FFF2-40B4-BE49-F238E27FC236}">
                  <a16:creationId xmlns:a16="http://schemas.microsoft.com/office/drawing/2014/main" id="{73015C8C-357D-4845-9642-841581251C14}"/>
                </a:ext>
              </a:extLst>
            </p:cNvPr>
            <p:cNvSpPr/>
            <p:nvPr/>
          </p:nvSpPr>
          <p:spPr>
            <a:xfrm>
              <a:off x="4095140" y="1172474"/>
              <a:ext cx="4140000" cy="4140000"/>
            </a:xfrm>
            <a:prstGeom prst="arc">
              <a:avLst>
                <a:gd name="adj1" fmla="val 14231143"/>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1" name="组合 50">
            <a:extLst>
              <a:ext uri="{FF2B5EF4-FFF2-40B4-BE49-F238E27FC236}">
                <a16:creationId xmlns:a16="http://schemas.microsoft.com/office/drawing/2014/main" id="{9B7E8D2F-08B9-403B-9E63-50F7F289C110}"/>
              </a:ext>
            </a:extLst>
          </p:cNvPr>
          <p:cNvGrpSpPr/>
          <p:nvPr/>
        </p:nvGrpSpPr>
        <p:grpSpPr>
          <a:xfrm rot="6181611">
            <a:off x="3774368" y="927626"/>
            <a:ext cx="4655982" cy="4661548"/>
            <a:chOff x="4095139" y="1166024"/>
            <a:chExt cx="4140001" cy="4146450"/>
          </a:xfrm>
        </p:grpSpPr>
        <p:sp>
          <p:nvSpPr>
            <p:cNvPr id="52" name="椭圆 51">
              <a:extLst>
                <a:ext uri="{FF2B5EF4-FFF2-40B4-BE49-F238E27FC236}">
                  <a16:creationId xmlns:a16="http://schemas.microsoft.com/office/drawing/2014/main" id="{EEC29CEC-5CC8-4978-9E54-A2145AB4C5DD}"/>
                </a:ext>
              </a:extLst>
            </p:cNvPr>
            <p:cNvSpPr/>
            <p:nvPr/>
          </p:nvSpPr>
          <p:spPr>
            <a:xfrm>
              <a:off x="4095139" y="1166024"/>
              <a:ext cx="4140000" cy="41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弧形 52">
              <a:extLst>
                <a:ext uri="{FF2B5EF4-FFF2-40B4-BE49-F238E27FC236}">
                  <a16:creationId xmlns:a16="http://schemas.microsoft.com/office/drawing/2014/main" id="{F6AA375E-B79B-44BB-BFF2-FCDF0D4FFA99}"/>
                </a:ext>
              </a:extLst>
            </p:cNvPr>
            <p:cNvSpPr/>
            <p:nvPr/>
          </p:nvSpPr>
          <p:spPr>
            <a:xfrm>
              <a:off x="4095140" y="1172474"/>
              <a:ext cx="4140000" cy="4140000"/>
            </a:xfrm>
            <a:prstGeom prst="arc">
              <a:avLst>
                <a:gd name="adj1" fmla="val 13162649"/>
                <a:gd name="adj2" fmla="val 17475323"/>
              </a:avLst>
            </a:pr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4" name="组合 53">
            <a:extLst>
              <a:ext uri="{FF2B5EF4-FFF2-40B4-BE49-F238E27FC236}">
                <a16:creationId xmlns:a16="http://schemas.microsoft.com/office/drawing/2014/main" id="{3D84B338-2E35-47E7-9B9B-EF7B9185DDFF}"/>
              </a:ext>
            </a:extLst>
          </p:cNvPr>
          <p:cNvGrpSpPr/>
          <p:nvPr/>
        </p:nvGrpSpPr>
        <p:grpSpPr>
          <a:xfrm>
            <a:off x="1724582" y="3048089"/>
            <a:ext cx="562300" cy="513352"/>
            <a:chOff x="550862" y="596106"/>
            <a:chExt cx="1495425" cy="1365250"/>
          </a:xfrm>
          <a:solidFill>
            <a:srgbClr val="FFA000"/>
          </a:solidFill>
        </p:grpSpPr>
        <p:sp>
          <p:nvSpPr>
            <p:cNvPr id="55" name="Freeform 6">
              <a:extLst>
                <a:ext uri="{FF2B5EF4-FFF2-40B4-BE49-F238E27FC236}">
                  <a16:creationId xmlns:a16="http://schemas.microsoft.com/office/drawing/2014/main" id="{78160D03-59D7-40CC-AA81-1DB89E09BEF4}"/>
                </a:ext>
              </a:extLst>
            </p:cNvPr>
            <p:cNvSpPr>
              <a:spLocks noEditPoints="1"/>
            </p:cNvSpPr>
            <p:nvPr/>
          </p:nvSpPr>
          <p:spPr bwMode="auto">
            <a:xfrm>
              <a:off x="550862" y="1583531"/>
              <a:ext cx="1495425" cy="377825"/>
            </a:xfrm>
            <a:custGeom>
              <a:avLst/>
              <a:gdLst>
                <a:gd name="T0" fmla="*/ 555 w 557"/>
                <a:gd name="T1" fmla="*/ 113 h 141"/>
                <a:gd name="T2" fmla="*/ 554 w 557"/>
                <a:gd name="T3" fmla="*/ 109 h 141"/>
                <a:gd name="T4" fmla="*/ 513 w 557"/>
                <a:gd name="T5" fmla="*/ 23 h 141"/>
                <a:gd name="T6" fmla="*/ 490 w 557"/>
                <a:gd name="T7" fmla="*/ 0 h 141"/>
                <a:gd name="T8" fmla="*/ 69 w 557"/>
                <a:gd name="T9" fmla="*/ 0 h 141"/>
                <a:gd name="T10" fmla="*/ 46 w 557"/>
                <a:gd name="T11" fmla="*/ 23 h 141"/>
                <a:gd name="T12" fmla="*/ 4 w 557"/>
                <a:gd name="T13" fmla="*/ 109 h 141"/>
                <a:gd name="T14" fmla="*/ 0 w 557"/>
                <a:gd name="T15" fmla="*/ 121 h 141"/>
                <a:gd name="T16" fmla="*/ 22 w 557"/>
                <a:gd name="T17" fmla="*/ 141 h 141"/>
                <a:gd name="T18" fmla="*/ 535 w 557"/>
                <a:gd name="T19" fmla="*/ 141 h 141"/>
                <a:gd name="T20" fmla="*/ 557 w 557"/>
                <a:gd name="T21" fmla="*/ 121 h 141"/>
                <a:gd name="T22" fmla="*/ 555 w 557"/>
                <a:gd name="T23" fmla="*/ 113 h 141"/>
                <a:gd name="T24" fmla="*/ 327 w 557"/>
                <a:gd name="T25" fmla="*/ 128 h 141"/>
                <a:gd name="T26" fmla="*/ 230 w 557"/>
                <a:gd name="T27" fmla="*/ 128 h 141"/>
                <a:gd name="T28" fmla="*/ 225 w 557"/>
                <a:gd name="T29" fmla="*/ 123 h 141"/>
                <a:gd name="T30" fmla="*/ 230 w 557"/>
                <a:gd name="T31" fmla="*/ 118 h 141"/>
                <a:gd name="T32" fmla="*/ 327 w 557"/>
                <a:gd name="T33" fmla="*/ 118 h 141"/>
                <a:gd name="T34" fmla="*/ 332 w 557"/>
                <a:gd name="T35" fmla="*/ 123 h 141"/>
                <a:gd name="T36" fmla="*/ 327 w 557"/>
                <a:gd name="T37" fmla="*/ 1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7" h="141">
                  <a:moveTo>
                    <a:pt x="555" y="113"/>
                  </a:moveTo>
                  <a:cubicBezTo>
                    <a:pt x="555" y="112"/>
                    <a:pt x="555" y="111"/>
                    <a:pt x="554" y="109"/>
                  </a:cubicBezTo>
                  <a:cubicBezTo>
                    <a:pt x="513" y="23"/>
                    <a:pt x="513" y="23"/>
                    <a:pt x="513" y="23"/>
                  </a:cubicBezTo>
                  <a:cubicBezTo>
                    <a:pt x="506" y="9"/>
                    <a:pt x="503" y="0"/>
                    <a:pt x="490" y="0"/>
                  </a:cubicBezTo>
                  <a:cubicBezTo>
                    <a:pt x="69" y="0"/>
                    <a:pt x="69" y="0"/>
                    <a:pt x="69" y="0"/>
                  </a:cubicBezTo>
                  <a:cubicBezTo>
                    <a:pt x="56" y="0"/>
                    <a:pt x="52" y="10"/>
                    <a:pt x="46" y="23"/>
                  </a:cubicBezTo>
                  <a:cubicBezTo>
                    <a:pt x="4" y="109"/>
                    <a:pt x="4" y="109"/>
                    <a:pt x="4" y="109"/>
                  </a:cubicBezTo>
                  <a:cubicBezTo>
                    <a:pt x="1" y="112"/>
                    <a:pt x="0" y="116"/>
                    <a:pt x="0" y="121"/>
                  </a:cubicBezTo>
                  <a:cubicBezTo>
                    <a:pt x="0" y="132"/>
                    <a:pt x="10" y="141"/>
                    <a:pt x="22" y="141"/>
                  </a:cubicBezTo>
                  <a:cubicBezTo>
                    <a:pt x="535" y="141"/>
                    <a:pt x="535" y="141"/>
                    <a:pt x="535" y="141"/>
                  </a:cubicBezTo>
                  <a:cubicBezTo>
                    <a:pt x="547" y="141"/>
                    <a:pt x="557" y="132"/>
                    <a:pt x="557" y="121"/>
                  </a:cubicBezTo>
                  <a:cubicBezTo>
                    <a:pt x="557" y="118"/>
                    <a:pt x="556" y="115"/>
                    <a:pt x="555" y="113"/>
                  </a:cubicBezTo>
                  <a:close/>
                  <a:moveTo>
                    <a:pt x="327" y="128"/>
                  </a:moveTo>
                  <a:cubicBezTo>
                    <a:pt x="230" y="128"/>
                    <a:pt x="230" y="128"/>
                    <a:pt x="230" y="128"/>
                  </a:cubicBezTo>
                  <a:cubicBezTo>
                    <a:pt x="227" y="128"/>
                    <a:pt x="225" y="126"/>
                    <a:pt x="225" y="123"/>
                  </a:cubicBezTo>
                  <a:cubicBezTo>
                    <a:pt x="225" y="120"/>
                    <a:pt x="227" y="118"/>
                    <a:pt x="230" y="118"/>
                  </a:cubicBezTo>
                  <a:cubicBezTo>
                    <a:pt x="327" y="118"/>
                    <a:pt x="327" y="118"/>
                    <a:pt x="327" y="118"/>
                  </a:cubicBezTo>
                  <a:cubicBezTo>
                    <a:pt x="329" y="118"/>
                    <a:pt x="332" y="120"/>
                    <a:pt x="332" y="123"/>
                  </a:cubicBezTo>
                  <a:cubicBezTo>
                    <a:pt x="332" y="126"/>
                    <a:pt x="329" y="128"/>
                    <a:pt x="327"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56" name="Freeform 7">
              <a:extLst>
                <a:ext uri="{FF2B5EF4-FFF2-40B4-BE49-F238E27FC236}">
                  <a16:creationId xmlns:a16="http://schemas.microsoft.com/office/drawing/2014/main" id="{62422C50-380C-48BF-8B42-0F62591C5739}"/>
                </a:ext>
              </a:extLst>
            </p:cNvPr>
            <p:cNvSpPr>
              <a:spLocks noEditPoints="1"/>
            </p:cNvSpPr>
            <p:nvPr/>
          </p:nvSpPr>
          <p:spPr bwMode="auto">
            <a:xfrm>
              <a:off x="1063625" y="842169"/>
              <a:ext cx="496888" cy="446088"/>
            </a:xfrm>
            <a:custGeom>
              <a:avLst/>
              <a:gdLst>
                <a:gd name="T0" fmla="*/ 161 w 185"/>
                <a:gd name="T1" fmla="*/ 97 h 166"/>
                <a:gd name="T2" fmla="*/ 47 w 185"/>
                <a:gd name="T3" fmla="*/ 166 h 166"/>
                <a:gd name="T4" fmla="*/ 2 w 185"/>
                <a:gd name="T5" fmla="*/ 111 h 166"/>
                <a:gd name="T6" fmla="*/ 116 w 185"/>
                <a:gd name="T7" fmla="*/ 0 h 166"/>
                <a:gd name="T8" fmla="*/ 146 w 185"/>
                <a:gd name="T9" fmla="*/ 20 h 166"/>
                <a:gd name="T10" fmla="*/ 44 w 185"/>
                <a:gd name="T11" fmla="*/ 98 h 166"/>
                <a:gd name="T12" fmla="*/ 44 w 185"/>
                <a:gd name="T13" fmla="*/ 108 h 166"/>
                <a:gd name="T14" fmla="*/ 70 w 185"/>
                <a:gd name="T15" fmla="*/ 129 h 166"/>
                <a:gd name="T16" fmla="*/ 157 w 185"/>
                <a:gd name="T17" fmla="*/ 81 h 166"/>
                <a:gd name="T18" fmla="*/ 161 w 185"/>
                <a:gd name="T19" fmla="*/ 97 h 166"/>
                <a:gd name="T20" fmla="*/ 109 w 185"/>
                <a:gd name="T21" fmla="*/ 29 h 166"/>
                <a:gd name="T22" fmla="*/ 104 w 185"/>
                <a:gd name="T23" fmla="*/ 24 h 166"/>
                <a:gd name="T24" fmla="*/ 47 w 185"/>
                <a:gd name="T25" fmla="*/ 78 h 166"/>
                <a:gd name="T26" fmla="*/ 109 w 185"/>
                <a:gd name="T27"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 h="166">
                  <a:moveTo>
                    <a:pt x="161" y="97"/>
                  </a:moveTo>
                  <a:cubicBezTo>
                    <a:pt x="137" y="128"/>
                    <a:pt x="89" y="166"/>
                    <a:pt x="47" y="166"/>
                  </a:cubicBezTo>
                  <a:cubicBezTo>
                    <a:pt x="17" y="166"/>
                    <a:pt x="2" y="139"/>
                    <a:pt x="2" y="111"/>
                  </a:cubicBezTo>
                  <a:cubicBezTo>
                    <a:pt x="0" y="56"/>
                    <a:pt x="61" y="0"/>
                    <a:pt x="116" y="0"/>
                  </a:cubicBezTo>
                  <a:cubicBezTo>
                    <a:pt x="129" y="0"/>
                    <a:pt x="146" y="3"/>
                    <a:pt x="146" y="20"/>
                  </a:cubicBezTo>
                  <a:cubicBezTo>
                    <a:pt x="146" y="41"/>
                    <a:pt x="125" y="72"/>
                    <a:pt x="44" y="98"/>
                  </a:cubicBezTo>
                  <a:cubicBezTo>
                    <a:pt x="44" y="108"/>
                    <a:pt x="44" y="108"/>
                    <a:pt x="44" y="108"/>
                  </a:cubicBezTo>
                  <a:cubicBezTo>
                    <a:pt x="42" y="124"/>
                    <a:pt x="56" y="129"/>
                    <a:pt x="70" y="129"/>
                  </a:cubicBezTo>
                  <a:cubicBezTo>
                    <a:pt x="100" y="129"/>
                    <a:pt x="135" y="98"/>
                    <a:pt x="157" y="81"/>
                  </a:cubicBezTo>
                  <a:cubicBezTo>
                    <a:pt x="157" y="81"/>
                    <a:pt x="185" y="65"/>
                    <a:pt x="161" y="97"/>
                  </a:cubicBezTo>
                  <a:close/>
                  <a:moveTo>
                    <a:pt x="109" y="29"/>
                  </a:moveTo>
                  <a:cubicBezTo>
                    <a:pt x="109" y="26"/>
                    <a:pt x="107" y="24"/>
                    <a:pt x="104" y="24"/>
                  </a:cubicBezTo>
                  <a:cubicBezTo>
                    <a:pt x="83" y="30"/>
                    <a:pt x="58" y="50"/>
                    <a:pt x="47" y="78"/>
                  </a:cubicBezTo>
                  <a:cubicBezTo>
                    <a:pt x="84" y="65"/>
                    <a:pt x="109" y="36"/>
                    <a:pt x="10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57" name="Freeform 8">
              <a:extLst>
                <a:ext uri="{FF2B5EF4-FFF2-40B4-BE49-F238E27FC236}">
                  <a16:creationId xmlns:a16="http://schemas.microsoft.com/office/drawing/2014/main" id="{BA4CD255-9326-434D-8125-F998C1567CC1}"/>
                </a:ext>
              </a:extLst>
            </p:cNvPr>
            <p:cNvSpPr>
              <a:spLocks noEditPoints="1"/>
            </p:cNvSpPr>
            <p:nvPr/>
          </p:nvSpPr>
          <p:spPr bwMode="auto">
            <a:xfrm>
              <a:off x="620712" y="596106"/>
              <a:ext cx="1355725" cy="944563"/>
            </a:xfrm>
            <a:custGeom>
              <a:avLst/>
              <a:gdLst>
                <a:gd name="T0" fmla="*/ 443 w 505"/>
                <a:gd name="T1" fmla="*/ 0 h 352"/>
                <a:gd name="T2" fmla="*/ 62 w 505"/>
                <a:gd name="T3" fmla="*/ 0 h 352"/>
                <a:gd name="T4" fmla="*/ 0 w 505"/>
                <a:gd name="T5" fmla="*/ 62 h 352"/>
                <a:gd name="T6" fmla="*/ 0 w 505"/>
                <a:gd name="T7" fmla="*/ 290 h 352"/>
                <a:gd name="T8" fmla="*/ 62 w 505"/>
                <a:gd name="T9" fmla="*/ 352 h 352"/>
                <a:gd name="T10" fmla="*/ 443 w 505"/>
                <a:gd name="T11" fmla="*/ 352 h 352"/>
                <a:gd name="T12" fmla="*/ 505 w 505"/>
                <a:gd name="T13" fmla="*/ 290 h 352"/>
                <a:gd name="T14" fmla="*/ 505 w 505"/>
                <a:gd name="T15" fmla="*/ 62 h 352"/>
                <a:gd name="T16" fmla="*/ 443 w 505"/>
                <a:gd name="T17" fmla="*/ 0 h 352"/>
                <a:gd name="T18" fmla="*/ 382 w 505"/>
                <a:gd name="T19" fmla="*/ 339 h 352"/>
                <a:gd name="T20" fmla="*/ 332 w 505"/>
                <a:gd name="T21" fmla="*/ 339 h 352"/>
                <a:gd name="T22" fmla="*/ 326 w 505"/>
                <a:gd name="T23" fmla="*/ 333 h 352"/>
                <a:gd name="T24" fmla="*/ 332 w 505"/>
                <a:gd name="T25" fmla="*/ 327 h 352"/>
                <a:gd name="T26" fmla="*/ 382 w 505"/>
                <a:gd name="T27" fmla="*/ 327 h 352"/>
                <a:gd name="T28" fmla="*/ 389 w 505"/>
                <a:gd name="T29" fmla="*/ 333 h 352"/>
                <a:gd name="T30" fmla="*/ 382 w 505"/>
                <a:gd name="T31" fmla="*/ 339 h 352"/>
                <a:gd name="T32" fmla="*/ 403 w 505"/>
                <a:gd name="T33" fmla="*/ 339 h 352"/>
                <a:gd name="T34" fmla="*/ 397 w 505"/>
                <a:gd name="T35" fmla="*/ 333 h 352"/>
                <a:gd name="T36" fmla="*/ 403 w 505"/>
                <a:gd name="T37" fmla="*/ 326 h 352"/>
                <a:gd name="T38" fmla="*/ 410 w 505"/>
                <a:gd name="T39" fmla="*/ 333 h 352"/>
                <a:gd name="T40" fmla="*/ 403 w 505"/>
                <a:gd name="T41" fmla="*/ 339 h 352"/>
                <a:gd name="T42" fmla="*/ 469 w 505"/>
                <a:gd name="T43" fmla="*/ 290 h 352"/>
                <a:gd name="T44" fmla="*/ 443 w 505"/>
                <a:gd name="T45" fmla="*/ 316 h 352"/>
                <a:gd name="T46" fmla="*/ 62 w 505"/>
                <a:gd name="T47" fmla="*/ 316 h 352"/>
                <a:gd name="T48" fmla="*/ 36 w 505"/>
                <a:gd name="T49" fmla="*/ 290 h 352"/>
                <a:gd name="T50" fmla="*/ 36 w 505"/>
                <a:gd name="T51" fmla="*/ 62 h 352"/>
                <a:gd name="T52" fmla="*/ 62 w 505"/>
                <a:gd name="T53" fmla="*/ 36 h 352"/>
                <a:gd name="T54" fmla="*/ 443 w 505"/>
                <a:gd name="T55" fmla="*/ 36 h 352"/>
                <a:gd name="T56" fmla="*/ 469 w 505"/>
                <a:gd name="T57" fmla="*/ 62 h 352"/>
                <a:gd name="T58" fmla="*/ 469 w 505"/>
                <a:gd name="T59" fmla="*/ 29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5" h="352">
                  <a:moveTo>
                    <a:pt x="443" y="0"/>
                  </a:moveTo>
                  <a:cubicBezTo>
                    <a:pt x="62" y="0"/>
                    <a:pt x="62" y="0"/>
                    <a:pt x="62" y="0"/>
                  </a:cubicBezTo>
                  <a:cubicBezTo>
                    <a:pt x="28" y="0"/>
                    <a:pt x="0" y="28"/>
                    <a:pt x="0" y="62"/>
                  </a:cubicBezTo>
                  <a:cubicBezTo>
                    <a:pt x="0" y="290"/>
                    <a:pt x="0" y="290"/>
                    <a:pt x="0" y="290"/>
                  </a:cubicBezTo>
                  <a:cubicBezTo>
                    <a:pt x="0" y="324"/>
                    <a:pt x="28" y="352"/>
                    <a:pt x="62" y="352"/>
                  </a:cubicBezTo>
                  <a:cubicBezTo>
                    <a:pt x="443" y="352"/>
                    <a:pt x="443" y="352"/>
                    <a:pt x="443" y="352"/>
                  </a:cubicBezTo>
                  <a:cubicBezTo>
                    <a:pt x="477" y="352"/>
                    <a:pt x="505" y="324"/>
                    <a:pt x="505" y="290"/>
                  </a:cubicBezTo>
                  <a:cubicBezTo>
                    <a:pt x="505" y="62"/>
                    <a:pt x="505" y="62"/>
                    <a:pt x="505" y="62"/>
                  </a:cubicBezTo>
                  <a:cubicBezTo>
                    <a:pt x="505" y="28"/>
                    <a:pt x="477" y="0"/>
                    <a:pt x="443" y="0"/>
                  </a:cubicBezTo>
                  <a:close/>
                  <a:moveTo>
                    <a:pt x="382" y="339"/>
                  </a:moveTo>
                  <a:cubicBezTo>
                    <a:pt x="332" y="339"/>
                    <a:pt x="332" y="339"/>
                    <a:pt x="332" y="339"/>
                  </a:cubicBezTo>
                  <a:cubicBezTo>
                    <a:pt x="329" y="339"/>
                    <a:pt x="326" y="336"/>
                    <a:pt x="326" y="333"/>
                  </a:cubicBezTo>
                  <a:cubicBezTo>
                    <a:pt x="326" y="329"/>
                    <a:pt x="329" y="327"/>
                    <a:pt x="332" y="327"/>
                  </a:cubicBezTo>
                  <a:cubicBezTo>
                    <a:pt x="382" y="327"/>
                    <a:pt x="382" y="327"/>
                    <a:pt x="382" y="327"/>
                  </a:cubicBezTo>
                  <a:cubicBezTo>
                    <a:pt x="386" y="327"/>
                    <a:pt x="389" y="329"/>
                    <a:pt x="389" y="333"/>
                  </a:cubicBezTo>
                  <a:cubicBezTo>
                    <a:pt x="389" y="336"/>
                    <a:pt x="386" y="339"/>
                    <a:pt x="382" y="339"/>
                  </a:cubicBezTo>
                  <a:close/>
                  <a:moveTo>
                    <a:pt x="403" y="339"/>
                  </a:moveTo>
                  <a:cubicBezTo>
                    <a:pt x="400" y="339"/>
                    <a:pt x="397" y="337"/>
                    <a:pt x="397" y="333"/>
                  </a:cubicBezTo>
                  <a:cubicBezTo>
                    <a:pt x="397" y="329"/>
                    <a:pt x="400" y="326"/>
                    <a:pt x="403" y="326"/>
                  </a:cubicBezTo>
                  <a:cubicBezTo>
                    <a:pt x="407" y="326"/>
                    <a:pt x="410" y="329"/>
                    <a:pt x="410" y="333"/>
                  </a:cubicBezTo>
                  <a:cubicBezTo>
                    <a:pt x="410" y="337"/>
                    <a:pt x="407" y="339"/>
                    <a:pt x="403" y="339"/>
                  </a:cubicBezTo>
                  <a:close/>
                  <a:moveTo>
                    <a:pt x="469" y="290"/>
                  </a:moveTo>
                  <a:cubicBezTo>
                    <a:pt x="469" y="304"/>
                    <a:pt x="457" y="316"/>
                    <a:pt x="443" y="316"/>
                  </a:cubicBezTo>
                  <a:cubicBezTo>
                    <a:pt x="62" y="316"/>
                    <a:pt x="62" y="316"/>
                    <a:pt x="62" y="316"/>
                  </a:cubicBezTo>
                  <a:cubicBezTo>
                    <a:pt x="48" y="316"/>
                    <a:pt x="36" y="304"/>
                    <a:pt x="36" y="290"/>
                  </a:cubicBezTo>
                  <a:cubicBezTo>
                    <a:pt x="36" y="62"/>
                    <a:pt x="36" y="62"/>
                    <a:pt x="36" y="62"/>
                  </a:cubicBezTo>
                  <a:cubicBezTo>
                    <a:pt x="36" y="48"/>
                    <a:pt x="48" y="36"/>
                    <a:pt x="62" y="36"/>
                  </a:cubicBezTo>
                  <a:cubicBezTo>
                    <a:pt x="443" y="36"/>
                    <a:pt x="443" y="36"/>
                    <a:pt x="443" y="36"/>
                  </a:cubicBezTo>
                  <a:cubicBezTo>
                    <a:pt x="457" y="36"/>
                    <a:pt x="469" y="48"/>
                    <a:pt x="469" y="62"/>
                  </a:cubicBezTo>
                  <a:lnTo>
                    <a:pt x="469" y="2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grpSp>
      <p:grpSp>
        <p:nvGrpSpPr>
          <p:cNvPr id="58" name="组合 57">
            <a:extLst>
              <a:ext uri="{FF2B5EF4-FFF2-40B4-BE49-F238E27FC236}">
                <a16:creationId xmlns:a16="http://schemas.microsoft.com/office/drawing/2014/main" id="{D519EFC3-5E4A-41DF-95E9-7FCA7989697F}"/>
              </a:ext>
            </a:extLst>
          </p:cNvPr>
          <p:cNvGrpSpPr/>
          <p:nvPr/>
        </p:nvGrpSpPr>
        <p:grpSpPr>
          <a:xfrm>
            <a:off x="9897676" y="3062356"/>
            <a:ext cx="616901" cy="519009"/>
            <a:chOff x="5146675" y="766763"/>
            <a:chExt cx="1590676" cy="1338263"/>
          </a:xfrm>
        </p:grpSpPr>
        <p:sp>
          <p:nvSpPr>
            <p:cNvPr id="59" name="Oval 18">
              <a:extLst>
                <a:ext uri="{FF2B5EF4-FFF2-40B4-BE49-F238E27FC236}">
                  <a16:creationId xmlns:a16="http://schemas.microsoft.com/office/drawing/2014/main" id="{EAC2BFD3-7830-4DC5-8897-BFBC242EA805}"/>
                </a:ext>
              </a:extLst>
            </p:cNvPr>
            <p:cNvSpPr>
              <a:spLocks noChangeArrowheads="1"/>
            </p:cNvSpPr>
            <p:nvPr/>
          </p:nvSpPr>
          <p:spPr bwMode="auto">
            <a:xfrm>
              <a:off x="5675313" y="766763"/>
              <a:ext cx="533400" cy="534988"/>
            </a:xfrm>
            <a:prstGeom prst="ellipse">
              <a:avLst/>
            </a:pr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0" name="Freeform 19">
              <a:extLst>
                <a:ext uri="{FF2B5EF4-FFF2-40B4-BE49-F238E27FC236}">
                  <a16:creationId xmlns:a16="http://schemas.microsoft.com/office/drawing/2014/main" id="{D9AD9D27-6532-4D9F-B18A-8786732E058C}"/>
                </a:ext>
              </a:extLst>
            </p:cNvPr>
            <p:cNvSpPr>
              <a:spLocks/>
            </p:cNvSpPr>
            <p:nvPr/>
          </p:nvSpPr>
          <p:spPr bwMode="auto">
            <a:xfrm>
              <a:off x="5511800" y="1344613"/>
              <a:ext cx="860425" cy="760413"/>
            </a:xfrm>
            <a:custGeom>
              <a:avLst/>
              <a:gdLst>
                <a:gd name="T0" fmla="*/ 201 w 301"/>
                <a:gd name="T1" fmla="*/ 0 h 266"/>
                <a:gd name="T2" fmla="*/ 151 w 301"/>
                <a:gd name="T3" fmla="*/ 67 h 266"/>
                <a:gd name="T4" fmla="*/ 101 w 301"/>
                <a:gd name="T5" fmla="*/ 0 h 266"/>
                <a:gd name="T6" fmla="*/ 0 w 301"/>
                <a:gd name="T7" fmla="*/ 144 h 266"/>
                <a:gd name="T8" fmla="*/ 0 w 301"/>
                <a:gd name="T9" fmla="*/ 235 h 266"/>
                <a:gd name="T10" fmla="*/ 0 w 301"/>
                <a:gd name="T11" fmla="*/ 235 h 266"/>
                <a:gd name="T12" fmla="*/ 151 w 301"/>
                <a:gd name="T13" fmla="*/ 266 h 266"/>
                <a:gd name="T14" fmla="*/ 301 w 301"/>
                <a:gd name="T15" fmla="*/ 235 h 266"/>
                <a:gd name="T16" fmla="*/ 301 w 301"/>
                <a:gd name="T17" fmla="*/ 235 h 266"/>
                <a:gd name="T18" fmla="*/ 301 w 301"/>
                <a:gd name="T19" fmla="*/ 144 h 266"/>
                <a:gd name="T20" fmla="*/ 201 w 301"/>
                <a:gd name="T2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266">
                  <a:moveTo>
                    <a:pt x="201" y="0"/>
                  </a:moveTo>
                  <a:cubicBezTo>
                    <a:pt x="151" y="67"/>
                    <a:pt x="151" y="67"/>
                    <a:pt x="151" y="67"/>
                  </a:cubicBezTo>
                  <a:cubicBezTo>
                    <a:pt x="101" y="0"/>
                    <a:pt x="101" y="0"/>
                    <a:pt x="101" y="0"/>
                  </a:cubicBezTo>
                  <a:cubicBezTo>
                    <a:pt x="42" y="21"/>
                    <a:pt x="0" y="78"/>
                    <a:pt x="0" y="144"/>
                  </a:cubicBezTo>
                  <a:cubicBezTo>
                    <a:pt x="0" y="235"/>
                    <a:pt x="0" y="235"/>
                    <a:pt x="0" y="235"/>
                  </a:cubicBezTo>
                  <a:cubicBezTo>
                    <a:pt x="0" y="235"/>
                    <a:pt x="0" y="235"/>
                    <a:pt x="0" y="235"/>
                  </a:cubicBezTo>
                  <a:cubicBezTo>
                    <a:pt x="3" y="252"/>
                    <a:pt x="69" y="266"/>
                    <a:pt x="151" y="266"/>
                  </a:cubicBezTo>
                  <a:cubicBezTo>
                    <a:pt x="232" y="266"/>
                    <a:pt x="298" y="252"/>
                    <a:pt x="301" y="235"/>
                  </a:cubicBezTo>
                  <a:cubicBezTo>
                    <a:pt x="301" y="235"/>
                    <a:pt x="301" y="235"/>
                    <a:pt x="301" y="235"/>
                  </a:cubicBezTo>
                  <a:cubicBezTo>
                    <a:pt x="301" y="144"/>
                    <a:pt x="301" y="144"/>
                    <a:pt x="301" y="144"/>
                  </a:cubicBezTo>
                  <a:cubicBezTo>
                    <a:pt x="301" y="78"/>
                    <a:pt x="259" y="21"/>
                    <a:pt x="201" y="0"/>
                  </a:cubicBezTo>
                  <a:close/>
                </a:path>
              </a:pathLst>
            </a:cu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1" name="Freeform 20">
              <a:extLst>
                <a:ext uri="{FF2B5EF4-FFF2-40B4-BE49-F238E27FC236}">
                  <a16:creationId xmlns:a16="http://schemas.microsoft.com/office/drawing/2014/main" id="{3E00F361-2FB9-478E-B80C-C8995DDAB086}"/>
                </a:ext>
              </a:extLst>
            </p:cNvPr>
            <p:cNvSpPr>
              <a:spLocks/>
            </p:cNvSpPr>
            <p:nvPr/>
          </p:nvSpPr>
          <p:spPr bwMode="auto">
            <a:xfrm>
              <a:off x="5900738" y="1319213"/>
              <a:ext cx="85725" cy="50800"/>
            </a:xfrm>
            <a:custGeom>
              <a:avLst/>
              <a:gdLst>
                <a:gd name="T0" fmla="*/ 30 w 30"/>
                <a:gd name="T1" fmla="*/ 1 h 18"/>
                <a:gd name="T2" fmla="*/ 15 w 30"/>
                <a:gd name="T3" fmla="*/ 0 h 18"/>
                <a:gd name="T4" fmla="*/ 1 w 30"/>
                <a:gd name="T5" fmla="*/ 1 h 18"/>
                <a:gd name="T6" fmla="*/ 7 w 30"/>
                <a:gd name="T7" fmla="*/ 18 h 18"/>
                <a:gd name="T8" fmla="*/ 24 w 30"/>
                <a:gd name="T9" fmla="*/ 18 h 18"/>
                <a:gd name="T10" fmla="*/ 30 w 30"/>
                <a:gd name="T11" fmla="*/ 1 h 18"/>
              </a:gdLst>
              <a:ahLst/>
              <a:cxnLst>
                <a:cxn ang="0">
                  <a:pos x="T0" y="T1"/>
                </a:cxn>
                <a:cxn ang="0">
                  <a:pos x="T2" y="T3"/>
                </a:cxn>
                <a:cxn ang="0">
                  <a:pos x="T4" y="T5"/>
                </a:cxn>
                <a:cxn ang="0">
                  <a:pos x="T6" y="T7"/>
                </a:cxn>
                <a:cxn ang="0">
                  <a:pos x="T8" y="T9"/>
                </a:cxn>
                <a:cxn ang="0">
                  <a:pos x="T10" y="T11"/>
                </a:cxn>
              </a:cxnLst>
              <a:rect l="0" t="0" r="r" b="b"/>
              <a:pathLst>
                <a:path w="30" h="18">
                  <a:moveTo>
                    <a:pt x="30" y="1"/>
                  </a:moveTo>
                  <a:cubicBezTo>
                    <a:pt x="25" y="0"/>
                    <a:pt x="20" y="0"/>
                    <a:pt x="15" y="0"/>
                  </a:cubicBezTo>
                  <a:cubicBezTo>
                    <a:pt x="10" y="0"/>
                    <a:pt x="6" y="0"/>
                    <a:pt x="1" y="1"/>
                  </a:cubicBezTo>
                  <a:cubicBezTo>
                    <a:pt x="1" y="1"/>
                    <a:pt x="0" y="11"/>
                    <a:pt x="7" y="18"/>
                  </a:cubicBezTo>
                  <a:cubicBezTo>
                    <a:pt x="7" y="18"/>
                    <a:pt x="18" y="18"/>
                    <a:pt x="24" y="18"/>
                  </a:cubicBezTo>
                  <a:cubicBezTo>
                    <a:pt x="24" y="18"/>
                    <a:pt x="30" y="12"/>
                    <a:pt x="30" y="1"/>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2" name="Freeform 21">
              <a:extLst>
                <a:ext uri="{FF2B5EF4-FFF2-40B4-BE49-F238E27FC236}">
                  <a16:creationId xmlns:a16="http://schemas.microsoft.com/office/drawing/2014/main" id="{735D0FA9-D196-4543-B3F2-4C0634E28062}"/>
                </a:ext>
              </a:extLst>
            </p:cNvPr>
            <p:cNvSpPr>
              <a:spLocks/>
            </p:cNvSpPr>
            <p:nvPr/>
          </p:nvSpPr>
          <p:spPr bwMode="auto">
            <a:xfrm>
              <a:off x="5894388" y="1377951"/>
              <a:ext cx="95250" cy="130175"/>
            </a:xfrm>
            <a:custGeom>
              <a:avLst/>
              <a:gdLst>
                <a:gd name="T0" fmla="*/ 15 w 60"/>
                <a:gd name="T1" fmla="*/ 0 h 82"/>
                <a:gd name="T2" fmla="*/ 47 w 60"/>
                <a:gd name="T3" fmla="*/ 0 h 82"/>
                <a:gd name="T4" fmla="*/ 60 w 60"/>
                <a:gd name="T5" fmla="*/ 47 h 82"/>
                <a:gd name="T6" fmla="*/ 31 w 60"/>
                <a:gd name="T7" fmla="*/ 82 h 82"/>
                <a:gd name="T8" fmla="*/ 0 w 60"/>
                <a:gd name="T9" fmla="*/ 47 h 82"/>
                <a:gd name="T10" fmla="*/ 15 w 60"/>
                <a:gd name="T11" fmla="*/ 0 h 82"/>
              </a:gdLst>
              <a:ahLst/>
              <a:cxnLst>
                <a:cxn ang="0">
                  <a:pos x="T0" y="T1"/>
                </a:cxn>
                <a:cxn ang="0">
                  <a:pos x="T2" y="T3"/>
                </a:cxn>
                <a:cxn ang="0">
                  <a:pos x="T4" y="T5"/>
                </a:cxn>
                <a:cxn ang="0">
                  <a:pos x="T6" y="T7"/>
                </a:cxn>
                <a:cxn ang="0">
                  <a:pos x="T8" y="T9"/>
                </a:cxn>
                <a:cxn ang="0">
                  <a:pos x="T10" y="T11"/>
                </a:cxn>
              </a:cxnLst>
              <a:rect l="0" t="0" r="r" b="b"/>
              <a:pathLst>
                <a:path w="60" h="82">
                  <a:moveTo>
                    <a:pt x="15" y="0"/>
                  </a:moveTo>
                  <a:lnTo>
                    <a:pt x="47" y="0"/>
                  </a:lnTo>
                  <a:lnTo>
                    <a:pt x="60" y="47"/>
                  </a:lnTo>
                  <a:lnTo>
                    <a:pt x="31" y="82"/>
                  </a:lnTo>
                  <a:lnTo>
                    <a:pt x="0" y="47"/>
                  </a:lnTo>
                  <a:lnTo>
                    <a:pt x="15" y="0"/>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3" name="Freeform 22">
              <a:extLst>
                <a:ext uri="{FF2B5EF4-FFF2-40B4-BE49-F238E27FC236}">
                  <a16:creationId xmlns:a16="http://schemas.microsoft.com/office/drawing/2014/main" id="{4C067A16-EB3A-4AF9-88A0-2E65A3998E3E}"/>
                </a:ext>
              </a:extLst>
            </p:cNvPr>
            <p:cNvSpPr>
              <a:spLocks/>
            </p:cNvSpPr>
            <p:nvPr/>
          </p:nvSpPr>
          <p:spPr bwMode="auto">
            <a:xfrm>
              <a:off x="5432425" y="1427163"/>
              <a:ext cx="71438" cy="96838"/>
            </a:xfrm>
            <a:custGeom>
              <a:avLst/>
              <a:gdLst>
                <a:gd name="T0" fmla="*/ 23 w 45"/>
                <a:gd name="T1" fmla="*/ 61 h 61"/>
                <a:gd name="T2" fmla="*/ 45 w 45"/>
                <a:gd name="T3" fmla="*/ 34 h 61"/>
                <a:gd name="T4" fmla="*/ 34 w 45"/>
                <a:gd name="T5" fmla="*/ 0 h 61"/>
                <a:gd name="T6" fmla="*/ 11 w 45"/>
                <a:gd name="T7" fmla="*/ 0 h 61"/>
                <a:gd name="T8" fmla="*/ 0 w 45"/>
                <a:gd name="T9" fmla="*/ 34 h 61"/>
                <a:gd name="T10" fmla="*/ 23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3" y="61"/>
                  </a:moveTo>
                  <a:lnTo>
                    <a:pt x="45" y="34"/>
                  </a:lnTo>
                  <a:lnTo>
                    <a:pt x="34" y="0"/>
                  </a:lnTo>
                  <a:lnTo>
                    <a:pt x="11" y="0"/>
                  </a:lnTo>
                  <a:lnTo>
                    <a:pt x="0" y="34"/>
                  </a:lnTo>
                  <a:lnTo>
                    <a:pt x="23" y="61"/>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4" name="Freeform 23">
              <a:extLst>
                <a:ext uri="{FF2B5EF4-FFF2-40B4-BE49-F238E27FC236}">
                  <a16:creationId xmlns:a16="http://schemas.microsoft.com/office/drawing/2014/main" id="{CB2245CD-086A-4952-A70B-801300D9EC42}"/>
                </a:ext>
              </a:extLst>
            </p:cNvPr>
            <p:cNvSpPr>
              <a:spLocks/>
            </p:cNvSpPr>
            <p:nvPr/>
          </p:nvSpPr>
          <p:spPr bwMode="auto">
            <a:xfrm>
              <a:off x="5146675" y="1401763"/>
              <a:ext cx="465138" cy="568325"/>
            </a:xfrm>
            <a:custGeom>
              <a:avLst/>
              <a:gdLst>
                <a:gd name="T0" fmla="*/ 150 w 163"/>
                <a:gd name="T1" fmla="*/ 0 h 199"/>
                <a:gd name="T2" fmla="*/ 113 w 163"/>
                <a:gd name="T3" fmla="*/ 50 h 199"/>
                <a:gd name="T4" fmla="*/ 75 w 163"/>
                <a:gd name="T5" fmla="*/ 0 h 199"/>
                <a:gd name="T6" fmla="*/ 0 w 163"/>
                <a:gd name="T7" fmla="*/ 108 h 199"/>
                <a:gd name="T8" fmla="*/ 0 w 163"/>
                <a:gd name="T9" fmla="*/ 176 h 199"/>
                <a:gd name="T10" fmla="*/ 0 w 163"/>
                <a:gd name="T11" fmla="*/ 176 h 199"/>
                <a:gd name="T12" fmla="*/ 113 w 163"/>
                <a:gd name="T13" fmla="*/ 199 h 199"/>
                <a:gd name="T14" fmla="*/ 114 w 163"/>
                <a:gd name="T15" fmla="*/ 199 h 199"/>
                <a:gd name="T16" fmla="*/ 114 w 163"/>
                <a:gd name="T17" fmla="*/ 124 h 199"/>
                <a:gd name="T18" fmla="*/ 163 w 163"/>
                <a:gd name="T19" fmla="*/ 6 h 199"/>
                <a:gd name="T20" fmla="*/ 150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150" y="0"/>
                  </a:moveTo>
                  <a:cubicBezTo>
                    <a:pt x="113" y="50"/>
                    <a:pt x="113" y="50"/>
                    <a:pt x="113" y="50"/>
                  </a:cubicBezTo>
                  <a:cubicBezTo>
                    <a:pt x="75" y="0"/>
                    <a:pt x="75" y="0"/>
                    <a:pt x="75" y="0"/>
                  </a:cubicBezTo>
                  <a:cubicBezTo>
                    <a:pt x="31" y="16"/>
                    <a:pt x="0" y="58"/>
                    <a:pt x="0" y="108"/>
                  </a:cubicBezTo>
                  <a:cubicBezTo>
                    <a:pt x="0" y="176"/>
                    <a:pt x="0" y="176"/>
                    <a:pt x="0" y="176"/>
                  </a:cubicBezTo>
                  <a:cubicBezTo>
                    <a:pt x="0" y="176"/>
                    <a:pt x="0" y="176"/>
                    <a:pt x="0" y="176"/>
                  </a:cubicBezTo>
                  <a:cubicBezTo>
                    <a:pt x="2" y="189"/>
                    <a:pt x="52" y="199"/>
                    <a:pt x="113" y="199"/>
                  </a:cubicBezTo>
                  <a:cubicBezTo>
                    <a:pt x="113" y="199"/>
                    <a:pt x="114" y="199"/>
                    <a:pt x="114" y="199"/>
                  </a:cubicBezTo>
                  <a:cubicBezTo>
                    <a:pt x="114" y="124"/>
                    <a:pt x="114" y="124"/>
                    <a:pt x="114" y="124"/>
                  </a:cubicBezTo>
                  <a:cubicBezTo>
                    <a:pt x="114" y="78"/>
                    <a:pt x="133" y="36"/>
                    <a:pt x="163" y="6"/>
                  </a:cubicBezTo>
                  <a:cubicBezTo>
                    <a:pt x="159" y="3"/>
                    <a:pt x="155" y="2"/>
                    <a:pt x="150" y="0"/>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5" name="Freeform 24">
              <a:extLst>
                <a:ext uri="{FF2B5EF4-FFF2-40B4-BE49-F238E27FC236}">
                  <a16:creationId xmlns:a16="http://schemas.microsoft.com/office/drawing/2014/main" id="{29467CF5-13D5-486B-AAFD-C6638DAD4EC3}"/>
                </a:ext>
              </a:extLst>
            </p:cNvPr>
            <p:cNvSpPr>
              <a:spLocks/>
            </p:cNvSpPr>
            <p:nvPr/>
          </p:nvSpPr>
          <p:spPr bwMode="auto">
            <a:xfrm>
              <a:off x="5438775" y="1381126"/>
              <a:ext cx="61913" cy="41275"/>
            </a:xfrm>
            <a:custGeom>
              <a:avLst/>
              <a:gdLst>
                <a:gd name="T0" fmla="*/ 18 w 22"/>
                <a:gd name="T1" fmla="*/ 14 h 14"/>
                <a:gd name="T2" fmla="*/ 22 w 22"/>
                <a:gd name="T3" fmla="*/ 1 h 14"/>
                <a:gd name="T4" fmla="*/ 11 w 22"/>
                <a:gd name="T5" fmla="*/ 0 h 14"/>
                <a:gd name="T6" fmla="*/ 0 w 22"/>
                <a:gd name="T7" fmla="*/ 1 h 14"/>
                <a:gd name="T8" fmla="*/ 5 w 22"/>
                <a:gd name="T9" fmla="*/ 14 h 14"/>
                <a:gd name="T10" fmla="*/ 18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8" y="14"/>
                  </a:moveTo>
                  <a:cubicBezTo>
                    <a:pt x="18" y="14"/>
                    <a:pt x="22" y="9"/>
                    <a:pt x="22" y="1"/>
                  </a:cubicBezTo>
                  <a:cubicBezTo>
                    <a:pt x="18" y="0"/>
                    <a:pt x="15" y="0"/>
                    <a:pt x="11" y="0"/>
                  </a:cubicBezTo>
                  <a:cubicBezTo>
                    <a:pt x="7" y="0"/>
                    <a:pt x="4" y="0"/>
                    <a:pt x="0" y="1"/>
                  </a:cubicBezTo>
                  <a:cubicBezTo>
                    <a:pt x="0" y="1"/>
                    <a:pt x="0" y="8"/>
                    <a:pt x="5" y="14"/>
                  </a:cubicBezTo>
                  <a:cubicBezTo>
                    <a:pt x="5" y="14"/>
                    <a:pt x="13" y="14"/>
                    <a:pt x="18" y="14"/>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6" name="Oval 25">
              <a:extLst>
                <a:ext uri="{FF2B5EF4-FFF2-40B4-BE49-F238E27FC236}">
                  <a16:creationId xmlns:a16="http://schemas.microsoft.com/office/drawing/2014/main" id="{B26965F3-8259-4FD2-BBF6-3F411930B5EF}"/>
                </a:ext>
              </a:extLst>
            </p:cNvPr>
            <p:cNvSpPr>
              <a:spLocks noChangeArrowheads="1"/>
            </p:cNvSpPr>
            <p:nvPr/>
          </p:nvSpPr>
          <p:spPr bwMode="auto">
            <a:xfrm>
              <a:off x="5267325" y="966788"/>
              <a:ext cx="401638" cy="403225"/>
            </a:xfrm>
            <a:prstGeom prst="ellipse">
              <a:avLst/>
            </a:pr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7" name="Freeform 26">
              <a:extLst>
                <a:ext uri="{FF2B5EF4-FFF2-40B4-BE49-F238E27FC236}">
                  <a16:creationId xmlns:a16="http://schemas.microsoft.com/office/drawing/2014/main" id="{50BA588B-C7C2-4C48-8C36-906138457A66}"/>
                </a:ext>
              </a:extLst>
            </p:cNvPr>
            <p:cNvSpPr>
              <a:spLocks/>
            </p:cNvSpPr>
            <p:nvPr/>
          </p:nvSpPr>
          <p:spPr bwMode="auto">
            <a:xfrm>
              <a:off x="6386513" y="1381126"/>
              <a:ext cx="61913" cy="41275"/>
            </a:xfrm>
            <a:custGeom>
              <a:avLst/>
              <a:gdLst>
                <a:gd name="T0" fmla="*/ 17 w 22"/>
                <a:gd name="T1" fmla="*/ 14 h 14"/>
                <a:gd name="T2" fmla="*/ 22 w 22"/>
                <a:gd name="T3" fmla="*/ 1 h 14"/>
                <a:gd name="T4" fmla="*/ 11 w 22"/>
                <a:gd name="T5" fmla="*/ 0 h 14"/>
                <a:gd name="T6" fmla="*/ 0 w 22"/>
                <a:gd name="T7" fmla="*/ 1 h 14"/>
                <a:gd name="T8" fmla="*/ 5 w 22"/>
                <a:gd name="T9" fmla="*/ 14 h 14"/>
                <a:gd name="T10" fmla="*/ 17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7" y="14"/>
                  </a:moveTo>
                  <a:cubicBezTo>
                    <a:pt x="17" y="14"/>
                    <a:pt x="22" y="9"/>
                    <a:pt x="22" y="1"/>
                  </a:cubicBezTo>
                  <a:cubicBezTo>
                    <a:pt x="18" y="0"/>
                    <a:pt x="15" y="0"/>
                    <a:pt x="11" y="0"/>
                  </a:cubicBezTo>
                  <a:cubicBezTo>
                    <a:pt x="7" y="0"/>
                    <a:pt x="4" y="0"/>
                    <a:pt x="0" y="1"/>
                  </a:cubicBezTo>
                  <a:cubicBezTo>
                    <a:pt x="0" y="1"/>
                    <a:pt x="0" y="8"/>
                    <a:pt x="5" y="14"/>
                  </a:cubicBezTo>
                  <a:cubicBezTo>
                    <a:pt x="5" y="14"/>
                    <a:pt x="13" y="14"/>
                    <a:pt x="17" y="14"/>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8" name="Freeform 27">
              <a:extLst>
                <a:ext uri="{FF2B5EF4-FFF2-40B4-BE49-F238E27FC236}">
                  <a16:creationId xmlns:a16="http://schemas.microsoft.com/office/drawing/2014/main" id="{5F623E0E-C4B0-493D-8EC6-E53AB6A0B992}"/>
                </a:ext>
              </a:extLst>
            </p:cNvPr>
            <p:cNvSpPr>
              <a:spLocks/>
            </p:cNvSpPr>
            <p:nvPr/>
          </p:nvSpPr>
          <p:spPr bwMode="auto">
            <a:xfrm>
              <a:off x="6380163" y="1427163"/>
              <a:ext cx="71438" cy="96838"/>
            </a:xfrm>
            <a:custGeom>
              <a:avLst/>
              <a:gdLst>
                <a:gd name="T0" fmla="*/ 24 w 45"/>
                <a:gd name="T1" fmla="*/ 61 h 61"/>
                <a:gd name="T2" fmla="*/ 45 w 45"/>
                <a:gd name="T3" fmla="*/ 34 h 61"/>
                <a:gd name="T4" fmla="*/ 34 w 45"/>
                <a:gd name="T5" fmla="*/ 0 h 61"/>
                <a:gd name="T6" fmla="*/ 11 w 45"/>
                <a:gd name="T7" fmla="*/ 0 h 61"/>
                <a:gd name="T8" fmla="*/ 0 w 45"/>
                <a:gd name="T9" fmla="*/ 34 h 61"/>
                <a:gd name="T10" fmla="*/ 24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4" y="61"/>
                  </a:moveTo>
                  <a:lnTo>
                    <a:pt x="45" y="34"/>
                  </a:lnTo>
                  <a:lnTo>
                    <a:pt x="34" y="0"/>
                  </a:lnTo>
                  <a:lnTo>
                    <a:pt x="11" y="0"/>
                  </a:lnTo>
                  <a:lnTo>
                    <a:pt x="0" y="34"/>
                  </a:lnTo>
                  <a:lnTo>
                    <a:pt x="24" y="61"/>
                  </a:ln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69" name="Oval 28">
              <a:extLst>
                <a:ext uri="{FF2B5EF4-FFF2-40B4-BE49-F238E27FC236}">
                  <a16:creationId xmlns:a16="http://schemas.microsoft.com/office/drawing/2014/main" id="{EB04C61E-995D-4720-BC68-7BE17F62B6CA}"/>
                </a:ext>
              </a:extLst>
            </p:cNvPr>
            <p:cNvSpPr>
              <a:spLocks noChangeArrowheads="1"/>
            </p:cNvSpPr>
            <p:nvPr/>
          </p:nvSpPr>
          <p:spPr bwMode="auto">
            <a:xfrm>
              <a:off x="6215063" y="966788"/>
              <a:ext cx="403225" cy="403225"/>
            </a:xfrm>
            <a:prstGeom prst="ellipse">
              <a:avLst/>
            </a:pr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70" name="Freeform 29">
              <a:extLst>
                <a:ext uri="{FF2B5EF4-FFF2-40B4-BE49-F238E27FC236}">
                  <a16:creationId xmlns:a16="http://schemas.microsoft.com/office/drawing/2014/main" id="{0E90A824-5F11-45B9-80DE-B336DECAEEE7}"/>
                </a:ext>
              </a:extLst>
            </p:cNvPr>
            <p:cNvSpPr>
              <a:spLocks/>
            </p:cNvSpPr>
            <p:nvPr/>
          </p:nvSpPr>
          <p:spPr bwMode="auto">
            <a:xfrm>
              <a:off x="6272213" y="1401763"/>
              <a:ext cx="465138" cy="568325"/>
            </a:xfrm>
            <a:custGeom>
              <a:avLst/>
              <a:gdLst>
                <a:gd name="T0" fmla="*/ 88 w 163"/>
                <a:gd name="T1" fmla="*/ 0 h 199"/>
                <a:gd name="T2" fmla="*/ 51 w 163"/>
                <a:gd name="T3" fmla="*/ 50 h 199"/>
                <a:gd name="T4" fmla="*/ 13 w 163"/>
                <a:gd name="T5" fmla="*/ 0 h 199"/>
                <a:gd name="T6" fmla="*/ 0 w 163"/>
                <a:gd name="T7" fmla="*/ 6 h 199"/>
                <a:gd name="T8" fmla="*/ 49 w 163"/>
                <a:gd name="T9" fmla="*/ 124 h 199"/>
                <a:gd name="T10" fmla="*/ 49 w 163"/>
                <a:gd name="T11" fmla="*/ 199 h 199"/>
                <a:gd name="T12" fmla="*/ 51 w 163"/>
                <a:gd name="T13" fmla="*/ 199 h 199"/>
                <a:gd name="T14" fmla="*/ 163 w 163"/>
                <a:gd name="T15" fmla="*/ 176 h 199"/>
                <a:gd name="T16" fmla="*/ 163 w 163"/>
                <a:gd name="T17" fmla="*/ 176 h 199"/>
                <a:gd name="T18" fmla="*/ 163 w 163"/>
                <a:gd name="T19" fmla="*/ 108 h 199"/>
                <a:gd name="T20" fmla="*/ 88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88" y="0"/>
                  </a:moveTo>
                  <a:cubicBezTo>
                    <a:pt x="51" y="50"/>
                    <a:pt x="51" y="50"/>
                    <a:pt x="51" y="50"/>
                  </a:cubicBezTo>
                  <a:cubicBezTo>
                    <a:pt x="13" y="0"/>
                    <a:pt x="13" y="0"/>
                    <a:pt x="13" y="0"/>
                  </a:cubicBezTo>
                  <a:cubicBezTo>
                    <a:pt x="9" y="2"/>
                    <a:pt x="4" y="3"/>
                    <a:pt x="0" y="6"/>
                  </a:cubicBezTo>
                  <a:cubicBezTo>
                    <a:pt x="30" y="36"/>
                    <a:pt x="49" y="78"/>
                    <a:pt x="49" y="124"/>
                  </a:cubicBezTo>
                  <a:cubicBezTo>
                    <a:pt x="49" y="199"/>
                    <a:pt x="49" y="199"/>
                    <a:pt x="49" y="199"/>
                  </a:cubicBezTo>
                  <a:cubicBezTo>
                    <a:pt x="50" y="199"/>
                    <a:pt x="50" y="199"/>
                    <a:pt x="51" y="199"/>
                  </a:cubicBezTo>
                  <a:cubicBezTo>
                    <a:pt x="112" y="199"/>
                    <a:pt x="161" y="189"/>
                    <a:pt x="163" y="176"/>
                  </a:cubicBezTo>
                  <a:cubicBezTo>
                    <a:pt x="163" y="176"/>
                    <a:pt x="163" y="176"/>
                    <a:pt x="163" y="176"/>
                  </a:cubicBezTo>
                  <a:cubicBezTo>
                    <a:pt x="163" y="108"/>
                    <a:pt x="163" y="108"/>
                    <a:pt x="163" y="108"/>
                  </a:cubicBezTo>
                  <a:cubicBezTo>
                    <a:pt x="163" y="58"/>
                    <a:pt x="132" y="16"/>
                    <a:pt x="88"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255186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2.2  </a:t>
            </a:r>
            <a:r>
              <a:rPr lang="zh-CN" altLang="en-US" b="1" dirty="0">
                <a:latin typeface="仿宋" panose="02010609060101010101" pitchFamily="49" charset="-122"/>
                <a:ea typeface="仿宋" panose="02010609060101010101" pitchFamily="49" charset="-122"/>
              </a:rPr>
              <a:t>数据类型和运算符号</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6714D1D-3BAD-4306-8392-0F68B0BF0509}"/>
              </a:ext>
            </a:extLst>
          </p:cNvPr>
          <p:cNvSpPr/>
          <p:nvPr/>
        </p:nvSpPr>
        <p:spPr>
          <a:xfrm>
            <a:off x="1264444" y="4706147"/>
            <a:ext cx="10469562" cy="55244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矩形 4">
            <a:extLst>
              <a:ext uri="{FF2B5EF4-FFF2-40B4-BE49-F238E27FC236}">
                <a16:creationId xmlns:a16="http://schemas.microsoft.com/office/drawing/2014/main" id="{B293E2D3-BDEB-4B14-B3AB-E85D795D37CD}"/>
              </a:ext>
            </a:extLst>
          </p:cNvPr>
          <p:cNvSpPr/>
          <p:nvPr/>
        </p:nvSpPr>
        <p:spPr>
          <a:xfrm>
            <a:off x="1218406" y="2515394"/>
            <a:ext cx="10469562" cy="55244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a:extLst>
              <a:ext uri="{FF2B5EF4-FFF2-40B4-BE49-F238E27FC236}">
                <a16:creationId xmlns:a16="http://schemas.microsoft.com/office/drawing/2014/main" id="{EF3CF650-7C47-4C9F-8B3D-BAC18E9B4219}"/>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Freeform 3">
            <a:extLst>
              <a:ext uri="{FF2B5EF4-FFF2-40B4-BE49-F238E27FC236}">
                <a16:creationId xmlns:a16="http://schemas.microsoft.com/office/drawing/2014/main" id="{9828F7FC-75D3-4B35-851C-CE18BC5E96D7}"/>
              </a:ext>
            </a:extLst>
          </p:cNvPr>
          <p:cNvSpPr/>
          <p:nvPr/>
        </p:nvSpPr>
        <p:spPr>
          <a:xfrm>
            <a:off x="794" y="12961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8" name="内容占位符 2">
            <a:extLst>
              <a:ext uri="{FF2B5EF4-FFF2-40B4-BE49-F238E27FC236}">
                <a16:creationId xmlns:a16="http://schemas.microsoft.com/office/drawing/2014/main" id="{B50E84E7-97AA-4E29-BD83-ABAE80B02758}"/>
              </a:ext>
            </a:extLst>
          </p:cNvPr>
          <p:cNvSpPr txBox="1">
            <a:spLocks/>
          </p:cNvSpPr>
          <p:nvPr/>
        </p:nvSpPr>
        <p:spPr>
          <a:xfrm>
            <a:off x="1070409" y="1306088"/>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2</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、浮点数</a:t>
            </a:r>
          </a:p>
          <a:p>
            <a:pPr marL="0" indent="0">
              <a:buNone/>
            </a:pPr>
            <a:endParaRPr lang="zh-CN" altLang="en-US" sz="2400" dirty="0">
              <a:solidFill>
                <a:schemeClr val="tx1">
                  <a:lumMod val="95000"/>
                  <a:lumOff val="5000"/>
                </a:schemeClr>
              </a:solidFill>
              <a:latin typeface="仿宋" panose="02010609060101010101" pitchFamily="49" charset="-122"/>
              <a:ea typeface="仿宋" panose="02010609060101010101" pitchFamily="49" charset="-122"/>
            </a:endParaRPr>
          </a:p>
        </p:txBody>
      </p:sp>
      <p:sp>
        <p:nvSpPr>
          <p:cNvPr id="9" name="内容占位符 1">
            <a:extLst>
              <a:ext uri="{FF2B5EF4-FFF2-40B4-BE49-F238E27FC236}">
                <a16:creationId xmlns:a16="http://schemas.microsoft.com/office/drawing/2014/main" id="{11160923-1050-47FC-A601-A8AED3BFFB1D}"/>
              </a:ext>
            </a:extLst>
          </p:cNvPr>
          <p:cNvSpPr>
            <a:spLocks noGrp="1"/>
          </p:cNvSpPr>
          <p:nvPr>
            <p:ph idx="1"/>
          </p:nvPr>
        </p:nvSpPr>
        <p:spPr>
          <a:xfrm>
            <a:off x="1204912" y="1880831"/>
            <a:ext cx="10483056" cy="4292163"/>
          </a:xfrm>
        </p:spPr>
        <p:txBody>
          <a:bodyPr>
            <a:noAutofit/>
          </a:bodyPr>
          <a:lstStyle/>
          <a:p>
            <a:pPr marL="0" indent="627063">
              <a:spcBef>
                <a:spcPts val="1800"/>
              </a:spcBef>
              <a:buFont typeface="Symbol" pitchFamily="18" charset="2"/>
              <a:buNone/>
              <a:defRPr/>
            </a:pPr>
            <a:r>
              <a:rPr lang="zh-CN" altLang="en-US" sz="2400" dirty="0">
                <a:solidFill>
                  <a:schemeClr val="tx1"/>
                </a:solidFill>
                <a:latin typeface="仿宋" panose="02010609060101010101" pitchFamily="49" charset="-122"/>
                <a:ea typeface="仿宋" panose="02010609060101010101" pitchFamily="49" charset="-122"/>
              </a:rPr>
              <a:t>带有小数点的数值数就是浮点数。</a:t>
            </a:r>
            <a:endParaRPr lang="en-US" altLang="zh-CN" sz="2400" dirty="0">
              <a:solidFill>
                <a:schemeClr val="tx1"/>
              </a:solidFill>
              <a:latin typeface="仿宋" panose="02010609060101010101" pitchFamily="49" charset="-122"/>
              <a:ea typeface="仿宋" panose="02010609060101010101" pitchFamily="49" charset="-122"/>
            </a:endParaRPr>
          </a:p>
          <a:p>
            <a:pPr marL="0" indent="0">
              <a:spcBef>
                <a:spcPts val="1800"/>
              </a:spcBef>
              <a:buFont typeface="Symbol" pitchFamily="18" charset="2"/>
              <a:buNone/>
              <a:defRPr/>
            </a:pPr>
            <a:r>
              <a:rPr lang="zh-CN" altLang="en-US" sz="2400" dirty="0">
                <a:solidFill>
                  <a:schemeClr val="tx1"/>
                </a:solidFill>
                <a:latin typeface="仿宋" panose="02010609060101010101" pitchFamily="49" charset="-122"/>
                <a:ea typeface="仿宋" panose="02010609060101010101" pitchFamily="49" charset="-122"/>
              </a:rPr>
              <a:t>如：</a:t>
            </a:r>
            <a:r>
              <a:rPr lang="en-US" altLang="zh-CN" sz="2400" dirty="0">
                <a:solidFill>
                  <a:schemeClr val="tx1"/>
                </a:solidFill>
                <a:latin typeface="仿宋" panose="02010609060101010101" pitchFamily="49" charset="-122"/>
                <a:ea typeface="仿宋" panose="02010609060101010101" pitchFamily="49" charset="-122"/>
              </a:rPr>
              <a:t>123.</a:t>
            </a: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123.0</a:t>
            </a: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123.45   </a:t>
            </a:r>
            <a:r>
              <a:rPr lang="zh-CN" altLang="en-US" sz="2400" dirty="0">
                <a:solidFill>
                  <a:schemeClr val="tx1"/>
                </a:solidFill>
                <a:latin typeface="仿宋" panose="02010609060101010101" pitchFamily="49" charset="-122"/>
                <a:ea typeface="仿宋" panose="02010609060101010101" pitchFamily="49" charset="-122"/>
              </a:rPr>
              <a:t>都是浮点数。</a:t>
            </a:r>
          </a:p>
          <a:p>
            <a:pPr marL="0" indent="627063">
              <a:lnSpc>
                <a:spcPct val="150000"/>
              </a:lnSpc>
              <a:spcBef>
                <a:spcPts val="0"/>
              </a:spcBef>
              <a:buFont typeface="Symbol" pitchFamily="18" charset="2"/>
              <a:buNone/>
              <a:defRPr/>
            </a:pPr>
            <a:r>
              <a:rPr lang="zh-CN" altLang="en-US" sz="2400" dirty="0">
                <a:solidFill>
                  <a:schemeClr val="tx1"/>
                </a:solidFill>
                <a:latin typeface="仿宋" panose="02010609060101010101" pitchFamily="49" charset="-122"/>
                <a:ea typeface="仿宋" panose="02010609060101010101" pitchFamily="49" charset="-122"/>
              </a:rPr>
              <a:t>浮点数根据其所表示数的精度可以将浮点数分为单精度数和双精度数。给定一个浮点数，则默认为该数是双精度度数，如</a:t>
            </a:r>
            <a:r>
              <a:rPr lang="en-US" altLang="zh-CN" sz="2400" dirty="0">
                <a:solidFill>
                  <a:schemeClr val="tx1"/>
                </a:solidFill>
                <a:latin typeface="仿宋" panose="02010609060101010101" pitchFamily="49" charset="-122"/>
                <a:ea typeface="仿宋" panose="02010609060101010101" pitchFamily="49" charset="-122"/>
              </a:rPr>
              <a:t>123.0</a:t>
            </a:r>
            <a:r>
              <a:rPr lang="zh-CN" altLang="en-US" sz="2400" dirty="0">
                <a:solidFill>
                  <a:schemeClr val="tx1"/>
                </a:solidFill>
                <a:latin typeface="仿宋" panose="02010609060101010101" pitchFamily="49" charset="-122"/>
                <a:ea typeface="仿宋" panose="02010609060101010101" pitchFamily="49" charset="-122"/>
              </a:rPr>
              <a:t>是一个双精度数。如果想明确地说明一个数是双精度数，可以在数据的后面加</a:t>
            </a:r>
            <a:r>
              <a:rPr lang="en-US" altLang="zh-CN" sz="2400" dirty="0">
                <a:solidFill>
                  <a:schemeClr val="tx1"/>
                </a:solidFill>
                <a:latin typeface="仿宋" panose="02010609060101010101" pitchFamily="49" charset="-122"/>
                <a:ea typeface="仿宋" panose="02010609060101010101" pitchFamily="49" charset="-122"/>
              </a:rPr>
              <a:t>D</a:t>
            </a:r>
            <a:r>
              <a:rPr lang="zh-CN" altLang="en-US" sz="2400" dirty="0">
                <a:solidFill>
                  <a:schemeClr val="tx1"/>
                </a:solidFill>
                <a:latin typeface="仿宋" panose="02010609060101010101" pitchFamily="49" charset="-122"/>
                <a:ea typeface="仿宋" panose="02010609060101010101" pitchFamily="49" charset="-122"/>
              </a:rPr>
              <a:t>或</a:t>
            </a:r>
            <a:r>
              <a:rPr lang="en-US" altLang="zh-CN" sz="2400" dirty="0">
                <a:solidFill>
                  <a:schemeClr val="tx1"/>
                </a:solidFill>
                <a:latin typeface="仿宋" panose="02010609060101010101" pitchFamily="49" charset="-122"/>
                <a:ea typeface="仿宋" panose="02010609060101010101" pitchFamily="49" charset="-122"/>
              </a:rPr>
              <a:t>d</a:t>
            </a:r>
            <a:r>
              <a:rPr lang="zh-CN" altLang="en-US" sz="2400" dirty="0">
                <a:solidFill>
                  <a:schemeClr val="tx1"/>
                </a:solidFill>
                <a:latin typeface="仿宋" panose="02010609060101010101" pitchFamily="49" charset="-122"/>
                <a:ea typeface="仿宋" panose="02010609060101010101" pitchFamily="49" charset="-122"/>
              </a:rPr>
              <a:t>。</a:t>
            </a:r>
            <a:endParaRPr lang="en-US" altLang="zh-CN" sz="2400" dirty="0">
              <a:solidFill>
                <a:schemeClr val="tx1"/>
              </a:solidFill>
              <a:latin typeface="仿宋" panose="02010609060101010101" pitchFamily="49" charset="-122"/>
              <a:ea typeface="仿宋" panose="02010609060101010101" pitchFamily="49" charset="-122"/>
            </a:endParaRPr>
          </a:p>
          <a:p>
            <a:pPr marL="0" indent="0">
              <a:lnSpc>
                <a:spcPct val="150000"/>
              </a:lnSpc>
              <a:spcBef>
                <a:spcPts val="0"/>
              </a:spcBef>
              <a:buFont typeface="Symbol" pitchFamily="18" charset="2"/>
              <a:buNone/>
              <a:defRPr/>
            </a:pPr>
            <a:r>
              <a:rPr lang="zh-CN" altLang="en-US" sz="2400" dirty="0">
                <a:solidFill>
                  <a:schemeClr val="tx1"/>
                </a:solidFill>
                <a:latin typeface="仿宋" panose="02010609060101010101" pitchFamily="49" charset="-122"/>
                <a:ea typeface="仿宋" panose="02010609060101010101" pitchFamily="49" charset="-122"/>
              </a:rPr>
              <a:t>如：</a:t>
            </a:r>
            <a:r>
              <a:rPr lang="en-US" altLang="zh-CN" sz="2400" dirty="0">
                <a:solidFill>
                  <a:schemeClr val="tx1"/>
                </a:solidFill>
                <a:latin typeface="仿宋" panose="02010609060101010101" pitchFamily="49" charset="-122"/>
                <a:ea typeface="仿宋" panose="02010609060101010101" pitchFamily="49" charset="-122"/>
              </a:rPr>
              <a:t>123.0d</a:t>
            </a: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-456.78D  </a:t>
            </a:r>
            <a:r>
              <a:rPr lang="zh-CN" altLang="en-US" sz="2400" dirty="0">
                <a:solidFill>
                  <a:schemeClr val="tx1"/>
                </a:solidFill>
                <a:latin typeface="仿宋" panose="02010609060101010101" pitchFamily="49" charset="-122"/>
                <a:ea typeface="仿宋" panose="02010609060101010101" pitchFamily="49" charset="-122"/>
              </a:rPr>
              <a:t>都是双精度数。</a:t>
            </a:r>
          </a:p>
          <a:p>
            <a:pPr marL="0" indent="0">
              <a:lnSpc>
                <a:spcPct val="150000"/>
              </a:lnSpc>
              <a:spcBef>
                <a:spcPts val="0"/>
              </a:spcBef>
              <a:buFont typeface="Symbol" pitchFamily="18" charset="2"/>
              <a:buNone/>
              <a:defRPr/>
            </a:pPr>
            <a:endParaRPr lang="en-US" altLang="zh-CN" sz="2400"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062851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1+#ppt_w/2"/>
                                          </p:val>
                                        </p:tav>
                                        <p:tav tm="100000">
                                          <p:val>
                                            <p:strVal val="#ppt_x"/>
                                          </p:val>
                                        </p:tav>
                                      </p:tavLst>
                                    </p:anim>
                                    <p:anim calcmode="lin" valueType="num">
                                      <p:cBhvr additive="base">
                                        <p:cTn id="15" dur="500" fill="hold"/>
                                        <p:tgtEl>
                                          <p:spTgt spid="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9" fill="hold" grpId="0" nodeType="after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9">
                                            <p:txEl>
                                              <p:pRg st="1" end="1"/>
                                            </p:txEl>
                                          </p:spTgt>
                                        </p:tgtEl>
                                        <p:attrNameLst>
                                          <p:attrName>style.visibility</p:attrName>
                                        </p:attrNameLst>
                                      </p:cBhvr>
                                      <p:to>
                                        <p:strVal val="visible"/>
                                      </p:to>
                                    </p:set>
                                    <p:anim calcmode="lin" valueType="num">
                                      <p:cBhvr additive="base">
                                        <p:cTn id="29" dur="500" fill="hold"/>
                                        <p:tgtEl>
                                          <p:spTgt spid="9">
                                            <p:txEl>
                                              <p:pRg st="1" end="1"/>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9" fill="hold" grpId="0" nodeType="clickEffect">
                                  <p:stCondLst>
                                    <p:cond delay="0"/>
                                  </p:stCondLst>
                                  <p:childTnLst>
                                    <p:set>
                                      <p:cBhvr>
                                        <p:cTn id="34" dur="1" fill="hold">
                                          <p:stCondLst>
                                            <p:cond delay="0"/>
                                          </p:stCondLst>
                                        </p:cTn>
                                        <p:tgtEl>
                                          <p:spTgt spid="9">
                                            <p:txEl>
                                              <p:pRg st="2" end="2"/>
                                            </p:txEl>
                                          </p:spTgt>
                                        </p:tgtEl>
                                        <p:attrNameLst>
                                          <p:attrName>style.visibility</p:attrName>
                                        </p:attrNameLst>
                                      </p:cBhvr>
                                      <p:to>
                                        <p:strVal val="visible"/>
                                      </p:to>
                                    </p:set>
                                    <p:anim calcmode="lin" valueType="num">
                                      <p:cBhvr additive="base">
                                        <p:cTn id="35"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9">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left)">
                                      <p:cBhvr>
                                        <p:cTn id="41" dur="500"/>
                                        <p:tgtEl>
                                          <p:spTgt spid="4"/>
                                        </p:tgtEl>
                                      </p:cBhvr>
                                    </p:animEffect>
                                  </p:childTnLst>
                                </p:cTn>
                              </p:par>
                            </p:childTnLst>
                          </p:cTn>
                        </p:par>
                        <p:par>
                          <p:cTn id="42" fill="hold">
                            <p:stCondLst>
                              <p:cond delay="500"/>
                            </p:stCondLst>
                            <p:childTnLst>
                              <p:par>
                                <p:cTn id="43" presetID="2" presetClass="entr" presetSubtype="2" fill="hold" grpId="0" nodeType="afterEffect">
                                  <p:stCondLst>
                                    <p:cond delay="0"/>
                                  </p:stCondLst>
                                  <p:childTnLst>
                                    <p:set>
                                      <p:cBhvr>
                                        <p:cTn id="44" dur="1" fill="hold">
                                          <p:stCondLst>
                                            <p:cond delay="0"/>
                                          </p:stCondLst>
                                        </p:cTn>
                                        <p:tgtEl>
                                          <p:spTgt spid="9">
                                            <p:txEl>
                                              <p:pRg st="3" end="3"/>
                                            </p:txEl>
                                          </p:spTgt>
                                        </p:tgtEl>
                                        <p:attrNameLst>
                                          <p:attrName>style.visibility</p:attrName>
                                        </p:attrNameLst>
                                      </p:cBhvr>
                                      <p:to>
                                        <p:strVal val="visible"/>
                                      </p:to>
                                    </p:set>
                                    <p:anim calcmode="lin" valueType="num">
                                      <p:cBhvr additive="base">
                                        <p:cTn id="45" dur="500" fill="hold"/>
                                        <p:tgtEl>
                                          <p:spTgt spid="9">
                                            <p:txEl>
                                              <p:pRg st="3" end="3"/>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par>
                          <p:cTn id="47" fill="hold">
                            <p:stCondLst>
                              <p:cond delay="1000"/>
                            </p:stCondLst>
                            <p:childTnLst>
                              <p:par>
                                <p:cTn id="48" presetID="16" presetClass="entr" presetSubtype="37" fill="hold" grpId="0" nodeType="after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barn(outVertical)">
                                      <p:cBhvr>
                                        <p:cTn id="5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animBg="1"/>
      <p:bldP spid="6" grpId="0" animBg="1"/>
      <p:bldP spid="7" grpId="0" animBg="1"/>
      <p:bldP spid="8" grpId="0"/>
      <p:bldP spid="9"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2.2  </a:t>
            </a:r>
            <a:r>
              <a:rPr lang="zh-CN" altLang="en-US" b="1" dirty="0">
                <a:latin typeface="仿宋" panose="02010609060101010101" pitchFamily="49" charset="-122"/>
                <a:ea typeface="仿宋" panose="02010609060101010101" pitchFamily="49" charset="-122"/>
              </a:rPr>
              <a:t>数据类型和运算符号</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0E7A7008-795E-40C1-901D-410DBF388C6F}"/>
              </a:ext>
            </a:extLst>
          </p:cNvPr>
          <p:cNvSpPr/>
          <p:nvPr/>
        </p:nvSpPr>
        <p:spPr>
          <a:xfrm>
            <a:off x="1264444" y="4801394"/>
            <a:ext cx="9677400" cy="5334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矩形 4">
            <a:extLst>
              <a:ext uri="{FF2B5EF4-FFF2-40B4-BE49-F238E27FC236}">
                <a16:creationId xmlns:a16="http://schemas.microsoft.com/office/drawing/2014/main" id="{B333050A-1B53-49B0-AA54-E730234301F7}"/>
              </a:ext>
            </a:extLst>
          </p:cNvPr>
          <p:cNvSpPr/>
          <p:nvPr/>
        </p:nvSpPr>
        <p:spPr>
          <a:xfrm>
            <a:off x="1264444" y="3201194"/>
            <a:ext cx="9677400" cy="5334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a:extLst>
              <a:ext uri="{FF2B5EF4-FFF2-40B4-BE49-F238E27FC236}">
                <a16:creationId xmlns:a16="http://schemas.microsoft.com/office/drawing/2014/main" id="{FF3CA40D-8542-42E1-A58E-E534B8F9D253}"/>
              </a:ext>
            </a:extLst>
          </p:cNvPr>
          <p:cNvSpPr/>
          <p:nvPr/>
        </p:nvSpPr>
        <p:spPr>
          <a:xfrm>
            <a:off x="1264444" y="2134394"/>
            <a:ext cx="9707562" cy="5334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内容占位符 1">
            <a:extLst>
              <a:ext uri="{FF2B5EF4-FFF2-40B4-BE49-F238E27FC236}">
                <a16:creationId xmlns:a16="http://schemas.microsoft.com/office/drawing/2014/main" id="{2A9876DD-E5AE-4CFA-B389-D1B9E9AB6099}"/>
              </a:ext>
            </a:extLst>
          </p:cNvPr>
          <p:cNvSpPr>
            <a:spLocks noGrp="1"/>
          </p:cNvSpPr>
          <p:nvPr>
            <p:ph idx="1"/>
          </p:nvPr>
        </p:nvSpPr>
        <p:spPr>
          <a:xfrm>
            <a:off x="1218407" y="1448594"/>
            <a:ext cx="9584450" cy="4114800"/>
          </a:xfrm>
        </p:spPr>
        <p:txBody>
          <a:bodyPr>
            <a:noAutofit/>
          </a:bodyPr>
          <a:lstStyle/>
          <a:p>
            <a:pPr marL="0" indent="627063">
              <a:lnSpc>
                <a:spcPct val="150000"/>
              </a:lnSpc>
              <a:spcBef>
                <a:spcPts val="0"/>
              </a:spcBef>
              <a:buFont typeface="Symbol" pitchFamily="18" charset="2"/>
              <a:buNone/>
              <a:defRPr/>
            </a:pPr>
            <a:r>
              <a:rPr lang="zh-CN" altLang="en-US" sz="2400" dirty="0">
                <a:solidFill>
                  <a:schemeClr val="tx1"/>
                </a:solidFill>
                <a:latin typeface="仿宋" panose="02010609060101010101" pitchFamily="49" charset="-122"/>
                <a:ea typeface="仿宋" panose="02010609060101010101" pitchFamily="49" charset="-122"/>
              </a:rPr>
              <a:t>如果在一个浮点数后面加</a:t>
            </a:r>
            <a:r>
              <a:rPr lang="en-US" altLang="zh-CN" sz="2400" dirty="0">
                <a:solidFill>
                  <a:schemeClr val="tx1"/>
                </a:solidFill>
                <a:latin typeface="仿宋" panose="02010609060101010101" pitchFamily="49" charset="-122"/>
                <a:ea typeface="仿宋" panose="02010609060101010101" pitchFamily="49" charset="-122"/>
              </a:rPr>
              <a:t>F</a:t>
            </a:r>
            <a:r>
              <a:rPr lang="zh-CN" altLang="en-US" sz="2400" dirty="0">
                <a:solidFill>
                  <a:schemeClr val="tx1"/>
                </a:solidFill>
                <a:latin typeface="仿宋" panose="02010609060101010101" pitchFamily="49" charset="-122"/>
                <a:ea typeface="仿宋" panose="02010609060101010101" pitchFamily="49" charset="-122"/>
              </a:rPr>
              <a:t>或</a:t>
            </a:r>
            <a:r>
              <a:rPr lang="en-US" altLang="zh-CN" sz="2400" dirty="0">
                <a:solidFill>
                  <a:schemeClr val="tx1"/>
                </a:solidFill>
                <a:latin typeface="仿宋" panose="02010609060101010101" pitchFamily="49" charset="-122"/>
                <a:ea typeface="仿宋" panose="02010609060101010101" pitchFamily="49" charset="-122"/>
              </a:rPr>
              <a:t>f</a:t>
            </a:r>
            <a:r>
              <a:rPr lang="zh-CN" altLang="en-US" sz="2400" dirty="0">
                <a:solidFill>
                  <a:schemeClr val="tx1"/>
                </a:solidFill>
                <a:latin typeface="仿宋" panose="02010609060101010101" pitchFamily="49" charset="-122"/>
                <a:ea typeface="仿宋" panose="02010609060101010101" pitchFamily="49" charset="-122"/>
              </a:rPr>
              <a:t>，明确地表示该数是一个单精度数。</a:t>
            </a:r>
            <a:endParaRPr lang="en-US" altLang="zh-CN" sz="2400" dirty="0">
              <a:solidFill>
                <a:schemeClr val="tx1"/>
              </a:solidFill>
              <a:latin typeface="仿宋" panose="02010609060101010101" pitchFamily="49" charset="-122"/>
              <a:ea typeface="仿宋" panose="02010609060101010101" pitchFamily="49" charset="-122"/>
            </a:endParaRPr>
          </a:p>
          <a:p>
            <a:pPr marL="0" indent="0">
              <a:lnSpc>
                <a:spcPct val="150000"/>
              </a:lnSpc>
              <a:spcBef>
                <a:spcPts val="0"/>
              </a:spcBef>
              <a:buFont typeface="Symbol" pitchFamily="18" charset="2"/>
              <a:buNone/>
              <a:defRPr/>
            </a:pPr>
            <a:r>
              <a:rPr lang="zh-CN" altLang="en-US" sz="2400" dirty="0">
                <a:solidFill>
                  <a:schemeClr val="tx1"/>
                </a:solidFill>
                <a:latin typeface="仿宋" panose="02010609060101010101" pitchFamily="49" charset="-122"/>
                <a:ea typeface="仿宋" panose="02010609060101010101" pitchFamily="49" charset="-122"/>
              </a:rPr>
              <a:t>如：</a:t>
            </a:r>
            <a:r>
              <a:rPr lang="en-US" altLang="zh-CN" sz="2400" dirty="0">
                <a:solidFill>
                  <a:schemeClr val="tx1"/>
                </a:solidFill>
                <a:latin typeface="仿宋" panose="02010609060101010101" pitchFamily="49" charset="-122"/>
                <a:ea typeface="仿宋" panose="02010609060101010101" pitchFamily="49" charset="-122"/>
              </a:rPr>
              <a:t>123.0f</a:t>
            </a: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-456.78F  </a:t>
            </a:r>
            <a:r>
              <a:rPr lang="zh-CN" altLang="en-US" sz="2400" dirty="0">
                <a:solidFill>
                  <a:schemeClr val="tx1"/>
                </a:solidFill>
                <a:latin typeface="仿宋" panose="02010609060101010101" pitchFamily="49" charset="-122"/>
                <a:ea typeface="仿宋" panose="02010609060101010101" pitchFamily="49" charset="-122"/>
              </a:rPr>
              <a:t>是单精度数而不是双精度数。</a:t>
            </a:r>
          </a:p>
          <a:p>
            <a:pPr marL="0" indent="538163">
              <a:lnSpc>
                <a:spcPct val="150000"/>
              </a:lnSpc>
              <a:spcBef>
                <a:spcPts val="0"/>
              </a:spcBef>
              <a:buFont typeface="Symbol" pitchFamily="18" charset="2"/>
              <a:buNone/>
              <a:defRPr/>
            </a:pPr>
            <a:r>
              <a:rPr lang="zh-CN" altLang="en-US" sz="2400" dirty="0">
                <a:solidFill>
                  <a:schemeClr val="tx1"/>
                </a:solidFill>
                <a:latin typeface="仿宋" panose="02010609060101010101" pitchFamily="49" charset="-122"/>
                <a:ea typeface="仿宋" panose="02010609060101010101" pitchFamily="49" charset="-122"/>
              </a:rPr>
              <a:t>浮点数可以用指数形式表示。</a:t>
            </a:r>
            <a:endParaRPr lang="en-US" altLang="zh-CN" sz="2400" dirty="0">
              <a:solidFill>
                <a:schemeClr val="tx1"/>
              </a:solidFill>
              <a:latin typeface="仿宋" panose="02010609060101010101" pitchFamily="49" charset="-122"/>
              <a:ea typeface="仿宋" panose="02010609060101010101" pitchFamily="49" charset="-122"/>
            </a:endParaRPr>
          </a:p>
          <a:p>
            <a:pPr marL="0" indent="0">
              <a:lnSpc>
                <a:spcPct val="150000"/>
              </a:lnSpc>
              <a:spcBef>
                <a:spcPts val="0"/>
              </a:spcBef>
              <a:buFont typeface="Symbol" pitchFamily="18" charset="2"/>
              <a:buNone/>
              <a:defRPr/>
            </a:pPr>
            <a:r>
              <a:rPr lang="zh-CN" altLang="en-US" sz="2400" dirty="0">
                <a:solidFill>
                  <a:schemeClr val="tx1"/>
                </a:solidFill>
                <a:latin typeface="仿宋" panose="02010609060101010101" pitchFamily="49" charset="-122"/>
                <a:ea typeface="仿宋" panose="02010609060101010101" pitchFamily="49" charset="-122"/>
              </a:rPr>
              <a:t>如：</a:t>
            </a:r>
            <a:r>
              <a:rPr lang="en-US" altLang="zh-CN" sz="2400" dirty="0">
                <a:solidFill>
                  <a:schemeClr val="tx1"/>
                </a:solidFill>
                <a:latin typeface="仿宋" panose="02010609060101010101" pitchFamily="49" charset="-122"/>
                <a:ea typeface="仿宋" panose="02010609060101010101" pitchFamily="49" charset="-122"/>
              </a:rPr>
              <a:t>123.45e3</a:t>
            </a: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-1.25E-5F</a:t>
            </a: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12.456e1D</a:t>
            </a:r>
          </a:p>
          <a:p>
            <a:pPr marL="0" indent="0">
              <a:lnSpc>
                <a:spcPct val="150000"/>
              </a:lnSpc>
              <a:spcBef>
                <a:spcPts val="0"/>
              </a:spcBef>
              <a:buFont typeface="Symbol" pitchFamily="18" charset="2"/>
              <a:buNone/>
              <a:defRPr/>
            </a:pPr>
            <a:r>
              <a:rPr lang="en-US" altLang="zh-CN" sz="2400" dirty="0">
                <a:solidFill>
                  <a:schemeClr val="tx1"/>
                </a:solidFill>
                <a:latin typeface="仿宋" panose="02010609060101010101" pitchFamily="49" charset="-122"/>
                <a:ea typeface="仿宋" panose="02010609060101010101" pitchFamily="49" charset="-122"/>
              </a:rPr>
              <a:t>123.45e3</a:t>
            </a:r>
            <a:r>
              <a:rPr lang="zh-CN" altLang="en-US" sz="2400" dirty="0">
                <a:solidFill>
                  <a:schemeClr val="tx1"/>
                </a:solidFill>
                <a:latin typeface="仿宋" panose="02010609060101010101" pitchFamily="49" charset="-122"/>
                <a:ea typeface="仿宋" panose="02010609060101010101" pitchFamily="49" charset="-122"/>
              </a:rPr>
              <a:t>表示</a:t>
            </a:r>
            <a:r>
              <a:rPr lang="en-US" altLang="zh-CN" sz="2400" dirty="0">
                <a:solidFill>
                  <a:schemeClr val="tx1"/>
                </a:solidFill>
                <a:latin typeface="仿宋" panose="02010609060101010101" pitchFamily="49" charset="-122"/>
                <a:ea typeface="仿宋" panose="02010609060101010101" pitchFamily="49" charset="-122"/>
              </a:rPr>
              <a:t>123.45*103</a:t>
            </a:r>
            <a:r>
              <a:rPr lang="zh-CN" altLang="en-US" sz="2400" dirty="0">
                <a:solidFill>
                  <a:schemeClr val="tx1"/>
                </a:solidFill>
                <a:latin typeface="仿宋" panose="02010609060101010101" pitchFamily="49" charset="-122"/>
                <a:ea typeface="仿宋" panose="02010609060101010101" pitchFamily="49" charset="-122"/>
              </a:rPr>
              <a:t>。使用指数形式表示浮点数时，</a:t>
            </a:r>
            <a:r>
              <a:rPr lang="en-US" altLang="zh-CN" sz="2400" dirty="0">
                <a:solidFill>
                  <a:schemeClr val="tx1"/>
                </a:solidFill>
                <a:latin typeface="仿宋" panose="02010609060101010101" pitchFamily="49" charset="-122"/>
                <a:ea typeface="仿宋" panose="02010609060101010101" pitchFamily="49" charset="-122"/>
              </a:rPr>
              <a:t>e</a:t>
            </a:r>
            <a:r>
              <a:rPr lang="zh-CN" altLang="en-US" sz="2400" dirty="0">
                <a:solidFill>
                  <a:schemeClr val="tx1"/>
                </a:solidFill>
                <a:latin typeface="仿宋" panose="02010609060101010101" pitchFamily="49" charset="-122"/>
                <a:ea typeface="仿宋" panose="02010609060101010101" pitchFamily="49" charset="-122"/>
              </a:rPr>
              <a:t>或</a:t>
            </a:r>
            <a:r>
              <a:rPr lang="en-US" altLang="zh-CN" sz="2400" dirty="0">
                <a:solidFill>
                  <a:schemeClr val="tx1"/>
                </a:solidFill>
                <a:latin typeface="仿宋" panose="02010609060101010101" pitchFamily="49" charset="-122"/>
                <a:ea typeface="仿宋" panose="02010609060101010101" pitchFamily="49" charset="-122"/>
              </a:rPr>
              <a:t>E</a:t>
            </a:r>
            <a:r>
              <a:rPr lang="zh-CN" altLang="en-US" sz="2400" dirty="0">
                <a:solidFill>
                  <a:schemeClr val="tx1"/>
                </a:solidFill>
                <a:latin typeface="仿宋" panose="02010609060101010101" pitchFamily="49" charset="-122"/>
                <a:ea typeface="仿宋" panose="02010609060101010101" pitchFamily="49" charset="-122"/>
              </a:rPr>
              <a:t>的前面必须有数字，其后面必须是一个整型数。</a:t>
            </a:r>
            <a:endParaRPr lang="en-US" altLang="zh-CN" sz="2400" dirty="0">
              <a:solidFill>
                <a:schemeClr val="tx1"/>
              </a:solidFill>
              <a:latin typeface="仿宋" panose="02010609060101010101" pitchFamily="49" charset="-122"/>
              <a:ea typeface="仿宋" panose="02010609060101010101" pitchFamily="49" charset="-122"/>
            </a:endParaRPr>
          </a:p>
          <a:p>
            <a:pPr marL="0" indent="0">
              <a:lnSpc>
                <a:spcPct val="150000"/>
              </a:lnSpc>
              <a:spcBef>
                <a:spcPts val="0"/>
              </a:spcBef>
              <a:buFont typeface="Symbol" pitchFamily="18" charset="2"/>
              <a:buNone/>
              <a:defRPr/>
            </a:pPr>
            <a:r>
              <a:rPr lang="zh-CN" altLang="en-US" sz="2400" dirty="0">
                <a:solidFill>
                  <a:schemeClr val="tx1"/>
                </a:solidFill>
                <a:latin typeface="仿宋" panose="02010609060101010101" pitchFamily="49" charset="-122"/>
                <a:ea typeface="仿宋" panose="02010609060101010101" pitchFamily="49" charset="-122"/>
              </a:rPr>
              <a:t>如：</a:t>
            </a:r>
            <a:r>
              <a:rPr lang="en-US" altLang="zh-CN" sz="2400" dirty="0">
                <a:solidFill>
                  <a:schemeClr val="tx1"/>
                </a:solidFill>
                <a:latin typeface="仿宋" panose="02010609060101010101" pitchFamily="49" charset="-122"/>
                <a:ea typeface="仿宋" panose="02010609060101010101" pitchFamily="49" charset="-122"/>
              </a:rPr>
              <a:t>12.3e</a:t>
            </a: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12.3e2.5</a:t>
            </a: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e-3  </a:t>
            </a:r>
            <a:r>
              <a:rPr lang="zh-CN" altLang="en-US" sz="2400" dirty="0">
                <a:solidFill>
                  <a:schemeClr val="tx1"/>
                </a:solidFill>
                <a:latin typeface="仿宋" panose="02010609060101010101" pitchFamily="49" charset="-122"/>
                <a:ea typeface="仿宋" panose="02010609060101010101" pitchFamily="49" charset="-122"/>
              </a:rPr>
              <a:t>等不是合法的指数形式的浮点数。</a:t>
            </a:r>
          </a:p>
        </p:txBody>
      </p:sp>
      <p:sp>
        <p:nvSpPr>
          <p:cNvPr id="8" name="矩形 7">
            <a:extLst>
              <a:ext uri="{FF2B5EF4-FFF2-40B4-BE49-F238E27FC236}">
                <a16:creationId xmlns:a16="http://schemas.microsoft.com/office/drawing/2014/main" id="{789A1312-88B4-40FF-8C14-19A92B141464}"/>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359894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 presetClass="entr" presetSubtype="9"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 calcmode="lin" valueType="num">
                                      <p:cBhvr additive="base">
                                        <p:cTn id="10"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1" dur="500" fill="hold"/>
                                        <p:tgtEl>
                                          <p:spTgt spid="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par>
                          <p:cTn id="17" fill="hold">
                            <p:stCondLst>
                              <p:cond delay="500"/>
                            </p:stCondLst>
                            <p:childTnLst>
                              <p:par>
                                <p:cTn id="18" presetID="2" presetClass="entr" presetSubtype="2" fill="hold" grpId="0" nodeType="after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 calcmode="lin" valueType="num">
                                      <p:cBhvr additive="base">
                                        <p:cTn id="20" dur="500" fill="hold"/>
                                        <p:tgtEl>
                                          <p:spTgt spid="7">
                                            <p:txEl>
                                              <p:pRg st="1" end="1"/>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9" fill="hold" grpId="0" nodeType="click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 calcmode="lin" valueType="num">
                                      <p:cBhvr additive="base">
                                        <p:cTn id="26"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7">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par>
                          <p:cTn id="33" fill="hold">
                            <p:stCondLst>
                              <p:cond delay="500"/>
                            </p:stCondLst>
                            <p:childTnLst>
                              <p:par>
                                <p:cTn id="34" presetID="2" presetClass="entr" presetSubtype="2" fill="hold" grpId="0" nodeType="afterEffect">
                                  <p:stCondLst>
                                    <p:cond delay="0"/>
                                  </p:stCondLst>
                                  <p:childTnLst>
                                    <p:set>
                                      <p:cBhvr>
                                        <p:cTn id="35" dur="1" fill="hold">
                                          <p:stCondLst>
                                            <p:cond delay="0"/>
                                          </p:stCondLst>
                                        </p:cTn>
                                        <p:tgtEl>
                                          <p:spTgt spid="7">
                                            <p:txEl>
                                              <p:pRg st="3" end="3"/>
                                            </p:txEl>
                                          </p:spTgt>
                                        </p:tgtEl>
                                        <p:attrNameLst>
                                          <p:attrName>style.visibility</p:attrName>
                                        </p:attrNameLst>
                                      </p:cBhvr>
                                      <p:to>
                                        <p:strVal val="visible"/>
                                      </p:to>
                                    </p:set>
                                    <p:anim calcmode="lin" valueType="num">
                                      <p:cBhvr additive="base">
                                        <p:cTn id="36" dur="500" fill="hold"/>
                                        <p:tgtEl>
                                          <p:spTgt spid="7">
                                            <p:txEl>
                                              <p:pRg st="3" end="3"/>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9"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 calcmode="lin" valueType="num">
                                      <p:cBhvr additive="base">
                                        <p:cTn id="42"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7">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wipe(left)">
                                      <p:cBhvr>
                                        <p:cTn id="48" dur="500"/>
                                        <p:tgtEl>
                                          <p:spTgt spid="4"/>
                                        </p:tgtEl>
                                      </p:cBhvr>
                                    </p:animEffect>
                                  </p:childTnLst>
                                </p:cTn>
                              </p:par>
                            </p:childTnLst>
                          </p:cTn>
                        </p:par>
                        <p:par>
                          <p:cTn id="49" fill="hold">
                            <p:stCondLst>
                              <p:cond delay="500"/>
                            </p:stCondLst>
                            <p:childTnLst>
                              <p:par>
                                <p:cTn id="50" presetID="2" presetClass="entr" presetSubtype="2" fill="hold" grpId="0" nodeType="afterEffect">
                                  <p:stCondLst>
                                    <p:cond delay="0"/>
                                  </p:stCondLst>
                                  <p:childTnLst>
                                    <p:set>
                                      <p:cBhvr>
                                        <p:cTn id="51" dur="1" fill="hold">
                                          <p:stCondLst>
                                            <p:cond delay="0"/>
                                          </p:stCondLst>
                                        </p:cTn>
                                        <p:tgtEl>
                                          <p:spTgt spid="7">
                                            <p:txEl>
                                              <p:pRg st="5" end="5"/>
                                            </p:txEl>
                                          </p:spTgt>
                                        </p:tgtEl>
                                        <p:attrNameLst>
                                          <p:attrName>style.visibility</p:attrName>
                                        </p:attrNameLst>
                                      </p:cBhvr>
                                      <p:to>
                                        <p:strVal val="visible"/>
                                      </p:to>
                                    </p:set>
                                    <p:anim calcmode="lin" valueType="num">
                                      <p:cBhvr additive="base">
                                        <p:cTn id="52" dur="500" fill="hold"/>
                                        <p:tgtEl>
                                          <p:spTgt spid="7">
                                            <p:txEl>
                                              <p:pRg st="5" end="5"/>
                                            </p:txEl>
                                          </p:spTgt>
                                        </p:tgtEl>
                                        <p:attrNameLst>
                                          <p:attrName>ppt_x</p:attrName>
                                        </p:attrNameLst>
                                      </p:cBhvr>
                                      <p:tavLst>
                                        <p:tav tm="0">
                                          <p:val>
                                            <p:strVal val="1+#ppt_w/2"/>
                                          </p:val>
                                        </p:tav>
                                        <p:tav tm="100000">
                                          <p:val>
                                            <p:strVal val="#ppt_x"/>
                                          </p:val>
                                        </p:tav>
                                      </p:tavLst>
                                    </p:anim>
                                    <p:anim calcmode="lin" valueType="num">
                                      <p:cBhvr additive="base">
                                        <p:cTn id="53" dur="500" fill="hold"/>
                                        <p:tgtEl>
                                          <p:spTgt spid="7">
                                            <p:txEl>
                                              <p:pRg st="5" end="5"/>
                                            </p:txEl>
                                          </p:spTgt>
                                        </p:tgtEl>
                                        <p:attrNameLst>
                                          <p:attrName>ppt_y</p:attrName>
                                        </p:attrNameLst>
                                      </p:cBhvr>
                                      <p:tavLst>
                                        <p:tav tm="0">
                                          <p:val>
                                            <p:strVal val="#ppt_y"/>
                                          </p:val>
                                        </p:tav>
                                        <p:tav tm="100000">
                                          <p:val>
                                            <p:strVal val="#ppt_y"/>
                                          </p:val>
                                        </p:tav>
                                      </p:tavLst>
                                    </p:anim>
                                  </p:childTnLst>
                                </p:cTn>
                              </p:par>
                            </p:childTnLst>
                          </p:cTn>
                        </p:par>
                        <p:par>
                          <p:cTn id="54" fill="hold">
                            <p:stCondLst>
                              <p:cond delay="1000"/>
                            </p:stCondLst>
                            <p:childTnLst>
                              <p:par>
                                <p:cTn id="55" presetID="16" presetClass="entr" presetSubtype="21" fill="hold" grpId="0" nodeType="after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barn(inVertical)">
                                      <p:cBhvr>
                                        <p:cTn id="5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animBg="1"/>
      <p:bldP spid="6" grpId="0" animBg="1"/>
      <p:bldP spid="7" grpId="0" uiExpand="1" build="p"/>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2.2  </a:t>
            </a:r>
            <a:r>
              <a:rPr lang="zh-CN" altLang="en-US" b="1" dirty="0">
                <a:latin typeface="仿宋" panose="02010609060101010101" pitchFamily="49" charset="-122"/>
                <a:ea typeface="仿宋" panose="02010609060101010101" pitchFamily="49" charset="-122"/>
              </a:rPr>
              <a:t>数据类型和运算符号</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D6F16A82-7497-4351-9FE2-03EB75B3212D}"/>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Freeform 3">
            <a:extLst>
              <a:ext uri="{FF2B5EF4-FFF2-40B4-BE49-F238E27FC236}">
                <a16:creationId xmlns:a16="http://schemas.microsoft.com/office/drawing/2014/main" id="{09D522DD-C8FA-4066-A0D0-74076226422A}"/>
              </a:ext>
            </a:extLst>
          </p:cNvPr>
          <p:cNvSpPr/>
          <p:nvPr/>
        </p:nvSpPr>
        <p:spPr>
          <a:xfrm>
            <a:off x="794" y="12961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6" name="内容占位符 2">
            <a:extLst>
              <a:ext uri="{FF2B5EF4-FFF2-40B4-BE49-F238E27FC236}">
                <a16:creationId xmlns:a16="http://schemas.microsoft.com/office/drawing/2014/main" id="{D5F58020-05CB-4D80-95A0-68ED98F00591}"/>
              </a:ext>
            </a:extLst>
          </p:cNvPr>
          <p:cNvSpPr txBox="1">
            <a:spLocks/>
          </p:cNvSpPr>
          <p:nvPr/>
        </p:nvSpPr>
        <p:spPr>
          <a:xfrm>
            <a:off x="1070409" y="1306088"/>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3.</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布尔型数</a:t>
            </a:r>
            <a:r>
              <a:rPr lang="en-US" altLang="zh-CN" sz="2400" dirty="0" err="1">
                <a:solidFill>
                  <a:schemeClr val="tx1">
                    <a:lumMod val="95000"/>
                    <a:lumOff val="5000"/>
                  </a:schemeClr>
                </a:solidFill>
                <a:latin typeface="仿宋" panose="02010609060101010101" pitchFamily="49" charset="-122"/>
                <a:ea typeface="仿宋" panose="02010609060101010101" pitchFamily="49" charset="-122"/>
              </a:rPr>
              <a:t>boolean</a:t>
            </a:r>
            <a:endParaRPr lang="en-US" altLang="zh-CN" sz="2400" dirty="0">
              <a:solidFill>
                <a:schemeClr val="tx1">
                  <a:lumMod val="95000"/>
                  <a:lumOff val="5000"/>
                </a:schemeClr>
              </a:solidFill>
              <a:latin typeface="仿宋" panose="02010609060101010101" pitchFamily="49" charset="-122"/>
              <a:ea typeface="仿宋" panose="02010609060101010101" pitchFamily="49" charset="-122"/>
            </a:endParaRPr>
          </a:p>
          <a:p>
            <a:pPr marL="0" indent="0">
              <a:buNone/>
            </a:pPr>
            <a:endParaRPr lang="zh-CN" altLang="en-US" sz="2400" dirty="0">
              <a:solidFill>
                <a:schemeClr val="tx1">
                  <a:lumMod val="95000"/>
                  <a:lumOff val="5000"/>
                </a:schemeClr>
              </a:solidFill>
              <a:latin typeface="仿宋" panose="02010609060101010101" pitchFamily="49" charset="-122"/>
              <a:ea typeface="仿宋" panose="02010609060101010101" pitchFamily="49" charset="-122"/>
            </a:endParaRPr>
          </a:p>
        </p:txBody>
      </p:sp>
      <p:sp>
        <p:nvSpPr>
          <p:cNvPr id="7" name="内容占位符 1">
            <a:extLst>
              <a:ext uri="{FF2B5EF4-FFF2-40B4-BE49-F238E27FC236}">
                <a16:creationId xmlns:a16="http://schemas.microsoft.com/office/drawing/2014/main" id="{F0065EF9-B688-4C27-BF10-0A2B98464E0D}"/>
              </a:ext>
            </a:extLst>
          </p:cNvPr>
          <p:cNvSpPr>
            <a:spLocks noGrp="1"/>
          </p:cNvSpPr>
          <p:nvPr>
            <p:ph idx="1"/>
          </p:nvPr>
        </p:nvSpPr>
        <p:spPr>
          <a:xfrm>
            <a:off x="1204912" y="1880831"/>
            <a:ext cx="9995694" cy="1177857"/>
          </a:xfrm>
        </p:spPr>
        <p:txBody>
          <a:bodyPr>
            <a:noAutofit/>
          </a:bodyPr>
          <a:lstStyle/>
          <a:p>
            <a:pPr marL="0" indent="627063">
              <a:lnSpc>
                <a:spcPct val="150000"/>
              </a:lnSpc>
              <a:spcBef>
                <a:spcPts val="0"/>
              </a:spcBef>
              <a:buFont typeface="Symbol" pitchFamily="18" charset="2"/>
              <a:buNone/>
              <a:defRPr/>
            </a:pPr>
            <a:r>
              <a:rPr lang="zh-CN" altLang="en-US" sz="2400" dirty="0">
                <a:solidFill>
                  <a:schemeClr val="tx1"/>
                </a:solidFill>
                <a:latin typeface="仿宋" panose="02010609060101010101" pitchFamily="49" charset="-122"/>
                <a:ea typeface="仿宋" panose="02010609060101010101" pitchFamily="49" charset="-122"/>
              </a:rPr>
              <a:t>布尔型数是逻辑值，用于表示“真”和“假”。布尔型数的值用</a:t>
            </a:r>
            <a:r>
              <a:rPr lang="en-US" altLang="zh-CN" sz="2400" dirty="0">
                <a:solidFill>
                  <a:schemeClr val="tx1"/>
                </a:solidFill>
                <a:latin typeface="仿宋" panose="02010609060101010101" pitchFamily="49" charset="-122"/>
                <a:ea typeface="仿宋" panose="02010609060101010101" pitchFamily="49" charset="-122"/>
              </a:rPr>
              <a:t>true</a:t>
            </a:r>
            <a:r>
              <a:rPr lang="zh-CN" altLang="en-US" sz="2400" dirty="0">
                <a:solidFill>
                  <a:schemeClr val="tx1"/>
                </a:solidFill>
                <a:latin typeface="仿宋" panose="02010609060101010101" pitchFamily="49" charset="-122"/>
                <a:ea typeface="仿宋" panose="02010609060101010101" pitchFamily="49" charset="-122"/>
              </a:rPr>
              <a:t>和</a:t>
            </a:r>
            <a:r>
              <a:rPr lang="en-US" altLang="zh-CN" sz="2400" dirty="0">
                <a:solidFill>
                  <a:schemeClr val="tx1"/>
                </a:solidFill>
                <a:latin typeface="仿宋" panose="02010609060101010101" pitchFamily="49" charset="-122"/>
                <a:ea typeface="仿宋" panose="02010609060101010101" pitchFamily="49" charset="-122"/>
              </a:rPr>
              <a:t>false</a:t>
            </a:r>
            <a:r>
              <a:rPr lang="zh-CN" altLang="en-US" sz="2400" dirty="0">
                <a:solidFill>
                  <a:schemeClr val="tx1"/>
                </a:solidFill>
                <a:latin typeface="仿宋" panose="02010609060101010101" pitchFamily="49" charset="-122"/>
                <a:ea typeface="仿宋" panose="02010609060101010101" pitchFamily="49" charset="-122"/>
              </a:rPr>
              <a:t>表示。</a:t>
            </a:r>
            <a:r>
              <a:rPr lang="en-US" altLang="zh-CN" sz="2400" dirty="0">
                <a:solidFill>
                  <a:schemeClr val="tx1"/>
                </a:solidFill>
                <a:latin typeface="仿宋" panose="02010609060101010101" pitchFamily="49" charset="-122"/>
                <a:ea typeface="仿宋" panose="02010609060101010101" pitchFamily="49" charset="-122"/>
              </a:rPr>
              <a:t>true</a:t>
            </a:r>
            <a:r>
              <a:rPr lang="zh-CN" altLang="en-US" sz="2400" dirty="0">
                <a:solidFill>
                  <a:schemeClr val="tx1"/>
                </a:solidFill>
                <a:latin typeface="仿宋" panose="02010609060101010101" pitchFamily="49" charset="-122"/>
                <a:ea typeface="仿宋" panose="02010609060101010101" pitchFamily="49" charset="-122"/>
              </a:rPr>
              <a:t>表示“真”，</a:t>
            </a:r>
            <a:r>
              <a:rPr lang="en-US" altLang="zh-CN" sz="2400" dirty="0">
                <a:solidFill>
                  <a:schemeClr val="tx1"/>
                </a:solidFill>
                <a:latin typeface="仿宋" panose="02010609060101010101" pitchFamily="49" charset="-122"/>
                <a:ea typeface="仿宋" panose="02010609060101010101" pitchFamily="49" charset="-122"/>
              </a:rPr>
              <a:t>false</a:t>
            </a:r>
            <a:r>
              <a:rPr lang="zh-CN" altLang="en-US" sz="2400" dirty="0">
                <a:solidFill>
                  <a:schemeClr val="tx1"/>
                </a:solidFill>
                <a:latin typeface="仿宋" panose="02010609060101010101" pitchFamily="49" charset="-122"/>
                <a:ea typeface="仿宋" panose="02010609060101010101" pitchFamily="49" charset="-122"/>
              </a:rPr>
              <a:t>表示“假”。</a:t>
            </a:r>
          </a:p>
          <a:p>
            <a:pPr marL="0" indent="0">
              <a:lnSpc>
                <a:spcPct val="150000"/>
              </a:lnSpc>
              <a:spcBef>
                <a:spcPts val="0"/>
              </a:spcBef>
              <a:buFont typeface="Symbol" pitchFamily="18" charset="2"/>
              <a:buNone/>
              <a:defRPr/>
            </a:pPr>
            <a:endParaRPr lang="en-US" altLang="zh-CN" sz="2400"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158289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additive="base">
                                        <p:cTn id="14"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9" fill="hold" grpId="0" nodeType="after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0" end="0"/>
                                            </p:txEl>
                                          </p:spTgt>
                                        </p:tgtEl>
                                        <p:attrNameLst>
                                          <p:attrName>ppt_y</p:attrName>
                                        </p:attrNameLst>
                                      </p:cBhvr>
                                      <p:tavLst>
                                        <p:tav tm="0">
                                          <p:val>
                                            <p:strVal val="0-#ppt_h/2"/>
                                          </p:val>
                                        </p:tav>
                                        <p:tav tm="100000">
                                          <p:val>
                                            <p:strVal val="#ppt_y"/>
                                          </p:val>
                                        </p:tav>
                                      </p:tavLst>
                                    </p:anim>
                                  </p:childTnLst>
                                </p:cTn>
                              </p:par>
                            </p:childTnLst>
                          </p:cTn>
                        </p:par>
                        <p:par>
                          <p:cTn id="21" fill="hold">
                            <p:stCondLst>
                              <p:cond delay="1500"/>
                            </p:stCondLst>
                            <p:childTnLst>
                              <p:par>
                                <p:cTn id="22" presetID="16" presetClass="entr" presetSubtype="21"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arn(inVertical)">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animBg="1"/>
      <p:bldP spid="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2.2  </a:t>
            </a:r>
            <a:r>
              <a:rPr lang="zh-CN" altLang="en-US" b="1" dirty="0">
                <a:latin typeface="仿宋" panose="02010609060101010101" pitchFamily="49" charset="-122"/>
                <a:ea typeface="仿宋" panose="02010609060101010101" pitchFamily="49" charset="-122"/>
              </a:rPr>
              <a:t>数据类型和运算符号</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 name="矩形 3">
            <a:extLst>
              <a:ext uri="{FF2B5EF4-FFF2-40B4-BE49-F238E27FC236}">
                <a16:creationId xmlns:a16="http://schemas.microsoft.com/office/drawing/2014/main" id="{0CF26EDE-F6AD-4E48-8AF2-C631AA942462}"/>
              </a:ext>
            </a:extLst>
          </p:cNvPr>
          <p:cNvSpPr/>
          <p:nvPr/>
        </p:nvSpPr>
        <p:spPr>
          <a:xfrm>
            <a:off x="1143794" y="3038900"/>
            <a:ext cx="10820400" cy="55244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矩形 4">
            <a:extLst>
              <a:ext uri="{FF2B5EF4-FFF2-40B4-BE49-F238E27FC236}">
                <a16:creationId xmlns:a16="http://schemas.microsoft.com/office/drawing/2014/main" id="{35D545E9-C26B-4F40-A199-B55F1A1AC02A}"/>
              </a:ext>
            </a:extLst>
          </p:cNvPr>
          <p:cNvSpPr/>
          <p:nvPr/>
        </p:nvSpPr>
        <p:spPr>
          <a:xfrm>
            <a:off x="0" y="6172994"/>
            <a:ext cx="12192000" cy="6947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Freeform 3">
            <a:extLst>
              <a:ext uri="{FF2B5EF4-FFF2-40B4-BE49-F238E27FC236}">
                <a16:creationId xmlns:a16="http://schemas.microsoft.com/office/drawing/2014/main" id="{369694EB-778B-4499-B4AD-8EA95DA998DD}"/>
              </a:ext>
            </a:extLst>
          </p:cNvPr>
          <p:cNvSpPr/>
          <p:nvPr/>
        </p:nvSpPr>
        <p:spPr>
          <a:xfrm>
            <a:off x="794" y="12961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7" name="内容占位符 2">
            <a:extLst>
              <a:ext uri="{FF2B5EF4-FFF2-40B4-BE49-F238E27FC236}">
                <a16:creationId xmlns:a16="http://schemas.microsoft.com/office/drawing/2014/main" id="{9EF54431-84AD-4B04-B6DA-DA97814CABC9}"/>
              </a:ext>
            </a:extLst>
          </p:cNvPr>
          <p:cNvSpPr txBox="1">
            <a:spLocks/>
          </p:cNvSpPr>
          <p:nvPr/>
        </p:nvSpPr>
        <p:spPr>
          <a:xfrm>
            <a:off x="1070409" y="1306088"/>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solidFill>
                <a:latin typeface="仿宋" panose="02010609060101010101" pitchFamily="49" charset="-122"/>
                <a:ea typeface="仿宋" panose="02010609060101010101" pitchFamily="49" charset="-122"/>
              </a:rPr>
              <a:t>4.</a:t>
            </a:r>
            <a:r>
              <a:rPr lang="zh-CN" altLang="en-US" sz="2400" dirty="0">
                <a:solidFill>
                  <a:schemeClr val="tx1"/>
                </a:solidFill>
                <a:latin typeface="仿宋" panose="02010609060101010101" pitchFamily="49" charset="-122"/>
                <a:ea typeface="仿宋" panose="02010609060101010101" pitchFamily="49" charset="-122"/>
              </a:rPr>
              <a:t>字符型数</a:t>
            </a:r>
            <a:r>
              <a:rPr lang="en-US" altLang="zh-CN" sz="2400" dirty="0">
                <a:solidFill>
                  <a:schemeClr val="tx1"/>
                </a:solidFill>
                <a:latin typeface="仿宋" panose="02010609060101010101" pitchFamily="49" charset="-122"/>
                <a:ea typeface="仿宋" panose="02010609060101010101" pitchFamily="49" charset="-122"/>
              </a:rPr>
              <a:t>char</a:t>
            </a:r>
          </a:p>
          <a:p>
            <a:pPr marL="0" indent="0">
              <a:buNone/>
            </a:pPr>
            <a:endParaRPr lang="zh-CN" altLang="en-US" sz="2400" dirty="0">
              <a:solidFill>
                <a:schemeClr val="tx1">
                  <a:lumMod val="95000"/>
                  <a:lumOff val="5000"/>
                </a:schemeClr>
              </a:solidFill>
              <a:latin typeface="仿宋" panose="02010609060101010101" pitchFamily="49" charset="-122"/>
              <a:ea typeface="仿宋" panose="02010609060101010101" pitchFamily="49" charset="-122"/>
            </a:endParaRPr>
          </a:p>
        </p:txBody>
      </p:sp>
      <p:sp>
        <p:nvSpPr>
          <p:cNvPr id="8" name="内容占位符 2">
            <a:extLst>
              <a:ext uri="{FF2B5EF4-FFF2-40B4-BE49-F238E27FC236}">
                <a16:creationId xmlns:a16="http://schemas.microsoft.com/office/drawing/2014/main" id="{55BEFFC3-22DD-4914-ADD5-DDBC737AFDFE}"/>
              </a:ext>
            </a:extLst>
          </p:cNvPr>
          <p:cNvSpPr txBox="1">
            <a:spLocks/>
          </p:cNvSpPr>
          <p:nvPr/>
        </p:nvSpPr>
        <p:spPr>
          <a:xfrm>
            <a:off x="1070409" y="1981994"/>
            <a:ext cx="11120797" cy="2809506"/>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538163">
              <a:buNone/>
            </a:pPr>
            <a:r>
              <a:rPr lang="zh-CN" altLang="en-US" sz="2400" dirty="0">
                <a:solidFill>
                  <a:schemeClr val="tx1"/>
                </a:solidFill>
                <a:latin typeface="仿宋" panose="02010609060101010101" pitchFamily="49" charset="-122"/>
                <a:ea typeface="仿宋" panose="02010609060101010101" pitchFamily="49" charset="-122"/>
              </a:rPr>
              <a:t>用单引号引起的单个字符就是字符型数。</a:t>
            </a:r>
            <a:endParaRPr lang="en-US" altLang="zh-CN" sz="2400" dirty="0">
              <a:solidFill>
                <a:schemeClr val="tx1"/>
              </a:solidFill>
              <a:latin typeface="仿宋" panose="02010609060101010101" pitchFamily="49" charset="-122"/>
              <a:ea typeface="仿宋" panose="02010609060101010101" pitchFamily="49" charset="-122"/>
            </a:endParaRPr>
          </a:p>
          <a:p>
            <a:pPr marL="0" indent="0">
              <a:buNone/>
            </a:pPr>
            <a:r>
              <a:rPr lang="zh-CN" altLang="en-US" sz="2400" dirty="0">
                <a:solidFill>
                  <a:schemeClr val="tx1"/>
                </a:solidFill>
                <a:latin typeface="仿宋" panose="02010609060101010101" pitchFamily="49" charset="-122"/>
                <a:ea typeface="仿宋" panose="02010609060101010101" pitchFamily="49" charset="-122"/>
              </a:rPr>
              <a:t>如：‘</a:t>
            </a:r>
            <a:r>
              <a:rPr lang="en-US" altLang="zh-CN" sz="2400" dirty="0">
                <a:solidFill>
                  <a:schemeClr val="tx1"/>
                </a:solidFill>
                <a:latin typeface="仿宋" panose="02010609060101010101" pitchFamily="49" charset="-122"/>
                <a:ea typeface="仿宋" panose="02010609060101010101" pitchFamily="49" charset="-122"/>
              </a:rPr>
              <a:t>a’</a:t>
            </a: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X’</a:t>
            </a: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d’</a:t>
            </a: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2’</a:t>
            </a: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8’</a:t>
            </a:r>
            <a:r>
              <a:rPr lang="zh-CN" altLang="en-US" sz="2400" dirty="0">
                <a:solidFill>
                  <a:schemeClr val="tx1"/>
                </a:solidFill>
                <a:latin typeface="仿宋" panose="02010609060101010101" pitchFamily="49" charset="-122"/>
                <a:ea typeface="仿宋" panose="02010609060101010101" pitchFamily="49" charset="-122"/>
              </a:rPr>
              <a:t>、’中’、’国’等都是字符型数。</a:t>
            </a:r>
          </a:p>
          <a:p>
            <a:pPr marL="0" indent="0">
              <a:buNone/>
            </a:pPr>
            <a:r>
              <a:rPr lang="zh-CN" altLang="en-US" sz="2400" dirty="0">
                <a:solidFill>
                  <a:schemeClr val="tx1"/>
                </a:solidFill>
                <a:latin typeface="仿宋" panose="02010609060101010101" pitchFamily="49" charset="-122"/>
                <a:ea typeface="仿宋" panose="02010609060101010101" pitchFamily="49" charset="-122"/>
              </a:rPr>
              <a:t>在</a:t>
            </a:r>
            <a:r>
              <a:rPr lang="en-US" altLang="zh-CN" sz="2400" dirty="0">
                <a:solidFill>
                  <a:schemeClr val="tx1"/>
                </a:solidFill>
                <a:latin typeface="仿宋" panose="02010609060101010101" pitchFamily="49" charset="-122"/>
                <a:ea typeface="仿宋" panose="02010609060101010101" pitchFamily="49" charset="-122"/>
              </a:rPr>
              <a:t>Java</a:t>
            </a:r>
            <a:r>
              <a:rPr lang="zh-CN" altLang="en-US" sz="2400" dirty="0">
                <a:solidFill>
                  <a:schemeClr val="tx1"/>
                </a:solidFill>
                <a:latin typeface="仿宋" panose="02010609060101010101" pitchFamily="49" charset="-122"/>
                <a:ea typeface="仿宋" panose="02010609060101010101" pitchFamily="49" charset="-122"/>
              </a:rPr>
              <a:t>中，任何一个字符型数都是</a:t>
            </a:r>
            <a:r>
              <a:rPr lang="en-US" altLang="zh-CN" sz="2400" dirty="0">
                <a:solidFill>
                  <a:schemeClr val="tx1"/>
                </a:solidFill>
                <a:latin typeface="仿宋" panose="02010609060101010101" pitchFamily="49" charset="-122"/>
                <a:ea typeface="仿宋" panose="02010609060101010101" pitchFamily="49" charset="-122"/>
              </a:rPr>
              <a:t>Unicode</a:t>
            </a:r>
            <a:r>
              <a:rPr lang="zh-CN" altLang="en-US" sz="2400" dirty="0">
                <a:solidFill>
                  <a:schemeClr val="tx1"/>
                </a:solidFill>
                <a:latin typeface="仿宋" panose="02010609060101010101" pitchFamily="49" charset="-122"/>
                <a:ea typeface="仿宋" panose="02010609060101010101" pitchFamily="49" charset="-122"/>
              </a:rPr>
              <a:t>字符集中的字符。</a:t>
            </a:r>
          </a:p>
          <a:p>
            <a:pPr marL="0" indent="0">
              <a:buNone/>
            </a:pPr>
            <a:endParaRPr lang="en-US" altLang="zh-CN" sz="2400" dirty="0">
              <a:solidFill>
                <a:schemeClr val="tx1"/>
              </a:solidFill>
              <a:latin typeface="仿宋" panose="02010609060101010101" pitchFamily="49" charset="-122"/>
              <a:ea typeface="仿宋" panose="02010609060101010101" pitchFamily="49" charset="-122"/>
            </a:endParaRPr>
          </a:p>
          <a:p>
            <a:pPr marL="0" indent="0">
              <a:buNone/>
            </a:pPr>
            <a:endParaRPr lang="zh-CN" altLang="en-US" sz="2400"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44382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1+#ppt_w/2"/>
                                          </p:val>
                                        </p:tav>
                                        <p:tav tm="100000">
                                          <p:val>
                                            <p:strVal val="#ppt_x"/>
                                          </p:val>
                                        </p:tav>
                                      </p:tavLst>
                                    </p:anim>
                                    <p:anim calcmode="lin" valueType="num">
                                      <p:cBhvr additive="base">
                                        <p:cTn id="15" dur="500" fill="hold"/>
                                        <p:tgtEl>
                                          <p:spTgt spid="7"/>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4" fill="hold"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 presetClass="entr" presetSubtype="3" fill="hold" nodeType="afterEffect">
                                  <p:stCondLst>
                                    <p:cond delay="0"/>
                                  </p:stCondLst>
                                  <p:childTnLst>
                                    <p:set>
                                      <p:cBhvr>
                                        <p:cTn id="23" dur="1" fill="hold">
                                          <p:stCondLst>
                                            <p:cond delay="0"/>
                                          </p:stCondLst>
                                        </p:cTn>
                                        <p:tgtEl>
                                          <p:spTgt spid="8">
                                            <p:txEl>
                                              <p:pRg st="1" end="1"/>
                                            </p:txEl>
                                          </p:spTgt>
                                        </p:tgtEl>
                                        <p:attrNameLst>
                                          <p:attrName>style.visibility</p:attrName>
                                        </p:attrNameLst>
                                      </p:cBhvr>
                                      <p:to>
                                        <p:strVal val="visible"/>
                                      </p:to>
                                    </p:set>
                                    <p:anim calcmode="lin" valueType="num">
                                      <p:cBhvr additive="base">
                                        <p:cTn id="24" dur="500" fill="hold"/>
                                        <p:tgtEl>
                                          <p:spTgt spid="8">
                                            <p:txEl>
                                              <p:pRg st="1" end="1"/>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8">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500"/>
                                        <p:tgtEl>
                                          <p:spTgt spid="4"/>
                                        </p:tgtEl>
                                      </p:cBhvr>
                                    </p:animEffect>
                                  </p:childTnLst>
                                </p:cTn>
                              </p:par>
                            </p:childTnLst>
                          </p:cTn>
                        </p:par>
                        <p:par>
                          <p:cTn id="31" fill="hold">
                            <p:stCondLst>
                              <p:cond delay="500"/>
                            </p:stCondLst>
                            <p:childTnLst>
                              <p:par>
                                <p:cTn id="32" presetID="2" presetClass="entr" presetSubtype="2" fill="hold" nodeType="afterEffect">
                                  <p:stCondLst>
                                    <p:cond delay="0"/>
                                  </p:stCondLst>
                                  <p:childTnLst>
                                    <p:set>
                                      <p:cBhvr>
                                        <p:cTn id="33" dur="1" fill="hold">
                                          <p:stCondLst>
                                            <p:cond delay="0"/>
                                          </p:stCondLst>
                                        </p:cTn>
                                        <p:tgtEl>
                                          <p:spTgt spid="8">
                                            <p:txEl>
                                              <p:pRg st="2" end="2"/>
                                            </p:txEl>
                                          </p:spTgt>
                                        </p:tgtEl>
                                        <p:attrNameLst>
                                          <p:attrName>style.visibility</p:attrName>
                                        </p:attrNameLst>
                                      </p:cBhvr>
                                      <p:to>
                                        <p:strVal val="visible"/>
                                      </p:to>
                                    </p:set>
                                    <p:anim calcmode="lin" valueType="num">
                                      <p:cBhvr additive="base">
                                        <p:cTn id="34" dur="500" fill="hold"/>
                                        <p:tgtEl>
                                          <p:spTgt spid="8">
                                            <p:txEl>
                                              <p:pRg st="2" end="2"/>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6" grpId="0" animBg="1"/>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2.2  </a:t>
            </a:r>
            <a:r>
              <a:rPr lang="zh-CN" altLang="en-US" b="1" dirty="0">
                <a:latin typeface="仿宋" panose="02010609060101010101" pitchFamily="49" charset="-122"/>
                <a:ea typeface="仿宋" panose="02010609060101010101" pitchFamily="49" charset="-122"/>
              </a:rPr>
              <a:t>数据类型和运算符号</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2">
            <a:extLst>
              <a:ext uri="{FF2B5EF4-FFF2-40B4-BE49-F238E27FC236}">
                <a16:creationId xmlns:a16="http://schemas.microsoft.com/office/drawing/2014/main" id="{E29806CB-253C-490A-BFA3-1A6DCFB796F3}"/>
              </a:ext>
            </a:extLst>
          </p:cNvPr>
          <p:cNvSpPr txBox="1">
            <a:spLocks/>
          </p:cNvSpPr>
          <p:nvPr/>
        </p:nvSpPr>
        <p:spPr>
          <a:xfrm>
            <a:off x="380206" y="1143794"/>
            <a:ext cx="11657807" cy="1971306"/>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623888">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在编写程序时，有些特殊字符无法在程序中输入，这时可以用转义字符来表示。</a:t>
            </a:r>
            <a:endParaRPr lang="en-US" altLang="zh-CN" sz="2400" dirty="0">
              <a:solidFill>
                <a:schemeClr val="tx1"/>
              </a:solidFill>
              <a:latin typeface="仿宋" panose="02010609060101010101" pitchFamily="49" charset="-122"/>
              <a:ea typeface="仿宋" panose="02010609060101010101" pitchFamily="49" charset="-122"/>
            </a:endParaRPr>
          </a:p>
          <a:p>
            <a:pPr marL="0" indent="623888">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转义字符是字符’</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和个别字符组合而形成的字符，组合之后的字符表示的是其它字符。转义字符及含义如表</a:t>
            </a:r>
            <a:r>
              <a:rPr lang="en-US" altLang="zh-CN" sz="2400" dirty="0">
                <a:solidFill>
                  <a:schemeClr val="tx1"/>
                </a:solidFill>
                <a:latin typeface="仿宋" panose="02010609060101010101" pitchFamily="49" charset="-122"/>
                <a:ea typeface="仿宋" panose="02010609060101010101" pitchFamily="49" charset="-122"/>
              </a:rPr>
              <a:t>2-1</a:t>
            </a:r>
            <a:r>
              <a:rPr lang="zh-CN" altLang="en-US" sz="2400" dirty="0">
                <a:solidFill>
                  <a:schemeClr val="tx1"/>
                </a:solidFill>
                <a:latin typeface="仿宋" panose="02010609060101010101" pitchFamily="49" charset="-122"/>
                <a:ea typeface="仿宋" panose="02010609060101010101" pitchFamily="49" charset="-122"/>
              </a:rPr>
              <a:t>所示。</a:t>
            </a:r>
            <a:endParaRPr lang="en-US" altLang="zh-CN" sz="2400" dirty="0">
              <a:solidFill>
                <a:schemeClr val="tx1"/>
              </a:solidFill>
              <a:latin typeface="仿宋" panose="02010609060101010101" pitchFamily="49" charset="-122"/>
              <a:ea typeface="仿宋" panose="02010609060101010101" pitchFamily="49" charset="-122"/>
            </a:endParaRPr>
          </a:p>
          <a:p>
            <a:pPr marL="0" indent="0">
              <a:buNone/>
            </a:pPr>
            <a:endParaRPr lang="zh-CN" altLang="en-US" sz="2400" dirty="0">
              <a:solidFill>
                <a:schemeClr val="tx1"/>
              </a:solidFill>
              <a:latin typeface="仿宋" panose="02010609060101010101" pitchFamily="49" charset="-122"/>
              <a:ea typeface="仿宋" panose="02010609060101010101" pitchFamily="49" charset="-122"/>
            </a:endParaRPr>
          </a:p>
        </p:txBody>
      </p:sp>
      <p:graphicFrame>
        <p:nvGraphicFramePr>
          <p:cNvPr id="5" name="表格 4">
            <a:extLst>
              <a:ext uri="{FF2B5EF4-FFF2-40B4-BE49-F238E27FC236}">
                <a16:creationId xmlns:a16="http://schemas.microsoft.com/office/drawing/2014/main" id="{E5017F69-9462-47D7-9532-AA146657B186}"/>
              </a:ext>
            </a:extLst>
          </p:cNvPr>
          <p:cNvGraphicFramePr>
            <a:graphicFrameLocks noGrp="1"/>
          </p:cNvGraphicFramePr>
          <p:nvPr>
            <p:extLst>
              <p:ext uri="{D42A27DB-BD31-4B8C-83A1-F6EECF244321}">
                <p14:modId xmlns:p14="http://schemas.microsoft.com/office/powerpoint/2010/main" val="3737021925"/>
              </p:ext>
            </p:extLst>
          </p:nvPr>
        </p:nvGraphicFramePr>
        <p:xfrm>
          <a:off x="786505" y="3133798"/>
          <a:ext cx="10845207" cy="3185694"/>
        </p:xfrm>
        <a:graphic>
          <a:graphicData uri="http://schemas.openxmlformats.org/drawingml/2006/table">
            <a:tbl>
              <a:tblPr firstRow="1" firstCol="1" bandRow="1">
                <a:tableStyleId>{08FB837D-C827-4EFA-A057-4D05807E0F7C}</a:tableStyleId>
              </a:tblPr>
              <a:tblGrid>
                <a:gridCol w="1690575">
                  <a:extLst>
                    <a:ext uri="{9D8B030D-6E8A-4147-A177-3AD203B41FA5}">
                      <a16:colId xmlns:a16="http://schemas.microsoft.com/office/drawing/2014/main" val="20000"/>
                    </a:ext>
                  </a:extLst>
                </a:gridCol>
                <a:gridCol w="2955851">
                  <a:extLst>
                    <a:ext uri="{9D8B030D-6E8A-4147-A177-3AD203B41FA5}">
                      <a16:colId xmlns:a16="http://schemas.microsoft.com/office/drawing/2014/main" val="20001"/>
                    </a:ext>
                  </a:extLst>
                </a:gridCol>
                <a:gridCol w="1956391">
                  <a:extLst>
                    <a:ext uri="{9D8B030D-6E8A-4147-A177-3AD203B41FA5}">
                      <a16:colId xmlns:a16="http://schemas.microsoft.com/office/drawing/2014/main" val="20002"/>
                    </a:ext>
                  </a:extLst>
                </a:gridCol>
                <a:gridCol w="4242390">
                  <a:extLst>
                    <a:ext uri="{9D8B030D-6E8A-4147-A177-3AD203B41FA5}">
                      <a16:colId xmlns:a16="http://schemas.microsoft.com/office/drawing/2014/main" val="20003"/>
                    </a:ext>
                  </a:extLst>
                </a:gridCol>
              </a:tblGrid>
              <a:tr h="434681">
                <a:tc>
                  <a:txBody>
                    <a:bodyPr/>
                    <a:lstStyle/>
                    <a:p>
                      <a:pPr indent="266700" algn="ctr">
                        <a:spcAft>
                          <a:spcPts val="0"/>
                        </a:spcAft>
                      </a:pPr>
                      <a:r>
                        <a:rPr lang="zh-CN" sz="2000" kern="100" dirty="0">
                          <a:effectLst/>
                        </a:rPr>
                        <a:t>转义字符</a:t>
                      </a:r>
                      <a:endParaRPr lang="zh-CN" sz="2000" kern="100" dirty="0">
                        <a:effectLst/>
                        <a:latin typeface="+mn-ea"/>
                        <a:ea typeface="+mn-ea"/>
                        <a:cs typeface="Times New Roman" panose="02020603050405020304" pitchFamily="18" charset="0"/>
                      </a:endParaRPr>
                    </a:p>
                  </a:txBody>
                  <a:tcPr marL="68580" marR="68580" marT="0" marB="0" anchor="ctr"/>
                </a:tc>
                <a:tc>
                  <a:txBody>
                    <a:bodyPr/>
                    <a:lstStyle/>
                    <a:p>
                      <a:pPr indent="266700" algn="ctr">
                        <a:spcAft>
                          <a:spcPts val="0"/>
                        </a:spcAft>
                      </a:pPr>
                      <a:r>
                        <a:rPr lang="zh-CN" sz="2000" kern="100" dirty="0">
                          <a:effectLst/>
                        </a:rPr>
                        <a:t>含义</a:t>
                      </a:r>
                      <a:endParaRPr lang="zh-CN" sz="2000" kern="100" dirty="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indent="266700" algn="ctr">
                        <a:spcAft>
                          <a:spcPts val="0"/>
                        </a:spcAft>
                      </a:pPr>
                      <a:r>
                        <a:rPr lang="zh-CN" sz="2000" kern="100" dirty="0">
                          <a:effectLst/>
                        </a:rPr>
                        <a:t>转义字符</a:t>
                      </a:r>
                      <a:endParaRPr lang="zh-CN" sz="2000" kern="100" dirty="0">
                        <a:effectLst/>
                        <a:latin typeface="+mn-ea"/>
                        <a:ea typeface="+mn-ea"/>
                        <a:cs typeface="Times New Roman" panose="02020603050405020304" pitchFamily="18" charset="0"/>
                      </a:endParaRPr>
                    </a:p>
                  </a:txBody>
                  <a:tcPr marL="68580" marR="68580" marT="0" marB="0" anchor="ctr"/>
                </a:tc>
                <a:tc>
                  <a:txBody>
                    <a:bodyPr/>
                    <a:lstStyle/>
                    <a:p>
                      <a:pPr indent="266700" algn="ctr">
                        <a:spcAft>
                          <a:spcPts val="0"/>
                        </a:spcAft>
                      </a:pPr>
                      <a:r>
                        <a:rPr lang="zh-CN" sz="2000" kern="100" dirty="0">
                          <a:effectLst/>
                        </a:rPr>
                        <a:t>含义</a:t>
                      </a:r>
                      <a:endParaRPr lang="zh-CN" sz="2000" kern="100" dirty="0">
                        <a:solidFill>
                          <a:schemeClr val="tx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434681">
                <a:tc>
                  <a:txBody>
                    <a:bodyPr/>
                    <a:lstStyle/>
                    <a:p>
                      <a:pPr indent="266700" algn="ctr">
                        <a:spcAft>
                          <a:spcPts val="0"/>
                        </a:spcAft>
                      </a:pPr>
                      <a:r>
                        <a:rPr lang="en-US" sz="2000" kern="100" dirty="0">
                          <a:effectLst/>
                        </a:rPr>
                        <a:t>\a</a:t>
                      </a:r>
                      <a:endParaRPr lang="zh-CN" sz="2000" kern="100" dirty="0">
                        <a:effectLst/>
                        <a:latin typeface="+mn-ea"/>
                        <a:ea typeface="+mn-ea"/>
                        <a:cs typeface="Times New Roman" panose="02020603050405020304" pitchFamily="18" charset="0"/>
                      </a:endParaRPr>
                    </a:p>
                  </a:txBody>
                  <a:tcPr marL="68580" marR="68580" marT="0" marB="0" anchor="ctr"/>
                </a:tc>
                <a:tc>
                  <a:txBody>
                    <a:bodyPr/>
                    <a:lstStyle/>
                    <a:p>
                      <a:pPr indent="266700" algn="l">
                        <a:spcAft>
                          <a:spcPts val="0"/>
                        </a:spcAft>
                      </a:pPr>
                      <a:r>
                        <a:rPr lang="zh-CN" sz="2000" kern="100" dirty="0">
                          <a:effectLst/>
                        </a:rPr>
                        <a:t>响玲</a:t>
                      </a:r>
                      <a:r>
                        <a:rPr lang="en-US" sz="2000" kern="100" dirty="0">
                          <a:effectLst/>
                        </a:rPr>
                        <a:t> Bell</a:t>
                      </a:r>
                      <a:endParaRPr lang="zh-CN" sz="2000" kern="100" dirty="0">
                        <a:effectLst/>
                        <a:latin typeface="+mn-ea"/>
                        <a:ea typeface="+mn-ea"/>
                        <a:cs typeface="Times New Roman" panose="02020603050405020304" pitchFamily="18" charset="0"/>
                      </a:endParaRPr>
                    </a:p>
                  </a:txBody>
                  <a:tcPr marL="68580" marR="68580" marT="0" marB="0" anchor="ctr"/>
                </a:tc>
                <a:tc>
                  <a:txBody>
                    <a:bodyPr/>
                    <a:lstStyle/>
                    <a:p>
                      <a:pPr indent="266700" algn="ctr">
                        <a:spcAft>
                          <a:spcPts val="0"/>
                        </a:spcAft>
                      </a:pPr>
                      <a:r>
                        <a:rPr lang="en-US" sz="2000" b="1" kern="100" dirty="0">
                          <a:effectLst/>
                        </a:rPr>
                        <a:t>\’</a:t>
                      </a:r>
                      <a:endParaRPr lang="zh-CN" sz="2000" b="1" kern="100" dirty="0">
                        <a:effectLst/>
                        <a:latin typeface="+mn-ea"/>
                        <a:ea typeface="+mn-ea"/>
                        <a:cs typeface="Times New Roman" panose="02020603050405020304" pitchFamily="18" charset="0"/>
                      </a:endParaRPr>
                    </a:p>
                  </a:txBody>
                  <a:tcPr marL="68580" marR="68580" marT="0" marB="0" anchor="ctr"/>
                </a:tc>
                <a:tc>
                  <a:txBody>
                    <a:bodyPr/>
                    <a:lstStyle/>
                    <a:p>
                      <a:pPr indent="266700" algn="l">
                        <a:spcAft>
                          <a:spcPts val="0"/>
                        </a:spcAft>
                      </a:pPr>
                      <a:r>
                        <a:rPr lang="zh-CN" sz="2000" kern="100" dirty="0">
                          <a:effectLst/>
                        </a:rPr>
                        <a:t>单引号</a:t>
                      </a:r>
                      <a:endParaRPr lang="zh-CN" sz="200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434681">
                <a:tc>
                  <a:txBody>
                    <a:bodyPr/>
                    <a:lstStyle/>
                    <a:p>
                      <a:pPr indent="266700" algn="ctr">
                        <a:spcAft>
                          <a:spcPts val="0"/>
                        </a:spcAft>
                      </a:pPr>
                      <a:r>
                        <a:rPr lang="en-US" sz="2000" kern="100">
                          <a:effectLst/>
                        </a:rPr>
                        <a:t>\b</a:t>
                      </a:r>
                      <a:endParaRPr lang="zh-CN" sz="2000" kern="100">
                        <a:effectLst/>
                        <a:latin typeface="+mn-ea"/>
                        <a:ea typeface="+mn-ea"/>
                        <a:cs typeface="Times New Roman" panose="02020603050405020304" pitchFamily="18" charset="0"/>
                      </a:endParaRPr>
                    </a:p>
                  </a:txBody>
                  <a:tcPr marL="68580" marR="68580" marT="0" marB="0" anchor="ctr"/>
                </a:tc>
                <a:tc>
                  <a:txBody>
                    <a:bodyPr/>
                    <a:lstStyle/>
                    <a:p>
                      <a:pPr indent="266700" algn="l">
                        <a:spcAft>
                          <a:spcPts val="0"/>
                        </a:spcAft>
                      </a:pPr>
                      <a:r>
                        <a:rPr lang="zh-CN" sz="2000" kern="100" dirty="0">
                          <a:effectLst/>
                        </a:rPr>
                        <a:t>退格键</a:t>
                      </a:r>
                      <a:r>
                        <a:rPr lang="en-US" sz="2000" kern="100" dirty="0">
                          <a:effectLst/>
                        </a:rPr>
                        <a:t>Backspace</a:t>
                      </a:r>
                      <a:endParaRPr lang="zh-CN" sz="2000" kern="100" dirty="0">
                        <a:effectLst/>
                        <a:latin typeface="+mn-ea"/>
                        <a:ea typeface="+mn-ea"/>
                        <a:cs typeface="Times New Roman" panose="02020603050405020304" pitchFamily="18" charset="0"/>
                      </a:endParaRPr>
                    </a:p>
                  </a:txBody>
                  <a:tcPr marL="68580" marR="68580" marT="0" marB="0" anchor="ctr"/>
                </a:tc>
                <a:tc>
                  <a:txBody>
                    <a:bodyPr/>
                    <a:lstStyle/>
                    <a:p>
                      <a:pPr indent="266700" algn="ctr">
                        <a:spcAft>
                          <a:spcPts val="0"/>
                        </a:spcAft>
                      </a:pPr>
                      <a:r>
                        <a:rPr lang="en-US" sz="2000" b="1" kern="100" dirty="0">
                          <a:effectLst/>
                        </a:rPr>
                        <a:t>\\</a:t>
                      </a:r>
                      <a:endParaRPr lang="zh-CN" sz="2000" b="1" kern="100" dirty="0">
                        <a:effectLst/>
                        <a:latin typeface="+mn-ea"/>
                        <a:ea typeface="+mn-ea"/>
                        <a:cs typeface="Times New Roman" panose="02020603050405020304" pitchFamily="18" charset="0"/>
                      </a:endParaRPr>
                    </a:p>
                  </a:txBody>
                  <a:tcPr marL="68580" marR="68580" marT="0" marB="0" anchor="ctr"/>
                </a:tc>
                <a:tc>
                  <a:txBody>
                    <a:bodyPr/>
                    <a:lstStyle/>
                    <a:p>
                      <a:pPr indent="266700" algn="l">
                        <a:spcAft>
                          <a:spcPts val="0"/>
                        </a:spcAft>
                      </a:pPr>
                      <a:r>
                        <a:rPr lang="zh-CN" sz="2000" kern="100">
                          <a:effectLst/>
                        </a:rPr>
                        <a:t>字符</a:t>
                      </a:r>
                      <a:r>
                        <a:rPr lang="en-US" sz="2000" kern="100">
                          <a:effectLst/>
                        </a:rPr>
                        <a:t>’\’</a:t>
                      </a:r>
                      <a:endParaRPr lang="zh-CN" sz="20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34681">
                <a:tc>
                  <a:txBody>
                    <a:bodyPr/>
                    <a:lstStyle/>
                    <a:p>
                      <a:pPr indent="266700" algn="ctr">
                        <a:spcAft>
                          <a:spcPts val="0"/>
                        </a:spcAft>
                      </a:pPr>
                      <a:r>
                        <a:rPr lang="en-US" sz="2000" kern="100">
                          <a:effectLst/>
                        </a:rPr>
                        <a:t>\f</a:t>
                      </a:r>
                      <a:endParaRPr lang="zh-CN" sz="2000" kern="100">
                        <a:effectLst/>
                        <a:latin typeface="+mn-ea"/>
                        <a:ea typeface="+mn-ea"/>
                        <a:cs typeface="Times New Roman" panose="02020603050405020304" pitchFamily="18" charset="0"/>
                      </a:endParaRPr>
                    </a:p>
                  </a:txBody>
                  <a:tcPr marL="68580" marR="68580" marT="0" marB="0" anchor="ctr"/>
                </a:tc>
                <a:tc>
                  <a:txBody>
                    <a:bodyPr/>
                    <a:lstStyle/>
                    <a:p>
                      <a:pPr indent="266700" algn="l">
                        <a:spcAft>
                          <a:spcPts val="0"/>
                        </a:spcAft>
                      </a:pPr>
                      <a:r>
                        <a:rPr lang="zh-CN" sz="2000" kern="100" dirty="0">
                          <a:effectLst/>
                        </a:rPr>
                        <a:t>换页</a:t>
                      </a:r>
                      <a:r>
                        <a:rPr lang="en-US" sz="2000" kern="100" dirty="0">
                          <a:effectLst/>
                        </a:rPr>
                        <a:t>form feed</a:t>
                      </a:r>
                      <a:endParaRPr lang="zh-CN" sz="2000" kern="100" dirty="0">
                        <a:effectLst/>
                        <a:latin typeface="+mn-ea"/>
                        <a:ea typeface="+mn-ea"/>
                        <a:cs typeface="Times New Roman" panose="02020603050405020304" pitchFamily="18" charset="0"/>
                      </a:endParaRPr>
                    </a:p>
                  </a:txBody>
                  <a:tcPr marL="68580" marR="68580" marT="0" marB="0" anchor="ctr"/>
                </a:tc>
                <a:tc>
                  <a:txBody>
                    <a:bodyPr/>
                    <a:lstStyle/>
                    <a:p>
                      <a:pPr indent="266700" algn="ctr">
                        <a:spcAft>
                          <a:spcPts val="0"/>
                        </a:spcAft>
                      </a:pPr>
                      <a:r>
                        <a:rPr lang="en-US" sz="2000" b="1" kern="100" dirty="0">
                          <a:effectLst/>
                        </a:rPr>
                        <a:t>\”</a:t>
                      </a:r>
                      <a:endParaRPr lang="zh-CN" sz="2000" b="1" kern="100" dirty="0">
                        <a:effectLst/>
                        <a:latin typeface="+mn-ea"/>
                        <a:ea typeface="+mn-ea"/>
                        <a:cs typeface="Times New Roman" panose="02020603050405020304" pitchFamily="18" charset="0"/>
                      </a:endParaRPr>
                    </a:p>
                  </a:txBody>
                  <a:tcPr marL="68580" marR="68580" marT="0" marB="0" anchor="ctr"/>
                </a:tc>
                <a:tc>
                  <a:txBody>
                    <a:bodyPr/>
                    <a:lstStyle/>
                    <a:p>
                      <a:pPr indent="266700" algn="l">
                        <a:spcAft>
                          <a:spcPts val="0"/>
                        </a:spcAft>
                      </a:pPr>
                      <a:r>
                        <a:rPr lang="zh-CN" sz="2000" kern="100" dirty="0">
                          <a:effectLst/>
                        </a:rPr>
                        <a:t>双引号</a:t>
                      </a:r>
                      <a:endParaRPr lang="zh-CN" sz="200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434681">
                <a:tc>
                  <a:txBody>
                    <a:bodyPr/>
                    <a:lstStyle/>
                    <a:p>
                      <a:pPr indent="266700" algn="ctr">
                        <a:spcAft>
                          <a:spcPts val="0"/>
                        </a:spcAft>
                      </a:pPr>
                      <a:r>
                        <a:rPr lang="en-US" sz="2000" kern="100">
                          <a:effectLst/>
                        </a:rPr>
                        <a:t>\n</a:t>
                      </a:r>
                      <a:endParaRPr lang="zh-CN" sz="2000" kern="100">
                        <a:effectLst/>
                        <a:latin typeface="+mn-ea"/>
                        <a:ea typeface="+mn-ea"/>
                        <a:cs typeface="Times New Roman" panose="02020603050405020304" pitchFamily="18" charset="0"/>
                      </a:endParaRPr>
                    </a:p>
                  </a:txBody>
                  <a:tcPr marL="68580" marR="68580" marT="0" marB="0" anchor="ctr"/>
                </a:tc>
                <a:tc>
                  <a:txBody>
                    <a:bodyPr/>
                    <a:lstStyle/>
                    <a:p>
                      <a:pPr indent="266700" algn="l">
                        <a:spcAft>
                          <a:spcPts val="0"/>
                        </a:spcAft>
                      </a:pPr>
                      <a:r>
                        <a:rPr lang="zh-CN" sz="2000" kern="100" dirty="0">
                          <a:effectLst/>
                        </a:rPr>
                        <a:t>换行</a:t>
                      </a:r>
                      <a:r>
                        <a:rPr lang="en-US" sz="2000" kern="100" dirty="0">
                          <a:effectLst/>
                        </a:rPr>
                        <a:t>line feed</a:t>
                      </a:r>
                      <a:endParaRPr lang="zh-CN" sz="2000" kern="100" dirty="0">
                        <a:effectLst/>
                        <a:latin typeface="+mn-ea"/>
                        <a:ea typeface="+mn-ea"/>
                        <a:cs typeface="Times New Roman" panose="02020603050405020304" pitchFamily="18" charset="0"/>
                      </a:endParaRPr>
                    </a:p>
                  </a:txBody>
                  <a:tcPr marL="68580" marR="68580" marT="0" marB="0" anchor="ctr"/>
                </a:tc>
                <a:tc>
                  <a:txBody>
                    <a:bodyPr/>
                    <a:lstStyle/>
                    <a:p>
                      <a:pPr indent="266700" algn="ctr">
                        <a:spcAft>
                          <a:spcPts val="0"/>
                        </a:spcAft>
                      </a:pPr>
                      <a:r>
                        <a:rPr lang="en-US" sz="2000" b="1" kern="100" dirty="0">
                          <a:effectLst/>
                        </a:rPr>
                        <a:t>\u0000</a:t>
                      </a:r>
                      <a:endParaRPr lang="zh-CN" sz="2000" b="1" kern="100" dirty="0">
                        <a:effectLst/>
                        <a:latin typeface="+mn-ea"/>
                        <a:ea typeface="+mn-ea"/>
                        <a:cs typeface="Times New Roman" panose="02020603050405020304" pitchFamily="18" charset="0"/>
                      </a:endParaRPr>
                    </a:p>
                  </a:txBody>
                  <a:tcPr marL="68580" marR="68580" marT="0" marB="0" anchor="ctr"/>
                </a:tc>
                <a:tc>
                  <a:txBody>
                    <a:bodyPr/>
                    <a:lstStyle/>
                    <a:p>
                      <a:pPr indent="266700" algn="l">
                        <a:spcAft>
                          <a:spcPts val="0"/>
                        </a:spcAft>
                      </a:pPr>
                      <a:r>
                        <a:rPr lang="zh-CN" sz="2000" kern="100" dirty="0">
                          <a:effectLst/>
                        </a:rPr>
                        <a:t>空字符</a:t>
                      </a:r>
                      <a:r>
                        <a:rPr lang="en-US" sz="2000" kern="100" dirty="0">
                          <a:effectLst/>
                        </a:rPr>
                        <a:t>‘’</a:t>
                      </a:r>
                      <a:endParaRPr lang="zh-CN" sz="200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434681">
                <a:tc>
                  <a:txBody>
                    <a:bodyPr/>
                    <a:lstStyle/>
                    <a:p>
                      <a:pPr indent="266700" algn="ctr">
                        <a:spcAft>
                          <a:spcPts val="0"/>
                        </a:spcAft>
                      </a:pPr>
                      <a:r>
                        <a:rPr lang="en-US" sz="2000" kern="100">
                          <a:effectLst/>
                        </a:rPr>
                        <a:t>\r</a:t>
                      </a:r>
                      <a:endParaRPr lang="zh-CN" sz="2000" kern="100">
                        <a:effectLst/>
                        <a:latin typeface="+mn-ea"/>
                        <a:ea typeface="+mn-ea"/>
                        <a:cs typeface="Times New Roman" panose="02020603050405020304" pitchFamily="18" charset="0"/>
                      </a:endParaRPr>
                    </a:p>
                  </a:txBody>
                  <a:tcPr marL="68580" marR="68580" marT="0" marB="0" anchor="ctr"/>
                </a:tc>
                <a:tc>
                  <a:txBody>
                    <a:bodyPr/>
                    <a:lstStyle/>
                    <a:p>
                      <a:pPr indent="266700" algn="l">
                        <a:spcAft>
                          <a:spcPts val="0"/>
                        </a:spcAft>
                      </a:pPr>
                      <a:r>
                        <a:rPr lang="zh-CN" sz="2000" kern="100" dirty="0">
                          <a:effectLst/>
                        </a:rPr>
                        <a:t>回车</a:t>
                      </a:r>
                      <a:r>
                        <a:rPr lang="en-US" sz="2000" kern="100" dirty="0">
                          <a:effectLst/>
                        </a:rPr>
                        <a:t>carriage return</a:t>
                      </a:r>
                      <a:endParaRPr lang="zh-CN" sz="2000" kern="100" dirty="0">
                        <a:effectLst/>
                        <a:latin typeface="+mn-ea"/>
                        <a:ea typeface="+mn-ea"/>
                        <a:cs typeface="Times New Roman" panose="02020603050405020304" pitchFamily="18" charset="0"/>
                      </a:endParaRPr>
                    </a:p>
                  </a:txBody>
                  <a:tcPr marL="68580" marR="68580" marT="0" marB="0" anchor="ctr"/>
                </a:tc>
                <a:tc>
                  <a:txBody>
                    <a:bodyPr/>
                    <a:lstStyle/>
                    <a:p>
                      <a:pPr indent="266700" algn="ctr">
                        <a:spcAft>
                          <a:spcPts val="0"/>
                        </a:spcAft>
                      </a:pPr>
                      <a:r>
                        <a:rPr lang="en-US" sz="2000" b="1" kern="100" dirty="0">
                          <a:effectLst/>
                        </a:rPr>
                        <a:t>\</a:t>
                      </a:r>
                      <a:r>
                        <a:rPr lang="en-US" sz="2000" b="1" kern="100" dirty="0" err="1">
                          <a:effectLst/>
                        </a:rPr>
                        <a:t>ddd</a:t>
                      </a:r>
                      <a:endParaRPr lang="zh-CN" sz="2000" b="1" kern="100" dirty="0">
                        <a:effectLst/>
                        <a:latin typeface="+mn-ea"/>
                        <a:ea typeface="+mn-ea"/>
                        <a:cs typeface="Times New Roman" panose="02020603050405020304" pitchFamily="18" charset="0"/>
                      </a:endParaRPr>
                    </a:p>
                  </a:txBody>
                  <a:tcPr marL="68580" marR="68580" marT="0" marB="0" anchor="ctr"/>
                </a:tc>
                <a:tc>
                  <a:txBody>
                    <a:bodyPr/>
                    <a:lstStyle/>
                    <a:p>
                      <a:pPr indent="266700" algn="l">
                        <a:spcAft>
                          <a:spcPts val="0"/>
                        </a:spcAft>
                      </a:pPr>
                      <a:r>
                        <a:rPr lang="zh-CN" sz="2000" kern="100">
                          <a:effectLst/>
                        </a:rPr>
                        <a:t>三个八进制数表示的转义字符</a:t>
                      </a:r>
                      <a:endParaRPr lang="zh-CN" sz="20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577608">
                <a:tc>
                  <a:txBody>
                    <a:bodyPr/>
                    <a:lstStyle/>
                    <a:p>
                      <a:pPr indent="266700" algn="ctr">
                        <a:spcAft>
                          <a:spcPts val="0"/>
                        </a:spcAft>
                      </a:pPr>
                      <a:r>
                        <a:rPr lang="en-US" sz="2000" kern="100" dirty="0">
                          <a:effectLst/>
                        </a:rPr>
                        <a:t>\t</a:t>
                      </a:r>
                      <a:endParaRPr lang="zh-CN" sz="2000" kern="100" dirty="0">
                        <a:effectLst/>
                        <a:latin typeface="+mn-ea"/>
                        <a:ea typeface="+mn-ea"/>
                        <a:cs typeface="Times New Roman" panose="02020603050405020304" pitchFamily="18" charset="0"/>
                      </a:endParaRPr>
                    </a:p>
                  </a:txBody>
                  <a:tcPr marL="68580" marR="68580" marT="0" marB="0" anchor="ctr"/>
                </a:tc>
                <a:tc>
                  <a:txBody>
                    <a:bodyPr/>
                    <a:lstStyle/>
                    <a:p>
                      <a:pPr indent="266700" algn="l">
                        <a:spcAft>
                          <a:spcPts val="0"/>
                        </a:spcAft>
                      </a:pPr>
                      <a:r>
                        <a:rPr lang="zh-CN" sz="2000" kern="100">
                          <a:effectLst/>
                        </a:rPr>
                        <a:t>制表键</a:t>
                      </a:r>
                      <a:r>
                        <a:rPr lang="en-US" sz="2000" kern="100">
                          <a:effectLst/>
                        </a:rPr>
                        <a:t>Tab</a:t>
                      </a:r>
                      <a:endParaRPr lang="zh-CN" sz="2000" kern="100">
                        <a:effectLst/>
                        <a:latin typeface="+mn-ea"/>
                        <a:ea typeface="+mn-ea"/>
                        <a:cs typeface="Times New Roman" panose="02020603050405020304" pitchFamily="18" charset="0"/>
                      </a:endParaRPr>
                    </a:p>
                  </a:txBody>
                  <a:tcPr marL="68580" marR="68580" marT="0" marB="0" anchor="ctr"/>
                </a:tc>
                <a:tc>
                  <a:txBody>
                    <a:bodyPr/>
                    <a:lstStyle/>
                    <a:p>
                      <a:pPr indent="266700" algn="ctr">
                        <a:spcAft>
                          <a:spcPts val="0"/>
                        </a:spcAft>
                      </a:pPr>
                      <a:r>
                        <a:rPr lang="en-US" sz="2000" b="1" kern="100" dirty="0">
                          <a:effectLst/>
                        </a:rPr>
                        <a:t>\</a:t>
                      </a:r>
                      <a:r>
                        <a:rPr lang="en-US" sz="2000" b="1" kern="100" dirty="0" err="1">
                          <a:effectLst/>
                        </a:rPr>
                        <a:t>udddd</a:t>
                      </a:r>
                      <a:endParaRPr lang="zh-CN" sz="2000" b="1" kern="100" dirty="0">
                        <a:effectLst/>
                        <a:latin typeface="+mn-ea"/>
                        <a:ea typeface="+mn-ea"/>
                        <a:cs typeface="Times New Roman" panose="02020603050405020304" pitchFamily="18" charset="0"/>
                      </a:endParaRPr>
                    </a:p>
                  </a:txBody>
                  <a:tcPr marL="68580" marR="68580" marT="0" marB="0" anchor="ctr"/>
                </a:tc>
                <a:tc>
                  <a:txBody>
                    <a:bodyPr/>
                    <a:lstStyle/>
                    <a:p>
                      <a:pPr indent="266700" algn="l">
                        <a:spcAft>
                          <a:spcPts val="0"/>
                        </a:spcAft>
                      </a:pPr>
                      <a:r>
                        <a:rPr lang="zh-CN" sz="2000" kern="100" dirty="0">
                          <a:effectLst/>
                        </a:rPr>
                        <a:t>四个十六进制数表示的转义字符</a:t>
                      </a:r>
                      <a:endParaRPr lang="zh-CN" sz="200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bl>
          </a:graphicData>
        </a:graphic>
      </p:graphicFrame>
      <p:sp>
        <p:nvSpPr>
          <p:cNvPr id="6" name="Rectangle 1">
            <a:extLst>
              <a:ext uri="{FF2B5EF4-FFF2-40B4-BE49-F238E27FC236}">
                <a16:creationId xmlns:a16="http://schemas.microsoft.com/office/drawing/2014/main" id="{374FCEB9-7BFB-4199-A977-1E1C9E486657}"/>
              </a:ext>
            </a:extLst>
          </p:cNvPr>
          <p:cNvSpPr>
            <a:spLocks noChangeArrowheads="1"/>
          </p:cNvSpPr>
          <p:nvPr/>
        </p:nvSpPr>
        <p:spPr bwMode="auto">
          <a:xfrm>
            <a:off x="3987208" y="2764466"/>
            <a:ext cx="42415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ctr" defTabSz="914400" rtl="0" eaLnBrk="0" fontAlgn="base" latinLnBrk="0" hangingPunct="0">
              <a:lnSpc>
                <a:spcPct val="100000"/>
              </a:lnSpc>
              <a:spcBef>
                <a:spcPct val="0"/>
              </a:spcBef>
              <a:spcAft>
                <a:spcPct val="0"/>
              </a:spcAft>
              <a:buClrTx/>
              <a:buSzTx/>
              <a:buFontTx/>
              <a:buNone/>
              <a:tabLst/>
            </a:pPr>
            <a:r>
              <a:rPr kumimoji="0" lang="zh-CN" b="0" i="0" u="none" strike="noStrike" cap="none" normalizeH="0" baseline="0" dirty="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表</a:t>
            </a:r>
            <a:r>
              <a:rPr kumimoji="0" lang="en-US" altLang="zh-CN" b="0" i="0" u="none" strike="noStrike" cap="none" normalizeH="0" baseline="0" dirty="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2-1 </a:t>
            </a:r>
            <a:r>
              <a:rPr kumimoji="0" lang="zh-CN" altLang="en-US" b="0" i="0" u="none" strike="noStrike" cap="none" normalizeH="0" baseline="0" dirty="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转义字符及含义</a:t>
            </a:r>
            <a:endParaRPr kumimoji="0" lang="zh-CN" altLang="en-US" b="0" i="0" u="none" strike="noStrike" cap="none" normalizeH="0" baseline="0" dirty="0">
              <a:ln>
                <a:noFill/>
              </a:ln>
              <a:solidFill>
                <a:schemeClr val="tx1"/>
              </a:solidFill>
              <a:effectLst/>
              <a:latin typeface="仿宋" panose="02010609060101010101" pitchFamily="49" charset="-122"/>
              <a:ea typeface="仿宋" panose="02010609060101010101" pitchFamily="49" charset="-122"/>
            </a:endParaRPr>
          </a:p>
        </p:txBody>
      </p:sp>
      <p:sp>
        <p:nvSpPr>
          <p:cNvPr id="7" name="矩形 6">
            <a:extLst>
              <a:ext uri="{FF2B5EF4-FFF2-40B4-BE49-F238E27FC236}">
                <a16:creationId xmlns:a16="http://schemas.microsoft.com/office/drawing/2014/main" id="{D99F9F82-312A-4F33-A290-7ADE75A6B9D8}"/>
              </a:ext>
            </a:extLst>
          </p:cNvPr>
          <p:cNvSpPr/>
          <p:nvPr/>
        </p:nvSpPr>
        <p:spPr>
          <a:xfrm>
            <a:off x="0" y="6319492"/>
            <a:ext cx="12192000" cy="54826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82831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 presetClass="entr" presetSubtype="9"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 calcmode="lin" valueType="num">
                                      <p:cBhvr additive="base">
                                        <p:cTn id="10"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1" dur="5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3" fill="hold" grpId="0"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additive="base">
                                        <p:cTn id="16" dur="500" fill="hold"/>
                                        <p:tgtEl>
                                          <p:spTgt spid="4">
                                            <p:txEl>
                                              <p:pRg st="1" end="1"/>
                                            </p:txEl>
                                          </p:spTgt>
                                        </p:tgtEl>
                                        <p:attrNameLst>
                                          <p:attrName>ppt_x</p:attrName>
                                        </p:attrNameLst>
                                      </p:cBhvr>
                                      <p:tavLst>
                                        <p:tav tm="0">
                                          <p:val>
                                            <p:strVal val="1+#ppt_w/2"/>
                                          </p:val>
                                        </p:tav>
                                        <p:tav tm="100000">
                                          <p:val>
                                            <p:strVal val="#ppt_x"/>
                                          </p:val>
                                        </p:tav>
                                      </p:tavLst>
                                    </p:anim>
                                    <p:anim calcmode="lin" valueType="num">
                                      <p:cBhvr additive="base">
                                        <p:cTn id="17" dur="500" fill="hold"/>
                                        <p:tgtEl>
                                          <p:spTgt spid="4">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0-#ppt_h/2"/>
                                          </p:val>
                                        </p:tav>
                                        <p:tav tm="100000">
                                          <p:val>
                                            <p:strVal val="#ppt_y"/>
                                          </p:val>
                                        </p:tav>
                                      </p:tavLst>
                                    </p:anim>
                                  </p:childTnLst>
                                </p:cTn>
                              </p:par>
                            </p:childTnLst>
                          </p:cTn>
                        </p:par>
                        <p:par>
                          <p:cTn id="24" fill="hold">
                            <p:stCondLst>
                              <p:cond delay="500"/>
                            </p:stCondLst>
                            <p:childTnLst>
                              <p:par>
                                <p:cTn id="25" presetID="31"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1000" fill="hold"/>
                                        <p:tgtEl>
                                          <p:spTgt spid="5"/>
                                        </p:tgtEl>
                                        <p:attrNameLst>
                                          <p:attrName>ppt_w</p:attrName>
                                        </p:attrNameLst>
                                      </p:cBhvr>
                                      <p:tavLst>
                                        <p:tav tm="0">
                                          <p:val>
                                            <p:fltVal val="0"/>
                                          </p:val>
                                        </p:tav>
                                        <p:tav tm="100000">
                                          <p:val>
                                            <p:strVal val="#ppt_w"/>
                                          </p:val>
                                        </p:tav>
                                      </p:tavLst>
                                    </p:anim>
                                    <p:anim calcmode="lin" valueType="num">
                                      <p:cBhvr>
                                        <p:cTn id="28" dur="1000" fill="hold"/>
                                        <p:tgtEl>
                                          <p:spTgt spid="5"/>
                                        </p:tgtEl>
                                        <p:attrNameLst>
                                          <p:attrName>ppt_h</p:attrName>
                                        </p:attrNameLst>
                                      </p:cBhvr>
                                      <p:tavLst>
                                        <p:tav tm="0">
                                          <p:val>
                                            <p:fltVal val="0"/>
                                          </p:val>
                                        </p:tav>
                                        <p:tav tm="100000">
                                          <p:val>
                                            <p:strVal val="#ppt_h"/>
                                          </p:val>
                                        </p:tav>
                                      </p:tavLst>
                                    </p:anim>
                                    <p:anim calcmode="lin" valueType="num">
                                      <p:cBhvr>
                                        <p:cTn id="29" dur="1000" fill="hold"/>
                                        <p:tgtEl>
                                          <p:spTgt spid="5"/>
                                        </p:tgtEl>
                                        <p:attrNameLst>
                                          <p:attrName>style.rotation</p:attrName>
                                        </p:attrNameLst>
                                      </p:cBhvr>
                                      <p:tavLst>
                                        <p:tav tm="0">
                                          <p:val>
                                            <p:fltVal val="90"/>
                                          </p:val>
                                        </p:tav>
                                        <p:tav tm="100000">
                                          <p:val>
                                            <p:fltVal val="0"/>
                                          </p:val>
                                        </p:tav>
                                      </p:tavLst>
                                    </p:anim>
                                    <p:animEffect transition="in" filter="fade">
                                      <p:cBhvr>
                                        <p:cTn id="3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uiExpand="1" build="p"/>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2.2  </a:t>
            </a:r>
            <a:r>
              <a:rPr lang="zh-CN" altLang="en-US" b="1" dirty="0">
                <a:latin typeface="仿宋" panose="02010609060101010101" pitchFamily="49" charset="-122"/>
                <a:ea typeface="仿宋" panose="02010609060101010101" pitchFamily="49" charset="-122"/>
              </a:rPr>
              <a:t>数据类型和运算符号</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6914C1B2-A305-4C3F-815F-F40401D16D9C}"/>
              </a:ext>
            </a:extLst>
          </p:cNvPr>
          <p:cNvSpPr/>
          <p:nvPr/>
        </p:nvSpPr>
        <p:spPr>
          <a:xfrm>
            <a:off x="1166812" y="2439194"/>
            <a:ext cx="10820400" cy="9906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矩形 4">
            <a:extLst>
              <a:ext uri="{FF2B5EF4-FFF2-40B4-BE49-F238E27FC236}">
                <a16:creationId xmlns:a16="http://schemas.microsoft.com/office/drawing/2014/main" id="{9D06FFEA-CE9E-4116-B068-06AE3E3078F0}"/>
              </a:ext>
            </a:extLst>
          </p:cNvPr>
          <p:cNvSpPr/>
          <p:nvPr/>
        </p:nvSpPr>
        <p:spPr>
          <a:xfrm>
            <a:off x="0" y="5629836"/>
            <a:ext cx="12192000" cy="130515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Freeform 3">
            <a:extLst>
              <a:ext uri="{FF2B5EF4-FFF2-40B4-BE49-F238E27FC236}">
                <a16:creationId xmlns:a16="http://schemas.microsoft.com/office/drawing/2014/main" id="{C7910DC2-46C7-4A2D-AB3E-864D430D0CFA}"/>
              </a:ext>
            </a:extLst>
          </p:cNvPr>
          <p:cNvSpPr/>
          <p:nvPr/>
        </p:nvSpPr>
        <p:spPr>
          <a:xfrm>
            <a:off x="794" y="12961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7" name="内容占位符 2">
            <a:extLst>
              <a:ext uri="{FF2B5EF4-FFF2-40B4-BE49-F238E27FC236}">
                <a16:creationId xmlns:a16="http://schemas.microsoft.com/office/drawing/2014/main" id="{07E57809-01BD-429E-BC15-8FBF15EBCFC3}"/>
              </a:ext>
            </a:extLst>
          </p:cNvPr>
          <p:cNvSpPr txBox="1">
            <a:spLocks/>
          </p:cNvSpPr>
          <p:nvPr/>
        </p:nvSpPr>
        <p:spPr>
          <a:xfrm>
            <a:off x="1070409" y="1306088"/>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5.</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字符串型数</a:t>
            </a:r>
          </a:p>
          <a:p>
            <a:pPr marL="0" indent="0">
              <a:buNone/>
            </a:pPr>
            <a:endParaRPr lang="zh-CN" altLang="en-US" sz="2400" dirty="0">
              <a:solidFill>
                <a:schemeClr val="tx1">
                  <a:lumMod val="95000"/>
                  <a:lumOff val="5000"/>
                </a:schemeClr>
              </a:solidFill>
              <a:latin typeface="仿宋" panose="02010609060101010101" pitchFamily="49" charset="-122"/>
              <a:ea typeface="仿宋" panose="02010609060101010101" pitchFamily="49" charset="-122"/>
            </a:endParaRPr>
          </a:p>
        </p:txBody>
      </p:sp>
      <p:sp>
        <p:nvSpPr>
          <p:cNvPr id="8" name="内容占位符 1">
            <a:extLst>
              <a:ext uri="{FF2B5EF4-FFF2-40B4-BE49-F238E27FC236}">
                <a16:creationId xmlns:a16="http://schemas.microsoft.com/office/drawing/2014/main" id="{A81B4F5E-C55D-41BD-ADDD-3DD4FBD3AB0B}"/>
              </a:ext>
            </a:extLst>
          </p:cNvPr>
          <p:cNvSpPr>
            <a:spLocks noGrp="1"/>
          </p:cNvSpPr>
          <p:nvPr>
            <p:ph idx="1"/>
          </p:nvPr>
        </p:nvSpPr>
        <p:spPr>
          <a:xfrm>
            <a:off x="1142206" y="1880831"/>
            <a:ext cx="10515600" cy="3606363"/>
          </a:xfrm>
        </p:spPr>
        <p:txBody>
          <a:bodyPr>
            <a:noAutofit/>
          </a:bodyPr>
          <a:lstStyle/>
          <a:p>
            <a:pPr marL="0" indent="627063">
              <a:lnSpc>
                <a:spcPct val="130000"/>
              </a:lnSpc>
              <a:spcBef>
                <a:spcPts val="0"/>
              </a:spcBef>
              <a:buFont typeface="Symbol" pitchFamily="18" charset="2"/>
              <a:buNone/>
              <a:defRPr/>
            </a:pPr>
            <a:r>
              <a:rPr lang="zh-CN" altLang="en-US" sz="2400" dirty="0">
                <a:solidFill>
                  <a:schemeClr val="tx1"/>
                </a:solidFill>
                <a:latin typeface="仿宋" panose="02010609060101010101" pitchFamily="49" charset="-122"/>
                <a:ea typeface="仿宋" panose="02010609060101010101" pitchFamily="49" charset="-122"/>
              </a:rPr>
              <a:t>字符串是用双引号引起的若干字符序列。</a:t>
            </a:r>
            <a:endParaRPr lang="en-US" altLang="zh-CN" sz="2400" dirty="0">
              <a:solidFill>
                <a:schemeClr val="tx1"/>
              </a:solidFill>
              <a:latin typeface="仿宋" panose="02010609060101010101" pitchFamily="49" charset="-122"/>
              <a:ea typeface="仿宋" panose="02010609060101010101" pitchFamily="49" charset="-122"/>
            </a:endParaRPr>
          </a:p>
          <a:p>
            <a:pPr marL="0" indent="0">
              <a:lnSpc>
                <a:spcPct val="130000"/>
              </a:lnSpc>
              <a:spcBef>
                <a:spcPts val="0"/>
              </a:spcBef>
              <a:buFont typeface="Symbol" pitchFamily="18" charset="2"/>
              <a:buNone/>
              <a:defRPr/>
            </a:pPr>
            <a:r>
              <a:rPr lang="zh-CN" altLang="en-US" sz="2400" dirty="0">
                <a:solidFill>
                  <a:schemeClr val="tx1"/>
                </a:solidFill>
                <a:latin typeface="仿宋" panose="02010609060101010101" pitchFamily="49" charset="-122"/>
                <a:ea typeface="仿宋" panose="02010609060101010101" pitchFamily="49" charset="-122"/>
              </a:rPr>
              <a:t>如：“</a:t>
            </a:r>
            <a:r>
              <a:rPr lang="en-US" altLang="zh-CN" sz="2400" dirty="0">
                <a:solidFill>
                  <a:schemeClr val="tx1"/>
                </a:solidFill>
                <a:latin typeface="仿宋" panose="02010609060101010101" pitchFamily="49" charset="-122"/>
                <a:ea typeface="仿宋" panose="02010609060101010101" pitchFamily="49" charset="-122"/>
              </a:rPr>
              <a:t>Math”</a:t>
            </a: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This is a Java program.”</a:t>
            </a:r>
          </a:p>
          <a:p>
            <a:pPr marL="0" indent="0">
              <a:lnSpc>
                <a:spcPct val="130000"/>
              </a:lnSpc>
              <a:spcBef>
                <a:spcPts val="0"/>
              </a:spcBef>
              <a:buFont typeface="Symbol" pitchFamily="18" charset="2"/>
              <a:buNone/>
              <a:defRPr/>
            </a:pP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China”</a:t>
            </a: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123”</a:t>
            </a: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Beijing”</a:t>
            </a:r>
            <a:r>
              <a:rPr lang="zh-CN" altLang="en-US" sz="2400" dirty="0">
                <a:solidFill>
                  <a:schemeClr val="tx1"/>
                </a:solidFill>
                <a:latin typeface="仿宋" panose="02010609060101010101" pitchFamily="49" charset="-122"/>
                <a:ea typeface="仿宋" panose="02010609060101010101" pitchFamily="49" charset="-122"/>
              </a:rPr>
              <a:t>等都是字符串。</a:t>
            </a:r>
            <a:endParaRPr lang="en-US" altLang="zh-CN" sz="2400" dirty="0">
              <a:solidFill>
                <a:schemeClr val="tx1"/>
              </a:solidFill>
              <a:latin typeface="仿宋" panose="02010609060101010101" pitchFamily="49" charset="-122"/>
              <a:ea typeface="仿宋" panose="02010609060101010101" pitchFamily="49" charset="-122"/>
            </a:endParaRPr>
          </a:p>
          <a:p>
            <a:pPr marL="0" indent="0">
              <a:lnSpc>
                <a:spcPct val="150000"/>
              </a:lnSpc>
              <a:spcBef>
                <a:spcPts val="0"/>
              </a:spcBef>
              <a:buFont typeface="Symbol" pitchFamily="18" charset="2"/>
              <a:buNone/>
              <a:defRPr/>
            </a:pPr>
            <a:r>
              <a:rPr lang="zh-CN" altLang="en-US" sz="2400" dirty="0">
                <a:solidFill>
                  <a:schemeClr val="tx1"/>
                </a:solidFill>
                <a:latin typeface="仿宋" panose="02010609060101010101" pitchFamily="49" charset="-122"/>
                <a:ea typeface="仿宋" panose="02010609060101010101" pitchFamily="49" charset="-122"/>
              </a:rPr>
              <a:t>字符串中可以包括转义字符。</a:t>
            </a:r>
          </a:p>
          <a:p>
            <a:pPr marL="0" indent="538163">
              <a:lnSpc>
                <a:spcPct val="150000"/>
              </a:lnSpc>
              <a:spcBef>
                <a:spcPts val="0"/>
              </a:spcBef>
              <a:buFont typeface="Symbol" pitchFamily="18" charset="2"/>
              <a:buNone/>
              <a:defRPr/>
            </a:pPr>
            <a:r>
              <a:rPr lang="zh-CN" altLang="en-US" sz="2400" dirty="0">
                <a:solidFill>
                  <a:schemeClr val="tx1"/>
                </a:solidFill>
                <a:latin typeface="仿宋" panose="02010609060101010101" pitchFamily="49" charset="-122"/>
                <a:ea typeface="仿宋" panose="02010609060101010101" pitchFamily="49" charset="-122"/>
              </a:rPr>
              <a:t>字符串不是基本类型的数据，但是通常情况下都当作是基本数据类型的数据使用。具体表示字符串时是用</a:t>
            </a:r>
            <a:r>
              <a:rPr lang="en-US" altLang="zh-CN" sz="2400" dirty="0">
                <a:solidFill>
                  <a:schemeClr val="tx1"/>
                </a:solidFill>
                <a:latin typeface="仿宋" panose="02010609060101010101" pitchFamily="49" charset="-122"/>
                <a:ea typeface="仿宋" panose="02010609060101010101" pitchFamily="49" charset="-122"/>
              </a:rPr>
              <a:t>String</a:t>
            </a:r>
            <a:r>
              <a:rPr lang="zh-CN" altLang="en-US" sz="2400" dirty="0">
                <a:solidFill>
                  <a:schemeClr val="tx1"/>
                </a:solidFill>
                <a:latin typeface="仿宋" panose="02010609060101010101" pitchFamily="49" charset="-122"/>
                <a:ea typeface="仿宋" panose="02010609060101010101" pitchFamily="49" charset="-122"/>
              </a:rPr>
              <a:t>类的对象来表示。</a:t>
            </a:r>
          </a:p>
          <a:p>
            <a:pPr marL="0" indent="0">
              <a:lnSpc>
                <a:spcPct val="150000"/>
              </a:lnSpc>
              <a:spcBef>
                <a:spcPts val="0"/>
              </a:spcBef>
              <a:buFont typeface="Symbol" pitchFamily="18" charset="2"/>
              <a:buNone/>
              <a:defRPr/>
            </a:pPr>
            <a:endParaRPr lang="en-US" altLang="zh-CN" sz="2400" dirty="0">
              <a:solidFill>
                <a:schemeClr val="tx1"/>
              </a:solidFill>
              <a:latin typeface="仿宋" panose="02010609060101010101" pitchFamily="49" charset="-122"/>
              <a:ea typeface="仿宋" panose="02010609060101010101" pitchFamily="49" charset="-122"/>
            </a:endParaRPr>
          </a:p>
        </p:txBody>
      </p:sp>
      <p:grpSp>
        <p:nvGrpSpPr>
          <p:cNvPr id="9" name="组合 8">
            <a:extLst>
              <a:ext uri="{FF2B5EF4-FFF2-40B4-BE49-F238E27FC236}">
                <a16:creationId xmlns:a16="http://schemas.microsoft.com/office/drawing/2014/main" id="{62B1DC0F-E9D5-4202-9F3B-CB952BF9AFDB}"/>
              </a:ext>
            </a:extLst>
          </p:cNvPr>
          <p:cNvGrpSpPr/>
          <p:nvPr/>
        </p:nvGrpSpPr>
        <p:grpSpPr>
          <a:xfrm>
            <a:off x="761207" y="5699971"/>
            <a:ext cx="352250" cy="455613"/>
            <a:chOff x="5449889" y="1827213"/>
            <a:chExt cx="352250" cy="455613"/>
          </a:xfrm>
          <a:solidFill>
            <a:srgbClr val="FFFF00"/>
          </a:solidFill>
        </p:grpSpPr>
        <p:sp>
          <p:nvSpPr>
            <p:cNvPr id="10" name="Freeform 125">
              <a:extLst>
                <a:ext uri="{FF2B5EF4-FFF2-40B4-BE49-F238E27FC236}">
                  <a16:creationId xmlns:a16="http://schemas.microsoft.com/office/drawing/2014/main" id="{1341EFD1-D511-4FFF-A478-BAA439D0CAC6}"/>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1" name="Freeform 126">
              <a:extLst>
                <a:ext uri="{FF2B5EF4-FFF2-40B4-BE49-F238E27FC236}">
                  <a16:creationId xmlns:a16="http://schemas.microsoft.com/office/drawing/2014/main" id="{1782E561-2C82-4F04-B5C4-0733F0B14825}"/>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12" name="内容占位符 2">
            <a:extLst>
              <a:ext uri="{FF2B5EF4-FFF2-40B4-BE49-F238E27FC236}">
                <a16:creationId xmlns:a16="http://schemas.microsoft.com/office/drawing/2014/main" id="{05B8F737-49D0-44CE-8535-28167E732560}"/>
              </a:ext>
            </a:extLst>
          </p:cNvPr>
          <p:cNvSpPr txBox="1">
            <a:spLocks/>
          </p:cNvSpPr>
          <p:nvPr/>
        </p:nvSpPr>
        <p:spPr>
          <a:xfrm>
            <a:off x="1069615" y="5709496"/>
            <a:ext cx="9316167" cy="92948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2.1】</a:t>
            </a:r>
            <a:r>
              <a:rPr lang="zh-CN" altLang="en-US" sz="2400" dirty="0">
                <a:solidFill>
                  <a:schemeClr val="bg1"/>
                </a:solidFill>
                <a:latin typeface="仿宋" panose="02010609060101010101" pitchFamily="49" charset="-122"/>
                <a:ea typeface="仿宋" panose="02010609060101010101" pitchFamily="49" charset="-122"/>
              </a:rPr>
              <a:t>转义字符及字符串的使用。</a:t>
            </a:r>
            <a:endParaRPr lang="en-US" altLang="zh-CN" sz="2400" dirty="0">
              <a:solidFill>
                <a:schemeClr val="bg1"/>
              </a:solidFill>
              <a:latin typeface="仿宋" panose="02010609060101010101" pitchFamily="49" charset="-122"/>
              <a:ea typeface="仿宋" panose="02010609060101010101" pitchFamily="49" charset="-122"/>
            </a:endParaRPr>
          </a:p>
        </p:txBody>
      </p:sp>
      <p:sp>
        <p:nvSpPr>
          <p:cNvPr id="13" name="矩形 12">
            <a:hlinkClick r:id="rId2" action="ppaction://hlinkfile"/>
            <a:extLst>
              <a:ext uri="{FF2B5EF4-FFF2-40B4-BE49-F238E27FC236}">
                <a16:creationId xmlns:a16="http://schemas.microsoft.com/office/drawing/2014/main" id="{35EEE3FE-BF03-4B42-A018-5FA84B9F29D3}"/>
              </a:ext>
            </a:extLst>
          </p:cNvPr>
          <p:cNvSpPr/>
          <p:nvPr/>
        </p:nvSpPr>
        <p:spPr>
          <a:xfrm>
            <a:off x="1218406" y="6319961"/>
            <a:ext cx="3030038" cy="461665"/>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sz="2400" b="1" dirty="0">
                <a:solidFill>
                  <a:srgbClr val="0070C0"/>
                </a:solidFill>
                <a:latin typeface="Times New Roman" panose="02020603050405020304" pitchFamily="18" charset="0"/>
                <a:cs typeface="Times New Roman" panose="02020603050405020304" pitchFamily="18" charset="0"/>
              </a:rPr>
              <a:t>Example2_01.java</a:t>
            </a:r>
            <a:endParaRPr lang="zh-CN" altLang="en-US"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0774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 calcmode="lin" valueType="num">
                                      <p:cBhvr additive="base">
                                        <p:cTn id="14"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9"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par>
                          <p:cTn id="26" fill="hold">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anim calcmode="lin" valueType="num">
                                      <p:cBhvr additive="base">
                                        <p:cTn id="29" dur="500" fill="hold"/>
                                        <p:tgtEl>
                                          <p:spTgt spid="8">
                                            <p:txEl>
                                              <p:pRg st="1" end="1"/>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8">
                                            <p:txEl>
                                              <p:pRg st="1" end="1"/>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8">
                                            <p:txEl>
                                              <p:pRg st="2" end="2"/>
                                            </p:txEl>
                                          </p:spTgt>
                                        </p:tgtEl>
                                        <p:attrNameLst>
                                          <p:attrName>style.visibility</p:attrName>
                                        </p:attrNameLst>
                                      </p:cBhvr>
                                      <p:to>
                                        <p:strVal val="visible"/>
                                      </p:to>
                                    </p:set>
                                    <p:anim calcmode="lin" valueType="num">
                                      <p:cBhvr additive="base">
                                        <p:cTn id="33" dur="500" fill="hold"/>
                                        <p:tgtEl>
                                          <p:spTgt spid="8">
                                            <p:txEl>
                                              <p:pRg st="2" end="2"/>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9" fill="hold" grpId="0" nodeType="clickEffect">
                                  <p:stCondLst>
                                    <p:cond delay="0"/>
                                  </p:stCondLst>
                                  <p:childTnLst>
                                    <p:set>
                                      <p:cBhvr>
                                        <p:cTn id="38" dur="1" fill="hold">
                                          <p:stCondLst>
                                            <p:cond delay="0"/>
                                          </p:stCondLst>
                                        </p:cTn>
                                        <p:tgtEl>
                                          <p:spTgt spid="8">
                                            <p:txEl>
                                              <p:pRg st="3" end="3"/>
                                            </p:txEl>
                                          </p:spTgt>
                                        </p:tgtEl>
                                        <p:attrNameLst>
                                          <p:attrName>style.visibility</p:attrName>
                                        </p:attrNameLst>
                                      </p:cBhvr>
                                      <p:to>
                                        <p:strVal val="visible"/>
                                      </p:to>
                                    </p:set>
                                    <p:anim calcmode="lin" valueType="num">
                                      <p:cBhvr additive="base">
                                        <p:cTn id="39" dur="500" fill="hold"/>
                                        <p:tgtEl>
                                          <p:spTgt spid="8">
                                            <p:txEl>
                                              <p:pRg st="3" end="3"/>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8">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9" fill="hold" grpId="0" nodeType="clickEffect">
                                  <p:stCondLst>
                                    <p:cond delay="0"/>
                                  </p:stCondLst>
                                  <p:childTnLst>
                                    <p:set>
                                      <p:cBhvr>
                                        <p:cTn id="44" dur="1" fill="hold">
                                          <p:stCondLst>
                                            <p:cond delay="0"/>
                                          </p:stCondLst>
                                        </p:cTn>
                                        <p:tgtEl>
                                          <p:spTgt spid="8">
                                            <p:txEl>
                                              <p:pRg st="4" end="4"/>
                                            </p:txEl>
                                          </p:spTgt>
                                        </p:tgtEl>
                                        <p:attrNameLst>
                                          <p:attrName>style.visibility</p:attrName>
                                        </p:attrNameLst>
                                      </p:cBhvr>
                                      <p:to>
                                        <p:strVal val="visible"/>
                                      </p:to>
                                    </p:set>
                                    <p:anim calcmode="lin" valueType="num">
                                      <p:cBhvr additive="base">
                                        <p:cTn id="45" dur="500" fill="hold"/>
                                        <p:tgtEl>
                                          <p:spTgt spid="8">
                                            <p:txEl>
                                              <p:pRg st="4" end="4"/>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8">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wipe(right)">
                                      <p:cBhvr>
                                        <p:cTn id="51" dur="500"/>
                                        <p:tgtEl>
                                          <p:spTgt spid="5"/>
                                        </p:tgtEl>
                                      </p:cBhvr>
                                    </p:animEffect>
                                  </p:childTnLst>
                                </p:cTn>
                              </p:par>
                              <p:par>
                                <p:cTn id="52" presetID="31" presetClass="entr" presetSubtype="0" fill="hold" nodeType="withEffect">
                                  <p:stCondLst>
                                    <p:cond delay="0"/>
                                  </p:stCondLst>
                                  <p:childTnLst>
                                    <p:set>
                                      <p:cBhvr>
                                        <p:cTn id="53" dur="1" fill="hold">
                                          <p:stCondLst>
                                            <p:cond delay="0"/>
                                          </p:stCondLst>
                                        </p:cTn>
                                        <p:tgtEl>
                                          <p:spTgt spid="9"/>
                                        </p:tgtEl>
                                        <p:attrNameLst>
                                          <p:attrName>style.visibility</p:attrName>
                                        </p:attrNameLst>
                                      </p:cBhvr>
                                      <p:to>
                                        <p:strVal val="visible"/>
                                      </p:to>
                                    </p:set>
                                    <p:anim calcmode="lin" valueType="num">
                                      <p:cBhvr>
                                        <p:cTn id="54" dur="1000" fill="hold"/>
                                        <p:tgtEl>
                                          <p:spTgt spid="9"/>
                                        </p:tgtEl>
                                        <p:attrNameLst>
                                          <p:attrName>ppt_w</p:attrName>
                                        </p:attrNameLst>
                                      </p:cBhvr>
                                      <p:tavLst>
                                        <p:tav tm="0">
                                          <p:val>
                                            <p:fltVal val="0"/>
                                          </p:val>
                                        </p:tav>
                                        <p:tav tm="100000">
                                          <p:val>
                                            <p:strVal val="#ppt_w"/>
                                          </p:val>
                                        </p:tav>
                                      </p:tavLst>
                                    </p:anim>
                                    <p:anim calcmode="lin" valueType="num">
                                      <p:cBhvr>
                                        <p:cTn id="55" dur="1000" fill="hold"/>
                                        <p:tgtEl>
                                          <p:spTgt spid="9"/>
                                        </p:tgtEl>
                                        <p:attrNameLst>
                                          <p:attrName>ppt_h</p:attrName>
                                        </p:attrNameLst>
                                      </p:cBhvr>
                                      <p:tavLst>
                                        <p:tav tm="0">
                                          <p:val>
                                            <p:fltVal val="0"/>
                                          </p:val>
                                        </p:tav>
                                        <p:tav tm="100000">
                                          <p:val>
                                            <p:strVal val="#ppt_h"/>
                                          </p:val>
                                        </p:tav>
                                      </p:tavLst>
                                    </p:anim>
                                    <p:anim calcmode="lin" valueType="num">
                                      <p:cBhvr>
                                        <p:cTn id="56" dur="1000" fill="hold"/>
                                        <p:tgtEl>
                                          <p:spTgt spid="9"/>
                                        </p:tgtEl>
                                        <p:attrNameLst>
                                          <p:attrName>style.rotation</p:attrName>
                                        </p:attrNameLst>
                                      </p:cBhvr>
                                      <p:tavLst>
                                        <p:tav tm="0">
                                          <p:val>
                                            <p:fltVal val="90"/>
                                          </p:val>
                                        </p:tav>
                                        <p:tav tm="100000">
                                          <p:val>
                                            <p:fltVal val="0"/>
                                          </p:val>
                                        </p:tav>
                                      </p:tavLst>
                                    </p:anim>
                                    <p:animEffect transition="in" filter="fade">
                                      <p:cBhvr>
                                        <p:cTn id="57" dur="1000"/>
                                        <p:tgtEl>
                                          <p:spTgt spid="9"/>
                                        </p:tgtEl>
                                      </p:cBhvr>
                                    </p:animEffect>
                                  </p:childTnLst>
                                </p:cTn>
                              </p:par>
                            </p:childTnLst>
                          </p:cTn>
                        </p:par>
                        <p:par>
                          <p:cTn id="58" fill="hold">
                            <p:stCondLst>
                              <p:cond delay="1000"/>
                            </p:stCondLst>
                            <p:childTnLst>
                              <p:par>
                                <p:cTn id="59" presetID="2" presetClass="entr" presetSubtype="8" fill="hold" grpId="0" nodeType="after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additive="base">
                                        <p:cTn id="61" dur="500" fill="hold"/>
                                        <p:tgtEl>
                                          <p:spTgt spid="12"/>
                                        </p:tgtEl>
                                        <p:attrNameLst>
                                          <p:attrName>ppt_x</p:attrName>
                                        </p:attrNameLst>
                                      </p:cBhvr>
                                      <p:tavLst>
                                        <p:tav tm="0">
                                          <p:val>
                                            <p:strVal val="0-#ppt_w/2"/>
                                          </p:val>
                                        </p:tav>
                                        <p:tav tm="100000">
                                          <p:val>
                                            <p:strVal val="#ppt_x"/>
                                          </p:val>
                                        </p:tav>
                                      </p:tavLst>
                                    </p:anim>
                                    <p:anim calcmode="lin" valueType="num">
                                      <p:cBhvr additive="base">
                                        <p:cTn id="6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animBg="1"/>
      <p:bldP spid="6" grpId="0" animBg="1"/>
      <p:bldP spid="8" grpId="0" uiExpand="1" build="p"/>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2.2  </a:t>
            </a:r>
            <a:r>
              <a:rPr lang="zh-CN" altLang="en-US" b="1" dirty="0">
                <a:latin typeface="仿宋" panose="02010609060101010101" pitchFamily="49" charset="-122"/>
                <a:ea typeface="仿宋" panose="02010609060101010101" pitchFamily="49" charset="-122"/>
              </a:rPr>
              <a:t>数据类型和运算符号</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7FD56D66-A490-4D6F-8EF7-8FC26D62C44B}"/>
              </a:ext>
            </a:extLst>
          </p:cNvPr>
          <p:cNvSpPr/>
          <p:nvPr/>
        </p:nvSpPr>
        <p:spPr>
          <a:xfrm>
            <a:off x="1166812" y="3277394"/>
            <a:ext cx="10820400" cy="27432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矩形 4">
            <a:extLst>
              <a:ext uri="{FF2B5EF4-FFF2-40B4-BE49-F238E27FC236}">
                <a16:creationId xmlns:a16="http://schemas.microsoft.com/office/drawing/2014/main" id="{FA542098-B78B-4390-BBB3-3476E1C8E245}"/>
              </a:ext>
            </a:extLst>
          </p:cNvPr>
          <p:cNvSpPr/>
          <p:nvPr/>
        </p:nvSpPr>
        <p:spPr>
          <a:xfrm>
            <a:off x="0" y="6282414"/>
            <a:ext cx="12192000" cy="65257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Freeform 3">
            <a:extLst>
              <a:ext uri="{FF2B5EF4-FFF2-40B4-BE49-F238E27FC236}">
                <a16:creationId xmlns:a16="http://schemas.microsoft.com/office/drawing/2014/main" id="{8EC8ED22-BA5B-4BFD-A3CA-BD7AD36AAA49}"/>
              </a:ext>
            </a:extLst>
          </p:cNvPr>
          <p:cNvSpPr/>
          <p:nvPr/>
        </p:nvSpPr>
        <p:spPr>
          <a:xfrm>
            <a:off x="794" y="12961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7" name="内容占位符 2">
            <a:extLst>
              <a:ext uri="{FF2B5EF4-FFF2-40B4-BE49-F238E27FC236}">
                <a16:creationId xmlns:a16="http://schemas.microsoft.com/office/drawing/2014/main" id="{258A4418-8B80-4E02-9A4A-8B9E4DDF8111}"/>
              </a:ext>
            </a:extLst>
          </p:cNvPr>
          <p:cNvSpPr txBox="1">
            <a:spLocks/>
          </p:cNvSpPr>
          <p:nvPr/>
        </p:nvSpPr>
        <p:spPr>
          <a:xfrm>
            <a:off x="1070409" y="1306088"/>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6.</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数据分隔符</a:t>
            </a:r>
          </a:p>
          <a:p>
            <a:pPr marL="0" indent="0">
              <a:buNone/>
            </a:pPr>
            <a:endParaRPr lang="zh-CN" altLang="en-US" sz="2400" dirty="0">
              <a:solidFill>
                <a:schemeClr val="tx1">
                  <a:lumMod val="95000"/>
                  <a:lumOff val="5000"/>
                </a:schemeClr>
              </a:solidFill>
              <a:latin typeface="仿宋" panose="02010609060101010101" pitchFamily="49" charset="-122"/>
              <a:ea typeface="仿宋" panose="02010609060101010101" pitchFamily="49" charset="-122"/>
            </a:endParaRPr>
          </a:p>
        </p:txBody>
      </p:sp>
      <p:sp>
        <p:nvSpPr>
          <p:cNvPr id="8" name="内容占位符 1">
            <a:extLst>
              <a:ext uri="{FF2B5EF4-FFF2-40B4-BE49-F238E27FC236}">
                <a16:creationId xmlns:a16="http://schemas.microsoft.com/office/drawing/2014/main" id="{0ACBCB34-03E1-4EDB-88B5-1E0189F5F9E5}"/>
              </a:ext>
            </a:extLst>
          </p:cNvPr>
          <p:cNvSpPr>
            <a:spLocks noGrp="1"/>
          </p:cNvSpPr>
          <p:nvPr>
            <p:ph idx="1"/>
          </p:nvPr>
        </p:nvSpPr>
        <p:spPr>
          <a:xfrm>
            <a:off x="1142206" y="1880831"/>
            <a:ext cx="10515600" cy="3606363"/>
          </a:xfrm>
        </p:spPr>
        <p:txBody>
          <a:bodyPr>
            <a:noAutofit/>
          </a:bodyPr>
          <a:lstStyle/>
          <a:p>
            <a:pPr marL="0" indent="627063">
              <a:lnSpc>
                <a:spcPct val="130000"/>
              </a:lnSpc>
              <a:spcBef>
                <a:spcPts val="0"/>
              </a:spcBef>
              <a:buFont typeface="Symbol" pitchFamily="18" charset="2"/>
              <a:buNone/>
              <a:defRPr/>
            </a:pPr>
            <a:r>
              <a:rPr lang="zh-CN" altLang="en-US" sz="2400" dirty="0">
                <a:solidFill>
                  <a:schemeClr val="tx1"/>
                </a:solidFill>
                <a:latin typeface="仿宋" panose="02010609060101010101" pitchFamily="49" charset="-122"/>
                <a:ea typeface="仿宋" panose="02010609060101010101" pitchFamily="49" charset="-122"/>
              </a:rPr>
              <a:t>如果数据比较大或数据的位数比较多，则该数的可读性变差，这时可以用“</a:t>
            </a:r>
            <a:r>
              <a:rPr lang="en-US" altLang="zh-CN" sz="2400" dirty="0">
                <a:solidFill>
                  <a:schemeClr val="tx1"/>
                </a:solidFill>
                <a:latin typeface="仿宋" panose="02010609060101010101" pitchFamily="49" charset="-122"/>
                <a:ea typeface="仿宋" panose="02010609060101010101" pitchFamily="49" charset="-122"/>
              </a:rPr>
              <a:t>_”</a:t>
            </a:r>
            <a:r>
              <a:rPr lang="zh-CN" altLang="en-US" sz="2400" dirty="0">
                <a:solidFill>
                  <a:schemeClr val="tx1"/>
                </a:solidFill>
                <a:latin typeface="仿宋" panose="02010609060101010101" pitchFamily="49" charset="-122"/>
                <a:ea typeface="仿宋" panose="02010609060101010101" pitchFamily="49" charset="-122"/>
              </a:rPr>
              <a:t>对数据进行分隔以增加数据的可读性。</a:t>
            </a:r>
            <a:endParaRPr lang="en-US" altLang="zh-CN" sz="2400" dirty="0">
              <a:solidFill>
                <a:schemeClr val="tx1"/>
              </a:solidFill>
              <a:latin typeface="仿宋" panose="02010609060101010101" pitchFamily="49" charset="-122"/>
              <a:ea typeface="仿宋" panose="02010609060101010101" pitchFamily="49" charset="-122"/>
            </a:endParaRPr>
          </a:p>
          <a:p>
            <a:pPr marL="0" indent="0">
              <a:lnSpc>
                <a:spcPct val="130000"/>
              </a:lnSpc>
              <a:spcBef>
                <a:spcPts val="0"/>
              </a:spcBef>
              <a:buFont typeface="Symbol" pitchFamily="18" charset="2"/>
              <a:buNone/>
              <a:defRPr/>
            </a:pPr>
            <a:endParaRPr lang="en-US" altLang="zh-CN" sz="2400" dirty="0">
              <a:solidFill>
                <a:schemeClr val="tx1"/>
              </a:solidFill>
              <a:latin typeface="仿宋" panose="02010609060101010101" pitchFamily="49" charset="-122"/>
              <a:ea typeface="仿宋" panose="02010609060101010101" pitchFamily="49" charset="-122"/>
            </a:endParaRPr>
          </a:p>
          <a:p>
            <a:pPr marL="0" indent="0">
              <a:lnSpc>
                <a:spcPct val="130000"/>
              </a:lnSpc>
              <a:spcBef>
                <a:spcPts val="0"/>
              </a:spcBef>
              <a:buFont typeface="Symbol" pitchFamily="18" charset="2"/>
              <a:buNone/>
              <a:defRPr/>
            </a:pPr>
            <a:r>
              <a:rPr lang="zh-CN" altLang="en-US" sz="2400" dirty="0">
                <a:solidFill>
                  <a:schemeClr val="tx1"/>
                </a:solidFill>
                <a:latin typeface="仿宋" panose="02010609060101010101" pitchFamily="49" charset="-122"/>
                <a:ea typeface="仿宋" panose="02010609060101010101" pitchFamily="49" charset="-122"/>
              </a:rPr>
              <a:t>如：</a:t>
            </a:r>
            <a:r>
              <a:rPr lang="en-US" altLang="zh-CN" sz="2400" dirty="0">
                <a:solidFill>
                  <a:schemeClr val="tx1"/>
                </a:solidFill>
                <a:latin typeface="仿宋" panose="02010609060101010101" pitchFamily="49" charset="-122"/>
                <a:ea typeface="仿宋" panose="02010609060101010101" pitchFamily="49" charset="-122"/>
              </a:rPr>
              <a:t>long </a:t>
            </a:r>
            <a:r>
              <a:rPr lang="en-US" altLang="zh-CN" sz="2400" dirty="0" err="1">
                <a:solidFill>
                  <a:schemeClr val="tx1"/>
                </a:solidFill>
                <a:latin typeface="仿宋" panose="02010609060101010101" pitchFamily="49" charset="-122"/>
                <a:ea typeface="仿宋" panose="02010609060101010101" pitchFamily="49" charset="-122"/>
              </a:rPr>
              <a:t>creditCardNumber</a:t>
            </a:r>
            <a:r>
              <a:rPr lang="en-US" altLang="zh-CN" sz="2400" dirty="0">
                <a:solidFill>
                  <a:schemeClr val="tx1"/>
                </a:solidFill>
                <a:latin typeface="仿宋" panose="02010609060101010101" pitchFamily="49" charset="-122"/>
                <a:ea typeface="仿宋" panose="02010609060101010101" pitchFamily="49" charset="-122"/>
              </a:rPr>
              <a:t> = 1234_5678_9012_3456L;</a:t>
            </a:r>
          </a:p>
          <a:p>
            <a:pPr marL="0" indent="0">
              <a:lnSpc>
                <a:spcPct val="130000"/>
              </a:lnSpc>
              <a:spcBef>
                <a:spcPts val="0"/>
              </a:spcBef>
              <a:buFont typeface="Symbol" pitchFamily="18" charset="2"/>
              <a:buNone/>
              <a:defRPr/>
            </a:pPr>
            <a:r>
              <a:rPr lang="en-US" altLang="zh-CN" sz="2400" dirty="0">
                <a:solidFill>
                  <a:schemeClr val="tx1"/>
                </a:solidFill>
                <a:latin typeface="仿宋" panose="02010609060101010101" pitchFamily="49" charset="-122"/>
                <a:ea typeface="仿宋" panose="02010609060101010101" pitchFamily="49" charset="-122"/>
              </a:rPr>
              <a:t>long </a:t>
            </a:r>
            <a:r>
              <a:rPr lang="en-US" altLang="zh-CN" sz="2400" dirty="0" err="1">
                <a:solidFill>
                  <a:schemeClr val="tx1"/>
                </a:solidFill>
                <a:latin typeface="仿宋" panose="02010609060101010101" pitchFamily="49" charset="-122"/>
                <a:ea typeface="仿宋" panose="02010609060101010101" pitchFamily="49" charset="-122"/>
              </a:rPr>
              <a:t>socialSecurityNumber</a:t>
            </a:r>
            <a:r>
              <a:rPr lang="en-US" altLang="zh-CN" sz="2400" dirty="0">
                <a:solidFill>
                  <a:schemeClr val="tx1"/>
                </a:solidFill>
                <a:latin typeface="仿宋" panose="02010609060101010101" pitchFamily="49" charset="-122"/>
                <a:ea typeface="仿宋" panose="02010609060101010101" pitchFamily="49" charset="-122"/>
              </a:rPr>
              <a:t> = 999_99_9999L;</a:t>
            </a:r>
          </a:p>
          <a:p>
            <a:pPr marL="0" indent="0">
              <a:lnSpc>
                <a:spcPct val="130000"/>
              </a:lnSpc>
              <a:spcBef>
                <a:spcPts val="0"/>
              </a:spcBef>
              <a:buFont typeface="Symbol" pitchFamily="18" charset="2"/>
              <a:buNone/>
              <a:defRPr/>
            </a:pPr>
            <a:r>
              <a:rPr lang="en-US" altLang="zh-CN" sz="2400" dirty="0">
                <a:solidFill>
                  <a:schemeClr val="tx1"/>
                </a:solidFill>
                <a:latin typeface="仿宋" panose="02010609060101010101" pitchFamily="49" charset="-122"/>
                <a:ea typeface="仿宋" panose="02010609060101010101" pitchFamily="49" charset="-122"/>
              </a:rPr>
              <a:t>float pi = 3.14_15F;</a:t>
            </a:r>
          </a:p>
          <a:p>
            <a:pPr marL="0" indent="0">
              <a:lnSpc>
                <a:spcPct val="130000"/>
              </a:lnSpc>
              <a:spcBef>
                <a:spcPts val="0"/>
              </a:spcBef>
              <a:buFont typeface="Symbol" pitchFamily="18" charset="2"/>
              <a:buNone/>
              <a:defRPr/>
            </a:pPr>
            <a:r>
              <a:rPr lang="en-US" altLang="zh-CN" sz="2400" dirty="0">
                <a:solidFill>
                  <a:schemeClr val="tx1"/>
                </a:solidFill>
                <a:latin typeface="仿宋" panose="02010609060101010101" pitchFamily="49" charset="-122"/>
                <a:ea typeface="仿宋" panose="02010609060101010101" pitchFamily="49" charset="-122"/>
              </a:rPr>
              <a:t>long </a:t>
            </a:r>
            <a:r>
              <a:rPr lang="en-US" altLang="zh-CN" sz="2400" dirty="0" err="1">
                <a:solidFill>
                  <a:schemeClr val="tx1"/>
                </a:solidFill>
                <a:latin typeface="仿宋" panose="02010609060101010101" pitchFamily="49" charset="-122"/>
                <a:ea typeface="仿宋" panose="02010609060101010101" pitchFamily="49" charset="-122"/>
              </a:rPr>
              <a:t>hexBytes</a:t>
            </a:r>
            <a:r>
              <a:rPr lang="en-US" altLang="zh-CN" sz="2400" dirty="0">
                <a:solidFill>
                  <a:schemeClr val="tx1"/>
                </a:solidFill>
                <a:latin typeface="仿宋" panose="02010609060101010101" pitchFamily="49" charset="-122"/>
                <a:ea typeface="仿宋" panose="02010609060101010101" pitchFamily="49" charset="-122"/>
              </a:rPr>
              <a:t> = 0xFF_EC_DE_5E;</a:t>
            </a:r>
          </a:p>
          <a:p>
            <a:pPr marL="0" indent="0">
              <a:lnSpc>
                <a:spcPct val="130000"/>
              </a:lnSpc>
              <a:spcBef>
                <a:spcPts val="0"/>
              </a:spcBef>
              <a:buFont typeface="Symbol" pitchFamily="18" charset="2"/>
              <a:buNone/>
              <a:defRPr/>
            </a:pPr>
            <a:r>
              <a:rPr lang="en-US" altLang="zh-CN" sz="2400" dirty="0">
                <a:solidFill>
                  <a:schemeClr val="tx1"/>
                </a:solidFill>
                <a:latin typeface="仿宋" panose="02010609060101010101" pitchFamily="49" charset="-122"/>
                <a:ea typeface="仿宋" panose="02010609060101010101" pitchFamily="49" charset="-122"/>
              </a:rPr>
              <a:t>long </a:t>
            </a:r>
            <a:r>
              <a:rPr lang="en-US" altLang="zh-CN" sz="2400" dirty="0" err="1">
                <a:solidFill>
                  <a:schemeClr val="tx1"/>
                </a:solidFill>
                <a:latin typeface="仿宋" panose="02010609060101010101" pitchFamily="49" charset="-122"/>
                <a:ea typeface="仿宋" panose="02010609060101010101" pitchFamily="49" charset="-122"/>
              </a:rPr>
              <a:t>hexWords</a:t>
            </a:r>
            <a:r>
              <a:rPr lang="en-US" altLang="zh-CN" sz="2400" dirty="0">
                <a:solidFill>
                  <a:schemeClr val="tx1"/>
                </a:solidFill>
                <a:latin typeface="仿宋" panose="02010609060101010101" pitchFamily="49" charset="-122"/>
                <a:ea typeface="仿宋" panose="02010609060101010101" pitchFamily="49" charset="-122"/>
              </a:rPr>
              <a:t> = 0xCAFE_BABE;</a:t>
            </a:r>
          </a:p>
        </p:txBody>
      </p:sp>
    </p:spTree>
    <p:extLst>
      <p:ext uri="{BB962C8B-B14F-4D97-AF65-F5344CB8AC3E}">
        <p14:creationId xmlns:p14="http://schemas.microsoft.com/office/powerpoint/2010/main" val="55211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 calcmode="lin" valueType="num">
                                      <p:cBhvr additive="base">
                                        <p:cTn id="14"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9"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par>
                          <p:cTn id="26" fill="hold">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anim calcmode="lin" valueType="num">
                                      <p:cBhvr additive="base">
                                        <p:cTn id="29" dur="500" fill="hold"/>
                                        <p:tgtEl>
                                          <p:spTgt spid="8">
                                            <p:txEl>
                                              <p:pRg st="2" end="2"/>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8">
                                            <p:txEl>
                                              <p:pRg st="2" end="2"/>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anim calcmode="lin" valueType="num">
                                      <p:cBhvr additive="base">
                                        <p:cTn id="33" dur="500" fill="hold"/>
                                        <p:tgtEl>
                                          <p:spTgt spid="8">
                                            <p:txEl>
                                              <p:pRg st="3" end="3"/>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8">
                                            <p:txEl>
                                              <p:pRg st="3" end="3"/>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 calcmode="lin" valueType="num">
                                      <p:cBhvr additive="base">
                                        <p:cTn id="37" dur="500" fill="hold"/>
                                        <p:tgtEl>
                                          <p:spTgt spid="8">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
                                            <p:txEl>
                                              <p:pRg st="4" end="4"/>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8">
                                            <p:txEl>
                                              <p:pRg st="5" end="5"/>
                                            </p:txEl>
                                          </p:spTgt>
                                        </p:tgtEl>
                                        <p:attrNameLst>
                                          <p:attrName>style.visibility</p:attrName>
                                        </p:attrNameLst>
                                      </p:cBhvr>
                                      <p:to>
                                        <p:strVal val="visible"/>
                                      </p:to>
                                    </p:set>
                                    <p:anim calcmode="lin" valueType="num">
                                      <p:cBhvr additive="base">
                                        <p:cTn id="41" dur="500" fill="hold"/>
                                        <p:tgtEl>
                                          <p:spTgt spid="8">
                                            <p:txEl>
                                              <p:pRg st="5" end="5"/>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8">
                                            <p:txEl>
                                              <p:pRg st="5" end="5"/>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8">
                                            <p:txEl>
                                              <p:pRg st="6" end="6"/>
                                            </p:txEl>
                                          </p:spTgt>
                                        </p:tgtEl>
                                        <p:attrNameLst>
                                          <p:attrName>style.visibility</p:attrName>
                                        </p:attrNameLst>
                                      </p:cBhvr>
                                      <p:to>
                                        <p:strVal val="visible"/>
                                      </p:to>
                                    </p:set>
                                    <p:anim calcmode="lin" valueType="num">
                                      <p:cBhvr additive="base">
                                        <p:cTn id="45" dur="500" fill="hold"/>
                                        <p:tgtEl>
                                          <p:spTgt spid="8">
                                            <p:txEl>
                                              <p:pRg st="6" end="6"/>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8">
                                            <p:txEl>
                                              <p:pRg st="6" end="6"/>
                                            </p:txEl>
                                          </p:spTgt>
                                        </p:tgtEl>
                                        <p:attrNameLst>
                                          <p:attrName>ppt_y</p:attrName>
                                        </p:attrNameLst>
                                      </p:cBhvr>
                                      <p:tavLst>
                                        <p:tav tm="0">
                                          <p:val>
                                            <p:strVal val="#ppt_y"/>
                                          </p:val>
                                        </p:tav>
                                        <p:tav tm="100000">
                                          <p:val>
                                            <p:strVal val="#ppt_y"/>
                                          </p:val>
                                        </p:tav>
                                      </p:tavLst>
                                    </p:anim>
                                  </p:childTnLst>
                                </p:cTn>
                              </p:par>
                            </p:childTnLst>
                          </p:cTn>
                        </p:par>
                        <p:par>
                          <p:cTn id="47" fill="hold">
                            <p:stCondLst>
                              <p:cond delay="1000"/>
                            </p:stCondLst>
                            <p:childTnLst>
                              <p:par>
                                <p:cTn id="48" presetID="16" presetClass="entr" presetSubtype="21" fill="hold" grpId="0" nodeType="after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barn(inVertical)">
                                      <p:cBhvr>
                                        <p:cTn id="5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animBg="1"/>
      <p:bldP spid="6" grpId="0" animBg="1"/>
      <p:bldP spid="8"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矩形: 圆角 6">
            <a:extLst>
              <a:ext uri="{FF2B5EF4-FFF2-40B4-BE49-F238E27FC236}">
                <a16:creationId xmlns:a16="http://schemas.microsoft.com/office/drawing/2014/main" id="{A40EBE4B-E7F2-47E4-822E-3D5F28DF1BF1}"/>
              </a:ext>
            </a:extLst>
          </p:cNvPr>
          <p:cNvSpPr/>
          <p:nvPr/>
        </p:nvSpPr>
        <p:spPr>
          <a:xfrm>
            <a:off x="6046330" y="537643"/>
            <a:ext cx="4590143" cy="584200"/>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a:solidFill>
                <a:schemeClr val="bg1"/>
              </a:solidFill>
              <a:latin typeface="仿宋" panose="02010609060101010101" pitchFamily="49" charset="-122"/>
              <a:ea typeface="仿宋" panose="02010609060101010101" pitchFamily="49" charset="-122"/>
            </a:endParaRPr>
          </a:p>
        </p:txBody>
      </p:sp>
      <p:grpSp>
        <p:nvGrpSpPr>
          <p:cNvPr id="120" name="组合 119">
            <a:extLst>
              <a:ext uri="{FF2B5EF4-FFF2-40B4-BE49-F238E27FC236}">
                <a16:creationId xmlns:a16="http://schemas.microsoft.com/office/drawing/2014/main" id="{12536E3C-E9B8-472D-ADE4-961AC72CE232}"/>
              </a:ext>
            </a:extLst>
          </p:cNvPr>
          <p:cNvGrpSpPr/>
          <p:nvPr/>
        </p:nvGrpSpPr>
        <p:grpSpPr>
          <a:xfrm>
            <a:off x="5283214" y="1248880"/>
            <a:ext cx="549846" cy="617986"/>
            <a:chOff x="279401" y="2698750"/>
            <a:chExt cx="1473200" cy="1655763"/>
          </a:xfrm>
        </p:grpSpPr>
        <p:sp>
          <p:nvSpPr>
            <p:cNvPr id="121" name="Freeform 45">
              <a:extLst>
                <a:ext uri="{FF2B5EF4-FFF2-40B4-BE49-F238E27FC236}">
                  <a16:creationId xmlns:a16="http://schemas.microsoft.com/office/drawing/2014/main" id="{5A6B1E3D-737E-4E7F-9CFF-61084CB179F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2" name="Freeform 46">
              <a:extLst>
                <a:ext uri="{FF2B5EF4-FFF2-40B4-BE49-F238E27FC236}">
                  <a16:creationId xmlns:a16="http://schemas.microsoft.com/office/drawing/2014/main" id="{B90E1F18-7BC4-41B6-8B8E-F8BB8C26EE93}"/>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3" name="Freeform 47">
              <a:extLst>
                <a:ext uri="{FF2B5EF4-FFF2-40B4-BE49-F238E27FC236}">
                  <a16:creationId xmlns:a16="http://schemas.microsoft.com/office/drawing/2014/main" id="{231A5CE1-B98E-44FC-8E6E-C52607274C8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4" name="Freeform 48">
              <a:extLst>
                <a:ext uri="{FF2B5EF4-FFF2-40B4-BE49-F238E27FC236}">
                  <a16:creationId xmlns:a16="http://schemas.microsoft.com/office/drawing/2014/main" id="{980829F6-B387-42A8-849F-6C8E73FE966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5" name="Freeform 49">
              <a:extLst>
                <a:ext uri="{FF2B5EF4-FFF2-40B4-BE49-F238E27FC236}">
                  <a16:creationId xmlns:a16="http://schemas.microsoft.com/office/drawing/2014/main" id="{AF1F527F-DB45-4317-85EB-6C5FB5B729A4}"/>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6" name="Oval 50">
              <a:extLst>
                <a:ext uri="{FF2B5EF4-FFF2-40B4-BE49-F238E27FC236}">
                  <a16:creationId xmlns:a16="http://schemas.microsoft.com/office/drawing/2014/main" id="{45E0D06C-CFFB-494E-BDC4-8225308719A8}"/>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7" name="Freeform 51">
              <a:extLst>
                <a:ext uri="{FF2B5EF4-FFF2-40B4-BE49-F238E27FC236}">
                  <a16:creationId xmlns:a16="http://schemas.microsoft.com/office/drawing/2014/main" id="{176FB438-A2C8-4D8A-9455-8685C32D2A83}"/>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8" name="Freeform 52">
              <a:extLst>
                <a:ext uri="{FF2B5EF4-FFF2-40B4-BE49-F238E27FC236}">
                  <a16:creationId xmlns:a16="http://schemas.microsoft.com/office/drawing/2014/main" id="{587BAF12-F001-4A50-8437-9BD79F91E50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129" name="组合 128">
            <a:extLst>
              <a:ext uri="{FF2B5EF4-FFF2-40B4-BE49-F238E27FC236}">
                <a16:creationId xmlns:a16="http://schemas.microsoft.com/office/drawing/2014/main" id="{5BC1E2AB-3648-4AF6-9081-8DCDAA4B37B7}"/>
              </a:ext>
            </a:extLst>
          </p:cNvPr>
          <p:cNvGrpSpPr/>
          <p:nvPr/>
        </p:nvGrpSpPr>
        <p:grpSpPr>
          <a:xfrm>
            <a:off x="5274270" y="1968692"/>
            <a:ext cx="549846" cy="617986"/>
            <a:chOff x="279401" y="2698750"/>
            <a:chExt cx="1473200" cy="1655763"/>
          </a:xfrm>
        </p:grpSpPr>
        <p:sp>
          <p:nvSpPr>
            <p:cNvPr id="130" name="Freeform 45">
              <a:extLst>
                <a:ext uri="{FF2B5EF4-FFF2-40B4-BE49-F238E27FC236}">
                  <a16:creationId xmlns:a16="http://schemas.microsoft.com/office/drawing/2014/main" id="{3972C737-E08F-4E81-A435-0E694C487CA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1" name="Freeform 46">
              <a:extLst>
                <a:ext uri="{FF2B5EF4-FFF2-40B4-BE49-F238E27FC236}">
                  <a16:creationId xmlns:a16="http://schemas.microsoft.com/office/drawing/2014/main" id="{996B2CEE-4B54-4F87-A12B-9502DC4B3EB1}"/>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2" name="Freeform 47">
              <a:extLst>
                <a:ext uri="{FF2B5EF4-FFF2-40B4-BE49-F238E27FC236}">
                  <a16:creationId xmlns:a16="http://schemas.microsoft.com/office/drawing/2014/main" id="{A3D511C7-83A3-44E3-AD8E-954CF78A100B}"/>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3" name="Freeform 48">
              <a:extLst>
                <a:ext uri="{FF2B5EF4-FFF2-40B4-BE49-F238E27FC236}">
                  <a16:creationId xmlns:a16="http://schemas.microsoft.com/office/drawing/2014/main" id="{A11E4F89-9485-4EC3-B7F2-A75844226029}"/>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4" name="Freeform 49">
              <a:extLst>
                <a:ext uri="{FF2B5EF4-FFF2-40B4-BE49-F238E27FC236}">
                  <a16:creationId xmlns:a16="http://schemas.microsoft.com/office/drawing/2014/main" id="{4DA3EAED-299D-48A4-BB5D-FDF47255A03C}"/>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5" name="Oval 50">
              <a:extLst>
                <a:ext uri="{FF2B5EF4-FFF2-40B4-BE49-F238E27FC236}">
                  <a16:creationId xmlns:a16="http://schemas.microsoft.com/office/drawing/2014/main" id="{5EFC0F61-47EA-4811-B68A-E8DCA36B42B7}"/>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6" name="Freeform 51">
              <a:extLst>
                <a:ext uri="{FF2B5EF4-FFF2-40B4-BE49-F238E27FC236}">
                  <a16:creationId xmlns:a16="http://schemas.microsoft.com/office/drawing/2014/main" id="{B6004DD6-B5A2-4F05-943F-1C59397A0BBC}"/>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7" name="Freeform 52">
              <a:extLst>
                <a:ext uri="{FF2B5EF4-FFF2-40B4-BE49-F238E27FC236}">
                  <a16:creationId xmlns:a16="http://schemas.microsoft.com/office/drawing/2014/main" id="{EEBCF78E-CB09-4C07-A049-F6E0D7E2F81C}"/>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38" name="TextBox 68">
            <a:extLst>
              <a:ext uri="{FF2B5EF4-FFF2-40B4-BE49-F238E27FC236}">
                <a16:creationId xmlns:a16="http://schemas.microsoft.com/office/drawing/2014/main" id="{62CFC4C2-9DBB-4970-87C2-F7342454C3BD}"/>
              </a:ext>
            </a:extLst>
          </p:cNvPr>
          <p:cNvSpPr txBox="1"/>
          <p:nvPr/>
        </p:nvSpPr>
        <p:spPr>
          <a:xfrm>
            <a:off x="6095206" y="2114102"/>
            <a:ext cx="39616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2.3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输入输出</a:t>
            </a:r>
          </a:p>
        </p:txBody>
      </p:sp>
      <p:grpSp>
        <p:nvGrpSpPr>
          <p:cNvPr id="139" name="组合 138">
            <a:extLst>
              <a:ext uri="{FF2B5EF4-FFF2-40B4-BE49-F238E27FC236}">
                <a16:creationId xmlns:a16="http://schemas.microsoft.com/office/drawing/2014/main" id="{BE048C30-E67A-482E-B9EB-77F4FAD8BB55}"/>
              </a:ext>
            </a:extLst>
          </p:cNvPr>
          <p:cNvGrpSpPr/>
          <p:nvPr/>
        </p:nvGrpSpPr>
        <p:grpSpPr>
          <a:xfrm>
            <a:off x="5275064" y="2742685"/>
            <a:ext cx="549846" cy="617986"/>
            <a:chOff x="279401" y="2698750"/>
            <a:chExt cx="1473200" cy="1655763"/>
          </a:xfrm>
        </p:grpSpPr>
        <p:sp>
          <p:nvSpPr>
            <p:cNvPr id="140" name="Freeform 45">
              <a:extLst>
                <a:ext uri="{FF2B5EF4-FFF2-40B4-BE49-F238E27FC236}">
                  <a16:creationId xmlns:a16="http://schemas.microsoft.com/office/drawing/2014/main" id="{EB9781C6-124D-49CE-82D3-2C7F6EF8D3D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1" name="Freeform 46">
              <a:extLst>
                <a:ext uri="{FF2B5EF4-FFF2-40B4-BE49-F238E27FC236}">
                  <a16:creationId xmlns:a16="http://schemas.microsoft.com/office/drawing/2014/main" id="{A531BAD0-2FFA-4B26-9B22-8824AEDAD347}"/>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2" name="Freeform 47">
              <a:extLst>
                <a:ext uri="{FF2B5EF4-FFF2-40B4-BE49-F238E27FC236}">
                  <a16:creationId xmlns:a16="http://schemas.microsoft.com/office/drawing/2014/main" id="{4949DAB7-7B92-4E63-909B-8524BF2DF34F}"/>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3" name="Freeform 48">
              <a:extLst>
                <a:ext uri="{FF2B5EF4-FFF2-40B4-BE49-F238E27FC236}">
                  <a16:creationId xmlns:a16="http://schemas.microsoft.com/office/drawing/2014/main" id="{9D6FD066-BECA-4D5C-B3BC-02B0FB1FDD1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4" name="Freeform 49">
              <a:extLst>
                <a:ext uri="{FF2B5EF4-FFF2-40B4-BE49-F238E27FC236}">
                  <a16:creationId xmlns:a16="http://schemas.microsoft.com/office/drawing/2014/main" id="{FBE3846C-17E4-49AD-B745-7BDC59974D5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5" name="Oval 50">
              <a:extLst>
                <a:ext uri="{FF2B5EF4-FFF2-40B4-BE49-F238E27FC236}">
                  <a16:creationId xmlns:a16="http://schemas.microsoft.com/office/drawing/2014/main" id="{5736930D-1698-450B-8A9B-28C789A90BA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6" name="Freeform 51">
              <a:extLst>
                <a:ext uri="{FF2B5EF4-FFF2-40B4-BE49-F238E27FC236}">
                  <a16:creationId xmlns:a16="http://schemas.microsoft.com/office/drawing/2014/main" id="{035E16BF-3FE5-4482-9628-D0108A141B66}"/>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7" name="Freeform 52">
              <a:extLst>
                <a:ext uri="{FF2B5EF4-FFF2-40B4-BE49-F238E27FC236}">
                  <a16:creationId xmlns:a16="http://schemas.microsoft.com/office/drawing/2014/main" id="{B32DD250-0C38-42F7-902A-B93430678D8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48" name="TextBox 78">
            <a:extLst>
              <a:ext uri="{FF2B5EF4-FFF2-40B4-BE49-F238E27FC236}">
                <a16:creationId xmlns:a16="http://schemas.microsoft.com/office/drawing/2014/main" id="{AFEED21C-3772-4E4B-9BE4-CE90B5019F7C}"/>
              </a:ext>
            </a:extLst>
          </p:cNvPr>
          <p:cNvSpPr txBox="1"/>
          <p:nvPr/>
        </p:nvSpPr>
        <p:spPr>
          <a:xfrm>
            <a:off x="6096000" y="2888095"/>
            <a:ext cx="41902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2.4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流程控制</a:t>
            </a:r>
          </a:p>
        </p:txBody>
      </p:sp>
      <p:sp>
        <p:nvSpPr>
          <p:cNvPr id="149" name="TextBox 108">
            <a:extLst>
              <a:ext uri="{FF2B5EF4-FFF2-40B4-BE49-F238E27FC236}">
                <a16:creationId xmlns:a16="http://schemas.microsoft.com/office/drawing/2014/main" id="{92646231-BB38-47A7-B400-74719D2F5E49}"/>
              </a:ext>
            </a:extLst>
          </p:cNvPr>
          <p:cNvSpPr txBox="1"/>
          <p:nvPr/>
        </p:nvSpPr>
        <p:spPr>
          <a:xfrm>
            <a:off x="6099500" y="3662088"/>
            <a:ext cx="5180806" cy="461665"/>
          </a:xfrm>
          <a:prstGeom prst="rect">
            <a:avLst/>
          </a:prstGeom>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2.5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数组</a:t>
            </a:r>
          </a:p>
        </p:txBody>
      </p:sp>
      <p:sp>
        <p:nvSpPr>
          <p:cNvPr id="150" name="TextBox 2">
            <a:extLst>
              <a:ext uri="{FF2B5EF4-FFF2-40B4-BE49-F238E27FC236}">
                <a16:creationId xmlns:a16="http://schemas.microsoft.com/office/drawing/2014/main" id="{4F0869E4-A930-4E46-875D-69EF40867F8B}"/>
              </a:ext>
            </a:extLst>
          </p:cNvPr>
          <p:cNvSpPr txBox="1"/>
          <p:nvPr/>
        </p:nvSpPr>
        <p:spPr>
          <a:xfrm>
            <a:off x="6084338" y="1366069"/>
            <a:ext cx="39616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2.2   </a:t>
            </a:r>
            <a:r>
              <a:rPr lang="zh-CN" altLang="en-US" sz="2400" b="1" dirty="0">
                <a:latin typeface="仿宋" panose="02010609060101010101" pitchFamily="49" charset="-122"/>
                <a:ea typeface="仿宋" panose="02010609060101010101" pitchFamily="49" charset="-122"/>
              </a:rPr>
              <a:t>数据类型和运算符号</a:t>
            </a:r>
          </a:p>
        </p:txBody>
      </p:sp>
      <p:grpSp>
        <p:nvGrpSpPr>
          <p:cNvPr id="151" name="组合 150">
            <a:extLst>
              <a:ext uri="{FF2B5EF4-FFF2-40B4-BE49-F238E27FC236}">
                <a16:creationId xmlns:a16="http://schemas.microsoft.com/office/drawing/2014/main" id="{24A9AD97-2493-440B-BC1D-AA9AEA5901D8}"/>
              </a:ext>
            </a:extLst>
          </p:cNvPr>
          <p:cNvGrpSpPr/>
          <p:nvPr/>
        </p:nvGrpSpPr>
        <p:grpSpPr>
          <a:xfrm>
            <a:off x="5295940" y="3518752"/>
            <a:ext cx="549846" cy="617986"/>
            <a:chOff x="279401" y="2698750"/>
            <a:chExt cx="1473200" cy="1655763"/>
          </a:xfrm>
        </p:grpSpPr>
        <p:sp>
          <p:nvSpPr>
            <p:cNvPr id="152" name="Freeform 45">
              <a:extLst>
                <a:ext uri="{FF2B5EF4-FFF2-40B4-BE49-F238E27FC236}">
                  <a16:creationId xmlns:a16="http://schemas.microsoft.com/office/drawing/2014/main" id="{2E87A3AF-4CD7-40A4-92AF-B42A38430371}"/>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3" name="Freeform 46">
              <a:extLst>
                <a:ext uri="{FF2B5EF4-FFF2-40B4-BE49-F238E27FC236}">
                  <a16:creationId xmlns:a16="http://schemas.microsoft.com/office/drawing/2014/main" id="{0F6474BA-4FAB-4571-87C1-FCC76E8E12D8}"/>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4" name="Freeform 47">
              <a:extLst>
                <a:ext uri="{FF2B5EF4-FFF2-40B4-BE49-F238E27FC236}">
                  <a16:creationId xmlns:a16="http://schemas.microsoft.com/office/drawing/2014/main" id="{BC8408E7-EDE7-4653-82AA-597441B44D2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5" name="Freeform 48">
              <a:extLst>
                <a:ext uri="{FF2B5EF4-FFF2-40B4-BE49-F238E27FC236}">
                  <a16:creationId xmlns:a16="http://schemas.microsoft.com/office/drawing/2014/main" id="{E789C844-62D9-40DF-9364-601EC66CE39A}"/>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6" name="Freeform 49">
              <a:extLst>
                <a:ext uri="{FF2B5EF4-FFF2-40B4-BE49-F238E27FC236}">
                  <a16:creationId xmlns:a16="http://schemas.microsoft.com/office/drawing/2014/main" id="{F1632258-DC3F-45BB-B662-9918CCED8C98}"/>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7" name="Oval 50">
              <a:extLst>
                <a:ext uri="{FF2B5EF4-FFF2-40B4-BE49-F238E27FC236}">
                  <a16:creationId xmlns:a16="http://schemas.microsoft.com/office/drawing/2014/main" id="{90EB62B3-A3EF-4B07-AE5C-A6A513D3135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8" name="Freeform 51">
              <a:extLst>
                <a:ext uri="{FF2B5EF4-FFF2-40B4-BE49-F238E27FC236}">
                  <a16:creationId xmlns:a16="http://schemas.microsoft.com/office/drawing/2014/main" id="{8AC8FF35-0911-44B1-89A5-702450A3172E}"/>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9" name="Freeform 52">
              <a:extLst>
                <a:ext uri="{FF2B5EF4-FFF2-40B4-BE49-F238E27FC236}">
                  <a16:creationId xmlns:a16="http://schemas.microsoft.com/office/drawing/2014/main" id="{DC01298C-B00B-4C2D-BA4E-DD60B02EEC5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160" name="组合 159">
            <a:extLst>
              <a:ext uri="{FF2B5EF4-FFF2-40B4-BE49-F238E27FC236}">
                <a16:creationId xmlns:a16="http://schemas.microsoft.com/office/drawing/2014/main" id="{46269DF3-EBA4-47DA-AC25-2860CCE33604}"/>
              </a:ext>
            </a:extLst>
          </p:cNvPr>
          <p:cNvGrpSpPr/>
          <p:nvPr/>
        </p:nvGrpSpPr>
        <p:grpSpPr>
          <a:xfrm>
            <a:off x="5362212" y="4302218"/>
            <a:ext cx="549846" cy="617986"/>
            <a:chOff x="279401" y="2698750"/>
            <a:chExt cx="1473200" cy="1655763"/>
          </a:xfrm>
        </p:grpSpPr>
        <p:sp>
          <p:nvSpPr>
            <p:cNvPr id="161" name="Freeform 45">
              <a:extLst>
                <a:ext uri="{FF2B5EF4-FFF2-40B4-BE49-F238E27FC236}">
                  <a16:creationId xmlns:a16="http://schemas.microsoft.com/office/drawing/2014/main" id="{80DD4620-9A35-405A-84AB-97F0220CBEC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2" name="Freeform 46">
              <a:extLst>
                <a:ext uri="{FF2B5EF4-FFF2-40B4-BE49-F238E27FC236}">
                  <a16:creationId xmlns:a16="http://schemas.microsoft.com/office/drawing/2014/main" id="{32F09628-F15B-4C20-BCF8-3336B106714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3" name="Freeform 47">
              <a:extLst>
                <a:ext uri="{FF2B5EF4-FFF2-40B4-BE49-F238E27FC236}">
                  <a16:creationId xmlns:a16="http://schemas.microsoft.com/office/drawing/2014/main" id="{1A9565C6-337B-43ED-8B86-2D60400FAE09}"/>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4" name="Freeform 48">
              <a:extLst>
                <a:ext uri="{FF2B5EF4-FFF2-40B4-BE49-F238E27FC236}">
                  <a16:creationId xmlns:a16="http://schemas.microsoft.com/office/drawing/2014/main" id="{2CA1A40E-84FA-41E4-8B96-70095783DC1E}"/>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5" name="Freeform 49">
              <a:extLst>
                <a:ext uri="{FF2B5EF4-FFF2-40B4-BE49-F238E27FC236}">
                  <a16:creationId xmlns:a16="http://schemas.microsoft.com/office/drawing/2014/main" id="{9A94B340-FC11-4C85-8B41-44ABB4FBABA1}"/>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6" name="Oval 50">
              <a:extLst>
                <a:ext uri="{FF2B5EF4-FFF2-40B4-BE49-F238E27FC236}">
                  <a16:creationId xmlns:a16="http://schemas.microsoft.com/office/drawing/2014/main" id="{99F5FA50-79F2-4B3D-B3B8-2356F6FA51A3}"/>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7" name="Freeform 51">
              <a:extLst>
                <a:ext uri="{FF2B5EF4-FFF2-40B4-BE49-F238E27FC236}">
                  <a16:creationId xmlns:a16="http://schemas.microsoft.com/office/drawing/2014/main" id="{50276B3B-7B7E-4EB5-B446-A3B2C20D8EA8}"/>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8" name="Freeform 52">
              <a:extLst>
                <a:ext uri="{FF2B5EF4-FFF2-40B4-BE49-F238E27FC236}">
                  <a16:creationId xmlns:a16="http://schemas.microsoft.com/office/drawing/2014/main" id="{F5B6E48B-F94B-47DB-BA90-7A3AB79B240B}"/>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69" name="TextBox 206">
            <a:extLst>
              <a:ext uri="{FF2B5EF4-FFF2-40B4-BE49-F238E27FC236}">
                <a16:creationId xmlns:a16="http://schemas.microsoft.com/office/drawing/2014/main" id="{76A40ECD-E1F5-49FF-8719-1A7743ACBBA6}"/>
              </a:ext>
            </a:extLst>
          </p:cNvPr>
          <p:cNvSpPr txBox="1"/>
          <p:nvPr/>
        </p:nvSpPr>
        <p:spPr>
          <a:xfrm>
            <a:off x="6085394" y="4450153"/>
            <a:ext cx="5180806" cy="461665"/>
          </a:xfrm>
          <a:prstGeom prst="rect">
            <a:avLst/>
          </a:prstGeom>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2.6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枚举</a:t>
            </a:r>
          </a:p>
        </p:txBody>
      </p:sp>
      <p:pic>
        <p:nvPicPr>
          <p:cNvPr id="170" name="图片 169">
            <a:extLst>
              <a:ext uri="{FF2B5EF4-FFF2-40B4-BE49-F238E27FC236}">
                <a16:creationId xmlns:a16="http://schemas.microsoft.com/office/drawing/2014/main" id="{AD4125E7-923E-4BCD-A416-468EF080E4C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72" y="3091"/>
            <a:ext cx="4550077" cy="6825118"/>
          </a:xfrm>
          <a:prstGeom prst="rect">
            <a:avLst/>
          </a:prstGeom>
        </p:spPr>
      </p:pic>
      <p:sp>
        <p:nvSpPr>
          <p:cNvPr id="171" name="矩形 170">
            <a:extLst>
              <a:ext uri="{FF2B5EF4-FFF2-40B4-BE49-F238E27FC236}">
                <a16:creationId xmlns:a16="http://schemas.microsoft.com/office/drawing/2014/main" id="{203F7574-926D-4C95-9223-219C821DFEBD}"/>
              </a:ext>
            </a:extLst>
          </p:cNvPr>
          <p:cNvSpPr/>
          <p:nvPr/>
        </p:nvSpPr>
        <p:spPr>
          <a:xfrm>
            <a:off x="0" y="0"/>
            <a:ext cx="4545205"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6625" algn="l"/>
              </a:tabLst>
            </a:pPr>
            <a:endParaRPr lang="zh-CN" altLang="en-US" dirty="0">
              <a:solidFill>
                <a:srgbClr val="55B2A0"/>
              </a:solidFill>
            </a:endParaRPr>
          </a:p>
        </p:txBody>
      </p:sp>
      <p:sp>
        <p:nvSpPr>
          <p:cNvPr id="172" name="文本框 24">
            <a:extLst>
              <a:ext uri="{FF2B5EF4-FFF2-40B4-BE49-F238E27FC236}">
                <a16:creationId xmlns:a16="http://schemas.microsoft.com/office/drawing/2014/main" id="{3534DA00-4BF3-4A92-A003-1B8FA793C3A8}"/>
              </a:ext>
            </a:extLst>
          </p:cNvPr>
          <p:cNvSpPr txBox="1"/>
          <p:nvPr/>
        </p:nvSpPr>
        <p:spPr>
          <a:xfrm>
            <a:off x="291732" y="-79882"/>
            <a:ext cx="1455919" cy="2216504"/>
          </a:xfrm>
          <a:prstGeom prst="rect">
            <a:avLst/>
          </a:prstGeom>
          <a:noFill/>
        </p:spPr>
        <p:txBody>
          <a:bodyPr wrap="square" rtlCol="0">
            <a:spAutoFit/>
          </a:bodyPr>
          <a:lstStyle/>
          <a:p>
            <a:r>
              <a:rPr lang="en-US" altLang="zh-CN" sz="13800" b="1" dirty="0">
                <a:solidFill>
                  <a:schemeClr val="bg1"/>
                </a:solidFill>
                <a:latin typeface="Bodoni MT" panose="02070603080606020203" pitchFamily="18" charset="0"/>
              </a:rPr>
              <a:t>C</a:t>
            </a:r>
            <a:endParaRPr lang="zh-CN" altLang="en-US" sz="6000" b="1" dirty="0">
              <a:solidFill>
                <a:schemeClr val="bg1"/>
              </a:solidFill>
              <a:latin typeface="Bodoni MT" panose="02070603080606020203" pitchFamily="18" charset="0"/>
            </a:endParaRPr>
          </a:p>
        </p:txBody>
      </p:sp>
      <p:sp>
        <p:nvSpPr>
          <p:cNvPr id="173" name="文本框 25">
            <a:extLst>
              <a:ext uri="{FF2B5EF4-FFF2-40B4-BE49-F238E27FC236}">
                <a16:creationId xmlns:a16="http://schemas.microsoft.com/office/drawing/2014/main" id="{9C98BCD3-E517-4374-87DC-375B762C9DC9}"/>
              </a:ext>
            </a:extLst>
          </p:cNvPr>
          <p:cNvSpPr txBox="1"/>
          <p:nvPr/>
        </p:nvSpPr>
        <p:spPr>
          <a:xfrm>
            <a:off x="469087" y="1891211"/>
            <a:ext cx="2044719" cy="923544"/>
          </a:xfrm>
          <a:prstGeom prst="rect">
            <a:avLst/>
          </a:prstGeom>
          <a:noFill/>
        </p:spPr>
        <p:txBody>
          <a:bodyPr wrap="square" rtlCol="0">
            <a:spAutoFit/>
          </a:bodyPr>
          <a:lstStyle/>
          <a:p>
            <a:r>
              <a:rPr lang="zh-CN" altLang="en-US" sz="5400" dirty="0">
                <a:solidFill>
                  <a:schemeClr val="bg1"/>
                </a:solidFill>
                <a:latin typeface="黑体" panose="02010609060101010101" pitchFamily="49" charset="-122"/>
                <a:ea typeface="黑体" panose="02010609060101010101" pitchFamily="49" charset="-122"/>
              </a:rPr>
              <a:t>目录</a:t>
            </a:r>
          </a:p>
        </p:txBody>
      </p:sp>
      <p:sp>
        <p:nvSpPr>
          <p:cNvPr id="174" name="文本框 26">
            <a:extLst>
              <a:ext uri="{FF2B5EF4-FFF2-40B4-BE49-F238E27FC236}">
                <a16:creationId xmlns:a16="http://schemas.microsoft.com/office/drawing/2014/main" id="{E2AFECCA-47F1-43C9-8DF1-3D7650BFAFCC}"/>
              </a:ext>
            </a:extLst>
          </p:cNvPr>
          <p:cNvSpPr txBox="1"/>
          <p:nvPr/>
        </p:nvSpPr>
        <p:spPr>
          <a:xfrm>
            <a:off x="1395640" y="997242"/>
            <a:ext cx="3136002" cy="830997"/>
          </a:xfrm>
          <a:prstGeom prst="rect">
            <a:avLst/>
          </a:prstGeom>
          <a:noFill/>
        </p:spPr>
        <p:txBody>
          <a:bodyPr wrap="square" rtlCol="0">
            <a:spAutoFit/>
          </a:bodyPr>
          <a:lstStyle/>
          <a:p>
            <a:r>
              <a:rPr lang="en-US" altLang="zh-CN" sz="4800" b="1" dirty="0">
                <a:solidFill>
                  <a:schemeClr val="bg1"/>
                </a:solidFill>
                <a:latin typeface="Bodoni MT" panose="02070603080606020203" pitchFamily="18" charset="0"/>
              </a:rPr>
              <a:t>ONTENTS</a:t>
            </a:r>
            <a:endParaRPr lang="zh-CN" altLang="en-US" sz="6000" b="1" dirty="0">
              <a:solidFill>
                <a:schemeClr val="bg1"/>
              </a:solidFill>
              <a:latin typeface="Bodoni MT" panose="02070603080606020203" pitchFamily="18" charset="0"/>
            </a:endParaRPr>
          </a:p>
        </p:txBody>
      </p:sp>
      <p:sp>
        <p:nvSpPr>
          <p:cNvPr id="175" name="矩形 174">
            <a:extLst>
              <a:ext uri="{FF2B5EF4-FFF2-40B4-BE49-F238E27FC236}">
                <a16:creationId xmlns:a16="http://schemas.microsoft.com/office/drawing/2014/main" id="{B3429AC9-4ADE-4728-AA1C-E1C09F41B85B}"/>
              </a:ext>
            </a:extLst>
          </p:cNvPr>
          <p:cNvSpPr/>
          <p:nvPr/>
        </p:nvSpPr>
        <p:spPr>
          <a:xfrm>
            <a:off x="532606" y="1753157"/>
            <a:ext cx="3810000" cy="7880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矩形 175">
            <a:extLst>
              <a:ext uri="{FF2B5EF4-FFF2-40B4-BE49-F238E27FC236}">
                <a16:creationId xmlns:a16="http://schemas.microsoft.com/office/drawing/2014/main" id="{BBE537E9-DA2C-4AE3-9B05-47ACA54039D0}"/>
              </a:ext>
            </a:extLst>
          </p:cNvPr>
          <p:cNvSpPr/>
          <p:nvPr/>
        </p:nvSpPr>
        <p:spPr>
          <a:xfrm>
            <a:off x="532607" y="2809797"/>
            <a:ext cx="1431478" cy="113910"/>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7" name="组合 176">
            <a:extLst>
              <a:ext uri="{FF2B5EF4-FFF2-40B4-BE49-F238E27FC236}">
                <a16:creationId xmlns:a16="http://schemas.microsoft.com/office/drawing/2014/main" id="{C07B2382-6F5C-4862-896E-B31C68D12EE5}"/>
              </a:ext>
            </a:extLst>
          </p:cNvPr>
          <p:cNvGrpSpPr/>
          <p:nvPr/>
        </p:nvGrpSpPr>
        <p:grpSpPr>
          <a:xfrm>
            <a:off x="5376318" y="5045684"/>
            <a:ext cx="549846" cy="617986"/>
            <a:chOff x="279401" y="2698750"/>
            <a:chExt cx="1473200" cy="1655763"/>
          </a:xfrm>
        </p:grpSpPr>
        <p:sp>
          <p:nvSpPr>
            <p:cNvPr id="178" name="Freeform 45">
              <a:extLst>
                <a:ext uri="{FF2B5EF4-FFF2-40B4-BE49-F238E27FC236}">
                  <a16:creationId xmlns:a16="http://schemas.microsoft.com/office/drawing/2014/main" id="{D11B542C-8CFC-41C1-8A95-8C2FB373975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9" name="Freeform 46">
              <a:extLst>
                <a:ext uri="{FF2B5EF4-FFF2-40B4-BE49-F238E27FC236}">
                  <a16:creationId xmlns:a16="http://schemas.microsoft.com/office/drawing/2014/main" id="{0A019D9B-0ABF-43F8-BBB3-2DCE2A511F26}"/>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0" name="Freeform 47">
              <a:extLst>
                <a:ext uri="{FF2B5EF4-FFF2-40B4-BE49-F238E27FC236}">
                  <a16:creationId xmlns:a16="http://schemas.microsoft.com/office/drawing/2014/main" id="{89E4FB18-A479-4190-9335-5018C8339369}"/>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1" name="Freeform 48">
              <a:extLst>
                <a:ext uri="{FF2B5EF4-FFF2-40B4-BE49-F238E27FC236}">
                  <a16:creationId xmlns:a16="http://schemas.microsoft.com/office/drawing/2014/main" id="{2277E399-C68D-4AB7-B97E-74C1925C2CA3}"/>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2" name="Freeform 49">
              <a:extLst>
                <a:ext uri="{FF2B5EF4-FFF2-40B4-BE49-F238E27FC236}">
                  <a16:creationId xmlns:a16="http://schemas.microsoft.com/office/drawing/2014/main" id="{FC58C1E0-4386-4088-A8DB-63ED479DB93C}"/>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3" name="Oval 50">
              <a:extLst>
                <a:ext uri="{FF2B5EF4-FFF2-40B4-BE49-F238E27FC236}">
                  <a16:creationId xmlns:a16="http://schemas.microsoft.com/office/drawing/2014/main" id="{5CB51622-4C96-4A52-83F2-24E02DA0E19B}"/>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4" name="Freeform 51">
              <a:extLst>
                <a:ext uri="{FF2B5EF4-FFF2-40B4-BE49-F238E27FC236}">
                  <a16:creationId xmlns:a16="http://schemas.microsoft.com/office/drawing/2014/main" id="{11C90F0D-2A1C-444F-8959-C53C11D06D62}"/>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5" name="Freeform 52">
              <a:extLst>
                <a:ext uri="{FF2B5EF4-FFF2-40B4-BE49-F238E27FC236}">
                  <a16:creationId xmlns:a16="http://schemas.microsoft.com/office/drawing/2014/main" id="{7C83C986-D7C0-468B-8042-9CC20AEF44F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86" name="TextBox 206">
            <a:extLst>
              <a:ext uri="{FF2B5EF4-FFF2-40B4-BE49-F238E27FC236}">
                <a16:creationId xmlns:a16="http://schemas.microsoft.com/office/drawing/2014/main" id="{8545B12D-923A-4E4B-A66F-605DA9E3A007}"/>
              </a:ext>
            </a:extLst>
          </p:cNvPr>
          <p:cNvSpPr txBox="1"/>
          <p:nvPr/>
        </p:nvSpPr>
        <p:spPr>
          <a:xfrm>
            <a:off x="6099500" y="5193619"/>
            <a:ext cx="5180806" cy="461665"/>
          </a:xfrm>
          <a:prstGeom prst="rect">
            <a:avLst/>
          </a:prstGeom>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2.7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小结</a:t>
            </a:r>
          </a:p>
        </p:txBody>
      </p:sp>
      <p:grpSp>
        <p:nvGrpSpPr>
          <p:cNvPr id="187" name="组合 186">
            <a:extLst>
              <a:ext uri="{FF2B5EF4-FFF2-40B4-BE49-F238E27FC236}">
                <a16:creationId xmlns:a16="http://schemas.microsoft.com/office/drawing/2014/main" id="{3D3914A1-821E-45FB-B8FF-1B6B13358EA3}"/>
              </a:ext>
            </a:extLst>
          </p:cNvPr>
          <p:cNvGrpSpPr/>
          <p:nvPr/>
        </p:nvGrpSpPr>
        <p:grpSpPr>
          <a:xfrm>
            <a:off x="5292045" y="430774"/>
            <a:ext cx="549846" cy="617986"/>
            <a:chOff x="279401" y="2698750"/>
            <a:chExt cx="1473200" cy="1655763"/>
          </a:xfrm>
        </p:grpSpPr>
        <p:sp>
          <p:nvSpPr>
            <p:cNvPr id="188" name="Freeform 45">
              <a:extLst>
                <a:ext uri="{FF2B5EF4-FFF2-40B4-BE49-F238E27FC236}">
                  <a16:creationId xmlns:a16="http://schemas.microsoft.com/office/drawing/2014/main" id="{929D3E3D-466C-4DF0-ACFF-1FB6712C742C}"/>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9" name="Freeform 46">
              <a:extLst>
                <a:ext uri="{FF2B5EF4-FFF2-40B4-BE49-F238E27FC236}">
                  <a16:creationId xmlns:a16="http://schemas.microsoft.com/office/drawing/2014/main" id="{51A5804C-F897-4BBF-BB8B-8DE8EBAF569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0" name="Freeform 47">
              <a:extLst>
                <a:ext uri="{FF2B5EF4-FFF2-40B4-BE49-F238E27FC236}">
                  <a16:creationId xmlns:a16="http://schemas.microsoft.com/office/drawing/2014/main" id="{22C35572-9370-47F6-91BB-5DBA58384E51}"/>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1" name="Freeform 48">
              <a:extLst>
                <a:ext uri="{FF2B5EF4-FFF2-40B4-BE49-F238E27FC236}">
                  <a16:creationId xmlns:a16="http://schemas.microsoft.com/office/drawing/2014/main" id="{979921ED-439B-4DC1-808B-BA44FA2819C6}"/>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2" name="Freeform 49">
              <a:extLst>
                <a:ext uri="{FF2B5EF4-FFF2-40B4-BE49-F238E27FC236}">
                  <a16:creationId xmlns:a16="http://schemas.microsoft.com/office/drawing/2014/main" id="{CAE84BCA-ECEC-4CB3-A15D-CC6F5471405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3" name="Oval 50">
              <a:extLst>
                <a:ext uri="{FF2B5EF4-FFF2-40B4-BE49-F238E27FC236}">
                  <a16:creationId xmlns:a16="http://schemas.microsoft.com/office/drawing/2014/main" id="{8C1A0872-75EC-4B93-996A-082D94A05049}"/>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4" name="Freeform 51">
              <a:extLst>
                <a:ext uri="{FF2B5EF4-FFF2-40B4-BE49-F238E27FC236}">
                  <a16:creationId xmlns:a16="http://schemas.microsoft.com/office/drawing/2014/main" id="{12721B50-4C6B-4D84-98D0-898383AF70DF}"/>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5" name="Freeform 52">
              <a:extLst>
                <a:ext uri="{FF2B5EF4-FFF2-40B4-BE49-F238E27FC236}">
                  <a16:creationId xmlns:a16="http://schemas.microsoft.com/office/drawing/2014/main" id="{A272D19F-1668-414E-9AD2-43D86C85B75D}"/>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96" name="TextBox 206">
            <a:extLst>
              <a:ext uri="{FF2B5EF4-FFF2-40B4-BE49-F238E27FC236}">
                <a16:creationId xmlns:a16="http://schemas.microsoft.com/office/drawing/2014/main" id="{C69DC414-680C-41BD-8AC1-957392238DF3}"/>
              </a:ext>
            </a:extLst>
          </p:cNvPr>
          <p:cNvSpPr txBox="1"/>
          <p:nvPr/>
        </p:nvSpPr>
        <p:spPr>
          <a:xfrm>
            <a:off x="6078723" y="603194"/>
            <a:ext cx="4362418" cy="461665"/>
          </a:xfrm>
          <a:prstGeom prst="rect">
            <a:avLst/>
          </a:prstGeom>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2.1   </a:t>
            </a:r>
            <a:r>
              <a:rPr lang="zh-CN" altLang="en-US" sz="2400" b="1" dirty="0">
                <a:solidFill>
                  <a:schemeClr val="bg1"/>
                </a:solidFill>
                <a:latin typeface="仿宋" panose="02010609060101010101" pitchFamily="49" charset="-122"/>
                <a:ea typeface="仿宋" panose="02010609060101010101" pitchFamily="49" charset="-122"/>
              </a:rPr>
              <a:t>标识符与关键字</a:t>
            </a:r>
          </a:p>
        </p:txBody>
      </p:sp>
    </p:spTree>
    <p:extLst>
      <p:ext uri="{BB962C8B-B14F-4D97-AF65-F5344CB8AC3E}">
        <p14:creationId xmlns:p14="http://schemas.microsoft.com/office/powerpoint/2010/main" val="691564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2.2  </a:t>
            </a:r>
            <a:r>
              <a:rPr lang="zh-CN" altLang="en-US" b="1" dirty="0">
                <a:latin typeface="仿宋" panose="02010609060101010101" pitchFamily="49" charset="-122"/>
                <a:ea typeface="仿宋" panose="02010609060101010101" pitchFamily="49" charset="-122"/>
              </a:rPr>
              <a:t>数据类型和运算符号</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9A5D5CE8-CE99-4B37-9630-8C5AF9D3632B}"/>
              </a:ext>
            </a:extLst>
          </p:cNvPr>
          <p:cNvSpPr/>
          <p:nvPr/>
        </p:nvSpPr>
        <p:spPr>
          <a:xfrm>
            <a:off x="1166812" y="2134394"/>
            <a:ext cx="10820400" cy="23622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3">
            <a:extLst>
              <a:ext uri="{FF2B5EF4-FFF2-40B4-BE49-F238E27FC236}">
                <a16:creationId xmlns:a16="http://schemas.microsoft.com/office/drawing/2014/main" id="{4B4B9C0C-A539-4F47-B5DC-D91AAA933A20}"/>
              </a:ext>
            </a:extLst>
          </p:cNvPr>
          <p:cNvSpPr/>
          <p:nvPr/>
        </p:nvSpPr>
        <p:spPr>
          <a:xfrm>
            <a:off x="794" y="12961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6" name="内容占位符 2">
            <a:extLst>
              <a:ext uri="{FF2B5EF4-FFF2-40B4-BE49-F238E27FC236}">
                <a16:creationId xmlns:a16="http://schemas.microsoft.com/office/drawing/2014/main" id="{D38ED5ED-4AFC-4337-BC16-ABC622AD9C21}"/>
              </a:ext>
            </a:extLst>
          </p:cNvPr>
          <p:cNvSpPr txBox="1">
            <a:spLocks/>
          </p:cNvSpPr>
          <p:nvPr/>
        </p:nvSpPr>
        <p:spPr>
          <a:xfrm>
            <a:off x="1070409" y="1306088"/>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6.</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数据分隔符</a:t>
            </a:r>
          </a:p>
          <a:p>
            <a:pPr marL="0" indent="0">
              <a:buNone/>
            </a:pPr>
            <a:endParaRPr lang="zh-CN" altLang="en-US" sz="2400" dirty="0">
              <a:solidFill>
                <a:schemeClr val="tx1">
                  <a:lumMod val="95000"/>
                  <a:lumOff val="5000"/>
                </a:schemeClr>
              </a:solidFill>
              <a:latin typeface="仿宋" panose="02010609060101010101" pitchFamily="49" charset="-122"/>
              <a:ea typeface="仿宋" panose="02010609060101010101" pitchFamily="49" charset="-122"/>
            </a:endParaRPr>
          </a:p>
        </p:txBody>
      </p:sp>
      <p:sp>
        <p:nvSpPr>
          <p:cNvPr id="7" name="内容占位符 1">
            <a:extLst>
              <a:ext uri="{FF2B5EF4-FFF2-40B4-BE49-F238E27FC236}">
                <a16:creationId xmlns:a16="http://schemas.microsoft.com/office/drawing/2014/main" id="{0C2EFC5A-E4BF-47F4-8597-5F81FFF349E6}"/>
              </a:ext>
            </a:extLst>
          </p:cNvPr>
          <p:cNvSpPr>
            <a:spLocks noGrp="1"/>
          </p:cNvSpPr>
          <p:nvPr>
            <p:ph idx="1"/>
          </p:nvPr>
        </p:nvSpPr>
        <p:spPr>
          <a:xfrm>
            <a:off x="1142206" y="2109431"/>
            <a:ext cx="10515600" cy="2387163"/>
          </a:xfrm>
        </p:spPr>
        <p:txBody>
          <a:bodyPr>
            <a:noAutofit/>
          </a:bodyPr>
          <a:lstStyle/>
          <a:p>
            <a:pPr marL="0" indent="0">
              <a:lnSpc>
                <a:spcPct val="150000"/>
              </a:lnSpc>
              <a:spcBef>
                <a:spcPts val="0"/>
              </a:spcBef>
              <a:buFont typeface="Symbol" pitchFamily="18" charset="2"/>
              <a:buNone/>
              <a:defRPr/>
            </a:pPr>
            <a:r>
              <a:rPr lang="en-US" altLang="zh-CN" sz="2400" dirty="0">
                <a:solidFill>
                  <a:schemeClr val="tx1"/>
                </a:solidFill>
                <a:latin typeface="仿宋" panose="02010609060101010101" pitchFamily="49" charset="-122"/>
                <a:ea typeface="仿宋" panose="02010609060101010101" pitchFamily="49" charset="-122"/>
              </a:rPr>
              <a:t>long </a:t>
            </a:r>
            <a:r>
              <a:rPr lang="en-US" altLang="zh-CN" sz="2400" dirty="0" err="1">
                <a:solidFill>
                  <a:schemeClr val="tx1"/>
                </a:solidFill>
                <a:latin typeface="仿宋" panose="02010609060101010101" pitchFamily="49" charset="-122"/>
                <a:ea typeface="仿宋" panose="02010609060101010101" pitchFamily="49" charset="-122"/>
              </a:rPr>
              <a:t>maxLong</a:t>
            </a:r>
            <a:r>
              <a:rPr lang="en-US" altLang="zh-CN" sz="2400" dirty="0">
                <a:solidFill>
                  <a:schemeClr val="tx1"/>
                </a:solidFill>
                <a:latin typeface="仿宋" panose="02010609060101010101" pitchFamily="49" charset="-122"/>
                <a:ea typeface="仿宋" panose="02010609060101010101" pitchFamily="49" charset="-122"/>
              </a:rPr>
              <a:t> = 0x7fff_ffff_ffff_ffffL;</a:t>
            </a:r>
          </a:p>
          <a:p>
            <a:pPr marL="0" indent="0">
              <a:lnSpc>
                <a:spcPct val="150000"/>
              </a:lnSpc>
              <a:spcBef>
                <a:spcPts val="0"/>
              </a:spcBef>
              <a:buFont typeface="Symbol" pitchFamily="18" charset="2"/>
              <a:buNone/>
              <a:defRPr/>
            </a:pPr>
            <a:r>
              <a:rPr lang="en-US" altLang="zh-CN" sz="2400" dirty="0">
                <a:solidFill>
                  <a:schemeClr val="tx1"/>
                </a:solidFill>
                <a:latin typeface="仿宋" panose="02010609060101010101" pitchFamily="49" charset="-122"/>
                <a:ea typeface="仿宋" panose="02010609060101010101" pitchFamily="49" charset="-122"/>
              </a:rPr>
              <a:t>byte </a:t>
            </a:r>
            <a:r>
              <a:rPr lang="en-US" altLang="zh-CN" sz="2400" dirty="0" err="1">
                <a:solidFill>
                  <a:schemeClr val="tx1"/>
                </a:solidFill>
                <a:latin typeface="仿宋" panose="02010609060101010101" pitchFamily="49" charset="-122"/>
                <a:ea typeface="仿宋" panose="02010609060101010101" pitchFamily="49" charset="-122"/>
              </a:rPr>
              <a:t>nybbles</a:t>
            </a:r>
            <a:r>
              <a:rPr lang="en-US" altLang="zh-CN" sz="2400" dirty="0">
                <a:solidFill>
                  <a:schemeClr val="tx1"/>
                </a:solidFill>
                <a:latin typeface="仿宋" panose="02010609060101010101" pitchFamily="49" charset="-122"/>
                <a:ea typeface="仿宋" panose="02010609060101010101" pitchFamily="49" charset="-122"/>
              </a:rPr>
              <a:t> = 0b0010_0101;</a:t>
            </a:r>
          </a:p>
          <a:p>
            <a:pPr marL="0" indent="0">
              <a:lnSpc>
                <a:spcPct val="150000"/>
              </a:lnSpc>
              <a:spcBef>
                <a:spcPts val="0"/>
              </a:spcBef>
              <a:buFont typeface="Symbol" pitchFamily="18" charset="2"/>
              <a:buNone/>
              <a:defRPr/>
            </a:pPr>
            <a:r>
              <a:rPr lang="en-US" altLang="zh-CN" sz="2400" dirty="0">
                <a:solidFill>
                  <a:schemeClr val="tx1"/>
                </a:solidFill>
                <a:latin typeface="仿宋" panose="02010609060101010101" pitchFamily="49" charset="-122"/>
                <a:ea typeface="仿宋" panose="02010609060101010101" pitchFamily="49" charset="-122"/>
              </a:rPr>
              <a:t>long bytes = 0b11010010_01101001_10010100_10010010;</a:t>
            </a:r>
          </a:p>
          <a:p>
            <a:pPr marL="0" indent="0">
              <a:lnSpc>
                <a:spcPct val="150000"/>
              </a:lnSpc>
              <a:spcBef>
                <a:spcPts val="0"/>
              </a:spcBef>
              <a:buFont typeface="Symbol" pitchFamily="18" charset="2"/>
              <a:buNone/>
              <a:defRPr/>
            </a:pPr>
            <a:r>
              <a:rPr lang="en-US" altLang="zh-CN" sz="2400" dirty="0" err="1">
                <a:solidFill>
                  <a:schemeClr val="tx1"/>
                </a:solidFill>
                <a:latin typeface="仿宋" panose="02010609060101010101" pitchFamily="49" charset="-122"/>
                <a:ea typeface="仿宋" panose="02010609060101010101" pitchFamily="49" charset="-122"/>
              </a:rPr>
              <a:t>int</a:t>
            </a:r>
            <a:r>
              <a:rPr lang="en-US" altLang="zh-CN" sz="2400" dirty="0">
                <a:solidFill>
                  <a:schemeClr val="tx1"/>
                </a:solidFill>
                <a:latin typeface="仿宋" panose="02010609060101010101" pitchFamily="49" charset="-122"/>
                <a:ea typeface="仿宋" panose="02010609060101010101" pitchFamily="49" charset="-122"/>
              </a:rPr>
              <a:t> x3 = 5_______2;//</a:t>
            </a:r>
            <a:r>
              <a:rPr lang="zh-CN" altLang="en-US" sz="2400" dirty="0">
                <a:solidFill>
                  <a:schemeClr val="tx1"/>
                </a:solidFill>
                <a:latin typeface="仿宋" panose="02010609060101010101" pitchFamily="49" charset="-122"/>
                <a:ea typeface="仿宋" panose="02010609060101010101" pitchFamily="49" charset="-122"/>
              </a:rPr>
              <a:t>多个连续的分隔符</a:t>
            </a:r>
            <a:endParaRPr lang="en-US" altLang="zh-CN" sz="2400" dirty="0">
              <a:solidFill>
                <a:schemeClr val="tx1"/>
              </a:solidFill>
              <a:latin typeface="仿宋" panose="02010609060101010101" pitchFamily="49" charset="-122"/>
              <a:ea typeface="仿宋" panose="02010609060101010101" pitchFamily="49" charset="-122"/>
            </a:endParaRPr>
          </a:p>
          <a:p>
            <a:pPr marL="0" indent="0">
              <a:lnSpc>
                <a:spcPct val="130000"/>
              </a:lnSpc>
              <a:spcBef>
                <a:spcPts val="0"/>
              </a:spcBef>
              <a:buFont typeface="Symbol" pitchFamily="18" charset="2"/>
              <a:buNone/>
              <a:defRPr/>
            </a:pPr>
            <a:endParaRPr lang="en-US" altLang="zh-CN" sz="2400" dirty="0">
              <a:solidFill>
                <a:schemeClr val="tx1"/>
              </a:solidFill>
              <a:latin typeface="仿宋" panose="02010609060101010101" pitchFamily="49" charset="-122"/>
              <a:ea typeface="仿宋" panose="02010609060101010101" pitchFamily="49" charset="-122"/>
            </a:endParaRPr>
          </a:p>
          <a:p>
            <a:pPr marL="0" indent="0">
              <a:lnSpc>
                <a:spcPct val="130000"/>
              </a:lnSpc>
              <a:spcBef>
                <a:spcPts val="0"/>
              </a:spcBef>
              <a:buFont typeface="Symbol" pitchFamily="18" charset="2"/>
              <a:buNone/>
              <a:defRPr/>
            </a:pPr>
            <a:endParaRPr lang="en-US" altLang="zh-CN" sz="2400" dirty="0">
              <a:solidFill>
                <a:schemeClr val="tx1"/>
              </a:solidFill>
              <a:latin typeface="仿宋" panose="02010609060101010101" pitchFamily="49" charset="-122"/>
              <a:ea typeface="仿宋" panose="02010609060101010101" pitchFamily="49" charset="-122"/>
            </a:endParaRPr>
          </a:p>
          <a:p>
            <a:pPr marL="0" indent="0">
              <a:lnSpc>
                <a:spcPct val="130000"/>
              </a:lnSpc>
              <a:spcBef>
                <a:spcPts val="0"/>
              </a:spcBef>
              <a:buFont typeface="Symbol" pitchFamily="18" charset="2"/>
              <a:buNone/>
              <a:defRPr/>
            </a:pPr>
            <a:endParaRPr lang="zh-CN" altLang="en-US" sz="2400" dirty="0">
              <a:solidFill>
                <a:schemeClr val="tx1"/>
              </a:solidFill>
              <a:latin typeface="仿宋" panose="02010609060101010101" pitchFamily="49" charset="-122"/>
              <a:ea typeface="仿宋" panose="02010609060101010101" pitchFamily="49" charset="-122"/>
            </a:endParaRPr>
          </a:p>
        </p:txBody>
      </p:sp>
      <p:grpSp>
        <p:nvGrpSpPr>
          <p:cNvPr id="8" name="组合 7">
            <a:extLst>
              <a:ext uri="{FF2B5EF4-FFF2-40B4-BE49-F238E27FC236}">
                <a16:creationId xmlns:a16="http://schemas.microsoft.com/office/drawing/2014/main" id="{51D071F6-9A25-47AD-9BF9-52E6C3A95835}"/>
              </a:ext>
            </a:extLst>
          </p:cNvPr>
          <p:cNvGrpSpPr/>
          <p:nvPr/>
        </p:nvGrpSpPr>
        <p:grpSpPr>
          <a:xfrm flipH="1">
            <a:off x="6575336" y="5348447"/>
            <a:ext cx="5441599" cy="1357947"/>
            <a:chOff x="897607" y="5043462"/>
            <a:chExt cx="5441599" cy="1357947"/>
          </a:xfrm>
        </p:grpSpPr>
        <p:sp>
          <p:nvSpPr>
            <p:cNvPr id="9" name="矩形 8">
              <a:extLst>
                <a:ext uri="{FF2B5EF4-FFF2-40B4-BE49-F238E27FC236}">
                  <a16:creationId xmlns:a16="http://schemas.microsoft.com/office/drawing/2014/main" id="{52DBA428-0CC0-459E-8E94-D1B52241065D}"/>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A811EE03-9E25-4DE8-941D-D0C6F778D104}"/>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773DF562-4D2C-421E-A694-4F8460FE36FC}"/>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C71659B0-43BB-42E5-A472-12808B7BBC56}"/>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679AD07-8243-4D41-BA1F-4B87FC110F4C}"/>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CF6BBE7B-F4C2-4398-83AE-C1EDE80C8D18}"/>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965DDBE2-334B-4D5C-84D8-7346F50EF783}"/>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FBB57551-0D03-49EA-93E0-3DE4C7CF2EB1}"/>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9E4D4914-0709-4B44-AE1E-BC3F28E62A05}"/>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309AF72C-37FC-4B21-AE74-E4B029FEF83A}"/>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0CFF8E5D-4653-4FFE-BF87-B25DC8F2E9A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FBDC67CB-AEEE-46A5-BACF-9DBDF9C26031}"/>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973A3A5E-2E9C-4D40-ADA5-CBA35D17A5F5}"/>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1ECABB54-8408-4B65-9171-2EDA9638E43F}"/>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97C86AB3-3F6E-4C82-8D5D-F276AC1E402B}"/>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2FDAB723-6D39-47EF-96BF-EC05E5968CD3}"/>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5" name="矩形 24">
              <a:extLst>
                <a:ext uri="{FF2B5EF4-FFF2-40B4-BE49-F238E27FC236}">
                  <a16:creationId xmlns:a16="http://schemas.microsoft.com/office/drawing/2014/main" id="{B36CB004-171C-4696-9FF6-55BE594B37C2}"/>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560934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par>
                          <p:cTn id="11" fill="hold">
                            <p:stCondLst>
                              <p:cond delay="500"/>
                            </p:stCondLst>
                            <p:childTnLst>
                              <p:par>
                                <p:cTn id="12" presetID="31" presetClass="entr" presetSubtype="0" fill="hold" grpId="0" nodeType="after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 calcmode="lin" valueType="num">
                                      <p:cBhvr>
                                        <p:cTn id="14" dur="1000" fill="hold"/>
                                        <p:tgtEl>
                                          <p:spTgt spid="7">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7">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7">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7">
                                            <p:txEl>
                                              <p:pRg st="0" end="0"/>
                                            </p:txEl>
                                          </p:spTgt>
                                        </p:tgtEl>
                                      </p:cBhvr>
                                    </p:animEffect>
                                  </p:childTnLst>
                                </p:cTn>
                              </p:par>
                            </p:childTnLst>
                          </p:cTn>
                        </p:par>
                        <p:par>
                          <p:cTn id="18" fill="hold">
                            <p:stCondLst>
                              <p:cond delay="1500"/>
                            </p:stCondLst>
                            <p:childTnLst>
                              <p:par>
                                <p:cTn id="19" presetID="31" presetClass="entr" presetSubtype="0" fill="hold" grpId="0" nodeType="after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p:cTn id="21" dur="1000" fill="hold"/>
                                        <p:tgtEl>
                                          <p:spTgt spid="7">
                                            <p:txEl>
                                              <p:pRg st="1" end="1"/>
                                            </p:txEl>
                                          </p:spTgt>
                                        </p:tgtEl>
                                        <p:attrNameLst>
                                          <p:attrName>ppt_w</p:attrName>
                                        </p:attrNameLst>
                                      </p:cBhvr>
                                      <p:tavLst>
                                        <p:tav tm="0">
                                          <p:val>
                                            <p:fltVal val="0"/>
                                          </p:val>
                                        </p:tav>
                                        <p:tav tm="100000">
                                          <p:val>
                                            <p:strVal val="#ppt_w"/>
                                          </p:val>
                                        </p:tav>
                                      </p:tavLst>
                                    </p:anim>
                                    <p:anim calcmode="lin" valueType="num">
                                      <p:cBhvr>
                                        <p:cTn id="22" dur="1000" fill="hold"/>
                                        <p:tgtEl>
                                          <p:spTgt spid="7">
                                            <p:txEl>
                                              <p:pRg st="1" end="1"/>
                                            </p:txEl>
                                          </p:spTgt>
                                        </p:tgtEl>
                                        <p:attrNameLst>
                                          <p:attrName>ppt_h</p:attrName>
                                        </p:attrNameLst>
                                      </p:cBhvr>
                                      <p:tavLst>
                                        <p:tav tm="0">
                                          <p:val>
                                            <p:fltVal val="0"/>
                                          </p:val>
                                        </p:tav>
                                        <p:tav tm="100000">
                                          <p:val>
                                            <p:strVal val="#ppt_h"/>
                                          </p:val>
                                        </p:tav>
                                      </p:tavLst>
                                    </p:anim>
                                    <p:anim calcmode="lin" valueType="num">
                                      <p:cBhvr>
                                        <p:cTn id="23" dur="1000" fill="hold"/>
                                        <p:tgtEl>
                                          <p:spTgt spid="7">
                                            <p:txEl>
                                              <p:pRg st="1" end="1"/>
                                            </p:txEl>
                                          </p:spTgt>
                                        </p:tgtEl>
                                        <p:attrNameLst>
                                          <p:attrName>style.rotation</p:attrName>
                                        </p:attrNameLst>
                                      </p:cBhvr>
                                      <p:tavLst>
                                        <p:tav tm="0">
                                          <p:val>
                                            <p:fltVal val="90"/>
                                          </p:val>
                                        </p:tav>
                                        <p:tav tm="100000">
                                          <p:val>
                                            <p:fltVal val="0"/>
                                          </p:val>
                                        </p:tav>
                                      </p:tavLst>
                                    </p:anim>
                                    <p:animEffect transition="in" filter="fade">
                                      <p:cBhvr>
                                        <p:cTn id="24" dur="1000"/>
                                        <p:tgtEl>
                                          <p:spTgt spid="7">
                                            <p:txEl>
                                              <p:pRg st="1" end="1"/>
                                            </p:txEl>
                                          </p:spTgt>
                                        </p:tgtEl>
                                      </p:cBhvr>
                                    </p:animEffect>
                                  </p:childTnLst>
                                </p:cTn>
                              </p:par>
                            </p:childTnLst>
                          </p:cTn>
                        </p:par>
                        <p:par>
                          <p:cTn id="25" fill="hold">
                            <p:stCondLst>
                              <p:cond delay="2500"/>
                            </p:stCondLst>
                            <p:childTnLst>
                              <p:par>
                                <p:cTn id="26" presetID="31" presetClass="entr" presetSubtype="0" fill="hold" grpId="0" nodeType="after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 calcmode="lin" valueType="num">
                                      <p:cBhvr>
                                        <p:cTn id="28" dur="1000" fill="hold"/>
                                        <p:tgtEl>
                                          <p:spTgt spid="7">
                                            <p:txEl>
                                              <p:pRg st="2" end="2"/>
                                            </p:txEl>
                                          </p:spTgt>
                                        </p:tgtEl>
                                        <p:attrNameLst>
                                          <p:attrName>ppt_w</p:attrName>
                                        </p:attrNameLst>
                                      </p:cBhvr>
                                      <p:tavLst>
                                        <p:tav tm="0">
                                          <p:val>
                                            <p:fltVal val="0"/>
                                          </p:val>
                                        </p:tav>
                                        <p:tav tm="100000">
                                          <p:val>
                                            <p:strVal val="#ppt_w"/>
                                          </p:val>
                                        </p:tav>
                                      </p:tavLst>
                                    </p:anim>
                                    <p:anim calcmode="lin" valueType="num">
                                      <p:cBhvr>
                                        <p:cTn id="29" dur="1000" fill="hold"/>
                                        <p:tgtEl>
                                          <p:spTgt spid="7">
                                            <p:txEl>
                                              <p:pRg st="2" end="2"/>
                                            </p:txEl>
                                          </p:spTgt>
                                        </p:tgtEl>
                                        <p:attrNameLst>
                                          <p:attrName>ppt_h</p:attrName>
                                        </p:attrNameLst>
                                      </p:cBhvr>
                                      <p:tavLst>
                                        <p:tav tm="0">
                                          <p:val>
                                            <p:fltVal val="0"/>
                                          </p:val>
                                        </p:tav>
                                        <p:tav tm="100000">
                                          <p:val>
                                            <p:strVal val="#ppt_h"/>
                                          </p:val>
                                        </p:tav>
                                      </p:tavLst>
                                    </p:anim>
                                    <p:anim calcmode="lin" valueType="num">
                                      <p:cBhvr>
                                        <p:cTn id="30" dur="1000" fill="hold"/>
                                        <p:tgtEl>
                                          <p:spTgt spid="7">
                                            <p:txEl>
                                              <p:pRg st="2" end="2"/>
                                            </p:txEl>
                                          </p:spTgt>
                                        </p:tgtEl>
                                        <p:attrNameLst>
                                          <p:attrName>style.rotation</p:attrName>
                                        </p:attrNameLst>
                                      </p:cBhvr>
                                      <p:tavLst>
                                        <p:tav tm="0">
                                          <p:val>
                                            <p:fltVal val="90"/>
                                          </p:val>
                                        </p:tav>
                                        <p:tav tm="100000">
                                          <p:val>
                                            <p:fltVal val="0"/>
                                          </p:val>
                                        </p:tav>
                                      </p:tavLst>
                                    </p:anim>
                                    <p:animEffect transition="in" filter="fade">
                                      <p:cBhvr>
                                        <p:cTn id="31" dur="1000"/>
                                        <p:tgtEl>
                                          <p:spTgt spid="7">
                                            <p:txEl>
                                              <p:pRg st="2" end="2"/>
                                            </p:txEl>
                                          </p:spTgt>
                                        </p:tgtEl>
                                      </p:cBhvr>
                                    </p:animEffect>
                                  </p:childTnLst>
                                </p:cTn>
                              </p:par>
                            </p:childTnLst>
                          </p:cTn>
                        </p:par>
                        <p:par>
                          <p:cTn id="32" fill="hold">
                            <p:stCondLst>
                              <p:cond delay="3500"/>
                            </p:stCondLst>
                            <p:childTnLst>
                              <p:par>
                                <p:cTn id="33" presetID="31" presetClass="entr" presetSubtype="0" fill="hold" grpId="0" nodeType="after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 calcmode="lin" valueType="num">
                                      <p:cBhvr>
                                        <p:cTn id="35" dur="1000" fill="hold"/>
                                        <p:tgtEl>
                                          <p:spTgt spid="7">
                                            <p:txEl>
                                              <p:pRg st="3" end="3"/>
                                            </p:txEl>
                                          </p:spTgt>
                                        </p:tgtEl>
                                        <p:attrNameLst>
                                          <p:attrName>ppt_w</p:attrName>
                                        </p:attrNameLst>
                                      </p:cBhvr>
                                      <p:tavLst>
                                        <p:tav tm="0">
                                          <p:val>
                                            <p:fltVal val="0"/>
                                          </p:val>
                                        </p:tav>
                                        <p:tav tm="100000">
                                          <p:val>
                                            <p:strVal val="#ppt_w"/>
                                          </p:val>
                                        </p:tav>
                                      </p:tavLst>
                                    </p:anim>
                                    <p:anim calcmode="lin" valueType="num">
                                      <p:cBhvr>
                                        <p:cTn id="36" dur="1000" fill="hold"/>
                                        <p:tgtEl>
                                          <p:spTgt spid="7">
                                            <p:txEl>
                                              <p:pRg st="3" end="3"/>
                                            </p:txEl>
                                          </p:spTgt>
                                        </p:tgtEl>
                                        <p:attrNameLst>
                                          <p:attrName>ppt_h</p:attrName>
                                        </p:attrNameLst>
                                      </p:cBhvr>
                                      <p:tavLst>
                                        <p:tav tm="0">
                                          <p:val>
                                            <p:fltVal val="0"/>
                                          </p:val>
                                        </p:tav>
                                        <p:tav tm="100000">
                                          <p:val>
                                            <p:strVal val="#ppt_h"/>
                                          </p:val>
                                        </p:tav>
                                      </p:tavLst>
                                    </p:anim>
                                    <p:anim calcmode="lin" valueType="num">
                                      <p:cBhvr>
                                        <p:cTn id="37" dur="1000" fill="hold"/>
                                        <p:tgtEl>
                                          <p:spTgt spid="7">
                                            <p:txEl>
                                              <p:pRg st="3" end="3"/>
                                            </p:txEl>
                                          </p:spTgt>
                                        </p:tgtEl>
                                        <p:attrNameLst>
                                          <p:attrName>style.rotation</p:attrName>
                                        </p:attrNameLst>
                                      </p:cBhvr>
                                      <p:tavLst>
                                        <p:tav tm="0">
                                          <p:val>
                                            <p:fltVal val="90"/>
                                          </p:val>
                                        </p:tav>
                                        <p:tav tm="100000">
                                          <p:val>
                                            <p:fltVal val="0"/>
                                          </p:val>
                                        </p:tav>
                                      </p:tavLst>
                                    </p:anim>
                                    <p:animEffect transition="in" filter="fade">
                                      <p:cBhvr>
                                        <p:cTn id="38" dur="1000"/>
                                        <p:tgtEl>
                                          <p:spTgt spid="7">
                                            <p:txEl>
                                              <p:pRg st="3" end="3"/>
                                            </p:txEl>
                                          </p:spTgt>
                                        </p:tgtEl>
                                      </p:cBhvr>
                                    </p:animEffect>
                                  </p:childTnLst>
                                </p:cTn>
                              </p:par>
                              <p:par>
                                <p:cTn id="39" presetID="22" presetClass="entr" presetSubtype="2" fill="hold"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right)">
                                      <p:cBhvr>
                                        <p:cTn id="4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7"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2.2  </a:t>
            </a:r>
            <a:r>
              <a:rPr lang="zh-CN" altLang="en-US" b="1" dirty="0">
                <a:latin typeface="仿宋" panose="02010609060101010101" pitchFamily="49" charset="-122"/>
                <a:ea typeface="仿宋" panose="02010609060101010101" pitchFamily="49" charset="-122"/>
              </a:rPr>
              <a:t>数据类型和运算符号</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Freeform 3">
            <a:extLst>
              <a:ext uri="{FF2B5EF4-FFF2-40B4-BE49-F238E27FC236}">
                <a16:creationId xmlns:a16="http://schemas.microsoft.com/office/drawing/2014/main" id="{D9C9AEC9-57E5-47F1-BC72-C5389D3D7761}"/>
              </a:ext>
            </a:extLst>
          </p:cNvPr>
          <p:cNvSpPr/>
          <p:nvPr/>
        </p:nvSpPr>
        <p:spPr>
          <a:xfrm>
            <a:off x="794" y="12961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5" name="内容占位符 2">
            <a:extLst>
              <a:ext uri="{FF2B5EF4-FFF2-40B4-BE49-F238E27FC236}">
                <a16:creationId xmlns:a16="http://schemas.microsoft.com/office/drawing/2014/main" id="{B5D49A0B-63C2-4E0F-9137-DEBCC362CB46}"/>
              </a:ext>
            </a:extLst>
          </p:cNvPr>
          <p:cNvSpPr txBox="1">
            <a:spLocks/>
          </p:cNvSpPr>
          <p:nvPr/>
        </p:nvSpPr>
        <p:spPr>
          <a:xfrm>
            <a:off x="1070409" y="1306088"/>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6.</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数据分隔符</a:t>
            </a:r>
          </a:p>
          <a:p>
            <a:pPr marL="0" indent="0">
              <a:buNone/>
            </a:pPr>
            <a:endParaRPr lang="zh-CN" altLang="en-US" sz="2400" dirty="0">
              <a:solidFill>
                <a:schemeClr val="tx1">
                  <a:lumMod val="95000"/>
                  <a:lumOff val="5000"/>
                </a:schemeClr>
              </a:solidFill>
              <a:latin typeface="仿宋" panose="02010609060101010101" pitchFamily="49" charset="-122"/>
              <a:ea typeface="仿宋" panose="02010609060101010101" pitchFamily="49" charset="-122"/>
            </a:endParaRPr>
          </a:p>
        </p:txBody>
      </p:sp>
      <p:sp>
        <p:nvSpPr>
          <p:cNvPr id="6" name="内容占位符 1">
            <a:extLst>
              <a:ext uri="{FF2B5EF4-FFF2-40B4-BE49-F238E27FC236}">
                <a16:creationId xmlns:a16="http://schemas.microsoft.com/office/drawing/2014/main" id="{E5A50C7B-4E30-4E2A-A0E7-21D2CA6AD3BB}"/>
              </a:ext>
            </a:extLst>
          </p:cNvPr>
          <p:cNvSpPr>
            <a:spLocks noGrp="1"/>
          </p:cNvSpPr>
          <p:nvPr>
            <p:ph idx="1"/>
          </p:nvPr>
        </p:nvSpPr>
        <p:spPr>
          <a:xfrm>
            <a:off x="1142206" y="1880831"/>
            <a:ext cx="10515600" cy="3606363"/>
          </a:xfrm>
        </p:spPr>
        <p:txBody>
          <a:bodyPr>
            <a:noAutofit/>
          </a:bodyPr>
          <a:lstStyle/>
          <a:p>
            <a:pPr marL="0" indent="627063">
              <a:lnSpc>
                <a:spcPct val="130000"/>
              </a:lnSpc>
              <a:spcBef>
                <a:spcPts val="0"/>
              </a:spcBef>
              <a:buNone/>
              <a:defRPr/>
            </a:pPr>
            <a:r>
              <a:rPr lang="zh-CN" altLang="en-US" sz="2400" dirty="0">
                <a:solidFill>
                  <a:schemeClr val="tx1"/>
                </a:solidFill>
                <a:latin typeface="仿宋" panose="02010609060101010101" pitchFamily="49" charset="-122"/>
                <a:ea typeface="仿宋" panose="02010609060101010101" pitchFamily="49" charset="-122"/>
              </a:rPr>
              <a:t>分隔符“</a:t>
            </a:r>
            <a:r>
              <a:rPr lang="en-US" altLang="zh-CN" sz="2400" dirty="0">
                <a:solidFill>
                  <a:schemeClr val="tx1"/>
                </a:solidFill>
                <a:latin typeface="仿宋" panose="02010609060101010101" pitchFamily="49" charset="-122"/>
                <a:ea typeface="仿宋" panose="02010609060101010101" pitchFamily="49" charset="-122"/>
              </a:rPr>
              <a:t>_”</a:t>
            </a:r>
            <a:r>
              <a:rPr lang="zh-CN" altLang="en-US" sz="2400" dirty="0">
                <a:solidFill>
                  <a:schemeClr val="tx1"/>
                </a:solidFill>
                <a:latin typeface="仿宋" panose="02010609060101010101" pitchFamily="49" charset="-122"/>
                <a:ea typeface="仿宋" panose="02010609060101010101" pitchFamily="49" charset="-122"/>
              </a:rPr>
              <a:t>只能用于数字之间，只要有需要就可以使用。但下列情况不可以使用分隔符：</a:t>
            </a:r>
          </a:p>
          <a:p>
            <a:pPr>
              <a:lnSpc>
                <a:spcPct val="130000"/>
              </a:lnSpc>
              <a:spcBef>
                <a:spcPts val="0"/>
              </a:spcBef>
              <a:buFont typeface="Wingdings" pitchFamily="2" charset="2"/>
              <a:buChar char="Ø"/>
              <a:defRPr/>
            </a:pPr>
            <a:r>
              <a:rPr lang="zh-CN" altLang="en-US" sz="2400" dirty="0">
                <a:solidFill>
                  <a:schemeClr val="tx1"/>
                </a:solidFill>
                <a:latin typeface="仿宋" panose="02010609060101010101" pitchFamily="49" charset="-122"/>
                <a:ea typeface="仿宋" panose="02010609060101010101" pitchFamily="49" charset="-122"/>
              </a:rPr>
              <a:t>数据的开始和结束处不许使用分隔符</a:t>
            </a:r>
            <a:endParaRPr lang="en-US" altLang="zh-CN" sz="2400" dirty="0">
              <a:solidFill>
                <a:schemeClr val="tx1"/>
              </a:solidFill>
              <a:latin typeface="仿宋" panose="02010609060101010101" pitchFamily="49" charset="-122"/>
              <a:ea typeface="仿宋" panose="02010609060101010101" pitchFamily="49" charset="-122"/>
            </a:endParaRPr>
          </a:p>
          <a:p>
            <a:pPr>
              <a:lnSpc>
                <a:spcPct val="130000"/>
              </a:lnSpc>
              <a:spcBef>
                <a:spcPts val="0"/>
              </a:spcBef>
              <a:buFont typeface="Wingdings" pitchFamily="2" charset="2"/>
              <a:buChar char="Ø"/>
              <a:defRPr/>
            </a:pPr>
            <a:r>
              <a:rPr lang="zh-CN" altLang="en-US" sz="2400" dirty="0">
                <a:solidFill>
                  <a:schemeClr val="tx1"/>
                </a:solidFill>
                <a:latin typeface="仿宋" panose="02010609060101010101" pitchFamily="49" charset="-122"/>
                <a:ea typeface="仿宋" panose="02010609060101010101" pitchFamily="49" charset="-122"/>
              </a:rPr>
              <a:t>浮点数的小数点旁不允许使用分隔符</a:t>
            </a:r>
          </a:p>
          <a:p>
            <a:pPr>
              <a:lnSpc>
                <a:spcPct val="130000"/>
              </a:lnSpc>
              <a:spcBef>
                <a:spcPts val="0"/>
              </a:spcBef>
              <a:buFont typeface="Wingdings" pitchFamily="2" charset="2"/>
              <a:buChar char="Ø"/>
              <a:defRPr/>
            </a:pPr>
            <a:r>
              <a:rPr lang="zh-CN" altLang="en-US" sz="2400" dirty="0">
                <a:solidFill>
                  <a:schemeClr val="tx1"/>
                </a:solidFill>
                <a:latin typeface="仿宋" panose="02010609060101010101" pitchFamily="49" charset="-122"/>
                <a:ea typeface="仿宋" panose="02010609060101010101" pitchFamily="49" charset="-122"/>
              </a:rPr>
              <a:t>在数据的前缀或后缀（ 如</a:t>
            </a:r>
            <a:r>
              <a:rPr lang="en-US" altLang="zh-CN" sz="2400" dirty="0">
                <a:solidFill>
                  <a:schemeClr val="tx1"/>
                </a:solidFill>
                <a:latin typeface="仿宋" panose="02010609060101010101" pitchFamily="49" charset="-122"/>
                <a:ea typeface="仿宋" panose="02010609060101010101" pitchFamily="49" charset="-122"/>
              </a:rPr>
              <a:t>F</a:t>
            </a:r>
            <a:r>
              <a:rPr lang="zh-CN" altLang="en-US" sz="2400" dirty="0">
                <a:solidFill>
                  <a:schemeClr val="tx1"/>
                </a:solidFill>
                <a:latin typeface="仿宋" panose="02010609060101010101" pitchFamily="49" charset="-122"/>
                <a:ea typeface="仿宋" panose="02010609060101010101" pitchFamily="49" charset="-122"/>
              </a:rPr>
              <a:t>或 </a:t>
            </a:r>
            <a:r>
              <a:rPr lang="en-US" altLang="zh-CN" sz="2400" dirty="0">
                <a:solidFill>
                  <a:schemeClr val="tx1"/>
                </a:solidFill>
                <a:latin typeface="仿宋" panose="02010609060101010101" pitchFamily="49" charset="-122"/>
                <a:ea typeface="仿宋" panose="02010609060101010101" pitchFamily="49" charset="-122"/>
              </a:rPr>
              <a:t>L</a:t>
            </a:r>
            <a:r>
              <a:rPr lang="zh-CN" altLang="en-US" sz="2400" dirty="0">
                <a:solidFill>
                  <a:schemeClr val="tx1"/>
                </a:solidFill>
                <a:latin typeface="仿宋" panose="02010609060101010101" pitchFamily="49" charset="-122"/>
                <a:ea typeface="仿宋" panose="02010609060101010101" pitchFamily="49" charset="-122"/>
              </a:rPr>
              <a:t>）之前或之后不许使用分隔符</a:t>
            </a:r>
          </a:p>
          <a:p>
            <a:pPr>
              <a:lnSpc>
                <a:spcPct val="130000"/>
              </a:lnSpc>
              <a:spcBef>
                <a:spcPts val="0"/>
              </a:spcBef>
              <a:buFont typeface="Wingdings" pitchFamily="2" charset="2"/>
              <a:buChar char="Ø"/>
              <a:defRPr/>
            </a:pPr>
            <a:r>
              <a:rPr lang="zh-CN" altLang="en-US" sz="2400" dirty="0">
                <a:solidFill>
                  <a:schemeClr val="tx1"/>
                </a:solidFill>
                <a:latin typeface="仿宋" panose="02010609060101010101" pitchFamily="49" charset="-122"/>
                <a:ea typeface="仿宋" panose="02010609060101010101" pitchFamily="49" charset="-122"/>
              </a:rPr>
              <a:t>字符串中使用“</a:t>
            </a:r>
            <a:r>
              <a:rPr lang="en-US" altLang="zh-CN" sz="2400" dirty="0">
                <a:solidFill>
                  <a:schemeClr val="tx1"/>
                </a:solidFill>
                <a:latin typeface="仿宋" panose="02010609060101010101" pitchFamily="49" charset="-122"/>
                <a:ea typeface="仿宋" panose="02010609060101010101" pitchFamily="49" charset="-122"/>
              </a:rPr>
              <a:t>_”</a:t>
            </a:r>
            <a:r>
              <a:rPr lang="zh-CN" altLang="en-US" sz="2400" dirty="0">
                <a:solidFill>
                  <a:schemeClr val="tx1"/>
                </a:solidFill>
                <a:latin typeface="仿宋" panose="02010609060101010101" pitchFamily="49" charset="-122"/>
                <a:ea typeface="仿宋" panose="02010609060101010101" pitchFamily="49" charset="-122"/>
              </a:rPr>
              <a:t>当作普通字符</a:t>
            </a:r>
          </a:p>
        </p:txBody>
      </p:sp>
      <p:grpSp>
        <p:nvGrpSpPr>
          <p:cNvPr id="7" name="组合 6">
            <a:extLst>
              <a:ext uri="{FF2B5EF4-FFF2-40B4-BE49-F238E27FC236}">
                <a16:creationId xmlns:a16="http://schemas.microsoft.com/office/drawing/2014/main" id="{F36043EA-A825-43E4-AA4B-FAFE6BA01897}"/>
              </a:ext>
            </a:extLst>
          </p:cNvPr>
          <p:cNvGrpSpPr/>
          <p:nvPr/>
        </p:nvGrpSpPr>
        <p:grpSpPr>
          <a:xfrm flipH="1">
            <a:off x="6575336" y="5348447"/>
            <a:ext cx="5441599" cy="1357947"/>
            <a:chOff x="897607" y="5043462"/>
            <a:chExt cx="5441599" cy="1357947"/>
          </a:xfrm>
        </p:grpSpPr>
        <p:sp>
          <p:nvSpPr>
            <p:cNvPr id="8" name="矩形 7">
              <a:extLst>
                <a:ext uri="{FF2B5EF4-FFF2-40B4-BE49-F238E27FC236}">
                  <a16:creationId xmlns:a16="http://schemas.microsoft.com/office/drawing/2014/main" id="{6614A881-BCEF-441F-9D26-8757A90DAC83}"/>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 name="矩形 8">
              <a:extLst>
                <a:ext uri="{FF2B5EF4-FFF2-40B4-BE49-F238E27FC236}">
                  <a16:creationId xmlns:a16="http://schemas.microsoft.com/office/drawing/2014/main" id="{B8EB1E33-ACAD-4E3A-AE93-D68696F1861D}"/>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39C6C242-FC3D-4B32-89AF-C22627DEDEE0}"/>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8CAF8D08-0EFA-4C97-B177-10BFEF9A1115}"/>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DE3071C7-26C2-4BA5-8AE9-F2FE8D2E5DFA}"/>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23E12DEE-8188-4B97-9512-87145D0FE190}"/>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A61B0C31-7F6E-4CC9-8891-21791CE440CA}"/>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28B8A55A-4C28-47DE-801B-942C2205D98B}"/>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B2EA3ED4-A3B9-4AEC-BBBB-857AABF6EB62}"/>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D938AAB0-61A2-4406-AE1F-3B751F4224C9}"/>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EAE64602-0C10-46E5-B77A-6D1769E003F8}"/>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9" name="矩形 18">
              <a:extLst>
                <a:ext uri="{FF2B5EF4-FFF2-40B4-BE49-F238E27FC236}">
                  <a16:creationId xmlns:a16="http://schemas.microsoft.com/office/drawing/2014/main" id="{93709C73-70CD-4968-868C-F37B7EA82F32}"/>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FD919617-6C70-4FE0-B1E0-605137C588B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F1B761A1-4520-442F-ADC3-80C6D63B5230}"/>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6C57E02C-CB75-4816-9F00-9DB1A8748E95}"/>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FDF292E4-3BAF-48B4-9333-2EA3E9B1994E}"/>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1C7820A1-1A1B-4101-85ED-1066106F6C3D}"/>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55710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 presetClass="entr" presetSubtype="9"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 calcmode="lin" valueType="num">
                                      <p:cBhvr additive="base">
                                        <p:cTn id="10"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1"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2" presetClass="entr" presetSubtype="3" fill="hold" grpId="0" nodeType="after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 calcmode="lin" valueType="num">
                                      <p:cBhvr additive="base">
                                        <p:cTn id="15"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6">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3"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 calcmode="lin" valueType="num">
                                      <p:cBhvr additive="base">
                                        <p:cTn id="21"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6">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3"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 calcmode="lin" valueType="num">
                                      <p:cBhvr additive="base">
                                        <p:cTn id="27" dur="500" fill="hold"/>
                                        <p:tgtEl>
                                          <p:spTgt spid="6">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6">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3" fill="hold" grpId="0" nodeType="click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 calcmode="lin" valueType="num">
                                      <p:cBhvr additive="base">
                                        <p:cTn id="33" dur="500" fill="hold"/>
                                        <p:tgtEl>
                                          <p:spTgt spid="6">
                                            <p:txEl>
                                              <p:pRg st="4" end="4"/>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6">
                                            <p:txEl>
                                              <p:pRg st="4" end="4"/>
                                            </p:txEl>
                                          </p:spTgt>
                                        </p:tgtEl>
                                        <p:attrNameLst>
                                          <p:attrName>ppt_y</p:attrName>
                                        </p:attrNameLst>
                                      </p:cBhvr>
                                      <p:tavLst>
                                        <p:tav tm="0">
                                          <p:val>
                                            <p:strVal val="0-#ppt_h/2"/>
                                          </p:val>
                                        </p:tav>
                                        <p:tav tm="100000">
                                          <p:val>
                                            <p:strVal val="#ppt_y"/>
                                          </p:val>
                                        </p:tav>
                                      </p:tavLst>
                                    </p:anim>
                                  </p:childTnLst>
                                </p:cTn>
                              </p:par>
                            </p:childTnLst>
                          </p:cTn>
                        </p:par>
                        <p:par>
                          <p:cTn id="35" fill="hold">
                            <p:stCondLst>
                              <p:cond delay="500"/>
                            </p:stCondLst>
                            <p:childTnLst>
                              <p:par>
                                <p:cTn id="36" presetID="22" presetClass="entr" presetSubtype="2"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right)">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6"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2.2  </a:t>
            </a:r>
            <a:r>
              <a:rPr lang="zh-CN" altLang="en-US" b="1" dirty="0">
                <a:latin typeface="仿宋" panose="02010609060101010101" pitchFamily="49" charset="-122"/>
                <a:ea typeface="仿宋" panose="02010609060101010101" pitchFamily="49" charset="-122"/>
              </a:rPr>
              <a:t>数据类型和运算符号</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D6EF4560-90B5-4C77-9F1C-4C3BF4E94BD7}"/>
              </a:ext>
            </a:extLst>
          </p:cNvPr>
          <p:cNvSpPr/>
          <p:nvPr/>
        </p:nvSpPr>
        <p:spPr>
          <a:xfrm>
            <a:off x="0" y="2058194"/>
            <a:ext cx="12192000" cy="39624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矩形 4">
            <a:extLst>
              <a:ext uri="{FF2B5EF4-FFF2-40B4-BE49-F238E27FC236}">
                <a16:creationId xmlns:a16="http://schemas.microsoft.com/office/drawing/2014/main" id="{2152F5DB-C42D-4EA2-86E2-746CF578D646}"/>
              </a:ext>
            </a:extLst>
          </p:cNvPr>
          <p:cNvSpPr/>
          <p:nvPr/>
        </p:nvSpPr>
        <p:spPr>
          <a:xfrm>
            <a:off x="0" y="6282414"/>
            <a:ext cx="12192000" cy="65257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Freeform 3">
            <a:extLst>
              <a:ext uri="{FF2B5EF4-FFF2-40B4-BE49-F238E27FC236}">
                <a16:creationId xmlns:a16="http://schemas.microsoft.com/office/drawing/2014/main" id="{88292754-23EA-48E3-8B05-B5A617921D45}"/>
              </a:ext>
            </a:extLst>
          </p:cNvPr>
          <p:cNvSpPr/>
          <p:nvPr/>
        </p:nvSpPr>
        <p:spPr>
          <a:xfrm>
            <a:off x="794" y="12961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7" name="内容占位符 2">
            <a:extLst>
              <a:ext uri="{FF2B5EF4-FFF2-40B4-BE49-F238E27FC236}">
                <a16:creationId xmlns:a16="http://schemas.microsoft.com/office/drawing/2014/main" id="{FC5BD472-D993-4A78-B1F0-F4B34294E7EB}"/>
              </a:ext>
            </a:extLst>
          </p:cNvPr>
          <p:cNvSpPr txBox="1">
            <a:spLocks/>
          </p:cNvSpPr>
          <p:nvPr/>
        </p:nvSpPr>
        <p:spPr>
          <a:xfrm>
            <a:off x="1070409" y="1306088"/>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6.</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数据分隔符</a:t>
            </a:r>
          </a:p>
          <a:p>
            <a:pPr marL="0" indent="0">
              <a:buNone/>
            </a:pPr>
            <a:endParaRPr lang="zh-CN" altLang="en-US" sz="2400" dirty="0">
              <a:solidFill>
                <a:schemeClr val="tx1">
                  <a:lumMod val="95000"/>
                  <a:lumOff val="5000"/>
                </a:schemeClr>
              </a:solidFill>
              <a:latin typeface="仿宋" panose="02010609060101010101" pitchFamily="49" charset="-122"/>
              <a:ea typeface="仿宋" panose="02010609060101010101" pitchFamily="49" charset="-122"/>
            </a:endParaRPr>
          </a:p>
        </p:txBody>
      </p:sp>
      <p:sp>
        <p:nvSpPr>
          <p:cNvPr id="8" name="内容占位符 1">
            <a:extLst>
              <a:ext uri="{FF2B5EF4-FFF2-40B4-BE49-F238E27FC236}">
                <a16:creationId xmlns:a16="http://schemas.microsoft.com/office/drawing/2014/main" id="{2A9CD7D8-9954-48B3-8459-05E07A31837D}"/>
              </a:ext>
            </a:extLst>
          </p:cNvPr>
          <p:cNvSpPr>
            <a:spLocks noGrp="1"/>
          </p:cNvSpPr>
          <p:nvPr>
            <p:ph idx="1"/>
          </p:nvPr>
        </p:nvSpPr>
        <p:spPr>
          <a:xfrm>
            <a:off x="1142206" y="2033231"/>
            <a:ext cx="10515600" cy="3606363"/>
          </a:xfrm>
        </p:spPr>
        <p:txBody>
          <a:bodyPr>
            <a:noAutofit/>
          </a:bodyPr>
          <a:lstStyle/>
          <a:p>
            <a:pPr marL="0" indent="0">
              <a:lnSpc>
                <a:spcPct val="130000"/>
              </a:lnSpc>
              <a:spcBef>
                <a:spcPts val="0"/>
              </a:spcBef>
              <a:buFont typeface="Symbol" pitchFamily="18" charset="2"/>
              <a:buNone/>
              <a:defRPr/>
            </a:pPr>
            <a:r>
              <a:rPr lang="zh-CN" altLang="en-US" sz="2400" dirty="0">
                <a:solidFill>
                  <a:schemeClr val="tx1"/>
                </a:solidFill>
                <a:latin typeface="仿宋" panose="02010609060101010101" pitchFamily="49" charset="-122"/>
                <a:ea typeface="仿宋" panose="02010609060101010101" pitchFamily="49" charset="-122"/>
              </a:rPr>
              <a:t>如：</a:t>
            </a:r>
            <a:r>
              <a:rPr lang="en-US" altLang="zh-CN" sz="2400" dirty="0">
                <a:solidFill>
                  <a:schemeClr val="tx1"/>
                </a:solidFill>
                <a:latin typeface="仿宋" panose="02010609060101010101" pitchFamily="49" charset="-122"/>
                <a:ea typeface="仿宋" panose="02010609060101010101" pitchFamily="49" charset="-122"/>
              </a:rPr>
              <a:t>float pi1 = 3_.1415F;</a:t>
            </a:r>
          </a:p>
          <a:p>
            <a:pPr marL="0" indent="0">
              <a:lnSpc>
                <a:spcPct val="130000"/>
              </a:lnSpc>
              <a:spcBef>
                <a:spcPts val="0"/>
              </a:spcBef>
              <a:buFont typeface="Symbol" pitchFamily="18" charset="2"/>
              <a:buNone/>
              <a:defRPr/>
            </a:pPr>
            <a:r>
              <a:rPr lang="en-US" altLang="zh-CN" sz="2400" dirty="0">
                <a:solidFill>
                  <a:schemeClr val="tx1"/>
                </a:solidFill>
                <a:latin typeface="仿宋" panose="02010609060101010101" pitchFamily="49" charset="-122"/>
                <a:ea typeface="仿宋" panose="02010609060101010101" pitchFamily="49" charset="-122"/>
              </a:rPr>
              <a:t>float pi2 = 3._1415F;</a:t>
            </a:r>
          </a:p>
          <a:p>
            <a:pPr marL="0" indent="0">
              <a:lnSpc>
                <a:spcPct val="130000"/>
              </a:lnSpc>
              <a:spcBef>
                <a:spcPts val="0"/>
              </a:spcBef>
              <a:buFont typeface="Symbol" pitchFamily="18" charset="2"/>
              <a:buNone/>
              <a:defRPr/>
            </a:pPr>
            <a:r>
              <a:rPr lang="en-US" altLang="zh-CN" sz="2400" dirty="0">
                <a:solidFill>
                  <a:schemeClr val="tx1"/>
                </a:solidFill>
                <a:latin typeface="仿宋" panose="02010609060101010101" pitchFamily="49" charset="-122"/>
                <a:ea typeface="仿宋" panose="02010609060101010101" pitchFamily="49" charset="-122"/>
              </a:rPr>
              <a:t>long socialSecurityNumber1 = 999_99_9999_L;</a:t>
            </a:r>
          </a:p>
          <a:p>
            <a:pPr marL="0" indent="0">
              <a:lnSpc>
                <a:spcPct val="130000"/>
              </a:lnSpc>
              <a:spcBef>
                <a:spcPts val="0"/>
              </a:spcBef>
              <a:buFont typeface="Symbol" pitchFamily="18" charset="2"/>
              <a:buNone/>
              <a:defRPr/>
            </a:pPr>
            <a:r>
              <a:rPr lang="en-US" altLang="zh-CN" sz="2400" dirty="0" err="1">
                <a:solidFill>
                  <a:schemeClr val="tx1"/>
                </a:solidFill>
                <a:latin typeface="仿宋" panose="02010609060101010101" pitchFamily="49" charset="-122"/>
                <a:ea typeface="仿宋" panose="02010609060101010101" pitchFamily="49" charset="-122"/>
              </a:rPr>
              <a:t>int</a:t>
            </a:r>
            <a:r>
              <a:rPr lang="en-US" altLang="zh-CN" sz="2400" dirty="0">
                <a:solidFill>
                  <a:schemeClr val="tx1"/>
                </a:solidFill>
                <a:latin typeface="仿宋" panose="02010609060101010101" pitchFamily="49" charset="-122"/>
                <a:ea typeface="仿宋" panose="02010609060101010101" pitchFamily="49" charset="-122"/>
              </a:rPr>
              <a:t> x2 = 52_;</a:t>
            </a:r>
          </a:p>
          <a:p>
            <a:pPr marL="0" indent="0">
              <a:lnSpc>
                <a:spcPct val="130000"/>
              </a:lnSpc>
              <a:spcBef>
                <a:spcPts val="0"/>
              </a:spcBef>
              <a:buFont typeface="Symbol" pitchFamily="18" charset="2"/>
              <a:buNone/>
              <a:defRPr/>
            </a:pPr>
            <a:r>
              <a:rPr lang="en-US" altLang="zh-CN" sz="2400" dirty="0" err="1">
                <a:solidFill>
                  <a:schemeClr val="tx1"/>
                </a:solidFill>
                <a:latin typeface="仿宋" panose="02010609060101010101" pitchFamily="49" charset="-122"/>
                <a:ea typeface="仿宋" panose="02010609060101010101" pitchFamily="49" charset="-122"/>
              </a:rPr>
              <a:t>int</a:t>
            </a:r>
            <a:r>
              <a:rPr lang="en-US" altLang="zh-CN" sz="2400" dirty="0">
                <a:solidFill>
                  <a:schemeClr val="tx1"/>
                </a:solidFill>
                <a:latin typeface="仿宋" panose="02010609060101010101" pitchFamily="49" charset="-122"/>
                <a:ea typeface="仿宋" panose="02010609060101010101" pitchFamily="49" charset="-122"/>
              </a:rPr>
              <a:t> x4 = 0_x52;</a:t>
            </a:r>
          </a:p>
          <a:p>
            <a:pPr marL="0" indent="0">
              <a:lnSpc>
                <a:spcPct val="130000"/>
              </a:lnSpc>
              <a:spcBef>
                <a:spcPts val="0"/>
              </a:spcBef>
              <a:buFont typeface="Symbol" pitchFamily="18" charset="2"/>
              <a:buNone/>
              <a:defRPr/>
            </a:pPr>
            <a:r>
              <a:rPr lang="en-US" altLang="zh-CN" sz="2400" dirty="0" err="1">
                <a:solidFill>
                  <a:schemeClr val="tx1"/>
                </a:solidFill>
                <a:latin typeface="仿宋" panose="02010609060101010101" pitchFamily="49" charset="-122"/>
                <a:ea typeface="仿宋" panose="02010609060101010101" pitchFamily="49" charset="-122"/>
              </a:rPr>
              <a:t>int</a:t>
            </a:r>
            <a:r>
              <a:rPr lang="en-US" altLang="zh-CN" sz="2400" dirty="0">
                <a:solidFill>
                  <a:schemeClr val="tx1"/>
                </a:solidFill>
                <a:latin typeface="仿宋" panose="02010609060101010101" pitchFamily="49" charset="-122"/>
                <a:ea typeface="仿宋" panose="02010609060101010101" pitchFamily="49" charset="-122"/>
              </a:rPr>
              <a:t> x5 = 0x_52;</a:t>
            </a:r>
          </a:p>
          <a:p>
            <a:pPr marL="0" indent="0">
              <a:lnSpc>
                <a:spcPct val="130000"/>
              </a:lnSpc>
              <a:spcBef>
                <a:spcPts val="0"/>
              </a:spcBef>
              <a:buFont typeface="Symbol" pitchFamily="18" charset="2"/>
              <a:buNone/>
              <a:defRPr/>
            </a:pPr>
            <a:r>
              <a:rPr lang="en-US" altLang="zh-CN" sz="2400" dirty="0" err="1">
                <a:solidFill>
                  <a:schemeClr val="tx1"/>
                </a:solidFill>
                <a:latin typeface="仿宋" panose="02010609060101010101" pitchFamily="49" charset="-122"/>
                <a:ea typeface="仿宋" panose="02010609060101010101" pitchFamily="49" charset="-122"/>
              </a:rPr>
              <a:t>int</a:t>
            </a:r>
            <a:r>
              <a:rPr lang="en-US" altLang="zh-CN" sz="2400" dirty="0">
                <a:solidFill>
                  <a:schemeClr val="tx1"/>
                </a:solidFill>
                <a:latin typeface="仿宋" panose="02010609060101010101" pitchFamily="49" charset="-122"/>
                <a:ea typeface="仿宋" panose="02010609060101010101" pitchFamily="49" charset="-122"/>
              </a:rPr>
              <a:t> x7 = 0x52_;</a:t>
            </a:r>
          </a:p>
          <a:p>
            <a:pPr marL="0" indent="0">
              <a:lnSpc>
                <a:spcPct val="130000"/>
              </a:lnSpc>
              <a:spcBef>
                <a:spcPts val="0"/>
              </a:spcBef>
              <a:buFont typeface="Symbol" pitchFamily="18" charset="2"/>
              <a:buNone/>
              <a:defRPr/>
            </a:pPr>
            <a:r>
              <a:rPr lang="zh-CN" altLang="en-US" sz="2400" dirty="0">
                <a:solidFill>
                  <a:schemeClr val="tx1"/>
                </a:solidFill>
                <a:latin typeface="仿宋" panose="02010609060101010101" pitchFamily="49" charset="-122"/>
                <a:ea typeface="仿宋" panose="02010609060101010101" pitchFamily="49" charset="-122"/>
              </a:rPr>
              <a:t>等都是对“</a:t>
            </a:r>
            <a:r>
              <a:rPr lang="en-US" altLang="zh-CN" sz="2400" dirty="0">
                <a:solidFill>
                  <a:schemeClr val="tx1"/>
                </a:solidFill>
                <a:latin typeface="仿宋" panose="02010609060101010101" pitchFamily="49" charset="-122"/>
                <a:ea typeface="仿宋" panose="02010609060101010101" pitchFamily="49" charset="-122"/>
              </a:rPr>
              <a:t>_”</a:t>
            </a:r>
            <a:r>
              <a:rPr lang="zh-CN" altLang="en-US" sz="2400" dirty="0">
                <a:solidFill>
                  <a:schemeClr val="tx1"/>
                </a:solidFill>
                <a:latin typeface="仿宋" panose="02010609060101010101" pitchFamily="49" charset="-122"/>
                <a:ea typeface="仿宋" panose="02010609060101010101" pitchFamily="49" charset="-122"/>
              </a:rPr>
              <a:t>的不正确使用。</a:t>
            </a:r>
          </a:p>
          <a:p>
            <a:pPr marL="0" indent="0">
              <a:lnSpc>
                <a:spcPct val="130000"/>
              </a:lnSpc>
              <a:spcBef>
                <a:spcPts val="0"/>
              </a:spcBef>
              <a:buFont typeface="Symbol" pitchFamily="18" charset="2"/>
              <a:buNone/>
              <a:defRPr/>
            </a:pPr>
            <a:endParaRPr lang="zh-CN" altLang="en-US" sz="2400"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405121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additive="base">
                                        <p:cTn id="14"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 calcmode="lin" valueType="num">
                                      <p:cBhvr additive="base">
                                        <p:cTn id="20" dur="500" fill="hold"/>
                                        <p:tgtEl>
                                          <p:spTgt spid="8">
                                            <p:txEl>
                                              <p:pRg st="1" end="1"/>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anim calcmode="lin" valueType="num">
                                      <p:cBhvr additive="base">
                                        <p:cTn id="26" dur="500" fill="hold"/>
                                        <p:tgtEl>
                                          <p:spTgt spid="8">
                                            <p:txEl>
                                              <p:pRg st="2" end="2"/>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8">
                                            <p:txEl>
                                              <p:pRg st="3" end="3"/>
                                            </p:txEl>
                                          </p:spTgt>
                                        </p:tgtEl>
                                        <p:attrNameLst>
                                          <p:attrName>style.visibility</p:attrName>
                                        </p:attrNameLst>
                                      </p:cBhvr>
                                      <p:to>
                                        <p:strVal val="visible"/>
                                      </p:to>
                                    </p:set>
                                    <p:anim calcmode="lin" valueType="num">
                                      <p:cBhvr additive="base">
                                        <p:cTn id="32" dur="500" fill="hold"/>
                                        <p:tgtEl>
                                          <p:spTgt spid="8">
                                            <p:txEl>
                                              <p:pRg st="3" end="3"/>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8">
                                            <p:txEl>
                                              <p:pRg st="4" end="4"/>
                                            </p:txEl>
                                          </p:spTgt>
                                        </p:tgtEl>
                                        <p:attrNameLst>
                                          <p:attrName>style.visibility</p:attrName>
                                        </p:attrNameLst>
                                      </p:cBhvr>
                                      <p:to>
                                        <p:strVal val="visible"/>
                                      </p:to>
                                    </p:set>
                                    <p:anim calcmode="lin" valueType="num">
                                      <p:cBhvr additive="base">
                                        <p:cTn id="38" dur="500" fill="hold"/>
                                        <p:tgtEl>
                                          <p:spTgt spid="8">
                                            <p:txEl>
                                              <p:pRg st="4" end="4"/>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2" fill="hold" grpId="0" nodeType="clickEffect">
                                  <p:stCondLst>
                                    <p:cond delay="0"/>
                                  </p:stCondLst>
                                  <p:childTnLst>
                                    <p:set>
                                      <p:cBhvr>
                                        <p:cTn id="43" dur="1" fill="hold">
                                          <p:stCondLst>
                                            <p:cond delay="0"/>
                                          </p:stCondLst>
                                        </p:cTn>
                                        <p:tgtEl>
                                          <p:spTgt spid="8">
                                            <p:txEl>
                                              <p:pRg st="5" end="5"/>
                                            </p:txEl>
                                          </p:spTgt>
                                        </p:tgtEl>
                                        <p:attrNameLst>
                                          <p:attrName>style.visibility</p:attrName>
                                        </p:attrNameLst>
                                      </p:cBhvr>
                                      <p:to>
                                        <p:strVal val="visible"/>
                                      </p:to>
                                    </p:set>
                                    <p:anim calcmode="lin" valueType="num">
                                      <p:cBhvr additive="base">
                                        <p:cTn id="44" dur="500" fill="hold"/>
                                        <p:tgtEl>
                                          <p:spTgt spid="8">
                                            <p:txEl>
                                              <p:pRg st="5" end="5"/>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grpId="0" nodeType="clickEffect">
                                  <p:stCondLst>
                                    <p:cond delay="0"/>
                                  </p:stCondLst>
                                  <p:childTnLst>
                                    <p:set>
                                      <p:cBhvr>
                                        <p:cTn id="49" dur="1" fill="hold">
                                          <p:stCondLst>
                                            <p:cond delay="0"/>
                                          </p:stCondLst>
                                        </p:cTn>
                                        <p:tgtEl>
                                          <p:spTgt spid="8">
                                            <p:txEl>
                                              <p:pRg st="6" end="6"/>
                                            </p:txEl>
                                          </p:spTgt>
                                        </p:tgtEl>
                                        <p:attrNameLst>
                                          <p:attrName>style.visibility</p:attrName>
                                        </p:attrNameLst>
                                      </p:cBhvr>
                                      <p:to>
                                        <p:strVal val="visible"/>
                                      </p:to>
                                    </p:set>
                                    <p:anim calcmode="lin" valueType="num">
                                      <p:cBhvr additive="base">
                                        <p:cTn id="50" dur="500" fill="hold"/>
                                        <p:tgtEl>
                                          <p:spTgt spid="8">
                                            <p:txEl>
                                              <p:pRg st="6" end="6"/>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8">
                                            <p:txEl>
                                              <p:pRg st="6" end="6"/>
                                            </p:txEl>
                                          </p:spTgt>
                                        </p:tgtEl>
                                        <p:attrNameLst>
                                          <p:attrName>ppt_y</p:attrName>
                                        </p:attrNameLst>
                                      </p:cBhvr>
                                      <p:tavLst>
                                        <p:tav tm="0">
                                          <p:val>
                                            <p:strVal val="#ppt_y"/>
                                          </p:val>
                                        </p:tav>
                                        <p:tav tm="100000">
                                          <p:val>
                                            <p:strVal val="#ppt_y"/>
                                          </p:val>
                                        </p:tav>
                                      </p:tavLst>
                                    </p:anim>
                                  </p:childTnLst>
                                </p:cTn>
                              </p:par>
                            </p:childTnLst>
                          </p:cTn>
                        </p:par>
                        <p:par>
                          <p:cTn id="52" fill="hold">
                            <p:stCondLst>
                              <p:cond delay="500"/>
                            </p:stCondLst>
                            <p:childTnLst>
                              <p:par>
                                <p:cTn id="53" presetID="2" presetClass="entr" presetSubtype="2" fill="hold" grpId="0" nodeType="afterEffect">
                                  <p:stCondLst>
                                    <p:cond delay="0"/>
                                  </p:stCondLst>
                                  <p:childTnLst>
                                    <p:set>
                                      <p:cBhvr>
                                        <p:cTn id="54" dur="1" fill="hold">
                                          <p:stCondLst>
                                            <p:cond delay="0"/>
                                          </p:stCondLst>
                                        </p:cTn>
                                        <p:tgtEl>
                                          <p:spTgt spid="8">
                                            <p:txEl>
                                              <p:pRg st="7" end="7"/>
                                            </p:txEl>
                                          </p:spTgt>
                                        </p:tgtEl>
                                        <p:attrNameLst>
                                          <p:attrName>style.visibility</p:attrName>
                                        </p:attrNameLst>
                                      </p:cBhvr>
                                      <p:to>
                                        <p:strVal val="visible"/>
                                      </p:to>
                                    </p:set>
                                    <p:anim calcmode="lin" valueType="num">
                                      <p:cBhvr additive="base">
                                        <p:cTn id="55" dur="500" fill="hold"/>
                                        <p:tgtEl>
                                          <p:spTgt spid="8">
                                            <p:txEl>
                                              <p:pRg st="7" end="7"/>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8">
                                            <p:txEl>
                                              <p:pRg st="7" end="7"/>
                                            </p:txEl>
                                          </p:spTgt>
                                        </p:tgtEl>
                                        <p:attrNameLst>
                                          <p:attrName>ppt_y</p:attrName>
                                        </p:attrNameLst>
                                      </p:cBhvr>
                                      <p:tavLst>
                                        <p:tav tm="0">
                                          <p:val>
                                            <p:strVal val="#ppt_y"/>
                                          </p:val>
                                        </p:tav>
                                        <p:tav tm="100000">
                                          <p:val>
                                            <p:strVal val="#ppt_y"/>
                                          </p:val>
                                        </p:tav>
                                      </p:tavLst>
                                    </p:anim>
                                  </p:childTnLst>
                                </p:cTn>
                              </p:par>
                              <p:par>
                                <p:cTn id="57" presetID="22" presetClass="entr" presetSubtype="8"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wipe(left)">
                                      <p:cBhvr>
                                        <p:cTn id="5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animBg="1"/>
      <p:bldP spid="8"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2.2  </a:t>
            </a:r>
            <a:r>
              <a:rPr lang="zh-CN" altLang="en-US" b="1" dirty="0">
                <a:latin typeface="仿宋" panose="02010609060101010101" pitchFamily="49" charset="-122"/>
                <a:ea typeface="仿宋" panose="02010609060101010101" pitchFamily="49" charset="-122"/>
              </a:rPr>
              <a:t>数据类型和运算符号</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11">
            <a:extLst>
              <a:ext uri="{FF2B5EF4-FFF2-40B4-BE49-F238E27FC236}">
                <a16:creationId xmlns:a16="http://schemas.microsoft.com/office/drawing/2014/main" id="{35A371DB-CE4F-4157-BEEC-FC92B00516F6}"/>
              </a:ext>
            </a:extLst>
          </p:cNvPr>
          <p:cNvSpPr/>
          <p:nvPr/>
        </p:nvSpPr>
        <p:spPr>
          <a:xfrm>
            <a:off x="875506" y="1988558"/>
            <a:ext cx="10439400" cy="2243867"/>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内容占位符 2">
            <a:extLst>
              <a:ext uri="{FF2B5EF4-FFF2-40B4-BE49-F238E27FC236}">
                <a16:creationId xmlns:a16="http://schemas.microsoft.com/office/drawing/2014/main" id="{9BE272DE-BED8-4EDA-AECC-297E54C496D6}"/>
              </a:ext>
            </a:extLst>
          </p:cNvPr>
          <p:cNvSpPr txBox="1">
            <a:spLocks/>
          </p:cNvSpPr>
          <p:nvPr/>
        </p:nvSpPr>
        <p:spPr>
          <a:xfrm>
            <a:off x="1069615" y="2252727"/>
            <a:ext cx="10435791" cy="1862867"/>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一般地，字节数多的数有较高的精度，字节数少的数的精度较低。</a:t>
            </a:r>
            <a:br>
              <a:rPr lang="en-US" altLang="zh-CN" sz="2400" dirty="0">
                <a:solidFill>
                  <a:schemeClr val="tx1"/>
                </a:solidFill>
                <a:latin typeface="仿宋" panose="02010609060101010101" pitchFamily="49" charset="-122"/>
                <a:ea typeface="仿宋" panose="02010609060101010101" pitchFamily="49" charset="-122"/>
              </a:rPr>
            </a:br>
            <a:r>
              <a:rPr lang="zh-CN" altLang="en-US" sz="2400" dirty="0">
                <a:solidFill>
                  <a:schemeClr val="tx1"/>
                </a:solidFill>
                <a:latin typeface="仿宋" panose="02010609060101010101" pitchFamily="49" charset="-122"/>
                <a:ea typeface="仿宋" panose="02010609060101010101" pitchFamily="49" charset="-122"/>
              </a:rPr>
              <a:t>所以，基本数据类型中数值型数据按精度从低到高的次序为：</a:t>
            </a:r>
            <a:endParaRPr lang="en-US" altLang="zh-CN" sz="2400" dirty="0">
              <a:solidFill>
                <a:schemeClr val="tx1"/>
              </a:solidFill>
              <a:latin typeface="仿宋" panose="02010609060101010101" pitchFamily="49" charset="-122"/>
              <a:ea typeface="仿宋" panose="02010609060101010101" pitchFamily="49" charset="-122"/>
            </a:endParaRPr>
          </a:p>
          <a:p>
            <a:pPr marL="0" indent="720000">
              <a:lnSpc>
                <a:spcPct val="130000"/>
              </a:lnSpc>
              <a:spcBef>
                <a:spcPts val="0"/>
              </a:spcBef>
              <a:buNone/>
            </a:pPr>
            <a:r>
              <a:rPr lang="en-US" altLang="zh-CN" sz="2400" dirty="0" err="1">
                <a:solidFill>
                  <a:schemeClr val="tx1"/>
                </a:solidFill>
                <a:latin typeface="仿宋" panose="02010609060101010101" pitchFamily="49" charset="-122"/>
                <a:ea typeface="仿宋" panose="02010609060101010101" pitchFamily="49" charset="-122"/>
              </a:rPr>
              <a:t>byte→short→char→int→long→float→double</a:t>
            </a:r>
            <a:endParaRPr lang="en-US" altLang="zh-CN" sz="2400" dirty="0">
              <a:solidFill>
                <a:schemeClr val="tx1"/>
              </a:solidFill>
              <a:latin typeface="仿宋" panose="02010609060101010101" pitchFamily="49" charset="-122"/>
              <a:ea typeface="仿宋" panose="02010609060101010101" pitchFamily="49" charset="-122"/>
            </a:endParaRPr>
          </a:p>
          <a:p>
            <a:pPr marL="0" indent="720000">
              <a:lnSpc>
                <a:spcPct val="13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6" name="内容占位符 2">
            <a:extLst>
              <a:ext uri="{FF2B5EF4-FFF2-40B4-BE49-F238E27FC236}">
                <a16:creationId xmlns:a16="http://schemas.microsoft.com/office/drawing/2014/main" id="{6295FE44-8520-4C6E-ADDB-7809D36765AF}"/>
              </a:ext>
            </a:extLst>
          </p:cNvPr>
          <p:cNvSpPr txBox="1">
            <a:spLocks/>
          </p:cNvSpPr>
          <p:nvPr/>
        </p:nvSpPr>
        <p:spPr>
          <a:xfrm>
            <a:off x="516385" y="4423264"/>
            <a:ext cx="11027915" cy="152113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当不同类型的数据进行混合运算时，低精度数先转换成高精度数再与高精度数进行运算，最后得到的数据的类型是高精度类型。</a:t>
            </a:r>
          </a:p>
        </p:txBody>
      </p:sp>
      <p:sp>
        <p:nvSpPr>
          <p:cNvPr id="7" name="Freeform 3">
            <a:extLst>
              <a:ext uri="{FF2B5EF4-FFF2-40B4-BE49-F238E27FC236}">
                <a16:creationId xmlns:a16="http://schemas.microsoft.com/office/drawing/2014/main" id="{4C04C276-BD84-4D45-997F-33830D49F48D}"/>
              </a:ext>
            </a:extLst>
          </p:cNvPr>
          <p:cNvSpPr/>
          <p:nvPr/>
        </p:nvSpPr>
        <p:spPr>
          <a:xfrm>
            <a:off x="0" y="13723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8" name="内容占位符 2">
            <a:extLst>
              <a:ext uri="{FF2B5EF4-FFF2-40B4-BE49-F238E27FC236}">
                <a16:creationId xmlns:a16="http://schemas.microsoft.com/office/drawing/2014/main" id="{2D36F5AD-7A05-4D5A-AF1B-BC43A33B6CB9}"/>
              </a:ext>
            </a:extLst>
          </p:cNvPr>
          <p:cNvSpPr txBox="1">
            <a:spLocks/>
          </p:cNvSpPr>
          <p:nvPr/>
        </p:nvSpPr>
        <p:spPr>
          <a:xfrm>
            <a:off x="1069615" y="1372394"/>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7.</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基本数据类型数据的优先次序</a:t>
            </a:r>
          </a:p>
        </p:txBody>
      </p:sp>
    </p:spTree>
    <p:extLst>
      <p:ext uri="{BB962C8B-B14F-4D97-AF65-F5344CB8AC3E}">
        <p14:creationId xmlns:p14="http://schemas.microsoft.com/office/powerpoint/2010/main" val="48004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1+#ppt_w/2"/>
                                          </p:val>
                                        </p:tav>
                                        <p:tav tm="100000">
                                          <p:val>
                                            <p:strVal val="#ppt_x"/>
                                          </p:val>
                                        </p:tav>
                                      </p:tavLst>
                                    </p:anim>
                                    <p:anim calcmode="lin" valueType="num">
                                      <p:cBhvr additive="base">
                                        <p:cTn id="15" dur="500" fill="hold"/>
                                        <p:tgtEl>
                                          <p:spTgt spid="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par>
                          <p:cTn id="20" fill="hold">
                            <p:stCondLst>
                              <p:cond delay="1500"/>
                            </p:stCondLst>
                            <p:childTnLst>
                              <p:par>
                                <p:cTn id="21" presetID="2" presetClass="entr" presetSubtype="2" fill="hold" grpId="0" nodeType="after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additive="base">
                                        <p:cTn id="23"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 calcmode="lin" valueType="num">
                                      <p:cBhvr additive="base">
                                        <p:cTn id="29"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9"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0-#ppt_w/2"/>
                                          </p:val>
                                        </p:tav>
                                        <p:tav tm="100000">
                                          <p:val>
                                            <p:strVal val="#ppt_x"/>
                                          </p:val>
                                        </p:tav>
                                      </p:tavLst>
                                    </p:anim>
                                    <p:anim calcmode="lin" valueType="num">
                                      <p:cBhvr additive="base">
                                        <p:cTn id="36"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uiExpand="1" build="p"/>
      <p:bldP spid="6" grpId="0"/>
      <p:bldP spid="7" grpId="0" animBg="1"/>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2.2  </a:t>
            </a:r>
            <a:r>
              <a:rPr lang="zh-CN" altLang="en-US" b="1" dirty="0">
                <a:latin typeface="仿宋" panose="02010609060101010101" pitchFamily="49" charset="-122"/>
                <a:ea typeface="仿宋" panose="02010609060101010101" pitchFamily="49" charset="-122"/>
              </a:rPr>
              <a:t>数据类型和运算符号</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1">
            <a:extLst>
              <a:ext uri="{FF2B5EF4-FFF2-40B4-BE49-F238E27FC236}">
                <a16:creationId xmlns:a16="http://schemas.microsoft.com/office/drawing/2014/main" id="{A6C12AFD-C95B-411E-95AD-A56E8958D9D1}"/>
              </a:ext>
            </a:extLst>
          </p:cNvPr>
          <p:cNvSpPr>
            <a:spLocks noGrp="1"/>
          </p:cNvSpPr>
          <p:nvPr>
            <p:ph idx="1"/>
          </p:nvPr>
        </p:nvSpPr>
        <p:spPr>
          <a:xfrm>
            <a:off x="1218406" y="1053147"/>
            <a:ext cx="9584450" cy="903473"/>
          </a:xfrm>
        </p:spPr>
        <p:txBody>
          <a:bodyPr>
            <a:noAutofit/>
          </a:bodyPr>
          <a:lstStyle/>
          <a:p>
            <a:pPr marL="0" indent="0">
              <a:lnSpc>
                <a:spcPct val="150000"/>
              </a:lnSpc>
              <a:spcBef>
                <a:spcPts val="0"/>
              </a:spcBef>
              <a:buFont typeface="Symbol" pitchFamily="18" charset="2"/>
              <a:buNone/>
              <a:defRPr/>
            </a:pPr>
            <a:r>
              <a:rPr lang="zh-CN" altLang="en-US" sz="2400" dirty="0">
                <a:latin typeface="仿宋" panose="02010609060101010101" pitchFamily="49" charset="-122"/>
                <a:ea typeface="仿宋" panose="02010609060101010101" pitchFamily="49" charset="-122"/>
              </a:rPr>
              <a:t>运算符用于执行数据的运算。</a:t>
            </a:r>
            <a:r>
              <a:rPr lang="en-US" altLang="zh-CN" sz="2400" dirty="0">
                <a:latin typeface="仿宋" panose="02010609060101010101" pitchFamily="49" charset="-122"/>
                <a:ea typeface="仿宋" panose="02010609060101010101" pitchFamily="49" charset="-122"/>
              </a:rPr>
              <a:t>Java</a:t>
            </a:r>
            <a:r>
              <a:rPr lang="zh-CN" altLang="en-US" sz="2400" dirty="0">
                <a:latin typeface="仿宋" panose="02010609060101010101" pitchFamily="49" charset="-122"/>
                <a:ea typeface="仿宋" panose="02010609060101010101" pitchFamily="49" charset="-122"/>
              </a:rPr>
              <a:t>中的运算符如表</a:t>
            </a:r>
            <a:r>
              <a:rPr lang="en-US" altLang="zh-CN" sz="2400" dirty="0">
                <a:latin typeface="仿宋" panose="02010609060101010101" pitchFamily="49" charset="-122"/>
                <a:ea typeface="仿宋" panose="02010609060101010101" pitchFamily="49" charset="-122"/>
              </a:rPr>
              <a:t>2-2</a:t>
            </a:r>
            <a:r>
              <a:rPr lang="zh-CN" altLang="en-US" sz="2400" dirty="0">
                <a:latin typeface="仿宋" panose="02010609060101010101" pitchFamily="49" charset="-122"/>
                <a:ea typeface="仿宋" panose="02010609060101010101" pitchFamily="49" charset="-122"/>
              </a:rPr>
              <a:t>所示。</a:t>
            </a:r>
            <a:endParaRPr lang="en-US" altLang="zh-CN" sz="2400" dirty="0">
              <a:latin typeface="仿宋" panose="02010609060101010101" pitchFamily="49" charset="-122"/>
              <a:ea typeface="仿宋" panose="02010609060101010101" pitchFamily="49" charset="-122"/>
            </a:endParaRPr>
          </a:p>
          <a:p>
            <a:pPr marL="0" indent="0" algn="ctr">
              <a:lnSpc>
                <a:spcPct val="150000"/>
              </a:lnSpc>
              <a:spcBef>
                <a:spcPts val="0"/>
              </a:spcBef>
              <a:buFont typeface="Symbol" pitchFamily="18" charset="2"/>
              <a:buNone/>
              <a:defRPr/>
            </a:pPr>
            <a:r>
              <a:rPr lang="zh-CN" altLang="en-US" sz="1800" dirty="0">
                <a:latin typeface="仿宋" panose="02010609060101010101" pitchFamily="49" charset="-122"/>
                <a:ea typeface="仿宋" panose="02010609060101010101" pitchFamily="49" charset="-122"/>
              </a:rPr>
              <a:t>表</a:t>
            </a:r>
            <a:r>
              <a:rPr lang="en-US" altLang="zh-CN" sz="1800" dirty="0">
                <a:latin typeface="仿宋" panose="02010609060101010101" pitchFamily="49" charset="-122"/>
                <a:ea typeface="仿宋" panose="02010609060101010101" pitchFamily="49" charset="-122"/>
              </a:rPr>
              <a:t>2-2 </a:t>
            </a:r>
            <a:r>
              <a:rPr lang="zh-CN" altLang="en-US" sz="1800" dirty="0">
                <a:latin typeface="仿宋" panose="02010609060101010101" pitchFamily="49" charset="-122"/>
                <a:ea typeface="仿宋" panose="02010609060101010101" pitchFamily="49" charset="-122"/>
              </a:rPr>
              <a:t>运算符</a:t>
            </a:r>
          </a:p>
          <a:p>
            <a:pPr marL="0" indent="0">
              <a:lnSpc>
                <a:spcPct val="150000"/>
              </a:lnSpc>
              <a:spcBef>
                <a:spcPts val="0"/>
              </a:spcBef>
              <a:buFont typeface="Symbol" pitchFamily="18" charset="2"/>
              <a:buNone/>
              <a:defRPr/>
            </a:pPr>
            <a:endParaRPr lang="zh-CN" altLang="en-US" sz="2400" dirty="0">
              <a:latin typeface="仿宋" panose="02010609060101010101" pitchFamily="49" charset="-122"/>
              <a:ea typeface="仿宋" panose="02010609060101010101" pitchFamily="49" charset="-122"/>
            </a:endParaRPr>
          </a:p>
        </p:txBody>
      </p:sp>
      <p:graphicFrame>
        <p:nvGraphicFramePr>
          <p:cNvPr id="5" name="表格 4">
            <a:extLst>
              <a:ext uri="{FF2B5EF4-FFF2-40B4-BE49-F238E27FC236}">
                <a16:creationId xmlns:a16="http://schemas.microsoft.com/office/drawing/2014/main" id="{3EC7A8E6-5076-40D2-A1B7-40669C73866B}"/>
              </a:ext>
            </a:extLst>
          </p:cNvPr>
          <p:cNvGraphicFramePr>
            <a:graphicFrameLocks noGrp="1"/>
          </p:cNvGraphicFramePr>
          <p:nvPr>
            <p:extLst>
              <p:ext uri="{D42A27DB-BD31-4B8C-83A1-F6EECF244321}">
                <p14:modId xmlns:p14="http://schemas.microsoft.com/office/powerpoint/2010/main" val="4035759885"/>
              </p:ext>
            </p:extLst>
          </p:nvPr>
        </p:nvGraphicFramePr>
        <p:xfrm>
          <a:off x="178112" y="1978514"/>
          <a:ext cx="11665037" cy="4439028"/>
        </p:xfrm>
        <a:graphic>
          <a:graphicData uri="http://schemas.openxmlformats.org/drawingml/2006/table">
            <a:tbl>
              <a:tblPr firstRow="1" firstCol="1" bandRow="1">
                <a:tableStyleId>{93296810-A885-4BE3-A3E7-6D5BEEA58F35}</a:tableStyleId>
              </a:tblPr>
              <a:tblGrid>
                <a:gridCol w="4260190">
                  <a:extLst>
                    <a:ext uri="{9D8B030D-6E8A-4147-A177-3AD203B41FA5}">
                      <a16:colId xmlns:a16="http://schemas.microsoft.com/office/drawing/2014/main" val="20000"/>
                    </a:ext>
                  </a:extLst>
                </a:gridCol>
                <a:gridCol w="4424938">
                  <a:extLst>
                    <a:ext uri="{9D8B030D-6E8A-4147-A177-3AD203B41FA5}">
                      <a16:colId xmlns:a16="http://schemas.microsoft.com/office/drawing/2014/main" val="20001"/>
                    </a:ext>
                  </a:extLst>
                </a:gridCol>
                <a:gridCol w="2979909">
                  <a:extLst>
                    <a:ext uri="{9D8B030D-6E8A-4147-A177-3AD203B41FA5}">
                      <a16:colId xmlns:a16="http://schemas.microsoft.com/office/drawing/2014/main" val="20002"/>
                    </a:ext>
                  </a:extLst>
                </a:gridCol>
              </a:tblGrid>
              <a:tr h="323926">
                <a:tc>
                  <a:txBody>
                    <a:bodyPr/>
                    <a:lstStyle/>
                    <a:p>
                      <a:pPr indent="266700" algn="ctr">
                        <a:spcAft>
                          <a:spcPts val="0"/>
                        </a:spcAft>
                      </a:pPr>
                      <a:r>
                        <a:rPr lang="zh-CN" sz="2000" kern="100" dirty="0">
                          <a:effectLst/>
                        </a:rPr>
                        <a:t>运算符</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266700" algn="ctr">
                        <a:spcAft>
                          <a:spcPts val="0"/>
                        </a:spcAft>
                      </a:pPr>
                      <a:r>
                        <a:rPr lang="zh-CN" sz="2000" kern="100" dirty="0">
                          <a:effectLst/>
                        </a:rPr>
                        <a:t>含义</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266700" algn="ctr">
                        <a:spcAft>
                          <a:spcPts val="0"/>
                        </a:spcAft>
                      </a:pPr>
                      <a:r>
                        <a:rPr lang="zh-CN" sz="2000" kern="100">
                          <a:effectLst/>
                        </a:rPr>
                        <a:t>举例</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438074">
                <a:tc>
                  <a:txBody>
                    <a:bodyPr/>
                    <a:lstStyle/>
                    <a:p>
                      <a:pPr indent="266700" algn="l">
                        <a:spcAft>
                          <a:spcPts val="0"/>
                        </a:spcAft>
                      </a:pPr>
                      <a:r>
                        <a:rPr lang="en-US" sz="2000" kern="100" dirty="0">
                          <a:effectLst/>
                        </a:rPr>
                        <a:t>+</a:t>
                      </a:r>
                      <a:r>
                        <a:rPr lang="zh-CN" sz="2000" kern="100" dirty="0">
                          <a:effectLst/>
                        </a:rPr>
                        <a:t>、</a:t>
                      </a:r>
                      <a:r>
                        <a:rPr lang="en-US" sz="2000" kern="100" dirty="0">
                          <a:effectLst/>
                        </a:rPr>
                        <a:t>-</a:t>
                      </a:r>
                      <a:r>
                        <a:rPr lang="zh-CN" sz="2000" kern="100" dirty="0">
                          <a:effectLst/>
                        </a:rPr>
                        <a:t>、</a:t>
                      </a:r>
                      <a:r>
                        <a:rPr lang="en-US" sz="2000" kern="100" dirty="0">
                          <a:effectLst/>
                        </a:rPr>
                        <a:t>*</a:t>
                      </a:r>
                      <a:r>
                        <a:rPr lang="zh-CN" sz="2000" kern="100" dirty="0">
                          <a:effectLst/>
                        </a:rPr>
                        <a:t>、</a:t>
                      </a:r>
                      <a:r>
                        <a:rPr lang="en-US" sz="2000" kern="100" dirty="0">
                          <a:effectLst/>
                        </a:rPr>
                        <a:t>/</a:t>
                      </a:r>
                      <a:r>
                        <a:rPr lang="zh-CN" sz="2000" kern="100" dirty="0">
                          <a:effectLst/>
                        </a:rPr>
                        <a:t>、</a:t>
                      </a:r>
                      <a:r>
                        <a:rPr lang="en-US" sz="2000" kern="100" dirty="0">
                          <a:effectLst/>
                        </a:rPr>
                        <a:t>%</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266700" algn="l">
                        <a:spcAft>
                          <a:spcPts val="0"/>
                        </a:spcAft>
                      </a:pPr>
                      <a:r>
                        <a:rPr lang="zh-CN" sz="2000" kern="100" dirty="0">
                          <a:effectLst/>
                        </a:rPr>
                        <a:t>二元算术运算符</a:t>
                      </a:r>
                      <a:endParaRPr lang="zh-CN" sz="20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266700" algn="l">
                        <a:spcAft>
                          <a:spcPts val="0"/>
                        </a:spcAft>
                      </a:pPr>
                      <a:r>
                        <a:rPr lang="en-US" sz="2000" kern="100">
                          <a:effectLst/>
                        </a:rPr>
                        <a:t>2*3.14*radius</a:t>
                      </a:r>
                      <a:endParaRPr lang="zh-CN" sz="2000" b="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381000">
                <a:tc>
                  <a:txBody>
                    <a:bodyPr/>
                    <a:lstStyle/>
                    <a:p>
                      <a:pPr indent="266700" algn="l">
                        <a:spcAft>
                          <a:spcPts val="0"/>
                        </a:spcAft>
                      </a:pPr>
                      <a:r>
                        <a:rPr lang="en-US" sz="2000" kern="100" dirty="0">
                          <a:effectLst/>
                        </a:rPr>
                        <a:t>+</a:t>
                      </a:r>
                      <a:r>
                        <a:rPr lang="zh-CN" sz="2000" kern="100" dirty="0">
                          <a:effectLst/>
                        </a:rPr>
                        <a:t>、</a:t>
                      </a:r>
                      <a:r>
                        <a:rPr lang="en-US" sz="2000" kern="100" dirty="0">
                          <a:effectLst/>
                        </a:rPr>
                        <a:t>-</a:t>
                      </a:r>
                      <a:r>
                        <a:rPr lang="zh-CN" sz="2000" kern="100" dirty="0">
                          <a:effectLst/>
                        </a:rPr>
                        <a:t>、</a:t>
                      </a:r>
                      <a:r>
                        <a:rPr lang="en-US" sz="2000" kern="100" dirty="0">
                          <a:effectLst/>
                        </a:rPr>
                        <a:t>++</a:t>
                      </a:r>
                      <a:r>
                        <a:rPr lang="zh-CN" sz="2000" kern="100" dirty="0">
                          <a:effectLst/>
                        </a:rPr>
                        <a:t>、</a:t>
                      </a:r>
                      <a:r>
                        <a:rPr lang="en-US" sz="2000" kern="100" dirty="0">
                          <a:effectLst/>
                        </a:rPr>
                        <a:t>--</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266700" algn="l">
                        <a:spcAft>
                          <a:spcPts val="0"/>
                        </a:spcAft>
                      </a:pPr>
                      <a:r>
                        <a:rPr lang="zh-CN" sz="2000" kern="100" dirty="0">
                          <a:effectLst/>
                        </a:rPr>
                        <a:t>一元算术运算符</a:t>
                      </a:r>
                      <a:endParaRPr lang="zh-CN" sz="20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266700" algn="l">
                        <a:spcAft>
                          <a:spcPts val="0"/>
                        </a:spcAft>
                      </a:pPr>
                      <a:r>
                        <a:rPr lang="en-US" sz="2000" kern="100">
                          <a:effectLst/>
                        </a:rPr>
                        <a:t>i++</a:t>
                      </a:r>
                      <a:r>
                        <a:rPr lang="zh-CN" sz="2000" kern="100">
                          <a:effectLst/>
                        </a:rPr>
                        <a:t>、</a:t>
                      </a:r>
                      <a:r>
                        <a:rPr lang="en-US" sz="2000" kern="100">
                          <a:effectLst/>
                        </a:rPr>
                        <a:t>--j</a:t>
                      </a:r>
                      <a:endParaRPr lang="zh-CN" sz="2000" b="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381000">
                <a:tc>
                  <a:txBody>
                    <a:bodyPr/>
                    <a:lstStyle/>
                    <a:p>
                      <a:pPr indent="266700" algn="l">
                        <a:spcAft>
                          <a:spcPts val="0"/>
                        </a:spcAft>
                      </a:pPr>
                      <a:r>
                        <a:rPr lang="en-US" sz="2000" kern="100">
                          <a:effectLst/>
                        </a:rPr>
                        <a:t>&gt;</a:t>
                      </a:r>
                      <a:r>
                        <a:rPr lang="zh-CN" sz="2000" kern="100">
                          <a:effectLst/>
                        </a:rPr>
                        <a:t>、</a:t>
                      </a:r>
                      <a:r>
                        <a:rPr lang="en-US" sz="2000" kern="100">
                          <a:effectLst/>
                        </a:rPr>
                        <a:t>&gt;=</a:t>
                      </a:r>
                      <a:r>
                        <a:rPr lang="zh-CN" sz="2000" kern="100">
                          <a:effectLst/>
                        </a:rPr>
                        <a:t>、</a:t>
                      </a:r>
                      <a:r>
                        <a:rPr lang="en-US" sz="2000" kern="100">
                          <a:effectLst/>
                        </a:rPr>
                        <a:t>&lt;</a:t>
                      </a:r>
                      <a:r>
                        <a:rPr lang="zh-CN" sz="2000" kern="100">
                          <a:effectLst/>
                        </a:rPr>
                        <a:t>、</a:t>
                      </a:r>
                      <a:r>
                        <a:rPr lang="en-US" sz="2000" kern="100">
                          <a:effectLst/>
                        </a:rPr>
                        <a:t>&lt;=</a:t>
                      </a:r>
                      <a:r>
                        <a:rPr lang="zh-CN" sz="2000" kern="100">
                          <a:effectLst/>
                        </a:rPr>
                        <a:t>、</a:t>
                      </a:r>
                      <a:r>
                        <a:rPr lang="en-US" sz="2000" kern="100">
                          <a:effectLst/>
                        </a:rPr>
                        <a:t>==</a:t>
                      </a:r>
                      <a:r>
                        <a:rPr lang="zh-CN" sz="2000" kern="100">
                          <a:effectLst/>
                        </a:rPr>
                        <a:t>、</a:t>
                      </a:r>
                      <a:r>
                        <a:rPr lang="en-US" sz="2000" kern="100">
                          <a:effectLst/>
                        </a:rPr>
                        <a:t>!=</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266700" algn="l">
                        <a:spcAft>
                          <a:spcPts val="0"/>
                        </a:spcAft>
                      </a:pPr>
                      <a:r>
                        <a:rPr lang="zh-CN" sz="2000" kern="100" dirty="0">
                          <a:effectLst/>
                        </a:rPr>
                        <a:t>关系运算符</a:t>
                      </a:r>
                      <a:endParaRPr lang="zh-CN" sz="20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266700" algn="l">
                        <a:spcAft>
                          <a:spcPts val="0"/>
                        </a:spcAft>
                      </a:pPr>
                      <a:r>
                        <a:rPr lang="en-US" sz="2000" kern="100">
                          <a:effectLst/>
                        </a:rPr>
                        <a:t>x&gt;y</a:t>
                      </a:r>
                      <a:r>
                        <a:rPr lang="zh-CN" sz="2000" kern="100">
                          <a:effectLst/>
                        </a:rPr>
                        <a:t>、</a:t>
                      </a:r>
                      <a:r>
                        <a:rPr lang="en-US" sz="2000" kern="100">
                          <a:effectLst/>
                        </a:rPr>
                        <a:t>a+b==c+d</a:t>
                      </a:r>
                      <a:endParaRPr lang="zh-CN" sz="2000" b="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457200">
                <a:tc>
                  <a:txBody>
                    <a:bodyPr/>
                    <a:lstStyle/>
                    <a:p>
                      <a:pPr indent="266700" algn="l">
                        <a:spcAft>
                          <a:spcPts val="0"/>
                        </a:spcAft>
                      </a:pPr>
                      <a:r>
                        <a:rPr lang="en-US" sz="2000" kern="100">
                          <a:effectLst/>
                        </a:rPr>
                        <a:t>&amp;&amp;</a:t>
                      </a:r>
                      <a:r>
                        <a:rPr lang="zh-CN" sz="2000" kern="100">
                          <a:effectLst/>
                        </a:rPr>
                        <a:t>、</a:t>
                      </a:r>
                      <a:r>
                        <a:rPr lang="en-US" sz="2000" kern="100">
                          <a:effectLst/>
                        </a:rPr>
                        <a:t>||</a:t>
                      </a:r>
                      <a:r>
                        <a:rPr lang="zh-CN" sz="2000" kern="100">
                          <a:effectLst/>
                        </a:rPr>
                        <a:t>、！</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266700" algn="l">
                        <a:spcAft>
                          <a:spcPts val="0"/>
                        </a:spcAft>
                      </a:pPr>
                      <a:r>
                        <a:rPr lang="zh-CN" sz="2000" kern="100" dirty="0">
                          <a:effectLst/>
                        </a:rPr>
                        <a:t>逻辑运算符</a:t>
                      </a:r>
                      <a:endParaRPr lang="zh-CN" sz="20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266700" algn="l">
                        <a:spcAft>
                          <a:spcPts val="0"/>
                        </a:spcAft>
                      </a:pPr>
                      <a:r>
                        <a:rPr lang="en-US" sz="2000" kern="100" dirty="0">
                          <a:effectLst/>
                        </a:rPr>
                        <a:t>x&gt;y &amp;&amp; </a:t>
                      </a:r>
                      <a:r>
                        <a:rPr lang="en-US" sz="2000" kern="100" dirty="0" err="1">
                          <a:effectLst/>
                        </a:rPr>
                        <a:t>a+b</a:t>
                      </a:r>
                      <a:r>
                        <a:rPr lang="en-US" sz="2000" kern="100" dirty="0">
                          <a:effectLst/>
                        </a:rPr>
                        <a:t>==</a:t>
                      </a:r>
                      <a:r>
                        <a:rPr lang="en-US" sz="2000" kern="100" dirty="0" err="1">
                          <a:effectLst/>
                        </a:rPr>
                        <a:t>c+d</a:t>
                      </a:r>
                      <a:endParaRPr lang="zh-CN" sz="20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381000">
                <a:tc>
                  <a:txBody>
                    <a:bodyPr/>
                    <a:lstStyle/>
                    <a:p>
                      <a:pPr indent="266700" algn="l">
                        <a:spcAft>
                          <a:spcPts val="0"/>
                        </a:spcAft>
                      </a:pPr>
                      <a:r>
                        <a:rPr lang="en-US" sz="2000" kern="100" dirty="0">
                          <a:effectLst/>
                        </a:rPr>
                        <a:t>&amp;</a:t>
                      </a:r>
                      <a:r>
                        <a:rPr lang="zh-CN" sz="2000" kern="100" dirty="0">
                          <a:effectLst/>
                        </a:rPr>
                        <a:t>、</a:t>
                      </a:r>
                      <a:r>
                        <a:rPr lang="en-US" sz="2000" kern="100" dirty="0">
                          <a:effectLst/>
                        </a:rPr>
                        <a:t>|</a:t>
                      </a:r>
                      <a:r>
                        <a:rPr lang="zh-CN" sz="2000" kern="100" dirty="0">
                          <a:effectLst/>
                        </a:rPr>
                        <a:t>、</a:t>
                      </a:r>
                      <a:r>
                        <a:rPr lang="en-US" sz="2000" kern="100" dirty="0">
                          <a:effectLst/>
                        </a:rPr>
                        <a:t>~</a:t>
                      </a:r>
                      <a:r>
                        <a:rPr lang="zh-CN" sz="2000" kern="100" dirty="0">
                          <a:effectLst/>
                        </a:rPr>
                        <a:t>、</a:t>
                      </a:r>
                      <a:r>
                        <a:rPr lang="en-US" sz="2000" kern="100" dirty="0">
                          <a:effectLst/>
                        </a:rPr>
                        <a:t>^</a:t>
                      </a:r>
                      <a:r>
                        <a:rPr lang="zh-CN" sz="2000" kern="100" dirty="0">
                          <a:effectLst/>
                        </a:rPr>
                        <a:t>、</a:t>
                      </a:r>
                      <a:r>
                        <a:rPr lang="en-US" sz="2000" kern="100" dirty="0">
                          <a:effectLst/>
                        </a:rPr>
                        <a:t>&lt;&lt;</a:t>
                      </a:r>
                      <a:r>
                        <a:rPr lang="zh-CN" sz="2000" kern="100" dirty="0">
                          <a:effectLst/>
                        </a:rPr>
                        <a:t>、</a:t>
                      </a:r>
                      <a:r>
                        <a:rPr lang="en-US" sz="2000" kern="100" dirty="0">
                          <a:effectLst/>
                        </a:rPr>
                        <a:t>&gt;&gt;</a:t>
                      </a:r>
                      <a:r>
                        <a:rPr lang="zh-CN" sz="2000" kern="100" dirty="0">
                          <a:effectLst/>
                        </a:rPr>
                        <a:t>、</a:t>
                      </a:r>
                      <a:r>
                        <a:rPr lang="en-US" sz="2000" kern="100" dirty="0">
                          <a:effectLst/>
                        </a:rPr>
                        <a:t>&gt;&gt;&gt;</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266700" algn="l">
                        <a:spcAft>
                          <a:spcPts val="0"/>
                        </a:spcAft>
                      </a:pPr>
                      <a:r>
                        <a:rPr lang="zh-CN" sz="2000" kern="100" dirty="0">
                          <a:effectLst/>
                        </a:rPr>
                        <a:t>位运算符</a:t>
                      </a:r>
                      <a:endParaRPr lang="zh-CN" sz="20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266700" algn="l">
                        <a:spcAft>
                          <a:spcPts val="0"/>
                        </a:spcAft>
                      </a:pPr>
                      <a:r>
                        <a:rPr lang="en-US" sz="2000" kern="100" dirty="0" err="1">
                          <a:effectLst/>
                        </a:rPr>
                        <a:t>x&amp;y</a:t>
                      </a:r>
                      <a:r>
                        <a:rPr lang="zh-CN" sz="2000" kern="100" dirty="0">
                          <a:effectLst/>
                        </a:rPr>
                        <a:t>、</a:t>
                      </a:r>
                      <a:r>
                        <a:rPr lang="en-US" sz="2000" kern="100" dirty="0">
                          <a:effectLst/>
                        </a:rPr>
                        <a:t>a&gt;&gt;2</a:t>
                      </a:r>
                      <a:endParaRPr lang="zh-CN" sz="20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457200">
                <a:tc>
                  <a:txBody>
                    <a:bodyPr/>
                    <a:lstStyle/>
                    <a:p>
                      <a:pPr indent="266700" algn="l">
                        <a:spcAft>
                          <a:spcPts val="0"/>
                        </a:spcAft>
                      </a:pPr>
                      <a:r>
                        <a:rPr lang="en-US" sz="2000" kern="100">
                          <a:effectLst/>
                        </a:rPr>
                        <a:t>=</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266700" algn="l">
                        <a:spcAft>
                          <a:spcPts val="0"/>
                        </a:spcAft>
                      </a:pPr>
                      <a:r>
                        <a:rPr lang="zh-CN" sz="2000" kern="100" dirty="0">
                          <a:effectLst/>
                        </a:rPr>
                        <a:t>赋值运算符</a:t>
                      </a:r>
                      <a:endParaRPr lang="zh-CN" sz="20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266700" algn="l">
                        <a:spcAft>
                          <a:spcPts val="0"/>
                        </a:spcAft>
                      </a:pPr>
                      <a:r>
                        <a:rPr lang="en-US" sz="2000" kern="100" dirty="0">
                          <a:effectLst/>
                        </a:rPr>
                        <a:t>x=</a:t>
                      </a:r>
                      <a:r>
                        <a:rPr lang="en-US" sz="2000" kern="100" dirty="0" err="1">
                          <a:effectLst/>
                        </a:rPr>
                        <a:t>a+b</a:t>
                      </a:r>
                      <a:endParaRPr lang="zh-CN" sz="20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323926">
                <a:tc>
                  <a:txBody>
                    <a:bodyPr/>
                    <a:lstStyle/>
                    <a:p>
                      <a:pPr indent="266700" algn="l">
                        <a:spcAft>
                          <a:spcPts val="0"/>
                        </a:spcAft>
                      </a:pPr>
                      <a:r>
                        <a:rPr lang="en-US" sz="2000" kern="100">
                          <a:effectLst/>
                        </a:rPr>
                        <a:t>:?</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266700" algn="l">
                        <a:spcAft>
                          <a:spcPts val="0"/>
                        </a:spcAft>
                      </a:pPr>
                      <a:r>
                        <a:rPr lang="zh-CN" sz="2000" kern="100" dirty="0">
                          <a:effectLst/>
                        </a:rPr>
                        <a:t>条件运算符</a:t>
                      </a:r>
                      <a:endParaRPr lang="zh-CN" sz="20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266700" algn="l">
                        <a:spcAft>
                          <a:spcPts val="0"/>
                        </a:spcAft>
                      </a:pPr>
                      <a:r>
                        <a:rPr lang="en-US" sz="2000" kern="100" dirty="0">
                          <a:effectLst/>
                        </a:rPr>
                        <a:t>x&gt;</a:t>
                      </a:r>
                      <a:r>
                        <a:rPr lang="en-US" sz="2000" kern="100" dirty="0" err="1">
                          <a:effectLst/>
                        </a:rPr>
                        <a:t>y?x:y</a:t>
                      </a:r>
                      <a:endParaRPr lang="zh-CN" sz="20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7"/>
                  </a:ext>
                </a:extLst>
              </a:tr>
              <a:tr h="647851">
                <a:tc>
                  <a:txBody>
                    <a:bodyPr/>
                    <a:lstStyle/>
                    <a:p>
                      <a:pPr indent="266700" algn="l">
                        <a:spcAft>
                          <a:spcPts val="0"/>
                        </a:spcAft>
                      </a:pPr>
                      <a:r>
                        <a:rPr lang="en-US" sz="2000" kern="100">
                          <a:effectLst/>
                        </a:rPr>
                        <a:t>+= -= *= /= %= &amp;= ^= |= &lt;&lt;= &gt;&gt;= &gt;&gt;&gt;=</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266700" algn="l">
                        <a:spcAft>
                          <a:spcPts val="0"/>
                        </a:spcAft>
                      </a:pPr>
                      <a:r>
                        <a:rPr lang="zh-CN" sz="2000" kern="100" dirty="0">
                          <a:effectLst/>
                        </a:rPr>
                        <a:t>扩展的赋值运算符</a:t>
                      </a:r>
                      <a:endParaRPr lang="zh-CN" sz="20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266700" algn="l">
                        <a:spcAft>
                          <a:spcPts val="0"/>
                        </a:spcAft>
                      </a:pPr>
                      <a:r>
                        <a:rPr lang="en-US" sz="2000" kern="100" dirty="0">
                          <a:effectLst/>
                        </a:rPr>
                        <a:t>x+=</a:t>
                      </a:r>
                      <a:r>
                        <a:rPr lang="en-US" sz="2000" kern="100" dirty="0" err="1">
                          <a:effectLst/>
                        </a:rPr>
                        <a:t>a+b</a:t>
                      </a:r>
                      <a:endParaRPr lang="zh-CN" sz="20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8"/>
                  </a:ext>
                </a:extLst>
              </a:tr>
              <a:tr h="647851">
                <a:tc>
                  <a:txBody>
                    <a:bodyPr/>
                    <a:lstStyle/>
                    <a:p>
                      <a:pPr indent="266700" algn="l">
                        <a:spcAft>
                          <a:spcPts val="0"/>
                        </a:spcAft>
                      </a:pPr>
                      <a:r>
                        <a:rPr lang="en-US" sz="2000" kern="100" dirty="0" err="1">
                          <a:effectLst/>
                        </a:rPr>
                        <a:t>instanceof</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266700" algn="l">
                        <a:spcAft>
                          <a:spcPts val="0"/>
                        </a:spcAft>
                      </a:pPr>
                      <a:r>
                        <a:rPr lang="zh-CN" sz="2000" kern="100" dirty="0">
                          <a:effectLst/>
                        </a:rPr>
                        <a:t>判断某一对象是否是某个类的实例</a:t>
                      </a:r>
                      <a:endParaRPr lang="zh-CN" sz="20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266700" algn="l">
                        <a:spcAft>
                          <a:spcPts val="0"/>
                        </a:spcAft>
                      </a:pPr>
                      <a:r>
                        <a:rPr lang="en-US" sz="2000" kern="100" dirty="0" err="1">
                          <a:effectLst/>
                        </a:rPr>
                        <a:t>aStu</a:t>
                      </a:r>
                      <a:r>
                        <a:rPr lang="en-US" sz="2000" kern="100" dirty="0">
                          <a:effectLst/>
                        </a:rPr>
                        <a:t> </a:t>
                      </a:r>
                      <a:r>
                        <a:rPr lang="en-US" sz="2000" kern="100" dirty="0" err="1">
                          <a:effectLst/>
                        </a:rPr>
                        <a:t>instanceof</a:t>
                      </a:r>
                      <a:r>
                        <a:rPr lang="en-US" sz="2000" kern="100" dirty="0">
                          <a:effectLst/>
                        </a:rPr>
                        <a:t> Student</a:t>
                      </a:r>
                      <a:endParaRPr lang="zh-CN" sz="20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952202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 presetClass="entr" presetSubtype="9"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 calcmode="lin" valueType="num">
                                      <p:cBhvr additive="base">
                                        <p:cTn id="10"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1" dur="5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9" fill="hold" grpId="0"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additive="base">
                                        <p:cTn id="16"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4">
                                            <p:txEl>
                                              <p:pRg st="1" end="1"/>
                                            </p:txEl>
                                          </p:spTgt>
                                        </p:tgtEl>
                                        <p:attrNameLst>
                                          <p:attrName>ppt_y</p:attrName>
                                        </p:attrNameLst>
                                      </p:cBhvr>
                                      <p:tavLst>
                                        <p:tav tm="0">
                                          <p:val>
                                            <p:strVal val="0-#ppt_h/2"/>
                                          </p:val>
                                        </p:tav>
                                        <p:tav tm="100000">
                                          <p:val>
                                            <p:strVal val="#ppt_y"/>
                                          </p:val>
                                        </p:tav>
                                      </p:tavLst>
                                    </p:anim>
                                  </p:childTnLst>
                                </p:cTn>
                              </p:par>
                            </p:childTnLst>
                          </p:cTn>
                        </p:par>
                        <p:par>
                          <p:cTn id="18" fill="hold">
                            <p:stCondLst>
                              <p:cond delay="500"/>
                            </p:stCondLst>
                            <p:childTnLst>
                              <p:par>
                                <p:cTn id="19" presetID="31"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1000" fill="hold"/>
                                        <p:tgtEl>
                                          <p:spTgt spid="5"/>
                                        </p:tgtEl>
                                        <p:attrNameLst>
                                          <p:attrName>ppt_w</p:attrName>
                                        </p:attrNameLst>
                                      </p:cBhvr>
                                      <p:tavLst>
                                        <p:tav tm="0">
                                          <p:val>
                                            <p:fltVal val="0"/>
                                          </p:val>
                                        </p:tav>
                                        <p:tav tm="100000">
                                          <p:val>
                                            <p:strVal val="#ppt_w"/>
                                          </p:val>
                                        </p:tav>
                                      </p:tavLst>
                                    </p:anim>
                                    <p:anim calcmode="lin" valueType="num">
                                      <p:cBhvr>
                                        <p:cTn id="22" dur="1000" fill="hold"/>
                                        <p:tgtEl>
                                          <p:spTgt spid="5"/>
                                        </p:tgtEl>
                                        <p:attrNameLst>
                                          <p:attrName>ppt_h</p:attrName>
                                        </p:attrNameLst>
                                      </p:cBhvr>
                                      <p:tavLst>
                                        <p:tav tm="0">
                                          <p:val>
                                            <p:fltVal val="0"/>
                                          </p:val>
                                        </p:tav>
                                        <p:tav tm="100000">
                                          <p:val>
                                            <p:strVal val="#ppt_h"/>
                                          </p:val>
                                        </p:tav>
                                      </p:tavLst>
                                    </p:anim>
                                    <p:anim calcmode="lin" valueType="num">
                                      <p:cBhvr>
                                        <p:cTn id="23" dur="1000" fill="hold"/>
                                        <p:tgtEl>
                                          <p:spTgt spid="5"/>
                                        </p:tgtEl>
                                        <p:attrNameLst>
                                          <p:attrName>style.rotation</p:attrName>
                                        </p:attrNameLst>
                                      </p:cBhvr>
                                      <p:tavLst>
                                        <p:tav tm="0">
                                          <p:val>
                                            <p:fltVal val="90"/>
                                          </p:val>
                                        </p:tav>
                                        <p:tav tm="100000">
                                          <p:val>
                                            <p:fltVal val="0"/>
                                          </p:val>
                                        </p:tav>
                                      </p:tavLst>
                                    </p:anim>
                                    <p:animEffect transition="in" filter="fade">
                                      <p:cBhvr>
                                        <p:cTn id="2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2.2  </a:t>
            </a:r>
            <a:r>
              <a:rPr lang="zh-CN" altLang="en-US" b="1" dirty="0">
                <a:latin typeface="仿宋" panose="02010609060101010101" pitchFamily="49" charset="-122"/>
                <a:ea typeface="仿宋" panose="02010609060101010101" pitchFamily="49" charset="-122"/>
              </a:rPr>
              <a:t>数据类型和运算符号</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4" name="组合 3">
            <a:extLst>
              <a:ext uri="{FF2B5EF4-FFF2-40B4-BE49-F238E27FC236}">
                <a16:creationId xmlns:a16="http://schemas.microsoft.com/office/drawing/2014/main" id="{13149D90-E3FE-4526-91BC-214D06A9A24D}"/>
              </a:ext>
            </a:extLst>
          </p:cNvPr>
          <p:cNvGrpSpPr/>
          <p:nvPr/>
        </p:nvGrpSpPr>
        <p:grpSpPr>
          <a:xfrm>
            <a:off x="4215605" y="2210594"/>
            <a:ext cx="3632201" cy="4648200"/>
            <a:chOff x="4279900" y="2587539"/>
            <a:chExt cx="3632201" cy="4272049"/>
          </a:xfrm>
        </p:grpSpPr>
        <p:sp>
          <p:nvSpPr>
            <p:cNvPr id="5" name="Freeform 5">
              <a:extLst>
                <a:ext uri="{FF2B5EF4-FFF2-40B4-BE49-F238E27FC236}">
                  <a16:creationId xmlns:a16="http://schemas.microsoft.com/office/drawing/2014/main" id="{FA747BC5-2432-4A43-8E05-01276FC8E263}"/>
                </a:ext>
              </a:extLst>
            </p:cNvPr>
            <p:cNvSpPr>
              <a:spLocks/>
            </p:cNvSpPr>
            <p:nvPr/>
          </p:nvSpPr>
          <p:spPr bwMode="auto">
            <a:xfrm>
              <a:off x="5076825" y="2816972"/>
              <a:ext cx="1027923" cy="1946929"/>
            </a:xfrm>
            <a:custGeom>
              <a:avLst/>
              <a:gdLst>
                <a:gd name="T0" fmla="*/ 637 w 637"/>
                <a:gd name="T1" fmla="*/ 601 h 2092"/>
                <a:gd name="T2" fmla="*/ 637 w 637"/>
                <a:gd name="T3" fmla="*/ 2092 h 2092"/>
                <a:gd name="T4" fmla="*/ 0 w 637"/>
                <a:gd name="T5" fmla="*/ 2092 h 2092"/>
                <a:gd name="T6" fmla="*/ 0 w 637"/>
                <a:gd name="T7" fmla="*/ 601 h 2092"/>
                <a:gd name="T8" fmla="*/ 622 w 637"/>
                <a:gd name="T9" fmla="*/ 0 h 2092"/>
                <a:gd name="T10" fmla="*/ 637 w 637"/>
                <a:gd name="T11" fmla="*/ 601 h 2092"/>
                <a:gd name="connsiteX0" fmla="*/ 10000 w 10165"/>
                <a:gd name="connsiteY0" fmla="*/ 2823 h 9950"/>
                <a:gd name="connsiteX1" fmla="*/ 10000 w 10165"/>
                <a:gd name="connsiteY1" fmla="*/ 9950 h 9950"/>
                <a:gd name="connsiteX2" fmla="*/ 0 w 10165"/>
                <a:gd name="connsiteY2" fmla="*/ 9950 h 9950"/>
                <a:gd name="connsiteX3" fmla="*/ 0 w 10165"/>
                <a:gd name="connsiteY3" fmla="*/ 2823 h 9950"/>
                <a:gd name="connsiteX4" fmla="*/ 10165 w 10165"/>
                <a:gd name="connsiteY4" fmla="*/ 0 h 9950"/>
                <a:gd name="connsiteX5" fmla="*/ 10000 w 10165"/>
                <a:gd name="connsiteY5" fmla="*/ 2823 h 9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65" h="9950">
                  <a:moveTo>
                    <a:pt x="10000" y="2823"/>
                  </a:moveTo>
                  <a:lnTo>
                    <a:pt x="10000" y="9950"/>
                  </a:lnTo>
                  <a:lnTo>
                    <a:pt x="0" y="9950"/>
                  </a:lnTo>
                  <a:lnTo>
                    <a:pt x="0" y="2823"/>
                  </a:lnTo>
                  <a:lnTo>
                    <a:pt x="10165" y="0"/>
                  </a:lnTo>
                  <a:lnTo>
                    <a:pt x="10000" y="2823"/>
                  </a:lnTo>
                  <a:close/>
                </a:path>
              </a:pathLst>
            </a:custGeom>
            <a:solidFill>
              <a:srgbClr val="F83003"/>
            </a:solidFill>
            <a:ln>
              <a:noFill/>
            </a:ln>
          </p:spPr>
          <p:txBody>
            <a:bodyPr vert="horz" wrap="square" lIns="91440" tIns="45720" rIns="91440" bIns="45720" numCol="1" anchor="ctr" anchorCtr="0" compatLnSpc="1">
              <a:prstTxWarp prst="textNoShape">
                <a:avLst/>
              </a:prstTxWarp>
            </a:bodyPr>
            <a:lstStyle/>
            <a:p>
              <a:pPr algn="ctr"/>
              <a:endParaRPr lang="zh-CN" altLang="en-US" sz="3200" dirty="0">
                <a:latin typeface="仿宋" panose="02010609060101010101" pitchFamily="49" charset="-122"/>
                <a:ea typeface="仿宋" panose="02010609060101010101" pitchFamily="49" charset="-122"/>
              </a:endParaRPr>
            </a:p>
          </p:txBody>
        </p:sp>
        <p:sp>
          <p:nvSpPr>
            <p:cNvPr id="6" name="Freeform 6">
              <a:extLst>
                <a:ext uri="{FF2B5EF4-FFF2-40B4-BE49-F238E27FC236}">
                  <a16:creationId xmlns:a16="http://schemas.microsoft.com/office/drawing/2014/main" id="{59E53AF4-DBD7-40BD-ACAC-987D9E9FBC72}"/>
                </a:ext>
              </a:extLst>
            </p:cNvPr>
            <p:cNvSpPr>
              <a:spLocks/>
            </p:cNvSpPr>
            <p:nvPr/>
          </p:nvSpPr>
          <p:spPr bwMode="auto">
            <a:xfrm>
              <a:off x="6084094" y="2587539"/>
              <a:ext cx="1011238" cy="2184300"/>
            </a:xfrm>
            <a:custGeom>
              <a:avLst/>
              <a:gdLst>
                <a:gd name="T0" fmla="*/ 0 w 637"/>
                <a:gd name="T1" fmla="*/ 601 h 2092"/>
                <a:gd name="T2" fmla="*/ 0 w 637"/>
                <a:gd name="T3" fmla="*/ 2092 h 2092"/>
                <a:gd name="T4" fmla="*/ 637 w 637"/>
                <a:gd name="T5" fmla="*/ 2092 h 2092"/>
                <a:gd name="T6" fmla="*/ 637 w 637"/>
                <a:gd name="T7" fmla="*/ 601 h 2092"/>
                <a:gd name="T8" fmla="*/ 15 w 637"/>
                <a:gd name="T9" fmla="*/ 0 h 2092"/>
                <a:gd name="T10" fmla="*/ 0 w 637"/>
                <a:gd name="T11" fmla="*/ 601 h 2092"/>
              </a:gdLst>
              <a:ahLst/>
              <a:cxnLst>
                <a:cxn ang="0">
                  <a:pos x="T0" y="T1"/>
                </a:cxn>
                <a:cxn ang="0">
                  <a:pos x="T2" y="T3"/>
                </a:cxn>
                <a:cxn ang="0">
                  <a:pos x="T4" y="T5"/>
                </a:cxn>
                <a:cxn ang="0">
                  <a:pos x="T6" y="T7"/>
                </a:cxn>
                <a:cxn ang="0">
                  <a:pos x="T8" y="T9"/>
                </a:cxn>
                <a:cxn ang="0">
                  <a:pos x="T10" y="T11"/>
                </a:cxn>
              </a:cxnLst>
              <a:rect l="0" t="0" r="r" b="b"/>
              <a:pathLst>
                <a:path w="637" h="2092">
                  <a:moveTo>
                    <a:pt x="0" y="601"/>
                  </a:moveTo>
                  <a:lnTo>
                    <a:pt x="0" y="2092"/>
                  </a:lnTo>
                  <a:lnTo>
                    <a:pt x="637" y="2092"/>
                  </a:lnTo>
                  <a:lnTo>
                    <a:pt x="637" y="601"/>
                  </a:lnTo>
                  <a:lnTo>
                    <a:pt x="15" y="0"/>
                  </a:lnTo>
                  <a:lnTo>
                    <a:pt x="0" y="601"/>
                  </a:lnTo>
                  <a:close/>
                </a:path>
              </a:pathLst>
            </a:custGeom>
            <a:solidFill>
              <a:srgbClr val="EBAC07"/>
            </a:solidFill>
            <a:ln>
              <a:noFill/>
            </a:ln>
          </p:spPr>
          <p:txBody>
            <a:bodyPr vert="horz" wrap="square" lIns="91440" tIns="45720" rIns="91440" bIns="45720" numCol="1" anchor="ctr" anchorCtr="0" compatLnSpc="1">
              <a:prstTxWarp prst="textNoShape">
                <a:avLst/>
              </a:prstTxWarp>
            </a:bodyPr>
            <a:lstStyle/>
            <a:p>
              <a:pPr algn="ctr"/>
              <a:endParaRPr lang="zh-CN" altLang="en-US" sz="3200" dirty="0">
                <a:latin typeface="仿宋" panose="02010609060101010101" pitchFamily="49" charset="-122"/>
                <a:ea typeface="仿宋" panose="02010609060101010101" pitchFamily="49" charset="-122"/>
              </a:endParaRPr>
            </a:p>
          </p:txBody>
        </p:sp>
        <p:sp>
          <p:nvSpPr>
            <p:cNvPr id="7" name="Freeform 7">
              <a:extLst>
                <a:ext uri="{FF2B5EF4-FFF2-40B4-BE49-F238E27FC236}">
                  <a16:creationId xmlns:a16="http://schemas.microsoft.com/office/drawing/2014/main" id="{FC3E3A1F-1D67-4E47-96D4-CCE32966183E}"/>
                </a:ext>
              </a:extLst>
            </p:cNvPr>
            <p:cNvSpPr>
              <a:spLocks/>
            </p:cNvSpPr>
            <p:nvPr/>
          </p:nvSpPr>
          <p:spPr bwMode="auto">
            <a:xfrm>
              <a:off x="4279900" y="4763902"/>
              <a:ext cx="1816100" cy="1168400"/>
            </a:xfrm>
            <a:custGeom>
              <a:avLst/>
              <a:gdLst>
                <a:gd name="T0" fmla="*/ 0 w 1144"/>
                <a:gd name="T1" fmla="*/ 736 h 736"/>
                <a:gd name="T2" fmla="*/ 512 w 1144"/>
                <a:gd name="T3" fmla="*/ 0 h 736"/>
                <a:gd name="T4" fmla="*/ 1144 w 1144"/>
                <a:gd name="T5" fmla="*/ 0 h 736"/>
                <a:gd name="T6" fmla="*/ 1144 w 1144"/>
                <a:gd name="T7" fmla="*/ 736 h 736"/>
                <a:gd name="T8" fmla="*/ 10 w 1144"/>
                <a:gd name="T9" fmla="*/ 731 h 736"/>
                <a:gd name="T10" fmla="*/ 0 w 1144"/>
                <a:gd name="T11" fmla="*/ 736 h 736"/>
              </a:gdLst>
              <a:ahLst/>
              <a:cxnLst>
                <a:cxn ang="0">
                  <a:pos x="T0" y="T1"/>
                </a:cxn>
                <a:cxn ang="0">
                  <a:pos x="T2" y="T3"/>
                </a:cxn>
                <a:cxn ang="0">
                  <a:pos x="T4" y="T5"/>
                </a:cxn>
                <a:cxn ang="0">
                  <a:pos x="T6" y="T7"/>
                </a:cxn>
                <a:cxn ang="0">
                  <a:pos x="T8" y="T9"/>
                </a:cxn>
                <a:cxn ang="0">
                  <a:pos x="T10" y="T11"/>
                </a:cxn>
              </a:cxnLst>
              <a:rect l="0" t="0" r="r" b="b"/>
              <a:pathLst>
                <a:path w="1144" h="736">
                  <a:moveTo>
                    <a:pt x="0" y="736"/>
                  </a:moveTo>
                  <a:lnTo>
                    <a:pt x="512" y="0"/>
                  </a:lnTo>
                  <a:lnTo>
                    <a:pt x="1144" y="0"/>
                  </a:lnTo>
                  <a:lnTo>
                    <a:pt x="1144" y="736"/>
                  </a:lnTo>
                  <a:lnTo>
                    <a:pt x="10" y="731"/>
                  </a:lnTo>
                  <a:lnTo>
                    <a:pt x="0" y="736"/>
                  </a:lnTo>
                  <a:close/>
                </a:path>
              </a:pathLst>
            </a:custGeom>
            <a:solidFill>
              <a:srgbClr val="D32B03"/>
            </a:solid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8" name="Freeform 8">
              <a:extLst>
                <a:ext uri="{FF2B5EF4-FFF2-40B4-BE49-F238E27FC236}">
                  <a16:creationId xmlns:a16="http://schemas.microsoft.com/office/drawing/2014/main" id="{2F90C88D-D144-4398-89C5-A44E2E95954F}"/>
                </a:ext>
              </a:extLst>
            </p:cNvPr>
            <p:cNvSpPr>
              <a:spLocks/>
            </p:cNvSpPr>
            <p:nvPr/>
          </p:nvSpPr>
          <p:spPr bwMode="auto">
            <a:xfrm>
              <a:off x="6088063" y="4755965"/>
              <a:ext cx="1824038" cy="1160463"/>
            </a:xfrm>
            <a:custGeom>
              <a:avLst/>
              <a:gdLst>
                <a:gd name="T0" fmla="*/ 1149 w 1149"/>
                <a:gd name="T1" fmla="*/ 731 h 731"/>
                <a:gd name="T2" fmla="*/ 637 w 1149"/>
                <a:gd name="T3" fmla="*/ 0 h 731"/>
                <a:gd name="T4" fmla="*/ 0 w 1149"/>
                <a:gd name="T5" fmla="*/ 0 h 731"/>
                <a:gd name="T6" fmla="*/ 0 w 1149"/>
                <a:gd name="T7" fmla="*/ 731 h 731"/>
                <a:gd name="T8" fmla="*/ 1134 w 1149"/>
                <a:gd name="T9" fmla="*/ 726 h 731"/>
                <a:gd name="T10" fmla="*/ 1149 w 1149"/>
                <a:gd name="T11" fmla="*/ 731 h 731"/>
              </a:gdLst>
              <a:ahLst/>
              <a:cxnLst>
                <a:cxn ang="0">
                  <a:pos x="T0" y="T1"/>
                </a:cxn>
                <a:cxn ang="0">
                  <a:pos x="T2" y="T3"/>
                </a:cxn>
                <a:cxn ang="0">
                  <a:pos x="T4" y="T5"/>
                </a:cxn>
                <a:cxn ang="0">
                  <a:pos x="T6" y="T7"/>
                </a:cxn>
                <a:cxn ang="0">
                  <a:pos x="T8" y="T9"/>
                </a:cxn>
                <a:cxn ang="0">
                  <a:pos x="T10" y="T11"/>
                </a:cxn>
              </a:cxnLst>
              <a:rect l="0" t="0" r="r" b="b"/>
              <a:pathLst>
                <a:path w="1149" h="731">
                  <a:moveTo>
                    <a:pt x="1149" y="731"/>
                  </a:moveTo>
                  <a:lnTo>
                    <a:pt x="637" y="0"/>
                  </a:lnTo>
                  <a:lnTo>
                    <a:pt x="0" y="0"/>
                  </a:lnTo>
                  <a:lnTo>
                    <a:pt x="0" y="731"/>
                  </a:lnTo>
                  <a:lnTo>
                    <a:pt x="1134" y="726"/>
                  </a:lnTo>
                  <a:lnTo>
                    <a:pt x="1149" y="731"/>
                  </a:lnTo>
                  <a:close/>
                </a:path>
              </a:pathLst>
            </a:custGeom>
            <a:solidFill>
              <a:srgbClr val="BE8906"/>
            </a:solid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9" name="Rectangle 9">
              <a:extLst>
                <a:ext uri="{FF2B5EF4-FFF2-40B4-BE49-F238E27FC236}">
                  <a16:creationId xmlns:a16="http://schemas.microsoft.com/office/drawing/2014/main" id="{5D0AEFE7-FD31-41FE-A073-7CA3F7C87767}"/>
                </a:ext>
              </a:extLst>
            </p:cNvPr>
            <p:cNvSpPr>
              <a:spLocks noChangeArrowheads="1"/>
            </p:cNvSpPr>
            <p:nvPr/>
          </p:nvSpPr>
          <p:spPr bwMode="auto">
            <a:xfrm>
              <a:off x="4279900" y="5916427"/>
              <a:ext cx="1808163" cy="943161"/>
            </a:xfrm>
            <a:prstGeom prst="rect">
              <a:avLst/>
            </a:prstGeom>
            <a:solidFill>
              <a:srgbClr val="F83003"/>
            </a:solid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 name="Rectangle 10">
              <a:extLst>
                <a:ext uri="{FF2B5EF4-FFF2-40B4-BE49-F238E27FC236}">
                  <a16:creationId xmlns:a16="http://schemas.microsoft.com/office/drawing/2014/main" id="{7B258B46-9593-43E9-A96B-7AB66DAF5E07}"/>
                </a:ext>
              </a:extLst>
            </p:cNvPr>
            <p:cNvSpPr>
              <a:spLocks noChangeArrowheads="1"/>
            </p:cNvSpPr>
            <p:nvPr/>
          </p:nvSpPr>
          <p:spPr bwMode="auto">
            <a:xfrm>
              <a:off x="6096000" y="5916427"/>
              <a:ext cx="1808163" cy="943161"/>
            </a:xfrm>
            <a:prstGeom prst="rect">
              <a:avLst/>
            </a:prstGeom>
            <a:solidFill>
              <a:srgbClr val="EBAC07"/>
            </a:solid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11" name="文本框 15">
            <a:extLst>
              <a:ext uri="{FF2B5EF4-FFF2-40B4-BE49-F238E27FC236}">
                <a16:creationId xmlns:a16="http://schemas.microsoft.com/office/drawing/2014/main" id="{99D85667-A147-42B2-AF89-17BB11A6BF8A}"/>
              </a:ext>
            </a:extLst>
          </p:cNvPr>
          <p:cNvSpPr txBox="1"/>
          <p:nvPr/>
        </p:nvSpPr>
        <p:spPr>
          <a:xfrm>
            <a:off x="227806" y="2832874"/>
            <a:ext cx="3789589" cy="3329758"/>
          </a:xfrm>
          <a:prstGeom prst="rect">
            <a:avLst/>
          </a:prstGeom>
          <a:noFill/>
        </p:spPr>
        <p:txBody>
          <a:bodyPr wrap="square" rtlCol="0">
            <a:spAutoFit/>
          </a:bodyPr>
          <a:lstStyle/>
          <a:p>
            <a:pPr>
              <a:lnSpc>
                <a:spcPct val="150000"/>
              </a:lnSpc>
            </a:pPr>
            <a:r>
              <a:rPr lang="zh-CN" altLang="en-US" sz="2400" dirty="0">
                <a:latin typeface="仿宋" panose="02010609060101010101" pitchFamily="49" charset="-122"/>
                <a:ea typeface="仿宋" panose="02010609060101010101" pitchFamily="49" charset="-122"/>
              </a:rPr>
              <a:t>当混合运算时，根据运算符的优先级进行运算。如“</a:t>
            </a:r>
            <a:r>
              <a:rPr lang="en-US" altLang="zh-CN" sz="2400" dirty="0" err="1">
                <a:latin typeface="仿宋" panose="02010609060101010101" pitchFamily="49" charset="-122"/>
                <a:ea typeface="仿宋" panose="02010609060101010101" pitchFamily="49" charset="-122"/>
              </a:rPr>
              <a:t>a+b</a:t>
            </a:r>
            <a:r>
              <a:rPr lang="en-US" altLang="zh-CN" sz="2400" dirty="0">
                <a:latin typeface="仿宋" panose="02010609060101010101" pitchFamily="49" charset="-122"/>
                <a:ea typeface="仿宋" panose="02010609060101010101" pitchFamily="49" charset="-122"/>
              </a:rPr>
              <a:t>*c”</a:t>
            </a:r>
            <a:r>
              <a:rPr lang="zh-CN" altLang="en-US" sz="2400" dirty="0">
                <a:latin typeface="仿宋" panose="02010609060101010101" pitchFamily="49" charset="-122"/>
                <a:ea typeface="仿宋" panose="02010609060101010101" pitchFamily="49" charset="-122"/>
              </a:rPr>
              <a:t>，乘法“*”的优先级比加法“</a:t>
            </a:r>
            <a:r>
              <a:rPr lang="en-US"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的优先级高，所以先计算“</a:t>
            </a:r>
            <a:r>
              <a:rPr lang="en-US" altLang="zh-CN" sz="2400" dirty="0">
                <a:latin typeface="仿宋" panose="02010609060101010101" pitchFamily="49" charset="-122"/>
                <a:ea typeface="仿宋" panose="02010609060101010101" pitchFamily="49" charset="-122"/>
              </a:rPr>
              <a:t>b*c”</a:t>
            </a:r>
            <a:r>
              <a:rPr lang="zh-CN" altLang="en-US" sz="2400" dirty="0">
                <a:latin typeface="仿宋" panose="02010609060101010101" pitchFamily="49" charset="-122"/>
                <a:ea typeface="仿宋" panose="02010609060101010101" pitchFamily="49" charset="-122"/>
              </a:rPr>
              <a:t>，然后再与“</a:t>
            </a:r>
            <a:r>
              <a:rPr lang="en-US" altLang="zh-CN" sz="2400" dirty="0">
                <a:latin typeface="仿宋" panose="02010609060101010101" pitchFamily="49" charset="-122"/>
                <a:ea typeface="仿宋" panose="02010609060101010101" pitchFamily="49" charset="-122"/>
              </a:rPr>
              <a:t>a”</a:t>
            </a:r>
            <a:r>
              <a:rPr lang="zh-CN" altLang="en-US" sz="2400" dirty="0">
                <a:latin typeface="仿宋" panose="02010609060101010101" pitchFamily="49" charset="-122"/>
                <a:ea typeface="仿宋" panose="02010609060101010101" pitchFamily="49" charset="-122"/>
              </a:rPr>
              <a:t>做加法运算。</a:t>
            </a:r>
          </a:p>
        </p:txBody>
      </p:sp>
      <p:sp>
        <p:nvSpPr>
          <p:cNvPr id="12" name="文本框 15">
            <a:extLst>
              <a:ext uri="{FF2B5EF4-FFF2-40B4-BE49-F238E27FC236}">
                <a16:creationId xmlns:a16="http://schemas.microsoft.com/office/drawing/2014/main" id="{93E055C3-4551-4633-98A2-2B7469229B96}"/>
              </a:ext>
            </a:extLst>
          </p:cNvPr>
          <p:cNvSpPr txBox="1"/>
          <p:nvPr/>
        </p:nvSpPr>
        <p:spPr>
          <a:xfrm>
            <a:off x="8066088" y="2756674"/>
            <a:ext cx="3744118" cy="3329758"/>
          </a:xfrm>
          <a:prstGeom prst="rect">
            <a:avLst/>
          </a:prstGeom>
          <a:noFill/>
        </p:spPr>
        <p:txBody>
          <a:bodyPr wrap="square" rtlCol="0">
            <a:spAutoFit/>
          </a:bodyPr>
          <a:lstStyle/>
          <a:p>
            <a:pPr>
              <a:lnSpc>
                <a:spcPct val="150000"/>
              </a:lnSpc>
            </a:pPr>
            <a:r>
              <a:rPr lang="zh-CN" altLang="en-US" sz="2400" dirty="0">
                <a:latin typeface="仿宋" panose="02010609060101010101" pitchFamily="49" charset="-122"/>
                <a:ea typeface="仿宋" panose="02010609060101010101" pitchFamily="49" charset="-122"/>
              </a:rPr>
              <a:t>结合性指的是相同优先级的运算符进行运算时，是从左侧开始计算还是从右侧开始计算。如果从左侧开始计算称左结合，否则称为右结合。</a:t>
            </a:r>
          </a:p>
        </p:txBody>
      </p:sp>
      <p:sp>
        <p:nvSpPr>
          <p:cNvPr id="13" name="矩形 12">
            <a:extLst>
              <a:ext uri="{FF2B5EF4-FFF2-40B4-BE49-F238E27FC236}">
                <a16:creationId xmlns:a16="http://schemas.microsoft.com/office/drawing/2014/main" id="{BCDEDD6C-87E8-431B-902D-065A7D856A61}"/>
              </a:ext>
            </a:extLst>
          </p:cNvPr>
          <p:cNvSpPr/>
          <p:nvPr/>
        </p:nvSpPr>
        <p:spPr>
          <a:xfrm>
            <a:off x="1169192" y="1348122"/>
            <a:ext cx="7135814" cy="461665"/>
          </a:xfrm>
          <a:prstGeom prst="rect">
            <a:avLst/>
          </a:prstGeom>
        </p:spPr>
        <p:txBody>
          <a:bodyPr wrap="square">
            <a:spAutoFit/>
          </a:bodyPr>
          <a:lstStyle/>
          <a:p>
            <a:r>
              <a:rPr lang="zh-CN" altLang="en-US" sz="2400" dirty="0">
                <a:latin typeface="仿宋" panose="02010609060101010101" pitchFamily="49" charset="-122"/>
                <a:ea typeface="仿宋" panose="02010609060101010101" pitchFamily="49" charset="-122"/>
              </a:rPr>
              <a:t>运算符有两个性质，分别是优先级和结合性。</a:t>
            </a:r>
          </a:p>
        </p:txBody>
      </p:sp>
    </p:spTree>
    <p:extLst>
      <p:ext uri="{BB962C8B-B14F-4D97-AF65-F5344CB8AC3E}">
        <p14:creationId xmlns:p14="http://schemas.microsoft.com/office/powerpoint/2010/main" val="334501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 presetClass="entr" presetSubtype="9"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31"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1000" fill="hold"/>
                                        <p:tgtEl>
                                          <p:spTgt spid="11"/>
                                        </p:tgtEl>
                                        <p:attrNameLst>
                                          <p:attrName>ppt_w</p:attrName>
                                        </p:attrNameLst>
                                      </p:cBhvr>
                                      <p:tavLst>
                                        <p:tav tm="0">
                                          <p:val>
                                            <p:fltVal val="0"/>
                                          </p:val>
                                        </p:tav>
                                        <p:tav tm="100000">
                                          <p:val>
                                            <p:strVal val="#ppt_w"/>
                                          </p:val>
                                        </p:tav>
                                      </p:tavLst>
                                    </p:anim>
                                    <p:anim calcmode="lin" valueType="num">
                                      <p:cBhvr>
                                        <p:cTn id="17" dur="1000" fill="hold"/>
                                        <p:tgtEl>
                                          <p:spTgt spid="11"/>
                                        </p:tgtEl>
                                        <p:attrNameLst>
                                          <p:attrName>ppt_h</p:attrName>
                                        </p:attrNameLst>
                                      </p:cBhvr>
                                      <p:tavLst>
                                        <p:tav tm="0">
                                          <p:val>
                                            <p:fltVal val="0"/>
                                          </p:val>
                                        </p:tav>
                                        <p:tav tm="100000">
                                          <p:val>
                                            <p:strVal val="#ppt_h"/>
                                          </p:val>
                                        </p:tav>
                                      </p:tavLst>
                                    </p:anim>
                                    <p:anim calcmode="lin" valueType="num">
                                      <p:cBhvr>
                                        <p:cTn id="18" dur="1000" fill="hold"/>
                                        <p:tgtEl>
                                          <p:spTgt spid="11"/>
                                        </p:tgtEl>
                                        <p:attrNameLst>
                                          <p:attrName>style.rotation</p:attrName>
                                        </p:attrNameLst>
                                      </p:cBhvr>
                                      <p:tavLst>
                                        <p:tav tm="0">
                                          <p:val>
                                            <p:fltVal val="90"/>
                                          </p:val>
                                        </p:tav>
                                        <p:tav tm="100000">
                                          <p:val>
                                            <p:fltVal val="0"/>
                                          </p:val>
                                        </p:tav>
                                      </p:tavLst>
                                    </p:anim>
                                    <p:animEffect transition="in" filter="fade">
                                      <p:cBhvr>
                                        <p:cTn id="19" dur="10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down)">
                                      <p:cBhvr>
                                        <p:cTn id="24" dur="500"/>
                                        <p:tgtEl>
                                          <p:spTgt spid="4"/>
                                        </p:tgtEl>
                                      </p:cBhvr>
                                    </p:animEffect>
                                  </p:childTnLst>
                                </p:cTn>
                              </p:par>
                            </p:childTnLst>
                          </p:cTn>
                        </p:par>
                        <p:par>
                          <p:cTn id="25" fill="hold">
                            <p:stCondLst>
                              <p:cond delay="500"/>
                            </p:stCondLst>
                            <p:childTnLst>
                              <p:par>
                                <p:cTn id="26" presetID="31" presetClass="entr" presetSubtype="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1000" fill="hold"/>
                                        <p:tgtEl>
                                          <p:spTgt spid="12"/>
                                        </p:tgtEl>
                                        <p:attrNameLst>
                                          <p:attrName>ppt_w</p:attrName>
                                        </p:attrNameLst>
                                      </p:cBhvr>
                                      <p:tavLst>
                                        <p:tav tm="0">
                                          <p:val>
                                            <p:fltVal val="0"/>
                                          </p:val>
                                        </p:tav>
                                        <p:tav tm="100000">
                                          <p:val>
                                            <p:strVal val="#ppt_w"/>
                                          </p:val>
                                        </p:tav>
                                      </p:tavLst>
                                    </p:anim>
                                    <p:anim calcmode="lin" valueType="num">
                                      <p:cBhvr>
                                        <p:cTn id="29" dur="1000" fill="hold"/>
                                        <p:tgtEl>
                                          <p:spTgt spid="12"/>
                                        </p:tgtEl>
                                        <p:attrNameLst>
                                          <p:attrName>ppt_h</p:attrName>
                                        </p:attrNameLst>
                                      </p:cBhvr>
                                      <p:tavLst>
                                        <p:tav tm="0">
                                          <p:val>
                                            <p:fltVal val="0"/>
                                          </p:val>
                                        </p:tav>
                                        <p:tav tm="100000">
                                          <p:val>
                                            <p:strVal val="#ppt_h"/>
                                          </p:val>
                                        </p:tav>
                                      </p:tavLst>
                                    </p:anim>
                                    <p:anim calcmode="lin" valueType="num">
                                      <p:cBhvr>
                                        <p:cTn id="30" dur="1000" fill="hold"/>
                                        <p:tgtEl>
                                          <p:spTgt spid="12"/>
                                        </p:tgtEl>
                                        <p:attrNameLst>
                                          <p:attrName>style.rotation</p:attrName>
                                        </p:attrNameLst>
                                      </p:cBhvr>
                                      <p:tavLst>
                                        <p:tav tm="0">
                                          <p:val>
                                            <p:fltVal val="90"/>
                                          </p:val>
                                        </p:tav>
                                        <p:tav tm="100000">
                                          <p:val>
                                            <p:fltVal val="0"/>
                                          </p:val>
                                        </p:tav>
                                      </p:tavLst>
                                    </p:anim>
                                    <p:animEffect transition="in" filter="fade">
                                      <p:cBhvr>
                                        <p:cTn id="31"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11" grpId="0"/>
      <p:bldP spid="12"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2.2  </a:t>
            </a:r>
            <a:r>
              <a:rPr lang="zh-CN" altLang="en-US" b="1" dirty="0">
                <a:latin typeface="仿宋" panose="02010609060101010101" pitchFamily="49" charset="-122"/>
                <a:ea typeface="仿宋" panose="02010609060101010101" pitchFamily="49" charset="-122"/>
              </a:rPr>
              <a:t>数据类型和运算符号</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89F8EDAA-286A-4921-B6B5-8DB64B130DD8}"/>
              </a:ext>
            </a:extLst>
          </p:cNvPr>
          <p:cNvSpPr/>
          <p:nvPr/>
        </p:nvSpPr>
        <p:spPr>
          <a:xfrm>
            <a:off x="-2" y="3357029"/>
            <a:ext cx="12190415" cy="40351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内容占位符 2">
            <a:extLst>
              <a:ext uri="{FF2B5EF4-FFF2-40B4-BE49-F238E27FC236}">
                <a16:creationId xmlns:a16="http://schemas.microsoft.com/office/drawing/2014/main" id="{CA723896-E38C-4595-9471-88D04620F360}"/>
              </a:ext>
            </a:extLst>
          </p:cNvPr>
          <p:cNvSpPr>
            <a:spLocks noGrp="1"/>
          </p:cNvSpPr>
          <p:nvPr>
            <p:ph idx="1"/>
          </p:nvPr>
        </p:nvSpPr>
        <p:spPr>
          <a:xfrm>
            <a:off x="609521" y="2134656"/>
            <a:ext cx="10971372" cy="457693"/>
          </a:xfrm>
        </p:spPr>
        <p:txBody>
          <a:bodyPr>
            <a:noAutofit/>
          </a:bodyPr>
          <a:lstStyle/>
          <a:p>
            <a:pPr marL="0" indent="0">
              <a:buNone/>
            </a:pPr>
            <a:r>
              <a:rPr lang="zh-CN" altLang="en-US" sz="2400" dirty="0">
                <a:solidFill>
                  <a:schemeClr val="tx1"/>
                </a:solidFill>
                <a:latin typeface="仿宋" panose="02010609060101010101" pitchFamily="49" charset="-122"/>
                <a:ea typeface="仿宋" panose="02010609060101010101" pitchFamily="49" charset="-122"/>
              </a:rPr>
              <a:t>算术运算符执行算术运算，共有</a:t>
            </a:r>
            <a:r>
              <a:rPr lang="en-US" altLang="zh-CN" sz="2400" dirty="0">
                <a:solidFill>
                  <a:schemeClr val="tx1"/>
                </a:solidFill>
                <a:latin typeface="仿宋" panose="02010609060101010101" pitchFamily="49" charset="-122"/>
                <a:ea typeface="仿宋" panose="02010609060101010101" pitchFamily="49" charset="-122"/>
              </a:rPr>
              <a:t>9</a:t>
            </a:r>
            <a:r>
              <a:rPr lang="zh-CN" altLang="en-US" sz="2400" dirty="0">
                <a:solidFill>
                  <a:schemeClr val="tx1"/>
                </a:solidFill>
                <a:latin typeface="仿宋" panose="02010609060101010101" pitchFamily="49" charset="-122"/>
                <a:ea typeface="仿宋" panose="02010609060101010101" pitchFamily="49" charset="-122"/>
              </a:rPr>
              <a:t>个运算，其中</a:t>
            </a:r>
            <a:r>
              <a:rPr lang="en-US" altLang="zh-CN" sz="2400" dirty="0">
                <a:solidFill>
                  <a:schemeClr val="tx1"/>
                </a:solidFill>
                <a:latin typeface="仿宋" panose="02010609060101010101" pitchFamily="49" charset="-122"/>
                <a:ea typeface="仿宋" panose="02010609060101010101" pitchFamily="49" charset="-122"/>
              </a:rPr>
              <a:t>5</a:t>
            </a:r>
            <a:r>
              <a:rPr lang="zh-CN" altLang="en-US" sz="2400" dirty="0">
                <a:solidFill>
                  <a:schemeClr val="tx1"/>
                </a:solidFill>
                <a:latin typeface="仿宋" panose="02010609060101010101" pitchFamily="49" charset="-122"/>
                <a:ea typeface="仿宋" panose="02010609060101010101" pitchFamily="49" charset="-122"/>
              </a:rPr>
              <a:t>个二元运算符，</a:t>
            </a:r>
            <a:r>
              <a:rPr lang="en-US" altLang="zh-CN" sz="2400" dirty="0">
                <a:solidFill>
                  <a:schemeClr val="tx1"/>
                </a:solidFill>
                <a:latin typeface="仿宋" panose="02010609060101010101" pitchFamily="49" charset="-122"/>
                <a:ea typeface="仿宋" panose="02010609060101010101" pitchFamily="49" charset="-122"/>
              </a:rPr>
              <a:t>4</a:t>
            </a:r>
            <a:r>
              <a:rPr lang="zh-CN" altLang="en-US" sz="2400" dirty="0">
                <a:solidFill>
                  <a:schemeClr val="tx1"/>
                </a:solidFill>
                <a:latin typeface="仿宋" panose="02010609060101010101" pitchFamily="49" charset="-122"/>
                <a:ea typeface="仿宋" panose="02010609060101010101" pitchFamily="49" charset="-122"/>
              </a:rPr>
              <a:t>个一元运算符。</a:t>
            </a:r>
            <a:endParaRPr lang="en-US" altLang="zh-CN" sz="2400" dirty="0">
              <a:solidFill>
                <a:schemeClr val="tx1"/>
              </a:solidFill>
              <a:latin typeface="仿宋" panose="02010609060101010101" pitchFamily="49" charset="-122"/>
              <a:ea typeface="仿宋" panose="02010609060101010101" pitchFamily="49" charset="-122"/>
            </a:endParaRPr>
          </a:p>
          <a:p>
            <a:pPr marL="0" indent="0">
              <a:buNone/>
            </a:pP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1</a:t>
            </a:r>
            <a:r>
              <a:rPr lang="zh-CN" altLang="en-US" sz="2400" dirty="0">
                <a:solidFill>
                  <a:schemeClr val="tx1"/>
                </a:solidFill>
                <a:latin typeface="仿宋" panose="02010609060101010101" pitchFamily="49" charset="-122"/>
                <a:ea typeface="仿宋" panose="02010609060101010101" pitchFamily="49" charset="-122"/>
              </a:rPr>
              <a:t>）二元算术运算符</a:t>
            </a:r>
          </a:p>
          <a:p>
            <a:pPr marL="0" indent="0">
              <a:buNone/>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6" name="内容占位符 2">
            <a:extLst>
              <a:ext uri="{FF2B5EF4-FFF2-40B4-BE49-F238E27FC236}">
                <a16:creationId xmlns:a16="http://schemas.microsoft.com/office/drawing/2014/main" id="{60A7491F-C7E2-4A00-8E2F-2811279FB2D0}"/>
              </a:ext>
            </a:extLst>
          </p:cNvPr>
          <p:cNvSpPr txBox="1">
            <a:spLocks/>
          </p:cNvSpPr>
          <p:nvPr/>
        </p:nvSpPr>
        <p:spPr>
          <a:xfrm>
            <a:off x="456406" y="3655328"/>
            <a:ext cx="11353800" cy="3584466"/>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二元算术运算符分别是</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（加）、</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（减）、*（乘）、</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（除）和</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（取余），其中的</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的操作数可以是任何数值型数据。</a:t>
            </a:r>
          </a:p>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做除法运算时，整型数和整型数相除，结果是整型数，如</a:t>
            </a:r>
            <a:r>
              <a:rPr lang="en-US" altLang="zh-CN" sz="2400" dirty="0">
                <a:solidFill>
                  <a:schemeClr val="tx1"/>
                </a:solidFill>
                <a:latin typeface="仿宋" panose="02010609060101010101" pitchFamily="49" charset="-122"/>
                <a:ea typeface="仿宋" panose="02010609060101010101" pitchFamily="49" charset="-122"/>
              </a:rPr>
              <a:t>1/3=0</a:t>
            </a: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5/2=2</a:t>
            </a:r>
            <a:r>
              <a:rPr lang="zh-CN" altLang="en-US" sz="2400" dirty="0">
                <a:solidFill>
                  <a:schemeClr val="tx1"/>
                </a:solidFill>
                <a:latin typeface="仿宋" panose="02010609060101010101" pitchFamily="49" charset="-122"/>
                <a:ea typeface="仿宋" panose="02010609060101010101" pitchFamily="49" charset="-122"/>
              </a:rPr>
              <a:t>。</a:t>
            </a:r>
          </a:p>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取余运算时，两个操作数必须是整型数，其结果是两个数相除后的余数，如</a:t>
            </a:r>
            <a:r>
              <a:rPr lang="en-US" altLang="zh-CN" sz="2400" dirty="0">
                <a:solidFill>
                  <a:schemeClr val="tx1"/>
                </a:solidFill>
                <a:latin typeface="仿宋" panose="02010609060101010101" pitchFamily="49" charset="-122"/>
                <a:ea typeface="仿宋" panose="02010609060101010101" pitchFamily="49" charset="-122"/>
              </a:rPr>
              <a:t>1%3=1</a:t>
            </a: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5%2=1</a:t>
            </a: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2%3=2</a:t>
            </a:r>
            <a:r>
              <a:rPr lang="zh-CN" altLang="en-US" sz="2400" dirty="0">
                <a:solidFill>
                  <a:schemeClr val="tx1"/>
                </a:solidFill>
                <a:latin typeface="仿宋" panose="02010609060101010101" pitchFamily="49" charset="-122"/>
                <a:ea typeface="仿宋" panose="02010609060101010101" pitchFamily="49" charset="-122"/>
              </a:rPr>
              <a:t>。</a:t>
            </a:r>
          </a:p>
          <a:p>
            <a:pPr marL="0" indent="0">
              <a:lnSpc>
                <a:spcPts val="3000"/>
              </a:lnSpc>
              <a:spcBef>
                <a:spcPts val="1800"/>
              </a:spcBef>
              <a:buNone/>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7" name="矩形 6">
            <a:extLst>
              <a:ext uri="{FF2B5EF4-FFF2-40B4-BE49-F238E27FC236}">
                <a16:creationId xmlns:a16="http://schemas.microsoft.com/office/drawing/2014/main" id="{84546BC3-A66A-4EBB-B2A7-8F52A34D80BF}"/>
              </a:ext>
            </a:extLst>
          </p:cNvPr>
          <p:cNvSpPr/>
          <p:nvPr/>
        </p:nvSpPr>
        <p:spPr>
          <a:xfrm>
            <a:off x="-1" y="3277394"/>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Freeform 3">
            <a:extLst>
              <a:ext uri="{FF2B5EF4-FFF2-40B4-BE49-F238E27FC236}">
                <a16:creationId xmlns:a16="http://schemas.microsoft.com/office/drawing/2014/main" id="{A73A057D-42CD-4FEF-86EA-11070B5AC27B}"/>
              </a:ext>
            </a:extLst>
          </p:cNvPr>
          <p:cNvSpPr/>
          <p:nvPr/>
        </p:nvSpPr>
        <p:spPr>
          <a:xfrm>
            <a:off x="794" y="12961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9" name="内容占位符 2">
            <a:extLst>
              <a:ext uri="{FF2B5EF4-FFF2-40B4-BE49-F238E27FC236}">
                <a16:creationId xmlns:a16="http://schemas.microsoft.com/office/drawing/2014/main" id="{99B98E68-7B6E-4985-9F36-3F28FAEEA467}"/>
              </a:ext>
            </a:extLst>
          </p:cNvPr>
          <p:cNvSpPr txBox="1">
            <a:spLocks/>
          </p:cNvSpPr>
          <p:nvPr/>
        </p:nvSpPr>
        <p:spPr>
          <a:xfrm>
            <a:off x="1070409" y="1306088"/>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1.</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算术运算符</a:t>
            </a:r>
          </a:p>
        </p:txBody>
      </p:sp>
      <p:sp>
        <p:nvSpPr>
          <p:cNvPr id="10" name="矩形 9">
            <a:extLst>
              <a:ext uri="{FF2B5EF4-FFF2-40B4-BE49-F238E27FC236}">
                <a16:creationId xmlns:a16="http://schemas.microsoft.com/office/drawing/2014/main" id="{ED94CE7A-BA92-429D-963C-A69212C3ED08}"/>
              </a:ext>
            </a:extLst>
          </p:cNvPr>
          <p:cNvSpPr/>
          <p:nvPr/>
        </p:nvSpPr>
        <p:spPr>
          <a:xfrm>
            <a:off x="23018" y="6859588"/>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202933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1+#ppt_w/2"/>
                                          </p:val>
                                        </p:tav>
                                        <p:tav tm="100000">
                                          <p:val>
                                            <p:strVal val="#ppt_x"/>
                                          </p:val>
                                        </p:tav>
                                      </p:tavLst>
                                    </p:anim>
                                    <p:anim calcmode="lin" valueType="num">
                                      <p:cBhvr additive="base">
                                        <p:cTn id="15" dur="500" fill="hold"/>
                                        <p:tgtEl>
                                          <p:spTgt spid="9"/>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9" fill="hold" grpId="0" nodeType="after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 calcmode="lin" valueType="num">
                                      <p:cBhvr additive="base">
                                        <p:cTn id="25"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1" end="1"/>
                                            </p:txEl>
                                          </p:spTgt>
                                        </p:tgtEl>
                                        <p:attrNameLst>
                                          <p:attrName>ppt_y</p:attrName>
                                        </p:attrNameLst>
                                      </p:cBhvr>
                                      <p:tavLst>
                                        <p:tav tm="0">
                                          <p:val>
                                            <p:strVal val="0-#ppt_h/2"/>
                                          </p:val>
                                        </p:tav>
                                        <p:tav tm="100000">
                                          <p:val>
                                            <p:strVal val="#ppt_y"/>
                                          </p:val>
                                        </p:tav>
                                      </p:tavLst>
                                    </p:anim>
                                  </p:childTnLst>
                                </p:cTn>
                              </p:par>
                              <p:par>
                                <p:cTn id="27" presetID="16" presetClass="entr" presetSubtype="21"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arn(inVertical)">
                                      <p:cBhvr>
                                        <p:cTn id="29" dur="500"/>
                                        <p:tgtEl>
                                          <p:spTgt spid="7"/>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arn(inVertical)">
                                      <p:cBhvr>
                                        <p:cTn id="32" dur="500"/>
                                        <p:tgtEl>
                                          <p:spTgt spid="4"/>
                                        </p:tgtEl>
                                      </p:cBhvr>
                                    </p:animEffect>
                                  </p:childTnLst>
                                </p:cTn>
                              </p:par>
                            </p:childTnLst>
                          </p:cTn>
                        </p:par>
                        <p:par>
                          <p:cTn id="33" fill="hold">
                            <p:stCondLst>
                              <p:cond delay="500"/>
                            </p:stCondLst>
                            <p:childTnLst>
                              <p:par>
                                <p:cTn id="34" presetID="2" presetClass="entr" presetSubtype="2" fill="hold" grpId="0" nodeType="afterEffect">
                                  <p:stCondLst>
                                    <p:cond delay="0"/>
                                  </p:stCondLst>
                                  <p:childTnLst>
                                    <p:set>
                                      <p:cBhvr>
                                        <p:cTn id="35" dur="1" fill="hold">
                                          <p:stCondLst>
                                            <p:cond delay="0"/>
                                          </p:stCondLst>
                                        </p:cTn>
                                        <p:tgtEl>
                                          <p:spTgt spid="6">
                                            <p:txEl>
                                              <p:pRg st="0" end="0"/>
                                            </p:txEl>
                                          </p:spTgt>
                                        </p:tgtEl>
                                        <p:attrNameLst>
                                          <p:attrName>style.visibility</p:attrName>
                                        </p:attrNameLst>
                                      </p:cBhvr>
                                      <p:to>
                                        <p:strVal val="visible"/>
                                      </p:to>
                                    </p:set>
                                    <p:anim calcmode="lin" valueType="num">
                                      <p:cBhvr additive="base">
                                        <p:cTn id="36"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 calcmode="lin" valueType="num">
                                      <p:cBhvr additive="base">
                                        <p:cTn id="42"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6">
                                            <p:txEl>
                                              <p:pRg st="2" end="2"/>
                                            </p:txEl>
                                          </p:spTgt>
                                        </p:tgtEl>
                                        <p:attrNameLst>
                                          <p:attrName>style.visibility</p:attrName>
                                        </p:attrNameLst>
                                      </p:cBhvr>
                                      <p:to>
                                        <p:strVal val="visible"/>
                                      </p:to>
                                    </p:set>
                                    <p:anim calcmode="lin" valueType="num">
                                      <p:cBhvr additive="base">
                                        <p:cTn id="48"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uiExpand="1" build="p"/>
      <p:bldP spid="6" grpId="0" uiExpand="1" build="p"/>
      <p:bldP spid="7" grpId="0" animBg="1"/>
      <p:bldP spid="8" grpId="0" animBg="1"/>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2.2  </a:t>
            </a:r>
            <a:r>
              <a:rPr lang="zh-CN" altLang="en-US" b="1" dirty="0">
                <a:latin typeface="仿宋" panose="02010609060101010101" pitchFamily="49" charset="-122"/>
                <a:ea typeface="仿宋" panose="02010609060101010101" pitchFamily="49" charset="-122"/>
              </a:rPr>
              <a:t>数据类型和运算符号</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1F3A6843-3C44-4147-9160-0AC3E5DE0CF2}"/>
              </a:ext>
            </a:extLst>
          </p:cNvPr>
          <p:cNvSpPr/>
          <p:nvPr/>
        </p:nvSpPr>
        <p:spPr>
          <a:xfrm>
            <a:off x="1166812" y="2591594"/>
            <a:ext cx="10820400" cy="20574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矩形 4">
            <a:extLst>
              <a:ext uri="{FF2B5EF4-FFF2-40B4-BE49-F238E27FC236}">
                <a16:creationId xmlns:a16="http://schemas.microsoft.com/office/drawing/2014/main" id="{9B8196B7-843B-4DC3-86A9-F5E0A797EA85}"/>
              </a:ext>
            </a:extLst>
          </p:cNvPr>
          <p:cNvSpPr/>
          <p:nvPr/>
        </p:nvSpPr>
        <p:spPr>
          <a:xfrm>
            <a:off x="0" y="6282414"/>
            <a:ext cx="12192000" cy="65257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Freeform 3">
            <a:extLst>
              <a:ext uri="{FF2B5EF4-FFF2-40B4-BE49-F238E27FC236}">
                <a16:creationId xmlns:a16="http://schemas.microsoft.com/office/drawing/2014/main" id="{E17D17C2-7E11-4A0A-81A7-F010539F7DC4}"/>
              </a:ext>
            </a:extLst>
          </p:cNvPr>
          <p:cNvSpPr/>
          <p:nvPr/>
        </p:nvSpPr>
        <p:spPr>
          <a:xfrm>
            <a:off x="794" y="12961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7" name="内容占位符 2">
            <a:extLst>
              <a:ext uri="{FF2B5EF4-FFF2-40B4-BE49-F238E27FC236}">
                <a16:creationId xmlns:a16="http://schemas.microsoft.com/office/drawing/2014/main" id="{B44A0CC9-3CDF-419B-BB65-C8025CE76841}"/>
              </a:ext>
            </a:extLst>
          </p:cNvPr>
          <p:cNvSpPr txBox="1">
            <a:spLocks/>
          </p:cNvSpPr>
          <p:nvPr/>
        </p:nvSpPr>
        <p:spPr>
          <a:xfrm>
            <a:off x="1070409" y="1306088"/>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1.</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算术运算符</a:t>
            </a:r>
          </a:p>
          <a:p>
            <a:pPr marL="0" indent="0">
              <a:buNone/>
            </a:pPr>
            <a:endParaRPr lang="zh-CN" altLang="en-US" sz="2400" dirty="0">
              <a:solidFill>
                <a:schemeClr val="tx1">
                  <a:lumMod val="95000"/>
                  <a:lumOff val="5000"/>
                </a:schemeClr>
              </a:solidFill>
              <a:latin typeface="仿宋" panose="02010609060101010101" pitchFamily="49" charset="-122"/>
              <a:ea typeface="仿宋" panose="02010609060101010101" pitchFamily="49" charset="-122"/>
            </a:endParaRPr>
          </a:p>
        </p:txBody>
      </p:sp>
      <p:sp>
        <p:nvSpPr>
          <p:cNvPr id="8" name="内容占位符 1">
            <a:extLst>
              <a:ext uri="{FF2B5EF4-FFF2-40B4-BE49-F238E27FC236}">
                <a16:creationId xmlns:a16="http://schemas.microsoft.com/office/drawing/2014/main" id="{1A55BD83-2874-440E-A093-CEA03A2A572E}"/>
              </a:ext>
            </a:extLst>
          </p:cNvPr>
          <p:cNvSpPr>
            <a:spLocks noGrp="1"/>
          </p:cNvSpPr>
          <p:nvPr>
            <p:ph idx="1"/>
          </p:nvPr>
        </p:nvSpPr>
        <p:spPr>
          <a:xfrm>
            <a:off x="1142206" y="2033231"/>
            <a:ext cx="10515600" cy="3606363"/>
          </a:xfrm>
        </p:spPr>
        <p:txBody>
          <a:bodyPr>
            <a:noAutofit/>
          </a:bodyPr>
          <a:lstStyle/>
          <a:p>
            <a:pPr marL="0" indent="457200">
              <a:lnSpc>
                <a:spcPct val="130000"/>
              </a:lnSpc>
              <a:spcBef>
                <a:spcPts val="0"/>
              </a:spcBef>
              <a:buFont typeface="Symbol" pitchFamily="18" charset="2"/>
              <a:buNone/>
              <a:defRPr/>
            </a:pPr>
            <a:r>
              <a:rPr lang="zh-CN" altLang="en-US" sz="2400" dirty="0">
                <a:solidFill>
                  <a:schemeClr val="tx1"/>
                </a:solidFill>
                <a:latin typeface="仿宋" panose="02010609060101010101" pitchFamily="49" charset="-122"/>
                <a:ea typeface="仿宋" panose="02010609060101010101" pitchFamily="49" charset="-122"/>
              </a:rPr>
              <a:t>求余数可按</a:t>
            </a:r>
            <a:r>
              <a:rPr lang="en-US" altLang="zh-CN" sz="2400" dirty="0" err="1">
                <a:solidFill>
                  <a:schemeClr val="tx1"/>
                </a:solidFill>
                <a:latin typeface="仿宋" panose="02010609060101010101" pitchFamily="49" charset="-122"/>
                <a:ea typeface="仿宋" panose="02010609060101010101" pitchFamily="49" charset="-122"/>
              </a:rPr>
              <a:t>a%b</a:t>
            </a:r>
            <a:r>
              <a:rPr lang="en-US" altLang="zh-CN" sz="2400" dirty="0">
                <a:solidFill>
                  <a:schemeClr val="tx1"/>
                </a:solidFill>
                <a:latin typeface="仿宋" panose="02010609060101010101" pitchFamily="49" charset="-122"/>
                <a:ea typeface="仿宋" panose="02010609060101010101" pitchFamily="49" charset="-122"/>
              </a:rPr>
              <a:t>=a-a/b*b</a:t>
            </a:r>
            <a:r>
              <a:rPr lang="zh-CN" altLang="en-US" sz="2400" dirty="0">
                <a:solidFill>
                  <a:schemeClr val="tx1"/>
                </a:solidFill>
                <a:latin typeface="仿宋" panose="02010609060101010101" pitchFamily="49" charset="-122"/>
                <a:ea typeface="仿宋" panose="02010609060101010101" pitchFamily="49" charset="-122"/>
              </a:rPr>
              <a:t>计算，如：</a:t>
            </a:r>
          </a:p>
          <a:p>
            <a:pPr marL="0" indent="0">
              <a:lnSpc>
                <a:spcPct val="130000"/>
              </a:lnSpc>
              <a:spcBef>
                <a:spcPts val="0"/>
              </a:spcBef>
              <a:buFont typeface="Symbol" pitchFamily="18" charset="2"/>
              <a:buNone/>
              <a:defRPr/>
            </a:pPr>
            <a:r>
              <a:rPr lang="en-US" altLang="zh-CN" sz="2400" dirty="0" err="1">
                <a:solidFill>
                  <a:schemeClr val="tx1"/>
                </a:solidFill>
                <a:latin typeface="仿宋" panose="02010609060101010101" pitchFamily="49" charset="-122"/>
                <a:ea typeface="仿宋" panose="02010609060101010101" pitchFamily="49" charset="-122"/>
              </a:rPr>
              <a:t>System.out.println</a:t>
            </a:r>
            <a:r>
              <a:rPr lang="en-US" altLang="zh-CN" sz="2400" dirty="0">
                <a:solidFill>
                  <a:schemeClr val="tx1"/>
                </a:solidFill>
                <a:latin typeface="仿宋" panose="02010609060101010101" pitchFamily="49" charset="-122"/>
                <a:ea typeface="仿宋" panose="02010609060101010101" pitchFamily="49" charset="-122"/>
              </a:rPr>
              <a:t>(11%2);     //</a:t>
            </a:r>
            <a:r>
              <a:rPr lang="zh-CN" altLang="en-US" sz="2400" dirty="0">
                <a:solidFill>
                  <a:schemeClr val="tx1"/>
                </a:solidFill>
                <a:latin typeface="仿宋" panose="02010609060101010101" pitchFamily="49" charset="-122"/>
                <a:ea typeface="仿宋" panose="02010609060101010101" pitchFamily="49" charset="-122"/>
              </a:rPr>
              <a:t>结果为</a:t>
            </a:r>
            <a:r>
              <a:rPr lang="en-US" altLang="zh-CN" sz="2400" dirty="0">
                <a:solidFill>
                  <a:schemeClr val="tx1"/>
                </a:solidFill>
                <a:latin typeface="仿宋" panose="02010609060101010101" pitchFamily="49" charset="-122"/>
                <a:ea typeface="仿宋" panose="02010609060101010101" pitchFamily="49" charset="-122"/>
              </a:rPr>
              <a:t>1</a:t>
            </a:r>
          </a:p>
          <a:p>
            <a:pPr marL="0" indent="0">
              <a:lnSpc>
                <a:spcPct val="130000"/>
              </a:lnSpc>
              <a:spcBef>
                <a:spcPts val="0"/>
              </a:spcBef>
              <a:buFont typeface="Symbol" pitchFamily="18" charset="2"/>
              <a:buNone/>
              <a:defRPr/>
            </a:pPr>
            <a:r>
              <a:rPr lang="en-US" altLang="zh-CN" sz="2400" dirty="0" err="1">
                <a:solidFill>
                  <a:schemeClr val="tx1"/>
                </a:solidFill>
                <a:latin typeface="仿宋" panose="02010609060101010101" pitchFamily="49" charset="-122"/>
                <a:ea typeface="仿宋" panose="02010609060101010101" pitchFamily="49" charset="-122"/>
              </a:rPr>
              <a:t>System.out.println</a:t>
            </a:r>
            <a:r>
              <a:rPr lang="en-US" altLang="zh-CN" sz="2400" dirty="0">
                <a:solidFill>
                  <a:schemeClr val="tx1"/>
                </a:solidFill>
                <a:latin typeface="仿宋" panose="02010609060101010101" pitchFamily="49" charset="-122"/>
                <a:ea typeface="仿宋" panose="02010609060101010101" pitchFamily="49" charset="-122"/>
              </a:rPr>
              <a:t>(11%-2);    //</a:t>
            </a:r>
            <a:r>
              <a:rPr lang="zh-CN" altLang="en-US" sz="2400" dirty="0">
                <a:solidFill>
                  <a:schemeClr val="tx1"/>
                </a:solidFill>
                <a:latin typeface="仿宋" panose="02010609060101010101" pitchFamily="49" charset="-122"/>
                <a:ea typeface="仿宋" panose="02010609060101010101" pitchFamily="49" charset="-122"/>
              </a:rPr>
              <a:t>结果为</a:t>
            </a:r>
            <a:r>
              <a:rPr lang="en-US" altLang="zh-CN" sz="2400" dirty="0">
                <a:solidFill>
                  <a:schemeClr val="tx1"/>
                </a:solidFill>
                <a:latin typeface="仿宋" panose="02010609060101010101" pitchFamily="49" charset="-122"/>
                <a:ea typeface="仿宋" panose="02010609060101010101" pitchFamily="49" charset="-122"/>
              </a:rPr>
              <a:t>1</a:t>
            </a:r>
          </a:p>
          <a:p>
            <a:pPr marL="0" indent="0">
              <a:lnSpc>
                <a:spcPct val="130000"/>
              </a:lnSpc>
              <a:spcBef>
                <a:spcPts val="0"/>
              </a:spcBef>
              <a:buFont typeface="Symbol" pitchFamily="18" charset="2"/>
              <a:buNone/>
              <a:defRPr/>
            </a:pPr>
            <a:r>
              <a:rPr lang="en-US" altLang="zh-CN" sz="2400" dirty="0" err="1">
                <a:solidFill>
                  <a:schemeClr val="tx1"/>
                </a:solidFill>
                <a:latin typeface="仿宋" panose="02010609060101010101" pitchFamily="49" charset="-122"/>
                <a:ea typeface="仿宋" panose="02010609060101010101" pitchFamily="49" charset="-122"/>
              </a:rPr>
              <a:t>System.out.println</a:t>
            </a:r>
            <a:r>
              <a:rPr lang="en-US" altLang="zh-CN" sz="2400" dirty="0">
                <a:solidFill>
                  <a:schemeClr val="tx1"/>
                </a:solidFill>
                <a:latin typeface="仿宋" panose="02010609060101010101" pitchFamily="49" charset="-122"/>
                <a:ea typeface="仿宋" panose="02010609060101010101" pitchFamily="49" charset="-122"/>
              </a:rPr>
              <a:t>(-11%2);    //</a:t>
            </a:r>
            <a:r>
              <a:rPr lang="zh-CN" altLang="en-US" sz="2400" dirty="0">
                <a:solidFill>
                  <a:schemeClr val="tx1"/>
                </a:solidFill>
                <a:latin typeface="仿宋" panose="02010609060101010101" pitchFamily="49" charset="-122"/>
                <a:ea typeface="仿宋" panose="02010609060101010101" pitchFamily="49" charset="-122"/>
              </a:rPr>
              <a:t>结果为</a:t>
            </a:r>
            <a:r>
              <a:rPr lang="en-US" altLang="zh-CN" sz="2400" dirty="0">
                <a:solidFill>
                  <a:schemeClr val="tx1"/>
                </a:solidFill>
                <a:latin typeface="仿宋" panose="02010609060101010101" pitchFamily="49" charset="-122"/>
                <a:ea typeface="仿宋" panose="02010609060101010101" pitchFamily="49" charset="-122"/>
              </a:rPr>
              <a:t>-1</a:t>
            </a:r>
          </a:p>
          <a:p>
            <a:pPr marL="0" indent="0">
              <a:lnSpc>
                <a:spcPct val="130000"/>
              </a:lnSpc>
              <a:spcBef>
                <a:spcPts val="0"/>
              </a:spcBef>
              <a:buFont typeface="Symbol" pitchFamily="18" charset="2"/>
              <a:buNone/>
              <a:defRPr/>
            </a:pPr>
            <a:r>
              <a:rPr lang="en-US" altLang="zh-CN" sz="2400" dirty="0" err="1">
                <a:solidFill>
                  <a:schemeClr val="tx1"/>
                </a:solidFill>
                <a:latin typeface="仿宋" panose="02010609060101010101" pitchFamily="49" charset="-122"/>
                <a:ea typeface="仿宋" panose="02010609060101010101" pitchFamily="49" charset="-122"/>
              </a:rPr>
              <a:t>System.out.println</a:t>
            </a:r>
            <a:r>
              <a:rPr lang="en-US" altLang="zh-CN" sz="2400" dirty="0">
                <a:solidFill>
                  <a:schemeClr val="tx1"/>
                </a:solidFill>
                <a:latin typeface="仿宋" panose="02010609060101010101" pitchFamily="49" charset="-122"/>
                <a:ea typeface="仿宋" panose="02010609060101010101" pitchFamily="49" charset="-122"/>
              </a:rPr>
              <a:t>(-11%-2);   //</a:t>
            </a:r>
            <a:r>
              <a:rPr lang="zh-CN" altLang="en-US" sz="2400" dirty="0">
                <a:solidFill>
                  <a:schemeClr val="tx1"/>
                </a:solidFill>
                <a:latin typeface="仿宋" panose="02010609060101010101" pitchFamily="49" charset="-122"/>
                <a:ea typeface="仿宋" panose="02010609060101010101" pitchFamily="49" charset="-122"/>
              </a:rPr>
              <a:t>结果为</a:t>
            </a:r>
            <a:r>
              <a:rPr lang="en-US" altLang="zh-CN" sz="2400" dirty="0">
                <a:solidFill>
                  <a:schemeClr val="tx1"/>
                </a:solidFill>
                <a:latin typeface="仿宋" panose="02010609060101010101" pitchFamily="49" charset="-122"/>
                <a:ea typeface="仿宋" panose="02010609060101010101" pitchFamily="49" charset="-122"/>
              </a:rPr>
              <a:t>-1</a:t>
            </a:r>
          </a:p>
          <a:p>
            <a:pPr marL="0" indent="0">
              <a:lnSpc>
                <a:spcPct val="130000"/>
              </a:lnSpc>
              <a:spcBef>
                <a:spcPts val="0"/>
              </a:spcBef>
              <a:buFont typeface="Symbol" pitchFamily="18" charset="2"/>
              <a:buNone/>
              <a:defRPr/>
            </a:pPr>
            <a:endParaRPr lang="en-US" altLang="zh-CN" sz="2400" dirty="0">
              <a:solidFill>
                <a:schemeClr val="tx1"/>
              </a:solidFill>
              <a:latin typeface="仿宋" panose="02010609060101010101" pitchFamily="49" charset="-122"/>
              <a:ea typeface="仿宋" panose="02010609060101010101" pitchFamily="49" charset="-122"/>
            </a:endParaRPr>
          </a:p>
          <a:p>
            <a:pPr marL="0" indent="457200">
              <a:lnSpc>
                <a:spcPct val="130000"/>
              </a:lnSpc>
              <a:spcBef>
                <a:spcPts val="0"/>
              </a:spcBef>
              <a:buFont typeface="Symbol" pitchFamily="18" charset="2"/>
              <a:buNone/>
              <a:defRPr/>
            </a:pPr>
            <a:r>
              <a:rPr lang="zh-CN" altLang="en-US" sz="2400" dirty="0">
                <a:solidFill>
                  <a:schemeClr val="tx1"/>
                </a:solidFill>
                <a:latin typeface="仿宋" panose="02010609060101010101" pitchFamily="49" charset="-122"/>
                <a:ea typeface="仿宋" panose="02010609060101010101" pitchFamily="49" charset="-122"/>
              </a:rPr>
              <a:t>从结果看，结果的符号取决于第</a:t>
            </a:r>
            <a:r>
              <a:rPr lang="en-US" altLang="zh-CN" sz="2400" dirty="0">
                <a:solidFill>
                  <a:schemeClr val="tx1"/>
                </a:solidFill>
                <a:latin typeface="仿宋" panose="02010609060101010101" pitchFamily="49" charset="-122"/>
                <a:ea typeface="仿宋" panose="02010609060101010101" pitchFamily="49" charset="-122"/>
              </a:rPr>
              <a:t>1</a:t>
            </a:r>
            <a:r>
              <a:rPr lang="zh-CN" altLang="en-US" sz="2400" dirty="0">
                <a:solidFill>
                  <a:schemeClr val="tx1"/>
                </a:solidFill>
                <a:latin typeface="仿宋" panose="02010609060101010101" pitchFamily="49" charset="-122"/>
                <a:ea typeface="仿宋" panose="02010609060101010101" pitchFamily="49" charset="-122"/>
              </a:rPr>
              <a:t>个操作数，所以当两个整数取余运算时，可以先计算两数绝对值的余数，再根据第</a:t>
            </a:r>
            <a:r>
              <a:rPr lang="en-US" altLang="zh-CN" sz="2400" dirty="0">
                <a:solidFill>
                  <a:schemeClr val="tx1"/>
                </a:solidFill>
                <a:latin typeface="仿宋" panose="02010609060101010101" pitchFamily="49" charset="-122"/>
                <a:ea typeface="仿宋" panose="02010609060101010101" pitchFamily="49" charset="-122"/>
              </a:rPr>
              <a:t>1</a:t>
            </a:r>
            <a:r>
              <a:rPr lang="zh-CN" altLang="en-US" sz="2400" dirty="0">
                <a:solidFill>
                  <a:schemeClr val="tx1"/>
                </a:solidFill>
                <a:latin typeface="仿宋" panose="02010609060101010101" pitchFamily="49" charset="-122"/>
                <a:ea typeface="仿宋" panose="02010609060101010101" pitchFamily="49" charset="-122"/>
              </a:rPr>
              <a:t>个操作数的符号确定结果的符号。</a:t>
            </a:r>
          </a:p>
          <a:p>
            <a:pPr marL="0" indent="0">
              <a:lnSpc>
                <a:spcPct val="130000"/>
              </a:lnSpc>
              <a:spcBef>
                <a:spcPts val="0"/>
              </a:spcBef>
              <a:buFont typeface="Symbol" pitchFamily="18" charset="2"/>
              <a:buNone/>
              <a:defRPr/>
            </a:pPr>
            <a:endParaRPr lang="zh-CN" altLang="en-US" sz="2400"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1229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 presetClass="entr" presetSubtype="9"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 calcmode="lin" valueType="num">
                                      <p:cBhvr additive="base">
                                        <p:cTn id="10"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1"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p:stCondLst>
                              <p:cond delay="500"/>
                            </p:stCondLst>
                            <p:childTnLst>
                              <p:par>
                                <p:cTn id="18" presetID="2" presetClass="entr" presetSubtype="2" fill="hold" grpId="0" nodeType="after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 calcmode="lin" valueType="num">
                                      <p:cBhvr additive="base">
                                        <p:cTn id="20" dur="500" fill="hold"/>
                                        <p:tgtEl>
                                          <p:spTgt spid="8">
                                            <p:txEl>
                                              <p:pRg st="1" end="1"/>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anim calcmode="lin" valueType="num">
                                      <p:cBhvr additive="base">
                                        <p:cTn id="26" dur="500" fill="hold"/>
                                        <p:tgtEl>
                                          <p:spTgt spid="8">
                                            <p:txEl>
                                              <p:pRg st="2" end="2"/>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8">
                                            <p:txEl>
                                              <p:pRg st="3" end="3"/>
                                            </p:txEl>
                                          </p:spTgt>
                                        </p:tgtEl>
                                        <p:attrNameLst>
                                          <p:attrName>style.visibility</p:attrName>
                                        </p:attrNameLst>
                                      </p:cBhvr>
                                      <p:to>
                                        <p:strVal val="visible"/>
                                      </p:to>
                                    </p:set>
                                    <p:anim calcmode="lin" valueType="num">
                                      <p:cBhvr additive="base">
                                        <p:cTn id="32" dur="500" fill="hold"/>
                                        <p:tgtEl>
                                          <p:spTgt spid="8">
                                            <p:txEl>
                                              <p:pRg st="3" end="3"/>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8">
                                            <p:txEl>
                                              <p:pRg st="4" end="4"/>
                                            </p:txEl>
                                          </p:spTgt>
                                        </p:tgtEl>
                                        <p:attrNameLst>
                                          <p:attrName>style.visibility</p:attrName>
                                        </p:attrNameLst>
                                      </p:cBhvr>
                                      <p:to>
                                        <p:strVal val="visible"/>
                                      </p:to>
                                    </p:set>
                                    <p:anim calcmode="lin" valueType="num">
                                      <p:cBhvr additive="base">
                                        <p:cTn id="38" dur="500" fill="hold"/>
                                        <p:tgtEl>
                                          <p:spTgt spid="8">
                                            <p:txEl>
                                              <p:pRg st="4" end="4"/>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3" fill="hold" grpId="0" nodeType="clickEffect">
                                  <p:stCondLst>
                                    <p:cond delay="0"/>
                                  </p:stCondLst>
                                  <p:childTnLst>
                                    <p:set>
                                      <p:cBhvr>
                                        <p:cTn id="43" dur="1" fill="hold">
                                          <p:stCondLst>
                                            <p:cond delay="0"/>
                                          </p:stCondLst>
                                        </p:cTn>
                                        <p:tgtEl>
                                          <p:spTgt spid="8">
                                            <p:txEl>
                                              <p:pRg st="6" end="6"/>
                                            </p:txEl>
                                          </p:spTgt>
                                        </p:tgtEl>
                                        <p:attrNameLst>
                                          <p:attrName>style.visibility</p:attrName>
                                        </p:attrNameLst>
                                      </p:cBhvr>
                                      <p:to>
                                        <p:strVal val="visible"/>
                                      </p:to>
                                    </p:set>
                                    <p:anim calcmode="lin" valueType="num">
                                      <p:cBhvr additive="base">
                                        <p:cTn id="44" dur="500" fill="hold"/>
                                        <p:tgtEl>
                                          <p:spTgt spid="8">
                                            <p:txEl>
                                              <p:pRg st="6" end="6"/>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8">
                                            <p:txEl>
                                              <p:pRg st="6" end="6"/>
                                            </p:txEl>
                                          </p:spTgt>
                                        </p:tgtEl>
                                        <p:attrNameLst>
                                          <p:attrName>ppt_y</p:attrName>
                                        </p:attrNameLst>
                                      </p:cBhvr>
                                      <p:tavLst>
                                        <p:tav tm="0">
                                          <p:val>
                                            <p:strVal val="0-#ppt_h/2"/>
                                          </p:val>
                                        </p:tav>
                                        <p:tav tm="100000">
                                          <p:val>
                                            <p:strVal val="#ppt_y"/>
                                          </p:val>
                                        </p:tav>
                                      </p:tavLst>
                                    </p:anim>
                                  </p:childTnLst>
                                </p:cTn>
                              </p:par>
                              <p:par>
                                <p:cTn id="46" presetID="16" presetClass="entr" presetSubtype="21" fill="hold" grpId="0"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barn(inVertical)">
                                      <p:cBhvr>
                                        <p:cTn id="4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animBg="1"/>
      <p:bldP spid="8"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2.2  </a:t>
            </a:r>
            <a:r>
              <a:rPr lang="zh-CN" altLang="en-US" b="1" dirty="0">
                <a:latin typeface="仿宋" panose="02010609060101010101" pitchFamily="49" charset="-122"/>
                <a:ea typeface="仿宋" panose="02010609060101010101" pitchFamily="49" charset="-122"/>
              </a:rPr>
              <a:t>数据类型和运算符号</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11">
            <a:extLst>
              <a:ext uri="{FF2B5EF4-FFF2-40B4-BE49-F238E27FC236}">
                <a16:creationId xmlns:a16="http://schemas.microsoft.com/office/drawing/2014/main" id="{27FDC51D-4079-4BFB-82B4-AAC763E45CE9}"/>
              </a:ext>
            </a:extLst>
          </p:cNvPr>
          <p:cNvSpPr/>
          <p:nvPr/>
        </p:nvSpPr>
        <p:spPr>
          <a:xfrm>
            <a:off x="913606" y="1871726"/>
            <a:ext cx="10820400" cy="3920267"/>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内容占位符 2">
            <a:extLst>
              <a:ext uri="{FF2B5EF4-FFF2-40B4-BE49-F238E27FC236}">
                <a16:creationId xmlns:a16="http://schemas.microsoft.com/office/drawing/2014/main" id="{C9033857-990D-48C3-B5A0-5987F54866D5}"/>
              </a:ext>
            </a:extLst>
          </p:cNvPr>
          <p:cNvSpPr txBox="1">
            <a:spLocks/>
          </p:cNvSpPr>
          <p:nvPr/>
        </p:nvSpPr>
        <p:spPr>
          <a:xfrm>
            <a:off x="1066006" y="2007426"/>
            <a:ext cx="10554494" cy="1862867"/>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在程序中写算术表达式时，不能将数学中的算术式直接写在程序中，而应按</a:t>
            </a:r>
            <a:r>
              <a:rPr lang="en-US" altLang="zh-CN" sz="2400" dirty="0">
                <a:solidFill>
                  <a:schemeClr val="tx1"/>
                </a:solidFill>
                <a:latin typeface="仿宋" panose="02010609060101010101" pitchFamily="49" charset="-122"/>
                <a:ea typeface="仿宋" panose="02010609060101010101" pitchFamily="49" charset="-122"/>
              </a:rPr>
              <a:t>Java</a:t>
            </a:r>
            <a:r>
              <a:rPr lang="zh-CN" altLang="en-US" sz="2400" dirty="0">
                <a:solidFill>
                  <a:schemeClr val="tx1"/>
                </a:solidFill>
                <a:latin typeface="仿宋" panose="02010609060101010101" pitchFamily="49" charset="-122"/>
                <a:ea typeface="仿宋" panose="02010609060101010101" pitchFamily="49" charset="-122"/>
              </a:rPr>
              <a:t>的语法写表达式。如：</a:t>
            </a:r>
            <a:endParaRPr lang="en-US" altLang="zh-CN" sz="2400" dirty="0">
              <a:solidFill>
                <a:schemeClr val="tx1"/>
              </a:solidFill>
              <a:latin typeface="仿宋" panose="02010609060101010101" pitchFamily="49" charset="-122"/>
              <a:ea typeface="仿宋" panose="02010609060101010101" pitchFamily="49" charset="-122"/>
            </a:endParaRPr>
          </a:p>
          <a:p>
            <a:pPr marL="0" indent="720000">
              <a:lnSpc>
                <a:spcPct val="130000"/>
              </a:lnSpc>
              <a:spcBef>
                <a:spcPts val="0"/>
              </a:spcBef>
              <a:buNone/>
            </a:pPr>
            <a:endParaRPr lang="en-US" altLang="zh-CN" sz="2400" dirty="0">
              <a:solidFill>
                <a:schemeClr val="tx1"/>
              </a:solidFill>
              <a:latin typeface="仿宋" panose="02010609060101010101" pitchFamily="49" charset="-122"/>
              <a:ea typeface="仿宋" panose="02010609060101010101" pitchFamily="49" charset="-122"/>
            </a:endParaRPr>
          </a:p>
          <a:p>
            <a:pPr marL="0" indent="720000">
              <a:lnSpc>
                <a:spcPct val="130000"/>
              </a:lnSpc>
              <a:spcBef>
                <a:spcPts val="0"/>
              </a:spcBef>
              <a:buNone/>
            </a:pPr>
            <a:endParaRPr lang="en-US" altLang="zh-CN" sz="2400" dirty="0">
              <a:solidFill>
                <a:schemeClr val="tx1"/>
              </a:solidFill>
              <a:latin typeface="仿宋" panose="02010609060101010101" pitchFamily="49" charset="-122"/>
              <a:ea typeface="仿宋" panose="02010609060101010101" pitchFamily="49" charset="-122"/>
            </a:endParaRPr>
          </a:p>
          <a:p>
            <a:pPr marL="0" indent="720000">
              <a:lnSpc>
                <a:spcPct val="130000"/>
              </a:lnSpc>
              <a:spcBef>
                <a:spcPts val="0"/>
              </a:spcBef>
              <a:buNone/>
            </a:pPr>
            <a:endParaRPr lang="en-US" altLang="zh-CN" sz="2400" dirty="0">
              <a:solidFill>
                <a:schemeClr val="tx1"/>
              </a:solidFill>
              <a:latin typeface="仿宋" panose="02010609060101010101" pitchFamily="49" charset="-122"/>
              <a:ea typeface="仿宋" panose="02010609060101010101" pitchFamily="49" charset="-122"/>
            </a:endParaRP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在</a:t>
            </a:r>
            <a:r>
              <a:rPr lang="en-US" altLang="zh-CN" sz="2400" dirty="0">
                <a:solidFill>
                  <a:schemeClr val="tx1"/>
                </a:solidFill>
                <a:latin typeface="仿宋" panose="02010609060101010101" pitchFamily="49" charset="-122"/>
                <a:ea typeface="仿宋" panose="02010609060101010101" pitchFamily="49" charset="-122"/>
              </a:rPr>
              <a:t>Java</a:t>
            </a:r>
            <a:r>
              <a:rPr lang="zh-CN" altLang="en-US" sz="2400" dirty="0">
                <a:solidFill>
                  <a:schemeClr val="tx1"/>
                </a:solidFill>
                <a:latin typeface="仿宋" panose="02010609060101010101" pitchFamily="49" charset="-122"/>
                <a:ea typeface="仿宋" panose="02010609060101010101" pitchFamily="49" charset="-122"/>
              </a:rPr>
              <a:t>中应写成：</a:t>
            </a:r>
          </a:p>
          <a:p>
            <a:pPr marL="0" indent="1439863">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a:t>
            </a:r>
            <a:r>
              <a:rPr lang="en-US" altLang="zh-CN" sz="2400" dirty="0" err="1">
                <a:solidFill>
                  <a:schemeClr val="tx1"/>
                </a:solidFill>
                <a:latin typeface="仿宋" panose="02010609060101010101" pitchFamily="49" charset="-122"/>
                <a:ea typeface="仿宋" panose="02010609060101010101" pitchFamily="49" charset="-122"/>
              </a:rPr>
              <a:t>b+Math.sqrt</a:t>
            </a:r>
            <a:r>
              <a:rPr lang="en-US" altLang="zh-CN" sz="2400" dirty="0">
                <a:solidFill>
                  <a:schemeClr val="tx1"/>
                </a:solidFill>
                <a:latin typeface="仿宋" panose="02010609060101010101" pitchFamily="49" charset="-122"/>
                <a:ea typeface="仿宋" panose="02010609060101010101" pitchFamily="49" charset="-122"/>
              </a:rPr>
              <a:t>(b*b-4*a*c))/(2*a)</a:t>
            </a:r>
          </a:p>
          <a:p>
            <a:pPr marL="0" indent="720000">
              <a:lnSpc>
                <a:spcPct val="13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a:p>
            <a:pPr marL="0" indent="720000">
              <a:lnSpc>
                <a:spcPct val="13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6" name="Freeform 3">
            <a:extLst>
              <a:ext uri="{FF2B5EF4-FFF2-40B4-BE49-F238E27FC236}">
                <a16:creationId xmlns:a16="http://schemas.microsoft.com/office/drawing/2014/main" id="{C9CA2B1F-BB7F-464B-B519-EA0E976CFDAA}"/>
              </a:ext>
            </a:extLst>
          </p:cNvPr>
          <p:cNvSpPr/>
          <p:nvPr/>
        </p:nvSpPr>
        <p:spPr>
          <a:xfrm>
            <a:off x="0" y="13723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7" name="内容占位符 2">
            <a:extLst>
              <a:ext uri="{FF2B5EF4-FFF2-40B4-BE49-F238E27FC236}">
                <a16:creationId xmlns:a16="http://schemas.microsoft.com/office/drawing/2014/main" id="{BCFADA2A-525A-4504-9F98-D7AEC727F88E}"/>
              </a:ext>
            </a:extLst>
          </p:cNvPr>
          <p:cNvSpPr txBox="1">
            <a:spLocks/>
          </p:cNvSpPr>
          <p:nvPr/>
        </p:nvSpPr>
        <p:spPr>
          <a:xfrm>
            <a:off x="1069615" y="1372394"/>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1.</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算术运算符</a:t>
            </a:r>
          </a:p>
        </p:txBody>
      </p:sp>
      <p:pic>
        <p:nvPicPr>
          <p:cNvPr id="8" name="图片 7">
            <a:extLst>
              <a:ext uri="{FF2B5EF4-FFF2-40B4-BE49-F238E27FC236}">
                <a16:creationId xmlns:a16="http://schemas.microsoft.com/office/drawing/2014/main" id="{8FE30AAA-C92C-48C0-BF36-25751992F1CE}"/>
              </a:ext>
            </a:extLst>
          </p:cNvPr>
          <p:cNvPicPr>
            <a:picLocks noChangeAspect="1"/>
          </p:cNvPicPr>
          <p:nvPr/>
        </p:nvPicPr>
        <p:blipFill>
          <a:blip r:embed="rId2" cstate="print"/>
          <a:stretch>
            <a:fillRect/>
          </a:stretch>
        </p:blipFill>
        <p:spPr>
          <a:xfrm>
            <a:off x="4015864" y="3120131"/>
            <a:ext cx="2925231" cy="1144656"/>
          </a:xfrm>
          <a:prstGeom prst="rect">
            <a:avLst/>
          </a:prstGeom>
        </p:spPr>
      </p:pic>
    </p:spTree>
    <p:extLst>
      <p:ext uri="{BB962C8B-B14F-4D97-AF65-F5344CB8AC3E}">
        <p14:creationId xmlns:p14="http://schemas.microsoft.com/office/powerpoint/2010/main" val="1023877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childTnLst>
                          </p:cTn>
                        </p:par>
                        <p:par>
                          <p:cTn id="11" fill="hold">
                            <p:stCondLst>
                              <p:cond delay="2000"/>
                            </p:stCondLst>
                            <p:childTnLst>
                              <p:par>
                                <p:cTn id="12" presetID="2" presetClass="entr" presetSubtype="9" fill="hold" grpId="0" nodeType="after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1000" fill="hold"/>
                                        <p:tgtEl>
                                          <p:spTgt spid="8"/>
                                        </p:tgtEl>
                                        <p:attrNameLst>
                                          <p:attrName>ppt_w</p:attrName>
                                        </p:attrNameLst>
                                      </p:cBhvr>
                                      <p:tavLst>
                                        <p:tav tm="0">
                                          <p:val>
                                            <p:fltVal val="0"/>
                                          </p:val>
                                        </p:tav>
                                        <p:tav tm="100000">
                                          <p:val>
                                            <p:strVal val="#ppt_w"/>
                                          </p:val>
                                        </p:tav>
                                      </p:tavLst>
                                    </p:anim>
                                    <p:anim calcmode="lin" valueType="num">
                                      <p:cBhvr>
                                        <p:cTn id="21" dur="1000" fill="hold"/>
                                        <p:tgtEl>
                                          <p:spTgt spid="8"/>
                                        </p:tgtEl>
                                        <p:attrNameLst>
                                          <p:attrName>ppt_h</p:attrName>
                                        </p:attrNameLst>
                                      </p:cBhvr>
                                      <p:tavLst>
                                        <p:tav tm="0">
                                          <p:val>
                                            <p:fltVal val="0"/>
                                          </p:val>
                                        </p:tav>
                                        <p:tav tm="100000">
                                          <p:val>
                                            <p:strVal val="#ppt_h"/>
                                          </p:val>
                                        </p:tav>
                                      </p:tavLst>
                                    </p:anim>
                                    <p:anim calcmode="lin" valueType="num">
                                      <p:cBhvr>
                                        <p:cTn id="22" dur="1000" fill="hold"/>
                                        <p:tgtEl>
                                          <p:spTgt spid="8"/>
                                        </p:tgtEl>
                                        <p:attrNameLst>
                                          <p:attrName>style.rotation</p:attrName>
                                        </p:attrNameLst>
                                      </p:cBhvr>
                                      <p:tavLst>
                                        <p:tav tm="0">
                                          <p:val>
                                            <p:fltVal val="90"/>
                                          </p:val>
                                        </p:tav>
                                        <p:tav tm="100000">
                                          <p:val>
                                            <p:fltVal val="0"/>
                                          </p:val>
                                        </p:tav>
                                      </p:tavLst>
                                    </p:anim>
                                    <p:animEffect transition="in" filter="fade">
                                      <p:cBhvr>
                                        <p:cTn id="23" dur="10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9" fill="hold" grpId="0"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 calcmode="lin" valueType="num">
                                      <p:cBhvr additive="base">
                                        <p:cTn id="28"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5">
                                            <p:txEl>
                                              <p:pRg st="4" end="4"/>
                                            </p:txEl>
                                          </p:spTgt>
                                        </p:tgtEl>
                                        <p:attrNameLst>
                                          <p:attrName>ppt_y</p:attrName>
                                        </p:attrNameLst>
                                      </p:cBhvr>
                                      <p:tavLst>
                                        <p:tav tm="0">
                                          <p:val>
                                            <p:strVal val="0-#ppt_h/2"/>
                                          </p:val>
                                        </p:tav>
                                        <p:tav tm="100000">
                                          <p:val>
                                            <p:strVal val="#ppt_y"/>
                                          </p:val>
                                        </p:tav>
                                      </p:tavLst>
                                    </p:anim>
                                  </p:childTnLst>
                                </p:cTn>
                              </p:par>
                            </p:childTnLst>
                          </p:cTn>
                        </p:par>
                        <p:par>
                          <p:cTn id="30" fill="hold">
                            <p:stCondLst>
                              <p:cond delay="500"/>
                            </p:stCondLst>
                            <p:childTnLst>
                              <p:par>
                                <p:cTn id="31" presetID="2" presetClass="entr" presetSubtype="9" fill="hold" grpId="0" nodeType="after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 calcmode="lin" valueType="num">
                                      <p:cBhvr additive="base">
                                        <p:cTn id="33"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5">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2.2  </a:t>
            </a:r>
            <a:r>
              <a:rPr lang="zh-CN" altLang="en-US" b="1" dirty="0">
                <a:latin typeface="仿宋" panose="02010609060101010101" pitchFamily="49" charset="-122"/>
                <a:ea typeface="仿宋" panose="02010609060101010101" pitchFamily="49" charset="-122"/>
              </a:rPr>
              <a:t>数据类型和运算符号</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8C95E3FD-A3CD-43FC-BD1E-EB7D08863A7E}"/>
              </a:ext>
            </a:extLst>
          </p:cNvPr>
          <p:cNvSpPr/>
          <p:nvPr/>
        </p:nvSpPr>
        <p:spPr>
          <a:xfrm>
            <a:off x="-2" y="2671229"/>
            <a:ext cx="12190415" cy="40351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内容占位符 2">
            <a:extLst>
              <a:ext uri="{FF2B5EF4-FFF2-40B4-BE49-F238E27FC236}">
                <a16:creationId xmlns:a16="http://schemas.microsoft.com/office/drawing/2014/main" id="{6D0C0F04-2BA9-48E0-BBAF-FBEC6371F1DA}"/>
              </a:ext>
            </a:extLst>
          </p:cNvPr>
          <p:cNvSpPr>
            <a:spLocks noGrp="1"/>
          </p:cNvSpPr>
          <p:nvPr>
            <p:ph idx="1"/>
          </p:nvPr>
        </p:nvSpPr>
        <p:spPr>
          <a:xfrm>
            <a:off x="609521" y="1981501"/>
            <a:ext cx="10971372" cy="457693"/>
          </a:xfrm>
        </p:spPr>
        <p:txBody>
          <a:bodyPr>
            <a:noAutofit/>
          </a:bodyPr>
          <a:lstStyle/>
          <a:p>
            <a:pPr marL="0" indent="0">
              <a:buNone/>
            </a:pPr>
            <a:r>
              <a:rPr lang="zh-CN" altLang="en-US" sz="2400" dirty="0">
                <a:latin typeface="仿宋" panose="02010609060101010101" pitchFamily="49" charset="-122"/>
                <a:ea typeface="仿宋" panose="02010609060101010101" pitchFamily="49" charset="-122"/>
              </a:rPr>
              <a:t>（</a:t>
            </a:r>
            <a:r>
              <a:rPr lang="en-US" altLang="zh-CN" sz="2400" dirty="0">
                <a:latin typeface="仿宋" panose="02010609060101010101" pitchFamily="49" charset="-122"/>
                <a:ea typeface="仿宋" panose="02010609060101010101" pitchFamily="49" charset="-122"/>
              </a:rPr>
              <a:t>2</a:t>
            </a:r>
            <a:r>
              <a:rPr lang="zh-CN" altLang="en-US" sz="2400" dirty="0">
                <a:latin typeface="仿宋" panose="02010609060101010101" pitchFamily="49" charset="-122"/>
                <a:ea typeface="仿宋" panose="02010609060101010101" pitchFamily="49" charset="-122"/>
              </a:rPr>
              <a:t>）一元算术运算符</a:t>
            </a:r>
          </a:p>
        </p:txBody>
      </p:sp>
      <p:sp>
        <p:nvSpPr>
          <p:cNvPr id="6" name="内容占位符 2">
            <a:extLst>
              <a:ext uri="{FF2B5EF4-FFF2-40B4-BE49-F238E27FC236}">
                <a16:creationId xmlns:a16="http://schemas.microsoft.com/office/drawing/2014/main" id="{01488092-1A7C-4C7E-B3A6-470FFC20C100}"/>
              </a:ext>
            </a:extLst>
          </p:cNvPr>
          <p:cNvSpPr txBox="1">
            <a:spLocks/>
          </p:cNvSpPr>
          <p:nvPr/>
        </p:nvSpPr>
        <p:spPr>
          <a:xfrm>
            <a:off x="456406" y="2969528"/>
            <a:ext cx="11353800" cy="3584466"/>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一元算术运算符分别是</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（取正）、</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（取负）、</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（变量值增加</a:t>
            </a:r>
            <a:r>
              <a:rPr lang="en-US" altLang="zh-CN" sz="2400" dirty="0">
                <a:solidFill>
                  <a:schemeClr val="tx1"/>
                </a:solidFill>
                <a:latin typeface="仿宋" panose="02010609060101010101" pitchFamily="49" charset="-122"/>
                <a:ea typeface="仿宋" panose="02010609060101010101" pitchFamily="49" charset="-122"/>
              </a:rPr>
              <a:t>1</a:t>
            </a:r>
            <a:r>
              <a:rPr lang="zh-CN" altLang="en-US" sz="2400" dirty="0">
                <a:solidFill>
                  <a:schemeClr val="tx1"/>
                </a:solidFill>
                <a:latin typeface="仿宋" panose="02010609060101010101" pitchFamily="49" charset="-122"/>
                <a:ea typeface="仿宋" panose="02010609060101010101" pitchFamily="49" charset="-122"/>
              </a:rPr>
              <a:t>）和</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（变量值减</a:t>
            </a:r>
            <a:r>
              <a:rPr lang="en-US" altLang="zh-CN" sz="2400" dirty="0">
                <a:solidFill>
                  <a:schemeClr val="tx1"/>
                </a:solidFill>
                <a:latin typeface="仿宋" panose="02010609060101010101" pitchFamily="49" charset="-122"/>
                <a:ea typeface="仿宋" panose="02010609060101010101" pitchFamily="49" charset="-122"/>
              </a:rPr>
              <a:t>1</a:t>
            </a:r>
            <a:r>
              <a:rPr lang="zh-CN" altLang="en-US" sz="2400" dirty="0">
                <a:solidFill>
                  <a:schemeClr val="tx1"/>
                </a:solidFill>
                <a:latin typeface="仿宋" panose="02010609060101010101" pitchFamily="49" charset="-122"/>
                <a:ea typeface="仿宋" panose="02010609060101010101" pitchFamily="49" charset="-122"/>
              </a:rPr>
              <a:t>）。其中</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和</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的操作数可以是任何数值型数据。语法形式：</a:t>
            </a:r>
          </a:p>
          <a:p>
            <a:pPr marL="0" indent="4572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表达式</a:t>
            </a:r>
            <a:r>
              <a:rPr lang="en-US" altLang="zh-CN" sz="2400" dirty="0">
                <a:solidFill>
                  <a:schemeClr val="tx1"/>
                </a:solidFill>
                <a:latin typeface="仿宋" panose="02010609060101010101" pitchFamily="49" charset="-122"/>
                <a:ea typeface="仿宋" panose="02010609060101010101" pitchFamily="49" charset="-122"/>
              </a:rPr>
              <a:t>)</a:t>
            </a:r>
          </a:p>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或</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表达式</a:t>
            </a:r>
            <a:r>
              <a:rPr lang="en-US" altLang="zh-CN" sz="2400" dirty="0">
                <a:solidFill>
                  <a:schemeClr val="tx1"/>
                </a:solidFill>
                <a:latin typeface="仿宋" panose="02010609060101010101" pitchFamily="49" charset="-122"/>
                <a:ea typeface="仿宋" panose="02010609060101010101" pitchFamily="49" charset="-122"/>
              </a:rPr>
              <a:t>)</a:t>
            </a:r>
          </a:p>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表示将“表达式”的值取正或取负。取正（</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）运算较少用。</a:t>
            </a:r>
            <a:endParaRPr lang="en-US" altLang="zh-CN" sz="2400" dirty="0">
              <a:solidFill>
                <a:schemeClr val="tx1"/>
              </a:solidFill>
              <a:latin typeface="仿宋" panose="02010609060101010101" pitchFamily="49" charset="-122"/>
              <a:ea typeface="仿宋" panose="02010609060101010101" pitchFamily="49" charset="-122"/>
            </a:endParaRPr>
          </a:p>
          <a:p>
            <a:pPr marL="0" indent="4572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和</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运算符可以使变量增加</a:t>
            </a:r>
            <a:r>
              <a:rPr lang="en-US" altLang="zh-CN" sz="2400" dirty="0">
                <a:solidFill>
                  <a:schemeClr val="tx1"/>
                </a:solidFill>
                <a:latin typeface="仿宋" panose="02010609060101010101" pitchFamily="49" charset="-122"/>
                <a:ea typeface="仿宋" panose="02010609060101010101" pitchFamily="49" charset="-122"/>
              </a:rPr>
              <a:t>1</a:t>
            </a:r>
            <a:r>
              <a:rPr lang="zh-CN" altLang="en-US" sz="2400" dirty="0">
                <a:solidFill>
                  <a:schemeClr val="tx1"/>
                </a:solidFill>
                <a:latin typeface="仿宋" panose="02010609060101010101" pitchFamily="49" charset="-122"/>
                <a:ea typeface="仿宋" panose="02010609060101010101" pitchFamily="49" charset="-122"/>
              </a:rPr>
              <a:t>或减少</a:t>
            </a:r>
            <a:r>
              <a:rPr lang="en-US" altLang="zh-CN" sz="2400" dirty="0">
                <a:solidFill>
                  <a:schemeClr val="tx1"/>
                </a:solidFill>
                <a:latin typeface="仿宋" panose="02010609060101010101" pitchFamily="49" charset="-122"/>
                <a:ea typeface="仿宋" panose="02010609060101010101" pitchFamily="49" charset="-122"/>
              </a:rPr>
              <a:t>1</a:t>
            </a:r>
            <a:r>
              <a:rPr lang="zh-CN" altLang="en-US" sz="2400" dirty="0">
                <a:solidFill>
                  <a:schemeClr val="tx1"/>
                </a:solidFill>
                <a:latin typeface="仿宋" panose="02010609060101010101" pitchFamily="49" charset="-122"/>
                <a:ea typeface="仿宋" panose="02010609060101010101" pitchFamily="49" charset="-122"/>
              </a:rPr>
              <a:t>，它们的操作数一定是变量，不能是表达式。多数情况下变量都是整型变量。</a:t>
            </a:r>
          </a:p>
          <a:p>
            <a:pPr marL="0" indent="457200">
              <a:lnSpc>
                <a:spcPct val="13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a:p>
            <a:pPr marL="0" indent="0">
              <a:lnSpc>
                <a:spcPts val="3000"/>
              </a:lnSpc>
              <a:spcBef>
                <a:spcPts val="1800"/>
              </a:spcBef>
              <a:buNone/>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7" name="矩形 6">
            <a:extLst>
              <a:ext uri="{FF2B5EF4-FFF2-40B4-BE49-F238E27FC236}">
                <a16:creationId xmlns:a16="http://schemas.microsoft.com/office/drawing/2014/main" id="{EA74E47E-C972-4548-800C-ACBC9AB561A1}"/>
              </a:ext>
            </a:extLst>
          </p:cNvPr>
          <p:cNvSpPr/>
          <p:nvPr/>
        </p:nvSpPr>
        <p:spPr>
          <a:xfrm>
            <a:off x="-1" y="2591594"/>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Freeform 3">
            <a:extLst>
              <a:ext uri="{FF2B5EF4-FFF2-40B4-BE49-F238E27FC236}">
                <a16:creationId xmlns:a16="http://schemas.microsoft.com/office/drawing/2014/main" id="{73F94494-9D58-4BDA-B074-798EB3C55C73}"/>
              </a:ext>
            </a:extLst>
          </p:cNvPr>
          <p:cNvSpPr/>
          <p:nvPr/>
        </p:nvSpPr>
        <p:spPr>
          <a:xfrm>
            <a:off x="794" y="12961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9" name="内容占位符 2">
            <a:extLst>
              <a:ext uri="{FF2B5EF4-FFF2-40B4-BE49-F238E27FC236}">
                <a16:creationId xmlns:a16="http://schemas.microsoft.com/office/drawing/2014/main" id="{D32CE28B-511D-4D07-901B-1F506E646CE3}"/>
              </a:ext>
            </a:extLst>
          </p:cNvPr>
          <p:cNvSpPr txBox="1">
            <a:spLocks/>
          </p:cNvSpPr>
          <p:nvPr/>
        </p:nvSpPr>
        <p:spPr>
          <a:xfrm>
            <a:off x="1070409" y="1306088"/>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1.</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算术运算符</a:t>
            </a:r>
          </a:p>
        </p:txBody>
      </p:sp>
      <p:sp>
        <p:nvSpPr>
          <p:cNvPr id="10" name="矩形 9">
            <a:extLst>
              <a:ext uri="{FF2B5EF4-FFF2-40B4-BE49-F238E27FC236}">
                <a16:creationId xmlns:a16="http://schemas.microsoft.com/office/drawing/2014/main" id="{E05122E4-C997-4794-82E4-E9891EAC284C}"/>
              </a:ext>
            </a:extLst>
          </p:cNvPr>
          <p:cNvSpPr/>
          <p:nvPr/>
        </p:nvSpPr>
        <p:spPr>
          <a:xfrm>
            <a:off x="0" y="6852293"/>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622007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 presetClass="entr" presetSubtype="9"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 calcmode="lin" valueType="num">
                                      <p:cBhvr additive="base">
                                        <p:cTn id="10"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1" dur="5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16" presetClass="entr" presetSubtype="2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circle(in)">
                                      <p:cBhvr>
                                        <p:cTn id="18" dur="2000"/>
                                        <p:tgtEl>
                                          <p:spTgt spid="4"/>
                                        </p:tgtEl>
                                      </p:cBhvr>
                                    </p:animEffect>
                                  </p:childTnLst>
                                </p:cTn>
                              </p:par>
                            </p:childTnLst>
                          </p:cTn>
                        </p:par>
                        <p:par>
                          <p:cTn id="19" fill="hold">
                            <p:stCondLst>
                              <p:cond delay="2500"/>
                            </p:stCondLst>
                            <p:childTnLst>
                              <p:par>
                                <p:cTn id="20" presetID="2" presetClass="entr" presetSubtype="3" fill="hold" grpId="0" nodeType="after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 calcmode="lin" valueType="num">
                                      <p:cBhvr additive="base">
                                        <p:cTn id="22"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3" fill="hold" grpId="0" nodeType="click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 calcmode="lin" valueType="num">
                                      <p:cBhvr additive="base">
                                        <p:cTn id="28"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6">
                                            <p:txEl>
                                              <p:pRg st="1" end="1"/>
                                            </p:txEl>
                                          </p:spTgt>
                                        </p:tgtEl>
                                        <p:attrNameLst>
                                          <p:attrName>ppt_y</p:attrName>
                                        </p:attrNameLst>
                                      </p:cBhvr>
                                      <p:tavLst>
                                        <p:tav tm="0">
                                          <p:val>
                                            <p:strVal val="0-#ppt_h/2"/>
                                          </p:val>
                                        </p:tav>
                                        <p:tav tm="100000">
                                          <p:val>
                                            <p:strVal val="#ppt_y"/>
                                          </p:val>
                                        </p:tav>
                                      </p:tavLst>
                                    </p:anim>
                                  </p:childTnLst>
                                </p:cTn>
                              </p:par>
                              <p:par>
                                <p:cTn id="30" presetID="2" presetClass="entr" presetSubtype="3" fill="hold" grpId="0" nodeType="with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 calcmode="lin" valueType="num">
                                      <p:cBhvr additive="base">
                                        <p:cTn id="32"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6">
                                            <p:txEl>
                                              <p:pRg st="2" end="2"/>
                                            </p:txEl>
                                          </p:spTgt>
                                        </p:tgtEl>
                                        <p:attrNameLst>
                                          <p:attrName>ppt_y</p:attrName>
                                        </p:attrNameLst>
                                      </p:cBhvr>
                                      <p:tavLst>
                                        <p:tav tm="0">
                                          <p:val>
                                            <p:strVal val="0-#ppt_h/2"/>
                                          </p:val>
                                        </p:tav>
                                        <p:tav tm="100000">
                                          <p:val>
                                            <p:strVal val="#ppt_y"/>
                                          </p:val>
                                        </p:tav>
                                      </p:tavLst>
                                    </p:anim>
                                  </p:childTnLst>
                                </p:cTn>
                              </p:par>
                            </p:childTnLst>
                          </p:cTn>
                        </p:par>
                        <p:par>
                          <p:cTn id="34" fill="hold">
                            <p:stCondLst>
                              <p:cond delay="500"/>
                            </p:stCondLst>
                            <p:childTnLst>
                              <p:par>
                                <p:cTn id="35" presetID="2" presetClass="entr" presetSubtype="3" fill="hold" grpId="0" nodeType="after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 calcmode="lin" valueType="num">
                                      <p:cBhvr additive="base">
                                        <p:cTn id="37" dur="500" fill="hold"/>
                                        <p:tgtEl>
                                          <p:spTgt spid="6">
                                            <p:txEl>
                                              <p:pRg st="3" end="3"/>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6">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3" fill="hold" grpId="0" nodeType="click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anim calcmode="lin" valueType="num">
                                      <p:cBhvr additive="base">
                                        <p:cTn id="43" dur="500" fill="hold"/>
                                        <p:tgtEl>
                                          <p:spTgt spid="6">
                                            <p:txEl>
                                              <p:pRg st="4" end="4"/>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6">
                                            <p:txEl>
                                              <p:pRg st="4" end="4"/>
                                            </p:txEl>
                                          </p:spTgt>
                                        </p:tgtEl>
                                        <p:attrNameLst>
                                          <p:attrName>ppt_y</p:attrName>
                                        </p:attrNameLst>
                                      </p:cBhvr>
                                      <p:tavLst>
                                        <p:tav tm="0">
                                          <p:val>
                                            <p:strVal val="0-#ppt_h/2"/>
                                          </p:val>
                                        </p:tav>
                                        <p:tav tm="100000">
                                          <p:val>
                                            <p:strVal val="#ppt_y"/>
                                          </p:val>
                                        </p:tav>
                                      </p:tavLst>
                                    </p:anim>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left)">
                                      <p:cBhvr>
                                        <p:cTn id="4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build="p"/>
      <p:bldP spid="6" grpId="0" uiExpand="1" build="p"/>
      <p:bldP spid="7"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2.1  </a:t>
            </a:r>
            <a:r>
              <a:rPr lang="zh-CN" altLang="en-US" b="1" dirty="0">
                <a:latin typeface="仿宋" panose="02010609060101010101" pitchFamily="49" charset="-122"/>
                <a:ea typeface="仿宋" panose="02010609060101010101" pitchFamily="49" charset="-122"/>
              </a:rPr>
              <a:t>标识符与关键字</a:t>
            </a:r>
          </a:p>
        </p:txBody>
      </p:sp>
      <p:sp>
        <p:nvSpPr>
          <p:cNvPr id="42" name="矩形 41">
            <a:extLst>
              <a:ext uri="{FF2B5EF4-FFF2-40B4-BE49-F238E27FC236}">
                <a16:creationId xmlns:a16="http://schemas.microsoft.com/office/drawing/2014/main" id="{7E44E19F-39C1-4D43-9F31-59EEE737509D}"/>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0" y="1187546"/>
            <a:ext cx="12192000"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仿宋" panose="02010609060101010101" pitchFamily="49" charset="-122"/>
                  <a:ea typeface="仿宋" panose="02010609060101010101" pitchFamily="49" charset="-122"/>
                </a:rPr>
                <a:t>1</a:t>
              </a:r>
              <a:r>
                <a:rPr lang="zh-CN" altLang="en-US" sz="2400" b="1" dirty="0">
                  <a:latin typeface="仿宋" panose="02010609060101010101" pitchFamily="49" charset="-122"/>
                  <a:ea typeface="仿宋" panose="02010609060101010101" pitchFamily="49" charset="-122"/>
                </a:rPr>
                <a:t>、标识符</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47" name="圆角矩形 11">
            <a:extLst>
              <a:ext uri="{FF2B5EF4-FFF2-40B4-BE49-F238E27FC236}">
                <a16:creationId xmlns:a16="http://schemas.microsoft.com/office/drawing/2014/main" id="{92EDCA54-46AD-49B8-A877-74CC585B5DD4}"/>
              </a:ext>
            </a:extLst>
          </p:cNvPr>
          <p:cNvSpPr/>
          <p:nvPr/>
        </p:nvSpPr>
        <p:spPr>
          <a:xfrm>
            <a:off x="1143317" y="1896526"/>
            <a:ext cx="9822766" cy="396240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u"/>
            </a:pPr>
            <a:r>
              <a:rPr lang="zh-CN" altLang="zh-CN" sz="2400" b="1" dirty="0">
                <a:solidFill>
                  <a:schemeClr val="tx1"/>
                </a:solidFill>
                <a:latin typeface="仿宋" panose="02010609060101010101" pitchFamily="49" charset="-122"/>
                <a:ea typeface="仿宋" panose="02010609060101010101" pitchFamily="49" charset="-122"/>
              </a:rPr>
              <a:t>用来标识类名、变量名、方法名、类型名、数组名、文件名的有效字符序列称为标识符。简单地说，标识符就是一个名字。以下是</a:t>
            </a:r>
            <a:r>
              <a:rPr lang="en-US" altLang="zh-CN" sz="2400" b="1" dirty="0">
                <a:solidFill>
                  <a:schemeClr val="tx1"/>
                </a:solidFill>
                <a:latin typeface="仿宋" panose="02010609060101010101" pitchFamily="49" charset="-122"/>
                <a:ea typeface="仿宋" panose="02010609060101010101" pitchFamily="49" charset="-122"/>
              </a:rPr>
              <a:t>Java</a:t>
            </a:r>
            <a:r>
              <a:rPr lang="zh-CN" altLang="zh-CN" sz="2400" b="1" dirty="0">
                <a:solidFill>
                  <a:schemeClr val="tx1"/>
                </a:solidFill>
                <a:latin typeface="仿宋" panose="02010609060101010101" pitchFamily="49" charset="-122"/>
                <a:ea typeface="仿宋" panose="02010609060101010101" pitchFamily="49" charset="-122"/>
              </a:rPr>
              <a:t>关于标识符的语法规则。</a:t>
            </a:r>
          </a:p>
          <a:p>
            <a:pPr lvl="0">
              <a:buFont typeface="Wingdings" pitchFamily="2" charset="2"/>
              <a:buChar char="u"/>
            </a:pPr>
            <a:r>
              <a:rPr lang="zh-CN" altLang="zh-CN" sz="2400" b="1" dirty="0">
                <a:solidFill>
                  <a:srgbClr val="C00000"/>
                </a:solidFill>
                <a:latin typeface="仿宋" panose="02010609060101010101" pitchFamily="49" charset="-122"/>
                <a:ea typeface="仿宋" panose="02010609060101010101" pitchFamily="49" charset="-122"/>
              </a:rPr>
              <a:t>标识符由字母、下划线、美元符号和数字组成，长度不受限制。</a:t>
            </a:r>
          </a:p>
          <a:p>
            <a:pPr lvl="0">
              <a:buFont typeface="Wingdings" pitchFamily="2" charset="2"/>
              <a:buChar char="u"/>
            </a:pPr>
            <a:r>
              <a:rPr lang="zh-CN" altLang="zh-CN" sz="2400" b="1" dirty="0">
                <a:solidFill>
                  <a:srgbClr val="C00000"/>
                </a:solidFill>
                <a:latin typeface="仿宋" panose="02010609060101010101" pitchFamily="49" charset="-122"/>
                <a:ea typeface="仿宋" panose="02010609060101010101" pitchFamily="49" charset="-122"/>
              </a:rPr>
              <a:t>标识符的第一个字符不能是数字字符。</a:t>
            </a:r>
          </a:p>
          <a:p>
            <a:pPr lvl="0">
              <a:buFont typeface="Wingdings" pitchFamily="2" charset="2"/>
              <a:buChar char="u"/>
            </a:pPr>
            <a:r>
              <a:rPr lang="zh-CN" altLang="zh-CN" sz="2400" b="1" dirty="0">
                <a:solidFill>
                  <a:srgbClr val="C00000"/>
                </a:solidFill>
                <a:latin typeface="仿宋" panose="02010609060101010101" pitchFamily="49" charset="-122"/>
                <a:ea typeface="仿宋" panose="02010609060101010101" pitchFamily="49" charset="-122"/>
              </a:rPr>
              <a:t>标识符不能是关键字</a:t>
            </a:r>
          </a:p>
          <a:p>
            <a:pPr>
              <a:buFont typeface="Wingdings" pitchFamily="2" charset="2"/>
              <a:buChar char="u"/>
            </a:pPr>
            <a:r>
              <a:rPr lang="zh-CN" altLang="zh-CN" sz="2400" b="1" dirty="0">
                <a:solidFill>
                  <a:srgbClr val="C00000"/>
                </a:solidFill>
                <a:latin typeface="仿宋" panose="02010609060101010101" pitchFamily="49" charset="-122"/>
                <a:ea typeface="仿宋" panose="02010609060101010101" pitchFamily="49" charset="-122"/>
              </a:rPr>
              <a:t>标识符不能是</a:t>
            </a:r>
            <a:r>
              <a:rPr lang="en-US" altLang="zh-CN" sz="2400" b="1" dirty="0">
                <a:solidFill>
                  <a:srgbClr val="C00000"/>
                </a:solidFill>
                <a:latin typeface="仿宋" panose="02010609060101010101" pitchFamily="49" charset="-122"/>
                <a:ea typeface="仿宋" panose="02010609060101010101" pitchFamily="49" charset="-122"/>
              </a:rPr>
              <a:t>true</a:t>
            </a:r>
            <a:r>
              <a:rPr lang="zh-CN" altLang="zh-CN" sz="2400" b="1" dirty="0">
                <a:solidFill>
                  <a:srgbClr val="C00000"/>
                </a:solidFill>
                <a:latin typeface="仿宋" panose="02010609060101010101" pitchFamily="49" charset="-122"/>
                <a:ea typeface="仿宋" panose="02010609060101010101" pitchFamily="49" charset="-122"/>
              </a:rPr>
              <a:t>、</a:t>
            </a:r>
            <a:r>
              <a:rPr lang="en-US" altLang="zh-CN" sz="2400" b="1" dirty="0">
                <a:solidFill>
                  <a:srgbClr val="C00000"/>
                </a:solidFill>
                <a:latin typeface="仿宋" panose="02010609060101010101" pitchFamily="49" charset="-122"/>
                <a:ea typeface="仿宋" panose="02010609060101010101" pitchFamily="49" charset="-122"/>
              </a:rPr>
              <a:t>false</a:t>
            </a:r>
            <a:r>
              <a:rPr lang="zh-CN" altLang="zh-CN" sz="2400" b="1" dirty="0">
                <a:solidFill>
                  <a:srgbClr val="C00000"/>
                </a:solidFill>
                <a:latin typeface="仿宋" panose="02010609060101010101" pitchFamily="49" charset="-122"/>
                <a:ea typeface="仿宋" panose="02010609060101010101" pitchFamily="49" charset="-122"/>
              </a:rPr>
              <a:t>和</a:t>
            </a:r>
            <a:r>
              <a:rPr lang="en-US" altLang="zh-CN" sz="2400" b="1" dirty="0">
                <a:solidFill>
                  <a:srgbClr val="C00000"/>
                </a:solidFill>
                <a:latin typeface="仿宋" panose="02010609060101010101" pitchFamily="49" charset="-122"/>
                <a:ea typeface="仿宋" panose="02010609060101010101" pitchFamily="49" charset="-122"/>
              </a:rPr>
              <a:t>null</a:t>
            </a:r>
            <a:r>
              <a:rPr lang="zh-CN" altLang="zh-CN" sz="2400" b="1" dirty="0">
                <a:solidFill>
                  <a:srgbClr val="C00000"/>
                </a:solidFill>
                <a:latin typeface="仿宋" panose="02010609060101010101" pitchFamily="49" charset="-122"/>
                <a:ea typeface="仿宋" panose="02010609060101010101" pitchFamily="49" charset="-122"/>
              </a:rPr>
              <a:t>（尽管</a:t>
            </a:r>
            <a:r>
              <a:rPr lang="en-US" altLang="zh-CN" sz="2400" b="1" dirty="0">
                <a:solidFill>
                  <a:srgbClr val="C00000"/>
                </a:solidFill>
                <a:latin typeface="仿宋" panose="02010609060101010101" pitchFamily="49" charset="-122"/>
                <a:ea typeface="仿宋" panose="02010609060101010101" pitchFamily="49" charset="-122"/>
              </a:rPr>
              <a:t>true</a:t>
            </a:r>
            <a:r>
              <a:rPr lang="zh-CN" altLang="zh-CN" sz="2400" b="1" dirty="0">
                <a:solidFill>
                  <a:srgbClr val="C00000"/>
                </a:solidFill>
                <a:latin typeface="仿宋" panose="02010609060101010101" pitchFamily="49" charset="-122"/>
                <a:ea typeface="仿宋" panose="02010609060101010101" pitchFamily="49" charset="-122"/>
              </a:rPr>
              <a:t>、</a:t>
            </a:r>
            <a:r>
              <a:rPr lang="en-US" altLang="zh-CN" sz="2400" b="1" dirty="0">
                <a:solidFill>
                  <a:srgbClr val="C00000"/>
                </a:solidFill>
                <a:latin typeface="仿宋" panose="02010609060101010101" pitchFamily="49" charset="-122"/>
                <a:ea typeface="仿宋" panose="02010609060101010101" pitchFamily="49" charset="-122"/>
              </a:rPr>
              <a:t>false</a:t>
            </a:r>
            <a:r>
              <a:rPr lang="zh-CN" altLang="zh-CN" sz="2400" b="1" dirty="0">
                <a:solidFill>
                  <a:srgbClr val="C00000"/>
                </a:solidFill>
                <a:latin typeface="仿宋" panose="02010609060101010101" pitchFamily="49" charset="-122"/>
                <a:ea typeface="仿宋" panose="02010609060101010101" pitchFamily="49" charset="-122"/>
              </a:rPr>
              <a:t>和</a:t>
            </a:r>
            <a:r>
              <a:rPr lang="en-US" altLang="zh-CN" sz="2400" b="1" dirty="0">
                <a:solidFill>
                  <a:srgbClr val="C00000"/>
                </a:solidFill>
                <a:latin typeface="仿宋" panose="02010609060101010101" pitchFamily="49" charset="-122"/>
                <a:ea typeface="仿宋" panose="02010609060101010101" pitchFamily="49" charset="-122"/>
              </a:rPr>
              <a:t>null</a:t>
            </a:r>
            <a:r>
              <a:rPr lang="zh-CN" altLang="zh-CN" sz="2400" b="1" dirty="0">
                <a:solidFill>
                  <a:srgbClr val="C00000"/>
                </a:solidFill>
                <a:latin typeface="仿宋" panose="02010609060101010101" pitchFamily="49" charset="-122"/>
                <a:ea typeface="仿宋" panose="02010609060101010101" pitchFamily="49" charset="-122"/>
              </a:rPr>
              <a:t>不是</a:t>
            </a:r>
            <a:r>
              <a:rPr lang="en-US" altLang="zh-CN" sz="2400" b="1" dirty="0">
                <a:solidFill>
                  <a:srgbClr val="C00000"/>
                </a:solidFill>
                <a:latin typeface="仿宋" panose="02010609060101010101" pitchFamily="49" charset="-122"/>
                <a:ea typeface="仿宋" panose="02010609060101010101" pitchFamily="49" charset="-122"/>
              </a:rPr>
              <a:t>Java</a:t>
            </a:r>
            <a:r>
              <a:rPr lang="zh-CN" altLang="zh-CN" sz="2400" b="1" dirty="0">
                <a:solidFill>
                  <a:srgbClr val="C00000"/>
                </a:solidFill>
                <a:latin typeface="仿宋" panose="02010609060101010101" pitchFamily="49" charset="-122"/>
                <a:ea typeface="仿宋" panose="02010609060101010101" pitchFamily="49" charset="-122"/>
              </a:rPr>
              <a:t>关键字）</a:t>
            </a:r>
            <a:endParaRPr lang="zh-CN" altLang="en-US" sz="2400" b="1" dirty="0">
              <a:solidFill>
                <a:srgbClr val="C00000"/>
              </a:solidFill>
              <a:latin typeface="仿宋" panose="02010609060101010101" pitchFamily="49" charset="-122"/>
              <a:ea typeface="仿宋" panose="02010609060101010101" pitchFamily="49" charset="-122"/>
            </a:endParaRPr>
          </a:p>
          <a:p>
            <a:pPr algn="ctr"/>
            <a:endParaRPr lang="zh-CN" altLang="en-US" sz="2400" dirty="0"/>
          </a:p>
        </p:txBody>
      </p:sp>
    </p:spTree>
    <p:extLst>
      <p:ext uri="{BB962C8B-B14F-4D97-AF65-F5344CB8AC3E}">
        <p14:creationId xmlns:p14="http://schemas.microsoft.com/office/powerpoint/2010/main" val="4159329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2.2  </a:t>
            </a:r>
            <a:r>
              <a:rPr lang="zh-CN" altLang="en-US" b="1" dirty="0">
                <a:latin typeface="仿宋" panose="02010609060101010101" pitchFamily="49" charset="-122"/>
                <a:ea typeface="仿宋" panose="02010609060101010101" pitchFamily="49" charset="-122"/>
              </a:rPr>
              <a:t>数据类型和运算符号</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13">
            <a:extLst>
              <a:ext uri="{FF2B5EF4-FFF2-40B4-BE49-F238E27FC236}">
                <a16:creationId xmlns:a16="http://schemas.microsoft.com/office/drawing/2014/main" id="{C42A04E5-9A47-4F31-9238-278B44CB32D0}"/>
              </a:ext>
            </a:extLst>
          </p:cNvPr>
          <p:cNvSpPr/>
          <p:nvPr/>
        </p:nvSpPr>
        <p:spPr>
          <a:xfrm>
            <a:off x="834591" y="2035637"/>
            <a:ext cx="10820400" cy="3463068"/>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内容占位符 2">
            <a:extLst>
              <a:ext uri="{FF2B5EF4-FFF2-40B4-BE49-F238E27FC236}">
                <a16:creationId xmlns:a16="http://schemas.microsoft.com/office/drawing/2014/main" id="{EA1CB9CD-7599-4B95-9392-CD584B510B15}"/>
              </a:ext>
            </a:extLst>
          </p:cNvPr>
          <p:cNvSpPr>
            <a:spLocks noGrp="1"/>
          </p:cNvSpPr>
          <p:nvPr>
            <p:ph idx="1"/>
          </p:nvPr>
        </p:nvSpPr>
        <p:spPr>
          <a:xfrm>
            <a:off x="1070409" y="2211109"/>
            <a:ext cx="10287000" cy="3505200"/>
          </a:xfrm>
        </p:spPr>
        <p:txBody>
          <a:bodyPr>
            <a:noAutofit/>
          </a:bodyPr>
          <a:lstStyle/>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根据运算符和操作数的位置，可以分为前缀运算和后缀运算。运算符在操作数前称前缀运算，在后则称为后缀运算。语法形式（以</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为例）：</a:t>
            </a:r>
          </a:p>
          <a:p>
            <a:pPr marL="0" indent="9017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变量</a:t>
            </a:r>
          </a:p>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或 </a:t>
            </a:r>
            <a:endParaRPr lang="en-US" altLang="zh-CN" sz="2400" dirty="0">
              <a:solidFill>
                <a:schemeClr val="tx1"/>
              </a:solidFill>
              <a:latin typeface="仿宋" panose="02010609060101010101" pitchFamily="49" charset="-122"/>
              <a:ea typeface="仿宋" panose="02010609060101010101" pitchFamily="49" charset="-122"/>
            </a:endParaRPr>
          </a:p>
          <a:p>
            <a:pPr marL="0" indent="9017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变量</a:t>
            </a:r>
            <a:r>
              <a:rPr lang="en-US" altLang="zh-CN" sz="2400" dirty="0">
                <a:solidFill>
                  <a:schemeClr val="tx1"/>
                </a:solidFill>
                <a:latin typeface="仿宋" panose="02010609060101010101" pitchFamily="49" charset="-122"/>
                <a:ea typeface="仿宋" panose="02010609060101010101" pitchFamily="49" charset="-122"/>
              </a:rPr>
              <a:t>++</a:t>
            </a:r>
          </a:p>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前缀和后缀的运算结果都可以使变量增加或减少</a:t>
            </a:r>
            <a:r>
              <a:rPr lang="en-US" altLang="zh-CN" sz="2400" dirty="0">
                <a:solidFill>
                  <a:schemeClr val="tx1"/>
                </a:solidFill>
                <a:latin typeface="仿宋" panose="02010609060101010101" pitchFamily="49" charset="-122"/>
                <a:ea typeface="仿宋" panose="02010609060101010101" pitchFamily="49" charset="-122"/>
              </a:rPr>
              <a:t>1</a:t>
            </a:r>
            <a:r>
              <a:rPr lang="zh-CN" altLang="en-US" sz="2400" dirty="0">
                <a:solidFill>
                  <a:schemeClr val="tx1"/>
                </a:solidFill>
                <a:latin typeface="仿宋" panose="02010609060101010101" pitchFamily="49" charset="-122"/>
                <a:ea typeface="仿宋" panose="02010609060101010101" pitchFamily="49" charset="-122"/>
              </a:rPr>
              <a:t>，但运算过程不同。</a:t>
            </a:r>
          </a:p>
          <a:p>
            <a:pPr>
              <a:lnSpc>
                <a:spcPct val="130000"/>
              </a:lnSpc>
              <a:spcBef>
                <a:spcPts val="0"/>
              </a:spcBef>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6" name="矩形 5">
            <a:extLst>
              <a:ext uri="{FF2B5EF4-FFF2-40B4-BE49-F238E27FC236}">
                <a16:creationId xmlns:a16="http://schemas.microsoft.com/office/drawing/2014/main" id="{E2B91FAF-6A17-4052-95D0-BCDB18B79253}"/>
              </a:ext>
            </a:extLst>
          </p:cNvPr>
          <p:cNvSpPr/>
          <p:nvPr/>
        </p:nvSpPr>
        <p:spPr>
          <a:xfrm>
            <a:off x="-794" y="6348515"/>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Freeform 3">
            <a:extLst>
              <a:ext uri="{FF2B5EF4-FFF2-40B4-BE49-F238E27FC236}">
                <a16:creationId xmlns:a16="http://schemas.microsoft.com/office/drawing/2014/main" id="{CA9FBE77-AA5F-4B80-B0A7-700F8E838E07}"/>
              </a:ext>
            </a:extLst>
          </p:cNvPr>
          <p:cNvSpPr/>
          <p:nvPr/>
        </p:nvSpPr>
        <p:spPr>
          <a:xfrm>
            <a:off x="-794" y="1248458"/>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8" name="内容占位符 2">
            <a:extLst>
              <a:ext uri="{FF2B5EF4-FFF2-40B4-BE49-F238E27FC236}">
                <a16:creationId xmlns:a16="http://schemas.microsoft.com/office/drawing/2014/main" id="{C038F018-55BD-4E9F-9B2C-326BFDCE5712}"/>
              </a:ext>
            </a:extLst>
          </p:cNvPr>
          <p:cNvSpPr txBox="1">
            <a:spLocks/>
          </p:cNvSpPr>
          <p:nvPr/>
        </p:nvSpPr>
        <p:spPr>
          <a:xfrm>
            <a:off x="1070409" y="1382288"/>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1.</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算术运算符</a:t>
            </a:r>
          </a:p>
        </p:txBody>
      </p:sp>
    </p:spTree>
    <p:extLst>
      <p:ext uri="{BB962C8B-B14F-4D97-AF65-F5344CB8AC3E}">
        <p14:creationId xmlns:p14="http://schemas.microsoft.com/office/powerpoint/2010/main" val="446851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 calcmode="lin" valueType="num">
                                      <p:cBhvr additive="base">
                                        <p:cTn id="20"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par>
                          <p:cTn id="22" fill="hold">
                            <p:stCondLst>
                              <p:cond delay="500"/>
                            </p:stCondLst>
                            <p:childTnLst>
                              <p:par>
                                <p:cTn id="23" presetID="2" presetClass="entr" presetSubtype="2" fill="hold" grpId="0" nodeType="after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 calcmode="lin" valueType="num">
                                      <p:cBhvr additive="base">
                                        <p:cTn id="2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 calcmode="lin" valueType="num">
                                      <p:cBhvr additive="base">
                                        <p:cTn id="35"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16" presetClass="entr" presetSubtype="21" fill="hold" grpId="0"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barn(inVertical)">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uiExpand="1" build="p"/>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2.2  </a:t>
            </a:r>
            <a:r>
              <a:rPr lang="zh-CN" altLang="en-US" b="1" dirty="0">
                <a:latin typeface="仿宋" panose="02010609060101010101" pitchFamily="49" charset="-122"/>
                <a:ea typeface="仿宋" panose="02010609060101010101" pitchFamily="49" charset="-122"/>
              </a:rPr>
              <a:t>数据类型和运算符号</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2">
            <a:extLst>
              <a:ext uri="{FF2B5EF4-FFF2-40B4-BE49-F238E27FC236}">
                <a16:creationId xmlns:a16="http://schemas.microsoft.com/office/drawing/2014/main" id="{0A0D1A0D-FB4E-46E2-8BBF-D30C5A888138}"/>
              </a:ext>
            </a:extLst>
          </p:cNvPr>
          <p:cNvSpPr>
            <a:spLocks noGrp="1"/>
          </p:cNvSpPr>
          <p:nvPr>
            <p:ph idx="1"/>
          </p:nvPr>
        </p:nvSpPr>
        <p:spPr>
          <a:xfrm>
            <a:off x="890941" y="1448594"/>
            <a:ext cx="11125200" cy="838201"/>
          </a:xfrm>
        </p:spPr>
        <p:txBody>
          <a:bodyPr>
            <a:noAutofit/>
          </a:bodyPr>
          <a:lstStyle/>
          <a:p>
            <a:pPr marL="0" indent="627063">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如果是前缀运算，先使变量增加</a:t>
            </a:r>
            <a:r>
              <a:rPr lang="en-US" altLang="zh-CN" sz="2400" dirty="0">
                <a:solidFill>
                  <a:schemeClr val="tx1"/>
                </a:solidFill>
                <a:latin typeface="仿宋" panose="02010609060101010101" pitchFamily="49" charset="-122"/>
                <a:ea typeface="仿宋" panose="02010609060101010101" pitchFamily="49" charset="-122"/>
              </a:rPr>
              <a:t>1</a:t>
            </a:r>
            <a:r>
              <a:rPr lang="zh-CN" altLang="en-US" sz="2400" dirty="0">
                <a:solidFill>
                  <a:schemeClr val="tx1"/>
                </a:solidFill>
                <a:latin typeface="仿宋" panose="02010609060101010101" pitchFamily="49" charset="-122"/>
                <a:ea typeface="仿宋" panose="02010609060101010101" pitchFamily="49" charset="-122"/>
              </a:rPr>
              <a:t>，然后再用这个变量参与其它运算；如果是后缀运算，则先使用这个变量，使用变量后再使变量增加或减少</a:t>
            </a:r>
            <a:r>
              <a:rPr lang="en-US" altLang="zh-CN" sz="2400" dirty="0">
                <a:solidFill>
                  <a:schemeClr val="tx1"/>
                </a:solidFill>
                <a:latin typeface="仿宋" panose="02010609060101010101" pitchFamily="49" charset="-122"/>
                <a:ea typeface="仿宋" panose="02010609060101010101" pitchFamily="49" charset="-122"/>
              </a:rPr>
              <a:t>1</a:t>
            </a:r>
            <a:r>
              <a:rPr lang="zh-CN" altLang="en-US" sz="2400" dirty="0">
                <a:solidFill>
                  <a:schemeClr val="tx1"/>
                </a:solidFill>
                <a:latin typeface="仿宋" panose="02010609060101010101" pitchFamily="49" charset="-122"/>
                <a:ea typeface="仿宋" panose="02010609060101010101" pitchFamily="49" charset="-122"/>
              </a:rPr>
              <a:t>。如下面的两组运算：</a:t>
            </a:r>
            <a:endParaRPr lang="en-US" altLang="zh-CN" sz="2400" dirty="0">
              <a:solidFill>
                <a:schemeClr val="tx1"/>
              </a:solidFill>
              <a:latin typeface="仿宋" panose="02010609060101010101" pitchFamily="49" charset="-122"/>
              <a:ea typeface="仿宋" panose="02010609060101010101" pitchFamily="49" charset="-122"/>
            </a:endParaRPr>
          </a:p>
          <a:p>
            <a:pPr marL="0" indent="0">
              <a:lnSpc>
                <a:spcPct val="130000"/>
              </a:lnSpc>
              <a:spcBef>
                <a:spcPts val="0"/>
              </a:spcBef>
              <a:buNone/>
            </a:pPr>
            <a:endParaRPr lang="en-US" altLang="zh-CN" sz="2400" dirty="0">
              <a:solidFill>
                <a:schemeClr val="tx1"/>
              </a:solidFill>
              <a:latin typeface="仿宋" panose="02010609060101010101" pitchFamily="49" charset="-122"/>
              <a:ea typeface="仿宋" panose="02010609060101010101" pitchFamily="49" charset="-122"/>
            </a:endParaRPr>
          </a:p>
          <a:p>
            <a:pPr marL="0" indent="0">
              <a:lnSpc>
                <a:spcPct val="130000"/>
              </a:lnSpc>
              <a:spcBef>
                <a:spcPts val="0"/>
              </a:spcBef>
              <a:buNone/>
            </a:pPr>
            <a:endParaRPr lang="en-US" altLang="zh-CN" sz="2400" dirty="0">
              <a:solidFill>
                <a:schemeClr val="tx1"/>
              </a:solidFill>
              <a:latin typeface="仿宋" panose="02010609060101010101" pitchFamily="49" charset="-122"/>
              <a:ea typeface="仿宋" panose="02010609060101010101" pitchFamily="49" charset="-122"/>
            </a:endParaRPr>
          </a:p>
          <a:p>
            <a:pPr marL="0" indent="0">
              <a:lnSpc>
                <a:spcPct val="130000"/>
              </a:lnSpc>
              <a:spcBef>
                <a:spcPts val="0"/>
              </a:spcBef>
              <a:buNone/>
            </a:pPr>
            <a:endParaRPr lang="en-US" altLang="zh-CN" sz="2400" dirty="0">
              <a:solidFill>
                <a:schemeClr val="tx1"/>
              </a:solidFill>
              <a:latin typeface="仿宋" panose="02010609060101010101" pitchFamily="49" charset="-122"/>
              <a:ea typeface="仿宋" panose="02010609060101010101" pitchFamily="49" charset="-122"/>
            </a:endParaRPr>
          </a:p>
          <a:p>
            <a:pPr marL="0" indent="0">
              <a:lnSpc>
                <a:spcPct val="130000"/>
              </a:lnSpc>
              <a:spcBef>
                <a:spcPts val="0"/>
              </a:spcBef>
              <a:buNone/>
            </a:pPr>
            <a:endParaRPr lang="en-US" altLang="zh-CN" sz="2400" dirty="0">
              <a:solidFill>
                <a:schemeClr val="tx1"/>
              </a:solidFill>
              <a:latin typeface="仿宋" panose="02010609060101010101" pitchFamily="49" charset="-122"/>
              <a:ea typeface="仿宋" panose="02010609060101010101" pitchFamily="49" charset="-122"/>
            </a:endParaRPr>
          </a:p>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如果单独使变量增</a:t>
            </a:r>
            <a:r>
              <a:rPr lang="en-US" altLang="zh-CN" sz="2400" dirty="0">
                <a:solidFill>
                  <a:schemeClr val="tx1"/>
                </a:solidFill>
                <a:latin typeface="仿宋" panose="02010609060101010101" pitchFamily="49" charset="-122"/>
                <a:ea typeface="仿宋" panose="02010609060101010101" pitchFamily="49" charset="-122"/>
              </a:rPr>
              <a:t>1</a:t>
            </a:r>
            <a:r>
              <a:rPr lang="zh-CN" altLang="en-US" sz="2400" dirty="0">
                <a:solidFill>
                  <a:schemeClr val="tx1"/>
                </a:solidFill>
                <a:latin typeface="仿宋" panose="02010609060101010101" pitchFamily="49" charset="-122"/>
                <a:ea typeface="仿宋" panose="02010609060101010101" pitchFamily="49" charset="-122"/>
              </a:rPr>
              <a:t>或减</a:t>
            </a:r>
            <a:r>
              <a:rPr lang="en-US" altLang="zh-CN" sz="2400" dirty="0">
                <a:solidFill>
                  <a:schemeClr val="tx1"/>
                </a:solidFill>
                <a:latin typeface="仿宋" panose="02010609060101010101" pitchFamily="49" charset="-122"/>
                <a:ea typeface="仿宋" panose="02010609060101010101" pitchFamily="49" charset="-122"/>
              </a:rPr>
              <a:t>1</a:t>
            </a:r>
            <a:r>
              <a:rPr lang="zh-CN" altLang="en-US" sz="2400" dirty="0">
                <a:solidFill>
                  <a:schemeClr val="tx1"/>
                </a:solidFill>
                <a:latin typeface="仿宋" panose="02010609060101010101" pitchFamily="49" charset="-122"/>
                <a:ea typeface="仿宋" panose="02010609060101010101" pitchFamily="49" charset="-122"/>
              </a:rPr>
              <a:t>，</a:t>
            </a:r>
            <a:endParaRPr lang="en-US" altLang="zh-CN" sz="2400" dirty="0">
              <a:solidFill>
                <a:schemeClr val="tx1"/>
              </a:solidFill>
              <a:latin typeface="仿宋" panose="02010609060101010101" pitchFamily="49" charset="-122"/>
              <a:ea typeface="仿宋" panose="02010609060101010101" pitchFamily="49" charset="-122"/>
            </a:endParaRPr>
          </a:p>
          <a:p>
            <a:pPr marL="0" indent="1077913">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如：</a:t>
            </a:r>
            <a:r>
              <a:rPr lang="en-US" altLang="zh-CN" sz="2400" dirty="0">
                <a:solidFill>
                  <a:schemeClr val="tx1"/>
                </a:solidFill>
                <a:latin typeface="仿宋" panose="02010609060101010101" pitchFamily="49" charset="-122"/>
                <a:ea typeface="仿宋" panose="02010609060101010101" pitchFamily="49" charset="-122"/>
              </a:rPr>
              <a:t>i++;</a:t>
            </a:r>
          </a:p>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则不用考虑前缀还是后缀。</a:t>
            </a:r>
          </a:p>
          <a:p>
            <a:pPr>
              <a:lnSpc>
                <a:spcPct val="130000"/>
              </a:lnSpc>
              <a:spcBef>
                <a:spcPts val="0"/>
              </a:spcBef>
            </a:pPr>
            <a:endParaRPr lang="zh-CN" altLang="en-US" sz="2400" dirty="0">
              <a:solidFill>
                <a:schemeClr val="tx1"/>
              </a:solidFill>
              <a:latin typeface="仿宋" panose="02010609060101010101" pitchFamily="49" charset="-122"/>
              <a:ea typeface="仿宋" panose="02010609060101010101" pitchFamily="49" charset="-122"/>
            </a:endParaRPr>
          </a:p>
        </p:txBody>
      </p:sp>
      <p:grpSp>
        <p:nvGrpSpPr>
          <p:cNvPr id="5" name="组合 4">
            <a:extLst>
              <a:ext uri="{FF2B5EF4-FFF2-40B4-BE49-F238E27FC236}">
                <a16:creationId xmlns:a16="http://schemas.microsoft.com/office/drawing/2014/main" id="{3398B099-94B5-4DDD-8C6F-08A50686243D}"/>
              </a:ext>
            </a:extLst>
          </p:cNvPr>
          <p:cNvGrpSpPr/>
          <p:nvPr/>
        </p:nvGrpSpPr>
        <p:grpSpPr>
          <a:xfrm flipH="1">
            <a:off x="6575336" y="5500847"/>
            <a:ext cx="5441599" cy="1357947"/>
            <a:chOff x="897607" y="5043462"/>
            <a:chExt cx="5441599" cy="1357947"/>
          </a:xfrm>
        </p:grpSpPr>
        <p:sp>
          <p:nvSpPr>
            <p:cNvPr id="6" name="矩形 5">
              <a:extLst>
                <a:ext uri="{FF2B5EF4-FFF2-40B4-BE49-F238E27FC236}">
                  <a16:creationId xmlns:a16="http://schemas.microsoft.com/office/drawing/2014/main" id="{AB8150F0-DF0C-450F-AD50-581F1A4E3845}"/>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矩形 6">
              <a:extLst>
                <a:ext uri="{FF2B5EF4-FFF2-40B4-BE49-F238E27FC236}">
                  <a16:creationId xmlns:a16="http://schemas.microsoft.com/office/drawing/2014/main" id="{63BBC21A-AA5E-495B-ACC7-7484EDE6D8A3}"/>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矩形 7">
              <a:extLst>
                <a:ext uri="{FF2B5EF4-FFF2-40B4-BE49-F238E27FC236}">
                  <a16:creationId xmlns:a16="http://schemas.microsoft.com/office/drawing/2014/main" id="{B9EEF90F-B5F4-40E0-BBBF-6B89139635AC}"/>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 name="矩形 8">
              <a:extLst>
                <a:ext uri="{FF2B5EF4-FFF2-40B4-BE49-F238E27FC236}">
                  <a16:creationId xmlns:a16="http://schemas.microsoft.com/office/drawing/2014/main" id="{90BA19E3-9FDD-4032-9421-55DC1EEE8BD2}"/>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D5BA9F8B-8E91-4164-ABCC-DD2BAD86BD26}"/>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EBEE5CB7-4FA3-4EB2-B01C-BE021EB94446}"/>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80E7FE72-4F5F-44AA-B0C8-FC8F2A6E7A29}"/>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5DC438E3-877D-4E72-9BC3-EABFC7C90D2C}"/>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5375925C-0EB1-429D-89BF-24783D0A1FDD}"/>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06888C51-2BBB-497B-9398-93489539B035}"/>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4C64A5F4-C640-4C78-90DE-B50C89CAF94C}"/>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4DF6B6AE-81EA-464C-B6C8-BD170B6CE200}"/>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E1E47FA6-6F92-44E9-B9DE-3245C2AAC248}"/>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9" name="矩形 18">
              <a:extLst>
                <a:ext uri="{FF2B5EF4-FFF2-40B4-BE49-F238E27FC236}">
                  <a16:creationId xmlns:a16="http://schemas.microsoft.com/office/drawing/2014/main" id="{4103DBBB-460F-4EB3-A1E3-9202893F7F7E}"/>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9FE27C15-6283-4870-8D52-B83219A2192A}"/>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86589828-CF52-4D75-A651-53B9D16B4377}"/>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55A86004-6263-4076-871F-9BC71B7039F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graphicFrame>
        <p:nvGraphicFramePr>
          <p:cNvPr id="23" name="表格 22">
            <a:extLst>
              <a:ext uri="{FF2B5EF4-FFF2-40B4-BE49-F238E27FC236}">
                <a16:creationId xmlns:a16="http://schemas.microsoft.com/office/drawing/2014/main" id="{E3F74E17-01E2-42A0-A026-936C7EB7A87C}"/>
              </a:ext>
            </a:extLst>
          </p:cNvPr>
          <p:cNvGraphicFramePr>
            <a:graphicFrameLocks noGrp="1"/>
          </p:cNvGraphicFramePr>
          <p:nvPr>
            <p:extLst>
              <p:ext uri="{D42A27DB-BD31-4B8C-83A1-F6EECF244321}">
                <p14:modId xmlns:p14="http://schemas.microsoft.com/office/powerpoint/2010/main" val="3716518846"/>
              </p:ext>
            </p:extLst>
          </p:nvPr>
        </p:nvGraphicFramePr>
        <p:xfrm>
          <a:off x="2116074" y="3048794"/>
          <a:ext cx="7542084" cy="1447800"/>
        </p:xfrm>
        <a:graphic>
          <a:graphicData uri="http://schemas.openxmlformats.org/drawingml/2006/table">
            <a:tbl>
              <a:tblPr firstRow="1" firstCol="1" bandRow="1">
                <a:tableStyleId>{5C22544A-7EE6-4342-B048-85BDC9FD1C3A}</a:tableStyleId>
              </a:tblPr>
              <a:tblGrid>
                <a:gridCol w="3960684">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tblGrid>
              <a:tr h="762000">
                <a:tc>
                  <a:txBody>
                    <a:bodyPr/>
                    <a:lstStyle/>
                    <a:p>
                      <a:pPr indent="266700" algn="l">
                        <a:spcAft>
                          <a:spcPts val="0"/>
                        </a:spcAft>
                      </a:pPr>
                      <a:r>
                        <a:rPr lang="en-US" sz="2400" b="0" kern="100" dirty="0" err="1">
                          <a:effectLst/>
                          <a:latin typeface="+mn-ea"/>
                          <a:ea typeface="+mn-ea"/>
                        </a:rPr>
                        <a:t>int</a:t>
                      </a:r>
                      <a:r>
                        <a:rPr lang="en-US" sz="2400" b="0" kern="100" dirty="0">
                          <a:effectLst/>
                          <a:latin typeface="+mn-ea"/>
                          <a:ea typeface="+mn-ea"/>
                        </a:rPr>
                        <a:t> i=10,j;</a:t>
                      </a:r>
                      <a:endParaRPr lang="zh-CN" sz="2400" b="0" kern="100" dirty="0">
                        <a:effectLst/>
                        <a:latin typeface="+mn-ea"/>
                        <a:ea typeface="+mn-ea"/>
                        <a:cs typeface="Mongolian Baiti"/>
                      </a:endParaRPr>
                    </a:p>
                  </a:txBody>
                  <a:tcPr marL="68580" marR="68580" marT="0" marB="0">
                    <a:solidFill>
                      <a:srgbClr val="92D050"/>
                    </a:solidFill>
                  </a:tcPr>
                </a:tc>
                <a:tc>
                  <a:txBody>
                    <a:bodyPr/>
                    <a:lstStyle/>
                    <a:p>
                      <a:pPr indent="266700" algn="l">
                        <a:spcAft>
                          <a:spcPts val="0"/>
                        </a:spcAft>
                      </a:pPr>
                      <a:r>
                        <a:rPr lang="en-US" sz="2400" b="0" kern="100" dirty="0" err="1">
                          <a:effectLst/>
                          <a:latin typeface="+mn-ea"/>
                          <a:ea typeface="+mn-ea"/>
                        </a:rPr>
                        <a:t>int</a:t>
                      </a:r>
                      <a:r>
                        <a:rPr lang="en-US" sz="2400" b="0" kern="100" dirty="0">
                          <a:effectLst/>
                          <a:latin typeface="+mn-ea"/>
                          <a:ea typeface="+mn-ea"/>
                        </a:rPr>
                        <a:t> i=10,j;</a:t>
                      </a:r>
                      <a:endParaRPr lang="zh-CN" sz="2400" b="0" kern="100" dirty="0">
                        <a:effectLst/>
                        <a:latin typeface="+mn-ea"/>
                        <a:ea typeface="+mn-ea"/>
                        <a:cs typeface="Mongolian Baiti"/>
                      </a:endParaRPr>
                    </a:p>
                  </a:txBody>
                  <a:tcPr marL="68580" marR="68580" marT="0" marB="0">
                    <a:solidFill>
                      <a:srgbClr val="0070C0"/>
                    </a:solidFill>
                  </a:tcPr>
                </a:tc>
                <a:extLst>
                  <a:ext uri="{0D108BD9-81ED-4DB2-BD59-A6C34878D82A}">
                    <a16:rowId xmlns:a16="http://schemas.microsoft.com/office/drawing/2014/main" val="10000"/>
                  </a:ext>
                </a:extLst>
              </a:tr>
              <a:tr h="685800">
                <a:tc>
                  <a:txBody>
                    <a:bodyPr/>
                    <a:lstStyle/>
                    <a:p>
                      <a:pPr indent="266700" algn="l">
                        <a:spcAft>
                          <a:spcPts val="0"/>
                        </a:spcAft>
                      </a:pPr>
                      <a:r>
                        <a:rPr lang="en-US" sz="2400" b="0" kern="100" dirty="0">
                          <a:effectLst/>
                          <a:latin typeface="+mn-ea"/>
                          <a:ea typeface="+mn-ea"/>
                        </a:rPr>
                        <a:t>j=++i;</a:t>
                      </a:r>
                      <a:endParaRPr lang="zh-CN" sz="2400" b="0" kern="100" dirty="0">
                        <a:effectLst/>
                        <a:latin typeface="+mn-ea"/>
                        <a:ea typeface="+mn-ea"/>
                        <a:cs typeface="Mongolian Baiti"/>
                      </a:endParaRPr>
                    </a:p>
                  </a:txBody>
                  <a:tcPr marL="68580" marR="68580" marT="0" marB="0">
                    <a:solidFill>
                      <a:srgbClr val="92D050"/>
                    </a:solidFill>
                  </a:tcPr>
                </a:tc>
                <a:tc>
                  <a:txBody>
                    <a:bodyPr/>
                    <a:lstStyle/>
                    <a:p>
                      <a:pPr indent="266700" algn="l">
                        <a:spcAft>
                          <a:spcPts val="0"/>
                        </a:spcAft>
                      </a:pPr>
                      <a:r>
                        <a:rPr lang="en-US" sz="2400" b="0" kern="100" dirty="0">
                          <a:solidFill>
                            <a:schemeClr val="bg1"/>
                          </a:solidFill>
                          <a:effectLst/>
                          <a:latin typeface="+mn-ea"/>
                          <a:ea typeface="+mn-ea"/>
                        </a:rPr>
                        <a:t>j=i++;</a:t>
                      </a:r>
                      <a:endParaRPr lang="zh-CN" sz="2400" b="0" kern="100" dirty="0">
                        <a:solidFill>
                          <a:schemeClr val="bg1"/>
                        </a:solidFill>
                        <a:effectLst/>
                        <a:latin typeface="+mn-ea"/>
                        <a:ea typeface="+mn-ea"/>
                        <a:cs typeface="Mongolian Baiti"/>
                      </a:endParaRPr>
                    </a:p>
                  </a:txBody>
                  <a:tcPr marL="68580" marR="68580" marT="0" marB="0">
                    <a:solidFill>
                      <a:srgbClr val="0070C0"/>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57235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 presetClass="entr" presetSubtype="2"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 calcmode="lin" valueType="num">
                                      <p:cBhvr additive="base">
                                        <p:cTn id="10"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1"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31" presetClass="entr" presetSubtype="0" fill="hold" nodeType="click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p:cTn id="16" dur="1000" fill="hold"/>
                                        <p:tgtEl>
                                          <p:spTgt spid="23"/>
                                        </p:tgtEl>
                                        <p:attrNameLst>
                                          <p:attrName>ppt_w</p:attrName>
                                        </p:attrNameLst>
                                      </p:cBhvr>
                                      <p:tavLst>
                                        <p:tav tm="0">
                                          <p:val>
                                            <p:fltVal val="0"/>
                                          </p:val>
                                        </p:tav>
                                        <p:tav tm="100000">
                                          <p:val>
                                            <p:strVal val="#ppt_w"/>
                                          </p:val>
                                        </p:tav>
                                      </p:tavLst>
                                    </p:anim>
                                    <p:anim calcmode="lin" valueType="num">
                                      <p:cBhvr>
                                        <p:cTn id="17" dur="1000" fill="hold"/>
                                        <p:tgtEl>
                                          <p:spTgt spid="23"/>
                                        </p:tgtEl>
                                        <p:attrNameLst>
                                          <p:attrName>ppt_h</p:attrName>
                                        </p:attrNameLst>
                                      </p:cBhvr>
                                      <p:tavLst>
                                        <p:tav tm="0">
                                          <p:val>
                                            <p:fltVal val="0"/>
                                          </p:val>
                                        </p:tav>
                                        <p:tav tm="100000">
                                          <p:val>
                                            <p:strVal val="#ppt_h"/>
                                          </p:val>
                                        </p:tav>
                                      </p:tavLst>
                                    </p:anim>
                                    <p:anim calcmode="lin" valueType="num">
                                      <p:cBhvr>
                                        <p:cTn id="18" dur="1000" fill="hold"/>
                                        <p:tgtEl>
                                          <p:spTgt spid="23"/>
                                        </p:tgtEl>
                                        <p:attrNameLst>
                                          <p:attrName>style.rotation</p:attrName>
                                        </p:attrNameLst>
                                      </p:cBhvr>
                                      <p:tavLst>
                                        <p:tav tm="0">
                                          <p:val>
                                            <p:fltVal val="90"/>
                                          </p:val>
                                        </p:tav>
                                        <p:tav tm="100000">
                                          <p:val>
                                            <p:fltVal val="0"/>
                                          </p:val>
                                        </p:tav>
                                      </p:tavLst>
                                    </p:anim>
                                    <p:animEffect transition="in" filter="fade">
                                      <p:cBhvr>
                                        <p:cTn id="19" dur="10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 calcmode="lin" valueType="num">
                                      <p:cBhvr additive="base">
                                        <p:cTn id="24" dur="500" fill="hold"/>
                                        <p:tgtEl>
                                          <p:spTgt spid="4">
                                            <p:txEl>
                                              <p:pRg st="5" end="5"/>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 calcmode="lin" valueType="num">
                                      <p:cBhvr additive="base">
                                        <p:cTn id="29" dur="500" fill="hold"/>
                                        <p:tgtEl>
                                          <p:spTgt spid="4">
                                            <p:txEl>
                                              <p:pRg st="6" end="6"/>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par>
                          <p:cTn id="31" fill="hold">
                            <p:stCondLst>
                              <p:cond delay="1000"/>
                            </p:stCondLst>
                            <p:childTnLst>
                              <p:par>
                                <p:cTn id="32" presetID="2" presetClass="entr" presetSubtype="2" fill="hold" grpId="0" nodeType="after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 calcmode="lin" valueType="num">
                                      <p:cBhvr additive="base">
                                        <p:cTn id="34" dur="500" fill="hold"/>
                                        <p:tgtEl>
                                          <p:spTgt spid="4">
                                            <p:txEl>
                                              <p:pRg st="7" end="7"/>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par>
                          <p:cTn id="36" fill="hold">
                            <p:stCondLst>
                              <p:cond delay="1500"/>
                            </p:stCondLst>
                            <p:childTnLst>
                              <p:par>
                                <p:cTn id="37" presetID="22" presetClass="entr" presetSubtype="8"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left)">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2.2  </a:t>
            </a:r>
            <a:r>
              <a:rPr lang="zh-CN" altLang="en-US" b="1" dirty="0">
                <a:latin typeface="仿宋" panose="02010609060101010101" pitchFamily="49" charset="-122"/>
                <a:ea typeface="仿宋" panose="02010609060101010101" pitchFamily="49" charset="-122"/>
              </a:rPr>
              <a:t>数据类型和运算符号</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11">
            <a:extLst>
              <a:ext uri="{FF2B5EF4-FFF2-40B4-BE49-F238E27FC236}">
                <a16:creationId xmlns:a16="http://schemas.microsoft.com/office/drawing/2014/main" id="{C5D9F054-1164-496D-9304-66328F047B04}"/>
              </a:ext>
            </a:extLst>
          </p:cNvPr>
          <p:cNvSpPr/>
          <p:nvPr/>
        </p:nvSpPr>
        <p:spPr>
          <a:xfrm>
            <a:off x="913606" y="1871726"/>
            <a:ext cx="10820400" cy="4301268"/>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内容占位符 2">
            <a:extLst>
              <a:ext uri="{FF2B5EF4-FFF2-40B4-BE49-F238E27FC236}">
                <a16:creationId xmlns:a16="http://schemas.microsoft.com/office/drawing/2014/main" id="{AC4D0786-A6B5-4B32-A5CB-31F482DB7284}"/>
              </a:ext>
            </a:extLst>
          </p:cNvPr>
          <p:cNvSpPr txBox="1">
            <a:spLocks/>
          </p:cNvSpPr>
          <p:nvPr/>
        </p:nvSpPr>
        <p:spPr>
          <a:xfrm>
            <a:off x="1066006" y="2007426"/>
            <a:ext cx="10554494" cy="1862867"/>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关系运算符用于比较两个量大小关系的运算，通常用于表示运算条件。</a:t>
            </a: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关系运算符共有</a:t>
            </a:r>
            <a:r>
              <a:rPr lang="en-US" altLang="zh-CN" sz="2400" dirty="0">
                <a:solidFill>
                  <a:schemeClr val="tx1"/>
                </a:solidFill>
                <a:latin typeface="仿宋" panose="02010609060101010101" pitchFamily="49" charset="-122"/>
                <a:ea typeface="仿宋" panose="02010609060101010101" pitchFamily="49" charset="-122"/>
              </a:rPr>
              <a:t>6</a:t>
            </a:r>
            <a:r>
              <a:rPr lang="zh-CN" altLang="en-US" sz="2400" dirty="0">
                <a:solidFill>
                  <a:schemeClr val="tx1"/>
                </a:solidFill>
                <a:latin typeface="仿宋" panose="02010609060101010101" pitchFamily="49" charset="-122"/>
                <a:ea typeface="仿宋" panose="02010609060101010101" pitchFamily="49" charset="-122"/>
              </a:rPr>
              <a:t>个，分别是：</a:t>
            </a:r>
            <a:r>
              <a:rPr lang="en-US" altLang="zh-CN" sz="2400" dirty="0">
                <a:solidFill>
                  <a:schemeClr val="tx1"/>
                </a:solidFill>
                <a:latin typeface="仿宋" panose="02010609060101010101" pitchFamily="49" charset="-122"/>
                <a:ea typeface="仿宋" panose="02010609060101010101" pitchFamily="49" charset="-122"/>
              </a:rPr>
              <a:t>&gt;</a:t>
            </a:r>
            <a:r>
              <a:rPr lang="zh-CN" altLang="en-US" sz="2400" dirty="0">
                <a:solidFill>
                  <a:schemeClr val="tx1"/>
                </a:solidFill>
                <a:latin typeface="仿宋" panose="02010609060101010101" pitchFamily="49" charset="-122"/>
                <a:ea typeface="仿宋" panose="02010609060101010101" pitchFamily="49" charset="-122"/>
              </a:rPr>
              <a:t>（大于）、</a:t>
            </a:r>
            <a:r>
              <a:rPr lang="en-US" altLang="zh-CN" sz="2400" dirty="0">
                <a:solidFill>
                  <a:schemeClr val="tx1"/>
                </a:solidFill>
                <a:latin typeface="仿宋" panose="02010609060101010101" pitchFamily="49" charset="-122"/>
                <a:ea typeface="仿宋" panose="02010609060101010101" pitchFamily="49" charset="-122"/>
              </a:rPr>
              <a:t>&gt;=</a:t>
            </a:r>
            <a:r>
              <a:rPr lang="zh-CN" altLang="en-US" sz="2400" dirty="0">
                <a:solidFill>
                  <a:schemeClr val="tx1"/>
                </a:solidFill>
                <a:latin typeface="仿宋" panose="02010609060101010101" pitchFamily="49" charset="-122"/>
                <a:ea typeface="仿宋" panose="02010609060101010101" pitchFamily="49" charset="-122"/>
              </a:rPr>
              <a:t>（大于或等于）、</a:t>
            </a:r>
            <a:r>
              <a:rPr lang="en-US" altLang="zh-CN" sz="2400" dirty="0">
                <a:solidFill>
                  <a:schemeClr val="tx1"/>
                </a:solidFill>
                <a:latin typeface="仿宋" panose="02010609060101010101" pitchFamily="49" charset="-122"/>
                <a:ea typeface="仿宋" panose="02010609060101010101" pitchFamily="49" charset="-122"/>
              </a:rPr>
              <a:t>&lt;</a:t>
            </a:r>
            <a:r>
              <a:rPr lang="zh-CN" altLang="en-US" sz="2400" dirty="0">
                <a:solidFill>
                  <a:schemeClr val="tx1"/>
                </a:solidFill>
                <a:latin typeface="仿宋" panose="02010609060101010101" pitchFamily="49" charset="-122"/>
                <a:ea typeface="仿宋" panose="02010609060101010101" pitchFamily="49" charset="-122"/>
              </a:rPr>
              <a:t>（小于）、</a:t>
            </a:r>
            <a:r>
              <a:rPr lang="en-US" altLang="zh-CN" sz="2400" dirty="0">
                <a:solidFill>
                  <a:schemeClr val="tx1"/>
                </a:solidFill>
                <a:latin typeface="仿宋" panose="02010609060101010101" pitchFamily="49" charset="-122"/>
                <a:ea typeface="仿宋" panose="02010609060101010101" pitchFamily="49" charset="-122"/>
              </a:rPr>
              <a:t>&lt;=</a:t>
            </a:r>
            <a:r>
              <a:rPr lang="zh-CN" altLang="en-US" sz="2400" dirty="0">
                <a:solidFill>
                  <a:schemeClr val="tx1"/>
                </a:solidFill>
                <a:latin typeface="仿宋" panose="02010609060101010101" pitchFamily="49" charset="-122"/>
                <a:ea typeface="仿宋" panose="02010609060101010101" pitchFamily="49" charset="-122"/>
              </a:rPr>
              <a:t>（小于或等于）、</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（等于）和</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（不等于），它们都是二元运算符。</a:t>
            </a: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由关系运算符连接操作数所形成的式子称关系表达式。关系表达式的语法形式：</a:t>
            </a: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操作数</a:t>
            </a:r>
            <a:r>
              <a:rPr lang="en-US" altLang="zh-CN" sz="2400" dirty="0">
                <a:solidFill>
                  <a:schemeClr val="tx1"/>
                </a:solidFill>
                <a:latin typeface="仿宋" panose="02010609060101010101" pitchFamily="49" charset="-122"/>
                <a:ea typeface="仿宋" panose="02010609060101010101" pitchFamily="49" charset="-122"/>
              </a:rPr>
              <a:t>1 </a:t>
            </a:r>
            <a:r>
              <a:rPr lang="zh-CN" altLang="en-US" sz="2400" dirty="0">
                <a:solidFill>
                  <a:schemeClr val="tx1"/>
                </a:solidFill>
                <a:latin typeface="仿宋" panose="02010609060101010101" pitchFamily="49" charset="-122"/>
                <a:ea typeface="仿宋" panose="02010609060101010101" pitchFamily="49" charset="-122"/>
              </a:rPr>
              <a:t>关系运算符 操作数</a:t>
            </a:r>
            <a:r>
              <a:rPr lang="en-US" altLang="zh-CN" sz="2400" dirty="0">
                <a:solidFill>
                  <a:schemeClr val="tx1"/>
                </a:solidFill>
                <a:latin typeface="仿宋" panose="02010609060101010101" pitchFamily="49" charset="-122"/>
                <a:ea typeface="仿宋" panose="02010609060101010101" pitchFamily="49" charset="-122"/>
              </a:rPr>
              <a:t>2</a:t>
            </a: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关系运算的结果是一个逻辑值：</a:t>
            </a:r>
            <a:r>
              <a:rPr lang="en-US" altLang="zh-CN" sz="2400" dirty="0">
                <a:solidFill>
                  <a:schemeClr val="tx1"/>
                </a:solidFill>
                <a:latin typeface="仿宋" panose="02010609060101010101" pitchFamily="49" charset="-122"/>
                <a:ea typeface="仿宋" panose="02010609060101010101" pitchFamily="49" charset="-122"/>
              </a:rPr>
              <a:t>true</a:t>
            </a:r>
            <a:r>
              <a:rPr lang="zh-CN" altLang="en-US" sz="2400" dirty="0">
                <a:solidFill>
                  <a:schemeClr val="tx1"/>
                </a:solidFill>
                <a:latin typeface="仿宋" panose="02010609060101010101" pitchFamily="49" charset="-122"/>
                <a:ea typeface="仿宋" panose="02010609060101010101" pitchFamily="49" charset="-122"/>
              </a:rPr>
              <a:t>或</a:t>
            </a:r>
            <a:r>
              <a:rPr lang="en-US" altLang="zh-CN" sz="2400" dirty="0">
                <a:solidFill>
                  <a:schemeClr val="tx1"/>
                </a:solidFill>
                <a:latin typeface="仿宋" panose="02010609060101010101" pitchFamily="49" charset="-122"/>
                <a:ea typeface="仿宋" panose="02010609060101010101" pitchFamily="49" charset="-122"/>
              </a:rPr>
              <a:t>false</a:t>
            </a:r>
            <a:r>
              <a:rPr lang="zh-CN" altLang="en-US" sz="2400" dirty="0">
                <a:solidFill>
                  <a:schemeClr val="tx1"/>
                </a:solidFill>
                <a:latin typeface="仿宋" panose="02010609060101010101" pitchFamily="49" charset="-122"/>
                <a:ea typeface="仿宋" panose="02010609060101010101" pitchFamily="49" charset="-122"/>
              </a:rPr>
              <a:t>。</a:t>
            </a:r>
          </a:p>
          <a:p>
            <a:pPr marL="0" indent="720000">
              <a:lnSpc>
                <a:spcPct val="13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a:p>
            <a:pPr marL="0" indent="720000">
              <a:lnSpc>
                <a:spcPct val="13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6" name="Freeform 3">
            <a:extLst>
              <a:ext uri="{FF2B5EF4-FFF2-40B4-BE49-F238E27FC236}">
                <a16:creationId xmlns:a16="http://schemas.microsoft.com/office/drawing/2014/main" id="{00979593-1CD7-4CC8-91A8-8FBDCFFB5693}"/>
              </a:ext>
            </a:extLst>
          </p:cNvPr>
          <p:cNvSpPr/>
          <p:nvPr/>
        </p:nvSpPr>
        <p:spPr>
          <a:xfrm>
            <a:off x="0" y="13723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7" name="内容占位符 2">
            <a:extLst>
              <a:ext uri="{FF2B5EF4-FFF2-40B4-BE49-F238E27FC236}">
                <a16:creationId xmlns:a16="http://schemas.microsoft.com/office/drawing/2014/main" id="{C23C947E-208F-4008-B1CD-42DA2A14FEE8}"/>
              </a:ext>
            </a:extLst>
          </p:cNvPr>
          <p:cNvSpPr txBox="1">
            <a:spLocks/>
          </p:cNvSpPr>
          <p:nvPr/>
        </p:nvSpPr>
        <p:spPr>
          <a:xfrm>
            <a:off x="1069615" y="1372394"/>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2.</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关系运算符</a:t>
            </a:r>
          </a:p>
        </p:txBody>
      </p:sp>
    </p:spTree>
    <p:extLst>
      <p:ext uri="{BB962C8B-B14F-4D97-AF65-F5344CB8AC3E}">
        <p14:creationId xmlns:p14="http://schemas.microsoft.com/office/powerpoint/2010/main" val="287265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1+#ppt_w/2"/>
                                          </p:val>
                                        </p:tav>
                                        <p:tav tm="100000">
                                          <p:val>
                                            <p:strVal val="#ppt_x"/>
                                          </p:val>
                                        </p:tav>
                                      </p:tavLst>
                                    </p:anim>
                                    <p:anim calcmode="lin" valueType="num">
                                      <p:cBhvr additive="base">
                                        <p:cTn id="15" dur="500" fill="hold"/>
                                        <p:tgtEl>
                                          <p:spTgt spid="7"/>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6" presetClass="entr" presetSubtype="16"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circle(in)">
                                      <p:cBhvr>
                                        <p:cTn id="19" dur="2000"/>
                                        <p:tgtEl>
                                          <p:spTgt spid="4"/>
                                        </p:tgtEl>
                                      </p:cBhvr>
                                    </p:animEffect>
                                  </p:childTnLst>
                                </p:cTn>
                              </p:par>
                            </p:childTnLst>
                          </p:cTn>
                        </p:par>
                        <p:par>
                          <p:cTn id="20" fill="hold">
                            <p:stCondLst>
                              <p:cond delay="3000"/>
                            </p:stCondLst>
                            <p:childTnLst>
                              <p:par>
                                <p:cTn id="21" presetID="2" presetClass="entr" presetSubtype="8" fill="hold" grpId="0" nodeType="after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additive="base">
                                        <p:cTn id="23"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 calcmode="lin" valueType="num">
                                      <p:cBhvr additive="base">
                                        <p:cTn id="29"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 calcmode="lin" valueType="num">
                                      <p:cBhvr additive="base">
                                        <p:cTn id="35"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2" presetClass="entr" presetSubtype="8" fill="hold" grpId="0" nodeType="afterEffect">
                                  <p:stCondLst>
                                    <p:cond delay="0"/>
                                  </p:stCondLst>
                                  <p:childTnLst>
                                    <p:set>
                                      <p:cBhvr>
                                        <p:cTn id="39" dur="1" fill="hold">
                                          <p:stCondLst>
                                            <p:cond delay="0"/>
                                          </p:stCondLst>
                                        </p:cTn>
                                        <p:tgtEl>
                                          <p:spTgt spid="5">
                                            <p:txEl>
                                              <p:pRg st="3" end="3"/>
                                            </p:txEl>
                                          </p:spTgt>
                                        </p:tgtEl>
                                        <p:attrNameLst>
                                          <p:attrName>style.visibility</p:attrName>
                                        </p:attrNameLst>
                                      </p:cBhvr>
                                      <p:to>
                                        <p:strVal val="visible"/>
                                      </p:to>
                                    </p:set>
                                    <p:anim calcmode="lin" valueType="num">
                                      <p:cBhvr additive="base">
                                        <p:cTn id="40"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5">
                                            <p:txEl>
                                              <p:pRg st="4" end="4"/>
                                            </p:txEl>
                                          </p:spTgt>
                                        </p:tgtEl>
                                        <p:attrNameLst>
                                          <p:attrName>style.visibility</p:attrName>
                                        </p:attrNameLst>
                                      </p:cBhvr>
                                      <p:to>
                                        <p:strVal val="visible"/>
                                      </p:to>
                                    </p:set>
                                    <p:anim calcmode="lin" valueType="num">
                                      <p:cBhvr additive="base">
                                        <p:cTn id="46"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uiExpand="1" build="p"/>
      <p:bldP spid="6" grpId="0" animBg="1"/>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2.2  </a:t>
            </a:r>
            <a:r>
              <a:rPr lang="zh-CN" altLang="en-US" b="1" dirty="0">
                <a:latin typeface="仿宋" panose="02010609060101010101" pitchFamily="49" charset="-122"/>
                <a:ea typeface="仿宋" panose="02010609060101010101" pitchFamily="49" charset="-122"/>
              </a:rPr>
              <a:t>数据类型和运算符号</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11">
            <a:extLst>
              <a:ext uri="{FF2B5EF4-FFF2-40B4-BE49-F238E27FC236}">
                <a16:creationId xmlns:a16="http://schemas.microsoft.com/office/drawing/2014/main" id="{593C0652-AF60-431D-A8BB-7EC0B21DE27C}"/>
              </a:ext>
            </a:extLst>
          </p:cNvPr>
          <p:cNvSpPr/>
          <p:nvPr/>
        </p:nvSpPr>
        <p:spPr>
          <a:xfrm>
            <a:off x="933053" y="2027971"/>
            <a:ext cx="10820400" cy="3310668"/>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内容占位符 2">
            <a:extLst>
              <a:ext uri="{FF2B5EF4-FFF2-40B4-BE49-F238E27FC236}">
                <a16:creationId xmlns:a16="http://schemas.microsoft.com/office/drawing/2014/main" id="{301B0419-7787-4A7F-BDF3-49777E0D3DCA}"/>
              </a:ext>
            </a:extLst>
          </p:cNvPr>
          <p:cNvSpPr txBox="1">
            <a:spLocks/>
          </p:cNvSpPr>
          <p:nvPr/>
        </p:nvSpPr>
        <p:spPr>
          <a:xfrm>
            <a:off x="1066006" y="2007426"/>
            <a:ext cx="10554494" cy="309876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关系运算符中</a:t>
            </a:r>
            <a:r>
              <a:rPr lang="en-US" altLang="zh-CN" sz="2400" dirty="0">
                <a:solidFill>
                  <a:schemeClr val="tx1"/>
                </a:solidFill>
                <a:latin typeface="仿宋" panose="02010609060101010101" pitchFamily="49" charset="-122"/>
                <a:ea typeface="仿宋" panose="02010609060101010101" pitchFamily="49" charset="-122"/>
              </a:rPr>
              <a:t>&gt;</a:t>
            </a: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&gt;=</a:t>
            </a: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&lt;</a:t>
            </a:r>
            <a:r>
              <a:rPr lang="zh-CN" altLang="en-US" sz="2400" dirty="0">
                <a:solidFill>
                  <a:schemeClr val="tx1"/>
                </a:solidFill>
                <a:latin typeface="仿宋" panose="02010609060101010101" pitchFamily="49" charset="-122"/>
                <a:ea typeface="仿宋" panose="02010609060101010101" pitchFamily="49" charset="-122"/>
              </a:rPr>
              <a:t>和</a:t>
            </a:r>
            <a:r>
              <a:rPr lang="en-US" altLang="zh-CN" sz="2400" dirty="0">
                <a:solidFill>
                  <a:schemeClr val="tx1"/>
                </a:solidFill>
                <a:latin typeface="仿宋" panose="02010609060101010101" pitchFamily="49" charset="-122"/>
                <a:ea typeface="仿宋" panose="02010609060101010101" pitchFamily="49" charset="-122"/>
              </a:rPr>
              <a:t>&lt;=</a:t>
            </a:r>
            <a:r>
              <a:rPr lang="zh-CN" altLang="en-US" sz="2400" dirty="0">
                <a:solidFill>
                  <a:schemeClr val="tx1"/>
                </a:solidFill>
                <a:latin typeface="仿宋" panose="02010609060101010101" pitchFamily="49" charset="-122"/>
                <a:ea typeface="仿宋" panose="02010609060101010101" pitchFamily="49" charset="-122"/>
              </a:rPr>
              <a:t>的优先级相同，</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和</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的优先级相同，后两个的优先级小于前四个。</a:t>
            </a: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算术运算的优先级高于关系运算。下面的关系表达式：</a:t>
            </a:r>
          </a:p>
          <a:p>
            <a:pPr marL="0" indent="720000">
              <a:lnSpc>
                <a:spcPct val="130000"/>
              </a:lnSpc>
              <a:spcBef>
                <a:spcPts val="0"/>
              </a:spcBef>
              <a:buNone/>
            </a:pPr>
            <a:r>
              <a:rPr lang="en-US" altLang="zh-CN" sz="2400" dirty="0" err="1">
                <a:solidFill>
                  <a:schemeClr val="tx1"/>
                </a:solidFill>
                <a:latin typeface="仿宋" panose="02010609060101010101" pitchFamily="49" charset="-122"/>
                <a:ea typeface="仿宋" panose="02010609060101010101" pitchFamily="49" charset="-122"/>
              </a:rPr>
              <a:t>a+b</a:t>
            </a:r>
            <a:r>
              <a:rPr lang="en-US" altLang="zh-CN" sz="2400" dirty="0">
                <a:solidFill>
                  <a:schemeClr val="tx1"/>
                </a:solidFill>
                <a:latin typeface="仿宋" panose="02010609060101010101" pitchFamily="49" charset="-122"/>
                <a:ea typeface="仿宋" panose="02010609060101010101" pitchFamily="49" charset="-122"/>
              </a:rPr>
              <a:t>&gt;</a:t>
            </a:r>
            <a:r>
              <a:rPr lang="en-US" altLang="zh-CN" sz="2400" dirty="0" err="1">
                <a:solidFill>
                  <a:schemeClr val="tx1"/>
                </a:solidFill>
                <a:latin typeface="仿宋" panose="02010609060101010101" pitchFamily="49" charset="-122"/>
                <a:ea typeface="仿宋" panose="02010609060101010101" pitchFamily="49" charset="-122"/>
              </a:rPr>
              <a:t>c+d</a:t>
            </a:r>
            <a:r>
              <a:rPr lang="zh-CN" altLang="en-US" sz="2400" dirty="0">
                <a:solidFill>
                  <a:schemeClr val="tx1"/>
                </a:solidFill>
                <a:latin typeface="仿宋" panose="02010609060101010101" pitchFamily="49" charset="-122"/>
                <a:ea typeface="仿宋" panose="02010609060101010101" pitchFamily="49" charset="-122"/>
              </a:rPr>
              <a:t>等价于</a:t>
            </a:r>
            <a:r>
              <a:rPr lang="en-US" altLang="zh-CN" sz="2400" dirty="0">
                <a:solidFill>
                  <a:schemeClr val="tx1"/>
                </a:solidFill>
                <a:latin typeface="仿宋" panose="02010609060101010101" pitchFamily="49" charset="-122"/>
                <a:ea typeface="仿宋" panose="02010609060101010101" pitchFamily="49" charset="-122"/>
              </a:rPr>
              <a:t>(</a:t>
            </a:r>
            <a:r>
              <a:rPr lang="en-US" altLang="zh-CN" sz="2400" dirty="0" err="1">
                <a:solidFill>
                  <a:schemeClr val="tx1"/>
                </a:solidFill>
                <a:latin typeface="仿宋" panose="02010609060101010101" pitchFamily="49" charset="-122"/>
                <a:ea typeface="仿宋" panose="02010609060101010101" pitchFamily="49" charset="-122"/>
              </a:rPr>
              <a:t>a+b</a:t>
            </a:r>
            <a:r>
              <a:rPr lang="en-US" altLang="zh-CN" sz="2400" dirty="0">
                <a:solidFill>
                  <a:schemeClr val="tx1"/>
                </a:solidFill>
                <a:latin typeface="仿宋" panose="02010609060101010101" pitchFamily="49" charset="-122"/>
                <a:ea typeface="仿宋" panose="02010609060101010101" pitchFamily="49" charset="-122"/>
              </a:rPr>
              <a:t>)&gt;(</a:t>
            </a:r>
            <a:r>
              <a:rPr lang="en-US" altLang="zh-CN" sz="2400" dirty="0" err="1">
                <a:solidFill>
                  <a:schemeClr val="tx1"/>
                </a:solidFill>
                <a:latin typeface="仿宋" panose="02010609060101010101" pitchFamily="49" charset="-122"/>
                <a:ea typeface="仿宋" panose="02010609060101010101" pitchFamily="49" charset="-122"/>
              </a:rPr>
              <a:t>c+d</a:t>
            </a:r>
            <a:r>
              <a:rPr lang="en-US" altLang="zh-CN" sz="2400" dirty="0">
                <a:solidFill>
                  <a:schemeClr val="tx1"/>
                </a:solidFill>
                <a:latin typeface="仿宋" panose="02010609060101010101" pitchFamily="49" charset="-122"/>
                <a:ea typeface="仿宋" panose="02010609060101010101" pitchFamily="49" charset="-122"/>
              </a:rPr>
              <a:t>)</a:t>
            </a:r>
          </a:p>
          <a:p>
            <a:pPr marL="0" indent="720000">
              <a:lnSpc>
                <a:spcPct val="130000"/>
              </a:lnSpc>
              <a:spcBef>
                <a:spcPts val="0"/>
              </a:spcBef>
              <a:buNone/>
            </a:pPr>
            <a:r>
              <a:rPr lang="en-US" altLang="zh-CN" sz="2400" dirty="0" err="1">
                <a:solidFill>
                  <a:schemeClr val="tx1"/>
                </a:solidFill>
                <a:latin typeface="仿宋" panose="02010609060101010101" pitchFamily="49" charset="-122"/>
                <a:ea typeface="仿宋" panose="02010609060101010101" pitchFamily="49" charset="-122"/>
              </a:rPr>
              <a:t>x+y</a:t>
            </a:r>
            <a:r>
              <a:rPr lang="en-US" altLang="zh-CN" sz="2400" dirty="0">
                <a:solidFill>
                  <a:schemeClr val="tx1"/>
                </a:solidFill>
                <a:latin typeface="仿宋" panose="02010609060101010101" pitchFamily="49" charset="-122"/>
                <a:ea typeface="仿宋" panose="02010609060101010101" pitchFamily="49" charset="-122"/>
              </a:rPr>
              <a:t>==z</a:t>
            </a:r>
            <a:r>
              <a:rPr lang="zh-CN" altLang="en-US" sz="2400" dirty="0">
                <a:solidFill>
                  <a:schemeClr val="tx1"/>
                </a:solidFill>
                <a:latin typeface="仿宋" panose="02010609060101010101" pitchFamily="49" charset="-122"/>
                <a:ea typeface="仿宋" panose="02010609060101010101" pitchFamily="49" charset="-122"/>
              </a:rPr>
              <a:t>等价于</a:t>
            </a:r>
            <a:r>
              <a:rPr lang="en-US" altLang="zh-CN" sz="2400" dirty="0">
                <a:solidFill>
                  <a:schemeClr val="tx1"/>
                </a:solidFill>
                <a:latin typeface="仿宋" panose="02010609060101010101" pitchFamily="49" charset="-122"/>
                <a:ea typeface="仿宋" panose="02010609060101010101" pitchFamily="49" charset="-122"/>
              </a:rPr>
              <a:t>(</a:t>
            </a:r>
            <a:r>
              <a:rPr lang="en-US" altLang="zh-CN" sz="2400" dirty="0" err="1">
                <a:solidFill>
                  <a:schemeClr val="tx1"/>
                </a:solidFill>
                <a:latin typeface="仿宋" panose="02010609060101010101" pitchFamily="49" charset="-122"/>
                <a:ea typeface="仿宋" panose="02010609060101010101" pitchFamily="49" charset="-122"/>
              </a:rPr>
              <a:t>x+y</a:t>
            </a:r>
            <a:r>
              <a:rPr lang="en-US" altLang="zh-CN" sz="2400" dirty="0">
                <a:solidFill>
                  <a:schemeClr val="tx1"/>
                </a:solidFill>
                <a:latin typeface="仿宋" panose="02010609060101010101" pitchFamily="49" charset="-122"/>
                <a:ea typeface="仿宋" panose="02010609060101010101" pitchFamily="49" charset="-122"/>
              </a:rPr>
              <a:t>)==z</a:t>
            </a:r>
          </a:p>
          <a:p>
            <a:pPr marL="0" indent="7200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b*b-4*a*c&gt;=0</a:t>
            </a:r>
            <a:r>
              <a:rPr lang="zh-CN" altLang="en-US" sz="2400" dirty="0">
                <a:solidFill>
                  <a:schemeClr val="tx1"/>
                </a:solidFill>
                <a:latin typeface="仿宋" panose="02010609060101010101" pitchFamily="49" charset="-122"/>
                <a:ea typeface="仿宋" panose="02010609060101010101" pitchFamily="49" charset="-122"/>
              </a:rPr>
              <a:t>等价于</a:t>
            </a:r>
            <a:r>
              <a:rPr lang="en-US" altLang="zh-CN" sz="2400" dirty="0">
                <a:solidFill>
                  <a:schemeClr val="tx1"/>
                </a:solidFill>
                <a:latin typeface="仿宋" panose="02010609060101010101" pitchFamily="49" charset="-122"/>
                <a:ea typeface="仿宋" panose="02010609060101010101" pitchFamily="49" charset="-122"/>
              </a:rPr>
              <a:t>(b*b-4*a*c)&gt;=0</a:t>
            </a:r>
          </a:p>
          <a:p>
            <a:pPr marL="0" indent="720000">
              <a:lnSpc>
                <a:spcPct val="13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a:p>
            <a:pPr marL="0" indent="720000">
              <a:lnSpc>
                <a:spcPct val="13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6" name="Freeform 3">
            <a:extLst>
              <a:ext uri="{FF2B5EF4-FFF2-40B4-BE49-F238E27FC236}">
                <a16:creationId xmlns:a16="http://schemas.microsoft.com/office/drawing/2014/main" id="{1BBE6046-63FC-4C67-8F08-927DBC8892B1}"/>
              </a:ext>
            </a:extLst>
          </p:cNvPr>
          <p:cNvSpPr/>
          <p:nvPr/>
        </p:nvSpPr>
        <p:spPr>
          <a:xfrm>
            <a:off x="0" y="13723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7" name="内容占位符 2">
            <a:extLst>
              <a:ext uri="{FF2B5EF4-FFF2-40B4-BE49-F238E27FC236}">
                <a16:creationId xmlns:a16="http://schemas.microsoft.com/office/drawing/2014/main" id="{9CA1F9B9-391C-4B44-BE55-B2CC8CDDF914}"/>
              </a:ext>
            </a:extLst>
          </p:cNvPr>
          <p:cNvSpPr txBox="1">
            <a:spLocks/>
          </p:cNvSpPr>
          <p:nvPr/>
        </p:nvSpPr>
        <p:spPr>
          <a:xfrm>
            <a:off x="1069615" y="1372394"/>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2.</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关系运算符</a:t>
            </a:r>
          </a:p>
        </p:txBody>
      </p:sp>
      <p:grpSp>
        <p:nvGrpSpPr>
          <p:cNvPr id="8" name="组合 7">
            <a:extLst>
              <a:ext uri="{FF2B5EF4-FFF2-40B4-BE49-F238E27FC236}">
                <a16:creationId xmlns:a16="http://schemas.microsoft.com/office/drawing/2014/main" id="{2182C13E-F42A-43F3-B196-93D9F20ECDC3}"/>
              </a:ext>
            </a:extLst>
          </p:cNvPr>
          <p:cNvGrpSpPr/>
          <p:nvPr/>
        </p:nvGrpSpPr>
        <p:grpSpPr>
          <a:xfrm flipH="1">
            <a:off x="6575336" y="5500847"/>
            <a:ext cx="5441599" cy="1357947"/>
            <a:chOff x="897607" y="5043462"/>
            <a:chExt cx="5441599" cy="1357947"/>
          </a:xfrm>
        </p:grpSpPr>
        <p:sp>
          <p:nvSpPr>
            <p:cNvPr id="9" name="矩形 8">
              <a:extLst>
                <a:ext uri="{FF2B5EF4-FFF2-40B4-BE49-F238E27FC236}">
                  <a16:creationId xmlns:a16="http://schemas.microsoft.com/office/drawing/2014/main" id="{8EBA5E48-299F-4970-B5C3-9AC331CF0FE7}"/>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E42CC485-1F7C-4EA2-ACDD-B5B135824EA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60E90C0F-D0FB-4C26-8988-E8125CDD9125}"/>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3F7DF6AB-3291-4B45-9E8A-C655C514B97B}"/>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10C059FB-BA20-434A-906D-0F267907D837}"/>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172DE19B-2CAF-4C8D-9259-A127AA84EB2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9B2FF827-BE39-4383-9B6D-067E8EBA5315}"/>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6A6623D5-C239-4188-80FD-A74BC276CE03}"/>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F5BA9F4-AFE5-45B4-B865-C7FC4A9A43D6}"/>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995F0C94-F3EF-4E42-9D9F-59F3B36220C0}"/>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9" name="矩形 18">
              <a:extLst>
                <a:ext uri="{FF2B5EF4-FFF2-40B4-BE49-F238E27FC236}">
                  <a16:creationId xmlns:a16="http://schemas.microsoft.com/office/drawing/2014/main" id="{F6E0187A-1C96-43F9-81E9-78F45481EC7A}"/>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16C04D87-7BBC-47A4-ADAE-0E28BF1A98E4}"/>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A720671B-460A-4DB0-B0AD-5860A615DB9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A977AD5C-970E-4BD6-8391-F99B48BA1F15}"/>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228DA547-7D5E-42A0-9580-C7D6466E36C7}"/>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B2F87A70-4336-4896-8952-94A7650A6CB1}"/>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3639179E-0876-41F8-9257-B21B7D06F02B}"/>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397612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 presetClass="entr" presetSubtype="2"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 calcmode="lin" valueType="num">
                                      <p:cBhvr additive="base">
                                        <p:cTn id="10"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1"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additive="base">
                                        <p:cTn id="16"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7"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 calcmode="lin" valueType="num">
                                      <p:cBhvr additive="base">
                                        <p:cTn id="22"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 calcmode="lin" valueType="num">
                                      <p:cBhvr additive="base">
                                        <p:cTn id="28"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5">
                                            <p:txEl>
                                              <p:pRg st="4" end="4"/>
                                            </p:txEl>
                                          </p:spTgt>
                                        </p:tgtEl>
                                        <p:attrNameLst>
                                          <p:attrName>style.visibility</p:attrName>
                                        </p:attrNameLst>
                                      </p:cBhvr>
                                      <p:to>
                                        <p:strVal val="visible"/>
                                      </p:to>
                                    </p:set>
                                    <p:anim calcmode="lin" valueType="num">
                                      <p:cBhvr additive="base">
                                        <p:cTn id="34"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par>
                          <p:cTn id="36" fill="hold">
                            <p:stCondLst>
                              <p:cond delay="500"/>
                            </p:stCondLst>
                            <p:childTnLst>
                              <p:par>
                                <p:cTn id="37" presetID="22" presetClass="entr" presetSubtype="2"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right)">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5"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2.2  </a:t>
            </a:r>
            <a:r>
              <a:rPr lang="zh-CN" altLang="en-US" b="1" dirty="0">
                <a:latin typeface="仿宋" panose="02010609060101010101" pitchFamily="49" charset="-122"/>
                <a:ea typeface="仿宋" panose="02010609060101010101" pitchFamily="49" charset="-122"/>
              </a:rPr>
              <a:t>数据类型和运算符号</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DD1BDB82-66ED-4FC2-85D1-8A4255C1D8EF}"/>
              </a:ext>
            </a:extLst>
          </p:cNvPr>
          <p:cNvSpPr/>
          <p:nvPr/>
        </p:nvSpPr>
        <p:spPr>
          <a:xfrm>
            <a:off x="-2" y="2214029"/>
            <a:ext cx="12190415" cy="38065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内容占位符 2">
            <a:extLst>
              <a:ext uri="{FF2B5EF4-FFF2-40B4-BE49-F238E27FC236}">
                <a16:creationId xmlns:a16="http://schemas.microsoft.com/office/drawing/2014/main" id="{AC272A5E-74AB-43DD-AF5F-729A1C24D89B}"/>
              </a:ext>
            </a:extLst>
          </p:cNvPr>
          <p:cNvSpPr txBox="1">
            <a:spLocks/>
          </p:cNvSpPr>
          <p:nvPr/>
        </p:nvSpPr>
        <p:spPr>
          <a:xfrm>
            <a:off x="456406" y="2664728"/>
            <a:ext cx="11353800" cy="3203466"/>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一个关系运算只能表示一个条件。如果一个问题有多个条件，这时可以用逻辑运算将多个条件连接在一起。如算术不等式：</a:t>
            </a:r>
          </a:p>
          <a:p>
            <a:pPr marL="0" indent="4572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x&gt;y </a:t>
            </a:r>
            <a:r>
              <a:rPr lang="zh-CN" altLang="en-US" sz="2400" dirty="0">
                <a:solidFill>
                  <a:schemeClr val="tx1"/>
                </a:solidFill>
                <a:latin typeface="仿宋" panose="02010609060101010101" pitchFamily="49" charset="-122"/>
                <a:ea typeface="仿宋" panose="02010609060101010101" pitchFamily="49" charset="-122"/>
              </a:rPr>
              <a:t>或 </a:t>
            </a:r>
            <a:r>
              <a:rPr lang="en-US" altLang="zh-CN" sz="2400" dirty="0">
                <a:solidFill>
                  <a:schemeClr val="tx1"/>
                </a:solidFill>
                <a:latin typeface="仿宋" panose="02010609060101010101" pitchFamily="49" charset="-122"/>
                <a:ea typeface="仿宋" panose="02010609060101010101" pitchFamily="49" charset="-122"/>
              </a:rPr>
              <a:t>a&lt;=b</a:t>
            </a:r>
          </a:p>
          <a:p>
            <a:pPr marL="0" indent="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写成等价的</a:t>
            </a:r>
            <a:r>
              <a:rPr lang="en-US" altLang="zh-CN" sz="2400" dirty="0">
                <a:solidFill>
                  <a:schemeClr val="tx1"/>
                </a:solidFill>
                <a:latin typeface="仿宋" panose="02010609060101010101" pitchFamily="49" charset="-122"/>
                <a:ea typeface="仿宋" panose="02010609060101010101" pitchFamily="49" charset="-122"/>
              </a:rPr>
              <a:t>Java</a:t>
            </a:r>
            <a:r>
              <a:rPr lang="zh-CN" altLang="en-US" sz="2400" dirty="0">
                <a:solidFill>
                  <a:schemeClr val="tx1"/>
                </a:solidFill>
                <a:latin typeface="仿宋" panose="02010609060101010101" pitchFamily="49" charset="-122"/>
                <a:ea typeface="仿宋" panose="02010609060101010101" pitchFamily="49" charset="-122"/>
              </a:rPr>
              <a:t>表达式就要用到逻辑运算：</a:t>
            </a:r>
          </a:p>
          <a:p>
            <a:pPr marL="0" indent="4572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x&gt;y || a&lt;=b</a:t>
            </a:r>
          </a:p>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逻辑运算符有</a:t>
            </a:r>
            <a:r>
              <a:rPr lang="en-US" altLang="zh-CN" sz="2400" dirty="0">
                <a:solidFill>
                  <a:schemeClr val="tx1"/>
                </a:solidFill>
                <a:latin typeface="仿宋" panose="02010609060101010101" pitchFamily="49" charset="-122"/>
                <a:ea typeface="仿宋" panose="02010609060101010101" pitchFamily="49" charset="-122"/>
              </a:rPr>
              <a:t>&amp;&amp;</a:t>
            </a:r>
            <a:r>
              <a:rPr lang="zh-CN" altLang="en-US" sz="2400" dirty="0">
                <a:solidFill>
                  <a:schemeClr val="tx1"/>
                </a:solidFill>
                <a:latin typeface="仿宋" panose="02010609060101010101" pitchFamily="49" charset="-122"/>
                <a:ea typeface="仿宋" panose="02010609060101010101" pitchFamily="49" charset="-122"/>
              </a:rPr>
              <a:t>（逻辑与）、</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（逻辑或）和！（逻辑非）。</a:t>
            </a:r>
          </a:p>
          <a:p>
            <a:pPr marL="0" indent="457200">
              <a:lnSpc>
                <a:spcPct val="13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a:p>
            <a:pPr marL="0" indent="0">
              <a:lnSpc>
                <a:spcPts val="3000"/>
              </a:lnSpc>
              <a:spcBef>
                <a:spcPts val="1800"/>
              </a:spcBef>
              <a:buNone/>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6" name="矩形 5">
            <a:extLst>
              <a:ext uri="{FF2B5EF4-FFF2-40B4-BE49-F238E27FC236}">
                <a16:creationId xmlns:a16="http://schemas.microsoft.com/office/drawing/2014/main" id="{F0D24D7D-481D-403E-B02D-E4E0FC32EDD2}"/>
              </a:ext>
            </a:extLst>
          </p:cNvPr>
          <p:cNvSpPr/>
          <p:nvPr/>
        </p:nvSpPr>
        <p:spPr>
          <a:xfrm>
            <a:off x="-1" y="2134394"/>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Freeform 3">
            <a:extLst>
              <a:ext uri="{FF2B5EF4-FFF2-40B4-BE49-F238E27FC236}">
                <a16:creationId xmlns:a16="http://schemas.microsoft.com/office/drawing/2014/main" id="{0F870E59-C7A7-46EF-8EE7-FB4B37A19964}"/>
              </a:ext>
            </a:extLst>
          </p:cNvPr>
          <p:cNvSpPr/>
          <p:nvPr/>
        </p:nvSpPr>
        <p:spPr>
          <a:xfrm>
            <a:off x="794" y="12961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8" name="内容占位符 2">
            <a:extLst>
              <a:ext uri="{FF2B5EF4-FFF2-40B4-BE49-F238E27FC236}">
                <a16:creationId xmlns:a16="http://schemas.microsoft.com/office/drawing/2014/main" id="{E81E01B6-A983-48F4-B7AC-18799CFB37FC}"/>
              </a:ext>
            </a:extLst>
          </p:cNvPr>
          <p:cNvSpPr txBox="1">
            <a:spLocks/>
          </p:cNvSpPr>
          <p:nvPr/>
        </p:nvSpPr>
        <p:spPr>
          <a:xfrm>
            <a:off x="1070409" y="1306088"/>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3.</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逻辑运算符</a:t>
            </a:r>
          </a:p>
        </p:txBody>
      </p:sp>
      <p:sp>
        <p:nvSpPr>
          <p:cNvPr id="9" name="矩形 8">
            <a:extLst>
              <a:ext uri="{FF2B5EF4-FFF2-40B4-BE49-F238E27FC236}">
                <a16:creationId xmlns:a16="http://schemas.microsoft.com/office/drawing/2014/main" id="{B29194F8-B328-4982-B0A7-E5E504365F18}"/>
              </a:ext>
            </a:extLst>
          </p:cNvPr>
          <p:cNvSpPr/>
          <p:nvPr/>
        </p:nvSpPr>
        <p:spPr>
          <a:xfrm>
            <a:off x="23018" y="6859588"/>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206567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1+#ppt_w/2"/>
                                          </p:val>
                                        </p:tav>
                                        <p:tav tm="100000">
                                          <p:val>
                                            <p:strVal val="#ppt_x"/>
                                          </p:val>
                                        </p:tav>
                                      </p:tavLst>
                                    </p:anim>
                                    <p:anim calcmode="lin" valueType="num">
                                      <p:cBhvr additive="base">
                                        <p:cTn id="15" dur="500" fill="hold"/>
                                        <p:tgtEl>
                                          <p:spTgt spid="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21"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amond(in)">
                                      <p:cBhvr>
                                        <p:cTn id="22" dur="2000"/>
                                        <p:tgtEl>
                                          <p:spTgt spid="4"/>
                                        </p:tgtEl>
                                      </p:cBhvr>
                                    </p:animEffect>
                                  </p:childTnLst>
                                </p:cTn>
                              </p:par>
                            </p:childTnLst>
                          </p:cTn>
                        </p:par>
                        <p:par>
                          <p:cTn id="23" fill="hold">
                            <p:stCondLst>
                              <p:cond delay="3000"/>
                            </p:stCondLst>
                            <p:childTnLst>
                              <p:par>
                                <p:cTn id="24" presetID="2" presetClass="entr" presetSubtype="2" fill="hold" grpId="0" nodeType="after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 calcmode="lin" valueType="num">
                                      <p:cBhvr additive="base">
                                        <p:cTn id="26"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anim calcmode="lin" valueType="num">
                                      <p:cBhvr additive="base">
                                        <p:cTn id="32"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5">
                                            <p:txEl>
                                              <p:pRg st="2" end="2"/>
                                            </p:txEl>
                                          </p:spTgt>
                                        </p:tgtEl>
                                        <p:attrNameLst>
                                          <p:attrName>style.visibility</p:attrName>
                                        </p:attrNameLst>
                                      </p:cBhvr>
                                      <p:to>
                                        <p:strVal val="visible"/>
                                      </p:to>
                                    </p:set>
                                    <p:anim calcmode="lin" valueType="num">
                                      <p:cBhvr additive="base">
                                        <p:cTn id="38"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2" fill="hold" grpId="0" nodeType="clickEffect">
                                  <p:stCondLst>
                                    <p:cond delay="0"/>
                                  </p:stCondLst>
                                  <p:childTnLst>
                                    <p:set>
                                      <p:cBhvr>
                                        <p:cTn id="43" dur="1" fill="hold">
                                          <p:stCondLst>
                                            <p:cond delay="0"/>
                                          </p:stCondLst>
                                        </p:cTn>
                                        <p:tgtEl>
                                          <p:spTgt spid="5">
                                            <p:txEl>
                                              <p:pRg st="3" end="3"/>
                                            </p:txEl>
                                          </p:spTgt>
                                        </p:tgtEl>
                                        <p:attrNameLst>
                                          <p:attrName>style.visibility</p:attrName>
                                        </p:attrNameLst>
                                      </p:cBhvr>
                                      <p:to>
                                        <p:strVal val="visible"/>
                                      </p:to>
                                    </p:set>
                                    <p:anim calcmode="lin" valueType="num">
                                      <p:cBhvr additive="base">
                                        <p:cTn id="44"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grpId="0" nodeType="clickEffect">
                                  <p:stCondLst>
                                    <p:cond delay="0"/>
                                  </p:stCondLst>
                                  <p:childTnLst>
                                    <p:set>
                                      <p:cBhvr>
                                        <p:cTn id="49" dur="1" fill="hold">
                                          <p:stCondLst>
                                            <p:cond delay="0"/>
                                          </p:stCondLst>
                                        </p:cTn>
                                        <p:tgtEl>
                                          <p:spTgt spid="5">
                                            <p:txEl>
                                              <p:pRg st="4" end="4"/>
                                            </p:txEl>
                                          </p:spTgt>
                                        </p:tgtEl>
                                        <p:attrNameLst>
                                          <p:attrName>style.visibility</p:attrName>
                                        </p:attrNameLst>
                                      </p:cBhvr>
                                      <p:to>
                                        <p:strVal val="visible"/>
                                      </p:to>
                                    </p:set>
                                    <p:anim calcmode="lin" valueType="num">
                                      <p:cBhvr additive="base">
                                        <p:cTn id="50"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par>
                          <p:cTn id="52" fill="hold">
                            <p:stCondLst>
                              <p:cond delay="500"/>
                            </p:stCondLst>
                            <p:childTnLst>
                              <p:par>
                                <p:cTn id="53" presetID="16" presetClass="entr" presetSubtype="21" fill="hold" grpId="0"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barn(inVertical)">
                                      <p:cBhvr>
                                        <p:cTn id="5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uiExpand="1" build="p"/>
      <p:bldP spid="6" grpId="0" animBg="1"/>
      <p:bldP spid="7" grpId="0" animBg="1"/>
      <p:bldP spid="8" grpId="0"/>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2.2  </a:t>
            </a:r>
            <a:r>
              <a:rPr lang="zh-CN" altLang="en-US" b="1" dirty="0">
                <a:latin typeface="仿宋" panose="02010609060101010101" pitchFamily="49" charset="-122"/>
                <a:ea typeface="仿宋" panose="02010609060101010101" pitchFamily="49" charset="-122"/>
              </a:rPr>
              <a:t>数据类型和运算符号</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C68630EC-1969-4862-9081-1B01C3F2333E}"/>
              </a:ext>
            </a:extLst>
          </p:cNvPr>
          <p:cNvSpPr/>
          <p:nvPr/>
        </p:nvSpPr>
        <p:spPr>
          <a:xfrm>
            <a:off x="-2" y="2214029"/>
            <a:ext cx="12190415" cy="38065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1" name="内容占位符 2">
            <a:extLst>
              <a:ext uri="{FF2B5EF4-FFF2-40B4-BE49-F238E27FC236}">
                <a16:creationId xmlns:a16="http://schemas.microsoft.com/office/drawing/2014/main" id="{3B8985D2-14F5-4578-B16F-12EB395565DC}"/>
              </a:ext>
            </a:extLst>
          </p:cNvPr>
          <p:cNvSpPr txBox="1">
            <a:spLocks/>
          </p:cNvSpPr>
          <p:nvPr/>
        </p:nvSpPr>
        <p:spPr>
          <a:xfrm>
            <a:off x="456406" y="2740928"/>
            <a:ext cx="11582400" cy="3203466"/>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由逻辑运算符连接操作数所形成的式子就是逻辑表达式。逻辑表达式的语法形式：</a:t>
            </a:r>
          </a:p>
          <a:p>
            <a:pPr marL="0" indent="989013">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操作数</a:t>
            </a:r>
            <a:r>
              <a:rPr lang="en-US" altLang="zh-CN" sz="2400" dirty="0">
                <a:solidFill>
                  <a:schemeClr val="tx1"/>
                </a:solidFill>
                <a:latin typeface="仿宋" panose="02010609060101010101" pitchFamily="49" charset="-122"/>
                <a:ea typeface="仿宋" panose="02010609060101010101" pitchFamily="49" charset="-122"/>
              </a:rPr>
              <a:t>1 </a:t>
            </a:r>
            <a:r>
              <a:rPr lang="zh-CN" altLang="en-US" sz="2400" dirty="0">
                <a:solidFill>
                  <a:schemeClr val="tx1"/>
                </a:solidFill>
                <a:latin typeface="仿宋" panose="02010609060101010101" pitchFamily="49" charset="-122"/>
                <a:ea typeface="仿宋" panose="02010609060101010101" pitchFamily="49" charset="-122"/>
              </a:rPr>
              <a:t>逻辑运算符 操作数</a:t>
            </a:r>
            <a:r>
              <a:rPr lang="en-US" altLang="zh-CN" sz="2400" dirty="0">
                <a:solidFill>
                  <a:schemeClr val="tx1"/>
                </a:solidFill>
                <a:latin typeface="仿宋" panose="02010609060101010101" pitchFamily="49" charset="-122"/>
                <a:ea typeface="仿宋" panose="02010609060101010101" pitchFamily="49" charset="-122"/>
              </a:rPr>
              <a:t>2</a:t>
            </a:r>
          </a:p>
          <a:p>
            <a:pPr marL="0" indent="989013">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！操作数</a:t>
            </a:r>
          </a:p>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“操作数</a:t>
            </a:r>
            <a:r>
              <a:rPr lang="en-US" altLang="zh-CN" sz="2400" dirty="0">
                <a:solidFill>
                  <a:schemeClr val="tx1"/>
                </a:solidFill>
                <a:latin typeface="仿宋" panose="02010609060101010101" pitchFamily="49" charset="-122"/>
                <a:ea typeface="仿宋" panose="02010609060101010101" pitchFamily="49" charset="-122"/>
              </a:rPr>
              <a:t>1”</a:t>
            </a:r>
            <a:r>
              <a:rPr lang="zh-CN" altLang="en-US" sz="2400" dirty="0">
                <a:solidFill>
                  <a:schemeClr val="tx1"/>
                </a:solidFill>
                <a:latin typeface="仿宋" panose="02010609060101010101" pitchFamily="49" charset="-122"/>
                <a:ea typeface="仿宋" panose="02010609060101010101" pitchFamily="49" charset="-122"/>
              </a:rPr>
              <a:t>、“操作数</a:t>
            </a:r>
            <a:r>
              <a:rPr lang="en-US" altLang="zh-CN" sz="2400" dirty="0">
                <a:solidFill>
                  <a:schemeClr val="tx1"/>
                </a:solidFill>
                <a:latin typeface="仿宋" panose="02010609060101010101" pitchFamily="49" charset="-122"/>
                <a:ea typeface="仿宋" panose="02010609060101010101" pitchFamily="49" charset="-122"/>
              </a:rPr>
              <a:t>2”</a:t>
            </a:r>
            <a:r>
              <a:rPr lang="zh-CN" altLang="en-US" sz="2400" dirty="0">
                <a:solidFill>
                  <a:schemeClr val="tx1"/>
                </a:solidFill>
                <a:latin typeface="仿宋" panose="02010609060101010101" pitchFamily="49" charset="-122"/>
                <a:ea typeface="仿宋" panose="02010609060101010101" pitchFamily="49" charset="-122"/>
              </a:rPr>
              <a:t>和“操作数”的值的类型必须是逻辑型（布尔型）。逻辑运算的结果仍然是逻辑值。</a:t>
            </a:r>
            <a:endParaRPr lang="en-US" altLang="zh-CN" sz="2400" dirty="0">
              <a:solidFill>
                <a:schemeClr val="tx1"/>
              </a:solidFill>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8A1B61E2-F3E9-4FB1-9B0B-AA355E5379BA}"/>
              </a:ext>
            </a:extLst>
          </p:cNvPr>
          <p:cNvSpPr/>
          <p:nvPr/>
        </p:nvSpPr>
        <p:spPr>
          <a:xfrm>
            <a:off x="-1" y="2134394"/>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Freeform 3">
            <a:extLst>
              <a:ext uri="{FF2B5EF4-FFF2-40B4-BE49-F238E27FC236}">
                <a16:creationId xmlns:a16="http://schemas.microsoft.com/office/drawing/2014/main" id="{71440C06-94FE-461F-AF50-68733976A4A1}"/>
              </a:ext>
            </a:extLst>
          </p:cNvPr>
          <p:cNvSpPr/>
          <p:nvPr/>
        </p:nvSpPr>
        <p:spPr>
          <a:xfrm>
            <a:off x="794" y="12961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14" name="内容占位符 2">
            <a:extLst>
              <a:ext uri="{FF2B5EF4-FFF2-40B4-BE49-F238E27FC236}">
                <a16:creationId xmlns:a16="http://schemas.microsoft.com/office/drawing/2014/main" id="{EBE6BD3C-D8DE-4324-8FAE-55F1CD1E6C69}"/>
              </a:ext>
            </a:extLst>
          </p:cNvPr>
          <p:cNvSpPr txBox="1">
            <a:spLocks/>
          </p:cNvSpPr>
          <p:nvPr/>
        </p:nvSpPr>
        <p:spPr>
          <a:xfrm>
            <a:off x="1070409" y="1306088"/>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3.</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逻辑运算符</a:t>
            </a:r>
          </a:p>
        </p:txBody>
      </p:sp>
      <p:sp>
        <p:nvSpPr>
          <p:cNvPr id="15" name="矩形 14">
            <a:extLst>
              <a:ext uri="{FF2B5EF4-FFF2-40B4-BE49-F238E27FC236}">
                <a16:creationId xmlns:a16="http://schemas.microsoft.com/office/drawing/2014/main" id="{4171AE47-30D5-4828-8B69-A937E19CEE0E}"/>
              </a:ext>
            </a:extLst>
          </p:cNvPr>
          <p:cNvSpPr/>
          <p:nvPr/>
        </p:nvSpPr>
        <p:spPr>
          <a:xfrm>
            <a:off x="23018" y="6859588"/>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212216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 presetClass="entr" presetSubtype="8" fill="hold" grpId="0" nodeType="withEffect">
                                  <p:stCondLst>
                                    <p:cond delay="0"/>
                                  </p:stCondLst>
                                  <p:childTnLst>
                                    <p:set>
                                      <p:cBhvr>
                                        <p:cTn id="9" dur="1" fill="hold">
                                          <p:stCondLst>
                                            <p:cond delay="0"/>
                                          </p:stCondLst>
                                        </p:cTn>
                                        <p:tgtEl>
                                          <p:spTgt spid="11">
                                            <p:txEl>
                                              <p:pRg st="0" end="0"/>
                                            </p:txEl>
                                          </p:spTgt>
                                        </p:tgtEl>
                                        <p:attrNameLst>
                                          <p:attrName>style.visibility</p:attrName>
                                        </p:attrNameLst>
                                      </p:cBhvr>
                                      <p:to>
                                        <p:strVal val="visible"/>
                                      </p:to>
                                    </p:set>
                                    <p:anim calcmode="lin" valueType="num">
                                      <p:cBhvr additive="base">
                                        <p:cTn id="10"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11"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11">
                                            <p:txEl>
                                              <p:pRg st="1" end="1"/>
                                            </p:txEl>
                                          </p:spTgt>
                                        </p:tgtEl>
                                        <p:attrNameLst>
                                          <p:attrName>style.visibility</p:attrName>
                                        </p:attrNameLst>
                                      </p:cBhvr>
                                      <p:to>
                                        <p:strVal val="visible"/>
                                      </p:to>
                                    </p:set>
                                    <p:anim calcmode="lin" valueType="num">
                                      <p:cBhvr additive="base">
                                        <p:cTn id="16" dur="500" fill="hold"/>
                                        <p:tgtEl>
                                          <p:spTgt spid="11">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 calcmode="lin" valueType="num">
                                      <p:cBhvr additive="base">
                                        <p:cTn id="22" dur="500" fill="hold"/>
                                        <p:tgtEl>
                                          <p:spTgt spid="11">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1">
                                            <p:txEl>
                                              <p:pRg st="3" end="3"/>
                                            </p:txEl>
                                          </p:spTgt>
                                        </p:tgtEl>
                                        <p:attrNameLst>
                                          <p:attrName>style.visibility</p:attrName>
                                        </p:attrNameLst>
                                      </p:cBhvr>
                                      <p:to>
                                        <p:strVal val="visible"/>
                                      </p:to>
                                    </p:set>
                                    <p:anim calcmode="lin" valueType="num">
                                      <p:cBhvr additive="base">
                                        <p:cTn id="28" dur="500" fill="hold"/>
                                        <p:tgtEl>
                                          <p:spTgt spid="11">
                                            <p:txEl>
                                              <p:pRg st="3" end="3"/>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11"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2.2  </a:t>
            </a:r>
            <a:r>
              <a:rPr lang="zh-CN" altLang="en-US" b="1" dirty="0">
                <a:latin typeface="仿宋" panose="02010609060101010101" pitchFamily="49" charset="-122"/>
                <a:ea typeface="仿宋" panose="02010609060101010101" pitchFamily="49" charset="-122"/>
              </a:rPr>
              <a:t>数据类型和运算符号</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11">
            <a:extLst>
              <a:ext uri="{FF2B5EF4-FFF2-40B4-BE49-F238E27FC236}">
                <a16:creationId xmlns:a16="http://schemas.microsoft.com/office/drawing/2014/main" id="{F377FA24-8D59-421A-9380-28035707AD89}"/>
              </a:ext>
            </a:extLst>
          </p:cNvPr>
          <p:cNvSpPr/>
          <p:nvPr/>
        </p:nvSpPr>
        <p:spPr>
          <a:xfrm>
            <a:off x="913606" y="1829594"/>
            <a:ext cx="10820400" cy="3310668"/>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内容占位符 2">
            <a:extLst>
              <a:ext uri="{FF2B5EF4-FFF2-40B4-BE49-F238E27FC236}">
                <a16:creationId xmlns:a16="http://schemas.microsoft.com/office/drawing/2014/main" id="{EC5F04BC-2BF0-4800-97E7-C82D14345DD3}"/>
              </a:ext>
            </a:extLst>
          </p:cNvPr>
          <p:cNvSpPr txBox="1">
            <a:spLocks/>
          </p:cNvSpPr>
          <p:nvPr/>
        </p:nvSpPr>
        <p:spPr>
          <a:xfrm>
            <a:off x="1066006" y="2159826"/>
            <a:ext cx="10554494" cy="309876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除运算符</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 </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和</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外，！（逻辑非）运算符的优先级比其它运算符的优先级都高，</a:t>
            </a:r>
            <a:r>
              <a:rPr lang="en-US" altLang="zh-CN" sz="2400" dirty="0">
                <a:solidFill>
                  <a:schemeClr val="tx1"/>
                </a:solidFill>
                <a:latin typeface="仿宋" panose="02010609060101010101" pitchFamily="49" charset="-122"/>
                <a:ea typeface="仿宋" panose="02010609060101010101" pitchFamily="49" charset="-122"/>
              </a:rPr>
              <a:t>&amp;&amp;</a:t>
            </a:r>
            <a:r>
              <a:rPr lang="zh-CN" altLang="en-US" sz="2400" dirty="0">
                <a:solidFill>
                  <a:schemeClr val="tx1"/>
                </a:solidFill>
                <a:latin typeface="仿宋" panose="02010609060101010101" pitchFamily="49" charset="-122"/>
                <a:ea typeface="仿宋" panose="02010609060101010101" pitchFamily="49" charset="-122"/>
              </a:rPr>
              <a:t>和</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的优先级低于关系运算，而</a:t>
            </a:r>
            <a:r>
              <a:rPr lang="en-US" altLang="zh-CN" sz="2400" dirty="0">
                <a:solidFill>
                  <a:schemeClr val="tx1"/>
                </a:solidFill>
                <a:latin typeface="仿宋" panose="02010609060101010101" pitchFamily="49" charset="-122"/>
                <a:ea typeface="仿宋" panose="02010609060101010101" pitchFamily="49" charset="-122"/>
              </a:rPr>
              <a:t>&amp;&amp;</a:t>
            </a:r>
            <a:r>
              <a:rPr lang="zh-CN" altLang="en-US" sz="2400" dirty="0">
                <a:solidFill>
                  <a:schemeClr val="tx1"/>
                </a:solidFill>
                <a:latin typeface="仿宋" panose="02010609060101010101" pitchFamily="49" charset="-122"/>
                <a:ea typeface="仿宋" panose="02010609060101010101" pitchFamily="49" charset="-122"/>
              </a:rPr>
              <a:t>的优先级比</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高。如：</a:t>
            </a:r>
          </a:p>
          <a:p>
            <a:pPr marL="0" indent="7200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a&gt;b &amp;&amp; c&gt;d  </a:t>
            </a:r>
            <a:r>
              <a:rPr lang="zh-CN" altLang="en-US" sz="2400" dirty="0">
                <a:solidFill>
                  <a:schemeClr val="tx1"/>
                </a:solidFill>
                <a:latin typeface="仿宋" panose="02010609060101010101" pitchFamily="49" charset="-122"/>
                <a:ea typeface="仿宋" panose="02010609060101010101" pitchFamily="49" charset="-122"/>
              </a:rPr>
              <a:t>等价于  </a:t>
            </a:r>
            <a:r>
              <a:rPr lang="en-US" altLang="zh-CN" sz="2400" dirty="0">
                <a:solidFill>
                  <a:schemeClr val="tx1"/>
                </a:solidFill>
                <a:latin typeface="仿宋" panose="02010609060101010101" pitchFamily="49" charset="-122"/>
                <a:ea typeface="仿宋" panose="02010609060101010101" pitchFamily="49" charset="-122"/>
              </a:rPr>
              <a:t>(a&gt;b)&amp;&amp;(c&gt;d)</a:t>
            </a:r>
          </a:p>
          <a:p>
            <a:pPr marL="0" indent="7200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!b==c||d&lt;a  </a:t>
            </a:r>
            <a:r>
              <a:rPr lang="zh-CN" altLang="en-US" sz="2400" dirty="0">
                <a:solidFill>
                  <a:schemeClr val="tx1"/>
                </a:solidFill>
                <a:latin typeface="仿宋" panose="02010609060101010101" pitchFamily="49" charset="-122"/>
                <a:ea typeface="仿宋" panose="02010609060101010101" pitchFamily="49" charset="-122"/>
              </a:rPr>
              <a:t>等价于  </a:t>
            </a:r>
            <a:r>
              <a:rPr lang="en-US" altLang="zh-CN" sz="2400" dirty="0">
                <a:solidFill>
                  <a:schemeClr val="tx1"/>
                </a:solidFill>
                <a:latin typeface="仿宋" panose="02010609060101010101" pitchFamily="49" charset="-122"/>
                <a:ea typeface="仿宋" panose="02010609060101010101" pitchFamily="49" charset="-122"/>
              </a:rPr>
              <a:t>((!b)==c)||(d&lt;a)</a:t>
            </a:r>
          </a:p>
          <a:p>
            <a:pPr marL="0" indent="720000">
              <a:lnSpc>
                <a:spcPct val="130000"/>
              </a:lnSpc>
              <a:spcBef>
                <a:spcPts val="0"/>
              </a:spcBef>
              <a:buNone/>
            </a:pPr>
            <a:r>
              <a:rPr lang="en-US" altLang="zh-CN" sz="2400" dirty="0" err="1">
                <a:solidFill>
                  <a:schemeClr val="tx1"/>
                </a:solidFill>
                <a:latin typeface="仿宋" panose="02010609060101010101" pitchFamily="49" charset="-122"/>
                <a:ea typeface="仿宋" panose="02010609060101010101" pitchFamily="49" charset="-122"/>
              </a:rPr>
              <a:t>a+b</a:t>
            </a:r>
            <a:r>
              <a:rPr lang="en-US" altLang="zh-CN" sz="2400" dirty="0">
                <a:solidFill>
                  <a:schemeClr val="tx1"/>
                </a:solidFill>
                <a:latin typeface="仿宋" panose="02010609060101010101" pitchFamily="49" charset="-122"/>
                <a:ea typeface="仿宋" panose="02010609060101010101" pitchFamily="49" charset="-122"/>
              </a:rPr>
              <a:t>&gt;c&amp;&amp;</a:t>
            </a:r>
            <a:r>
              <a:rPr lang="en-US" altLang="zh-CN" sz="2400" dirty="0" err="1">
                <a:solidFill>
                  <a:schemeClr val="tx1"/>
                </a:solidFill>
                <a:latin typeface="仿宋" panose="02010609060101010101" pitchFamily="49" charset="-122"/>
                <a:ea typeface="仿宋" panose="02010609060101010101" pitchFamily="49" charset="-122"/>
              </a:rPr>
              <a:t>x+y</a:t>
            </a:r>
            <a:r>
              <a:rPr lang="en-US" altLang="zh-CN" sz="2400" dirty="0">
                <a:solidFill>
                  <a:schemeClr val="tx1"/>
                </a:solidFill>
                <a:latin typeface="仿宋" panose="02010609060101010101" pitchFamily="49" charset="-122"/>
                <a:ea typeface="仿宋" panose="02010609060101010101" pitchFamily="49" charset="-122"/>
              </a:rPr>
              <a:t>&lt;b  </a:t>
            </a:r>
            <a:r>
              <a:rPr lang="zh-CN" altLang="en-US" sz="2400" dirty="0">
                <a:solidFill>
                  <a:schemeClr val="tx1"/>
                </a:solidFill>
                <a:latin typeface="仿宋" panose="02010609060101010101" pitchFamily="49" charset="-122"/>
                <a:ea typeface="仿宋" panose="02010609060101010101" pitchFamily="49" charset="-122"/>
              </a:rPr>
              <a:t>等价于  </a:t>
            </a:r>
            <a:r>
              <a:rPr lang="en-US" altLang="zh-CN" sz="2400" dirty="0">
                <a:solidFill>
                  <a:schemeClr val="tx1"/>
                </a:solidFill>
                <a:latin typeface="仿宋" panose="02010609060101010101" pitchFamily="49" charset="-122"/>
                <a:ea typeface="仿宋" panose="02010609060101010101" pitchFamily="49" charset="-122"/>
              </a:rPr>
              <a:t>((</a:t>
            </a:r>
            <a:r>
              <a:rPr lang="en-US" altLang="zh-CN" sz="2400" dirty="0" err="1">
                <a:solidFill>
                  <a:schemeClr val="tx1"/>
                </a:solidFill>
                <a:latin typeface="仿宋" panose="02010609060101010101" pitchFamily="49" charset="-122"/>
                <a:ea typeface="仿宋" panose="02010609060101010101" pitchFamily="49" charset="-122"/>
              </a:rPr>
              <a:t>a+b</a:t>
            </a:r>
            <a:r>
              <a:rPr lang="en-US" altLang="zh-CN" sz="2400" dirty="0">
                <a:solidFill>
                  <a:schemeClr val="tx1"/>
                </a:solidFill>
                <a:latin typeface="仿宋" panose="02010609060101010101" pitchFamily="49" charset="-122"/>
                <a:ea typeface="仿宋" panose="02010609060101010101" pitchFamily="49" charset="-122"/>
              </a:rPr>
              <a:t>)&gt;c)&amp;&amp;((</a:t>
            </a:r>
            <a:r>
              <a:rPr lang="en-US" altLang="zh-CN" sz="2400" dirty="0" err="1">
                <a:solidFill>
                  <a:schemeClr val="tx1"/>
                </a:solidFill>
                <a:latin typeface="仿宋" panose="02010609060101010101" pitchFamily="49" charset="-122"/>
                <a:ea typeface="仿宋" panose="02010609060101010101" pitchFamily="49" charset="-122"/>
              </a:rPr>
              <a:t>x+y</a:t>
            </a:r>
            <a:r>
              <a:rPr lang="en-US" altLang="zh-CN" sz="2400" dirty="0">
                <a:solidFill>
                  <a:schemeClr val="tx1"/>
                </a:solidFill>
                <a:latin typeface="仿宋" panose="02010609060101010101" pitchFamily="49" charset="-122"/>
                <a:ea typeface="仿宋" panose="02010609060101010101" pitchFamily="49" charset="-122"/>
              </a:rPr>
              <a:t>)&lt;b)</a:t>
            </a:r>
            <a:endParaRPr lang="zh-CN" altLang="en-US" sz="2400" dirty="0">
              <a:solidFill>
                <a:schemeClr val="tx1"/>
              </a:solidFill>
              <a:latin typeface="仿宋" panose="02010609060101010101" pitchFamily="49" charset="-122"/>
              <a:ea typeface="仿宋" panose="02010609060101010101" pitchFamily="49" charset="-122"/>
            </a:endParaRPr>
          </a:p>
          <a:p>
            <a:pPr marL="0" indent="720000">
              <a:lnSpc>
                <a:spcPct val="13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p:txBody>
      </p:sp>
      <p:grpSp>
        <p:nvGrpSpPr>
          <p:cNvPr id="6" name="组合 5">
            <a:extLst>
              <a:ext uri="{FF2B5EF4-FFF2-40B4-BE49-F238E27FC236}">
                <a16:creationId xmlns:a16="http://schemas.microsoft.com/office/drawing/2014/main" id="{62F2290B-9447-485C-92F2-35B1402178A9}"/>
              </a:ext>
            </a:extLst>
          </p:cNvPr>
          <p:cNvGrpSpPr/>
          <p:nvPr/>
        </p:nvGrpSpPr>
        <p:grpSpPr>
          <a:xfrm flipH="1">
            <a:off x="6575336" y="5500847"/>
            <a:ext cx="5441599" cy="1357947"/>
            <a:chOff x="897607" y="5043462"/>
            <a:chExt cx="5441599" cy="1357947"/>
          </a:xfrm>
        </p:grpSpPr>
        <p:sp>
          <p:nvSpPr>
            <p:cNvPr id="7" name="矩形 6">
              <a:extLst>
                <a:ext uri="{FF2B5EF4-FFF2-40B4-BE49-F238E27FC236}">
                  <a16:creationId xmlns:a16="http://schemas.microsoft.com/office/drawing/2014/main" id="{EC23E392-FD1A-4994-879F-92F2679E1A8D}"/>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矩形 7">
              <a:extLst>
                <a:ext uri="{FF2B5EF4-FFF2-40B4-BE49-F238E27FC236}">
                  <a16:creationId xmlns:a16="http://schemas.microsoft.com/office/drawing/2014/main" id="{9656867D-5930-43DE-8E58-FE8C6A4E1F86}"/>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 name="矩形 8">
              <a:extLst>
                <a:ext uri="{FF2B5EF4-FFF2-40B4-BE49-F238E27FC236}">
                  <a16:creationId xmlns:a16="http://schemas.microsoft.com/office/drawing/2014/main" id="{527C5B77-27C1-431B-8596-52C79C6AF0E4}"/>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B559BA56-7DDC-4367-9B1B-8CB478D44F45}"/>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866F9A7C-90E6-41DD-93DB-D0C8B19015DC}"/>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88E88C1D-9DB3-41F6-A890-A16D01910C33}"/>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2B343604-8813-4DC7-B29D-47CF32B9B47F}"/>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07FC54C8-CCFC-47F1-9F04-C6E43E7ECFF0}"/>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80C7B8BE-AEC7-418A-B98F-CCD8FA6267E0}"/>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05B4C939-E6DA-43A9-AFDE-8C81DDC6027C}"/>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EEA5AB62-F30C-42D7-AEAF-AC37EB8EC8FC}"/>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F3297679-00E4-4BDA-A836-AB046C23F39D}"/>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9" name="矩形 18">
              <a:extLst>
                <a:ext uri="{FF2B5EF4-FFF2-40B4-BE49-F238E27FC236}">
                  <a16:creationId xmlns:a16="http://schemas.microsoft.com/office/drawing/2014/main" id="{7BA33A50-B55D-418F-8A2A-756016687C19}"/>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8E093754-E3F3-4EC0-9A25-4D92A0750B84}"/>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D5398EE6-6085-4ECB-B60B-E330A5D5BF5B}"/>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019C76AF-2709-4879-9B30-570BA6D7AE97}"/>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8ECDA27A-3518-42E9-9DE9-92934F77415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
        <p:nvSpPr>
          <p:cNvPr id="24" name="Freeform 3">
            <a:extLst>
              <a:ext uri="{FF2B5EF4-FFF2-40B4-BE49-F238E27FC236}">
                <a16:creationId xmlns:a16="http://schemas.microsoft.com/office/drawing/2014/main" id="{E03CE414-E28F-41C3-9FAC-F0B08B1963D6}"/>
              </a:ext>
            </a:extLst>
          </p:cNvPr>
          <p:cNvSpPr/>
          <p:nvPr/>
        </p:nvSpPr>
        <p:spPr>
          <a:xfrm>
            <a:off x="794" y="12961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25" name="内容占位符 2">
            <a:extLst>
              <a:ext uri="{FF2B5EF4-FFF2-40B4-BE49-F238E27FC236}">
                <a16:creationId xmlns:a16="http://schemas.microsoft.com/office/drawing/2014/main" id="{F52754C9-EB69-4DBC-8D49-DAD4BD7B1B68}"/>
              </a:ext>
            </a:extLst>
          </p:cNvPr>
          <p:cNvSpPr txBox="1">
            <a:spLocks/>
          </p:cNvSpPr>
          <p:nvPr/>
        </p:nvSpPr>
        <p:spPr>
          <a:xfrm>
            <a:off x="1070409" y="1306088"/>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3.</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逻辑运算符</a:t>
            </a:r>
          </a:p>
        </p:txBody>
      </p:sp>
    </p:spTree>
    <p:extLst>
      <p:ext uri="{BB962C8B-B14F-4D97-AF65-F5344CB8AC3E}">
        <p14:creationId xmlns:p14="http://schemas.microsoft.com/office/powerpoint/2010/main" val="165153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outVertical)">
                                      <p:cBhvr>
                                        <p:cTn id="10" dur="500"/>
                                        <p:tgtEl>
                                          <p:spTgt spid="4"/>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 calcmode="lin" valueType="num">
                                      <p:cBhvr additive="base">
                                        <p:cTn id="20"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 calcmode="lin" valueType="num">
                                      <p:cBhvr additive="base">
                                        <p:cTn id="26"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 calcmode="lin" valueType="num">
                                      <p:cBhvr additive="base">
                                        <p:cTn id="32"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2.2  </a:t>
            </a:r>
            <a:r>
              <a:rPr lang="zh-CN" altLang="en-US" b="1" dirty="0">
                <a:latin typeface="仿宋" panose="02010609060101010101" pitchFamily="49" charset="-122"/>
                <a:ea typeface="仿宋" panose="02010609060101010101" pitchFamily="49" charset="-122"/>
              </a:rPr>
              <a:t>数据类型和运算符号</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11">
            <a:extLst>
              <a:ext uri="{FF2B5EF4-FFF2-40B4-BE49-F238E27FC236}">
                <a16:creationId xmlns:a16="http://schemas.microsoft.com/office/drawing/2014/main" id="{1CC6605E-5EB4-488B-B8DB-60F160F858E9}"/>
              </a:ext>
            </a:extLst>
          </p:cNvPr>
          <p:cNvSpPr/>
          <p:nvPr/>
        </p:nvSpPr>
        <p:spPr>
          <a:xfrm>
            <a:off x="913606" y="1871726"/>
            <a:ext cx="10820400" cy="3310668"/>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内容占位符 2">
            <a:extLst>
              <a:ext uri="{FF2B5EF4-FFF2-40B4-BE49-F238E27FC236}">
                <a16:creationId xmlns:a16="http://schemas.microsoft.com/office/drawing/2014/main" id="{2DA3BAED-7CC0-4CE3-A136-74B8333C6D9B}"/>
              </a:ext>
            </a:extLst>
          </p:cNvPr>
          <p:cNvSpPr txBox="1">
            <a:spLocks/>
          </p:cNvSpPr>
          <p:nvPr/>
        </p:nvSpPr>
        <p:spPr>
          <a:xfrm>
            <a:off x="1066006" y="2159826"/>
            <a:ext cx="10554494" cy="309876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计算机内部表示数时是用二进制表示的。有时候想获得一个数中的某一位或某几位，就可以通过位运算来实现。</a:t>
            </a: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位运算符有</a:t>
            </a:r>
            <a:r>
              <a:rPr lang="en-US" altLang="zh-CN" sz="2400" dirty="0">
                <a:solidFill>
                  <a:schemeClr val="tx1"/>
                </a:solidFill>
                <a:latin typeface="仿宋" panose="02010609060101010101" pitchFamily="49" charset="-122"/>
                <a:ea typeface="仿宋" panose="02010609060101010101" pitchFamily="49" charset="-122"/>
              </a:rPr>
              <a:t>&amp;</a:t>
            </a:r>
            <a:r>
              <a:rPr lang="zh-CN" altLang="en-US" sz="2400" dirty="0">
                <a:solidFill>
                  <a:schemeClr val="tx1"/>
                </a:solidFill>
                <a:latin typeface="仿宋" panose="02010609060101010101" pitchFamily="49" charset="-122"/>
                <a:ea typeface="仿宋" panose="02010609060101010101" pitchFamily="49" charset="-122"/>
              </a:rPr>
              <a:t>（位与）、</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（位或）、</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（位反）、</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（位异或）、</a:t>
            </a:r>
            <a:r>
              <a:rPr lang="en-US" altLang="zh-CN" sz="2400" dirty="0">
                <a:solidFill>
                  <a:schemeClr val="tx1"/>
                </a:solidFill>
                <a:latin typeface="仿宋" panose="02010609060101010101" pitchFamily="49" charset="-122"/>
                <a:ea typeface="仿宋" panose="02010609060101010101" pitchFamily="49" charset="-122"/>
              </a:rPr>
              <a:t>&lt;&lt;</a:t>
            </a:r>
            <a:r>
              <a:rPr lang="zh-CN" altLang="en-US" sz="2400" dirty="0">
                <a:solidFill>
                  <a:schemeClr val="tx1"/>
                </a:solidFill>
                <a:latin typeface="仿宋" panose="02010609060101010101" pitchFamily="49" charset="-122"/>
                <a:ea typeface="仿宋" panose="02010609060101010101" pitchFamily="49" charset="-122"/>
              </a:rPr>
              <a:t>（位左移）、</a:t>
            </a:r>
            <a:r>
              <a:rPr lang="en-US" altLang="zh-CN" sz="2400" dirty="0">
                <a:solidFill>
                  <a:schemeClr val="tx1"/>
                </a:solidFill>
                <a:latin typeface="仿宋" panose="02010609060101010101" pitchFamily="49" charset="-122"/>
                <a:ea typeface="仿宋" panose="02010609060101010101" pitchFamily="49" charset="-122"/>
              </a:rPr>
              <a:t>&gt;&gt;</a:t>
            </a:r>
            <a:r>
              <a:rPr lang="zh-CN" altLang="en-US" sz="2400" dirty="0">
                <a:solidFill>
                  <a:schemeClr val="tx1"/>
                </a:solidFill>
                <a:latin typeface="仿宋" panose="02010609060101010101" pitchFamily="49" charset="-122"/>
                <a:ea typeface="仿宋" panose="02010609060101010101" pitchFamily="49" charset="-122"/>
              </a:rPr>
              <a:t>（位右移，算术右移）和</a:t>
            </a:r>
            <a:r>
              <a:rPr lang="en-US" altLang="zh-CN" sz="2400" dirty="0">
                <a:solidFill>
                  <a:schemeClr val="tx1"/>
                </a:solidFill>
                <a:latin typeface="仿宋" panose="02010609060101010101" pitchFamily="49" charset="-122"/>
                <a:ea typeface="仿宋" panose="02010609060101010101" pitchFamily="49" charset="-122"/>
              </a:rPr>
              <a:t>&gt;&gt;&gt;</a:t>
            </a:r>
            <a:r>
              <a:rPr lang="zh-CN" altLang="en-US" sz="2400" dirty="0">
                <a:solidFill>
                  <a:schemeClr val="tx1"/>
                </a:solidFill>
                <a:latin typeface="仿宋" panose="02010609060101010101" pitchFamily="49" charset="-122"/>
                <a:ea typeface="仿宋" panose="02010609060101010101" pitchFamily="49" charset="-122"/>
              </a:rPr>
              <a:t>（无符号右移），其中的“</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是一元运算符，其余的是二元运算符。</a:t>
            </a:r>
          </a:p>
          <a:p>
            <a:pPr marL="0" indent="720000">
              <a:lnSpc>
                <a:spcPct val="13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6" name="Freeform 3">
            <a:extLst>
              <a:ext uri="{FF2B5EF4-FFF2-40B4-BE49-F238E27FC236}">
                <a16:creationId xmlns:a16="http://schemas.microsoft.com/office/drawing/2014/main" id="{87FC44CD-4BF2-4F1D-8234-6616BA5F70A1}"/>
              </a:ext>
            </a:extLst>
          </p:cNvPr>
          <p:cNvSpPr/>
          <p:nvPr/>
        </p:nvSpPr>
        <p:spPr>
          <a:xfrm>
            <a:off x="0" y="13723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7" name="内容占位符 2">
            <a:extLst>
              <a:ext uri="{FF2B5EF4-FFF2-40B4-BE49-F238E27FC236}">
                <a16:creationId xmlns:a16="http://schemas.microsoft.com/office/drawing/2014/main" id="{8D674669-868D-4D99-B5A7-C52FBD64CADA}"/>
              </a:ext>
            </a:extLst>
          </p:cNvPr>
          <p:cNvSpPr txBox="1">
            <a:spLocks/>
          </p:cNvSpPr>
          <p:nvPr/>
        </p:nvSpPr>
        <p:spPr>
          <a:xfrm>
            <a:off x="1069615" y="1372394"/>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4.</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位运算符</a:t>
            </a:r>
          </a:p>
        </p:txBody>
      </p:sp>
      <p:grpSp>
        <p:nvGrpSpPr>
          <p:cNvPr id="8" name="组合 7">
            <a:extLst>
              <a:ext uri="{FF2B5EF4-FFF2-40B4-BE49-F238E27FC236}">
                <a16:creationId xmlns:a16="http://schemas.microsoft.com/office/drawing/2014/main" id="{97786E51-075B-48F0-9928-A97412F01EEC}"/>
              </a:ext>
            </a:extLst>
          </p:cNvPr>
          <p:cNvGrpSpPr/>
          <p:nvPr/>
        </p:nvGrpSpPr>
        <p:grpSpPr>
          <a:xfrm flipH="1">
            <a:off x="6575336" y="5500847"/>
            <a:ext cx="5441599" cy="1357947"/>
            <a:chOff x="897607" y="5043462"/>
            <a:chExt cx="5441599" cy="1357947"/>
          </a:xfrm>
        </p:grpSpPr>
        <p:sp>
          <p:nvSpPr>
            <p:cNvPr id="9" name="矩形 8">
              <a:extLst>
                <a:ext uri="{FF2B5EF4-FFF2-40B4-BE49-F238E27FC236}">
                  <a16:creationId xmlns:a16="http://schemas.microsoft.com/office/drawing/2014/main" id="{81C11B0D-D2B5-42A7-B4F0-C4BC8111B5D6}"/>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4BACCCD0-BD47-491B-904D-4AACE78F670D}"/>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D0964333-40F6-483C-B29B-202BEBCDE789}"/>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D96278E4-0540-49DB-B4CC-8705B0880407}"/>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39E5162A-25C0-49E6-93C2-EBA64D9D659C}"/>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53B6C1DF-3EE9-49CF-8D1B-2B9AF5D15FA9}"/>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5688AEBD-0215-4334-A604-6123B0A643C2}"/>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FB8157AD-67DA-476F-8971-CAA41CCF7613}"/>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41814FDD-4610-4F80-BFF4-6AAB321C4517}"/>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87B18AED-4D28-419D-BCF6-3BE873842981}"/>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9" name="矩形 18">
              <a:extLst>
                <a:ext uri="{FF2B5EF4-FFF2-40B4-BE49-F238E27FC236}">
                  <a16:creationId xmlns:a16="http://schemas.microsoft.com/office/drawing/2014/main" id="{43FF25D3-745D-412F-8723-5250BF9D5553}"/>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809C2A8E-924A-4061-9F3C-7F4510997CA6}"/>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95DCC20B-E897-432E-BDB7-5E043C2DDBD3}"/>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26EFB51F-4286-43AB-99F8-FEE3EBA5C0F6}"/>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55EEC08E-95FF-45AC-80B8-4E8186EB922A}"/>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7B91A2EE-B98A-403E-AD70-35FA4A143709}"/>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57ADC4EE-BC0F-4085-A530-A2FD922EC598}"/>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280580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1+#ppt_w/2"/>
                                          </p:val>
                                        </p:tav>
                                        <p:tav tm="100000">
                                          <p:val>
                                            <p:strVal val="#ppt_x"/>
                                          </p:val>
                                        </p:tav>
                                      </p:tavLst>
                                    </p:anim>
                                    <p:anim calcmode="lin" valueType="num">
                                      <p:cBhvr additive="base">
                                        <p:cTn id="15" dur="500" fill="hold"/>
                                        <p:tgtEl>
                                          <p:spTgt spid="7"/>
                                        </p:tgtEl>
                                        <p:attrNameLst>
                                          <p:attrName>ppt_y</p:attrName>
                                        </p:attrNameLst>
                                      </p:cBhvr>
                                      <p:tavLst>
                                        <p:tav tm="0">
                                          <p:val>
                                            <p:strVal val="#ppt_y"/>
                                          </p:val>
                                        </p:tav>
                                        <p:tav tm="100000">
                                          <p:val>
                                            <p:strVal val="#ppt_y"/>
                                          </p:val>
                                        </p:tav>
                                      </p:tavLst>
                                    </p:anim>
                                  </p:childTnLst>
                                </p:cTn>
                              </p:par>
                              <p:par>
                                <p:cTn id="16" presetID="16" presetClass="entr" presetSubtype="21"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 calcmode="lin" valueType="num">
                                      <p:cBhvr additive="base">
                                        <p:cTn id="22"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5">
                                            <p:txEl>
                                              <p:pRg st="1" end="1"/>
                                            </p:txEl>
                                          </p:spTgt>
                                        </p:tgtEl>
                                        <p:attrNameLst>
                                          <p:attrName>style.visibility</p:attrName>
                                        </p:attrNameLst>
                                      </p:cBhvr>
                                      <p:to>
                                        <p:strVal val="visible"/>
                                      </p:to>
                                    </p:set>
                                    <p:anim calcmode="lin" valueType="num">
                                      <p:cBhvr additive="base">
                                        <p:cTn id="28"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par>
                          <p:cTn id="30" fill="hold">
                            <p:stCondLst>
                              <p:cond delay="500"/>
                            </p:stCondLst>
                            <p:childTnLst>
                              <p:par>
                                <p:cTn id="31" presetID="22" presetClass="entr" presetSubtype="2"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right)">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uiExpand="1" build="p"/>
      <p:bldP spid="6" grpId="0" animBg="1"/>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2.2  </a:t>
            </a:r>
            <a:r>
              <a:rPr lang="zh-CN" altLang="en-US" b="1" dirty="0">
                <a:latin typeface="仿宋" panose="02010609060101010101" pitchFamily="49" charset="-122"/>
                <a:ea typeface="仿宋" panose="02010609060101010101" pitchFamily="49" charset="-122"/>
              </a:rPr>
              <a:t>数据类型和运算符号</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Freeform 3">
            <a:extLst>
              <a:ext uri="{FF2B5EF4-FFF2-40B4-BE49-F238E27FC236}">
                <a16:creationId xmlns:a16="http://schemas.microsoft.com/office/drawing/2014/main" id="{1B0B0CF5-3B02-4E6B-9B6D-9E47B479C15D}"/>
              </a:ext>
            </a:extLst>
          </p:cNvPr>
          <p:cNvSpPr/>
          <p:nvPr/>
        </p:nvSpPr>
        <p:spPr>
          <a:xfrm>
            <a:off x="304006" y="1478755"/>
            <a:ext cx="5257006"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5" name="内容占位符 2">
            <a:extLst>
              <a:ext uri="{FF2B5EF4-FFF2-40B4-BE49-F238E27FC236}">
                <a16:creationId xmlns:a16="http://schemas.microsoft.com/office/drawing/2014/main" id="{B96DDDAF-2EF3-493B-A4CD-959169DE7232}"/>
              </a:ext>
            </a:extLst>
          </p:cNvPr>
          <p:cNvSpPr txBox="1">
            <a:spLocks/>
          </p:cNvSpPr>
          <p:nvPr/>
        </p:nvSpPr>
        <p:spPr>
          <a:xfrm>
            <a:off x="460015" y="1488649"/>
            <a:ext cx="3577791"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1</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）位与运算</a:t>
            </a:r>
          </a:p>
        </p:txBody>
      </p:sp>
      <p:sp>
        <p:nvSpPr>
          <p:cNvPr id="6" name="内容占位符 2">
            <a:extLst>
              <a:ext uri="{FF2B5EF4-FFF2-40B4-BE49-F238E27FC236}">
                <a16:creationId xmlns:a16="http://schemas.microsoft.com/office/drawing/2014/main" id="{6870AC67-2238-426C-849B-E88E6C55788A}"/>
              </a:ext>
            </a:extLst>
          </p:cNvPr>
          <p:cNvSpPr txBox="1">
            <a:spLocks/>
          </p:cNvSpPr>
          <p:nvPr/>
        </p:nvSpPr>
        <p:spPr>
          <a:xfrm>
            <a:off x="460015" y="2022049"/>
            <a:ext cx="5100997" cy="1567381"/>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两个操作数的对应二进制位进行与运算。如果对应位都是</a:t>
            </a:r>
            <a:r>
              <a:rPr lang="en-US" altLang="zh-CN" sz="2400" dirty="0">
                <a:solidFill>
                  <a:schemeClr val="tx1"/>
                </a:solidFill>
                <a:latin typeface="仿宋" panose="02010609060101010101" pitchFamily="49" charset="-122"/>
                <a:ea typeface="仿宋" panose="02010609060101010101" pitchFamily="49" charset="-122"/>
              </a:rPr>
              <a:t>1</a:t>
            </a:r>
            <a:r>
              <a:rPr lang="zh-CN" altLang="en-US" sz="2400" dirty="0">
                <a:solidFill>
                  <a:schemeClr val="tx1"/>
                </a:solidFill>
                <a:latin typeface="仿宋" panose="02010609060101010101" pitchFamily="49" charset="-122"/>
                <a:ea typeface="仿宋" panose="02010609060101010101" pitchFamily="49" charset="-122"/>
              </a:rPr>
              <a:t>，则位与结果为</a:t>
            </a:r>
            <a:r>
              <a:rPr lang="en-US" altLang="zh-CN" sz="2400" dirty="0">
                <a:solidFill>
                  <a:schemeClr val="tx1"/>
                </a:solidFill>
                <a:latin typeface="仿宋" panose="02010609060101010101" pitchFamily="49" charset="-122"/>
                <a:ea typeface="仿宋" panose="02010609060101010101" pitchFamily="49" charset="-122"/>
              </a:rPr>
              <a:t>1</a:t>
            </a:r>
            <a:r>
              <a:rPr lang="zh-CN" altLang="en-US" sz="2400" dirty="0">
                <a:solidFill>
                  <a:schemeClr val="tx1"/>
                </a:solidFill>
                <a:latin typeface="仿宋" panose="02010609060101010101" pitchFamily="49" charset="-122"/>
                <a:ea typeface="仿宋" panose="02010609060101010101" pitchFamily="49" charset="-122"/>
              </a:rPr>
              <a:t>，否则为</a:t>
            </a:r>
            <a:r>
              <a:rPr lang="en-US" altLang="zh-CN" sz="2400" dirty="0">
                <a:solidFill>
                  <a:schemeClr val="tx1"/>
                </a:solidFill>
                <a:latin typeface="仿宋" panose="02010609060101010101" pitchFamily="49" charset="-122"/>
                <a:ea typeface="仿宋" panose="02010609060101010101" pitchFamily="49" charset="-122"/>
              </a:rPr>
              <a:t>0</a:t>
            </a:r>
            <a:r>
              <a:rPr lang="zh-CN" altLang="en-US" sz="2400" dirty="0">
                <a:solidFill>
                  <a:schemeClr val="tx1"/>
                </a:solidFill>
                <a:latin typeface="仿宋" panose="02010609060101010101" pitchFamily="49" charset="-122"/>
                <a:ea typeface="仿宋" panose="02010609060101010101" pitchFamily="49" charset="-122"/>
              </a:rPr>
              <a:t>。例如“</a:t>
            </a:r>
            <a:r>
              <a:rPr lang="en-US" altLang="zh-CN" sz="2400" dirty="0">
                <a:solidFill>
                  <a:schemeClr val="tx1"/>
                </a:solidFill>
                <a:latin typeface="仿宋" panose="02010609060101010101" pitchFamily="49" charset="-122"/>
                <a:ea typeface="仿宋" panose="02010609060101010101" pitchFamily="49" charset="-122"/>
              </a:rPr>
              <a:t>25&amp;-12”</a:t>
            </a:r>
            <a:r>
              <a:rPr lang="zh-CN" altLang="en-US" sz="2400" dirty="0">
                <a:solidFill>
                  <a:schemeClr val="tx1"/>
                </a:solidFill>
                <a:latin typeface="仿宋" panose="02010609060101010101" pitchFamily="49" charset="-122"/>
                <a:ea typeface="仿宋" panose="02010609060101010101" pitchFamily="49" charset="-122"/>
              </a:rPr>
              <a:t>运算，可以用下面的式子完成计算（以一个字节为例）：</a:t>
            </a:r>
          </a:p>
        </p:txBody>
      </p:sp>
      <p:sp>
        <p:nvSpPr>
          <p:cNvPr id="7" name="Freeform 3">
            <a:extLst>
              <a:ext uri="{FF2B5EF4-FFF2-40B4-BE49-F238E27FC236}">
                <a16:creationId xmlns:a16="http://schemas.microsoft.com/office/drawing/2014/main" id="{C44C5741-7B8A-4DFF-BB95-A81D776B286B}"/>
              </a:ext>
            </a:extLst>
          </p:cNvPr>
          <p:cNvSpPr/>
          <p:nvPr/>
        </p:nvSpPr>
        <p:spPr>
          <a:xfrm>
            <a:off x="6247606" y="1478755"/>
            <a:ext cx="5257006"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8" name="内容占位符 2">
            <a:extLst>
              <a:ext uri="{FF2B5EF4-FFF2-40B4-BE49-F238E27FC236}">
                <a16:creationId xmlns:a16="http://schemas.microsoft.com/office/drawing/2014/main" id="{35E74047-AA61-4195-9545-BE89B408DB80}"/>
              </a:ext>
            </a:extLst>
          </p:cNvPr>
          <p:cNvSpPr txBox="1">
            <a:spLocks/>
          </p:cNvSpPr>
          <p:nvPr/>
        </p:nvSpPr>
        <p:spPr>
          <a:xfrm>
            <a:off x="6399095" y="1478755"/>
            <a:ext cx="4876918"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2</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）位或运算</a:t>
            </a:r>
          </a:p>
        </p:txBody>
      </p:sp>
      <p:sp>
        <p:nvSpPr>
          <p:cNvPr id="9" name="内容占位符 2">
            <a:extLst>
              <a:ext uri="{FF2B5EF4-FFF2-40B4-BE49-F238E27FC236}">
                <a16:creationId xmlns:a16="http://schemas.microsoft.com/office/drawing/2014/main" id="{3CE59E1A-5960-4F39-87FB-7C885E5300A3}"/>
              </a:ext>
            </a:extLst>
          </p:cNvPr>
          <p:cNvSpPr txBox="1">
            <a:spLocks/>
          </p:cNvSpPr>
          <p:nvPr/>
        </p:nvSpPr>
        <p:spPr>
          <a:xfrm>
            <a:off x="5942806" y="2058194"/>
            <a:ext cx="6019800" cy="3062473"/>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两个操作数的对应二进位进行或运算。如果对应位都是</a:t>
            </a:r>
            <a:r>
              <a:rPr lang="en-US" altLang="zh-CN" sz="2400" dirty="0">
                <a:solidFill>
                  <a:schemeClr val="tx1"/>
                </a:solidFill>
                <a:latin typeface="仿宋" panose="02010609060101010101" pitchFamily="49" charset="-122"/>
                <a:ea typeface="仿宋" panose="02010609060101010101" pitchFamily="49" charset="-122"/>
              </a:rPr>
              <a:t>0</a:t>
            </a:r>
            <a:r>
              <a:rPr lang="zh-CN" altLang="en-US" sz="2400" dirty="0">
                <a:solidFill>
                  <a:schemeClr val="tx1"/>
                </a:solidFill>
                <a:latin typeface="仿宋" panose="02010609060101010101" pitchFamily="49" charset="-122"/>
                <a:ea typeface="仿宋" panose="02010609060101010101" pitchFamily="49" charset="-122"/>
              </a:rPr>
              <a:t>，则位或结果为</a:t>
            </a:r>
            <a:r>
              <a:rPr lang="en-US" altLang="zh-CN" sz="2400" dirty="0">
                <a:solidFill>
                  <a:schemeClr val="tx1"/>
                </a:solidFill>
                <a:latin typeface="仿宋" panose="02010609060101010101" pitchFamily="49" charset="-122"/>
                <a:ea typeface="仿宋" panose="02010609060101010101" pitchFamily="49" charset="-122"/>
              </a:rPr>
              <a:t>0</a:t>
            </a:r>
            <a:r>
              <a:rPr lang="zh-CN" altLang="en-US" sz="2400" dirty="0">
                <a:solidFill>
                  <a:schemeClr val="tx1"/>
                </a:solidFill>
                <a:latin typeface="仿宋" panose="02010609060101010101" pitchFamily="49" charset="-122"/>
                <a:ea typeface="仿宋" panose="02010609060101010101" pitchFamily="49" charset="-122"/>
              </a:rPr>
              <a:t>，否则只要有一位为</a:t>
            </a:r>
            <a:r>
              <a:rPr lang="en-US" altLang="zh-CN" sz="2400" dirty="0">
                <a:solidFill>
                  <a:schemeClr val="tx1"/>
                </a:solidFill>
                <a:latin typeface="仿宋" panose="02010609060101010101" pitchFamily="49" charset="-122"/>
                <a:ea typeface="仿宋" panose="02010609060101010101" pitchFamily="49" charset="-122"/>
              </a:rPr>
              <a:t>1</a:t>
            </a:r>
            <a:r>
              <a:rPr lang="zh-CN" altLang="en-US" sz="2400" dirty="0">
                <a:solidFill>
                  <a:schemeClr val="tx1"/>
                </a:solidFill>
                <a:latin typeface="仿宋" panose="02010609060101010101" pitchFamily="49" charset="-122"/>
                <a:ea typeface="仿宋" panose="02010609060101010101" pitchFamily="49" charset="-122"/>
              </a:rPr>
              <a:t>则结果为</a:t>
            </a:r>
            <a:r>
              <a:rPr lang="en-US" altLang="zh-CN" sz="2400" dirty="0">
                <a:solidFill>
                  <a:schemeClr val="tx1"/>
                </a:solidFill>
                <a:latin typeface="仿宋" panose="02010609060101010101" pitchFamily="49" charset="-122"/>
                <a:ea typeface="仿宋" panose="02010609060101010101" pitchFamily="49" charset="-122"/>
              </a:rPr>
              <a:t>1</a:t>
            </a:r>
            <a:r>
              <a:rPr lang="zh-CN" altLang="en-US" sz="2400" dirty="0">
                <a:solidFill>
                  <a:schemeClr val="tx1"/>
                </a:solidFill>
                <a:latin typeface="仿宋" panose="02010609060101010101" pitchFamily="49" charset="-122"/>
                <a:ea typeface="仿宋" panose="02010609060101010101" pitchFamily="49" charset="-122"/>
              </a:rPr>
              <a:t>。例如“</a:t>
            </a:r>
            <a:r>
              <a:rPr lang="en-US" altLang="zh-CN" sz="2400" dirty="0">
                <a:solidFill>
                  <a:schemeClr val="tx1"/>
                </a:solidFill>
                <a:latin typeface="仿宋" panose="02010609060101010101" pitchFamily="49" charset="-122"/>
                <a:ea typeface="仿宋" panose="02010609060101010101" pitchFamily="49" charset="-122"/>
              </a:rPr>
              <a:t>25|-12”</a:t>
            </a:r>
            <a:r>
              <a:rPr lang="zh-CN" altLang="en-US" sz="2400" dirty="0">
                <a:solidFill>
                  <a:schemeClr val="tx1"/>
                </a:solidFill>
                <a:latin typeface="仿宋" panose="02010609060101010101" pitchFamily="49" charset="-122"/>
                <a:ea typeface="仿宋" panose="02010609060101010101" pitchFamily="49" charset="-122"/>
              </a:rPr>
              <a:t>运算，可以用下面的式子完成计算（以一个字节为例）：</a:t>
            </a:r>
          </a:p>
        </p:txBody>
      </p:sp>
      <p:sp>
        <p:nvSpPr>
          <p:cNvPr id="10" name="矩形 9">
            <a:extLst>
              <a:ext uri="{FF2B5EF4-FFF2-40B4-BE49-F238E27FC236}">
                <a16:creationId xmlns:a16="http://schemas.microsoft.com/office/drawing/2014/main" id="{4A7462BB-14D4-4F85-B35D-A97B80DEA9AD}"/>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9FF824BF-7984-44A3-8BA8-73A947152453}"/>
              </a:ext>
            </a:extLst>
          </p:cNvPr>
          <p:cNvSpPr/>
          <p:nvPr/>
        </p:nvSpPr>
        <p:spPr>
          <a:xfrm rot="5400000">
            <a:off x="3533321" y="3812041"/>
            <a:ext cx="4712609" cy="4603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pic>
        <p:nvPicPr>
          <p:cNvPr id="12" name="图片 11">
            <a:extLst>
              <a:ext uri="{FF2B5EF4-FFF2-40B4-BE49-F238E27FC236}">
                <a16:creationId xmlns:a16="http://schemas.microsoft.com/office/drawing/2014/main" id="{CC5B2B32-89C2-4457-8078-AAD3BD26BC8A}"/>
              </a:ext>
            </a:extLst>
          </p:cNvPr>
          <p:cNvPicPr>
            <a:picLocks noChangeAspect="1"/>
          </p:cNvPicPr>
          <p:nvPr/>
        </p:nvPicPr>
        <p:blipFill>
          <a:blip r:embed="rId2" cstate="print">
            <a:clrChange>
              <a:clrFrom>
                <a:srgbClr val="FFFFFF"/>
              </a:clrFrom>
              <a:clrTo>
                <a:srgbClr val="FFFFFF">
                  <a:alpha val="0"/>
                </a:srgbClr>
              </a:clrTo>
            </a:clrChange>
          </a:blip>
          <a:stretch>
            <a:fillRect/>
          </a:stretch>
        </p:blipFill>
        <p:spPr>
          <a:xfrm>
            <a:off x="357614" y="4648994"/>
            <a:ext cx="5305797" cy="1120177"/>
          </a:xfrm>
          <a:prstGeom prst="rect">
            <a:avLst/>
          </a:prstGeom>
        </p:spPr>
      </p:pic>
      <p:pic>
        <p:nvPicPr>
          <p:cNvPr id="13" name="图片 12">
            <a:extLst>
              <a:ext uri="{FF2B5EF4-FFF2-40B4-BE49-F238E27FC236}">
                <a16:creationId xmlns:a16="http://schemas.microsoft.com/office/drawing/2014/main" id="{9CB436BA-BFC0-4CA7-82BD-CCA0A176282A}"/>
              </a:ext>
            </a:extLst>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6171803" y="4617890"/>
            <a:ext cx="5561806" cy="1371600"/>
          </a:xfrm>
          <a:prstGeom prst="rect">
            <a:avLst/>
          </a:prstGeom>
        </p:spPr>
      </p:pic>
    </p:spTree>
    <p:extLst>
      <p:ext uri="{BB962C8B-B14F-4D97-AF65-F5344CB8AC3E}">
        <p14:creationId xmlns:p14="http://schemas.microsoft.com/office/powerpoint/2010/main" val="128837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1+#ppt_w/2"/>
                                          </p:val>
                                        </p:tav>
                                        <p:tav tm="100000">
                                          <p:val>
                                            <p:strVal val="#ppt_x"/>
                                          </p:val>
                                        </p:tav>
                                      </p:tavLst>
                                    </p:anim>
                                    <p:anim calcmode="lin" valueType="num">
                                      <p:cBhvr additive="base">
                                        <p:cTn id="15" dur="500" fill="hold"/>
                                        <p:tgtEl>
                                          <p:spTgt spid="5"/>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31"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fltVal val="0"/>
                                          </p:val>
                                        </p:tav>
                                        <p:tav tm="100000">
                                          <p:val>
                                            <p:strVal val="#ppt_w"/>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 calcmode="lin" valueType="num">
                                      <p:cBhvr>
                                        <p:cTn id="21" dur="1000" fill="hold"/>
                                        <p:tgtEl>
                                          <p:spTgt spid="6"/>
                                        </p:tgtEl>
                                        <p:attrNameLst>
                                          <p:attrName>style.rotation</p:attrName>
                                        </p:attrNameLst>
                                      </p:cBhvr>
                                      <p:tavLst>
                                        <p:tav tm="0">
                                          <p:val>
                                            <p:fltVal val="90"/>
                                          </p:val>
                                        </p:tav>
                                        <p:tav tm="100000">
                                          <p:val>
                                            <p:fltVal val="0"/>
                                          </p:val>
                                        </p:tav>
                                      </p:tavLst>
                                    </p:anim>
                                    <p:animEffect transition="in" filter="fade">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circle(in)">
                                      <p:cBhvr>
                                        <p:cTn id="27" dur="20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inHorizontal)">
                                      <p:cBhvr>
                                        <p:cTn id="32" dur="500"/>
                                        <p:tgtEl>
                                          <p:spTgt spid="11"/>
                                        </p:tgtEl>
                                      </p:cBhvr>
                                    </p:animEffect>
                                  </p:childTnLst>
                                </p:cTn>
                              </p:par>
                            </p:childTnLst>
                          </p:cTn>
                        </p:par>
                        <p:par>
                          <p:cTn id="33" fill="hold">
                            <p:stCondLst>
                              <p:cond delay="500"/>
                            </p:stCondLst>
                            <p:childTnLst>
                              <p:par>
                                <p:cTn id="34" presetID="22" presetClass="entr" presetSubtype="2"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500"/>
                                        <p:tgtEl>
                                          <p:spTgt spid="7"/>
                                        </p:tgtEl>
                                      </p:cBhvr>
                                    </p:animEffect>
                                  </p:childTnLst>
                                </p:cTn>
                              </p:par>
                            </p:childTnLst>
                          </p:cTn>
                        </p:par>
                        <p:par>
                          <p:cTn id="37" fill="hold">
                            <p:stCondLst>
                              <p:cond delay="1000"/>
                            </p:stCondLst>
                            <p:childTnLst>
                              <p:par>
                                <p:cTn id="38" presetID="2" presetClass="entr" presetSubtype="8" fill="hold" grpId="0" nodeType="after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additive="base">
                                        <p:cTn id="40" dur="500" fill="hold"/>
                                        <p:tgtEl>
                                          <p:spTgt spid="8"/>
                                        </p:tgtEl>
                                        <p:attrNameLst>
                                          <p:attrName>ppt_x</p:attrName>
                                        </p:attrNameLst>
                                      </p:cBhvr>
                                      <p:tavLst>
                                        <p:tav tm="0">
                                          <p:val>
                                            <p:strVal val="0-#ppt_w/2"/>
                                          </p:val>
                                        </p:tav>
                                        <p:tav tm="100000">
                                          <p:val>
                                            <p:strVal val="#ppt_x"/>
                                          </p:val>
                                        </p:tav>
                                      </p:tavLst>
                                    </p:anim>
                                    <p:anim calcmode="lin" valueType="num">
                                      <p:cBhvr additive="base">
                                        <p:cTn id="41" dur="500" fill="hold"/>
                                        <p:tgtEl>
                                          <p:spTgt spid="8"/>
                                        </p:tgtEl>
                                        <p:attrNameLst>
                                          <p:attrName>ppt_y</p:attrName>
                                        </p:attrNameLst>
                                      </p:cBhvr>
                                      <p:tavLst>
                                        <p:tav tm="0">
                                          <p:val>
                                            <p:strVal val="#ppt_y"/>
                                          </p:val>
                                        </p:tav>
                                        <p:tav tm="100000">
                                          <p:val>
                                            <p:strVal val="#ppt_y"/>
                                          </p:val>
                                        </p:tav>
                                      </p:tavLst>
                                    </p:anim>
                                  </p:childTnLst>
                                </p:cTn>
                              </p:par>
                            </p:childTnLst>
                          </p:cTn>
                        </p:par>
                        <p:par>
                          <p:cTn id="42" fill="hold">
                            <p:stCondLst>
                              <p:cond delay="1500"/>
                            </p:stCondLst>
                            <p:childTnLst>
                              <p:par>
                                <p:cTn id="43" presetID="6" presetClass="entr" presetSubtype="16"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circle(in)">
                                      <p:cBhvr>
                                        <p:cTn id="45" dur="20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31" presetClass="entr" presetSubtype="0" fill="hold" nodeType="click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p:cTn id="50" dur="1000" fill="hold"/>
                                        <p:tgtEl>
                                          <p:spTgt spid="13"/>
                                        </p:tgtEl>
                                        <p:attrNameLst>
                                          <p:attrName>ppt_w</p:attrName>
                                        </p:attrNameLst>
                                      </p:cBhvr>
                                      <p:tavLst>
                                        <p:tav tm="0">
                                          <p:val>
                                            <p:fltVal val="0"/>
                                          </p:val>
                                        </p:tav>
                                        <p:tav tm="100000">
                                          <p:val>
                                            <p:strVal val="#ppt_w"/>
                                          </p:val>
                                        </p:tav>
                                      </p:tavLst>
                                    </p:anim>
                                    <p:anim calcmode="lin" valueType="num">
                                      <p:cBhvr>
                                        <p:cTn id="51" dur="1000" fill="hold"/>
                                        <p:tgtEl>
                                          <p:spTgt spid="13"/>
                                        </p:tgtEl>
                                        <p:attrNameLst>
                                          <p:attrName>ppt_h</p:attrName>
                                        </p:attrNameLst>
                                      </p:cBhvr>
                                      <p:tavLst>
                                        <p:tav tm="0">
                                          <p:val>
                                            <p:fltVal val="0"/>
                                          </p:val>
                                        </p:tav>
                                        <p:tav tm="100000">
                                          <p:val>
                                            <p:strVal val="#ppt_h"/>
                                          </p:val>
                                        </p:tav>
                                      </p:tavLst>
                                    </p:anim>
                                    <p:anim calcmode="lin" valueType="num">
                                      <p:cBhvr>
                                        <p:cTn id="52" dur="1000" fill="hold"/>
                                        <p:tgtEl>
                                          <p:spTgt spid="13"/>
                                        </p:tgtEl>
                                        <p:attrNameLst>
                                          <p:attrName>style.rotation</p:attrName>
                                        </p:attrNameLst>
                                      </p:cBhvr>
                                      <p:tavLst>
                                        <p:tav tm="0">
                                          <p:val>
                                            <p:fltVal val="90"/>
                                          </p:val>
                                        </p:tav>
                                        <p:tav tm="100000">
                                          <p:val>
                                            <p:fltVal val="0"/>
                                          </p:val>
                                        </p:tav>
                                      </p:tavLst>
                                    </p:anim>
                                    <p:animEffect transition="in" filter="fade">
                                      <p:cBhvr>
                                        <p:cTn id="53" dur="1000"/>
                                        <p:tgtEl>
                                          <p:spTgt spid="13"/>
                                        </p:tgtEl>
                                      </p:cBhvr>
                                    </p:animEffect>
                                  </p:childTnLst>
                                </p:cTn>
                              </p:par>
                            </p:childTnLst>
                          </p:cTn>
                        </p:par>
                        <p:par>
                          <p:cTn id="54" fill="hold">
                            <p:stCondLst>
                              <p:cond delay="1000"/>
                            </p:stCondLst>
                            <p:childTnLst>
                              <p:par>
                                <p:cTn id="55" presetID="16" presetClass="entr" presetSubtype="21" fill="hold" grpId="0" nodeType="after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barn(inVertical)">
                                      <p:cBhvr>
                                        <p:cTn id="5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p:bldP spid="6" grpId="0"/>
      <p:bldP spid="7" grpId="0" animBg="1"/>
      <p:bldP spid="8" grpId="0"/>
      <p:bldP spid="9" grpId="0"/>
      <p:bldP spid="10" grpId="0" animBg="1"/>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2.2  </a:t>
            </a:r>
            <a:r>
              <a:rPr lang="zh-CN" altLang="en-US" b="1" dirty="0">
                <a:latin typeface="仿宋" panose="02010609060101010101" pitchFamily="49" charset="-122"/>
                <a:ea typeface="仿宋" panose="02010609060101010101" pitchFamily="49" charset="-122"/>
              </a:rPr>
              <a:t>数据类型和运算符号</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Freeform 3">
            <a:extLst>
              <a:ext uri="{FF2B5EF4-FFF2-40B4-BE49-F238E27FC236}">
                <a16:creationId xmlns:a16="http://schemas.microsoft.com/office/drawing/2014/main" id="{2A597259-5604-4D39-8F38-CBEEB074AA1E}"/>
              </a:ext>
            </a:extLst>
          </p:cNvPr>
          <p:cNvSpPr/>
          <p:nvPr/>
        </p:nvSpPr>
        <p:spPr>
          <a:xfrm>
            <a:off x="304006" y="1478755"/>
            <a:ext cx="5257006"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5" name="内容占位符 2">
            <a:extLst>
              <a:ext uri="{FF2B5EF4-FFF2-40B4-BE49-F238E27FC236}">
                <a16:creationId xmlns:a16="http://schemas.microsoft.com/office/drawing/2014/main" id="{730F6F59-266A-4E89-995C-DDE285FEC33A}"/>
              </a:ext>
            </a:extLst>
          </p:cNvPr>
          <p:cNvSpPr txBox="1">
            <a:spLocks/>
          </p:cNvSpPr>
          <p:nvPr/>
        </p:nvSpPr>
        <p:spPr>
          <a:xfrm>
            <a:off x="460015" y="1488649"/>
            <a:ext cx="3577791"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3</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）位反运算</a:t>
            </a:r>
          </a:p>
        </p:txBody>
      </p:sp>
      <p:sp>
        <p:nvSpPr>
          <p:cNvPr id="6" name="内容占位符 2">
            <a:extLst>
              <a:ext uri="{FF2B5EF4-FFF2-40B4-BE49-F238E27FC236}">
                <a16:creationId xmlns:a16="http://schemas.microsoft.com/office/drawing/2014/main" id="{C9F4858D-AFAF-43D6-B049-A410BB03CE68}"/>
              </a:ext>
            </a:extLst>
          </p:cNvPr>
          <p:cNvSpPr txBox="1">
            <a:spLocks/>
          </p:cNvSpPr>
          <p:nvPr/>
        </p:nvSpPr>
        <p:spPr>
          <a:xfrm>
            <a:off x="460015" y="2022049"/>
            <a:ext cx="5100997" cy="1567381"/>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一个操作数的各个二进位按位取反，原来是</a:t>
            </a:r>
            <a:r>
              <a:rPr lang="en-US" altLang="zh-CN" sz="2400" dirty="0">
                <a:solidFill>
                  <a:schemeClr val="tx1"/>
                </a:solidFill>
                <a:latin typeface="仿宋" panose="02010609060101010101" pitchFamily="49" charset="-122"/>
                <a:ea typeface="仿宋" panose="02010609060101010101" pitchFamily="49" charset="-122"/>
              </a:rPr>
              <a:t>1</a:t>
            </a:r>
            <a:r>
              <a:rPr lang="zh-CN" altLang="en-US" sz="2400" dirty="0">
                <a:solidFill>
                  <a:schemeClr val="tx1"/>
                </a:solidFill>
                <a:latin typeface="仿宋" panose="02010609060101010101" pitchFamily="49" charset="-122"/>
                <a:ea typeface="仿宋" panose="02010609060101010101" pitchFamily="49" charset="-122"/>
              </a:rPr>
              <a:t>的变成</a:t>
            </a:r>
            <a:r>
              <a:rPr lang="en-US" altLang="zh-CN" sz="2400" dirty="0">
                <a:solidFill>
                  <a:schemeClr val="tx1"/>
                </a:solidFill>
                <a:latin typeface="仿宋" panose="02010609060101010101" pitchFamily="49" charset="-122"/>
                <a:ea typeface="仿宋" panose="02010609060101010101" pitchFamily="49" charset="-122"/>
              </a:rPr>
              <a:t>0</a:t>
            </a:r>
            <a:r>
              <a:rPr lang="zh-CN" altLang="en-US" sz="2400" dirty="0">
                <a:solidFill>
                  <a:schemeClr val="tx1"/>
                </a:solidFill>
                <a:latin typeface="仿宋" panose="02010609060101010101" pitchFamily="49" charset="-122"/>
                <a:ea typeface="仿宋" panose="02010609060101010101" pitchFamily="49" charset="-122"/>
              </a:rPr>
              <a:t>，原来是</a:t>
            </a:r>
            <a:r>
              <a:rPr lang="en-US" altLang="zh-CN" sz="2400" dirty="0">
                <a:solidFill>
                  <a:schemeClr val="tx1"/>
                </a:solidFill>
                <a:latin typeface="仿宋" panose="02010609060101010101" pitchFamily="49" charset="-122"/>
                <a:ea typeface="仿宋" panose="02010609060101010101" pitchFamily="49" charset="-122"/>
              </a:rPr>
              <a:t>0</a:t>
            </a:r>
            <a:r>
              <a:rPr lang="zh-CN" altLang="en-US" sz="2400" dirty="0">
                <a:solidFill>
                  <a:schemeClr val="tx1"/>
                </a:solidFill>
                <a:latin typeface="仿宋" panose="02010609060101010101" pitchFamily="49" charset="-122"/>
                <a:ea typeface="仿宋" panose="02010609060101010101" pitchFamily="49" charset="-122"/>
              </a:rPr>
              <a:t>的变成</a:t>
            </a:r>
            <a:r>
              <a:rPr lang="en-US" altLang="zh-CN" sz="2400" dirty="0">
                <a:solidFill>
                  <a:schemeClr val="tx1"/>
                </a:solidFill>
                <a:latin typeface="仿宋" panose="02010609060101010101" pitchFamily="49" charset="-122"/>
                <a:ea typeface="仿宋" panose="02010609060101010101" pitchFamily="49" charset="-122"/>
              </a:rPr>
              <a:t>1</a:t>
            </a:r>
            <a:r>
              <a:rPr lang="zh-CN" altLang="en-US" sz="2400" dirty="0">
                <a:solidFill>
                  <a:schemeClr val="tx1"/>
                </a:solidFill>
                <a:latin typeface="仿宋" panose="02010609060101010101" pitchFamily="49" charset="-122"/>
                <a:ea typeface="仿宋" panose="02010609060101010101" pitchFamily="49" charset="-122"/>
              </a:rPr>
              <a:t>。例如“</a:t>
            </a:r>
            <a:r>
              <a:rPr lang="en-US" altLang="zh-CN" sz="2400" dirty="0">
                <a:solidFill>
                  <a:schemeClr val="tx1"/>
                </a:solidFill>
                <a:latin typeface="仿宋" panose="02010609060101010101" pitchFamily="49" charset="-122"/>
                <a:ea typeface="仿宋" panose="02010609060101010101" pitchFamily="49" charset="-122"/>
              </a:rPr>
              <a:t>~-12”</a:t>
            </a:r>
            <a:r>
              <a:rPr lang="zh-CN" altLang="en-US" sz="2400" dirty="0">
                <a:solidFill>
                  <a:schemeClr val="tx1"/>
                </a:solidFill>
                <a:latin typeface="仿宋" panose="02010609060101010101" pitchFamily="49" charset="-122"/>
                <a:ea typeface="仿宋" panose="02010609060101010101" pitchFamily="49" charset="-122"/>
              </a:rPr>
              <a:t>运算，可以用下面的式子完成计算（以一个字节为例）：</a:t>
            </a:r>
          </a:p>
        </p:txBody>
      </p:sp>
      <p:sp>
        <p:nvSpPr>
          <p:cNvPr id="7" name="Freeform 3">
            <a:extLst>
              <a:ext uri="{FF2B5EF4-FFF2-40B4-BE49-F238E27FC236}">
                <a16:creationId xmlns:a16="http://schemas.microsoft.com/office/drawing/2014/main" id="{9FD7C443-C9B5-4329-B48F-122E8582F20D}"/>
              </a:ext>
            </a:extLst>
          </p:cNvPr>
          <p:cNvSpPr/>
          <p:nvPr/>
        </p:nvSpPr>
        <p:spPr>
          <a:xfrm>
            <a:off x="6247606" y="1478755"/>
            <a:ext cx="5257006"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8" name="内容占位符 2">
            <a:extLst>
              <a:ext uri="{FF2B5EF4-FFF2-40B4-BE49-F238E27FC236}">
                <a16:creationId xmlns:a16="http://schemas.microsoft.com/office/drawing/2014/main" id="{FE70D440-CE8E-42D3-893A-2A89464BFAC3}"/>
              </a:ext>
            </a:extLst>
          </p:cNvPr>
          <p:cNvSpPr txBox="1">
            <a:spLocks/>
          </p:cNvSpPr>
          <p:nvPr/>
        </p:nvSpPr>
        <p:spPr>
          <a:xfrm>
            <a:off x="6399095" y="1478755"/>
            <a:ext cx="4876918"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4</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）位异或运算</a:t>
            </a:r>
          </a:p>
        </p:txBody>
      </p:sp>
      <p:sp>
        <p:nvSpPr>
          <p:cNvPr id="9" name="内容占位符 2">
            <a:extLst>
              <a:ext uri="{FF2B5EF4-FFF2-40B4-BE49-F238E27FC236}">
                <a16:creationId xmlns:a16="http://schemas.microsoft.com/office/drawing/2014/main" id="{5957D9C5-999A-4926-B819-9E1EFB5BD18C}"/>
              </a:ext>
            </a:extLst>
          </p:cNvPr>
          <p:cNvSpPr txBox="1">
            <a:spLocks/>
          </p:cNvSpPr>
          <p:nvPr/>
        </p:nvSpPr>
        <p:spPr>
          <a:xfrm>
            <a:off x="5942806" y="2058194"/>
            <a:ext cx="6019800" cy="3062473"/>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两个操作数的对应二进位进行异或运算，异或运算是取不同。如果对应位不同，则位异或结果为</a:t>
            </a:r>
            <a:r>
              <a:rPr lang="en-US" altLang="zh-CN" sz="2400" dirty="0">
                <a:solidFill>
                  <a:schemeClr val="tx1"/>
                </a:solidFill>
                <a:latin typeface="仿宋" panose="02010609060101010101" pitchFamily="49" charset="-122"/>
                <a:ea typeface="仿宋" panose="02010609060101010101" pitchFamily="49" charset="-122"/>
              </a:rPr>
              <a:t>1</a:t>
            </a:r>
            <a:r>
              <a:rPr lang="zh-CN" altLang="en-US" sz="2400" dirty="0">
                <a:solidFill>
                  <a:schemeClr val="tx1"/>
                </a:solidFill>
                <a:latin typeface="仿宋" panose="02010609060101010101" pitchFamily="49" charset="-122"/>
                <a:ea typeface="仿宋" panose="02010609060101010101" pitchFamily="49" charset="-122"/>
              </a:rPr>
              <a:t>，否则结果为</a:t>
            </a:r>
            <a:r>
              <a:rPr lang="en-US" altLang="zh-CN" sz="2400" dirty="0">
                <a:solidFill>
                  <a:schemeClr val="tx1"/>
                </a:solidFill>
                <a:latin typeface="仿宋" panose="02010609060101010101" pitchFamily="49" charset="-122"/>
                <a:ea typeface="仿宋" panose="02010609060101010101" pitchFamily="49" charset="-122"/>
              </a:rPr>
              <a:t>0</a:t>
            </a:r>
            <a:r>
              <a:rPr lang="zh-CN" altLang="en-US" sz="2400" dirty="0">
                <a:solidFill>
                  <a:schemeClr val="tx1"/>
                </a:solidFill>
                <a:latin typeface="仿宋" panose="02010609060101010101" pitchFamily="49" charset="-122"/>
                <a:ea typeface="仿宋" panose="02010609060101010101" pitchFamily="49" charset="-122"/>
              </a:rPr>
              <a:t>。例如“</a:t>
            </a:r>
            <a:r>
              <a:rPr lang="en-US" altLang="zh-CN" sz="2400" dirty="0">
                <a:solidFill>
                  <a:schemeClr val="tx1"/>
                </a:solidFill>
                <a:latin typeface="仿宋" panose="02010609060101010101" pitchFamily="49" charset="-122"/>
                <a:ea typeface="仿宋" panose="02010609060101010101" pitchFamily="49" charset="-122"/>
              </a:rPr>
              <a:t>25^-12”</a:t>
            </a:r>
            <a:r>
              <a:rPr lang="zh-CN" altLang="en-US" sz="2400" dirty="0">
                <a:solidFill>
                  <a:schemeClr val="tx1"/>
                </a:solidFill>
                <a:latin typeface="仿宋" panose="02010609060101010101" pitchFamily="49" charset="-122"/>
                <a:ea typeface="仿宋" panose="02010609060101010101" pitchFamily="49" charset="-122"/>
              </a:rPr>
              <a:t>运算，可以用下面的式子完成计算（以一个字节为例）：</a:t>
            </a:r>
          </a:p>
        </p:txBody>
      </p:sp>
      <p:sp>
        <p:nvSpPr>
          <p:cNvPr id="10" name="矩形 9">
            <a:extLst>
              <a:ext uri="{FF2B5EF4-FFF2-40B4-BE49-F238E27FC236}">
                <a16:creationId xmlns:a16="http://schemas.microsoft.com/office/drawing/2014/main" id="{A30BBD83-160A-4EA1-9A20-03053951D1EA}"/>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34C2D29D-8DF7-4CB6-B16B-D234449C33E8}"/>
              </a:ext>
            </a:extLst>
          </p:cNvPr>
          <p:cNvSpPr/>
          <p:nvPr/>
        </p:nvSpPr>
        <p:spPr>
          <a:xfrm rot="5400000">
            <a:off x="3533321" y="3812041"/>
            <a:ext cx="4712609" cy="4603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pic>
        <p:nvPicPr>
          <p:cNvPr id="12" name="图片 11">
            <a:extLst>
              <a:ext uri="{FF2B5EF4-FFF2-40B4-BE49-F238E27FC236}">
                <a16:creationId xmlns:a16="http://schemas.microsoft.com/office/drawing/2014/main" id="{615055A1-E939-4565-925C-2ED9CE7DEF16}"/>
              </a:ext>
            </a:extLst>
          </p:cNvPr>
          <p:cNvPicPr>
            <a:picLocks noChangeAspect="1"/>
          </p:cNvPicPr>
          <p:nvPr/>
        </p:nvPicPr>
        <p:blipFill>
          <a:blip r:embed="rId2" cstate="print">
            <a:clrChange>
              <a:clrFrom>
                <a:srgbClr val="FFFFFF"/>
              </a:clrFrom>
              <a:clrTo>
                <a:srgbClr val="FFFFFF">
                  <a:alpha val="0"/>
                </a:srgbClr>
              </a:clrTo>
            </a:clrChange>
          </a:blip>
          <a:stretch>
            <a:fillRect/>
          </a:stretch>
        </p:blipFill>
        <p:spPr>
          <a:xfrm>
            <a:off x="165261" y="4648994"/>
            <a:ext cx="5534495" cy="1143000"/>
          </a:xfrm>
          <a:prstGeom prst="rect">
            <a:avLst/>
          </a:prstGeom>
        </p:spPr>
      </p:pic>
      <p:pic>
        <p:nvPicPr>
          <p:cNvPr id="13" name="图片 12">
            <a:extLst>
              <a:ext uri="{FF2B5EF4-FFF2-40B4-BE49-F238E27FC236}">
                <a16:creationId xmlns:a16="http://schemas.microsoft.com/office/drawing/2014/main" id="{832B6079-8CDB-4E1C-987E-AECDB3119F50}"/>
              </a:ext>
            </a:extLst>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6040129" y="4628400"/>
            <a:ext cx="5671960" cy="1468394"/>
          </a:xfrm>
          <a:prstGeom prst="rect">
            <a:avLst/>
          </a:prstGeom>
        </p:spPr>
      </p:pic>
    </p:spTree>
    <p:extLst>
      <p:ext uri="{BB962C8B-B14F-4D97-AF65-F5344CB8AC3E}">
        <p14:creationId xmlns:p14="http://schemas.microsoft.com/office/powerpoint/2010/main" val="3442268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1+#ppt_w/2"/>
                                          </p:val>
                                        </p:tav>
                                        <p:tav tm="100000">
                                          <p:val>
                                            <p:strVal val="#ppt_x"/>
                                          </p:val>
                                        </p:tav>
                                      </p:tavLst>
                                    </p:anim>
                                    <p:anim calcmode="lin" valueType="num">
                                      <p:cBhvr additive="base">
                                        <p:cTn id="15" dur="500" fill="hold"/>
                                        <p:tgtEl>
                                          <p:spTgt spid="5"/>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31"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fltVal val="0"/>
                                          </p:val>
                                        </p:tav>
                                        <p:tav tm="100000">
                                          <p:val>
                                            <p:strVal val="#ppt_w"/>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 calcmode="lin" valueType="num">
                                      <p:cBhvr>
                                        <p:cTn id="21" dur="1000" fill="hold"/>
                                        <p:tgtEl>
                                          <p:spTgt spid="6"/>
                                        </p:tgtEl>
                                        <p:attrNameLst>
                                          <p:attrName>style.rotation</p:attrName>
                                        </p:attrNameLst>
                                      </p:cBhvr>
                                      <p:tavLst>
                                        <p:tav tm="0">
                                          <p:val>
                                            <p:fltVal val="90"/>
                                          </p:val>
                                        </p:tav>
                                        <p:tav tm="100000">
                                          <p:val>
                                            <p:fltVal val="0"/>
                                          </p:val>
                                        </p:tav>
                                      </p:tavLst>
                                    </p:anim>
                                    <p:animEffect transition="in" filter="fade">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circle(in)">
                                      <p:cBhvr>
                                        <p:cTn id="27" dur="20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par>
                          <p:cTn id="33" fill="hold">
                            <p:stCondLst>
                              <p:cond delay="500"/>
                            </p:stCondLst>
                            <p:childTnLst>
                              <p:par>
                                <p:cTn id="34" presetID="22" presetClass="entr" presetSubtype="2"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500"/>
                                        <p:tgtEl>
                                          <p:spTgt spid="7"/>
                                        </p:tgtEl>
                                      </p:cBhvr>
                                    </p:animEffect>
                                  </p:childTnLst>
                                </p:cTn>
                              </p:par>
                            </p:childTnLst>
                          </p:cTn>
                        </p:par>
                        <p:par>
                          <p:cTn id="37" fill="hold">
                            <p:stCondLst>
                              <p:cond delay="1000"/>
                            </p:stCondLst>
                            <p:childTnLst>
                              <p:par>
                                <p:cTn id="38" presetID="2" presetClass="entr" presetSubtype="8" fill="hold" grpId="0" nodeType="after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additive="base">
                                        <p:cTn id="40" dur="500" fill="hold"/>
                                        <p:tgtEl>
                                          <p:spTgt spid="8"/>
                                        </p:tgtEl>
                                        <p:attrNameLst>
                                          <p:attrName>ppt_x</p:attrName>
                                        </p:attrNameLst>
                                      </p:cBhvr>
                                      <p:tavLst>
                                        <p:tav tm="0">
                                          <p:val>
                                            <p:strVal val="0-#ppt_w/2"/>
                                          </p:val>
                                        </p:tav>
                                        <p:tav tm="100000">
                                          <p:val>
                                            <p:strVal val="#ppt_x"/>
                                          </p:val>
                                        </p:tav>
                                      </p:tavLst>
                                    </p:anim>
                                    <p:anim calcmode="lin" valueType="num">
                                      <p:cBhvr additive="base">
                                        <p:cTn id="41" dur="500" fill="hold"/>
                                        <p:tgtEl>
                                          <p:spTgt spid="8"/>
                                        </p:tgtEl>
                                        <p:attrNameLst>
                                          <p:attrName>ppt_y</p:attrName>
                                        </p:attrNameLst>
                                      </p:cBhvr>
                                      <p:tavLst>
                                        <p:tav tm="0">
                                          <p:val>
                                            <p:strVal val="#ppt_y"/>
                                          </p:val>
                                        </p:tav>
                                        <p:tav tm="100000">
                                          <p:val>
                                            <p:strVal val="#ppt_y"/>
                                          </p:val>
                                        </p:tav>
                                      </p:tavLst>
                                    </p:anim>
                                  </p:childTnLst>
                                </p:cTn>
                              </p:par>
                            </p:childTnLst>
                          </p:cTn>
                        </p:par>
                        <p:par>
                          <p:cTn id="42" fill="hold">
                            <p:stCondLst>
                              <p:cond delay="1500"/>
                            </p:stCondLst>
                            <p:childTnLst>
                              <p:par>
                                <p:cTn id="43" presetID="31" presetClass="entr" presetSubtype="0"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p:cTn id="45" dur="1000" fill="hold"/>
                                        <p:tgtEl>
                                          <p:spTgt spid="9"/>
                                        </p:tgtEl>
                                        <p:attrNameLst>
                                          <p:attrName>ppt_w</p:attrName>
                                        </p:attrNameLst>
                                      </p:cBhvr>
                                      <p:tavLst>
                                        <p:tav tm="0">
                                          <p:val>
                                            <p:fltVal val="0"/>
                                          </p:val>
                                        </p:tav>
                                        <p:tav tm="100000">
                                          <p:val>
                                            <p:strVal val="#ppt_w"/>
                                          </p:val>
                                        </p:tav>
                                      </p:tavLst>
                                    </p:anim>
                                    <p:anim calcmode="lin" valueType="num">
                                      <p:cBhvr>
                                        <p:cTn id="46" dur="1000" fill="hold"/>
                                        <p:tgtEl>
                                          <p:spTgt spid="9"/>
                                        </p:tgtEl>
                                        <p:attrNameLst>
                                          <p:attrName>ppt_h</p:attrName>
                                        </p:attrNameLst>
                                      </p:cBhvr>
                                      <p:tavLst>
                                        <p:tav tm="0">
                                          <p:val>
                                            <p:fltVal val="0"/>
                                          </p:val>
                                        </p:tav>
                                        <p:tav tm="100000">
                                          <p:val>
                                            <p:strVal val="#ppt_h"/>
                                          </p:val>
                                        </p:tav>
                                      </p:tavLst>
                                    </p:anim>
                                    <p:anim calcmode="lin" valueType="num">
                                      <p:cBhvr>
                                        <p:cTn id="47" dur="1000" fill="hold"/>
                                        <p:tgtEl>
                                          <p:spTgt spid="9"/>
                                        </p:tgtEl>
                                        <p:attrNameLst>
                                          <p:attrName>style.rotation</p:attrName>
                                        </p:attrNameLst>
                                      </p:cBhvr>
                                      <p:tavLst>
                                        <p:tav tm="0">
                                          <p:val>
                                            <p:fltVal val="90"/>
                                          </p:val>
                                        </p:tav>
                                        <p:tav tm="100000">
                                          <p:val>
                                            <p:fltVal val="0"/>
                                          </p:val>
                                        </p:tav>
                                      </p:tavLst>
                                    </p:anim>
                                    <p:animEffect transition="in" filter="fade">
                                      <p:cBhvr>
                                        <p:cTn id="48" dur="10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6" presetClass="entr" presetSubtype="16" fill="hold" nodeType="click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circle(in)">
                                      <p:cBhvr>
                                        <p:cTn id="53" dur="2000"/>
                                        <p:tgtEl>
                                          <p:spTgt spid="13"/>
                                        </p:tgtEl>
                                      </p:cBhvr>
                                    </p:animEffect>
                                  </p:childTnLst>
                                </p:cTn>
                              </p:par>
                            </p:childTnLst>
                          </p:cTn>
                        </p:par>
                        <p:par>
                          <p:cTn id="54" fill="hold">
                            <p:stCondLst>
                              <p:cond delay="2000"/>
                            </p:stCondLst>
                            <p:childTnLst>
                              <p:par>
                                <p:cTn id="55" presetID="16" presetClass="entr" presetSubtype="21" fill="hold" grpId="0" nodeType="after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barn(inVertical)">
                                      <p:cBhvr>
                                        <p:cTn id="5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p:bldP spid="6" grpId="0"/>
      <p:bldP spid="7" grpId="0" animBg="1"/>
      <p:bldP spid="8" grpId="0"/>
      <p:bldP spid="9" grpId="0"/>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2.1  </a:t>
            </a:r>
            <a:r>
              <a:rPr lang="zh-CN" altLang="en-US" b="1" dirty="0">
                <a:latin typeface="仿宋" panose="02010609060101010101" pitchFamily="49" charset="-122"/>
                <a:ea typeface="仿宋" panose="02010609060101010101" pitchFamily="49" charset="-122"/>
              </a:rPr>
              <a:t>标识符与关键字</a:t>
            </a:r>
          </a:p>
        </p:txBody>
      </p:sp>
      <p:sp>
        <p:nvSpPr>
          <p:cNvPr id="42" name="矩形 41">
            <a:extLst>
              <a:ext uri="{FF2B5EF4-FFF2-40B4-BE49-F238E27FC236}">
                <a16:creationId xmlns:a16="http://schemas.microsoft.com/office/drawing/2014/main" id="{7E44E19F-39C1-4D43-9F31-59EEE737509D}"/>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0" y="1187546"/>
            <a:ext cx="12192000"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latin typeface="仿宋" panose="02010609060101010101" pitchFamily="49" charset="-122"/>
                  <a:ea typeface="仿宋" panose="02010609060101010101" pitchFamily="49" charset="-122"/>
                </a:rPr>
                <a:t>1</a:t>
              </a:r>
              <a:r>
                <a:rPr lang="zh-CN" altLang="en-US" sz="2400" b="1" dirty="0">
                  <a:latin typeface="仿宋" panose="02010609060101010101" pitchFamily="49" charset="-122"/>
                  <a:ea typeface="仿宋" panose="02010609060101010101" pitchFamily="49" charset="-122"/>
                </a:rPr>
                <a:t>、标识符</a:t>
              </a:r>
              <a:endParaRPr lang="zh-CN" altLang="en-US" sz="2400" b="1" dirty="0">
                <a:solidFill>
                  <a:schemeClr val="tx1">
                    <a:lumMod val="95000"/>
                    <a:lumOff val="5000"/>
                  </a:schemeClr>
                </a:solidFill>
                <a:latin typeface="仿宋" panose="02010609060101010101" pitchFamily="49" charset="-122"/>
                <a:ea typeface="仿宋" panose="02010609060101010101" pitchFamily="49" charset="-122"/>
              </a:endParaRPr>
            </a:p>
          </p:txBody>
        </p:sp>
      </p:grpSp>
      <p:sp>
        <p:nvSpPr>
          <p:cNvPr id="47" name="圆角矩形 11">
            <a:extLst>
              <a:ext uri="{FF2B5EF4-FFF2-40B4-BE49-F238E27FC236}">
                <a16:creationId xmlns:a16="http://schemas.microsoft.com/office/drawing/2014/main" id="{92EDCA54-46AD-49B8-A877-74CC585B5DD4}"/>
              </a:ext>
            </a:extLst>
          </p:cNvPr>
          <p:cNvSpPr/>
          <p:nvPr/>
        </p:nvSpPr>
        <p:spPr>
          <a:xfrm>
            <a:off x="1945176" y="2313020"/>
            <a:ext cx="7255095" cy="3003184"/>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tx1"/>
                </a:solidFill>
                <a:latin typeface="仿宋" panose="02010609060101010101" pitchFamily="49" charset="-122"/>
                <a:ea typeface="仿宋" panose="02010609060101010101" pitchFamily="49" charset="-122"/>
              </a:rPr>
              <a:t>例如，以下都是标识符：</a:t>
            </a:r>
          </a:p>
          <a:p>
            <a:r>
              <a:rPr lang="en-US" altLang="zh-CN" sz="2400" b="1" dirty="0">
                <a:solidFill>
                  <a:srgbClr val="C00000"/>
                </a:solidFill>
                <a:latin typeface="仿宋" panose="02010609060101010101" pitchFamily="49" charset="-122"/>
                <a:ea typeface="仿宋" panose="02010609060101010101" pitchFamily="49" charset="-122"/>
              </a:rPr>
              <a:t>         </a:t>
            </a:r>
            <a:r>
              <a:rPr lang="en-US" altLang="zh-CN" sz="2400" b="1" dirty="0" err="1">
                <a:solidFill>
                  <a:srgbClr val="C00000"/>
                </a:solidFill>
                <a:latin typeface="仿宋" panose="02010609060101010101" pitchFamily="49" charset="-122"/>
                <a:ea typeface="仿宋" panose="02010609060101010101" pitchFamily="49" charset="-122"/>
              </a:rPr>
              <a:t>Hello_java</a:t>
            </a:r>
            <a:r>
              <a:rPr lang="zh-CN" altLang="en-US" sz="2400" b="1" dirty="0">
                <a:solidFill>
                  <a:srgbClr val="C00000"/>
                </a:solidFill>
                <a:latin typeface="仿宋" panose="02010609060101010101" pitchFamily="49" charset="-122"/>
                <a:ea typeface="仿宋" panose="02010609060101010101" pitchFamily="49" charset="-122"/>
              </a:rPr>
              <a:t>、</a:t>
            </a:r>
            <a:r>
              <a:rPr lang="en-US" altLang="zh-CN" sz="2400" b="1" dirty="0">
                <a:solidFill>
                  <a:srgbClr val="C00000"/>
                </a:solidFill>
                <a:latin typeface="仿宋" panose="02010609060101010101" pitchFamily="49" charset="-122"/>
                <a:ea typeface="仿宋" panose="02010609060101010101" pitchFamily="49" charset="-122"/>
              </a:rPr>
              <a:t>Hello_12$</a:t>
            </a:r>
            <a:r>
              <a:rPr lang="zh-CN" altLang="en-US" sz="2400" b="1" dirty="0">
                <a:solidFill>
                  <a:srgbClr val="C00000"/>
                </a:solidFill>
                <a:latin typeface="仿宋" panose="02010609060101010101" pitchFamily="49" charset="-122"/>
                <a:ea typeface="仿宋" panose="02010609060101010101" pitchFamily="49" charset="-122"/>
              </a:rPr>
              <a:t>、</a:t>
            </a:r>
            <a:r>
              <a:rPr lang="en-US" altLang="zh-CN" sz="2400" b="1" dirty="0">
                <a:solidFill>
                  <a:srgbClr val="C00000"/>
                </a:solidFill>
                <a:latin typeface="仿宋" panose="02010609060101010101" pitchFamily="49" charset="-122"/>
                <a:ea typeface="仿宋" panose="02010609060101010101" pitchFamily="49" charset="-122"/>
              </a:rPr>
              <a:t>$23Boy</a:t>
            </a:r>
            <a:r>
              <a:rPr lang="zh-CN" altLang="en-US" sz="2400" b="1" dirty="0">
                <a:solidFill>
                  <a:srgbClr val="C00000"/>
                </a:solidFill>
                <a:latin typeface="仿宋" panose="02010609060101010101" pitchFamily="49" charset="-122"/>
                <a:ea typeface="仿宋" panose="02010609060101010101" pitchFamily="49" charset="-122"/>
              </a:rPr>
              <a:t>。</a:t>
            </a:r>
          </a:p>
          <a:p>
            <a:r>
              <a:rPr lang="zh-CN" altLang="en-US" sz="2400" b="1" dirty="0">
                <a:solidFill>
                  <a:schemeClr val="tx1"/>
                </a:solidFill>
                <a:latin typeface="仿宋" panose="02010609060101010101" pitchFamily="49" charset="-122"/>
                <a:ea typeface="仿宋" panose="02010609060101010101" pitchFamily="49" charset="-122"/>
              </a:rPr>
              <a:t>需要特别注意的是，标识符中的字母是区分大小写的，</a:t>
            </a:r>
            <a:r>
              <a:rPr lang="en-US" altLang="zh-CN" sz="2400" b="1" dirty="0">
                <a:solidFill>
                  <a:schemeClr val="tx1"/>
                </a:solidFill>
                <a:latin typeface="仿宋" panose="02010609060101010101" pitchFamily="49" charset="-122"/>
                <a:ea typeface="仿宋" panose="02010609060101010101" pitchFamily="49" charset="-122"/>
              </a:rPr>
              <a:t>hello</a:t>
            </a:r>
            <a:r>
              <a:rPr lang="zh-CN" altLang="en-US" sz="2400" b="1" dirty="0">
                <a:solidFill>
                  <a:schemeClr val="tx1"/>
                </a:solidFill>
                <a:latin typeface="仿宋" panose="02010609060101010101" pitchFamily="49" charset="-122"/>
                <a:ea typeface="仿宋" panose="02010609060101010101" pitchFamily="49" charset="-122"/>
              </a:rPr>
              <a:t>和</a:t>
            </a:r>
            <a:r>
              <a:rPr lang="en-US" altLang="zh-CN" sz="2400" b="1" dirty="0">
                <a:solidFill>
                  <a:schemeClr val="tx1"/>
                </a:solidFill>
                <a:latin typeface="仿宋" panose="02010609060101010101" pitchFamily="49" charset="-122"/>
                <a:ea typeface="仿宋" panose="02010609060101010101" pitchFamily="49" charset="-122"/>
              </a:rPr>
              <a:t>Hello</a:t>
            </a:r>
            <a:r>
              <a:rPr lang="zh-CN" altLang="en-US" sz="2400" b="1" dirty="0">
                <a:solidFill>
                  <a:schemeClr val="tx1"/>
                </a:solidFill>
                <a:latin typeface="仿宋" panose="02010609060101010101" pitchFamily="49" charset="-122"/>
                <a:ea typeface="仿宋" panose="02010609060101010101" pitchFamily="49" charset="-122"/>
              </a:rPr>
              <a:t>是不同的标识符。</a:t>
            </a:r>
          </a:p>
        </p:txBody>
      </p:sp>
    </p:spTree>
    <p:extLst>
      <p:ext uri="{BB962C8B-B14F-4D97-AF65-F5344CB8AC3E}">
        <p14:creationId xmlns:p14="http://schemas.microsoft.com/office/powerpoint/2010/main" val="34290133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2.2  </a:t>
            </a:r>
            <a:r>
              <a:rPr lang="zh-CN" altLang="en-US" b="1" dirty="0">
                <a:latin typeface="仿宋" panose="02010609060101010101" pitchFamily="49" charset="-122"/>
                <a:ea typeface="仿宋" panose="02010609060101010101" pitchFamily="49" charset="-122"/>
              </a:rPr>
              <a:t>数据类型和运算符号</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Freeform 3">
            <a:extLst>
              <a:ext uri="{FF2B5EF4-FFF2-40B4-BE49-F238E27FC236}">
                <a16:creationId xmlns:a16="http://schemas.microsoft.com/office/drawing/2014/main" id="{D5876ADB-8F72-4BF3-B06D-3417ECD6E774}"/>
              </a:ext>
            </a:extLst>
          </p:cNvPr>
          <p:cNvSpPr/>
          <p:nvPr/>
        </p:nvSpPr>
        <p:spPr>
          <a:xfrm>
            <a:off x="304005" y="1478755"/>
            <a:ext cx="11886407"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5" name="内容占位符 2">
            <a:extLst>
              <a:ext uri="{FF2B5EF4-FFF2-40B4-BE49-F238E27FC236}">
                <a16:creationId xmlns:a16="http://schemas.microsoft.com/office/drawing/2014/main" id="{C2FE7AF6-560C-4DE8-A8B9-3DDFC2B8EA77}"/>
              </a:ext>
            </a:extLst>
          </p:cNvPr>
          <p:cNvSpPr txBox="1">
            <a:spLocks/>
          </p:cNvSpPr>
          <p:nvPr/>
        </p:nvSpPr>
        <p:spPr>
          <a:xfrm>
            <a:off x="460015" y="1488649"/>
            <a:ext cx="3577791"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5</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）位左移运算</a:t>
            </a:r>
          </a:p>
        </p:txBody>
      </p:sp>
      <p:sp>
        <p:nvSpPr>
          <p:cNvPr id="6" name="内容占位符 2">
            <a:extLst>
              <a:ext uri="{FF2B5EF4-FFF2-40B4-BE49-F238E27FC236}">
                <a16:creationId xmlns:a16="http://schemas.microsoft.com/office/drawing/2014/main" id="{EEBCD1D9-B24A-4C8A-9FA4-D901DC362337}"/>
              </a:ext>
            </a:extLst>
          </p:cNvPr>
          <p:cNvSpPr txBox="1">
            <a:spLocks/>
          </p:cNvSpPr>
          <p:nvPr/>
        </p:nvSpPr>
        <p:spPr>
          <a:xfrm>
            <a:off x="460015" y="2022049"/>
            <a:ext cx="11197791" cy="1567381"/>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将一个操作数的各个二进位顺序往左移动若干位。移动后，空出的低位用</a:t>
            </a:r>
            <a:r>
              <a:rPr lang="en-US" altLang="zh-CN" sz="2400" dirty="0">
                <a:solidFill>
                  <a:schemeClr val="tx1"/>
                </a:solidFill>
                <a:latin typeface="仿宋" panose="02010609060101010101" pitchFamily="49" charset="-122"/>
                <a:ea typeface="仿宋" panose="02010609060101010101" pitchFamily="49" charset="-122"/>
              </a:rPr>
              <a:t>0</a:t>
            </a:r>
            <a:r>
              <a:rPr lang="zh-CN" altLang="en-US" sz="2400" dirty="0">
                <a:solidFill>
                  <a:schemeClr val="tx1"/>
                </a:solidFill>
                <a:latin typeface="仿宋" panose="02010609060101010101" pitchFamily="49" charset="-122"/>
                <a:ea typeface="仿宋" panose="02010609060101010101" pitchFamily="49" charset="-122"/>
              </a:rPr>
              <a:t>填充，移出的高位舍弃不要。位左移运算的表达式形式：</a:t>
            </a: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操作数</a:t>
            </a:r>
            <a:r>
              <a:rPr lang="en-US" altLang="zh-CN" sz="2400" dirty="0">
                <a:solidFill>
                  <a:schemeClr val="tx1"/>
                </a:solidFill>
                <a:latin typeface="仿宋" panose="02010609060101010101" pitchFamily="49" charset="-122"/>
                <a:ea typeface="仿宋" panose="02010609060101010101" pitchFamily="49" charset="-122"/>
              </a:rPr>
              <a:t>&lt;&lt;</a:t>
            </a:r>
            <a:r>
              <a:rPr lang="zh-CN" altLang="en-US" sz="2400" dirty="0">
                <a:solidFill>
                  <a:schemeClr val="tx1"/>
                </a:solidFill>
                <a:latin typeface="仿宋" panose="02010609060101010101" pitchFamily="49" charset="-122"/>
                <a:ea typeface="仿宋" panose="02010609060101010101" pitchFamily="49" charset="-122"/>
              </a:rPr>
              <a:t>移动的位数</a:t>
            </a:r>
          </a:p>
          <a:p>
            <a:pPr marL="0" indent="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例如“</a:t>
            </a:r>
            <a:r>
              <a:rPr lang="en-US" altLang="zh-CN" sz="2400" dirty="0">
                <a:solidFill>
                  <a:schemeClr val="tx1"/>
                </a:solidFill>
                <a:latin typeface="仿宋" panose="02010609060101010101" pitchFamily="49" charset="-122"/>
                <a:ea typeface="仿宋" panose="02010609060101010101" pitchFamily="49" charset="-122"/>
              </a:rPr>
              <a:t>-12&lt;&lt;3”</a:t>
            </a:r>
            <a:r>
              <a:rPr lang="zh-CN" altLang="en-US" sz="2400" dirty="0">
                <a:solidFill>
                  <a:schemeClr val="tx1"/>
                </a:solidFill>
                <a:latin typeface="仿宋" panose="02010609060101010101" pitchFamily="49" charset="-122"/>
                <a:ea typeface="仿宋" panose="02010609060101010101" pitchFamily="49" charset="-122"/>
              </a:rPr>
              <a:t>运算将</a:t>
            </a:r>
            <a:r>
              <a:rPr lang="en-US" altLang="zh-CN" sz="2400" dirty="0">
                <a:solidFill>
                  <a:schemeClr val="tx1"/>
                </a:solidFill>
                <a:latin typeface="仿宋" panose="02010609060101010101" pitchFamily="49" charset="-122"/>
                <a:ea typeface="仿宋" panose="02010609060101010101" pitchFamily="49" charset="-122"/>
              </a:rPr>
              <a:t>-12</a:t>
            </a:r>
            <a:r>
              <a:rPr lang="zh-CN" altLang="en-US" sz="2400" dirty="0">
                <a:solidFill>
                  <a:schemeClr val="tx1"/>
                </a:solidFill>
                <a:latin typeface="仿宋" panose="02010609060101010101" pitchFamily="49" charset="-122"/>
                <a:ea typeface="仿宋" panose="02010609060101010101" pitchFamily="49" charset="-122"/>
              </a:rPr>
              <a:t>的各位顺序往左移动</a:t>
            </a:r>
            <a:r>
              <a:rPr lang="en-US" altLang="zh-CN" sz="2400" dirty="0">
                <a:solidFill>
                  <a:schemeClr val="tx1"/>
                </a:solidFill>
                <a:latin typeface="仿宋" panose="02010609060101010101" pitchFamily="49" charset="-122"/>
                <a:ea typeface="仿宋" panose="02010609060101010101" pitchFamily="49" charset="-122"/>
              </a:rPr>
              <a:t>3</a:t>
            </a:r>
            <a:r>
              <a:rPr lang="zh-CN" altLang="en-US" sz="2400" dirty="0">
                <a:solidFill>
                  <a:schemeClr val="tx1"/>
                </a:solidFill>
                <a:latin typeface="仿宋" panose="02010609060101010101" pitchFamily="49" charset="-122"/>
                <a:ea typeface="仿宋" panose="02010609060101010101" pitchFamily="49" charset="-122"/>
              </a:rPr>
              <a:t>位，可以用下面的式子完成计算：</a:t>
            </a:r>
            <a:endParaRPr lang="en-US" altLang="zh-CN" sz="2400" dirty="0">
              <a:solidFill>
                <a:schemeClr val="tx1"/>
              </a:solidFill>
              <a:latin typeface="仿宋" panose="02010609060101010101" pitchFamily="49" charset="-122"/>
              <a:ea typeface="仿宋" panose="02010609060101010101" pitchFamily="49" charset="-122"/>
            </a:endParaRPr>
          </a:p>
          <a:p>
            <a:pPr marL="0" indent="720000">
              <a:lnSpc>
                <a:spcPct val="130000"/>
              </a:lnSpc>
              <a:spcBef>
                <a:spcPts val="0"/>
              </a:spcBef>
              <a:buNone/>
            </a:pPr>
            <a:endParaRPr lang="en-US" altLang="zh-CN" sz="2400" dirty="0">
              <a:solidFill>
                <a:schemeClr val="tx1"/>
              </a:solidFill>
              <a:latin typeface="仿宋" panose="02010609060101010101" pitchFamily="49" charset="-122"/>
              <a:ea typeface="仿宋" panose="02010609060101010101" pitchFamily="49" charset="-122"/>
            </a:endParaRPr>
          </a:p>
          <a:p>
            <a:pPr marL="0" indent="720000">
              <a:lnSpc>
                <a:spcPct val="130000"/>
              </a:lnSpc>
              <a:spcBef>
                <a:spcPts val="0"/>
              </a:spcBef>
              <a:buNone/>
            </a:pPr>
            <a:endParaRPr lang="en-US" altLang="zh-CN" sz="2400" dirty="0">
              <a:solidFill>
                <a:schemeClr val="tx1"/>
              </a:solidFill>
              <a:latin typeface="仿宋" panose="02010609060101010101" pitchFamily="49" charset="-122"/>
              <a:ea typeface="仿宋" panose="02010609060101010101" pitchFamily="49" charset="-122"/>
            </a:endParaRPr>
          </a:p>
          <a:p>
            <a:pPr marL="0" indent="720000">
              <a:lnSpc>
                <a:spcPct val="130000"/>
              </a:lnSpc>
              <a:spcBef>
                <a:spcPts val="0"/>
              </a:spcBef>
              <a:buNone/>
            </a:pPr>
            <a:endParaRPr lang="en-US" altLang="zh-CN" sz="2400" dirty="0">
              <a:solidFill>
                <a:schemeClr val="tx1"/>
              </a:solidFill>
              <a:latin typeface="仿宋" panose="02010609060101010101" pitchFamily="49" charset="-122"/>
              <a:ea typeface="仿宋" panose="02010609060101010101" pitchFamily="49" charset="-122"/>
            </a:endParaRPr>
          </a:p>
          <a:p>
            <a:pPr marL="0" indent="720000">
              <a:lnSpc>
                <a:spcPct val="130000"/>
              </a:lnSpc>
              <a:spcBef>
                <a:spcPts val="0"/>
              </a:spcBef>
              <a:buNone/>
            </a:pPr>
            <a:endParaRPr lang="en-US" altLang="zh-CN" sz="2400" dirty="0">
              <a:solidFill>
                <a:schemeClr val="tx1"/>
              </a:solidFill>
              <a:latin typeface="仿宋" panose="02010609060101010101" pitchFamily="49" charset="-122"/>
              <a:ea typeface="仿宋" panose="02010609060101010101" pitchFamily="49" charset="-122"/>
            </a:endParaRP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结果为</a:t>
            </a:r>
            <a:r>
              <a:rPr lang="en-US" altLang="zh-CN" sz="2400" dirty="0">
                <a:solidFill>
                  <a:schemeClr val="tx1"/>
                </a:solidFill>
                <a:latin typeface="仿宋" panose="02010609060101010101" pitchFamily="49" charset="-122"/>
                <a:ea typeface="仿宋" panose="02010609060101010101" pitchFamily="49" charset="-122"/>
              </a:rPr>
              <a:t>-96</a:t>
            </a:r>
            <a:r>
              <a:rPr lang="zh-CN" altLang="en-US" sz="2400" dirty="0">
                <a:solidFill>
                  <a:schemeClr val="tx1"/>
                </a:solidFill>
                <a:latin typeface="仿宋" panose="02010609060101010101" pitchFamily="49" charset="-122"/>
                <a:ea typeface="仿宋" panose="02010609060101010101" pitchFamily="49" charset="-122"/>
              </a:rPr>
              <a:t>，相当于</a:t>
            </a:r>
            <a:r>
              <a:rPr lang="en-US" altLang="zh-CN" sz="2400" dirty="0">
                <a:solidFill>
                  <a:schemeClr val="tx1"/>
                </a:solidFill>
                <a:latin typeface="仿宋" panose="02010609060101010101" pitchFamily="49" charset="-122"/>
                <a:ea typeface="仿宋" panose="02010609060101010101" pitchFamily="49" charset="-122"/>
              </a:rPr>
              <a:t>-12*2</a:t>
            </a:r>
            <a:r>
              <a:rPr lang="en-US" altLang="zh-CN" sz="2400" baseline="30000" dirty="0">
                <a:solidFill>
                  <a:schemeClr val="tx1"/>
                </a:solidFill>
                <a:latin typeface="仿宋" panose="02010609060101010101" pitchFamily="49" charset="-122"/>
                <a:ea typeface="仿宋" panose="02010609060101010101" pitchFamily="49" charset="-122"/>
              </a:rPr>
              <a:t>3</a:t>
            </a:r>
            <a:r>
              <a:rPr lang="zh-CN" altLang="en-US" sz="2400" dirty="0">
                <a:solidFill>
                  <a:schemeClr val="tx1"/>
                </a:solidFill>
                <a:latin typeface="仿宋" panose="02010609060101010101" pitchFamily="49" charset="-122"/>
                <a:ea typeface="仿宋" panose="02010609060101010101" pitchFamily="49" charset="-122"/>
              </a:rPr>
              <a:t>。</a:t>
            </a:r>
          </a:p>
          <a:p>
            <a:pPr marL="0" indent="720000">
              <a:lnSpc>
                <a:spcPct val="13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7" name="矩形 6">
            <a:extLst>
              <a:ext uri="{FF2B5EF4-FFF2-40B4-BE49-F238E27FC236}">
                <a16:creationId xmlns:a16="http://schemas.microsoft.com/office/drawing/2014/main" id="{17B945E5-79C7-496D-B72F-68DB045D026C}"/>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aphicFrame>
        <p:nvGraphicFramePr>
          <p:cNvPr id="8" name="表格 7">
            <a:extLst>
              <a:ext uri="{FF2B5EF4-FFF2-40B4-BE49-F238E27FC236}">
                <a16:creationId xmlns:a16="http://schemas.microsoft.com/office/drawing/2014/main" id="{D18EA8CD-1B7E-42A7-8FC5-5F09CF3AA333}"/>
              </a:ext>
            </a:extLst>
          </p:cNvPr>
          <p:cNvGraphicFramePr>
            <a:graphicFrameLocks noGrp="1"/>
          </p:cNvGraphicFramePr>
          <p:nvPr>
            <p:extLst>
              <p:ext uri="{D42A27DB-BD31-4B8C-83A1-F6EECF244321}">
                <p14:modId xmlns:p14="http://schemas.microsoft.com/office/powerpoint/2010/main" val="3131265860"/>
              </p:ext>
            </p:extLst>
          </p:nvPr>
        </p:nvGraphicFramePr>
        <p:xfrm>
          <a:off x="1980406" y="4344194"/>
          <a:ext cx="7924800" cy="1298099"/>
        </p:xfrm>
        <a:graphic>
          <a:graphicData uri="http://schemas.openxmlformats.org/drawingml/2006/table">
            <a:tbl>
              <a:tblPr firstRow="1" firstCol="1" bandRow="1">
                <a:tableStyleId>{5C22544A-7EE6-4342-B048-85BDC9FD1C3A}</a:tableStyleId>
              </a:tblPr>
              <a:tblGrid>
                <a:gridCol w="1174824">
                  <a:extLst>
                    <a:ext uri="{9D8B030D-6E8A-4147-A177-3AD203B41FA5}">
                      <a16:colId xmlns:a16="http://schemas.microsoft.com/office/drawing/2014/main" val="20000"/>
                    </a:ext>
                  </a:extLst>
                </a:gridCol>
                <a:gridCol w="569840">
                  <a:extLst>
                    <a:ext uri="{9D8B030D-6E8A-4147-A177-3AD203B41FA5}">
                      <a16:colId xmlns:a16="http://schemas.microsoft.com/office/drawing/2014/main" val="20001"/>
                    </a:ext>
                  </a:extLst>
                </a:gridCol>
                <a:gridCol w="569840">
                  <a:extLst>
                    <a:ext uri="{9D8B030D-6E8A-4147-A177-3AD203B41FA5}">
                      <a16:colId xmlns:a16="http://schemas.microsoft.com/office/drawing/2014/main" val="20002"/>
                    </a:ext>
                  </a:extLst>
                </a:gridCol>
                <a:gridCol w="569840">
                  <a:extLst>
                    <a:ext uri="{9D8B030D-6E8A-4147-A177-3AD203B41FA5}">
                      <a16:colId xmlns:a16="http://schemas.microsoft.com/office/drawing/2014/main" val="20003"/>
                    </a:ext>
                  </a:extLst>
                </a:gridCol>
                <a:gridCol w="569840">
                  <a:extLst>
                    <a:ext uri="{9D8B030D-6E8A-4147-A177-3AD203B41FA5}">
                      <a16:colId xmlns:a16="http://schemas.microsoft.com/office/drawing/2014/main" val="20004"/>
                    </a:ext>
                  </a:extLst>
                </a:gridCol>
                <a:gridCol w="569840">
                  <a:extLst>
                    <a:ext uri="{9D8B030D-6E8A-4147-A177-3AD203B41FA5}">
                      <a16:colId xmlns:a16="http://schemas.microsoft.com/office/drawing/2014/main" val="20005"/>
                    </a:ext>
                  </a:extLst>
                </a:gridCol>
                <a:gridCol w="569840">
                  <a:extLst>
                    <a:ext uri="{9D8B030D-6E8A-4147-A177-3AD203B41FA5}">
                      <a16:colId xmlns:a16="http://schemas.microsoft.com/office/drawing/2014/main" val="20006"/>
                    </a:ext>
                  </a:extLst>
                </a:gridCol>
                <a:gridCol w="569840">
                  <a:extLst>
                    <a:ext uri="{9D8B030D-6E8A-4147-A177-3AD203B41FA5}">
                      <a16:colId xmlns:a16="http://schemas.microsoft.com/office/drawing/2014/main" val="20007"/>
                    </a:ext>
                  </a:extLst>
                </a:gridCol>
                <a:gridCol w="569840">
                  <a:extLst>
                    <a:ext uri="{9D8B030D-6E8A-4147-A177-3AD203B41FA5}">
                      <a16:colId xmlns:a16="http://schemas.microsoft.com/office/drawing/2014/main" val="20008"/>
                    </a:ext>
                  </a:extLst>
                </a:gridCol>
                <a:gridCol w="2191256">
                  <a:extLst>
                    <a:ext uri="{9D8B030D-6E8A-4147-A177-3AD203B41FA5}">
                      <a16:colId xmlns:a16="http://schemas.microsoft.com/office/drawing/2014/main" val="20009"/>
                    </a:ext>
                  </a:extLst>
                </a:gridCol>
              </a:tblGrid>
              <a:tr h="710360">
                <a:tc>
                  <a:txBody>
                    <a:bodyPr/>
                    <a:lstStyle/>
                    <a:p>
                      <a:pPr indent="266700" algn="l">
                        <a:spcAft>
                          <a:spcPts val="0"/>
                        </a:spcAft>
                      </a:pPr>
                      <a:r>
                        <a:rPr lang="en-US" sz="2400" b="0" kern="100" dirty="0">
                          <a:solidFill>
                            <a:schemeClr val="bg1"/>
                          </a:solidFill>
                          <a:effectLst/>
                          <a:latin typeface="+mn-ea"/>
                          <a:ea typeface="+mn-ea"/>
                        </a:rPr>
                        <a:t>&lt;&lt;3</a:t>
                      </a:r>
                      <a:endParaRPr lang="zh-CN" sz="2400" b="0" kern="100" dirty="0">
                        <a:solidFill>
                          <a:schemeClr val="bg1"/>
                        </a:solidFill>
                        <a:effectLst/>
                        <a:latin typeface="+mn-ea"/>
                        <a:ea typeface="+mn-ea"/>
                        <a:cs typeface="Mongolian Baiti"/>
                      </a:endParaRPr>
                    </a:p>
                  </a:txBody>
                  <a:tcPr marL="68580" marR="68580" marT="0" marB="0">
                    <a:solidFill>
                      <a:schemeClr val="bg1">
                        <a:lumMod val="65000"/>
                      </a:schemeClr>
                    </a:solidFill>
                  </a:tcPr>
                </a:tc>
                <a:tc>
                  <a:txBody>
                    <a:bodyPr/>
                    <a:lstStyle/>
                    <a:p>
                      <a:pPr indent="266700" algn="l">
                        <a:spcAft>
                          <a:spcPts val="0"/>
                        </a:spcAft>
                      </a:pPr>
                      <a:r>
                        <a:rPr lang="en-US" sz="2400" b="0" kern="100" dirty="0">
                          <a:solidFill>
                            <a:schemeClr val="bg1"/>
                          </a:solidFill>
                          <a:effectLst/>
                          <a:latin typeface="+mn-ea"/>
                          <a:ea typeface="+mn-ea"/>
                        </a:rPr>
                        <a:t>1</a:t>
                      </a:r>
                      <a:endParaRPr lang="zh-CN" sz="2400" b="0" kern="100" dirty="0">
                        <a:solidFill>
                          <a:schemeClr val="bg1"/>
                        </a:solidFill>
                        <a:effectLst/>
                        <a:latin typeface="+mn-ea"/>
                        <a:ea typeface="+mn-ea"/>
                        <a:cs typeface="Mongolian Baiti"/>
                      </a:endParaRPr>
                    </a:p>
                  </a:txBody>
                  <a:tcPr marL="68580" marR="68580" marT="0" marB="0">
                    <a:solidFill>
                      <a:schemeClr val="bg1">
                        <a:lumMod val="65000"/>
                      </a:schemeClr>
                    </a:solidFill>
                  </a:tcPr>
                </a:tc>
                <a:tc>
                  <a:txBody>
                    <a:bodyPr/>
                    <a:lstStyle/>
                    <a:p>
                      <a:pPr indent="266700" algn="l">
                        <a:spcAft>
                          <a:spcPts val="0"/>
                        </a:spcAft>
                      </a:pPr>
                      <a:r>
                        <a:rPr lang="en-US" sz="2400" b="0" kern="100">
                          <a:solidFill>
                            <a:schemeClr val="bg1"/>
                          </a:solidFill>
                          <a:effectLst/>
                          <a:latin typeface="+mn-ea"/>
                          <a:ea typeface="+mn-ea"/>
                        </a:rPr>
                        <a:t>1</a:t>
                      </a:r>
                      <a:endParaRPr lang="zh-CN" sz="2400" b="0" kern="100">
                        <a:solidFill>
                          <a:schemeClr val="bg1"/>
                        </a:solidFill>
                        <a:effectLst/>
                        <a:latin typeface="+mn-ea"/>
                        <a:ea typeface="+mn-ea"/>
                        <a:cs typeface="Mongolian Baiti"/>
                      </a:endParaRPr>
                    </a:p>
                  </a:txBody>
                  <a:tcPr marL="68580" marR="68580" marT="0" marB="0">
                    <a:solidFill>
                      <a:schemeClr val="bg1">
                        <a:lumMod val="65000"/>
                      </a:schemeClr>
                    </a:solidFill>
                  </a:tcPr>
                </a:tc>
                <a:tc>
                  <a:txBody>
                    <a:bodyPr/>
                    <a:lstStyle/>
                    <a:p>
                      <a:pPr indent="266700" algn="l">
                        <a:spcAft>
                          <a:spcPts val="0"/>
                        </a:spcAft>
                      </a:pPr>
                      <a:r>
                        <a:rPr lang="en-US" sz="2400" b="0" kern="100">
                          <a:solidFill>
                            <a:schemeClr val="bg1"/>
                          </a:solidFill>
                          <a:effectLst/>
                          <a:latin typeface="+mn-ea"/>
                          <a:ea typeface="+mn-ea"/>
                        </a:rPr>
                        <a:t>1</a:t>
                      </a:r>
                      <a:endParaRPr lang="zh-CN" sz="2400" b="0" kern="100">
                        <a:solidFill>
                          <a:schemeClr val="bg1"/>
                        </a:solidFill>
                        <a:effectLst/>
                        <a:latin typeface="+mn-ea"/>
                        <a:ea typeface="+mn-ea"/>
                        <a:cs typeface="Mongolian Baiti"/>
                      </a:endParaRPr>
                    </a:p>
                  </a:txBody>
                  <a:tcPr marL="68580" marR="68580" marT="0" marB="0">
                    <a:solidFill>
                      <a:schemeClr val="bg1">
                        <a:lumMod val="65000"/>
                      </a:schemeClr>
                    </a:solidFill>
                  </a:tcPr>
                </a:tc>
                <a:tc>
                  <a:txBody>
                    <a:bodyPr/>
                    <a:lstStyle/>
                    <a:p>
                      <a:pPr indent="266700" algn="l">
                        <a:spcAft>
                          <a:spcPts val="0"/>
                        </a:spcAft>
                      </a:pPr>
                      <a:r>
                        <a:rPr lang="en-US" sz="2400" b="0" kern="100">
                          <a:solidFill>
                            <a:schemeClr val="bg1"/>
                          </a:solidFill>
                          <a:effectLst/>
                          <a:latin typeface="+mn-ea"/>
                          <a:ea typeface="+mn-ea"/>
                        </a:rPr>
                        <a:t>1</a:t>
                      </a:r>
                      <a:endParaRPr lang="zh-CN" sz="2400" b="0" kern="100">
                        <a:solidFill>
                          <a:schemeClr val="bg1"/>
                        </a:solidFill>
                        <a:effectLst/>
                        <a:latin typeface="+mn-ea"/>
                        <a:ea typeface="+mn-ea"/>
                        <a:cs typeface="Mongolian Baiti"/>
                      </a:endParaRPr>
                    </a:p>
                  </a:txBody>
                  <a:tcPr marL="68580" marR="68580" marT="0" marB="0">
                    <a:solidFill>
                      <a:schemeClr val="bg1">
                        <a:lumMod val="65000"/>
                      </a:schemeClr>
                    </a:solidFill>
                  </a:tcPr>
                </a:tc>
                <a:tc>
                  <a:txBody>
                    <a:bodyPr/>
                    <a:lstStyle/>
                    <a:p>
                      <a:pPr indent="266700" algn="l">
                        <a:spcAft>
                          <a:spcPts val="0"/>
                        </a:spcAft>
                      </a:pPr>
                      <a:r>
                        <a:rPr lang="en-US" sz="2400" b="0" kern="100" dirty="0">
                          <a:solidFill>
                            <a:schemeClr val="bg1"/>
                          </a:solidFill>
                          <a:effectLst/>
                          <a:latin typeface="+mn-ea"/>
                          <a:ea typeface="+mn-ea"/>
                        </a:rPr>
                        <a:t>0</a:t>
                      </a:r>
                      <a:endParaRPr lang="zh-CN" sz="2400" b="0" kern="100" dirty="0">
                        <a:solidFill>
                          <a:schemeClr val="bg1"/>
                        </a:solidFill>
                        <a:effectLst/>
                        <a:latin typeface="+mn-ea"/>
                        <a:ea typeface="+mn-ea"/>
                        <a:cs typeface="Mongolian Baiti"/>
                      </a:endParaRPr>
                    </a:p>
                  </a:txBody>
                  <a:tcPr marL="68580" marR="68580" marT="0" marB="0">
                    <a:solidFill>
                      <a:schemeClr val="bg1">
                        <a:lumMod val="65000"/>
                      </a:schemeClr>
                    </a:solidFill>
                  </a:tcPr>
                </a:tc>
                <a:tc>
                  <a:txBody>
                    <a:bodyPr/>
                    <a:lstStyle/>
                    <a:p>
                      <a:pPr indent="266700" algn="l">
                        <a:spcAft>
                          <a:spcPts val="0"/>
                        </a:spcAft>
                      </a:pPr>
                      <a:r>
                        <a:rPr lang="en-US" sz="2400" b="0" kern="100" dirty="0">
                          <a:solidFill>
                            <a:schemeClr val="bg1"/>
                          </a:solidFill>
                          <a:effectLst/>
                          <a:latin typeface="+mn-ea"/>
                          <a:ea typeface="+mn-ea"/>
                        </a:rPr>
                        <a:t>1</a:t>
                      </a:r>
                      <a:endParaRPr lang="zh-CN" sz="2400" b="0" kern="100" dirty="0">
                        <a:solidFill>
                          <a:schemeClr val="bg1"/>
                        </a:solidFill>
                        <a:effectLst/>
                        <a:latin typeface="+mn-ea"/>
                        <a:ea typeface="+mn-ea"/>
                        <a:cs typeface="Mongolian Baiti"/>
                      </a:endParaRPr>
                    </a:p>
                  </a:txBody>
                  <a:tcPr marL="68580" marR="68580" marT="0" marB="0">
                    <a:solidFill>
                      <a:schemeClr val="bg1">
                        <a:lumMod val="65000"/>
                      </a:schemeClr>
                    </a:solidFill>
                  </a:tcPr>
                </a:tc>
                <a:tc>
                  <a:txBody>
                    <a:bodyPr/>
                    <a:lstStyle/>
                    <a:p>
                      <a:pPr indent="266700" algn="l">
                        <a:spcAft>
                          <a:spcPts val="0"/>
                        </a:spcAft>
                      </a:pPr>
                      <a:r>
                        <a:rPr lang="en-US" sz="2400" b="0" kern="100">
                          <a:solidFill>
                            <a:schemeClr val="bg1"/>
                          </a:solidFill>
                          <a:effectLst/>
                          <a:latin typeface="+mn-ea"/>
                          <a:ea typeface="+mn-ea"/>
                        </a:rPr>
                        <a:t>0</a:t>
                      </a:r>
                      <a:endParaRPr lang="zh-CN" sz="2400" b="0" kern="100">
                        <a:solidFill>
                          <a:schemeClr val="bg1"/>
                        </a:solidFill>
                        <a:effectLst/>
                        <a:latin typeface="+mn-ea"/>
                        <a:ea typeface="+mn-ea"/>
                        <a:cs typeface="Mongolian Baiti"/>
                      </a:endParaRPr>
                    </a:p>
                  </a:txBody>
                  <a:tcPr marL="68580" marR="68580" marT="0" marB="0">
                    <a:solidFill>
                      <a:schemeClr val="bg1">
                        <a:lumMod val="65000"/>
                      </a:schemeClr>
                    </a:solidFill>
                  </a:tcPr>
                </a:tc>
                <a:tc>
                  <a:txBody>
                    <a:bodyPr/>
                    <a:lstStyle/>
                    <a:p>
                      <a:pPr indent="266700" algn="l">
                        <a:spcAft>
                          <a:spcPts val="0"/>
                        </a:spcAft>
                      </a:pPr>
                      <a:r>
                        <a:rPr lang="en-US" sz="2400" b="0" kern="100" dirty="0">
                          <a:solidFill>
                            <a:schemeClr val="bg1"/>
                          </a:solidFill>
                          <a:effectLst/>
                          <a:latin typeface="+mn-ea"/>
                          <a:ea typeface="+mn-ea"/>
                        </a:rPr>
                        <a:t>0</a:t>
                      </a:r>
                      <a:endParaRPr lang="zh-CN" sz="2400" b="0" kern="100" dirty="0">
                        <a:solidFill>
                          <a:schemeClr val="bg1"/>
                        </a:solidFill>
                        <a:effectLst/>
                        <a:latin typeface="+mn-ea"/>
                        <a:ea typeface="+mn-ea"/>
                        <a:cs typeface="Mongolian Baiti"/>
                      </a:endParaRPr>
                    </a:p>
                  </a:txBody>
                  <a:tcPr marL="68580" marR="68580" marT="0" marB="0">
                    <a:solidFill>
                      <a:schemeClr val="bg1">
                        <a:lumMod val="65000"/>
                      </a:schemeClr>
                    </a:solidFill>
                  </a:tcPr>
                </a:tc>
                <a:tc>
                  <a:txBody>
                    <a:bodyPr/>
                    <a:lstStyle/>
                    <a:p>
                      <a:pPr indent="266700" algn="l">
                        <a:spcAft>
                          <a:spcPts val="0"/>
                        </a:spcAft>
                      </a:pPr>
                      <a:r>
                        <a:rPr lang="zh-CN" sz="2400" b="0" kern="100">
                          <a:solidFill>
                            <a:schemeClr val="bg1"/>
                          </a:solidFill>
                          <a:effectLst/>
                          <a:latin typeface="+mn-ea"/>
                          <a:ea typeface="+mn-ea"/>
                        </a:rPr>
                        <a:t>（</a:t>
                      </a:r>
                      <a:r>
                        <a:rPr lang="en-US" sz="2400" b="0" kern="100">
                          <a:solidFill>
                            <a:schemeClr val="bg1"/>
                          </a:solidFill>
                          <a:effectLst/>
                          <a:latin typeface="+mn-ea"/>
                          <a:ea typeface="+mn-ea"/>
                        </a:rPr>
                        <a:t>-12 </a:t>
                      </a:r>
                      <a:r>
                        <a:rPr lang="zh-CN" sz="2400" b="0" kern="100">
                          <a:solidFill>
                            <a:schemeClr val="bg1"/>
                          </a:solidFill>
                          <a:effectLst/>
                          <a:latin typeface="+mn-ea"/>
                          <a:ea typeface="+mn-ea"/>
                        </a:rPr>
                        <a:t>补码）</a:t>
                      </a:r>
                      <a:endParaRPr lang="zh-CN" sz="2400" b="0" kern="100">
                        <a:solidFill>
                          <a:schemeClr val="bg1"/>
                        </a:solidFill>
                        <a:effectLst/>
                        <a:latin typeface="+mn-ea"/>
                        <a:ea typeface="+mn-ea"/>
                        <a:cs typeface="Mongolian Baiti"/>
                      </a:endParaRPr>
                    </a:p>
                  </a:txBody>
                  <a:tcPr marL="68580" marR="68580" marT="0" marB="0">
                    <a:solidFill>
                      <a:schemeClr val="bg1">
                        <a:lumMod val="65000"/>
                      </a:schemeClr>
                    </a:solidFill>
                  </a:tcPr>
                </a:tc>
                <a:extLst>
                  <a:ext uri="{0D108BD9-81ED-4DB2-BD59-A6C34878D82A}">
                    <a16:rowId xmlns:a16="http://schemas.microsoft.com/office/drawing/2014/main" val="10000"/>
                  </a:ext>
                </a:extLst>
              </a:tr>
              <a:tr h="587739">
                <a:tc>
                  <a:txBody>
                    <a:bodyPr/>
                    <a:lstStyle/>
                    <a:p>
                      <a:pPr indent="266700" algn="ctr">
                        <a:spcAft>
                          <a:spcPts val="0"/>
                        </a:spcAft>
                      </a:pPr>
                      <a:r>
                        <a:rPr lang="en-US" sz="2400" b="0" kern="100">
                          <a:solidFill>
                            <a:schemeClr val="bg1"/>
                          </a:solidFill>
                          <a:effectLst/>
                          <a:latin typeface="+mn-ea"/>
                          <a:ea typeface="+mn-ea"/>
                        </a:rPr>
                        <a:t> </a:t>
                      </a:r>
                      <a:endParaRPr lang="zh-CN" sz="2400" b="0" kern="100">
                        <a:solidFill>
                          <a:schemeClr val="bg1"/>
                        </a:solidFill>
                        <a:effectLst/>
                        <a:latin typeface="+mn-ea"/>
                        <a:ea typeface="+mn-ea"/>
                        <a:cs typeface="Mongolian Baiti"/>
                      </a:endParaRPr>
                    </a:p>
                  </a:txBody>
                  <a:tcPr marL="68580" marR="68580" marT="0" marB="0">
                    <a:solidFill>
                      <a:schemeClr val="bg1">
                        <a:lumMod val="65000"/>
                      </a:schemeClr>
                    </a:solidFill>
                  </a:tcPr>
                </a:tc>
                <a:tc>
                  <a:txBody>
                    <a:bodyPr/>
                    <a:lstStyle/>
                    <a:p>
                      <a:pPr indent="266700" algn="ctr">
                        <a:spcAft>
                          <a:spcPts val="0"/>
                        </a:spcAft>
                      </a:pPr>
                      <a:r>
                        <a:rPr lang="en-US" sz="2400" b="0" kern="100">
                          <a:solidFill>
                            <a:schemeClr val="bg1"/>
                          </a:solidFill>
                          <a:effectLst/>
                          <a:latin typeface="+mn-ea"/>
                          <a:ea typeface="+mn-ea"/>
                        </a:rPr>
                        <a:t>1</a:t>
                      </a:r>
                      <a:endParaRPr lang="zh-CN" sz="2400" b="0" kern="100">
                        <a:solidFill>
                          <a:schemeClr val="bg1"/>
                        </a:solidFill>
                        <a:effectLst/>
                        <a:latin typeface="+mn-ea"/>
                        <a:ea typeface="+mn-ea"/>
                        <a:cs typeface="Mongolian Baiti"/>
                      </a:endParaRPr>
                    </a:p>
                  </a:txBody>
                  <a:tcPr marL="68580" marR="68580" marT="0" marB="0" anchor="b">
                    <a:solidFill>
                      <a:schemeClr val="bg1">
                        <a:lumMod val="65000"/>
                      </a:schemeClr>
                    </a:solidFill>
                  </a:tcPr>
                </a:tc>
                <a:tc>
                  <a:txBody>
                    <a:bodyPr/>
                    <a:lstStyle/>
                    <a:p>
                      <a:pPr indent="266700" algn="ctr">
                        <a:spcAft>
                          <a:spcPts val="0"/>
                        </a:spcAft>
                      </a:pPr>
                      <a:r>
                        <a:rPr lang="en-US" sz="2400" b="0" kern="100" dirty="0">
                          <a:solidFill>
                            <a:schemeClr val="bg1"/>
                          </a:solidFill>
                          <a:effectLst/>
                          <a:latin typeface="+mn-ea"/>
                          <a:ea typeface="+mn-ea"/>
                        </a:rPr>
                        <a:t>0</a:t>
                      </a:r>
                      <a:endParaRPr lang="zh-CN" sz="2400" b="0" kern="100" dirty="0">
                        <a:solidFill>
                          <a:schemeClr val="bg1"/>
                        </a:solidFill>
                        <a:effectLst/>
                        <a:latin typeface="+mn-ea"/>
                        <a:ea typeface="+mn-ea"/>
                        <a:cs typeface="Mongolian Baiti"/>
                      </a:endParaRPr>
                    </a:p>
                  </a:txBody>
                  <a:tcPr marL="68580" marR="68580" marT="0" marB="0" anchor="b">
                    <a:solidFill>
                      <a:schemeClr val="bg1">
                        <a:lumMod val="65000"/>
                      </a:schemeClr>
                    </a:solidFill>
                  </a:tcPr>
                </a:tc>
                <a:tc>
                  <a:txBody>
                    <a:bodyPr/>
                    <a:lstStyle/>
                    <a:p>
                      <a:pPr indent="266700" algn="ctr">
                        <a:spcAft>
                          <a:spcPts val="0"/>
                        </a:spcAft>
                      </a:pPr>
                      <a:r>
                        <a:rPr lang="en-US" sz="2400" b="0" kern="100" dirty="0">
                          <a:solidFill>
                            <a:schemeClr val="bg1"/>
                          </a:solidFill>
                          <a:effectLst/>
                          <a:latin typeface="+mn-ea"/>
                          <a:ea typeface="+mn-ea"/>
                        </a:rPr>
                        <a:t>1</a:t>
                      </a:r>
                      <a:endParaRPr lang="zh-CN" sz="2400" b="0" kern="100" dirty="0">
                        <a:solidFill>
                          <a:schemeClr val="bg1"/>
                        </a:solidFill>
                        <a:effectLst/>
                        <a:latin typeface="+mn-ea"/>
                        <a:ea typeface="+mn-ea"/>
                        <a:cs typeface="Mongolian Baiti"/>
                      </a:endParaRPr>
                    </a:p>
                  </a:txBody>
                  <a:tcPr marL="68580" marR="68580" marT="0" marB="0" anchor="b">
                    <a:solidFill>
                      <a:schemeClr val="bg1">
                        <a:lumMod val="65000"/>
                      </a:schemeClr>
                    </a:solidFill>
                  </a:tcPr>
                </a:tc>
                <a:tc>
                  <a:txBody>
                    <a:bodyPr/>
                    <a:lstStyle/>
                    <a:p>
                      <a:pPr indent="266700" algn="ctr">
                        <a:spcAft>
                          <a:spcPts val="0"/>
                        </a:spcAft>
                      </a:pPr>
                      <a:r>
                        <a:rPr lang="en-US" sz="2400" b="0" kern="100" dirty="0">
                          <a:solidFill>
                            <a:schemeClr val="bg1"/>
                          </a:solidFill>
                          <a:effectLst/>
                          <a:latin typeface="+mn-ea"/>
                          <a:ea typeface="+mn-ea"/>
                        </a:rPr>
                        <a:t>0</a:t>
                      </a:r>
                      <a:endParaRPr lang="zh-CN" sz="2400" b="0" kern="100" dirty="0">
                        <a:solidFill>
                          <a:schemeClr val="bg1"/>
                        </a:solidFill>
                        <a:effectLst/>
                        <a:latin typeface="+mn-ea"/>
                        <a:ea typeface="+mn-ea"/>
                        <a:cs typeface="Mongolian Baiti"/>
                      </a:endParaRPr>
                    </a:p>
                  </a:txBody>
                  <a:tcPr marL="68580" marR="68580" marT="0" marB="0" anchor="b">
                    <a:solidFill>
                      <a:schemeClr val="bg1">
                        <a:lumMod val="65000"/>
                      </a:schemeClr>
                    </a:solidFill>
                  </a:tcPr>
                </a:tc>
                <a:tc>
                  <a:txBody>
                    <a:bodyPr/>
                    <a:lstStyle/>
                    <a:p>
                      <a:pPr indent="266700" algn="ctr">
                        <a:spcAft>
                          <a:spcPts val="0"/>
                        </a:spcAft>
                      </a:pPr>
                      <a:r>
                        <a:rPr lang="en-US" sz="2400" b="0" kern="100" dirty="0">
                          <a:solidFill>
                            <a:schemeClr val="bg1"/>
                          </a:solidFill>
                          <a:effectLst/>
                          <a:latin typeface="+mn-ea"/>
                          <a:ea typeface="+mn-ea"/>
                        </a:rPr>
                        <a:t>0</a:t>
                      </a:r>
                      <a:endParaRPr lang="zh-CN" sz="2400" b="0" kern="100" dirty="0">
                        <a:solidFill>
                          <a:schemeClr val="bg1"/>
                        </a:solidFill>
                        <a:effectLst/>
                        <a:latin typeface="+mn-ea"/>
                        <a:ea typeface="+mn-ea"/>
                        <a:cs typeface="Mongolian Baiti"/>
                      </a:endParaRPr>
                    </a:p>
                  </a:txBody>
                  <a:tcPr marL="68580" marR="68580" marT="0" marB="0" anchor="b">
                    <a:solidFill>
                      <a:schemeClr val="bg1">
                        <a:lumMod val="65000"/>
                      </a:schemeClr>
                    </a:solidFill>
                  </a:tcPr>
                </a:tc>
                <a:tc>
                  <a:txBody>
                    <a:bodyPr/>
                    <a:lstStyle/>
                    <a:p>
                      <a:pPr indent="266700" algn="ctr">
                        <a:spcAft>
                          <a:spcPts val="0"/>
                        </a:spcAft>
                      </a:pPr>
                      <a:r>
                        <a:rPr lang="en-US" sz="2400" b="0" kern="100" dirty="0">
                          <a:solidFill>
                            <a:schemeClr val="bg1"/>
                          </a:solidFill>
                          <a:effectLst/>
                          <a:latin typeface="+mn-ea"/>
                          <a:ea typeface="+mn-ea"/>
                        </a:rPr>
                        <a:t>0</a:t>
                      </a:r>
                      <a:endParaRPr lang="zh-CN" sz="2400" b="0" kern="100" dirty="0">
                        <a:solidFill>
                          <a:schemeClr val="bg1"/>
                        </a:solidFill>
                        <a:effectLst/>
                        <a:latin typeface="+mn-ea"/>
                        <a:ea typeface="+mn-ea"/>
                        <a:cs typeface="Mongolian Baiti"/>
                      </a:endParaRPr>
                    </a:p>
                  </a:txBody>
                  <a:tcPr marL="68580" marR="68580" marT="0" marB="0" anchor="b">
                    <a:solidFill>
                      <a:schemeClr val="bg1">
                        <a:lumMod val="65000"/>
                      </a:schemeClr>
                    </a:solidFill>
                  </a:tcPr>
                </a:tc>
                <a:tc>
                  <a:txBody>
                    <a:bodyPr/>
                    <a:lstStyle/>
                    <a:p>
                      <a:pPr indent="266700" algn="ctr">
                        <a:spcAft>
                          <a:spcPts val="0"/>
                        </a:spcAft>
                      </a:pPr>
                      <a:r>
                        <a:rPr lang="en-US" sz="2400" b="0" kern="100" dirty="0">
                          <a:solidFill>
                            <a:schemeClr val="bg1"/>
                          </a:solidFill>
                          <a:effectLst/>
                          <a:latin typeface="+mn-ea"/>
                          <a:ea typeface="+mn-ea"/>
                        </a:rPr>
                        <a:t>0</a:t>
                      </a:r>
                      <a:endParaRPr lang="zh-CN" sz="2400" b="0" kern="100" dirty="0">
                        <a:solidFill>
                          <a:schemeClr val="bg1"/>
                        </a:solidFill>
                        <a:effectLst/>
                        <a:latin typeface="+mn-ea"/>
                        <a:ea typeface="+mn-ea"/>
                        <a:cs typeface="Mongolian Baiti"/>
                      </a:endParaRPr>
                    </a:p>
                  </a:txBody>
                  <a:tcPr marL="68580" marR="68580" marT="0" marB="0" anchor="b">
                    <a:solidFill>
                      <a:schemeClr val="bg1">
                        <a:lumMod val="65000"/>
                      </a:schemeClr>
                    </a:solidFill>
                  </a:tcPr>
                </a:tc>
                <a:tc>
                  <a:txBody>
                    <a:bodyPr/>
                    <a:lstStyle/>
                    <a:p>
                      <a:pPr indent="266700" algn="ctr">
                        <a:spcAft>
                          <a:spcPts val="0"/>
                        </a:spcAft>
                      </a:pPr>
                      <a:r>
                        <a:rPr lang="en-US" sz="2400" b="0" kern="100" dirty="0">
                          <a:solidFill>
                            <a:schemeClr val="bg1"/>
                          </a:solidFill>
                          <a:effectLst/>
                          <a:latin typeface="+mn-ea"/>
                          <a:ea typeface="+mn-ea"/>
                        </a:rPr>
                        <a:t>0</a:t>
                      </a:r>
                      <a:endParaRPr lang="zh-CN" sz="2400" b="0" kern="100" dirty="0">
                        <a:solidFill>
                          <a:schemeClr val="bg1"/>
                        </a:solidFill>
                        <a:effectLst/>
                        <a:latin typeface="+mn-ea"/>
                        <a:ea typeface="+mn-ea"/>
                        <a:cs typeface="Mongolian Baiti"/>
                      </a:endParaRPr>
                    </a:p>
                  </a:txBody>
                  <a:tcPr marL="68580" marR="68580" marT="0" marB="0" anchor="b">
                    <a:solidFill>
                      <a:schemeClr val="bg1">
                        <a:lumMod val="65000"/>
                      </a:schemeClr>
                    </a:solidFill>
                  </a:tcPr>
                </a:tc>
                <a:tc>
                  <a:txBody>
                    <a:bodyPr/>
                    <a:lstStyle/>
                    <a:p>
                      <a:pPr indent="266700" algn="ctr">
                        <a:spcAft>
                          <a:spcPts val="0"/>
                        </a:spcAft>
                      </a:pPr>
                      <a:r>
                        <a:rPr lang="zh-CN" sz="2400" b="0" kern="100" dirty="0">
                          <a:solidFill>
                            <a:schemeClr val="bg1"/>
                          </a:solidFill>
                          <a:effectLst/>
                          <a:latin typeface="+mn-ea"/>
                          <a:ea typeface="+mn-ea"/>
                        </a:rPr>
                        <a:t>（</a:t>
                      </a:r>
                      <a:r>
                        <a:rPr lang="en-US" sz="2400" b="0" kern="100" dirty="0">
                          <a:solidFill>
                            <a:schemeClr val="bg1"/>
                          </a:solidFill>
                          <a:effectLst/>
                          <a:latin typeface="+mn-ea"/>
                          <a:ea typeface="+mn-ea"/>
                        </a:rPr>
                        <a:t>-96</a:t>
                      </a:r>
                      <a:r>
                        <a:rPr lang="zh-CN" sz="2400" b="0" kern="100" dirty="0">
                          <a:solidFill>
                            <a:schemeClr val="bg1"/>
                          </a:solidFill>
                          <a:effectLst/>
                          <a:latin typeface="+mn-ea"/>
                          <a:ea typeface="+mn-ea"/>
                        </a:rPr>
                        <a:t>）</a:t>
                      </a:r>
                      <a:endParaRPr lang="zh-CN" sz="2400" b="0" kern="100" dirty="0">
                        <a:solidFill>
                          <a:schemeClr val="bg1"/>
                        </a:solidFill>
                        <a:effectLst/>
                        <a:latin typeface="+mn-ea"/>
                        <a:ea typeface="+mn-ea"/>
                        <a:cs typeface="Mongolian Baiti"/>
                      </a:endParaRPr>
                    </a:p>
                  </a:txBody>
                  <a:tcPr marL="68580" marR="68580" marT="0" marB="0" anchor="b">
                    <a:solidFill>
                      <a:schemeClr val="bg1">
                        <a:lumMod val="6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76241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1+#ppt_w/2"/>
                                          </p:val>
                                        </p:tav>
                                        <p:tav tm="100000">
                                          <p:val>
                                            <p:strVal val="#ppt_x"/>
                                          </p:val>
                                        </p:tav>
                                      </p:tavLst>
                                    </p:anim>
                                    <p:anim calcmode="lin" valueType="num">
                                      <p:cBhvr additive="base">
                                        <p:cTn id="15" dur="500" fill="hold"/>
                                        <p:tgtEl>
                                          <p:spTgt spid="5"/>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9" fill="hold" grpId="0"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 calcmode="lin" valueType="num">
                                      <p:cBhvr additive="base">
                                        <p:cTn id="25"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 calcmode="lin" valueType="num">
                                      <p:cBhvr additive="base">
                                        <p:cTn id="31"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
                                            <p:txEl>
                                              <p:pRg st="2" end="2"/>
                                            </p:txEl>
                                          </p:spTgt>
                                        </p:tgtEl>
                                        <p:attrNameLst>
                                          <p:attrName>ppt_y</p:attrName>
                                        </p:attrNameLst>
                                      </p:cBhvr>
                                      <p:tavLst>
                                        <p:tav tm="0">
                                          <p:val>
                                            <p:strVal val="0-#ppt_h/2"/>
                                          </p:val>
                                        </p:tav>
                                        <p:tav tm="100000">
                                          <p:val>
                                            <p:strVal val="#ppt_y"/>
                                          </p:val>
                                        </p:tav>
                                      </p:tavLst>
                                    </p:anim>
                                  </p:childTnLst>
                                </p:cTn>
                              </p:par>
                            </p:childTnLst>
                          </p:cTn>
                        </p:par>
                        <p:par>
                          <p:cTn id="33" fill="hold">
                            <p:stCondLst>
                              <p:cond delay="500"/>
                            </p:stCondLst>
                            <p:childTnLst>
                              <p:par>
                                <p:cTn id="34" presetID="6" presetClass="entr" presetSubtype="16"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circle(in)">
                                      <p:cBhvr>
                                        <p:cTn id="36" dur="2000"/>
                                        <p:tgtEl>
                                          <p:spTgt spid="8"/>
                                        </p:tgtEl>
                                      </p:cBhvr>
                                    </p:animEffect>
                                  </p:childTnLst>
                                </p:cTn>
                              </p:par>
                            </p:childTnLst>
                          </p:cTn>
                        </p:par>
                        <p:par>
                          <p:cTn id="37" fill="hold">
                            <p:stCondLst>
                              <p:cond delay="2500"/>
                            </p:stCondLst>
                            <p:childTnLst>
                              <p:par>
                                <p:cTn id="38" presetID="2" presetClass="entr" presetSubtype="9" fill="hold" grpId="0" nodeType="afterEffect">
                                  <p:stCondLst>
                                    <p:cond delay="0"/>
                                  </p:stCondLst>
                                  <p:childTnLst>
                                    <p:set>
                                      <p:cBhvr>
                                        <p:cTn id="39" dur="1" fill="hold">
                                          <p:stCondLst>
                                            <p:cond delay="0"/>
                                          </p:stCondLst>
                                        </p:cTn>
                                        <p:tgtEl>
                                          <p:spTgt spid="6">
                                            <p:txEl>
                                              <p:pRg st="7" end="7"/>
                                            </p:txEl>
                                          </p:spTgt>
                                        </p:tgtEl>
                                        <p:attrNameLst>
                                          <p:attrName>style.visibility</p:attrName>
                                        </p:attrNameLst>
                                      </p:cBhvr>
                                      <p:to>
                                        <p:strVal val="visible"/>
                                      </p:to>
                                    </p:set>
                                    <p:anim calcmode="lin" valueType="num">
                                      <p:cBhvr additive="base">
                                        <p:cTn id="40" dur="500" fill="hold"/>
                                        <p:tgtEl>
                                          <p:spTgt spid="6">
                                            <p:txEl>
                                              <p:pRg st="7" end="7"/>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6">
                                            <p:txEl>
                                              <p:pRg st="7" end="7"/>
                                            </p:txEl>
                                          </p:spTgt>
                                        </p:tgtEl>
                                        <p:attrNameLst>
                                          <p:attrName>ppt_y</p:attrName>
                                        </p:attrNameLst>
                                      </p:cBhvr>
                                      <p:tavLst>
                                        <p:tav tm="0">
                                          <p:val>
                                            <p:strVal val="0-#ppt_h/2"/>
                                          </p:val>
                                        </p:tav>
                                        <p:tav tm="100000">
                                          <p:val>
                                            <p:strVal val="#ppt_y"/>
                                          </p:val>
                                        </p:tav>
                                      </p:tavLst>
                                    </p:anim>
                                  </p:childTnLst>
                                </p:cTn>
                              </p:par>
                            </p:childTnLst>
                          </p:cTn>
                        </p:par>
                        <p:par>
                          <p:cTn id="42" fill="hold">
                            <p:stCondLst>
                              <p:cond delay="3000"/>
                            </p:stCondLst>
                            <p:childTnLst>
                              <p:par>
                                <p:cTn id="43" presetID="16" presetClass="entr" presetSubtype="21"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barn(inVertical)">
                                      <p:cBhvr>
                                        <p:cTn id="4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p:bldP spid="6" grpId="0" uiExpand="1" build="p"/>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2.2  </a:t>
            </a:r>
            <a:r>
              <a:rPr lang="zh-CN" altLang="en-US" b="1" dirty="0">
                <a:latin typeface="仿宋" panose="02010609060101010101" pitchFamily="49" charset="-122"/>
                <a:ea typeface="仿宋" panose="02010609060101010101" pitchFamily="49" charset="-122"/>
              </a:rPr>
              <a:t>数据类型和运算符号</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Freeform 3">
            <a:extLst>
              <a:ext uri="{FF2B5EF4-FFF2-40B4-BE49-F238E27FC236}">
                <a16:creationId xmlns:a16="http://schemas.microsoft.com/office/drawing/2014/main" id="{963EA61E-1425-4BFD-9A52-ED4774A2849F}"/>
              </a:ext>
            </a:extLst>
          </p:cNvPr>
          <p:cNvSpPr/>
          <p:nvPr/>
        </p:nvSpPr>
        <p:spPr>
          <a:xfrm>
            <a:off x="304005" y="1478755"/>
            <a:ext cx="11886407"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5" name="内容占位符 2">
            <a:extLst>
              <a:ext uri="{FF2B5EF4-FFF2-40B4-BE49-F238E27FC236}">
                <a16:creationId xmlns:a16="http://schemas.microsoft.com/office/drawing/2014/main" id="{87AFEEDC-ED0F-40D6-80D7-E419756F0850}"/>
              </a:ext>
            </a:extLst>
          </p:cNvPr>
          <p:cNvSpPr txBox="1">
            <a:spLocks/>
          </p:cNvSpPr>
          <p:nvPr/>
        </p:nvSpPr>
        <p:spPr>
          <a:xfrm>
            <a:off x="460015" y="1488649"/>
            <a:ext cx="3577791"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6</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）位右移运算</a:t>
            </a: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&gt;&gt;</a:t>
            </a:r>
          </a:p>
        </p:txBody>
      </p:sp>
      <p:sp>
        <p:nvSpPr>
          <p:cNvPr id="6" name="内容占位符 2">
            <a:extLst>
              <a:ext uri="{FF2B5EF4-FFF2-40B4-BE49-F238E27FC236}">
                <a16:creationId xmlns:a16="http://schemas.microsoft.com/office/drawing/2014/main" id="{EECDD573-3776-4436-B8EF-0B27FA5BABFC}"/>
              </a:ext>
            </a:extLst>
          </p:cNvPr>
          <p:cNvSpPr txBox="1">
            <a:spLocks/>
          </p:cNvSpPr>
          <p:nvPr/>
        </p:nvSpPr>
        <p:spPr>
          <a:xfrm>
            <a:off x="460015" y="2022049"/>
            <a:ext cx="11197791" cy="4837539"/>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将一个操作数的各个二进位顺序往右移动若干位。移动后，空出的高位用原来的高位值填充，移出的低位舍弃不要。位左移运算的表达式形式：</a:t>
            </a: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操作数</a:t>
            </a:r>
            <a:r>
              <a:rPr lang="en-US" altLang="zh-CN" sz="2400" dirty="0">
                <a:solidFill>
                  <a:schemeClr val="tx1"/>
                </a:solidFill>
                <a:latin typeface="仿宋" panose="02010609060101010101" pitchFamily="49" charset="-122"/>
                <a:ea typeface="仿宋" panose="02010609060101010101" pitchFamily="49" charset="-122"/>
              </a:rPr>
              <a:t>&gt;&gt;</a:t>
            </a:r>
            <a:r>
              <a:rPr lang="zh-CN" altLang="en-US" sz="2400" dirty="0">
                <a:solidFill>
                  <a:schemeClr val="tx1"/>
                </a:solidFill>
                <a:latin typeface="仿宋" panose="02010609060101010101" pitchFamily="49" charset="-122"/>
                <a:ea typeface="仿宋" panose="02010609060101010101" pitchFamily="49" charset="-122"/>
              </a:rPr>
              <a:t>移动的位数</a:t>
            </a:r>
          </a:p>
          <a:p>
            <a:pPr marL="0" indent="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例如“</a:t>
            </a:r>
            <a:r>
              <a:rPr lang="en-US" altLang="zh-CN" sz="2400" dirty="0">
                <a:solidFill>
                  <a:schemeClr val="tx1"/>
                </a:solidFill>
                <a:latin typeface="仿宋" panose="02010609060101010101" pitchFamily="49" charset="-122"/>
                <a:ea typeface="仿宋" panose="02010609060101010101" pitchFamily="49" charset="-122"/>
              </a:rPr>
              <a:t>-12&gt;&gt;3”</a:t>
            </a:r>
            <a:r>
              <a:rPr lang="zh-CN" altLang="en-US" sz="2400" dirty="0">
                <a:solidFill>
                  <a:schemeClr val="tx1"/>
                </a:solidFill>
                <a:latin typeface="仿宋" panose="02010609060101010101" pitchFamily="49" charset="-122"/>
                <a:ea typeface="仿宋" panose="02010609060101010101" pitchFamily="49" charset="-122"/>
              </a:rPr>
              <a:t>运算将</a:t>
            </a:r>
            <a:r>
              <a:rPr lang="en-US" altLang="zh-CN" sz="2400" dirty="0">
                <a:solidFill>
                  <a:schemeClr val="tx1"/>
                </a:solidFill>
                <a:latin typeface="仿宋" panose="02010609060101010101" pitchFamily="49" charset="-122"/>
                <a:ea typeface="仿宋" panose="02010609060101010101" pitchFamily="49" charset="-122"/>
              </a:rPr>
              <a:t>-12</a:t>
            </a:r>
            <a:r>
              <a:rPr lang="zh-CN" altLang="en-US" sz="2400" dirty="0">
                <a:solidFill>
                  <a:schemeClr val="tx1"/>
                </a:solidFill>
                <a:latin typeface="仿宋" panose="02010609060101010101" pitchFamily="49" charset="-122"/>
                <a:ea typeface="仿宋" panose="02010609060101010101" pitchFamily="49" charset="-122"/>
              </a:rPr>
              <a:t>的各位顺序往右移动</a:t>
            </a:r>
            <a:r>
              <a:rPr lang="en-US" altLang="zh-CN" sz="2400" dirty="0">
                <a:solidFill>
                  <a:schemeClr val="tx1"/>
                </a:solidFill>
                <a:latin typeface="仿宋" panose="02010609060101010101" pitchFamily="49" charset="-122"/>
                <a:ea typeface="仿宋" panose="02010609060101010101" pitchFamily="49" charset="-122"/>
              </a:rPr>
              <a:t>3</a:t>
            </a:r>
            <a:r>
              <a:rPr lang="zh-CN" altLang="en-US" sz="2400" dirty="0">
                <a:solidFill>
                  <a:schemeClr val="tx1"/>
                </a:solidFill>
                <a:latin typeface="仿宋" panose="02010609060101010101" pitchFamily="49" charset="-122"/>
                <a:ea typeface="仿宋" panose="02010609060101010101" pitchFamily="49" charset="-122"/>
              </a:rPr>
              <a:t>位，可以用下面的式子完成计算：</a:t>
            </a:r>
          </a:p>
          <a:p>
            <a:pPr marL="0" indent="720000">
              <a:lnSpc>
                <a:spcPct val="130000"/>
              </a:lnSpc>
              <a:spcBef>
                <a:spcPts val="0"/>
              </a:spcBef>
              <a:buNone/>
            </a:pPr>
            <a:endParaRPr lang="en-US" altLang="zh-CN" sz="2400" dirty="0">
              <a:solidFill>
                <a:schemeClr val="tx1"/>
              </a:solidFill>
              <a:latin typeface="仿宋" panose="02010609060101010101" pitchFamily="49" charset="-122"/>
              <a:ea typeface="仿宋" panose="02010609060101010101" pitchFamily="49" charset="-122"/>
            </a:endParaRPr>
          </a:p>
          <a:p>
            <a:pPr marL="0" indent="720000">
              <a:lnSpc>
                <a:spcPct val="130000"/>
              </a:lnSpc>
              <a:spcBef>
                <a:spcPts val="0"/>
              </a:spcBef>
              <a:buNone/>
            </a:pPr>
            <a:endParaRPr lang="en-US" altLang="zh-CN" sz="2400" dirty="0">
              <a:solidFill>
                <a:schemeClr val="tx1"/>
              </a:solidFill>
              <a:latin typeface="仿宋" panose="02010609060101010101" pitchFamily="49" charset="-122"/>
              <a:ea typeface="仿宋" panose="02010609060101010101" pitchFamily="49" charset="-122"/>
            </a:endParaRPr>
          </a:p>
          <a:p>
            <a:pPr marL="0" indent="720000">
              <a:lnSpc>
                <a:spcPct val="130000"/>
              </a:lnSpc>
              <a:spcBef>
                <a:spcPts val="0"/>
              </a:spcBef>
              <a:buNone/>
            </a:pPr>
            <a:endParaRPr lang="en-US" altLang="zh-CN" sz="2400" dirty="0">
              <a:solidFill>
                <a:schemeClr val="tx1"/>
              </a:solidFill>
              <a:latin typeface="仿宋" panose="02010609060101010101" pitchFamily="49" charset="-122"/>
              <a:ea typeface="仿宋" panose="02010609060101010101" pitchFamily="49" charset="-122"/>
            </a:endParaRPr>
          </a:p>
          <a:p>
            <a:pPr marL="0" indent="720000">
              <a:lnSpc>
                <a:spcPct val="130000"/>
              </a:lnSpc>
              <a:spcBef>
                <a:spcPts val="0"/>
              </a:spcBef>
              <a:buNone/>
            </a:pPr>
            <a:endParaRPr lang="en-US" altLang="zh-CN" sz="2400" dirty="0">
              <a:solidFill>
                <a:schemeClr val="tx1"/>
              </a:solidFill>
              <a:latin typeface="仿宋" panose="02010609060101010101" pitchFamily="49" charset="-122"/>
              <a:ea typeface="仿宋" panose="02010609060101010101" pitchFamily="49" charset="-122"/>
            </a:endParaRP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结果为</a:t>
            </a:r>
            <a:r>
              <a:rPr lang="en-US" altLang="zh-CN" sz="2400" dirty="0">
                <a:solidFill>
                  <a:schemeClr val="tx1"/>
                </a:solidFill>
                <a:latin typeface="仿宋" panose="02010609060101010101" pitchFamily="49" charset="-122"/>
                <a:ea typeface="仿宋" panose="02010609060101010101" pitchFamily="49" charset="-122"/>
              </a:rPr>
              <a:t>-2</a:t>
            </a:r>
            <a:r>
              <a:rPr lang="zh-CN" altLang="en-US" sz="2400" dirty="0">
                <a:solidFill>
                  <a:schemeClr val="tx1"/>
                </a:solidFill>
                <a:latin typeface="仿宋" panose="02010609060101010101" pitchFamily="49" charset="-122"/>
                <a:ea typeface="仿宋" panose="02010609060101010101" pitchFamily="49" charset="-122"/>
              </a:rPr>
              <a:t>，相当于</a:t>
            </a:r>
            <a:r>
              <a:rPr lang="en-US" altLang="zh-CN" sz="2400" dirty="0">
                <a:solidFill>
                  <a:schemeClr val="tx1"/>
                </a:solidFill>
                <a:latin typeface="仿宋" panose="02010609060101010101" pitchFamily="49" charset="-122"/>
                <a:ea typeface="仿宋" panose="02010609060101010101" pitchFamily="49" charset="-122"/>
              </a:rPr>
              <a:t>-12/2</a:t>
            </a:r>
            <a:r>
              <a:rPr lang="en-US" altLang="zh-CN" sz="2400" baseline="30000" dirty="0">
                <a:solidFill>
                  <a:schemeClr val="tx1"/>
                </a:solidFill>
                <a:latin typeface="仿宋" panose="02010609060101010101" pitchFamily="49" charset="-122"/>
                <a:ea typeface="仿宋" panose="02010609060101010101" pitchFamily="49" charset="-122"/>
              </a:rPr>
              <a:t>3</a:t>
            </a:r>
            <a:r>
              <a:rPr lang="zh-CN" altLang="en-US" sz="2400" dirty="0">
                <a:solidFill>
                  <a:schemeClr val="tx1"/>
                </a:solidFill>
                <a:latin typeface="仿宋" panose="02010609060101010101" pitchFamily="49" charset="-122"/>
                <a:ea typeface="仿宋" panose="02010609060101010101" pitchFamily="49" charset="-122"/>
              </a:rPr>
              <a:t>。</a:t>
            </a: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位右移运算可以使结果的符号与原操作数的符号相同，又称为算术右移。</a:t>
            </a:r>
          </a:p>
        </p:txBody>
      </p:sp>
      <p:graphicFrame>
        <p:nvGraphicFramePr>
          <p:cNvPr id="7" name="表格 6">
            <a:extLst>
              <a:ext uri="{FF2B5EF4-FFF2-40B4-BE49-F238E27FC236}">
                <a16:creationId xmlns:a16="http://schemas.microsoft.com/office/drawing/2014/main" id="{2DAAD792-F407-4466-96AF-58F5D1F82A74}"/>
              </a:ext>
            </a:extLst>
          </p:cNvPr>
          <p:cNvGraphicFramePr>
            <a:graphicFrameLocks noGrp="1"/>
          </p:cNvGraphicFramePr>
          <p:nvPr>
            <p:extLst>
              <p:ext uri="{D42A27DB-BD31-4B8C-83A1-F6EECF244321}">
                <p14:modId xmlns:p14="http://schemas.microsoft.com/office/powerpoint/2010/main" val="177315989"/>
              </p:ext>
            </p:extLst>
          </p:nvPr>
        </p:nvGraphicFramePr>
        <p:xfrm>
          <a:off x="2222716" y="4344194"/>
          <a:ext cx="8153403" cy="1066799"/>
        </p:xfrm>
        <a:graphic>
          <a:graphicData uri="http://schemas.openxmlformats.org/drawingml/2006/table">
            <a:tbl>
              <a:tblPr firstRow="1" firstCol="1" bandRow="1">
                <a:tableStyleId>{5C22544A-7EE6-4342-B048-85BDC9FD1C3A}</a:tableStyleId>
              </a:tblPr>
              <a:tblGrid>
                <a:gridCol w="1252105">
                  <a:extLst>
                    <a:ext uri="{9D8B030D-6E8A-4147-A177-3AD203B41FA5}">
                      <a16:colId xmlns:a16="http://schemas.microsoft.com/office/drawing/2014/main" val="20000"/>
                    </a:ext>
                  </a:extLst>
                </a:gridCol>
                <a:gridCol w="607325">
                  <a:extLst>
                    <a:ext uri="{9D8B030D-6E8A-4147-A177-3AD203B41FA5}">
                      <a16:colId xmlns:a16="http://schemas.microsoft.com/office/drawing/2014/main" val="20001"/>
                    </a:ext>
                  </a:extLst>
                </a:gridCol>
                <a:gridCol w="607325">
                  <a:extLst>
                    <a:ext uri="{9D8B030D-6E8A-4147-A177-3AD203B41FA5}">
                      <a16:colId xmlns:a16="http://schemas.microsoft.com/office/drawing/2014/main" val="20002"/>
                    </a:ext>
                  </a:extLst>
                </a:gridCol>
                <a:gridCol w="607325">
                  <a:extLst>
                    <a:ext uri="{9D8B030D-6E8A-4147-A177-3AD203B41FA5}">
                      <a16:colId xmlns:a16="http://schemas.microsoft.com/office/drawing/2014/main" val="20003"/>
                    </a:ext>
                  </a:extLst>
                </a:gridCol>
                <a:gridCol w="607325">
                  <a:extLst>
                    <a:ext uri="{9D8B030D-6E8A-4147-A177-3AD203B41FA5}">
                      <a16:colId xmlns:a16="http://schemas.microsoft.com/office/drawing/2014/main" val="20004"/>
                    </a:ext>
                  </a:extLst>
                </a:gridCol>
                <a:gridCol w="607325">
                  <a:extLst>
                    <a:ext uri="{9D8B030D-6E8A-4147-A177-3AD203B41FA5}">
                      <a16:colId xmlns:a16="http://schemas.microsoft.com/office/drawing/2014/main" val="20005"/>
                    </a:ext>
                  </a:extLst>
                </a:gridCol>
                <a:gridCol w="607325">
                  <a:extLst>
                    <a:ext uri="{9D8B030D-6E8A-4147-A177-3AD203B41FA5}">
                      <a16:colId xmlns:a16="http://schemas.microsoft.com/office/drawing/2014/main" val="20006"/>
                    </a:ext>
                  </a:extLst>
                </a:gridCol>
                <a:gridCol w="607325">
                  <a:extLst>
                    <a:ext uri="{9D8B030D-6E8A-4147-A177-3AD203B41FA5}">
                      <a16:colId xmlns:a16="http://schemas.microsoft.com/office/drawing/2014/main" val="20007"/>
                    </a:ext>
                  </a:extLst>
                </a:gridCol>
                <a:gridCol w="607325">
                  <a:extLst>
                    <a:ext uri="{9D8B030D-6E8A-4147-A177-3AD203B41FA5}">
                      <a16:colId xmlns:a16="http://schemas.microsoft.com/office/drawing/2014/main" val="20008"/>
                    </a:ext>
                  </a:extLst>
                </a:gridCol>
                <a:gridCol w="2042698">
                  <a:extLst>
                    <a:ext uri="{9D8B030D-6E8A-4147-A177-3AD203B41FA5}">
                      <a16:colId xmlns:a16="http://schemas.microsoft.com/office/drawing/2014/main" val="20009"/>
                    </a:ext>
                  </a:extLst>
                </a:gridCol>
              </a:tblGrid>
              <a:tr h="526437">
                <a:tc>
                  <a:txBody>
                    <a:bodyPr/>
                    <a:lstStyle/>
                    <a:p>
                      <a:pPr indent="266700" algn="l">
                        <a:spcAft>
                          <a:spcPts val="0"/>
                        </a:spcAft>
                      </a:pPr>
                      <a:r>
                        <a:rPr lang="en-US" sz="2400" b="0" kern="100" dirty="0">
                          <a:solidFill>
                            <a:schemeClr val="bg1"/>
                          </a:solidFill>
                          <a:effectLst/>
                          <a:latin typeface="+mn-ea"/>
                          <a:ea typeface="+mn-ea"/>
                        </a:rPr>
                        <a:t>&gt;&gt;3</a:t>
                      </a:r>
                      <a:endParaRPr lang="zh-CN" sz="2400" b="0" kern="100" dirty="0">
                        <a:solidFill>
                          <a:schemeClr val="bg1"/>
                        </a:solidFill>
                        <a:effectLst/>
                        <a:latin typeface="+mn-ea"/>
                        <a:ea typeface="+mn-ea"/>
                        <a:cs typeface="Mongolian Baiti"/>
                      </a:endParaRPr>
                    </a:p>
                  </a:txBody>
                  <a:tcPr marL="68580" marR="68580" marT="0" marB="0">
                    <a:solidFill>
                      <a:schemeClr val="bg1">
                        <a:lumMod val="65000"/>
                      </a:schemeClr>
                    </a:solidFill>
                  </a:tcPr>
                </a:tc>
                <a:tc>
                  <a:txBody>
                    <a:bodyPr/>
                    <a:lstStyle/>
                    <a:p>
                      <a:pPr indent="266700" algn="l">
                        <a:spcAft>
                          <a:spcPts val="0"/>
                        </a:spcAft>
                      </a:pPr>
                      <a:r>
                        <a:rPr lang="en-US" sz="2400" b="0" kern="100" dirty="0">
                          <a:solidFill>
                            <a:schemeClr val="bg1"/>
                          </a:solidFill>
                          <a:effectLst/>
                          <a:latin typeface="+mn-ea"/>
                          <a:ea typeface="+mn-ea"/>
                        </a:rPr>
                        <a:t>1</a:t>
                      </a:r>
                      <a:endParaRPr lang="zh-CN" sz="2400" b="0" kern="100" dirty="0">
                        <a:solidFill>
                          <a:schemeClr val="bg1"/>
                        </a:solidFill>
                        <a:effectLst/>
                        <a:latin typeface="+mn-ea"/>
                        <a:ea typeface="+mn-ea"/>
                        <a:cs typeface="Mongolian Baiti"/>
                      </a:endParaRPr>
                    </a:p>
                  </a:txBody>
                  <a:tcPr marL="68580" marR="68580" marT="0" marB="0">
                    <a:solidFill>
                      <a:schemeClr val="bg1">
                        <a:lumMod val="65000"/>
                      </a:schemeClr>
                    </a:solidFill>
                  </a:tcPr>
                </a:tc>
                <a:tc>
                  <a:txBody>
                    <a:bodyPr/>
                    <a:lstStyle/>
                    <a:p>
                      <a:pPr indent="266700" algn="l">
                        <a:spcAft>
                          <a:spcPts val="0"/>
                        </a:spcAft>
                      </a:pPr>
                      <a:r>
                        <a:rPr lang="en-US" sz="2400" b="0" kern="100" dirty="0">
                          <a:solidFill>
                            <a:schemeClr val="bg1"/>
                          </a:solidFill>
                          <a:effectLst/>
                          <a:latin typeface="+mn-ea"/>
                          <a:ea typeface="+mn-ea"/>
                        </a:rPr>
                        <a:t>1</a:t>
                      </a:r>
                      <a:endParaRPr lang="zh-CN" sz="2400" b="0" kern="100" dirty="0">
                        <a:solidFill>
                          <a:schemeClr val="bg1"/>
                        </a:solidFill>
                        <a:effectLst/>
                        <a:latin typeface="+mn-ea"/>
                        <a:ea typeface="+mn-ea"/>
                        <a:cs typeface="Mongolian Baiti"/>
                      </a:endParaRPr>
                    </a:p>
                  </a:txBody>
                  <a:tcPr marL="68580" marR="68580" marT="0" marB="0">
                    <a:solidFill>
                      <a:schemeClr val="bg1">
                        <a:lumMod val="65000"/>
                      </a:schemeClr>
                    </a:solidFill>
                  </a:tcPr>
                </a:tc>
                <a:tc>
                  <a:txBody>
                    <a:bodyPr/>
                    <a:lstStyle/>
                    <a:p>
                      <a:pPr indent="266700" algn="l">
                        <a:spcAft>
                          <a:spcPts val="0"/>
                        </a:spcAft>
                      </a:pPr>
                      <a:r>
                        <a:rPr lang="en-US" sz="2400" b="0" kern="100">
                          <a:solidFill>
                            <a:schemeClr val="bg1"/>
                          </a:solidFill>
                          <a:effectLst/>
                          <a:latin typeface="+mn-ea"/>
                          <a:ea typeface="+mn-ea"/>
                        </a:rPr>
                        <a:t>1</a:t>
                      </a:r>
                      <a:endParaRPr lang="zh-CN" sz="2400" b="0" kern="100">
                        <a:solidFill>
                          <a:schemeClr val="bg1"/>
                        </a:solidFill>
                        <a:effectLst/>
                        <a:latin typeface="+mn-ea"/>
                        <a:ea typeface="+mn-ea"/>
                        <a:cs typeface="Mongolian Baiti"/>
                      </a:endParaRPr>
                    </a:p>
                  </a:txBody>
                  <a:tcPr marL="68580" marR="68580" marT="0" marB="0">
                    <a:solidFill>
                      <a:schemeClr val="bg1">
                        <a:lumMod val="65000"/>
                      </a:schemeClr>
                    </a:solidFill>
                  </a:tcPr>
                </a:tc>
                <a:tc>
                  <a:txBody>
                    <a:bodyPr/>
                    <a:lstStyle/>
                    <a:p>
                      <a:pPr indent="266700" algn="l">
                        <a:spcAft>
                          <a:spcPts val="0"/>
                        </a:spcAft>
                      </a:pPr>
                      <a:r>
                        <a:rPr lang="en-US" sz="2400" b="0" kern="100">
                          <a:solidFill>
                            <a:schemeClr val="bg1"/>
                          </a:solidFill>
                          <a:effectLst/>
                          <a:latin typeface="+mn-ea"/>
                          <a:ea typeface="+mn-ea"/>
                        </a:rPr>
                        <a:t>1</a:t>
                      </a:r>
                      <a:endParaRPr lang="zh-CN" sz="2400" b="0" kern="100">
                        <a:solidFill>
                          <a:schemeClr val="bg1"/>
                        </a:solidFill>
                        <a:effectLst/>
                        <a:latin typeface="+mn-ea"/>
                        <a:ea typeface="+mn-ea"/>
                        <a:cs typeface="Mongolian Baiti"/>
                      </a:endParaRPr>
                    </a:p>
                  </a:txBody>
                  <a:tcPr marL="68580" marR="68580" marT="0" marB="0">
                    <a:solidFill>
                      <a:schemeClr val="bg1">
                        <a:lumMod val="65000"/>
                      </a:schemeClr>
                    </a:solidFill>
                  </a:tcPr>
                </a:tc>
                <a:tc>
                  <a:txBody>
                    <a:bodyPr/>
                    <a:lstStyle/>
                    <a:p>
                      <a:pPr indent="266700" algn="l">
                        <a:spcAft>
                          <a:spcPts val="0"/>
                        </a:spcAft>
                      </a:pPr>
                      <a:r>
                        <a:rPr lang="en-US" sz="2400" b="0" kern="100" dirty="0">
                          <a:solidFill>
                            <a:schemeClr val="bg1"/>
                          </a:solidFill>
                          <a:effectLst/>
                          <a:latin typeface="+mn-ea"/>
                          <a:ea typeface="+mn-ea"/>
                        </a:rPr>
                        <a:t>0</a:t>
                      </a:r>
                      <a:endParaRPr lang="zh-CN" sz="2400" b="0" kern="100" dirty="0">
                        <a:solidFill>
                          <a:schemeClr val="bg1"/>
                        </a:solidFill>
                        <a:effectLst/>
                        <a:latin typeface="+mn-ea"/>
                        <a:ea typeface="+mn-ea"/>
                        <a:cs typeface="Mongolian Baiti"/>
                      </a:endParaRPr>
                    </a:p>
                  </a:txBody>
                  <a:tcPr marL="68580" marR="68580" marT="0" marB="0">
                    <a:solidFill>
                      <a:schemeClr val="bg1">
                        <a:lumMod val="65000"/>
                      </a:schemeClr>
                    </a:solidFill>
                  </a:tcPr>
                </a:tc>
                <a:tc>
                  <a:txBody>
                    <a:bodyPr/>
                    <a:lstStyle/>
                    <a:p>
                      <a:pPr indent="266700" algn="l">
                        <a:spcAft>
                          <a:spcPts val="0"/>
                        </a:spcAft>
                      </a:pPr>
                      <a:r>
                        <a:rPr lang="en-US" sz="2400" b="0" kern="100" dirty="0">
                          <a:solidFill>
                            <a:schemeClr val="bg1"/>
                          </a:solidFill>
                          <a:effectLst/>
                          <a:latin typeface="+mn-ea"/>
                          <a:ea typeface="+mn-ea"/>
                        </a:rPr>
                        <a:t>1</a:t>
                      </a:r>
                      <a:endParaRPr lang="zh-CN" sz="2400" b="0" kern="100" dirty="0">
                        <a:solidFill>
                          <a:schemeClr val="bg1"/>
                        </a:solidFill>
                        <a:effectLst/>
                        <a:latin typeface="+mn-ea"/>
                        <a:ea typeface="+mn-ea"/>
                        <a:cs typeface="Mongolian Baiti"/>
                      </a:endParaRPr>
                    </a:p>
                  </a:txBody>
                  <a:tcPr marL="68580" marR="68580" marT="0" marB="0">
                    <a:solidFill>
                      <a:schemeClr val="bg1">
                        <a:lumMod val="65000"/>
                      </a:schemeClr>
                    </a:solidFill>
                  </a:tcPr>
                </a:tc>
                <a:tc>
                  <a:txBody>
                    <a:bodyPr/>
                    <a:lstStyle/>
                    <a:p>
                      <a:pPr indent="266700" algn="l">
                        <a:spcAft>
                          <a:spcPts val="0"/>
                        </a:spcAft>
                      </a:pPr>
                      <a:r>
                        <a:rPr lang="en-US" sz="2400" b="0" kern="100">
                          <a:solidFill>
                            <a:schemeClr val="bg1"/>
                          </a:solidFill>
                          <a:effectLst/>
                          <a:latin typeface="+mn-ea"/>
                          <a:ea typeface="+mn-ea"/>
                        </a:rPr>
                        <a:t>0</a:t>
                      </a:r>
                      <a:endParaRPr lang="zh-CN" sz="2400" b="0" kern="100">
                        <a:solidFill>
                          <a:schemeClr val="bg1"/>
                        </a:solidFill>
                        <a:effectLst/>
                        <a:latin typeface="+mn-ea"/>
                        <a:ea typeface="+mn-ea"/>
                        <a:cs typeface="Mongolian Baiti"/>
                      </a:endParaRPr>
                    </a:p>
                  </a:txBody>
                  <a:tcPr marL="68580" marR="68580" marT="0" marB="0">
                    <a:solidFill>
                      <a:schemeClr val="bg1">
                        <a:lumMod val="65000"/>
                      </a:schemeClr>
                    </a:solidFill>
                  </a:tcPr>
                </a:tc>
                <a:tc>
                  <a:txBody>
                    <a:bodyPr/>
                    <a:lstStyle/>
                    <a:p>
                      <a:pPr indent="266700" algn="l">
                        <a:spcAft>
                          <a:spcPts val="0"/>
                        </a:spcAft>
                      </a:pPr>
                      <a:r>
                        <a:rPr lang="en-US" sz="2400" b="0" kern="100" dirty="0">
                          <a:solidFill>
                            <a:schemeClr val="bg1"/>
                          </a:solidFill>
                          <a:effectLst/>
                          <a:latin typeface="+mn-ea"/>
                          <a:ea typeface="+mn-ea"/>
                        </a:rPr>
                        <a:t>0</a:t>
                      </a:r>
                      <a:endParaRPr lang="zh-CN" sz="2400" b="0" kern="100" dirty="0">
                        <a:solidFill>
                          <a:schemeClr val="bg1"/>
                        </a:solidFill>
                        <a:effectLst/>
                        <a:latin typeface="+mn-ea"/>
                        <a:ea typeface="+mn-ea"/>
                        <a:cs typeface="Mongolian Baiti"/>
                      </a:endParaRPr>
                    </a:p>
                  </a:txBody>
                  <a:tcPr marL="68580" marR="68580" marT="0" marB="0">
                    <a:solidFill>
                      <a:schemeClr val="bg1">
                        <a:lumMod val="65000"/>
                      </a:schemeClr>
                    </a:solidFill>
                  </a:tcPr>
                </a:tc>
                <a:tc>
                  <a:txBody>
                    <a:bodyPr/>
                    <a:lstStyle/>
                    <a:p>
                      <a:pPr indent="266700" algn="l">
                        <a:spcAft>
                          <a:spcPts val="0"/>
                        </a:spcAft>
                      </a:pPr>
                      <a:r>
                        <a:rPr lang="zh-CN" sz="2400" b="0" kern="100">
                          <a:solidFill>
                            <a:schemeClr val="bg1"/>
                          </a:solidFill>
                          <a:effectLst/>
                          <a:latin typeface="+mn-ea"/>
                          <a:ea typeface="+mn-ea"/>
                        </a:rPr>
                        <a:t>（</a:t>
                      </a:r>
                      <a:r>
                        <a:rPr lang="en-US" sz="2400" b="0" kern="100">
                          <a:solidFill>
                            <a:schemeClr val="bg1"/>
                          </a:solidFill>
                          <a:effectLst/>
                          <a:latin typeface="+mn-ea"/>
                          <a:ea typeface="+mn-ea"/>
                        </a:rPr>
                        <a:t>-12 </a:t>
                      </a:r>
                      <a:r>
                        <a:rPr lang="zh-CN" sz="2400" b="0" kern="100">
                          <a:solidFill>
                            <a:schemeClr val="bg1"/>
                          </a:solidFill>
                          <a:effectLst/>
                          <a:latin typeface="+mn-ea"/>
                          <a:ea typeface="+mn-ea"/>
                        </a:rPr>
                        <a:t>补码）</a:t>
                      </a:r>
                      <a:endParaRPr lang="zh-CN" sz="2400" b="0" kern="100">
                        <a:solidFill>
                          <a:schemeClr val="bg1"/>
                        </a:solidFill>
                        <a:effectLst/>
                        <a:latin typeface="+mn-ea"/>
                        <a:ea typeface="+mn-ea"/>
                        <a:cs typeface="Mongolian Baiti"/>
                      </a:endParaRPr>
                    </a:p>
                  </a:txBody>
                  <a:tcPr marL="68580" marR="68580" marT="0" marB="0">
                    <a:solidFill>
                      <a:schemeClr val="bg1">
                        <a:lumMod val="65000"/>
                      </a:schemeClr>
                    </a:solidFill>
                  </a:tcPr>
                </a:tc>
                <a:extLst>
                  <a:ext uri="{0D108BD9-81ED-4DB2-BD59-A6C34878D82A}">
                    <a16:rowId xmlns:a16="http://schemas.microsoft.com/office/drawing/2014/main" val="10000"/>
                  </a:ext>
                </a:extLst>
              </a:tr>
              <a:tr h="540362">
                <a:tc>
                  <a:txBody>
                    <a:bodyPr/>
                    <a:lstStyle/>
                    <a:p>
                      <a:pPr indent="266700" algn="ctr">
                        <a:spcAft>
                          <a:spcPts val="0"/>
                        </a:spcAft>
                      </a:pPr>
                      <a:r>
                        <a:rPr lang="en-US" sz="2400" b="0" kern="100">
                          <a:solidFill>
                            <a:schemeClr val="bg1"/>
                          </a:solidFill>
                          <a:effectLst/>
                          <a:latin typeface="+mn-ea"/>
                          <a:ea typeface="+mn-ea"/>
                        </a:rPr>
                        <a:t> </a:t>
                      </a:r>
                      <a:endParaRPr lang="zh-CN" sz="2400" b="0" kern="100">
                        <a:solidFill>
                          <a:schemeClr val="bg1"/>
                        </a:solidFill>
                        <a:effectLst/>
                        <a:latin typeface="+mn-ea"/>
                        <a:ea typeface="+mn-ea"/>
                        <a:cs typeface="Mongolian Baiti"/>
                      </a:endParaRPr>
                    </a:p>
                  </a:txBody>
                  <a:tcPr marL="68580" marR="68580" marT="0" marB="0">
                    <a:solidFill>
                      <a:schemeClr val="bg1">
                        <a:lumMod val="65000"/>
                      </a:schemeClr>
                    </a:solidFill>
                  </a:tcPr>
                </a:tc>
                <a:tc>
                  <a:txBody>
                    <a:bodyPr/>
                    <a:lstStyle/>
                    <a:p>
                      <a:pPr indent="266700" algn="ctr">
                        <a:spcAft>
                          <a:spcPts val="0"/>
                        </a:spcAft>
                      </a:pPr>
                      <a:r>
                        <a:rPr lang="en-US" sz="2400" b="0" kern="100">
                          <a:solidFill>
                            <a:schemeClr val="bg1"/>
                          </a:solidFill>
                          <a:effectLst/>
                          <a:latin typeface="+mn-ea"/>
                          <a:ea typeface="+mn-ea"/>
                        </a:rPr>
                        <a:t>1</a:t>
                      </a:r>
                      <a:endParaRPr lang="zh-CN" sz="2400" b="0" kern="100">
                        <a:solidFill>
                          <a:schemeClr val="bg1"/>
                        </a:solidFill>
                        <a:effectLst/>
                        <a:latin typeface="+mn-ea"/>
                        <a:ea typeface="+mn-ea"/>
                        <a:cs typeface="Mongolian Baiti"/>
                      </a:endParaRPr>
                    </a:p>
                  </a:txBody>
                  <a:tcPr marL="68580" marR="68580" marT="0" marB="0" anchor="b">
                    <a:solidFill>
                      <a:schemeClr val="bg1">
                        <a:lumMod val="65000"/>
                      </a:schemeClr>
                    </a:solidFill>
                  </a:tcPr>
                </a:tc>
                <a:tc>
                  <a:txBody>
                    <a:bodyPr/>
                    <a:lstStyle/>
                    <a:p>
                      <a:pPr indent="266700" algn="ctr">
                        <a:spcAft>
                          <a:spcPts val="0"/>
                        </a:spcAft>
                      </a:pPr>
                      <a:r>
                        <a:rPr lang="en-US" sz="2400" b="0" kern="100">
                          <a:solidFill>
                            <a:schemeClr val="bg1"/>
                          </a:solidFill>
                          <a:effectLst/>
                          <a:latin typeface="+mn-ea"/>
                          <a:ea typeface="+mn-ea"/>
                        </a:rPr>
                        <a:t>1</a:t>
                      </a:r>
                      <a:endParaRPr lang="zh-CN" sz="2400" b="0" kern="100">
                        <a:solidFill>
                          <a:schemeClr val="bg1"/>
                        </a:solidFill>
                        <a:effectLst/>
                        <a:latin typeface="+mn-ea"/>
                        <a:ea typeface="+mn-ea"/>
                        <a:cs typeface="Mongolian Baiti"/>
                      </a:endParaRPr>
                    </a:p>
                  </a:txBody>
                  <a:tcPr marL="68580" marR="68580" marT="0" marB="0" anchor="b">
                    <a:solidFill>
                      <a:schemeClr val="bg1">
                        <a:lumMod val="65000"/>
                      </a:schemeClr>
                    </a:solidFill>
                  </a:tcPr>
                </a:tc>
                <a:tc>
                  <a:txBody>
                    <a:bodyPr/>
                    <a:lstStyle/>
                    <a:p>
                      <a:pPr indent="266700" algn="ctr">
                        <a:spcAft>
                          <a:spcPts val="0"/>
                        </a:spcAft>
                      </a:pPr>
                      <a:r>
                        <a:rPr lang="en-US" sz="2400" b="0" kern="100" dirty="0">
                          <a:solidFill>
                            <a:schemeClr val="bg1"/>
                          </a:solidFill>
                          <a:effectLst/>
                          <a:latin typeface="+mn-ea"/>
                          <a:ea typeface="+mn-ea"/>
                        </a:rPr>
                        <a:t>1</a:t>
                      </a:r>
                      <a:endParaRPr lang="zh-CN" sz="2400" b="0" kern="100" dirty="0">
                        <a:solidFill>
                          <a:schemeClr val="bg1"/>
                        </a:solidFill>
                        <a:effectLst/>
                        <a:latin typeface="+mn-ea"/>
                        <a:ea typeface="+mn-ea"/>
                        <a:cs typeface="Mongolian Baiti"/>
                      </a:endParaRPr>
                    </a:p>
                  </a:txBody>
                  <a:tcPr marL="68580" marR="68580" marT="0" marB="0" anchor="b">
                    <a:solidFill>
                      <a:schemeClr val="bg1">
                        <a:lumMod val="65000"/>
                      </a:schemeClr>
                    </a:solidFill>
                  </a:tcPr>
                </a:tc>
                <a:tc>
                  <a:txBody>
                    <a:bodyPr/>
                    <a:lstStyle/>
                    <a:p>
                      <a:pPr indent="266700" algn="ctr">
                        <a:spcAft>
                          <a:spcPts val="0"/>
                        </a:spcAft>
                      </a:pPr>
                      <a:r>
                        <a:rPr lang="en-US" sz="2400" b="0" kern="100" dirty="0">
                          <a:solidFill>
                            <a:schemeClr val="bg1"/>
                          </a:solidFill>
                          <a:effectLst/>
                          <a:latin typeface="+mn-ea"/>
                          <a:ea typeface="+mn-ea"/>
                        </a:rPr>
                        <a:t>1</a:t>
                      </a:r>
                      <a:endParaRPr lang="zh-CN" sz="2400" b="0" kern="100" dirty="0">
                        <a:solidFill>
                          <a:schemeClr val="bg1"/>
                        </a:solidFill>
                        <a:effectLst/>
                        <a:latin typeface="+mn-ea"/>
                        <a:ea typeface="+mn-ea"/>
                        <a:cs typeface="Mongolian Baiti"/>
                      </a:endParaRPr>
                    </a:p>
                  </a:txBody>
                  <a:tcPr marL="68580" marR="68580" marT="0" marB="0" anchor="b">
                    <a:solidFill>
                      <a:schemeClr val="bg1">
                        <a:lumMod val="65000"/>
                      </a:schemeClr>
                    </a:solidFill>
                  </a:tcPr>
                </a:tc>
                <a:tc>
                  <a:txBody>
                    <a:bodyPr/>
                    <a:lstStyle/>
                    <a:p>
                      <a:pPr marL="0" indent="266700" algn="ctr" defTabSz="1219170" rtl="0" eaLnBrk="1" latinLnBrk="0" hangingPunct="1">
                        <a:spcAft>
                          <a:spcPts val="0"/>
                        </a:spcAft>
                      </a:pPr>
                      <a:r>
                        <a:rPr lang="en-US" sz="2400" b="0" kern="100" dirty="0">
                          <a:solidFill>
                            <a:schemeClr val="bg1"/>
                          </a:solidFill>
                          <a:effectLst/>
                          <a:latin typeface="+mn-ea"/>
                          <a:ea typeface="+mn-ea"/>
                          <a:cs typeface="+mn-cs"/>
                        </a:rPr>
                        <a:t>1</a:t>
                      </a:r>
                      <a:endParaRPr lang="zh-CN" sz="2400" b="0" kern="100" dirty="0">
                        <a:solidFill>
                          <a:schemeClr val="bg1"/>
                        </a:solidFill>
                        <a:effectLst/>
                        <a:latin typeface="+mn-ea"/>
                        <a:ea typeface="+mn-ea"/>
                        <a:cs typeface="+mn-cs"/>
                      </a:endParaRPr>
                    </a:p>
                  </a:txBody>
                  <a:tcPr marL="68580" marR="68580" marT="0" marB="0" anchor="b">
                    <a:solidFill>
                      <a:schemeClr val="bg1">
                        <a:lumMod val="65000"/>
                      </a:schemeClr>
                    </a:solidFill>
                  </a:tcPr>
                </a:tc>
                <a:tc>
                  <a:txBody>
                    <a:bodyPr/>
                    <a:lstStyle/>
                    <a:p>
                      <a:pPr indent="266700" algn="ctr">
                        <a:spcAft>
                          <a:spcPts val="0"/>
                        </a:spcAft>
                      </a:pPr>
                      <a:r>
                        <a:rPr lang="en-US" sz="2400" b="0" kern="100" dirty="0">
                          <a:solidFill>
                            <a:schemeClr val="bg1"/>
                          </a:solidFill>
                          <a:effectLst/>
                          <a:latin typeface="+mn-ea"/>
                          <a:ea typeface="+mn-ea"/>
                        </a:rPr>
                        <a:t>1</a:t>
                      </a:r>
                      <a:endParaRPr lang="zh-CN" sz="2400" b="0" kern="100" dirty="0">
                        <a:solidFill>
                          <a:schemeClr val="bg1"/>
                        </a:solidFill>
                        <a:effectLst/>
                        <a:latin typeface="+mn-ea"/>
                        <a:ea typeface="+mn-ea"/>
                        <a:cs typeface="Mongolian Baiti"/>
                      </a:endParaRPr>
                    </a:p>
                  </a:txBody>
                  <a:tcPr marL="68580" marR="68580" marT="0" marB="0" anchor="b">
                    <a:solidFill>
                      <a:schemeClr val="bg1">
                        <a:lumMod val="65000"/>
                      </a:schemeClr>
                    </a:solidFill>
                  </a:tcPr>
                </a:tc>
                <a:tc>
                  <a:txBody>
                    <a:bodyPr/>
                    <a:lstStyle/>
                    <a:p>
                      <a:pPr indent="266700" algn="ctr">
                        <a:spcAft>
                          <a:spcPts val="0"/>
                        </a:spcAft>
                      </a:pPr>
                      <a:r>
                        <a:rPr lang="en-US" sz="2400" b="0" kern="100" dirty="0">
                          <a:solidFill>
                            <a:schemeClr val="bg1"/>
                          </a:solidFill>
                          <a:effectLst/>
                          <a:latin typeface="+mn-ea"/>
                          <a:ea typeface="+mn-ea"/>
                        </a:rPr>
                        <a:t>1</a:t>
                      </a:r>
                      <a:endParaRPr lang="zh-CN" sz="2400" b="0" kern="100" dirty="0">
                        <a:solidFill>
                          <a:schemeClr val="bg1"/>
                        </a:solidFill>
                        <a:effectLst/>
                        <a:latin typeface="+mn-ea"/>
                        <a:ea typeface="+mn-ea"/>
                        <a:cs typeface="Mongolian Baiti"/>
                      </a:endParaRPr>
                    </a:p>
                  </a:txBody>
                  <a:tcPr marL="68580" marR="68580" marT="0" marB="0" anchor="b">
                    <a:solidFill>
                      <a:schemeClr val="bg1">
                        <a:lumMod val="65000"/>
                      </a:schemeClr>
                    </a:solidFill>
                  </a:tcPr>
                </a:tc>
                <a:tc>
                  <a:txBody>
                    <a:bodyPr/>
                    <a:lstStyle/>
                    <a:p>
                      <a:pPr indent="266700" algn="ctr">
                        <a:spcAft>
                          <a:spcPts val="0"/>
                        </a:spcAft>
                      </a:pPr>
                      <a:r>
                        <a:rPr lang="en-US" sz="2400" b="0" kern="100" dirty="0">
                          <a:solidFill>
                            <a:schemeClr val="bg1"/>
                          </a:solidFill>
                          <a:effectLst/>
                          <a:latin typeface="+mn-ea"/>
                          <a:ea typeface="+mn-ea"/>
                        </a:rPr>
                        <a:t>0</a:t>
                      </a:r>
                      <a:endParaRPr lang="zh-CN" sz="2400" b="0" kern="100" dirty="0">
                        <a:solidFill>
                          <a:schemeClr val="bg1"/>
                        </a:solidFill>
                        <a:effectLst/>
                        <a:latin typeface="+mn-ea"/>
                        <a:ea typeface="+mn-ea"/>
                        <a:cs typeface="Mongolian Baiti"/>
                      </a:endParaRPr>
                    </a:p>
                  </a:txBody>
                  <a:tcPr marL="68580" marR="68580" marT="0" marB="0" anchor="b">
                    <a:solidFill>
                      <a:schemeClr val="bg1">
                        <a:lumMod val="65000"/>
                      </a:schemeClr>
                    </a:solidFill>
                  </a:tcPr>
                </a:tc>
                <a:tc>
                  <a:txBody>
                    <a:bodyPr/>
                    <a:lstStyle/>
                    <a:p>
                      <a:pPr indent="266700" algn="ctr">
                        <a:spcAft>
                          <a:spcPts val="0"/>
                        </a:spcAft>
                      </a:pPr>
                      <a:r>
                        <a:rPr lang="zh-CN" sz="2400" b="0" kern="100" dirty="0">
                          <a:solidFill>
                            <a:schemeClr val="bg1"/>
                          </a:solidFill>
                          <a:effectLst/>
                          <a:latin typeface="+mn-ea"/>
                          <a:ea typeface="+mn-ea"/>
                        </a:rPr>
                        <a:t>（</a:t>
                      </a:r>
                      <a:r>
                        <a:rPr lang="en-US" sz="2400" b="0" kern="100" dirty="0">
                          <a:solidFill>
                            <a:schemeClr val="bg1"/>
                          </a:solidFill>
                          <a:effectLst/>
                          <a:latin typeface="+mn-ea"/>
                          <a:ea typeface="+mn-ea"/>
                        </a:rPr>
                        <a:t>-2</a:t>
                      </a:r>
                      <a:r>
                        <a:rPr lang="zh-CN" sz="2400" b="0" kern="100" dirty="0">
                          <a:solidFill>
                            <a:schemeClr val="bg1"/>
                          </a:solidFill>
                          <a:effectLst/>
                          <a:latin typeface="+mn-ea"/>
                          <a:ea typeface="+mn-ea"/>
                        </a:rPr>
                        <a:t>）</a:t>
                      </a:r>
                      <a:endParaRPr lang="zh-CN" sz="2400" b="0" kern="100" dirty="0">
                        <a:solidFill>
                          <a:schemeClr val="bg1"/>
                        </a:solidFill>
                        <a:effectLst/>
                        <a:latin typeface="+mn-ea"/>
                        <a:ea typeface="+mn-ea"/>
                        <a:cs typeface="Mongolian Baiti"/>
                      </a:endParaRPr>
                    </a:p>
                  </a:txBody>
                  <a:tcPr marL="68580" marR="68580" marT="0" marB="0" anchor="b">
                    <a:solidFill>
                      <a:schemeClr val="bg1">
                        <a:lumMod val="6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9186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1+#ppt_w/2"/>
                                          </p:val>
                                        </p:tav>
                                        <p:tav tm="100000">
                                          <p:val>
                                            <p:strVal val="#ppt_x"/>
                                          </p:val>
                                        </p:tav>
                                      </p:tavLst>
                                    </p:anim>
                                    <p:anim calcmode="lin" valueType="num">
                                      <p:cBhvr additive="base">
                                        <p:cTn id="15" dur="500" fill="hold"/>
                                        <p:tgtEl>
                                          <p:spTgt spid="5"/>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3" fill="hold" grpId="0"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 calcmode="lin" valueType="num">
                                      <p:cBhvr additive="base">
                                        <p:cTn id="25"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 calcmode="lin" valueType="num">
                                      <p:cBhvr additive="base">
                                        <p:cTn id="31"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
                                            <p:txEl>
                                              <p:pRg st="2" end="2"/>
                                            </p:txEl>
                                          </p:spTgt>
                                        </p:tgtEl>
                                        <p:attrNameLst>
                                          <p:attrName>ppt_y</p:attrName>
                                        </p:attrNameLst>
                                      </p:cBhvr>
                                      <p:tavLst>
                                        <p:tav tm="0">
                                          <p:val>
                                            <p:strVal val="0-#ppt_h/2"/>
                                          </p:val>
                                        </p:tav>
                                        <p:tav tm="100000">
                                          <p:val>
                                            <p:strVal val="#ppt_y"/>
                                          </p:val>
                                        </p:tav>
                                      </p:tavLst>
                                    </p:anim>
                                  </p:childTnLst>
                                </p:cTn>
                              </p:par>
                            </p:childTnLst>
                          </p:cTn>
                        </p:par>
                        <p:par>
                          <p:cTn id="33" fill="hold">
                            <p:stCondLst>
                              <p:cond delay="500"/>
                            </p:stCondLst>
                            <p:childTnLst>
                              <p:par>
                                <p:cTn id="34" presetID="31" presetClass="entr" presetSubtype="0"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1000" fill="hold"/>
                                        <p:tgtEl>
                                          <p:spTgt spid="7"/>
                                        </p:tgtEl>
                                        <p:attrNameLst>
                                          <p:attrName>ppt_w</p:attrName>
                                        </p:attrNameLst>
                                      </p:cBhvr>
                                      <p:tavLst>
                                        <p:tav tm="0">
                                          <p:val>
                                            <p:fltVal val="0"/>
                                          </p:val>
                                        </p:tav>
                                        <p:tav tm="100000">
                                          <p:val>
                                            <p:strVal val="#ppt_w"/>
                                          </p:val>
                                        </p:tav>
                                      </p:tavLst>
                                    </p:anim>
                                    <p:anim calcmode="lin" valueType="num">
                                      <p:cBhvr>
                                        <p:cTn id="37" dur="1000" fill="hold"/>
                                        <p:tgtEl>
                                          <p:spTgt spid="7"/>
                                        </p:tgtEl>
                                        <p:attrNameLst>
                                          <p:attrName>ppt_h</p:attrName>
                                        </p:attrNameLst>
                                      </p:cBhvr>
                                      <p:tavLst>
                                        <p:tav tm="0">
                                          <p:val>
                                            <p:fltVal val="0"/>
                                          </p:val>
                                        </p:tav>
                                        <p:tav tm="100000">
                                          <p:val>
                                            <p:strVal val="#ppt_h"/>
                                          </p:val>
                                        </p:tav>
                                      </p:tavLst>
                                    </p:anim>
                                    <p:anim calcmode="lin" valueType="num">
                                      <p:cBhvr>
                                        <p:cTn id="38" dur="1000" fill="hold"/>
                                        <p:tgtEl>
                                          <p:spTgt spid="7"/>
                                        </p:tgtEl>
                                        <p:attrNameLst>
                                          <p:attrName>style.rotation</p:attrName>
                                        </p:attrNameLst>
                                      </p:cBhvr>
                                      <p:tavLst>
                                        <p:tav tm="0">
                                          <p:val>
                                            <p:fltVal val="90"/>
                                          </p:val>
                                        </p:tav>
                                        <p:tav tm="100000">
                                          <p:val>
                                            <p:fltVal val="0"/>
                                          </p:val>
                                        </p:tav>
                                      </p:tavLst>
                                    </p:anim>
                                    <p:animEffect transition="in" filter="fade">
                                      <p:cBhvr>
                                        <p:cTn id="39" dur="10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3" fill="hold" grpId="0" nodeType="clickEffect">
                                  <p:stCondLst>
                                    <p:cond delay="0"/>
                                  </p:stCondLst>
                                  <p:childTnLst>
                                    <p:set>
                                      <p:cBhvr>
                                        <p:cTn id="43" dur="1" fill="hold">
                                          <p:stCondLst>
                                            <p:cond delay="0"/>
                                          </p:stCondLst>
                                        </p:cTn>
                                        <p:tgtEl>
                                          <p:spTgt spid="6">
                                            <p:txEl>
                                              <p:pRg st="7" end="7"/>
                                            </p:txEl>
                                          </p:spTgt>
                                        </p:tgtEl>
                                        <p:attrNameLst>
                                          <p:attrName>style.visibility</p:attrName>
                                        </p:attrNameLst>
                                      </p:cBhvr>
                                      <p:to>
                                        <p:strVal val="visible"/>
                                      </p:to>
                                    </p:set>
                                    <p:anim calcmode="lin" valueType="num">
                                      <p:cBhvr additive="base">
                                        <p:cTn id="44" dur="500" fill="hold"/>
                                        <p:tgtEl>
                                          <p:spTgt spid="6">
                                            <p:txEl>
                                              <p:pRg st="7" end="7"/>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6">
                                            <p:txEl>
                                              <p:pRg st="7" end="7"/>
                                            </p:txEl>
                                          </p:spTgt>
                                        </p:tgtEl>
                                        <p:attrNameLst>
                                          <p:attrName>ppt_y</p:attrName>
                                        </p:attrNameLst>
                                      </p:cBhvr>
                                      <p:tavLst>
                                        <p:tav tm="0">
                                          <p:val>
                                            <p:strVal val="0-#ppt_h/2"/>
                                          </p:val>
                                        </p:tav>
                                        <p:tav tm="100000">
                                          <p:val>
                                            <p:strVal val="#ppt_y"/>
                                          </p:val>
                                        </p:tav>
                                      </p:tavLst>
                                    </p:anim>
                                  </p:childTnLst>
                                </p:cTn>
                              </p:par>
                            </p:childTnLst>
                          </p:cTn>
                        </p:par>
                        <p:par>
                          <p:cTn id="46" fill="hold">
                            <p:stCondLst>
                              <p:cond delay="500"/>
                            </p:stCondLst>
                            <p:childTnLst>
                              <p:par>
                                <p:cTn id="47" presetID="2" presetClass="entr" presetSubtype="3" fill="hold" grpId="0" nodeType="afterEffect">
                                  <p:stCondLst>
                                    <p:cond delay="0"/>
                                  </p:stCondLst>
                                  <p:childTnLst>
                                    <p:set>
                                      <p:cBhvr>
                                        <p:cTn id="48" dur="1" fill="hold">
                                          <p:stCondLst>
                                            <p:cond delay="0"/>
                                          </p:stCondLst>
                                        </p:cTn>
                                        <p:tgtEl>
                                          <p:spTgt spid="6">
                                            <p:txEl>
                                              <p:pRg st="8" end="8"/>
                                            </p:txEl>
                                          </p:spTgt>
                                        </p:tgtEl>
                                        <p:attrNameLst>
                                          <p:attrName>style.visibility</p:attrName>
                                        </p:attrNameLst>
                                      </p:cBhvr>
                                      <p:to>
                                        <p:strVal val="visible"/>
                                      </p:to>
                                    </p:set>
                                    <p:anim calcmode="lin" valueType="num">
                                      <p:cBhvr additive="base">
                                        <p:cTn id="49" dur="500" fill="hold"/>
                                        <p:tgtEl>
                                          <p:spTgt spid="6">
                                            <p:txEl>
                                              <p:pRg st="8" end="8"/>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6">
                                            <p:txEl>
                                              <p:pRg st="8" end="8"/>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p:bldP spid="6"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2.2  </a:t>
            </a:r>
            <a:r>
              <a:rPr lang="zh-CN" altLang="en-US" b="1" dirty="0">
                <a:latin typeface="仿宋" panose="02010609060101010101" pitchFamily="49" charset="-122"/>
                <a:ea typeface="仿宋" panose="02010609060101010101" pitchFamily="49" charset="-122"/>
              </a:rPr>
              <a:t>数据类型和运算符号</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Freeform 3">
            <a:extLst>
              <a:ext uri="{FF2B5EF4-FFF2-40B4-BE49-F238E27FC236}">
                <a16:creationId xmlns:a16="http://schemas.microsoft.com/office/drawing/2014/main" id="{BCB7C348-3A81-47EE-9435-A394526348A6}"/>
              </a:ext>
            </a:extLst>
          </p:cNvPr>
          <p:cNvSpPr/>
          <p:nvPr/>
        </p:nvSpPr>
        <p:spPr>
          <a:xfrm>
            <a:off x="304005" y="1478755"/>
            <a:ext cx="11886407"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5" name="内容占位符 2">
            <a:extLst>
              <a:ext uri="{FF2B5EF4-FFF2-40B4-BE49-F238E27FC236}">
                <a16:creationId xmlns:a16="http://schemas.microsoft.com/office/drawing/2014/main" id="{9D42F699-18BD-4E68-B8A9-C4FDC1AA3803}"/>
              </a:ext>
            </a:extLst>
          </p:cNvPr>
          <p:cNvSpPr txBox="1">
            <a:spLocks/>
          </p:cNvSpPr>
          <p:nvPr/>
        </p:nvSpPr>
        <p:spPr>
          <a:xfrm>
            <a:off x="460015" y="1488649"/>
            <a:ext cx="4873191"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7</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）无符号位右移运算</a:t>
            </a: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&gt;&gt;&gt;</a:t>
            </a:r>
          </a:p>
        </p:txBody>
      </p:sp>
      <p:sp>
        <p:nvSpPr>
          <p:cNvPr id="6" name="内容占位符 2">
            <a:extLst>
              <a:ext uri="{FF2B5EF4-FFF2-40B4-BE49-F238E27FC236}">
                <a16:creationId xmlns:a16="http://schemas.microsoft.com/office/drawing/2014/main" id="{B574B1BD-33C2-480A-9E6C-47D1EF6D6DF9}"/>
              </a:ext>
            </a:extLst>
          </p:cNvPr>
          <p:cNvSpPr txBox="1">
            <a:spLocks/>
          </p:cNvSpPr>
          <p:nvPr/>
        </p:nvSpPr>
        <p:spPr>
          <a:xfrm>
            <a:off x="460015" y="2022049"/>
            <a:ext cx="11197791" cy="4837539"/>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将一个操作数的各个二进位顺序往右移动若干位。移动后，空出的高位全部用</a:t>
            </a:r>
            <a:r>
              <a:rPr lang="en-US" altLang="zh-CN" sz="2400" dirty="0">
                <a:solidFill>
                  <a:schemeClr val="tx1"/>
                </a:solidFill>
                <a:latin typeface="仿宋" panose="02010609060101010101" pitchFamily="49" charset="-122"/>
                <a:ea typeface="仿宋" panose="02010609060101010101" pitchFamily="49" charset="-122"/>
              </a:rPr>
              <a:t>0</a:t>
            </a:r>
            <a:r>
              <a:rPr lang="zh-CN" altLang="en-US" sz="2400" dirty="0">
                <a:solidFill>
                  <a:schemeClr val="tx1"/>
                </a:solidFill>
                <a:latin typeface="仿宋" panose="02010609060101010101" pitchFamily="49" charset="-122"/>
                <a:ea typeface="仿宋" panose="02010609060101010101" pitchFamily="49" charset="-122"/>
              </a:rPr>
              <a:t>填充，移出的低位舍弃不要。位右移运算的表达式形式：</a:t>
            </a: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操作数</a:t>
            </a:r>
            <a:r>
              <a:rPr lang="en-US" altLang="zh-CN" sz="2400" dirty="0">
                <a:solidFill>
                  <a:schemeClr val="tx1"/>
                </a:solidFill>
                <a:latin typeface="仿宋" panose="02010609060101010101" pitchFamily="49" charset="-122"/>
                <a:ea typeface="仿宋" panose="02010609060101010101" pitchFamily="49" charset="-122"/>
              </a:rPr>
              <a:t>&gt;&gt;&gt;</a:t>
            </a:r>
            <a:r>
              <a:rPr lang="zh-CN" altLang="en-US" sz="2400" dirty="0">
                <a:solidFill>
                  <a:schemeClr val="tx1"/>
                </a:solidFill>
                <a:latin typeface="仿宋" panose="02010609060101010101" pitchFamily="49" charset="-122"/>
                <a:ea typeface="仿宋" panose="02010609060101010101" pitchFamily="49" charset="-122"/>
              </a:rPr>
              <a:t>移动的位数</a:t>
            </a:r>
          </a:p>
          <a:p>
            <a:pPr marL="0" indent="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例如“</a:t>
            </a:r>
            <a:r>
              <a:rPr lang="en-US" altLang="zh-CN" sz="2400" dirty="0">
                <a:solidFill>
                  <a:schemeClr val="tx1"/>
                </a:solidFill>
                <a:latin typeface="仿宋" panose="02010609060101010101" pitchFamily="49" charset="-122"/>
                <a:ea typeface="仿宋" panose="02010609060101010101" pitchFamily="49" charset="-122"/>
              </a:rPr>
              <a:t>-12&gt;&gt;&gt;3”</a:t>
            </a:r>
            <a:r>
              <a:rPr lang="zh-CN" altLang="en-US" sz="2400" dirty="0">
                <a:solidFill>
                  <a:schemeClr val="tx1"/>
                </a:solidFill>
                <a:latin typeface="仿宋" panose="02010609060101010101" pitchFamily="49" charset="-122"/>
                <a:ea typeface="仿宋" panose="02010609060101010101" pitchFamily="49" charset="-122"/>
              </a:rPr>
              <a:t>运算将</a:t>
            </a:r>
            <a:r>
              <a:rPr lang="en-US" altLang="zh-CN" sz="2400" dirty="0">
                <a:solidFill>
                  <a:schemeClr val="tx1"/>
                </a:solidFill>
                <a:latin typeface="仿宋" panose="02010609060101010101" pitchFamily="49" charset="-122"/>
                <a:ea typeface="仿宋" panose="02010609060101010101" pitchFamily="49" charset="-122"/>
              </a:rPr>
              <a:t>-12</a:t>
            </a:r>
            <a:r>
              <a:rPr lang="zh-CN" altLang="en-US" sz="2400" dirty="0">
                <a:solidFill>
                  <a:schemeClr val="tx1"/>
                </a:solidFill>
                <a:latin typeface="仿宋" panose="02010609060101010101" pitchFamily="49" charset="-122"/>
                <a:ea typeface="仿宋" panose="02010609060101010101" pitchFamily="49" charset="-122"/>
              </a:rPr>
              <a:t>的各位顺序往右移动</a:t>
            </a:r>
            <a:r>
              <a:rPr lang="en-US" altLang="zh-CN" sz="2400" dirty="0">
                <a:solidFill>
                  <a:schemeClr val="tx1"/>
                </a:solidFill>
                <a:latin typeface="仿宋" panose="02010609060101010101" pitchFamily="49" charset="-122"/>
                <a:ea typeface="仿宋" panose="02010609060101010101" pitchFamily="49" charset="-122"/>
              </a:rPr>
              <a:t>3</a:t>
            </a:r>
            <a:r>
              <a:rPr lang="zh-CN" altLang="en-US" sz="2400" dirty="0">
                <a:solidFill>
                  <a:schemeClr val="tx1"/>
                </a:solidFill>
                <a:latin typeface="仿宋" panose="02010609060101010101" pitchFamily="49" charset="-122"/>
                <a:ea typeface="仿宋" panose="02010609060101010101" pitchFamily="49" charset="-122"/>
              </a:rPr>
              <a:t>位，可以用下面的式子完成计算：</a:t>
            </a:r>
            <a:endParaRPr lang="en-US" altLang="zh-CN" sz="2400" dirty="0">
              <a:solidFill>
                <a:schemeClr val="tx1"/>
              </a:solidFill>
              <a:latin typeface="仿宋" panose="02010609060101010101" pitchFamily="49" charset="-122"/>
              <a:ea typeface="仿宋" panose="02010609060101010101" pitchFamily="49" charset="-122"/>
            </a:endParaRPr>
          </a:p>
          <a:p>
            <a:pPr marL="0" indent="720000">
              <a:lnSpc>
                <a:spcPct val="130000"/>
              </a:lnSpc>
              <a:spcBef>
                <a:spcPts val="0"/>
              </a:spcBef>
              <a:buNone/>
            </a:pPr>
            <a:endParaRPr lang="en-US" altLang="zh-CN" sz="2400" dirty="0">
              <a:solidFill>
                <a:schemeClr val="tx1"/>
              </a:solidFill>
              <a:latin typeface="仿宋" panose="02010609060101010101" pitchFamily="49" charset="-122"/>
              <a:ea typeface="仿宋" panose="02010609060101010101" pitchFamily="49" charset="-122"/>
            </a:endParaRPr>
          </a:p>
          <a:p>
            <a:pPr marL="0" indent="720000">
              <a:lnSpc>
                <a:spcPct val="130000"/>
              </a:lnSpc>
              <a:spcBef>
                <a:spcPts val="0"/>
              </a:spcBef>
              <a:buNone/>
            </a:pPr>
            <a:endParaRPr lang="en-US" altLang="zh-CN" sz="2400" dirty="0">
              <a:solidFill>
                <a:schemeClr val="tx1"/>
              </a:solidFill>
              <a:latin typeface="仿宋" panose="02010609060101010101" pitchFamily="49" charset="-122"/>
              <a:ea typeface="仿宋" panose="02010609060101010101" pitchFamily="49" charset="-122"/>
            </a:endParaRP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结果为</a:t>
            </a:r>
            <a:r>
              <a:rPr lang="en-US" altLang="zh-CN" sz="2400" dirty="0">
                <a:solidFill>
                  <a:schemeClr val="tx1"/>
                </a:solidFill>
                <a:latin typeface="仿宋" panose="02010609060101010101" pitchFamily="49" charset="-122"/>
                <a:ea typeface="仿宋" panose="02010609060101010101" pitchFamily="49" charset="-122"/>
              </a:rPr>
              <a:t>30</a:t>
            </a:r>
            <a:r>
              <a:rPr lang="zh-CN" altLang="en-US" sz="2400" dirty="0">
                <a:solidFill>
                  <a:schemeClr val="tx1"/>
                </a:solidFill>
                <a:latin typeface="仿宋" panose="02010609060101010101" pitchFamily="49" charset="-122"/>
                <a:ea typeface="仿宋" panose="02010609060101010101" pitchFamily="49" charset="-122"/>
              </a:rPr>
              <a:t>。</a:t>
            </a: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对于负数，无符号右移的结果与原数差别较大。</a:t>
            </a: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无符号右移又称为逻辑右移。</a:t>
            </a:r>
          </a:p>
        </p:txBody>
      </p:sp>
      <p:graphicFrame>
        <p:nvGraphicFramePr>
          <p:cNvPr id="7" name="表格 6">
            <a:extLst>
              <a:ext uri="{FF2B5EF4-FFF2-40B4-BE49-F238E27FC236}">
                <a16:creationId xmlns:a16="http://schemas.microsoft.com/office/drawing/2014/main" id="{FAFDD20C-81B4-4DD6-88E8-ECDF9DFD18C4}"/>
              </a:ext>
            </a:extLst>
          </p:cNvPr>
          <p:cNvGraphicFramePr>
            <a:graphicFrameLocks noGrp="1"/>
          </p:cNvGraphicFramePr>
          <p:nvPr>
            <p:extLst>
              <p:ext uri="{D42A27DB-BD31-4B8C-83A1-F6EECF244321}">
                <p14:modId xmlns:p14="http://schemas.microsoft.com/office/powerpoint/2010/main" val="2126940067"/>
              </p:ext>
            </p:extLst>
          </p:nvPr>
        </p:nvGraphicFramePr>
        <p:xfrm>
          <a:off x="1979245" y="4236245"/>
          <a:ext cx="9524997" cy="1143000"/>
        </p:xfrm>
        <a:graphic>
          <a:graphicData uri="http://schemas.openxmlformats.org/drawingml/2006/table">
            <a:tbl>
              <a:tblPr firstRow="1" firstCol="1" bandRow="1">
                <a:tableStyleId>{5C22544A-7EE6-4342-B048-85BDC9FD1C3A}</a:tableStyleId>
              </a:tblPr>
              <a:tblGrid>
                <a:gridCol w="1462740">
                  <a:extLst>
                    <a:ext uri="{9D8B030D-6E8A-4147-A177-3AD203B41FA5}">
                      <a16:colId xmlns:a16="http://schemas.microsoft.com/office/drawing/2014/main" val="20000"/>
                    </a:ext>
                  </a:extLst>
                </a:gridCol>
                <a:gridCol w="709491">
                  <a:extLst>
                    <a:ext uri="{9D8B030D-6E8A-4147-A177-3AD203B41FA5}">
                      <a16:colId xmlns:a16="http://schemas.microsoft.com/office/drawing/2014/main" val="20001"/>
                    </a:ext>
                  </a:extLst>
                </a:gridCol>
                <a:gridCol w="709491">
                  <a:extLst>
                    <a:ext uri="{9D8B030D-6E8A-4147-A177-3AD203B41FA5}">
                      <a16:colId xmlns:a16="http://schemas.microsoft.com/office/drawing/2014/main" val="20002"/>
                    </a:ext>
                  </a:extLst>
                </a:gridCol>
                <a:gridCol w="709491">
                  <a:extLst>
                    <a:ext uri="{9D8B030D-6E8A-4147-A177-3AD203B41FA5}">
                      <a16:colId xmlns:a16="http://schemas.microsoft.com/office/drawing/2014/main" val="20003"/>
                    </a:ext>
                  </a:extLst>
                </a:gridCol>
                <a:gridCol w="709491">
                  <a:extLst>
                    <a:ext uri="{9D8B030D-6E8A-4147-A177-3AD203B41FA5}">
                      <a16:colId xmlns:a16="http://schemas.microsoft.com/office/drawing/2014/main" val="20004"/>
                    </a:ext>
                  </a:extLst>
                </a:gridCol>
                <a:gridCol w="709491">
                  <a:extLst>
                    <a:ext uri="{9D8B030D-6E8A-4147-A177-3AD203B41FA5}">
                      <a16:colId xmlns:a16="http://schemas.microsoft.com/office/drawing/2014/main" val="20005"/>
                    </a:ext>
                  </a:extLst>
                </a:gridCol>
                <a:gridCol w="709491">
                  <a:extLst>
                    <a:ext uri="{9D8B030D-6E8A-4147-A177-3AD203B41FA5}">
                      <a16:colId xmlns:a16="http://schemas.microsoft.com/office/drawing/2014/main" val="20006"/>
                    </a:ext>
                  </a:extLst>
                </a:gridCol>
                <a:gridCol w="709491">
                  <a:extLst>
                    <a:ext uri="{9D8B030D-6E8A-4147-A177-3AD203B41FA5}">
                      <a16:colId xmlns:a16="http://schemas.microsoft.com/office/drawing/2014/main" val="20007"/>
                    </a:ext>
                  </a:extLst>
                </a:gridCol>
                <a:gridCol w="709491">
                  <a:extLst>
                    <a:ext uri="{9D8B030D-6E8A-4147-A177-3AD203B41FA5}">
                      <a16:colId xmlns:a16="http://schemas.microsoft.com/office/drawing/2014/main" val="20008"/>
                    </a:ext>
                  </a:extLst>
                </a:gridCol>
                <a:gridCol w="2386329">
                  <a:extLst>
                    <a:ext uri="{9D8B030D-6E8A-4147-A177-3AD203B41FA5}">
                      <a16:colId xmlns:a16="http://schemas.microsoft.com/office/drawing/2014/main" val="20009"/>
                    </a:ext>
                  </a:extLst>
                </a:gridCol>
              </a:tblGrid>
              <a:tr h="625485">
                <a:tc>
                  <a:txBody>
                    <a:bodyPr/>
                    <a:lstStyle/>
                    <a:p>
                      <a:pPr indent="266700" algn="l">
                        <a:spcAft>
                          <a:spcPts val="0"/>
                        </a:spcAft>
                      </a:pPr>
                      <a:r>
                        <a:rPr lang="en-US" sz="2400" b="0" kern="100" dirty="0">
                          <a:solidFill>
                            <a:schemeClr val="bg1"/>
                          </a:solidFill>
                          <a:effectLst/>
                          <a:latin typeface="+mn-ea"/>
                          <a:ea typeface="+mn-ea"/>
                        </a:rPr>
                        <a:t>&gt;&gt;&gt;3</a:t>
                      </a:r>
                      <a:endParaRPr lang="zh-CN" sz="2400" b="0" kern="100" dirty="0">
                        <a:solidFill>
                          <a:schemeClr val="bg1"/>
                        </a:solidFill>
                        <a:effectLst/>
                        <a:latin typeface="+mn-ea"/>
                        <a:ea typeface="+mn-ea"/>
                        <a:cs typeface="Mongolian Baiti"/>
                      </a:endParaRPr>
                    </a:p>
                  </a:txBody>
                  <a:tcPr marL="68580" marR="68580" marT="0" marB="0">
                    <a:solidFill>
                      <a:schemeClr val="bg1">
                        <a:lumMod val="65000"/>
                      </a:schemeClr>
                    </a:solidFill>
                  </a:tcPr>
                </a:tc>
                <a:tc>
                  <a:txBody>
                    <a:bodyPr/>
                    <a:lstStyle/>
                    <a:p>
                      <a:pPr indent="266700" algn="l">
                        <a:spcAft>
                          <a:spcPts val="0"/>
                        </a:spcAft>
                      </a:pPr>
                      <a:r>
                        <a:rPr lang="en-US" sz="2400" b="0" kern="100" dirty="0">
                          <a:solidFill>
                            <a:schemeClr val="bg1"/>
                          </a:solidFill>
                          <a:effectLst/>
                          <a:latin typeface="+mn-ea"/>
                          <a:ea typeface="+mn-ea"/>
                        </a:rPr>
                        <a:t>1</a:t>
                      </a:r>
                      <a:endParaRPr lang="zh-CN" sz="2400" b="0" kern="100" dirty="0">
                        <a:solidFill>
                          <a:schemeClr val="bg1"/>
                        </a:solidFill>
                        <a:effectLst/>
                        <a:latin typeface="+mn-ea"/>
                        <a:ea typeface="+mn-ea"/>
                        <a:cs typeface="Mongolian Baiti"/>
                      </a:endParaRPr>
                    </a:p>
                  </a:txBody>
                  <a:tcPr marL="68580" marR="68580" marT="0" marB="0">
                    <a:solidFill>
                      <a:schemeClr val="bg1">
                        <a:lumMod val="65000"/>
                      </a:schemeClr>
                    </a:solidFill>
                  </a:tcPr>
                </a:tc>
                <a:tc>
                  <a:txBody>
                    <a:bodyPr/>
                    <a:lstStyle/>
                    <a:p>
                      <a:pPr indent="266700" algn="l">
                        <a:spcAft>
                          <a:spcPts val="0"/>
                        </a:spcAft>
                      </a:pPr>
                      <a:r>
                        <a:rPr lang="en-US" sz="2400" b="0" kern="100">
                          <a:solidFill>
                            <a:schemeClr val="bg1"/>
                          </a:solidFill>
                          <a:effectLst/>
                          <a:latin typeface="+mn-ea"/>
                          <a:ea typeface="+mn-ea"/>
                        </a:rPr>
                        <a:t>1</a:t>
                      </a:r>
                      <a:endParaRPr lang="zh-CN" sz="2400" b="0" kern="100">
                        <a:solidFill>
                          <a:schemeClr val="bg1"/>
                        </a:solidFill>
                        <a:effectLst/>
                        <a:latin typeface="+mn-ea"/>
                        <a:ea typeface="+mn-ea"/>
                        <a:cs typeface="Mongolian Baiti"/>
                      </a:endParaRPr>
                    </a:p>
                  </a:txBody>
                  <a:tcPr marL="68580" marR="68580" marT="0" marB="0">
                    <a:solidFill>
                      <a:schemeClr val="bg1">
                        <a:lumMod val="65000"/>
                      </a:schemeClr>
                    </a:solidFill>
                  </a:tcPr>
                </a:tc>
                <a:tc>
                  <a:txBody>
                    <a:bodyPr/>
                    <a:lstStyle/>
                    <a:p>
                      <a:pPr indent="266700" algn="l">
                        <a:spcAft>
                          <a:spcPts val="0"/>
                        </a:spcAft>
                      </a:pPr>
                      <a:r>
                        <a:rPr lang="en-US" sz="2400" b="0" kern="100">
                          <a:solidFill>
                            <a:schemeClr val="bg1"/>
                          </a:solidFill>
                          <a:effectLst/>
                          <a:latin typeface="+mn-ea"/>
                          <a:ea typeface="+mn-ea"/>
                        </a:rPr>
                        <a:t>1</a:t>
                      </a:r>
                      <a:endParaRPr lang="zh-CN" sz="2400" b="0" kern="100">
                        <a:solidFill>
                          <a:schemeClr val="bg1"/>
                        </a:solidFill>
                        <a:effectLst/>
                        <a:latin typeface="+mn-ea"/>
                        <a:ea typeface="+mn-ea"/>
                        <a:cs typeface="Mongolian Baiti"/>
                      </a:endParaRPr>
                    </a:p>
                  </a:txBody>
                  <a:tcPr marL="68580" marR="68580" marT="0" marB="0">
                    <a:solidFill>
                      <a:schemeClr val="bg1">
                        <a:lumMod val="65000"/>
                      </a:schemeClr>
                    </a:solidFill>
                  </a:tcPr>
                </a:tc>
                <a:tc>
                  <a:txBody>
                    <a:bodyPr/>
                    <a:lstStyle/>
                    <a:p>
                      <a:pPr indent="266700" algn="l">
                        <a:spcAft>
                          <a:spcPts val="0"/>
                        </a:spcAft>
                      </a:pPr>
                      <a:r>
                        <a:rPr lang="en-US" sz="2400" b="0" kern="100">
                          <a:solidFill>
                            <a:schemeClr val="bg1"/>
                          </a:solidFill>
                          <a:effectLst/>
                          <a:latin typeface="+mn-ea"/>
                          <a:ea typeface="+mn-ea"/>
                        </a:rPr>
                        <a:t>1</a:t>
                      </a:r>
                      <a:endParaRPr lang="zh-CN" sz="2400" b="0" kern="100">
                        <a:solidFill>
                          <a:schemeClr val="bg1"/>
                        </a:solidFill>
                        <a:effectLst/>
                        <a:latin typeface="+mn-ea"/>
                        <a:ea typeface="+mn-ea"/>
                        <a:cs typeface="Mongolian Baiti"/>
                      </a:endParaRPr>
                    </a:p>
                  </a:txBody>
                  <a:tcPr marL="68580" marR="68580" marT="0" marB="0">
                    <a:solidFill>
                      <a:schemeClr val="bg1">
                        <a:lumMod val="65000"/>
                      </a:schemeClr>
                    </a:solidFill>
                  </a:tcPr>
                </a:tc>
                <a:tc>
                  <a:txBody>
                    <a:bodyPr/>
                    <a:lstStyle/>
                    <a:p>
                      <a:pPr indent="266700" algn="l">
                        <a:spcAft>
                          <a:spcPts val="0"/>
                        </a:spcAft>
                      </a:pPr>
                      <a:r>
                        <a:rPr lang="en-US" sz="2400" b="0" kern="100">
                          <a:solidFill>
                            <a:schemeClr val="bg1"/>
                          </a:solidFill>
                          <a:effectLst/>
                          <a:latin typeface="+mn-ea"/>
                          <a:ea typeface="+mn-ea"/>
                        </a:rPr>
                        <a:t>0</a:t>
                      </a:r>
                      <a:endParaRPr lang="zh-CN" sz="2400" b="0" kern="100">
                        <a:solidFill>
                          <a:schemeClr val="bg1"/>
                        </a:solidFill>
                        <a:effectLst/>
                        <a:latin typeface="+mn-ea"/>
                        <a:ea typeface="+mn-ea"/>
                        <a:cs typeface="Mongolian Baiti"/>
                      </a:endParaRPr>
                    </a:p>
                  </a:txBody>
                  <a:tcPr marL="68580" marR="68580" marT="0" marB="0">
                    <a:solidFill>
                      <a:schemeClr val="bg1">
                        <a:lumMod val="65000"/>
                      </a:schemeClr>
                    </a:solidFill>
                  </a:tcPr>
                </a:tc>
                <a:tc>
                  <a:txBody>
                    <a:bodyPr/>
                    <a:lstStyle/>
                    <a:p>
                      <a:pPr indent="266700" algn="l">
                        <a:spcAft>
                          <a:spcPts val="0"/>
                        </a:spcAft>
                      </a:pPr>
                      <a:r>
                        <a:rPr lang="en-US" sz="2400" b="0" kern="100">
                          <a:solidFill>
                            <a:schemeClr val="bg1"/>
                          </a:solidFill>
                          <a:effectLst/>
                          <a:latin typeface="+mn-ea"/>
                          <a:ea typeface="+mn-ea"/>
                        </a:rPr>
                        <a:t>1</a:t>
                      </a:r>
                      <a:endParaRPr lang="zh-CN" sz="2400" b="0" kern="100">
                        <a:solidFill>
                          <a:schemeClr val="bg1"/>
                        </a:solidFill>
                        <a:effectLst/>
                        <a:latin typeface="+mn-ea"/>
                        <a:ea typeface="+mn-ea"/>
                        <a:cs typeface="Mongolian Baiti"/>
                      </a:endParaRPr>
                    </a:p>
                  </a:txBody>
                  <a:tcPr marL="68580" marR="68580" marT="0" marB="0">
                    <a:solidFill>
                      <a:schemeClr val="bg1">
                        <a:lumMod val="65000"/>
                      </a:schemeClr>
                    </a:solidFill>
                  </a:tcPr>
                </a:tc>
                <a:tc>
                  <a:txBody>
                    <a:bodyPr/>
                    <a:lstStyle/>
                    <a:p>
                      <a:pPr indent="266700" algn="l">
                        <a:spcAft>
                          <a:spcPts val="0"/>
                        </a:spcAft>
                      </a:pPr>
                      <a:r>
                        <a:rPr lang="en-US" sz="2400" b="0" kern="100">
                          <a:solidFill>
                            <a:schemeClr val="bg1"/>
                          </a:solidFill>
                          <a:effectLst/>
                          <a:latin typeface="+mn-ea"/>
                          <a:ea typeface="+mn-ea"/>
                        </a:rPr>
                        <a:t>0</a:t>
                      </a:r>
                      <a:endParaRPr lang="zh-CN" sz="2400" b="0" kern="100">
                        <a:solidFill>
                          <a:schemeClr val="bg1"/>
                        </a:solidFill>
                        <a:effectLst/>
                        <a:latin typeface="+mn-ea"/>
                        <a:ea typeface="+mn-ea"/>
                        <a:cs typeface="Mongolian Baiti"/>
                      </a:endParaRPr>
                    </a:p>
                  </a:txBody>
                  <a:tcPr marL="68580" marR="68580" marT="0" marB="0">
                    <a:solidFill>
                      <a:schemeClr val="bg1">
                        <a:lumMod val="65000"/>
                      </a:schemeClr>
                    </a:solidFill>
                  </a:tcPr>
                </a:tc>
                <a:tc>
                  <a:txBody>
                    <a:bodyPr/>
                    <a:lstStyle/>
                    <a:p>
                      <a:pPr indent="266700" algn="l">
                        <a:spcAft>
                          <a:spcPts val="0"/>
                        </a:spcAft>
                      </a:pPr>
                      <a:r>
                        <a:rPr lang="en-US" sz="2400" b="0" kern="100">
                          <a:solidFill>
                            <a:schemeClr val="bg1"/>
                          </a:solidFill>
                          <a:effectLst/>
                          <a:latin typeface="+mn-ea"/>
                          <a:ea typeface="+mn-ea"/>
                        </a:rPr>
                        <a:t>0</a:t>
                      </a:r>
                      <a:endParaRPr lang="zh-CN" sz="2400" b="0" kern="100">
                        <a:solidFill>
                          <a:schemeClr val="bg1"/>
                        </a:solidFill>
                        <a:effectLst/>
                        <a:latin typeface="+mn-ea"/>
                        <a:ea typeface="+mn-ea"/>
                        <a:cs typeface="Mongolian Baiti"/>
                      </a:endParaRPr>
                    </a:p>
                  </a:txBody>
                  <a:tcPr marL="68580" marR="68580" marT="0" marB="0">
                    <a:solidFill>
                      <a:schemeClr val="bg1">
                        <a:lumMod val="65000"/>
                      </a:schemeClr>
                    </a:solidFill>
                  </a:tcPr>
                </a:tc>
                <a:tc>
                  <a:txBody>
                    <a:bodyPr/>
                    <a:lstStyle/>
                    <a:p>
                      <a:pPr indent="266700" algn="l">
                        <a:spcAft>
                          <a:spcPts val="0"/>
                        </a:spcAft>
                      </a:pPr>
                      <a:r>
                        <a:rPr lang="zh-CN" sz="2400" b="0" kern="100">
                          <a:solidFill>
                            <a:schemeClr val="bg1"/>
                          </a:solidFill>
                          <a:effectLst/>
                          <a:latin typeface="+mn-ea"/>
                          <a:ea typeface="+mn-ea"/>
                        </a:rPr>
                        <a:t>（</a:t>
                      </a:r>
                      <a:r>
                        <a:rPr lang="en-US" sz="2400" b="0" kern="100">
                          <a:solidFill>
                            <a:schemeClr val="bg1"/>
                          </a:solidFill>
                          <a:effectLst/>
                          <a:latin typeface="+mn-ea"/>
                          <a:ea typeface="+mn-ea"/>
                        </a:rPr>
                        <a:t>-12 </a:t>
                      </a:r>
                      <a:r>
                        <a:rPr lang="zh-CN" sz="2400" b="0" kern="100">
                          <a:solidFill>
                            <a:schemeClr val="bg1"/>
                          </a:solidFill>
                          <a:effectLst/>
                          <a:latin typeface="+mn-ea"/>
                          <a:ea typeface="+mn-ea"/>
                        </a:rPr>
                        <a:t>补码）</a:t>
                      </a:r>
                      <a:endParaRPr lang="zh-CN" sz="2400" b="0" kern="100">
                        <a:solidFill>
                          <a:schemeClr val="bg1"/>
                        </a:solidFill>
                        <a:effectLst/>
                        <a:latin typeface="+mn-ea"/>
                        <a:ea typeface="+mn-ea"/>
                        <a:cs typeface="Mongolian Baiti"/>
                      </a:endParaRPr>
                    </a:p>
                  </a:txBody>
                  <a:tcPr marL="68580" marR="68580" marT="0" marB="0">
                    <a:solidFill>
                      <a:schemeClr val="bg1">
                        <a:lumMod val="65000"/>
                      </a:schemeClr>
                    </a:solidFill>
                  </a:tcPr>
                </a:tc>
                <a:extLst>
                  <a:ext uri="{0D108BD9-81ED-4DB2-BD59-A6C34878D82A}">
                    <a16:rowId xmlns:a16="http://schemas.microsoft.com/office/drawing/2014/main" val="10000"/>
                  </a:ext>
                </a:extLst>
              </a:tr>
              <a:tr h="517515">
                <a:tc>
                  <a:txBody>
                    <a:bodyPr/>
                    <a:lstStyle/>
                    <a:p>
                      <a:pPr indent="266700" algn="ctr">
                        <a:spcAft>
                          <a:spcPts val="0"/>
                        </a:spcAft>
                      </a:pPr>
                      <a:r>
                        <a:rPr lang="en-US" sz="2400" b="0" kern="100" dirty="0">
                          <a:solidFill>
                            <a:schemeClr val="bg1"/>
                          </a:solidFill>
                          <a:effectLst/>
                          <a:latin typeface="+mn-ea"/>
                          <a:ea typeface="+mn-ea"/>
                        </a:rPr>
                        <a:t> </a:t>
                      </a:r>
                      <a:endParaRPr lang="zh-CN" sz="2400" b="0" kern="100" dirty="0">
                        <a:solidFill>
                          <a:schemeClr val="bg1"/>
                        </a:solidFill>
                        <a:effectLst/>
                        <a:latin typeface="+mn-ea"/>
                        <a:ea typeface="+mn-ea"/>
                        <a:cs typeface="Mongolian Baiti"/>
                      </a:endParaRPr>
                    </a:p>
                  </a:txBody>
                  <a:tcPr marL="68580" marR="68580" marT="0" marB="0">
                    <a:solidFill>
                      <a:schemeClr val="bg1">
                        <a:lumMod val="65000"/>
                      </a:schemeClr>
                    </a:solidFill>
                  </a:tcPr>
                </a:tc>
                <a:tc>
                  <a:txBody>
                    <a:bodyPr/>
                    <a:lstStyle/>
                    <a:p>
                      <a:pPr indent="266700" algn="ctr">
                        <a:spcAft>
                          <a:spcPts val="0"/>
                        </a:spcAft>
                      </a:pPr>
                      <a:r>
                        <a:rPr lang="en-US" sz="2400" b="0" kern="100">
                          <a:solidFill>
                            <a:schemeClr val="bg1"/>
                          </a:solidFill>
                          <a:effectLst/>
                          <a:latin typeface="+mn-ea"/>
                          <a:ea typeface="+mn-ea"/>
                        </a:rPr>
                        <a:t>0</a:t>
                      </a:r>
                      <a:endParaRPr lang="zh-CN" sz="2400" b="0" kern="100">
                        <a:solidFill>
                          <a:schemeClr val="bg1"/>
                        </a:solidFill>
                        <a:effectLst/>
                        <a:latin typeface="+mn-ea"/>
                        <a:ea typeface="+mn-ea"/>
                        <a:cs typeface="Mongolian Baiti"/>
                      </a:endParaRPr>
                    </a:p>
                  </a:txBody>
                  <a:tcPr marL="68580" marR="68580" marT="0" marB="0" anchor="b">
                    <a:solidFill>
                      <a:schemeClr val="bg1">
                        <a:lumMod val="65000"/>
                      </a:schemeClr>
                    </a:solidFill>
                  </a:tcPr>
                </a:tc>
                <a:tc>
                  <a:txBody>
                    <a:bodyPr/>
                    <a:lstStyle/>
                    <a:p>
                      <a:pPr indent="266700" algn="ctr">
                        <a:spcAft>
                          <a:spcPts val="0"/>
                        </a:spcAft>
                      </a:pPr>
                      <a:r>
                        <a:rPr lang="en-US" sz="2400" b="0" kern="100">
                          <a:solidFill>
                            <a:schemeClr val="bg1"/>
                          </a:solidFill>
                          <a:effectLst/>
                          <a:latin typeface="+mn-ea"/>
                          <a:ea typeface="+mn-ea"/>
                        </a:rPr>
                        <a:t>0</a:t>
                      </a:r>
                      <a:endParaRPr lang="zh-CN" sz="2400" b="0" kern="100">
                        <a:solidFill>
                          <a:schemeClr val="bg1"/>
                        </a:solidFill>
                        <a:effectLst/>
                        <a:latin typeface="+mn-ea"/>
                        <a:ea typeface="+mn-ea"/>
                        <a:cs typeface="Mongolian Baiti"/>
                      </a:endParaRPr>
                    </a:p>
                  </a:txBody>
                  <a:tcPr marL="68580" marR="68580" marT="0" marB="0" anchor="b">
                    <a:solidFill>
                      <a:schemeClr val="bg1">
                        <a:lumMod val="65000"/>
                      </a:schemeClr>
                    </a:solidFill>
                  </a:tcPr>
                </a:tc>
                <a:tc>
                  <a:txBody>
                    <a:bodyPr/>
                    <a:lstStyle/>
                    <a:p>
                      <a:pPr indent="266700" algn="ctr">
                        <a:spcAft>
                          <a:spcPts val="0"/>
                        </a:spcAft>
                      </a:pPr>
                      <a:r>
                        <a:rPr lang="en-US" sz="2400" b="0" kern="100" dirty="0">
                          <a:solidFill>
                            <a:schemeClr val="bg1"/>
                          </a:solidFill>
                          <a:effectLst/>
                          <a:latin typeface="+mn-ea"/>
                          <a:ea typeface="+mn-ea"/>
                        </a:rPr>
                        <a:t>0</a:t>
                      </a:r>
                      <a:endParaRPr lang="zh-CN" sz="2400" b="0" kern="100" dirty="0">
                        <a:solidFill>
                          <a:schemeClr val="bg1"/>
                        </a:solidFill>
                        <a:effectLst/>
                        <a:latin typeface="+mn-ea"/>
                        <a:ea typeface="+mn-ea"/>
                        <a:cs typeface="Mongolian Baiti"/>
                      </a:endParaRPr>
                    </a:p>
                  </a:txBody>
                  <a:tcPr marL="68580" marR="68580" marT="0" marB="0" anchor="b">
                    <a:solidFill>
                      <a:schemeClr val="bg1">
                        <a:lumMod val="65000"/>
                      </a:schemeClr>
                    </a:solidFill>
                  </a:tcPr>
                </a:tc>
                <a:tc>
                  <a:txBody>
                    <a:bodyPr/>
                    <a:lstStyle/>
                    <a:p>
                      <a:pPr indent="266700" algn="ctr">
                        <a:spcAft>
                          <a:spcPts val="0"/>
                        </a:spcAft>
                      </a:pPr>
                      <a:r>
                        <a:rPr lang="en-US" sz="2400" b="0" kern="100">
                          <a:solidFill>
                            <a:schemeClr val="bg1"/>
                          </a:solidFill>
                          <a:effectLst/>
                          <a:latin typeface="+mn-ea"/>
                          <a:ea typeface="+mn-ea"/>
                        </a:rPr>
                        <a:t>1</a:t>
                      </a:r>
                      <a:endParaRPr lang="zh-CN" sz="2400" b="0" kern="100">
                        <a:solidFill>
                          <a:schemeClr val="bg1"/>
                        </a:solidFill>
                        <a:effectLst/>
                        <a:latin typeface="+mn-ea"/>
                        <a:ea typeface="+mn-ea"/>
                        <a:cs typeface="Mongolian Baiti"/>
                      </a:endParaRPr>
                    </a:p>
                  </a:txBody>
                  <a:tcPr marL="68580" marR="68580" marT="0" marB="0" anchor="b">
                    <a:solidFill>
                      <a:schemeClr val="bg1">
                        <a:lumMod val="65000"/>
                      </a:schemeClr>
                    </a:solidFill>
                  </a:tcPr>
                </a:tc>
                <a:tc>
                  <a:txBody>
                    <a:bodyPr/>
                    <a:lstStyle/>
                    <a:p>
                      <a:pPr indent="266700" algn="ctr">
                        <a:spcAft>
                          <a:spcPts val="0"/>
                        </a:spcAft>
                      </a:pPr>
                      <a:r>
                        <a:rPr lang="en-US" sz="2400" b="0" kern="100">
                          <a:solidFill>
                            <a:schemeClr val="bg1"/>
                          </a:solidFill>
                          <a:effectLst/>
                          <a:latin typeface="+mn-ea"/>
                          <a:ea typeface="+mn-ea"/>
                        </a:rPr>
                        <a:t>1</a:t>
                      </a:r>
                      <a:endParaRPr lang="zh-CN" sz="2400" b="0" kern="100">
                        <a:solidFill>
                          <a:schemeClr val="bg1"/>
                        </a:solidFill>
                        <a:effectLst/>
                        <a:latin typeface="+mn-ea"/>
                        <a:ea typeface="+mn-ea"/>
                        <a:cs typeface="Mongolian Baiti"/>
                      </a:endParaRPr>
                    </a:p>
                  </a:txBody>
                  <a:tcPr marL="68580" marR="68580" marT="0" marB="0" anchor="b">
                    <a:solidFill>
                      <a:schemeClr val="bg1">
                        <a:lumMod val="65000"/>
                      </a:schemeClr>
                    </a:solidFill>
                  </a:tcPr>
                </a:tc>
                <a:tc>
                  <a:txBody>
                    <a:bodyPr/>
                    <a:lstStyle/>
                    <a:p>
                      <a:pPr indent="266700" algn="ctr">
                        <a:spcAft>
                          <a:spcPts val="0"/>
                        </a:spcAft>
                      </a:pPr>
                      <a:r>
                        <a:rPr lang="en-US" sz="2400" b="0" kern="100">
                          <a:solidFill>
                            <a:schemeClr val="bg1"/>
                          </a:solidFill>
                          <a:effectLst/>
                          <a:latin typeface="+mn-ea"/>
                          <a:ea typeface="+mn-ea"/>
                        </a:rPr>
                        <a:t>1</a:t>
                      </a:r>
                      <a:endParaRPr lang="zh-CN" sz="2400" b="0" kern="100">
                        <a:solidFill>
                          <a:schemeClr val="bg1"/>
                        </a:solidFill>
                        <a:effectLst/>
                        <a:latin typeface="+mn-ea"/>
                        <a:ea typeface="+mn-ea"/>
                        <a:cs typeface="Mongolian Baiti"/>
                      </a:endParaRPr>
                    </a:p>
                  </a:txBody>
                  <a:tcPr marL="68580" marR="68580" marT="0" marB="0" anchor="b">
                    <a:solidFill>
                      <a:schemeClr val="bg1">
                        <a:lumMod val="65000"/>
                      </a:schemeClr>
                    </a:solidFill>
                  </a:tcPr>
                </a:tc>
                <a:tc>
                  <a:txBody>
                    <a:bodyPr/>
                    <a:lstStyle/>
                    <a:p>
                      <a:pPr indent="266700" algn="ctr">
                        <a:spcAft>
                          <a:spcPts val="0"/>
                        </a:spcAft>
                      </a:pPr>
                      <a:r>
                        <a:rPr lang="en-US" sz="2400" b="0" kern="100">
                          <a:solidFill>
                            <a:schemeClr val="bg1"/>
                          </a:solidFill>
                          <a:effectLst/>
                          <a:latin typeface="+mn-ea"/>
                          <a:ea typeface="+mn-ea"/>
                        </a:rPr>
                        <a:t>1</a:t>
                      </a:r>
                      <a:endParaRPr lang="zh-CN" sz="2400" b="0" kern="100">
                        <a:solidFill>
                          <a:schemeClr val="bg1"/>
                        </a:solidFill>
                        <a:effectLst/>
                        <a:latin typeface="+mn-ea"/>
                        <a:ea typeface="+mn-ea"/>
                        <a:cs typeface="Mongolian Baiti"/>
                      </a:endParaRPr>
                    </a:p>
                  </a:txBody>
                  <a:tcPr marL="68580" marR="68580" marT="0" marB="0" anchor="b">
                    <a:solidFill>
                      <a:schemeClr val="bg1">
                        <a:lumMod val="65000"/>
                      </a:schemeClr>
                    </a:solidFill>
                  </a:tcPr>
                </a:tc>
                <a:tc>
                  <a:txBody>
                    <a:bodyPr/>
                    <a:lstStyle/>
                    <a:p>
                      <a:pPr indent="266700" algn="ctr">
                        <a:spcAft>
                          <a:spcPts val="0"/>
                        </a:spcAft>
                      </a:pPr>
                      <a:r>
                        <a:rPr lang="en-US" sz="2400" b="0" kern="100">
                          <a:solidFill>
                            <a:schemeClr val="bg1"/>
                          </a:solidFill>
                          <a:effectLst/>
                          <a:latin typeface="+mn-ea"/>
                          <a:ea typeface="+mn-ea"/>
                        </a:rPr>
                        <a:t>0</a:t>
                      </a:r>
                      <a:endParaRPr lang="zh-CN" sz="2400" b="0" kern="100">
                        <a:solidFill>
                          <a:schemeClr val="bg1"/>
                        </a:solidFill>
                        <a:effectLst/>
                        <a:latin typeface="+mn-ea"/>
                        <a:ea typeface="+mn-ea"/>
                        <a:cs typeface="Mongolian Baiti"/>
                      </a:endParaRPr>
                    </a:p>
                  </a:txBody>
                  <a:tcPr marL="68580" marR="68580" marT="0" marB="0" anchor="b">
                    <a:solidFill>
                      <a:schemeClr val="bg1">
                        <a:lumMod val="65000"/>
                      </a:schemeClr>
                    </a:solidFill>
                  </a:tcPr>
                </a:tc>
                <a:tc>
                  <a:txBody>
                    <a:bodyPr/>
                    <a:lstStyle/>
                    <a:p>
                      <a:pPr indent="266700" algn="ctr">
                        <a:spcAft>
                          <a:spcPts val="0"/>
                        </a:spcAft>
                      </a:pPr>
                      <a:r>
                        <a:rPr lang="zh-CN" sz="2400" b="0" kern="100" dirty="0">
                          <a:solidFill>
                            <a:schemeClr val="bg1"/>
                          </a:solidFill>
                          <a:effectLst/>
                          <a:latin typeface="+mn-ea"/>
                          <a:ea typeface="+mn-ea"/>
                        </a:rPr>
                        <a:t>（</a:t>
                      </a:r>
                      <a:r>
                        <a:rPr lang="en-US" sz="2400" b="0" kern="100" dirty="0">
                          <a:solidFill>
                            <a:schemeClr val="bg1"/>
                          </a:solidFill>
                          <a:effectLst/>
                          <a:latin typeface="+mn-ea"/>
                          <a:ea typeface="+mn-ea"/>
                        </a:rPr>
                        <a:t>30</a:t>
                      </a:r>
                      <a:r>
                        <a:rPr lang="zh-CN" sz="2400" b="0" kern="100" dirty="0">
                          <a:solidFill>
                            <a:schemeClr val="bg1"/>
                          </a:solidFill>
                          <a:effectLst/>
                          <a:latin typeface="+mn-ea"/>
                          <a:ea typeface="+mn-ea"/>
                        </a:rPr>
                        <a:t>）</a:t>
                      </a:r>
                      <a:endParaRPr lang="zh-CN" sz="2400" b="0" kern="100" dirty="0">
                        <a:solidFill>
                          <a:schemeClr val="bg1"/>
                        </a:solidFill>
                        <a:effectLst/>
                        <a:latin typeface="+mn-ea"/>
                        <a:ea typeface="+mn-ea"/>
                        <a:cs typeface="Mongolian Baiti"/>
                      </a:endParaRPr>
                    </a:p>
                  </a:txBody>
                  <a:tcPr marL="68580" marR="68580" marT="0" marB="0" anchor="b">
                    <a:solidFill>
                      <a:schemeClr val="bg1">
                        <a:lumMod val="6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6840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9" fill="hold" grpId="0"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21" fill="hold">
                            <p:stCondLst>
                              <p:cond delay="1500"/>
                            </p:stCondLst>
                            <p:childTnLst>
                              <p:par>
                                <p:cTn id="22" presetID="2" presetClass="entr" presetSubtype="9" fill="hold" grpId="0" nodeType="after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 calcmode="lin" valueType="num">
                                      <p:cBhvr additive="base">
                                        <p:cTn id="24"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6">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9" fill="hold" grpId="0" nodeType="click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 calcmode="lin" valueType="num">
                                      <p:cBhvr additive="base">
                                        <p:cTn id="30"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6">
                                            <p:txEl>
                                              <p:pRg st="2" end="2"/>
                                            </p:txEl>
                                          </p:spTgt>
                                        </p:tgtEl>
                                        <p:attrNameLst>
                                          <p:attrName>ppt_y</p:attrName>
                                        </p:attrNameLst>
                                      </p:cBhvr>
                                      <p:tavLst>
                                        <p:tav tm="0">
                                          <p:val>
                                            <p:strVal val="0-#ppt_h/2"/>
                                          </p:val>
                                        </p:tav>
                                        <p:tav tm="100000">
                                          <p:val>
                                            <p:strVal val="#ppt_y"/>
                                          </p:val>
                                        </p:tav>
                                      </p:tavLst>
                                    </p:anim>
                                  </p:childTnLst>
                                </p:cTn>
                              </p:par>
                            </p:childTnLst>
                          </p:cTn>
                        </p:par>
                        <p:par>
                          <p:cTn id="32" fill="hold">
                            <p:stCondLst>
                              <p:cond delay="500"/>
                            </p:stCondLst>
                            <p:childTnLst>
                              <p:par>
                                <p:cTn id="33" presetID="6" presetClass="entr" presetSubtype="16"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circle(in)">
                                      <p:cBhvr>
                                        <p:cTn id="35" dur="2000"/>
                                        <p:tgtEl>
                                          <p:spTgt spid="7"/>
                                        </p:tgtEl>
                                      </p:cBhvr>
                                    </p:animEffect>
                                  </p:childTnLst>
                                </p:cTn>
                              </p:par>
                            </p:childTnLst>
                          </p:cTn>
                        </p:par>
                        <p:par>
                          <p:cTn id="36" fill="hold">
                            <p:stCondLst>
                              <p:cond delay="2500"/>
                            </p:stCondLst>
                            <p:childTnLst>
                              <p:par>
                                <p:cTn id="37" presetID="2" presetClass="entr" presetSubtype="9" fill="hold" grpId="0" nodeType="afterEffect">
                                  <p:stCondLst>
                                    <p:cond delay="0"/>
                                  </p:stCondLst>
                                  <p:childTnLst>
                                    <p:set>
                                      <p:cBhvr>
                                        <p:cTn id="38" dur="1" fill="hold">
                                          <p:stCondLst>
                                            <p:cond delay="0"/>
                                          </p:stCondLst>
                                        </p:cTn>
                                        <p:tgtEl>
                                          <p:spTgt spid="6">
                                            <p:txEl>
                                              <p:pRg st="5" end="5"/>
                                            </p:txEl>
                                          </p:spTgt>
                                        </p:tgtEl>
                                        <p:attrNameLst>
                                          <p:attrName>style.visibility</p:attrName>
                                        </p:attrNameLst>
                                      </p:cBhvr>
                                      <p:to>
                                        <p:strVal val="visible"/>
                                      </p:to>
                                    </p:set>
                                    <p:anim calcmode="lin" valueType="num">
                                      <p:cBhvr additive="base">
                                        <p:cTn id="39"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6">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9" fill="hold" grpId="0" nodeType="clickEffect">
                                  <p:stCondLst>
                                    <p:cond delay="0"/>
                                  </p:stCondLst>
                                  <p:childTnLst>
                                    <p:set>
                                      <p:cBhvr>
                                        <p:cTn id="44" dur="1" fill="hold">
                                          <p:stCondLst>
                                            <p:cond delay="0"/>
                                          </p:stCondLst>
                                        </p:cTn>
                                        <p:tgtEl>
                                          <p:spTgt spid="6">
                                            <p:txEl>
                                              <p:pRg st="6" end="6"/>
                                            </p:txEl>
                                          </p:spTgt>
                                        </p:tgtEl>
                                        <p:attrNameLst>
                                          <p:attrName>style.visibility</p:attrName>
                                        </p:attrNameLst>
                                      </p:cBhvr>
                                      <p:to>
                                        <p:strVal val="visible"/>
                                      </p:to>
                                    </p:set>
                                    <p:anim calcmode="lin" valueType="num">
                                      <p:cBhvr additive="base">
                                        <p:cTn id="45"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6">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9" fill="hold" grpId="0" nodeType="clickEffect">
                                  <p:stCondLst>
                                    <p:cond delay="0"/>
                                  </p:stCondLst>
                                  <p:childTnLst>
                                    <p:set>
                                      <p:cBhvr>
                                        <p:cTn id="50" dur="1" fill="hold">
                                          <p:stCondLst>
                                            <p:cond delay="0"/>
                                          </p:stCondLst>
                                        </p:cTn>
                                        <p:tgtEl>
                                          <p:spTgt spid="6">
                                            <p:txEl>
                                              <p:pRg st="7" end="7"/>
                                            </p:txEl>
                                          </p:spTgt>
                                        </p:tgtEl>
                                        <p:attrNameLst>
                                          <p:attrName>style.visibility</p:attrName>
                                        </p:attrNameLst>
                                      </p:cBhvr>
                                      <p:to>
                                        <p:strVal val="visible"/>
                                      </p:to>
                                    </p:set>
                                    <p:anim calcmode="lin" valueType="num">
                                      <p:cBhvr additive="base">
                                        <p:cTn id="51" dur="500" fill="hold"/>
                                        <p:tgtEl>
                                          <p:spTgt spid="6">
                                            <p:txEl>
                                              <p:pRg st="7" end="7"/>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6">
                                            <p:txEl>
                                              <p:pRg st="7" end="7"/>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6"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2.2  </a:t>
            </a:r>
            <a:r>
              <a:rPr lang="zh-CN" altLang="en-US" b="1" dirty="0">
                <a:latin typeface="仿宋" panose="02010609060101010101" pitchFamily="49" charset="-122"/>
                <a:ea typeface="仿宋" panose="02010609060101010101" pitchFamily="49" charset="-122"/>
              </a:rPr>
              <a:t>数据类型和运算符号</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11">
            <a:extLst>
              <a:ext uri="{FF2B5EF4-FFF2-40B4-BE49-F238E27FC236}">
                <a16:creationId xmlns:a16="http://schemas.microsoft.com/office/drawing/2014/main" id="{CBE824E0-277E-4FFC-93EE-69C7E90EF6ED}"/>
              </a:ext>
            </a:extLst>
          </p:cNvPr>
          <p:cNvSpPr/>
          <p:nvPr/>
        </p:nvSpPr>
        <p:spPr>
          <a:xfrm>
            <a:off x="913606" y="1871725"/>
            <a:ext cx="10820400" cy="3629121"/>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内容占位符 2">
            <a:extLst>
              <a:ext uri="{FF2B5EF4-FFF2-40B4-BE49-F238E27FC236}">
                <a16:creationId xmlns:a16="http://schemas.microsoft.com/office/drawing/2014/main" id="{90239A87-EDE0-49B5-B982-BAE559371EBC}"/>
              </a:ext>
            </a:extLst>
          </p:cNvPr>
          <p:cNvSpPr txBox="1">
            <a:spLocks/>
          </p:cNvSpPr>
          <p:nvPr/>
        </p:nvSpPr>
        <p:spPr>
          <a:xfrm>
            <a:off x="456406" y="1905794"/>
            <a:ext cx="11156670" cy="309876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条件运算符是“</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，可以根据条件进行计算。使用时的语法形式：</a:t>
            </a:r>
          </a:p>
          <a:p>
            <a:pPr marL="0" indent="1252538">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关系或逻辑表达式（条件）</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表达式</a:t>
            </a:r>
            <a:r>
              <a:rPr lang="en-US" altLang="zh-CN" sz="2400" dirty="0">
                <a:solidFill>
                  <a:schemeClr val="tx1"/>
                </a:solidFill>
                <a:latin typeface="仿宋" panose="02010609060101010101" pitchFamily="49" charset="-122"/>
                <a:ea typeface="仿宋" panose="02010609060101010101" pitchFamily="49" charset="-122"/>
              </a:rPr>
              <a:t>1:</a:t>
            </a:r>
            <a:r>
              <a:rPr lang="zh-CN" altLang="en-US" sz="2400" dirty="0">
                <a:solidFill>
                  <a:schemeClr val="tx1"/>
                </a:solidFill>
                <a:latin typeface="仿宋" panose="02010609060101010101" pitchFamily="49" charset="-122"/>
                <a:ea typeface="仿宋" panose="02010609060101010101" pitchFamily="49" charset="-122"/>
              </a:rPr>
              <a:t>表达式</a:t>
            </a:r>
            <a:r>
              <a:rPr lang="en-US" altLang="zh-CN" sz="2400" dirty="0">
                <a:solidFill>
                  <a:schemeClr val="tx1"/>
                </a:solidFill>
                <a:latin typeface="仿宋" panose="02010609060101010101" pitchFamily="49" charset="-122"/>
                <a:ea typeface="仿宋" panose="02010609060101010101" pitchFamily="49" charset="-122"/>
              </a:rPr>
              <a:t>2</a:t>
            </a: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例如，找出整型数</a:t>
            </a:r>
            <a:r>
              <a:rPr lang="en-US" altLang="zh-CN" sz="2400" dirty="0">
                <a:solidFill>
                  <a:schemeClr val="tx1"/>
                </a:solidFill>
                <a:latin typeface="仿宋" panose="02010609060101010101" pitchFamily="49" charset="-122"/>
                <a:ea typeface="仿宋" panose="02010609060101010101" pitchFamily="49" charset="-122"/>
              </a:rPr>
              <a:t>a</a:t>
            </a:r>
            <a:r>
              <a:rPr lang="zh-CN" altLang="en-US" sz="2400" dirty="0">
                <a:solidFill>
                  <a:schemeClr val="tx1"/>
                </a:solidFill>
                <a:latin typeface="仿宋" panose="02010609060101010101" pitchFamily="49" charset="-122"/>
                <a:ea typeface="仿宋" panose="02010609060101010101" pitchFamily="49" charset="-122"/>
              </a:rPr>
              <a:t>和</a:t>
            </a:r>
            <a:r>
              <a:rPr lang="en-US" altLang="zh-CN" sz="2400" dirty="0">
                <a:solidFill>
                  <a:schemeClr val="tx1"/>
                </a:solidFill>
                <a:latin typeface="仿宋" panose="02010609060101010101" pitchFamily="49" charset="-122"/>
                <a:ea typeface="仿宋" panose="02010609060101010101" pitchFamily="49" charset="-122"/>
              </a:rPr>
              <a:t>b</a:t>
            </a:r>
            <a:r>
              <a:rPr lang="zh-CN" altLang="en-US" sz="2400" dirty="0">
                <a:solidFill>
                  <a:schemeClr val="tx1"/>
                </a:solidFill>
                <a:latin typeface="仿宋" panose="02010609060101010101" pitchFamily="49" charset="-122"/>
                <a:ea typeface="仿宋" panose="02010609060101010101" pitchFamily="49" charset="-122"/>
              </a:rPr>
              <a:t>中的大值，可以用关系运算符计算：</a:t>
            </a:r>
          </a:p>
          <a:p>
            <a:pPr marL="0" indent="1528763">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max=a&gt;</a:t>
            </a:r>
            <a:r>
              <a:rPr lang="en-US" altLang="zh-CN" sz="2400" dirty="0" err="1">
                <a:solidFill>
                  <a:schemeClr val="tx1"/>
                </a:solidFill>
                <a:latin typeface="仿宋" panose="02010609060101010101" pitchFamily="49" charset="-122"/>
                <a:ea typeface="仿宋" panose="02010609060101010101" pitchFamily="49" charset="-122"/>
              </a:rPr>
              <a:t>b?a:b</a:t>
            </a:r>
            <a:r>
              <a:rPr lang="en-US" altLang="zh-CN" sz="2400" dirty="0">
                <a:solidFill>
                  <a:schemeClr val="tx1"/>
                </a:solidFill>
                <a:latin typeface="仿宋" panose="02010609060101010101" pitchFamily="49" charset="-122"/>
                <a:ea typeface="仿宋" panose="02010609060101010101" pitchFamily="49" charset="-122"/>
              </a:rPr>
              <a:t>;</a:t>
            </a:r>
          </a:p>
          <a:p>
            <a:pPr marL="0" indent="714375">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或：</a:t>
            </a:r>
          </a:p>
          <a:p>
            <a:pPr marL="0" indent="1528763">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max=b&lt;</a:t>
            </a:r>
            <a:r>
              <a:rPr lang="en-US" altLang="zh-CN" sz="2400" dirty="0" err="1">
                <a:solidFill>
                  <a:schemeClr val="tx1"/>
                </a:solidFill>
                <a:latin typeface="仿宋" panose="02010609060101010101" pitchFamily="49" charset="-122"/>
                <a:ea typeface="仿宋" panose="02010609060101010101" pitchFamily="49" charset="-122"/>
              </a:rPr>
              <a:t>a?a:b</a:t>
            </a:r>
            <a:r>
              <a:rPr lang="en-US" altLang="zh-CN" sz="2400" dirty="0">
                <a:solidFill>
                  <a:schemeClr val="tx1"/>
                </a:solidFill>
                <a:latin typeface="仿宋" panose="02010609060101010101" pitchFamily="49" charset="-122"/>
                <a:ea typeface="仿宋" panose="02010609060101010101" pitchFamily="49" charset="-122"/>
              </a:rPr>
              <a:t>;</a:t>
            </a: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条件运算符的优先级高于赋值运算符，但低于其它运算符。结合性是右结合。</a:t>
            </a:r>
          </a:p>
        </p:txBody>
      </p:sp>
      <p:sp>
        <p:nvSpPr>
          <p:cNvPr id="6" name="Freeform 3">
            <a:extLst>
              <a:ext uri="{FF2B5EF4-FFF2-40B4-BE49-F238E27FC236}">
                <a16:creationId xmlns:a16="http://schemas.microsoft.com/office/drawing/2014/main" id="{96636243-8E9D-47F6-A534-52331ED671A3}"/>
              </a:ext>
            </a:extLst>
          </p:cNvPr>
          <p:cNvSpPr/>
          <p:nvPr/>
        </p:nvSpPr>
        <p:spPr>
          <a:xfrm>
            <a:off x="0" y="13723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7" name="内容占位符 2">
            <a:extLst>
              <a:ext uri="{FF2B5EF4-FFF2-40B4-BE49-F238E27FC236}">
                <a16:creationId xmlns:a16="http://schemas.microsoft.com/office/drawing/2014/main" id="{408F567A-876A-40C3-AFBC-2FA57BEDB323}"/>
              </a:ext>
            </a:extLst>
          </p:cNvPr>
          <p:cNvSpPr txBox="1">
            <a:spLocks/>
          </p:cNvSpPr>
          <p:nvPr/>
        </p:nvSpPr>
        <p:spPr>
          <a:xfrm>
            <a:off x="1069615" y="1372394"/>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5.</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条件运算符</a:t>
            </a:r>
          </a:p>
        </p:txBody>
      </p:sp>
      <p:grpSp>
        <p:nvGrpSpPr>
          <p:cNvPr id="8" name="组合 7">
            <a:extLst>
              <a:ext uri="{FF2B5EF4-FFF2-40B4-BE49-F238E27FC236}">
                <a16:creationId xmlns:a16="http://schemas.microsoft.com/office/drawing/2014/main" id="{32D7CBA7-5A94-4AFA-8AFA-CC6C444DA4F8}"/>
              </a:ext>
            </a:extLst>
          </p:cNvPr>
          <p:cNvGrpSpPr/>
          <p:nvPr/>
        </p:nvGrpSpPr>
        <p:grpSpPr>
          <a:xfrm flipH="1">
            <a:off x="6575336" y="5500847"/>
            <a:ext cx="5441599" cy="1357947"/>
            <a:chOff x="897607" y="5043462"/>
            <a:chExt cx="5441599" cy="1357947"/>
          </a:xfrm>
        </p:grpSpPr>
        <p:sp>
          <p:nvSpPr>
            <p:cNvPr id="9" name="矩形 8">
              <a:extLst>
                <a:ext uri="{FF2B5EF4-FFF2-40B4-BE49-F238E27FC236}">
                  <a16:creationId xmlns:a16="http://schemas.microsoft.com/office/drawing/2014/main" id="{0BEED4B9-9B14-4D1E-BDE9-8327E2A95D29}"/>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7127DF67-0A97-4C7D-BDB5-33661951760C}"/>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A140A78C-9DC5-4447-A9A7-8DA535F74E4F}"/>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B728FA47-90CF-40CF-8651-CE662C4937DB}"/>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D31A7A32-1808-4C7D-8B96-7D24CE7D5E76}"/>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954E1483-B65C-4E4D-A69D-96A4F37F519D}"/>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A5ADED07-2620-4D39-9328-5E0244861B63}"/>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748ECFF2-1E03-4E7C-86CA-9D44F53F2858}"/>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155DED96-E946-4985-9592-680F4D62A7A0}"/>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A9FAA5CD-3FCC-4293-B94F-96C00DDA220C}"/>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9" name="矩形 18">
              <a:extLst>
                <a:ext uri="{FF2B5EF4-FFF2-40B4-BE49-F238E27FC236}">
                  <a16:creationId xmlns:a16="http://schemas.microsoft.com/office/drawing/2014/main" id="{BA21C597-3297-48D2-92CB-20DB2E486149}"/>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1142D6C9-1EB2-4E96-84F3-99FA21ADE34C}"/>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4E1A1DED-DBD2-468F-82A1-979CB6AC8E4F}"/>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B4488FCF-336A-4F30-8F9F-EAE0D85A9C3A}"/>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BE95314A-513D-43EF-9F2F-C1C0BE42D1E8}"/>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A2D69FA8-7736-4A80-8EE2-8589037FE8B1}"/>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5E69EB44-E0B7-4804-B067-B7F5AFF45757}"/>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667859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 calcmode="lin" valueType="num">
                                      <p:cBhvr additive="base">
                                        <p:cTn id="14"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6" presetClass="entr" presetSubtype="16"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circle(in)">
                                      <p:cBhvr>
                                        <p:cTn id="19" dur="2000"/>
                                        <p:tgtEl>
                                          <p:spTgt spid="4"/>
                                        </p:tgtEl>
                                      </p:cBhvr>
                                    </p:animEffect>
                                  </p:childTnLst>
                                </p:cTn>
                              </p:par>
                            </p:childTnLst>
                          </p:cTn>
                        </p:par>
                        <p:par>
                          <p:cTn id="20" fill="hold">
                            <p:stCondLst>
                              <p:cond delay="3000"/>
                            </p:stCondLst>
                            <p:childTnLst>
                              <p:par>
                                <p:cTn id="21" presetID="2" presetClass="entr" presetSubtype="8" fill="hold" grpId="0" nodeType="after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additive="base">
                                        <p:cTn id="23"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 calcmode="lin" valueType="num">
                                      <p:cBhvr additive="base">
                                        <p:cTn id="29"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 calcmode="lin" valueType="num">
                                      <p:cBhvr additive="base">
                                        <p:cTn id="35"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2" presetClass="entr" presetSubtype="8" fill="hold" grpId="0" nodeType="afterEffect">
                                  <p:stCondLst>
                                    <p:cond delay="0"/>
                                  </p:stCondLst>
                                  <p:childTnLst>
                                    <p:set>
                                      <p:cBhvr>
                                        <p:cTn id="39" dur="1" fill="hold">
                                          <p:stCondLst>
                                            <p:cond delay="0"/>
                                          </p:stCondLst>
                                        </p:cTn>
                                        <p:tgtEl>
                                          <p:spTgt spid="5">
                                            <p:txEl>
                                              <p:pRg st="3" end="3"/>
                                            </p:txEl>
                                          </p:spTgt>
                                        </p:tgtEl>
                                        <p:attrNameLst>
                                          <p:attrName>style.visibility</p:attrName>
                                        </p:attrNameLst>
                                      </p:cBhvr>
                                      <p:to>
                                        <p:strVal val="visible"/>
                                      </p:to>
                                    </p:set>
                                    <p:anim calcmode="lin" valueType="num">
                                      <p:cBhvr additive="base">
                                        <p:cTn id="40"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5">
                                            <p:txEl>
                                              <p:pRg st="3" end="3"/>
                                            </p:txEl>
                                          </p:spTgt>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5">
                                            <p:txEl>
                                              <p:pRg st="4" end="4"/>
                                            </p:txEl>
                                          </p:spTgt>
                                        </p:tgtEl>
                                        <p:attrNameLst>
                                          <p:attrName>style.visibility</p:attrName>
                                        </p:attrNameLst>
                                      </p:cBhvr>
                                      <p:to>
                                        <p:strVal val="visible"/>
                                      </p:to>
                                    </p:set>
                                    <p:anim calcmode="lin" valueType="num">
                                      <p:cBhvr additive="base">
                                        <p:cTn id="44"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5">
                                            <p:txEl>
                                              <p:pRg st="4" end="4"/>
                                            </p:txEl>
                                          </p:spTgt>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5">
                                            <p:txEl>
                                              <p:pRg st="5" end="5"/>
                                            </p:txEl>
                                          </p:spTgt>
                                        </p:tgtEl>
                                        <p:attrNameLst>
                                          <p:attrName>style.visibility</p:attrName>
                                        </p:attrNameLst>
                                      </p:cBhvr>
                                      <p:to>
                                        <p:strVal val="visible"/>
                                      </p:to>
                                    </p:set>
                                    <p:anim calcmode="lin" valueType="num">
                                      <p:cBhvr additive="base">
                                        <p:cTn id="48"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5">
                                            <p:txEl>
                                              <p:pRg st="6" end="6"/>
                                            </p:txEl>
                                          </p:spTgt>
                                        </p:tgtEl>
                                        <p:attrNameLst>
                                          <p:attrName>style.visibility</p:attrName>
                                        </p:attrNameLst>
                                      </p:cBhvr>
                                      <p:to>
                                        <p:strVal val="visible"/>
                                      </p:to>
                                    </p:set>
                                    <p:anim calcmode="lin" valueType="num">
                                      <p:cBhvr additive="base">
                                        <p:cTn id="54" dur="500" fill="hold"/>
                                        <p:tgtEl>
                                          <p:spTgt spid="5">
                                            <p:txEl>
                                              <p:pRg st="6" end="6"/>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par>
                          <p:cTn id="56" fill="hold">
                            <p:stCondLst>
                              <p:cond delay="500"/>
                            </p:stCondLst>
                            <p:childTnLst>
                              <p:par>
                                <p:cTn id="57" presetID="22" presetClass="entr" presetSubtype="2" fill="hold" nodeType="after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wipe(right)">
                                      <p:cBhvr>
                                        <p:cTn id="5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uiExpand="1" build="p"/>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2.2  </a:t>
            </a:r>
            <a:r>
              <a:rPr lang="zh-CN" altLang="en-US" b="1" dirty="0">
                <a:latin typeface="仿宋" panose="02010609060101010101" pitchFamily="49" charset="-122"/>
                <a:ea typeface="仿宋" panose="02010609060101010101" pitchFamily="49" charset="-122"/>
              </a:rPr>
              <a:t>数据类型和运算符号</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90B778DB-53E3-4E03-8044-46A3738C23DE}"/>
              </a:ext>
            </a:extLst>
          </p:cNvPr>
          <p:cNvSpPr/>
          <p:nvPr/>
        </p:nvSpPr>
        <p:spPr>
          <a:xfrm>
            <a:off x="-2" y="2214029"/>
            <a:ext cx="12190415" cy="42637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内容占位符 2">
            <a:extLst>
              <a:ext uri="{FF2B5EF4-FFF2-40B4-BE49-F238E27FC236}">
                <a16:creationId xmlns:a16="http://schemas.microsoft.com/office/drawing/2014/main" id="{CAEF4009-04E0-42D4-838E-250A4B9097F4}"/>
              </a:ext>
            </a:extLst>
          </p:cNvPr>
          <p:cNvSpPr txBox="1">
            <a:spLocks/>
          </p:cNvSpPr>
          <p:nvPr/>
        </p:nvSpPr>
        <p:spPr>
          <a:xfrm>
            <a:off x="456406" y="2214029"/>
            <a:ext cx="11353800" cy="3654165"/>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赋值运算符执行赋值运算。可以将赋值运算符分为基本的赋值运算符和扩展的赋值运算符。</a:t>
            </a:r>
          </a:p>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1</a:t>
            </a:r>
            <a:r>
              <a:rPr lang="zh-CN" altLang="en-US" sz="2400" dirty="0">
                <a:solidFill>
                  <a:schemeClr val="tx1"/>
                </a:solidFill>
                <a:latin typeface="仿宋" panose="02010609060101010101" pitchFamily="49" charset="-122"/>
                <a:ea typeface="仿宋" panose="02010609060101010101" pitchFamily="49" charset="-122"/>
              </a:rPr>
              <a:t>）基本的赋值运算符</a:t>
            </a:r>
          </a:p>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基本的赋值运算符即“</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a:t>
            </a:r>
          </a:p>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由赋值运算符连接操作数所形成的式子称赋值表达式。它的语法形式：</a:t>
            </a:r>
          </a:p>
          <a:p>
            <a:pPr marL="0" indent="1077913">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变量</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表达式</a:t>
            </a:r>
          </a:p>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赋值运算符的左侧必须是变量，右侧是合法的表达式（常数、单一变量都是表达式的特例）。</a:t>
            </a:r>
          </a:p>
          <a:p>
            <a:pPr marL="0" indent="457200">
              <a:lnSpc>
                <a:spcPct val="13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a:p>
            <a:pPr marL="0" indent="0">
              <a:lnSpc>
                <a:spcPts val="3000"/>
              </a:lnSpc>
              <a:spcBef>
                <a:spcPts val="1800"/>
              </a:spcBef>
              <a:buNone/>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6" name="Freeform 3">
            <a:extLst>
              <a:ext uri="{FF2B5EF4-FFF2-40B4-BE49-F238E27FC236}">
                <a16:creationId xmlns:a16="http://schemas.microsoft.com/office/drawing/2014/main" id="{F0531A16-EC1E-4E2F-8D92-B849F44DC822}"/>
              </a:ext>
            </a:extLst>
          </p:cNvPr>
          <p:cNvSpPr/>
          <p:nvPr/>
        </p:nvSpPr>
        <p:spPr>
          <a:xfrm>
            <a:off x="794" y="12961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7" name="内容占位符 2">
            <a:extLst>
              <a:ext uri="{FF2B5EF4-FFF2-40B4-BE49-F238E27FC236}">
                <a16:creationId xmlns:a16="http://schemas.microsoft.com/office/drawing/2014/main" id="{BEA83337-A1DB-4AA0-804F-E4033ADBAC3D}"/>
              </a:ext>
            </a:extLst>
          </p:cNvPr>
          <p:cNvSpPr txBox="1">
            <a:spLocks/>
          </p:cNvSpPr>
          <p:nvPr/>
        </p:nvSpPr>
        <p:spPr>
          <a:xfrm>
            <a:off x="1070409" y="1306088"/>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6.</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赋值运算符</a:t>
            </a:r>
          </a:p>
        </p:txBody>
      </p:sp>
      <p:sp>
        <p:nvSpPr>
          <p:cNvPr id="8" name="矩形 7">
            <a:extLst>
              <a:ext uri="{FF2B5EF4-FFF2-40B4-BE49-F238E27FC236}">
                <a16:creationId xmlns:a16="http://schemas.microsoft.com/office/drawing/2014/main" id="{9E776B61-73AF-4529-8BEF-982C66EFA172}"/>
              </a:ext>
            </a:extLst>
          </p:cNvPr>
          <p:cNvSpPr/>
          <p:nvPr/>
        </p:nvSpPr>
        <p:spPr>
          <a:xfrm>
            <a:off x="23018" y="6859588"/>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78808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 calcmode="lin" valueType="num">
                                      <p:cBhvr additive="base">
                                        <p:cTn id="14"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6" presetClass="entr" presetSubtype="16"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circle(in)">
                                      <p:cBhvr>
                                        <p:cTn id="19" dur="2000"/>
                                        <p:tgtEl>
                                          <p:spTgt spid="4"/>
                                        </p:tgtEl>
                                      </p:cBhvr>
                                    </p:animEffect>
                                  </p:childTnLst>
                                </p:cTn>
                              </p:par>
                            </p:childTnLst>
                          </p:cTn>
                        </p:par>
                        <p:par>
                          <p:cTn id="20" fill="hold">
                            <p:stCondLst>
                              <p:cond delay="3000"/>
                            </p:stCondLst>
                            <p:childTnLst>
                              <p:par>
                                <p:cTn id="21" presetID="2" presetClass="entr" presetSubtype="9" fill="hold" grpId="0" nodeType="after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additive="base">
                                        <p:cTn id="23"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3" fill="hold" grpId="0"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 calcmode="lin" valueType="num">
                                      <p:cBhvr additive="base">
                                        <p:cTn id="29"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5">
                                            <p:txEl>
                                              <p:pRg st="1" end="1"/>
                                            </p:txEl>
                                          </p:spTgt>
                                        </p:tgtEl>
                                        <p:attrNameLst>
                                          <p:attrName>ppt_y</p:attrName>
                                        </p:attrNameLst>
                                      </p:cBhvr>
                                      <p:tavLst>
                                        <p:tav tm="0">
                                          <p:val>
                                            <p:strVal val="0-#ppt_h/2"/>
                                          </p:val>
                                        </p:tav>
                                        <p:tav tm="100000">
                                          <p:val>
                                            <p:strVal val="#ppt_y"/>
                                          </p:val>
                                        </p:tav>
                                      </p:tavLst>
                                    </p:anim>
                                  </p:childTnLst>
                                </p:cTn>
                              </p:par>
                            </p:childTnLst>
                          </p:cTn>
                        </p:par>
                        <p:par>
                          <p:cTn id="31" fill="hold">
                            <p:stCondLst>
                              <p:cond delay="500"/>
                            </p:stCondLst>
                            <p:childTnLst>
                              <p:par>
                                <p:cTn id="32" presetID="2" presetClass="entr" presetSubtype="9" fill="hold" grpId="0" nodeType="afterEffect">
                                  <p:stCondLst>
                                    <p:cond delay="0"/>
                                  </p:stCondLst>
                                  <p:childTnLst>
                                    <p:set>
                                      <p:cBhvr>
                                        <p:cTn id="33" dur="1" fill="hold">
                                          <p:stCondLst>
                                            <p:cond delay="0"/>
                                          </p:stCondLst>
                                        </p:cTn>
                                        <p:tgtEl>
                                          <p:spTgt spid="5">
                                            <p:txEl>
                                              <p:pRg st="2" end="2"/>
                                            </p:txEl>
                                          </p:spTgt>
                                        </p:tgtEl>
                                        <p:attrNameLst>
                                          <p:attrName>style.visibility</p:attrName>
                                        </p:attrNameLst>
                                      </p:cBhvr>
                                      <p:to>
                                        <p:strVal val="visible"/>
                                      </p:to>
                                    </p:set>
                                    <p:anim calcmode="lin" valueType="num">
                                      <p:cBhvr additive="base">
                                        <p:cTn id="34"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5">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9" fill="hold" grpId="0" nodeType="clickEffect">
                                  <p:stCondLst>
                                    <p:cond delay="0"/>
                                  </p:stCondLst>
                                  <p:childTnLst>
                                    <p:set>
                                      <p:cBhvr>
                                        <p:cTn id="39" dur="1" fill="hold">
                                          <p:stCondLst>
                                            <p:cond delay="0"/>
                                          </p:stCondLst>
                                        </p:cTn>
                                        <p:tgtEl>
                                          <p:spTgt spid="5">
                                            <p:txEl>
                                              <p:pRg st="3" end="3"/>
                                            </p:txEl>
                                          </p:spTgt>
                                        </p:tgtEl>
                                        <p:attrNameLst>
                                          <p:attrName>style.visibility</p:attrName>
                                        </p:attrNameLst>
                                      </p:cBhvr>
                                      <p:to>
                                        <p:strVal val="visible"/>
                                      </p:to>
                                    </p:set>
                                    <p:anim calcmode="lin" valueType="num">
                                      <p:cBhvr additive="base">
                                        <p:cTn id="40"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5">
                                            <p:txEl>
                                              <p:pRg st="3" end="3"/>
                                            </p:txEl>
                                          </p:spTgt>
                                        </p:tgtEl>
                                        <p:attrNameLst>
                                          <p:attrName>ppt_y</p:attrName>
                                        </p:attrNameLst>
                                      </p:cBhvr>
                                      <p:tavLst>
                                        <p:tav tm="0">
                                          <p:val>
                                            <p:strVal val="0-#ppt_h/2"/>
                                          </p:val>
                                        </p:tav>
                                        <p:tav tm="100000">
                                          <p:val>
                                            <p:strVal val="#ppt_y"/>
                                          </p:val>
                                        </p:tav>
                                      </p:tavLst>
                                    </p:anim>
                                  </p:childTnLst>
                                </p:cTn>
                              </p:par>
                            </p:childTnLst>
                          </p:cTn>
                        </p:par>
                        <p:par>
                          <p:cTn id="42" fill="hold">
                            <p:stCondLst>
                              <p:cond delay="500"/>
                            </p:stCondLst>
                            <p:childTnLst>
                              <p:par>
                                <p:cTn id="43" presetID="2" presetClass="entr" presetSubtype="9" fill="hold" grpId="0" nodeType="afterEffect">
                                  <p:stCondLst>
                                    <p:cond delay="0"/>
                                  </p:stCondLst>
                                  <p:childTnLst>
                                    <p:set>
                                      <p:cBhvr>
                                        <p:cTn id="44" dur="1" fill="hold">
                                          <p:stCondLst>
                                            <p:cond delay="0"/>
                                          </p:stCondLst>
                                        </p:cTn>
                                        <p:tgtEl>
                                          <p:spTgt spid="5">
                                            <p:txEl>
                                              <p:pRg st="4" end="4"/>
                                            </p:txEl>
                                          </p:spTgt>
                                        </p:tgtEl>
                                        <p:attrNameLst>
                                          <p:attrName>style.visibility</p:attrName>
                                        </p:attrNameLst>
                                      </p:cBhvr>
                                      <p:to>
                                        <p:strVal val="visible"/>
                                      </p:to>
                                    </p:set>
                                    <p:anim calcmode="lin" valueType="num">
                                      <p:cBhvr additive="base">
                                        <p:cTn id="45"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5">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9" fill="hold" grpId="0" nodeType="clickEffect">
                                  <p:stCondLst>
                                    <p:cond delay="0"/>
                                  </p:stCondLst>
                                  <p:childTnLst>
                                    <p:set>
                                      <p:cBhvr>
                                        <p:cTn id="50" dur="1" fill="hold">
                                          <p:stCondLst>
                                            <p:cond delay="0"/>
                                          </p:stCondLst>
                                        </p:cTn>
                                        <p:tgtEl>
                                          <p:spTgt spid="5">
                                            <p:txEl>
                                              <p:pRg st="5" end="5"/>
                                            </p:txEl>
                                          </p:spTgt>
                                        </p:tgtEl>
                                        <p:attrNameLst>
                                          <p:attrName>style.visibility</p:attrName>
                                        </p:attrNameLst>
                                      </p:cBhvr>
                                      <p:to>
                                        <p:strVal val="visible"/>
                                      </p:to>
                                    </p:set>
                                    <p:anim calcmode="lin" valueType="num">
                                      <p:cBhvr additive="base">
                                        <p:cTn id="51"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5">
                                            <p:txEl>
                                              <p:pRg st="5" end="5"/>
                                            </p:txEl>
                                          </p:spTgt>
                                        </p:tgtEl>
                                        <p:attrNameLst>
                                          <p:attrName>ppt_y</p:attrName>
                                        </p:attrNameLst>
                                      </p:cBhvr>
                                      <p:tavLst>
                                        <p:tav tm="0">
                                          <p:val>
                                            <p:strVal val="0-#ppt_h/2"/>
                                          </p:val>
                                        </p:tav>
                                        <p:tav tm="100000">
                                          <p:val>
                                            <p:strVal val="#ppt_y"/>
                                          </p:val>
                                        </p:tav>
                                      </p:tavLst>
                                    </p:anim>
                                  </p:childTnLst>
                                </p:cTn>
                              </p:par>
                            </p:childTnLst>
                          </p:cTn>
                        </p:par>
                        <p:par>
                          <p:cTn id="53" fill="hold">
                            <p:stCondLst>
                              <p:cond delay="500"/>
                            </p:stCondLst>
                            <p:childTnLst>
                              <p:par>
                                <p:cTn id="54" presetID="16" presetClass="entr" presetSubtype="21" fill="hold" grpId="0" nodeType="after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barn(inVertical)">
                                      <p:cBhvr>
                                        <p:cTn id="5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uiExpand="1" build="p"/>
      <p:bldP spid="6" grpId="0" animBg="1"/>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2.2  </a:t>
            </a:r>
            <a:r>
              <a:rPr lang="zh-CN" altLang="en-US" b="1" dirty="0">
                <a:latin typeface="仿宋" panose="02010609060101010101" pitchFamily="49" charset="-122"/>
                <a:ea typeface="仿宋" panose="02010609060101010101" pitchFamily="49" charset="-122"/>
              </a:rPr>
              <a:t>数据类型和运算符号</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AFE18AE9-CD04-49D2-B52D-F234C0CECC15}"/>
              </a:ext>
            </a:extLst>
          </p:cNvPr>
          <p:cNvSpPr/>
          <p:nvPr/>
        </p:nvSpPr>
        <p:spPr>
          <a:xfrm>
            <a:off x="-2" y="2214029"/>
            <a:ext cx="12190415" cy="44161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内容占位符 2">
            <a:extLst>
              <a:ext uri="{FF2B5EF4-FFF2-40B4-BE49-F238E27FC236}">
                <a16:creationId xmlns:a16="http://schemas.microsoft.com/office/drawing/2014/main" id="{3724B581-543C-4F1B-9286-3424700D52FE}"/>
              </a:ext>
            </a:extLst>
          </p:cNvPr>
          <p:cNvSpPr txBox="1">
            <a:spLocks/>
          </p:cNvSpPr>
          <p:nvPr/>
        </p:nvSpPr>
        <p:spPr>
          <a:xfrm>
            <a:off x="456406" y="2214029"/>
            <a:ext cx="11353800" cy="3654165"/>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2</a:t>
            </a:r>
            <a:r>
              <a:rPr lang="zh-CN" altLang="en-US" sz="2400" dirty="0">
                <a:solidFill>
                  <a:schemeClr val="tx1"/>
                </a:solidFill>
                <a:latin typeface="仿宋" panose="02010609060101010101" pitchFamily="49" charset="-122"/>
                <a:ea typeface="仿宋" panose="02010609060101010101" pitchFamily="49" charset="-122"/>
              </a:rPr>
              <a:t>）扩展的赋值运算符</a:t>
            </a:r>
          </a:p>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扩展的赋值运算符是由基本的赋值运算符与算术和位运算符组合而成的运算符。扩展的赋值运算符共</a:t>
            </a:r>
            <a:r>
              <a:rPr lang="en-US" altLang="zh-CN" sz="2400" dirty="0">
                <a:solidFill>
                  <a:schemeClr val="tx1"/>
                </a:solidFill>
                <a:latin typeface="仿宋" panose="02010609060101010101" pitchFamily="49" charset="-122"/>
                <a:ea typeface="仿宋" panose="02010609060101010101" pitchFamily="49" charset="-122"/>
              </a:rPr>
              <a:t>11</a:t>
            </a:r>
            <a:r>
              <a:rPr lang="zh-CN" altLang="en-US" sz="2400" dirty="0">
                <a:solidFill>
                  <a:schemeClr val="tx1"/>
                </a:solidFill>
                <a:latin typeface="仿宋" panose="02010609060101010101" pitchFamily="49" charset="-122"/>
                <a:ea typeface="仿宋" panose="02010609060101010101" pitchFamily="49" charset="-122"/>
              </a:rPr>
              <a:t>个，包括：</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&amp;=</a:t>
            </a: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&lt;&lt;=</a:t>
            </a: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&gt;&gt;=</a:t>
            </a:r>
            <a:r>
              <a:rPr lang="zh-CN" altLang="en-US" sz="2400" dirty="0">
                <a:solidFill>
                  <a:schemeClr val="tx1"/>
                </a:solidFill>
                <a:latin typeface="仿宋" panose="02010609060101010101" pitchFamily="49" charset="-122"/>
                <a:ea typeface="仿宋" panose="02010609060101010101" pitchFamily="49" charset="-122"/>
              </a:rPr>
              <a:t>和</a:t>
            </a:r>
            <a:r>
              <a:rPr lang="en-US" altLang="zh-CN" sz="2400" dirty="0">
                <a:solidFill>
                  <a:schemeClr val="tx1"/>
                </a:solidFill>
                <a:latin typeface="仿宋" panose="02010609060101010101" pitchFamily="49" charset="-122"/>
                <a:ea typeface="仿宋" panose="02010609060101010101" pitchFamily="49" charset="-122"/>
              </a:rPr>
              <a:t>&gt;&gt;&gt;=</a:t>
            </a:r>
            <a:r>
              <a:rPr lang="zh-CN" altLang="en-US" sz="2400" dirty="0">
                <a:solidFill>
                  <a:schemeClr val="tx1"/>
                </a:solidFill>
                <a:latin typeface="仿宋" panose="02010609060101010101" pitchFamily="49" charset="-122"/>
                <a:ea typeface="仿宋" panose="02010609060101010101" pitchFamily="49" charset="-122"/>
              </a:rPr>
              <a:t>。</a:t>
            </a:r>
          </a:p>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扩展的赋值运算符的使用的语法形式：</a:t>
            </a:r>
          </a:p>
          <a:p>
            <a:pPr marL="0" indent="9017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变量 扩展的赋值运算符 表达式</a:t>
            </a:r>
          </a:p>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如：</a:t>
            </a:r>
            <a:r>
              <a:rPr lang="en-US" altLang="zh-CN" sz="2400" dirty="0">
                <a:solidFill>
                  <a:schemeClr val="tx1"/>
                </a:solidFill>
                <a:latin typeface="仿宋" panose="02010609060101010101" pitchFamily="49" charset="-122"/>
                <a:ea typeface="仿宋" panose="02010609060101010101" pitchFamily="49" charset="-122"/>
              </a:rPr>
              <a:t>x*=</a:t>
            </a:r>
            <a:r>
              <a:rPr lang="en-US" altLang="zh-CN" sz="2400" dirty="0" err="1">
                <a:solidFill>
                  <a:schemeClr val="tx1"/>
                </a:solidFill>
                <a:latin typeface="仿宋" panose="02010609060101010101" pitchFamily="49" charset="-122"/>
                <a:ea typeface="仿宋" panose="02010609060101010101" pitchFamily="49" charset="-122"/>
              </a:rPr>
              <a:t>a+b</a:t>
            </a:r>
            <a:endParaRPr lang="en-US" altLang="zh-CN" sz="2400" dirty="0">
              <a:solidFill>
                <a:schemeClr val="tx1"/>
              </a:solidFill>
              <a:latin typeface="仿宋" panose="02010609060101010101" pitchFamily="49" charset="-122"/>
              <a:ea typeface="仿宋" panose="02010609060101010101" pitchFamily="49" charset="-122"/>
            </a:endParaRPr>
          </a:p>
          <a:p>
            <a:pPr marL="0" indent="457200">
              <a:lnSpc>
                <a:spcPct val="130000"/>
              </a:lnSpc>
              <a:spcBef>
                <a:spcPts val="0"/>
              </a:spcBef>
              <a:buNone/>
            </a:pPr>
            <a:r>
              <a:rPr lang="zh-CN" altLang="pt-BR" sz="2400" dirty="0">
                <a:solidFill>
                  <a:schemeClr val="tx1"/>
                </a:solidFill>
                <a:latin typeface="仿宋" panose="02010609060101010101" pitchFamily="49" charset="-122"/>
                <a:ea typeface="仿宋" panose="02010609060101010101" pitchFamily="49" charset="-122"/>
              </a:rPr>
              <a:t>它的等价形式：</a:t>
            </a:r>
          </a:p>
          <a:p>
            <a:pPr marL="0" indent="901700">
              <a:lnSpc>
                <a:spcPct val="130000"/>
              </a:lnSpc>
              <a:spcBef>
                <a:spcPts val="0"/>
              </a:spcBef>
              <a:buNone/>
            </a:pPr>
            <a:r>
              <a:rPr lang="pt-BR" altLang="zh-CN" sz="2400" dirty="0">
                <a:solidFill>
                  <a:schemeClr val="tx1"/>
                </a:solidFill>
                <a:latin typeface="仿宋" panose="02010609060101010101" pitchFamily="49" charset="-122"/>
                <a:ea typeface="仿宋" panose="02010609060101010101" pitchFamily="49" charset="-122"/>
              </a:rPr>
              <a:t>x=x*(a+b)</a:t>
            </a:r>
          </a:p>
          <a:p>
            <a:pPr marL="0" indent="457200">
              <a:lnSpc>
                <a:spcPct val="13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a:p>
            <a:pPr marL="0" indent="0">
              <a:lnSpc>
                <a:spcPts val="3000"/>
              </a:lnSpc>
              <a:spcBef>
                <a:spcPts val="1800"/>
              </a:spcBef>
              <a:buNone/>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6" name="Freeform 3">
            <a:extLst>
              <a:ext uri="{FF2B5EF4-FFF2-40B4-BE49-F238E27FC236}">
                <a16:creationId xmlns:a16="http://schemas.microsoft.com/office/drawing/2014/main" id="{19BF8834-93F7-44EB-86CF-54DD8253F4CC}"/>
              </a:ext>
            </a:extLst>
          </p:cNvPr>
          <p:cNvSpPr/>
          <p:nvPr/>
        </p:nvSpPr>
        <p:spPr>
          <a:xfrm>
            <a:off x="794" y="12961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7" name="内容占位符 2">
            <a:extLst>
              <a:ext uri="{FF2B5EF4-FFF2-40B4-BE49-F238E27FC236}">
                <a16:creationId xmlns:a16="http://schemas.microsoft.com/office/drawing/2014/main" id="{E17DE307-6C4F-4F0B-9BD9-D055E1577BE1}"/>
              </a:ext>
            </a:extLst>
          </p:cNvPr>
          <p:cNvSpPr txBox="1">
            <a:spLocks/>
          </p:cNvSpPr>
          <p:nvPr/>
        </p:nvSpPr>
        <p:spPr>
          <a:xfrm>
            <a:off x="1070409" y="1306088"/>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6.</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赋值运算符</a:t>
            </a:r>
          </a:p>
        </p:txBody>
      </p:sp>
      <p:sp>
        <p:nvSpPr>
          <p:cNvPr id="8" name="矩形 7">
            <a:extLst>
              <a:ext uri="{FF2B5EF4-FFF2-40B4-BE49-F238E27FC236}">
                <a16:creationId xmlns:a16="http://schemas.microsoft.com/office/drawing/2014/main" id="{4CEAE86E-6D0D-4A2F-B9CE-8AF982BD3CBB}"/>
              </a:ext>
            </a:extLst>
          </p:cNvPr>
          <p:cNvSpPr/>
          <p:nvPr/>
        </p:nvSpPr>
        <p:spPr>
          <a:xfrm>
            <a:off x="23018" y="6859588"/>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866224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 presetClass="entr" presetSubtype="9"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 calcmode="lin" valueType="num">
                                      <p:cBhvr additive="base">
                                        <p:cTn id="10"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1" dur="5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2" presetClass="entr" presetSubtype="3" fill="hold" grpId="0"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 calcmode="lin" valueType="num">
                                      <p:cBhvr additive="base">
                                        <p:cTn id="15"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9"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0-#ppt_h/2"/>
                                          </p:val>
                                        </p:tav>
                                        <p:tav tm="100000">
                                          <p:val>
                                            <p:strVal val="#ppt_y"/>
                                          </p:val>
                                        </p:tav>
                                      </p:tavLst>
                                    </p:anim>
                                  </p:childTnLst>
                                </p:cTn>
                              </p:par>
                            </p:childTnLst>
                          </p:cTn>
                        </p:par>
                        <p:par>
                          <p:cTn id="23" fill="hold">
                            <p:stCondLst>
                              <p:cond delay="500"/>
                            </p:stCondLst>
                            <p:childTnLst>
                              <p:par>
                                <p:cTn id="24" presetID="2" presetClass="entr" presetSubtype="9" fill="hold" grpId="0" nodeType="after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 calcmode="lin" valueType="num">
                                      <p:cBhvr additive="base">
                                        <p:cTn id="26"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5">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9"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 calcmode="lin" valueType="num">
                                      <p:cBhvr additive="base">
                                        <p:cTn id="32"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5">
                                            <p:txEl>
                                              <p:pRg st="4" end="4"/>
                                            </p:txEl>
                                          </p:spTgt>
                                        </p:tgtEl>
                                        <p:attrNameLst>
                                          <p:attrName>ppt_y</p:attrName>
                                        </p:attrNameLst>
                                      </p:cBhvr>
                                      <p:tavLst>
                                        <p:tav tm="0">
                                          <p:val>
                                            <p:strVal val="0-#ppt_h/2"/>
                                          </p:val>
                                        </p:tav>
                                        <p:tav tm="100000">
                                          <p:val>
                                            <p:strVal val="#ppt_y"/>
                                          </p:val>
                                        </p:tav>
                                      </p:tavLst>
                                    </p:anim>
                                  </p:childTnLst>
                                </p:cTn>
                              </p:par>
                            </p:childTnLst>
                          </p:cTn>
                        </p:par>
                        <p:par>
                          <p:cTn id="34" fill="hold">
                            <p:stCondLst>
                              <p:cond delay="500"/>
                            </p:stCondLst>
                            <p:childTnLst>
                              <p:par>
                                <p:cTn id="35" presetID="2" presetClass="entr" presetSubtype="9" fill="hold" grpId="0" nodeType="after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0-#ppt_h/2"/>
                                          </p:val>
                                        </p:tav>
                                        <p:tav tm="100000">
                                          <p:val>
                                            <p:strVal val="#ppt_y"/>
                                          </p:val>
                                        </p:tav>
                                      </p:tavLst>
                                    </p:anim>
                                  </p:childTnLst>
                                </p:cTn>
                              </p:par>
                            </p:childTnLst>
                          </p:cTn>
                        </p:par>
                        <p:par>
                          <p:cTn id="39" fill="hold">
                            <p:stCondLst>
                              <p:cond delay="1000"/>
                            </p:stCondLst>
                            <p:childTnLst>
                              <p:par>
                                <p:cTn id="40" presetID="2" presetClass="entr" presetSubtype="9" fill="hold" grpId="0" nodeType="after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 calcmode="lin" valueType="num">
                                      <p:cBhvr additive="base">
                                        <p:cTn id="42" dur="500" fill="hold"/>
                                        <p:tgtEl>
                                          <p:spTgt spid="5">
                                            <p:txEl>
                                              <p:pRg st="6" end="6"/>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5">
                                            <p:txEl>
                                              <p:pRg st="6" end="6"/>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5"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2.2  </a:t>
            </a:r>
            <a:r>
              <a:rPr lang="zh-CN" altLang="en-US" b="1" dirty="0">
                <a:latin typeface="仿宋" panose="02010609060101010101" pitchFamily="49" charset="-122"/>
                <a:ea typeface="仿宋" panose="02010609060101010101" pitchFamily="49" charset="-122"/>
              </a:rPr>
              <a:t>数据类型和运算符号</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7975EEB5-FA35-40E9-91B5-FC03BB01F5D5}"/>
              </a:ext>
            </a:extLst>
          </p:cNvPr>
          <p:cNvSpPr/>
          <p:nvPr/>
        </p:nvSpPr>
        <p:spPr>
          <a:xfrm>
            <a:off x="1066006" y="2743994"/>
            <a:ext cx="10820400" cy="1905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Freeform 3">
            <a:extLst>
              <a:ext uri="{FF2B5EF4-FFF2-40B4-BE49-F238E27FC236}">
                <a16:creationId xmlns:a16="http://schemas.microsoft.com/office/drawing/2014/main" id="{8A16A819-E050-4554-91E2-DB0F896224A0}"/>
              </a:ext>
            </a:extLst>
          </p:cNvPr>
          <p:cNvSpPr/>
          <p:nvPr/>
        </p:nvSpPr>
        <p:spPr>
          <a:xfrm>
            <a:off x="794" y="12961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6" name="内容占位符 2">
            <a:extLst>
              <a:ext uri="{FF2B5EF4-FFF2-40B4-BE49-F238E27FC236}">
                <a16:creationId xmlns:a16="http://schemas.microsoft.com/office/drawing/2014/main" id="{E056E094-DC12-428D-9738-5F9EC73AA54D}"/>
              </a:ext>
            </a:extLst>
          </p:cNvPr>
          <p:cNvSpPr txBox="1">
            <a:spLocks/>
          </p:cNvSpPr>
          <p:nvPr/>
        </p:nvSpPr>
        <p:spPr>
          <a:xfrm>
            <a:off x="1070409" y="1306088"/>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6.</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赋值运算符</a:t>
            </a:r>
          </a:p>
          <a:p>
            <a:pPr marL="0" indent="0">
              <a:buNone/>
            </a:pPr>
            <a:endParaRPr lang="zh-CN" altLang="en-US" sz="2400" dirty="0">
              <a:solidFill>
                <a:schemeClr val="tx1">
                  <a:lumMod val="95000"/>
                  <a:lumOff val="5000"/>
                </a:schemeClr>
              </a:solidFill>
              <a:latin typeface="仿宋" panose="02010609060101010101" pitchFamily="49" charset="-122"/>
              <a:ea typeface="仿宋" panose="02010609060101010101" pitchFamily="49" charset="-122"/>
            </a:endParaRPr>
          </a:p>
        </p:txBody>
      </p:sp>
      <p:sp>
        <p:nvSpPr>
          <p:cNvPr id="7" name="内容占位符 1">
            <a:extLst>
              <a:ext uri="{FF2B5EF4-FFF2-40B4-BE49-F238E27FC236}">
                <a16:creationId xmlns:a16="http://schemas.microsoft.com/office/drawing/2014/main" id="{BF8FA83F-D53D-432C-BDA2-D2AB54BA53C7}"/>
              </a:ext>
            </a:extLst>
          </p:cNvPr>
          <p:cNvSpPr>
            <a:spLocks noGrp="1"/>
          </p:cNvSpPr>
          <p:nvPr>
            <p:ph idx="1"/>
          </p:nvPr>
        </p:nvSpPr>
        <p:spPr>
          <a:xfrm>
            <a:off x="685006" y="1905794"/>
            <a:ext cx="11201399" cy="4419600"/>
          </a:xfrm>
        </p:spPr>
        <p:txBody>
          <a:bodyPr>
            <a:noAutofit/>
          </a:bodyPr>
          <a:lstStyle/>
          <a:p>
            <a:pPr marL="0" indent="457200">
              <a:lnSpc>
                <a:spcPct val="130000"/>
              </a:lnSpc>
              <a:spcBef>
                <a:spcPts val="0"/>
              </a:spcBef>
              <a:buFont typeface="Symbol" pitchFamily="18" charset="2"/>
              <a:buNone/>
              <a:defRPr/>
            </a:pPr>
            <a:r>
              <a:rPr lang="zh-CN" altLang="en-US" sz="2400" dirty="0">
                <a:solidFill>
                  <a:schemeClr val="tx1"/>
                </a:solidFill>
                <a:latin typeface="仿宋" panose="02010609060101010101" pitchFamily="49" charset="-122"/>
                <a:ea typeface="仿宋" panose="02010609060101010101" pitchFamily="49" charset="-122"/>
              </a:rPr>
              <a:t>将一个扩展的赋值表达式转换成基本的赋值表达式，可以通过下面的步骤完成：</a:t>
            </a:r>
            <a:endParaRPr lang="en-US" altLang="zh-CN" sz="2400" dirty="0">
              <a:solidFill>
                <a:schemeClr val="tx1"/>
              </a:solidFill>
              <a:latin typeface="仿宋" panose="02010609060101010101" pitchFamily="49" charset="-122"/>
              <a:ea typeface="仿宋" panose="02010609060101010101" pitchFamily="49" charset="-122"/>
            </a:endParaRPr>
          </a:p>
          <a:p>
            <a:pPr marL="0" indent="457200">
              <a:lnSpc>
                <a:spcPct val="130000"/>
              </a:lnSpc>
              <a:spcBef>
                <a:spcPts val="0"/>
              </a:spcBef>
              <a:buFont typeface="Symbol" pitchFamily="18" charset="2"/>
              <a:buNone/>
              <a:defRPr/>
            </a:pPr>
            <a:endParaRPr lang="zh-CN" altLang="en-US" sz="2400" dirty="0">
              <a:solidFill>
                <a:schemeClr val="tx1"/>
              </a:solidFill>
              <a:latin typeface="仿宋" panose="02010609060101010101" pitchFamily="49" charset="-122"/>
              <a:ea typeface="仿宋" panose="02010609060101010101" pitchFamily="49" charset="-122"/>
            </a:endParaRPr>
          </a:p>
          <a:p>
            <a:pPr marL="0" indent="457200">
              <a:lnSpc>
                <a:spcPct val="130000"/>
              </a:lnSpc>
              <a:spcBef>
                <a:spcPts val="0"/>
              </a:spcBef>
              <a:buFont typeface="Symbol" pitchFamily="18" charset="2"/>
              <a:buNone/>
              <a:defRPr/>
            </a:pPr>
            <a:r>
              <a:rPr lang="zh-CN" altLang="en-US" sz="2400" dirty="0">
                <a:solidFill>
                  <a:schemeClr val="tx1"/>
                </a:solidFill>
                <a:latin typeface="仿宋" panose="02010609060101010101" pitchFamily="49" charset="-122"/>
                <a:ea typeface="仿宋" panose="02010609060101010101" pitchFamily="49" charset="-122"/>
              </a:rPr>
              <a:t>将右侧表达式加括号：</a:t>
            </a:r>
            <a:r>
              <a:rPr lang="en-US" altLang="zh-CN" sz="2400" dirty="0">
                <a:solidFill>
                  <a:schemeClr val="tx1"/>
                </a:solidFill>
                <a:latin typeface="仿宋" panose="02010609060101010101" pitchFamily="49" charset="-122"/>
                <a:ea typeface="仿宋" panose="02010609060101010101" pitchFamily="49" charset="-122"/>
              </a:rPr>
              <a:t>x*=(</a:t>
            </a:r>
            <a:r>
              <a:rPr lang="en-US" altLang="zh-CN" sz="2400" dirty="0" err="1">
                <a:solidFill>
                  <a:schemeClr val="tx1"/>
                </a:solidFill>
                <a:latin typeface="仿宋" panose="02010609060101010101" pitchFamily="49" charset="-122"/>
                <a:ea typeface="仿宋" panose="02010609060101010101" pitchFamily="49" charset="-122"/>
              </a:rPr>
              <a:t>a+b</a:t>
            </a:r>
            <a:r>
              <a:rPr lang="en-US" altLang="zh-CN" sz="2400" dirty="0">
                <a:solidFill>
                  <a:schemeClr val="tx1"/>
                </a:solidFill>
                <a:latin typeface="仿宋" panose="02010609060101010101" pitchFamily="49" charset="-122"/>
                <a:ea typeface="仿宋" panose="02010609060101010101" pitchFamily="49" charset="-122"/>
              </a:rPr>
              <a:t>)</a:t>
            </a:r>
          </a:p>
          <a:p>
            <a:pPr marL="0" indent="457200">
              <a:lnSpc>
                <a:spcPct val="130000"/>
              </a:lnSpc>
              <a:spcBef>
                <a:spcPts val="0"/>
              </a:spcBef>
              <a:buFont typeface="Symbol" pitchFamily="18" charset="2"/>
              <a:buNone/>
              <a:defRPr/>
            </a:pPr>
            <a:r>
              <a:rPr lang="zh-CN" altLang="en-US" sz="2400" dirty="0">
                <a:solidFill>
                  <a:schemeClr val="tx1"/>
                </a:solidFill>
                <a:latin typeface="仿宋" panose="02010609060101010101" pitchFamily="49" charset="-122"/>
                <a:ea typeface="仿宋" panose="02010609060101010101" pitchFamily="49" charset="-122"/>
              </a:rPr>
              <a:t>再将左侧的“</a:t>
            </a:r>
            <a:r>
              <a:rPr lang="en-US" altLang="zh-CN" sz="2400" dirty="0">
                <a:solidFill>
                  <a:schemeClr val="tx1"/>
                </a:solidFill>
                <a:latin typeface="仿宋" panose="02010609060101010101" pitchFamily="49" charset="-122"/>
                <a:ea typeface="仿宋" panose="02010609060101010101" pitchFamily="49" charset="-122"/>
              </a:rPr>
              <a:t>x*”</a:t>
            </a:r>
            <a:r>
              <a:rPr lang="zh-CN" altLang="en-US" sz="2400" dirty="0">
                <a:solidFill>
                  <a:schemeClr val="tx1"/>
                </a:solidFill>
                <a:latin typeface="仿宋" panose="02010609060101010101" pitchFamily="49" charset="-122"/>
                <a:ea typeface="仿宋" panose="02010609060101010101" pitchFamily="49" charset="-122"/>
              </a:rPr>
              <a:t>移到赋值号右侧：</a:t>
            </a:r>
            <a:r>
              <a:rPr lang="en-US" altLang="zh-CN" sz="2400" dirty="0">
                <a:solidFill>
                  <a:schemeClr val="tx1"/>
                </a:solidFill>
                <a:latin typeface="仿宋" panose="02010609060101010101" pitchFamily="49" charset="-122"/>
                <a:ea typeface="仿宋" panose="02010609060101010101" pitchFamily="49" charset="-122"/>
              </a:rPr>
              <a:t>=x* (</a:t>
            </a:r>
            <a:r>
              <a:rPr lang="en-US" altLang="zh-CN" sz="2400" dirty="0" err="1">
                <a:solidFill>
                  <a:schemeClr val="tx1"/>
                </a:solidFill>
                <a:latin typeface="仿宋" panose="02010609060101010101" pitchFamily="49" charset="-122"/>
                <a:ea typeface="仿宋" panose="02010609060101010101" pitchFamily="49" charset="-122"/>
              </a:rPr>
              <a:t>a+b</a:t>
            </a:r>
            <a:r>
              <a:rPr lang="en-US" altLang="zh-CN" sz="2400" dirty="0">
                <a:solidFill>
                  <a:schemeClr val="tx1"/>
                </a:solidFill>
                <a:latin typeface="仿宋" panose="02010609060101010101" pitchFamily="49" charset="-122"/>
                <a:ea typeface="仿宋" panose="02010609060101010101" pitchFamily="49" charset="-122"/>
              </a:rPr>
              <a:t>)</a:t>
            </a:r>
          </a:p>
          <a:p>
            <a:pPr marL="0" indent="457200">
              <a:lnSpc>
                <a:spcPct val="130000"/>
              </a:lnSpc>
              <a:spcBef>
                <a:spcPts val="0"/>
              </a:spcBef>
              <a:buFont typeface="Symbol" pitchFamily="18" charset="2"/>
              <a:buNone/>
              <a:defRPr/>
            </a:pPr>
            <a:r>
              <a:rPr lang="zh-CN" altLang="en-US" sz="2400" dirty="0">
                <a:solidFill>
                  <a:schemeClr val="tx1"/>
                </a:solidFill>
                <a:latin typeface="仿宋" panose="02010609060101010101" pitchFamily="49" charset="-122"/>
                <a:ea typeface="仿宋" panose="02010609060101010101" pitchFamily="49" charset="-122"/>
              </a:rPr>
              <a:t>最后再在赋值号左侧加上变量</a:t>
            </a:r>
            <a:r>
              <a:rPr lang="en-US" altLang="zh-CN" sz="2400" dirty="0">
                <a:solidFill>
                  <a:schemeClr val="tx1"/>
                </a:solidFill>
                <a:latin typeface="仿宋" panose="02010609060101010101" pitchFamily="49" charset="-122"/>
                <a:ea typeface="仿宋" panose="02010609060101010101" pitchFamily="49" charset="-122"/>
              </a:rPr>
              <a:t>x</a:t>
            </a: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x=x*(</a:t>
            </a:r>
            <a:r>
              <a:rPr lang="en-US" altLang="zh-CN" sz="2400" dirty="0" err="1">
                <a:solidFill>
                  <a:schemeClr val="tx1"/>
                </a:solidFill>
                <a:latin typeface="仿宋" panose="02010609060101010101" pitchFamily="49" charset="-122"/>
                <a:ea typeface="仿宋" panose="02010609060101010101" pitchFamily="49" charset="-122"/>
              </a:rPr>
              <a:t>a+b</a:t>
            </a:r>
            <a:r>
              <a:rPr lang="en-US" altLang="zh-CN" sz="2400" dirty="0">
                <a:solidFill>
                  <a:schemeClr val="tx1"/>
                </a:solidFill>
                <a:latin typeface="仿宋" panose="02010609060101010101" pitchFamily="49" charset="-122"/>
                <a:ea typeface="仿宋" panose="02010609060101010101" pitchFamily="49" charset="-122"/>
              </a:rPr>
              <a:t>)</a:t>
            </a:r>
          </a:p>
          <a:p>
            <a:pPr marL="0" indent="457200">
              <a:lnSpc>
                <a:spcPct val="130000"/>
              </a:lnSpc>
              <a:spcBef>
                <a:spcPts val="0"/>
              </a:spcBef>
              <a:buFont typeface="Symbol" pitchFamily="18" charset="2"/>
              <a:buNone/>
              <a:defRPr/>
            </a:pPr>
            <a:endParaRPr lang="en-US" altLang="zh-CN" sz="2400" dirty="0">
              <a:solidFill>
                <a:schemeClr val="tx1"/>
              </a:solidFill>
              <a:latin typeface="仿宋" panose="02010609060101010101" pitchFamily="49" charset="-122"/>
              <a:ea typeface="仿宋" panose="02010609060101010101" pitchFamily="49" charset="-122"/>
            </a:endParaRPr>
          </a:p>
          <a:p>
            <a:pPr marL="0" indent="457200">
              <a:lnSpc>
                <a:spcPct val="130000"/>
              </a:lnSpc>
              <a:spcBef>
                <a:spcPts val="0"/>
              </a:spcBef>
              <a:buFont typeface="Symbol" pitchFamily="18" charset="2"/>
              <a:buNone/>
              <a:defRPr/>
            </a:pPr>
            <a:r>
              <a:rPr lang="zh-CN" altLang="en-US" sz="2400" dirty="0">
                <a:solidFill>
                  <a:schemeClr val="tx1"/>
                </a:solidFill>
                <a:latin typeface="仿宋" panose="02010609060101010101" pitchFamily="49" charset="-122"/>
                <a:ea typeface="仿宋" panose="02010609060101010101" pitchFamily="49" charset="-122"/>
              </a:rPr>
              <a:t>赋值运算符的优先级在所有的运算符中最低，也就是，所有其它运算都执行完后才能执行赋值运算。其结合性是右结合。</a:t>
            </a:r>
          </a:p>
          <a:p>
            <a:pPr marL="0" indent="0">
              <a:lnSpc>
                <a:spcPct val="130000"/>
              </a:lnSpc>
              <a:spcBef>
                <a:spcPts val="0"/>
              </a:spcBef>
              <a:buFont typeface="Symbol" pitchFamily="18" charset="2"/>
              <a:buNone/>
              <a:defRPr/>
            </a:pPr>
            <a:endParaRPr lang="zh-CN" altLang="en-US" sz="2400"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586220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 presetClass="entr" presetSubtype="9"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 calcmode="lin" valueType="num">
                                      <p:cBhvr additive="base">
                                        <p:cTn id="10"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1" dur="500" fill="hold"/>
                                        <p:tgtEl>
                                          <p:spTgt spid="7">
                                            <p:txEl>
                                              <p:pRg st="0" end="0"/>
                                            </p:txEl>
                                          </p:spTgt>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000"/>
                            </p:stCondLst>
                            <p:childTnLst>
                              <p:par>
                                <p:cTn id="17" presetID="2" presetClass="entr" presetSubtype="2" fill="hold" grpId="0" nodeType="after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9"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fill="hold"/>
                                        <p:tgtEl>
                                          <p:spTgt spid="7">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
                                            <p:txEl>
                                              <p:pRg st="6" end="6"/>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7"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2.2  </a:t>
            </a:r>
            <a:r>
              <a:rPr lang="zh-CN" altLang="en-US" b="1" dirty="0">
                <a:latin typeface="仿宋" panose="02010609060101010101" pitchFamily="49" charset="-122"/>
                <a:ea typeface="仿宋" panose="02010609060101010101" pitchFamily="49" charset="-122"/>
              </a:rPr>
              <a:t>数据类型和运算符号</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11">
            <a:extLst>
              <a:ext uri="{FF2B5EF4-FFF2-40B4-BE49-F238E27FC236}">
                <a16:creationId xmlns:a16="http://schemas.microsoft.com/office/drawing/2014/main" id="{D680A09F-0007-4D35-A41A-A86D923C02F1}"/>
              </a:ext>
            </a:extLst>
          </p:cNvPr>
          <p:cNvSpPr/>
          <p:nvPr/>
        </p:nvSpPr>
        <p:spPr>
          <a:xfrm>
            <a:off x="913606" y="1871725"/>
            <a:ext cx="10820400" cy="3629121"/>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内容占位符 2">
            <a:extLst>
              <a:ext uri="{FF2B5EF4-FFF2-40B4-BE49-F238E27FC236}">
                <a16:creationId xmlns:a16="http://schemas.microsoft.com/office/drawing/2014/main" id="{AA4212FC-B426-4407-999C-94C3E73B7990}"/>
              </a:ext>
            </a:extLst>
          </p:cNvPr>
          <p:cNvSpPr txBox="1">
            <a:spLocks/>
          </p:cNvSpPr>
          <p:nvPr/>
        </p:nvSpPr>
        <p:spPr>
          <a:xfrm>
            <a:off x="1125973" y="2159826"/>
            <a:ext cx="10531833" cy="309876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en-US" altLang="zh-CN" sz="2400" dirty="0" err="1">
                <a:solidFill>
                  <a:schemeClr val="tx1"/>
                </a:solidFill>
                <a:latin typeface="仿宋" panose="02010609060101010101" pitchFamily="49" charset="-122"/>
                <a:ea typeface="仿宋" panose="02010609060101010101" pitchFamily="49" charset="-122"/>
              </a:rPr>
              <a:t>instanceof</a:t>
            </a:r>
            <a:r>
              <a:rPr lang="zh-CN" altLang="en-US" sz="2400" dirty="0">
                <a:solidFill>
                  <a:schemeClr val="tx1"/>
                </a:solidFill>
                <a:latin typeface="仿宋" panose="02010609060101010101" pitchFamily="49" charset="-122"/>
                <a:ea typeface="仿宋" panose="02010609060101010101" pitchFamily="49" charset="-122"/>
              </a:rPr>
              <a:t>是类型比较运算符，用于判断某一个对象是否是某一个类或其子类的实例。如果是，则表达式的值为“</a:t>
            </a:r>
            <a:r>
              <a:rPr lang="en-US" altLang="zh-CN" sz="2400" dirty="0">
                <a:solidFill>
                  <a:schemeClr val="tx1"/>
                </a:solidFill>
                <a:latin typeface="仿宋" panose="02010609060101010101" pitchFamily="49" charset="-122"/>
                <a:ea typeface="仿宋" panose="02010609060101010101" pitchFamily="49" charset="-122"/>
              </a:rPr>
              <a:t>true”</a:t>
            </a:r>
            <a:r>
              <a:rPr lang="zh-CN" altLang="en-US" sz="2400" dirty="0">
                <a:solidFill>
                  <a:schemeClr val="tx1"/>
                </a:solidFill>
                <a:latin typeface="仿宋" panose="02010609060101010101" pitchFamily="49" charset="-122"/>
                <a:ea typeface="仿宋" panose="02010609060101010101" pitchFamily="49" charset="-122"/>
              </a:rPr>
              <a:t>，否则为“</a:t>
            </a:r>
            <a:r>
              <a:rPr lang="en-US" altLang="zh-CN" sz="2400" dirty="0">
                <a:solidFill>
                  <a:schemeClr val="tx1"/>
                </a:solidFill>
                <a:latin typeface="仿宋" panose="02010609060101010101" pitchFamily="49" charset="-122"/>
                <a:ea typeface="仿宋" panose="02010609060101010101" pitchFamily="49" charset="-122"/>
              </a:rPr>
              <a:t>false”</a:t>
            </a:r>
            <a:r>
              <a:rPr lang="zh-CN" altLang="en-US" sz="2400" dirty="0">
                <a:solidFill>
                  <a:schemeClr val="tx1"/>
                </a:solidFill>
                <a:latin typeface="仿宋" panose="02010609060101010101" pitchFamily="49" charset="-122"/>
                <a:ea typeface="仿宋" panose="02010609060101010101" pitchFamily="49" charset="-122"/>
              </a:rPr>
              <a:t>。它的语法形式：</a:t>
            </a:r>
          </a:p>
          <a:p>
            <a:pPr marL="0" indent="1439863">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对象 </a:t>
            </a:r>
            <a:r>
              <a:rPr lang="en-US" altLang="zh-CN" sz="2400" dirty="0" err="1">
                <a:solidFill>
                  <a:schemeClr val="tx1"/>
                </a:solidFill>
                <a:latin typeface="仿宋" panose="02010609060101010101" pitchFamily="49" charset="-122"/>
                <a:ea typeface="仿宋" panose="02010609060101010101" pitchFamily="49" charset="-122"/>
              </a:rPr>
              <a:t>instanceof</a:t>
            </a:r>
            <a:r>
              <a:rPr lang="en-US" altLang="zh-CN" sz="2400" dirty="0">
                <a:solidFill>
                  <a:schemeClr val="tx1"/>
                </a:solidFill>
                <a:latin typeface="仿宋" panose="02010609060101010101" pitchFamily="49" charset="-122"/>
                <a:ea typeface="仿宋" panose="02010609060101010101" pitchFamily="49" charset="-122"/>
              </a:rPr>
              <a:t> </a:t>
            </a:r>
            <a:r>
              <a:rPr lang="zh-CN" altLang="en-US" sz="2400" dirty="0">
                <a:solidFill>
                  <a:schemeClr val="tx1"/>
                </a:solidFill>
                <a:latin typeface="仿宋" panose="02010609060101010101" pitchFamily="49" charset="-122"/>
                <a:ea typeface="仿宋" panose="02010609060101010101" pitchFamily="49" charset="-122"/>
              </a:rPr>
              <a:t>类名</a:t>
            </a:r>
          </a:p>
          <a:p>
            <a:pPr marL="0" indent="714375">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类型比较运算符的优先级较高，结合性是左结合。</a:t>
            </a:r>
          </a:p>
          <a:p>
            <a:pPr marL="0" indent="720000">
              <a:lnSpc>
                <a:spcPct val="13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6" name="Freeform 3">
            <a:extLst>
              <a:ext uri="{FF2B5EF4-FFF2-40B4-BE49-F238E27FC236}">
                <a16:creationId xmlns:a16="http://schemas.microsoft.com/office/drawing/2014/main" id="{F9AE2242-DADA-46B2-810F-2F0775A4DC76}"/>
              </a:ext>
            </a:extLst>
          </p:cNvPr>
          <p:cNvSpPr/>
          <p:nvPr/>
        </p:nvSpPr>
        <p:spPr>
          <a:xfrm>
            <a:off x="0" y="13723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7" name="内容占位符 2">
            <a:extLst>
              <a:ext uri="{FF2B5EF4-FFF2-40B4-BE49-F238E27FC236}">
                <a16:creationId xmlns:a16="http://schemas.microsoft.com/office/drawing/2014/main" id="{702D235D-1063-426E-ABAD-16160191888E}"/>
              </a:ext>
            </a:extLst>
          </p:cNvPr>
          <p:cNvSpPr txBox="1">
            <a:spLocks/>
          </p:cNvSpPr>
          <p:nvPr/>
        </p:nvSpPr>
        <p:spPr>
          <a:xfrm>
            <a:off x="1069615" y="1372394"/>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7.</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类型比较运算符</a:t>
            </a:r>
          </a:p>
        </p:txBody>
      </p:sp>
      <p:grpSp>
        <p:nvGrpSpPr>
          <p:cNvPr id="8" name="组合 7">
            <a:extLst>
              <a:ext uri="{FF2B5EF4-FFF2-40B4-BE49-F238E27FC236}">
                <a16:creationId xmlns:a16="http://schemas.microsoft.com/office/drawing/2014/main" id="{C74A2AEE-0DF1-4078-9DA2-58D6F6F1D094}"/>
              </a:ext>
            </a:extLst>
          </p:cNvPr>
          <p:cNvGrpSpPr/>
          <p:nvPr/>
        </p:nvGrpSpPr>
        <p:grpSpPr>
          <a:xfrm flipH="1">
            <a:off x="6575336" y="5500847"/>
            <a:ext cx="5441599" cy="1357947"/>
            <a:chOff x="897607" y="5043462"/>
            <a:chExt cx="5441599" cy="1357947"/>
          </a:xfrm>
        </p:grpSpPr>
        <p:sp>
          <p:nvSpPr>
            <p:cNvPr id="9" name="矩形 8">
              <a:extLst>
                <a:ext uri="{FF2B5EF4-FFF2-40B4-BE49-F238E27FC236}">
                  <a16:creationId xmlns:a16="http://schemas.microsoft.com/office/drawing/2014/main" id="{8826E923-1BB7-4154-BFB6-070DA6254EA5}"/>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46C568D5-9F73-4607-979E-E109B1D8DDF9}"/>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E0D50C4A-52B1-4E32-B365-772BE4241CA3}"/>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18C0241A-BA7A-4C63-833F-692E9A9FB039}"/>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F5BE021A-C3A7-4242-AF3A-2DA8610B24DE}"/>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7D632FC1-5A75-493E-9DC7-05C05B0F3338}"/>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B0AB5953-A298-43BA-BB13-00953EDB13FD}"/>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7BD0DCC0-FC54-47A2-8462-9BAE90B1DD5B}"/>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57BB0FF7-3502-470E-80A2-2B74BE61B895}"/>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AD25A80F-A7A1-4AB1-95AA-1449F2BACFAD}"/>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9" name="矩形 18">
              <a:extLst>
                <a:ext uri="{FF2B5EF4-FFF2-40B4-BE49-F238E27FC236}">
                  <a16:creationId xmlns:a16="http://schemas.microsoft.com/office/drawing/2014/main" id="{77F3DE31-3A06-4ED7-9DBB-F3AD49DB15B0}"/>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D4795A46-4B3D-4188-899B-FF263290C735}"/>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5E11208B-9306-4684-B445-EBBB4A61A060}"/>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1EF22DCB-AA39-4B3C-BF4A-9CC4B862BB03}"/>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0608F8F0-0BE6-4A26-B6B2-D21C5394D10B}"/>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4B995B38-E09B-4443-B6FF-7081DE9EAC4E}"/>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0BF1D293-848C-43BF-A073-6E98FB17B1B7}"/>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2272439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1+#ppt_w/2"/>
                                          </p:val>
                                        </p:tav>
                                        <p:tav tm="100000">
                                          <p:val>
                                            <p:strVal val="#ppt_x"/>
                                          </p:val>
                                        </p:tav>
                                      </p:tavLst>
                                    </p:anim>
                                    <p:anim calcmode="lin" valueType="num">
                                      <p:cBhvr additive="base">
                                        <p:cTn id="15" dur="500" fill="hold"/>
                                        <p:tgtEl>
                                          <p:spTgt spid="7"/>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6" presetClass="entr" presetSubtype="16"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circle(in)">
                                      <p:cBhvr>
                                        <p:cTn id="19" dur="2000"/>
                                        <p:tgtEl>
                                          <p:spTgt spid="4"/>
                                        </p:tgtEl>
                                      </p:cBhvr>
                                    </p:animEffect>
                                  </p:childTnLst>
                                </p:cTn>
                              </p:par>
                            </p:childTnLst>
                          </p:cTn>
                        </p:par>
                        <p:par>
                          <p:cTn id="20" fill="hold">
                            <p:stCondLst>
                              <p:cond delay="3000"/>
                            </p:stCondLst>
                            <p:childTnLst>
                              <p:par>
                                <p:cTn id="21" presetID="2" presetClass="entr" presetSubtype="2" fill="hold" grpId="0" nodeType="after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additive="base">
                                        <p:cTn id="23"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 calcmode="lin" valueType="num">
                                      <p:cBhvr additive="base">
                                        <p:cTn id="29"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 calcmode="lin" valueType="num">
                                      <p:cBhvr additive="base">
                                        <p:cTn id="3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22" presetClass="entr" presetSubtype="2" fill="hold"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right)">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uiExpand="1" build="p"/>
      <p:bldP spid="6" grpId="0" animBg="1"/>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矩形: 圆角 6">
            <a:extLst>
              <a:ext uri="{FF2B5EF4-FFF2-40B4-BE49-F238E27FC236}">
                <a16:creationId xmlns:a16="http://schemas.microsoft.com/office/drawing/2014/main" id="{A40EBE4B-E7F2-47E4-822E-3D5F28DF1BF1}"/>
              </a:ext>
            </a:extLst>
          </p:cNvPr>
          <p:cNvSpPr/>
          <p:nvPr/>
        </p:nvSpPr>
        <p:spPr>
          <a:xfrm>
            <a:off x="6095206" y="2109535"/>
            <a:ext cx="4590143" cy="584200"/>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a:solidFill>
                <a:schemeClr val="bg1"/>
              </a:solidFill>
              <a:latin typeface="仿宋" panose="02010609060101010101" pitchFamily="49" charset="-122"/>
              <a:ea typeface="仿宋" panose="02010609060101010101" pitchFamily="49" charset="-122"/>
            </a:endParaRPr>
          </a:p>
        </p:txBody>
      </p:sp>
      <p:grpSp>
        <p:nvGrpSpPr>
          <p:cNvPr id="120" name="组合 119">
            <a:extLst>
              <a:ext uri="{FF2B5EF4-FFF2-40B4-BE49-F238E27FC236}">
                <a16:creationId xmlns:a16="http://schemas.microsoft.com/office/drawing/2014/main" id="{12536E3C-E9B8-472D-ADE4-961AC72CE232}"/>
              </a:ext>
            </a:extLst>
          </p:cNvPr>
          <p:cNvGrpSpPr/>
          <p:nvPr/>
        </p:nvGrpSpPr>
        <p:grpSpPr>
          <a:xfrm>
            <a:off x="5283214" y="1248880"/>
            <a:ext cx="549846" cy="617986"/>
            <a:chOff x="279401" y="2698750"/>
            <a:chExt cx="1473200" cy="1655763"/>
          </a:xfrm>
        </p:grpSpPr>
        <p:sp>
          <p:nvSpPr>
            <p:cNvPr id="121" name="Freeform 45">
              <a:extLst>
                <a:ext uri="{FF2B5EF4-FFF2-40B4-BE49-F238E27FC236}">
                  <a16:creationId xmlns:a16="http://schemas.microsoft.com/office/drawing/2014/main" id="{5A6B1E3D-737E-4E7F-9CFF-61084CB179F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2" name="Freeform 46">
              <a:extLst>
                <a:ext uri="{FF2B5EF4-FFF2-40B4-BE49-F238E27FC236}">
                  <a16:creationId xmlns:a16="http://schemas.microsoft.com/office/drawing/2014/main" id="{B90E1F18-7BC4-41B6-8B8E-F8BB8C26EE93}"/>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3" name="Freeform 47">
              <a:extLst>
                <a:ext uri="{FF2B5EF4-FFF2-40B4-BE49-F238E27FC236}">
                  <a16:creationId xmlns:a16="http://schemas.microsoft.com/office/drawing/2014/main" id="{231A5CE1-B98E-44FC-8E6E-C52607274C8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4" name="Freeform 48">
              <a:extLst>
                <a:ext uri="{FF2B5EF4-FFF2-40B4-BE49-F238E27FC236}">
                  <a16:creationId xmlns:a16="http://schemas.microsoft.com/office/drawing/2014/main" id="{980829F6-B387-42A8-849F-6C8E73FE966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5" name="Freeform 49">
              <a:extLst>
                <a:ext uri="{FF2B5EF4-FFF2-40B4-BE49-F238E27FC236}">
                  <a16:creationId xmlns:a16="http://schemas.microsoft.com/office/drawing/2014/main" id="{AF1F527F-DB45-4317-85EB-6C5FB5B729A4}"/>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6" name="Oval 50">
              <a:extLst>
                <a:ext uri="{FF2B5EF4-FFF2-40B4-BE49-F238E27FC236}">
                  <a16:creationId xmlns:a16="http://schemas.microsoft.com/office/drawing/2014/main" id="{45E0D06C-CFFB-494E-BDC4-8225308719A8}"/>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7" name="Freeform 51">
              <a:extLst>
                <a:ext uri="{FF2B5EF4-FFF2-40B4-BE49-F238E27FC236}">
                  <a16:creationId xmlns:a16="http://schemas.microsoft.com/office/drawing/2014/main" id="{176FB438-A2C8-4D8A-9455-8685C32D2A83}"/>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8" name="Freeform 52">
              <a:extLst>
                <a:ext uri="{FF2B5EF4-FFF2-40B4-BE49-F238E27FC236}">
                  <a16:creationId xmlns:a16="http://schemas.microsoft.com/office/drawing/2014/main" id="{587BAF12-F001-4A50-8437-9BD79F91E50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129" name="组合 128">
            <a:extLst>
              <a:ext uri="{FF2B5EF4-FFF2-40B4-BE49-F238E27FC236}">
                <a16:creationId xmlns:a16="http://schemas.microsoft.com/office/drawing/2014/main" id="{5BC1E2AB-3648-4AF6-9081-8DCDAA4B37B7}"/>
              </a:ext>
            </a:extLst>
          </p:cNvPr>
          <p:cNvGrpSpPr/>
          <p:nvPr/>
        </p:nvGrpSpPr>
        <p:grpSpPr>
          <a:xfrm>
            <a:off x="5274270" y="1968692"/>
            <a:ext cx="549846" cy="617986"/>
            <a:chOff x="279401" y="2698750"/>
            <a:chExt cx="1473200" cy="1655763"/>
          </a:xfrm>
        </p:grpSpPr>
        <p:sp>
          <p:nvSpPr>
            <p:cNvPr id="130" name="Freeform 45">
              <a:extLst>
                <a:ext uri="{FF2B5EF4-FFF2-40B4-BE49-F238E27FC236}">
                  <a16:creationId xmlns:a16="http://schemas.microsoft.com/office/drawing/2014/main" id="{3972C737-E08F-4E81-A435-0E694C487CA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1" name="Freeform 46">
              <a:extLst>
                <a:ext uri="{FF2B5EF4-FFF2-40B4-BE49-F238E27FC236}">
                  <a16:creationId xmlns:a16="http://schemas.microsoft.com/office/drawing/2014/main" id="{996B2CEE-4B54-4F87-A12B-9502DC4B3EB1}"/>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2" name="Freeform 47">
              <a:extLst>
                <a:ext uri="{FF2B5EF4-FFF2-40B4-BE49-F238E27FC236}">
                  <a16:creationId xmlns:a16="http://schemas.microsoft.com/office/drawing/2014/main" id="{A3D511C7-83A3-44E3-AD8E-954CF78A100B}"/>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3" name="Freeform 48">
              <a:extLst>
                <a:ext uri="{FF2B5EF4-FFF2-40B4-BE49-F238E27FC236}">
                  <a16:creationId xmlns:a16="http://schemas.microsoft.com/office/drawing/2014/main" id="{A11E4F89-9485-4EC3-B7F2-A75844226029}"/>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4" name="Freeform 49">
              <a:extLst>
                <a:ext uri="{FF2B5EF4-FFF2-40B4-BE49-F238E27FC236}">
                  <a16:creationId xmlns:a16="http://schemas.microsoft.com/office/drawing/2014/main" id="{4DA3EAED-299D-48A4-BB5D-FDF47255A03C}"/>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5" name="Oval 50">
              <a:extLst>
                <a:ext uri="{FF2B5EF4-FFF2-40B4-BE49-F238E27FC236}">
                  <a16:creationId xmlns:a16="http://schemas.microsoft.com/office/drawing/2014/main" id="{5EFC0F61-47EA-4811-B68A-E8DCA36B42B7}"/>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6" name="Freeform 51">
              <a:extLst>
                <a:ext uri="{FF2B5EF4-FFF2-40B4-BE49-F238E27FC236}">
                  <a16:creationId xmlns:a16="http://schemas.microsoft.com/office/drawing/2014/main" id="{B6004DD6-B5A2-4F05-943F-1C59397A0BBC}"/>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7" name="Freeform 52">
              <a:extLst>
                <a:ext uri="{FF2B5EF4-FFF2-40B4-BE49-F238E27FC236}">
                  <a16:creationId xmlns:a16="http://schemas.microsoft.com/office/drawing/2014/main" id="{EEBCF78E-CB09-4C07-A049-F6E0D7E2F81C}"/>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38" name="TextBox 68">
            <a:extLst>
              <a:ext uri="{FF2B5EF4-FFF2-40B4-BE49-F238E27FC236}">
                <a16:creationId xmlns:a16="http://schemas.microsoft.com/office/drawing/2014/main" id="{62CFC4C2-9DBB-4970-87C2-F7342454C3BD}"/>
              </a:ext>
            </a:extLst>
          </p:cNvPr>
          <p:cNvSpPr txBox="1"/>
          <p:nvPr/>
        </p:nvSpPr>
        <p:spPr>
          <a:xfrm>
            <a:off x="6095206" y="2114102"/>
            <a:ext cx="3961606" cy="461665"/>
          </a:xfrm>
          <a:prstGeom prst="rect">
            <a:avLst/>
          </a:prstGeom>
          <a:noFill/>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2.3   </a:t>
            </a:r>
            <a:r>
              <a:rPr lang="zh-CN" altLang="en-US" sz="2400" b="1" dirty="0">
                <a:solidFill>
                  <a:schemeClr val="bg1"/>
                </a:solidFill>
                <a:latin typeface="仿宋" panose="02010609060101010101" pitchFamily="49" charset="-122"/>
                <a:ea typeface="仿宋" panose="02010609060101010101" pitchFamily="49" charset="-122"/>
              </a:rPr>
              <a:t>输入输出</a:t>
            </a:r>
          </a:p>
        </p:txBody>
      </p:sp>
      <p:grpSp>
        <p:nvGrpSpPr>
          <p:cNvPr id="139" name="组合 138">
            <a:extLst>
              <a:ext uri="{FF2B5EF4-FFF2-40B4-BE49-F238E27FC236}">
                <a16:creationId xmlns:a16="http://schemas.microsoft.com/office/drawing/2014/main" id="{BE048C30-E67A-482E-B9EB-77F4FAD8BB55}"/>
              </a:ext>
            </a:extLst>
          </p:cNvPr>
          <p:cNvGrpSpPr/>
          <p:nvPr/>
        </p:nvGrpSpPr>
        <p:grpSpPr>
          <a:xfrm>
            <a:off x="5275064" y="2742685"/>
            <a:ext cx="549846" cy="617986"/>
            <a:chOff x="279401" y="2698750"/>
            <a:chExt cx="1473200" cy="1655763"/>
          </a:xfrm>
        </p:grpSpPr>
        <p:sp>
          <p:nvSpPr>
            <p:cNvPr id="140" name="Freeform 45">
              <a:extLst>
                <a:ext uri="{FF2B5EF4-FFF2-40B4-BE49-F238E27FC236}">
                  <a16:creationId xmlns:a16="http://schemas.microsoft.com/office/drawing/2014/main" id="{EB9781C6-124D-49CE-82D3-2C7F6EF8D3D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1" name="Freeform 46">
              <a:extLst>
                <a:ext uri="{FF2B5EF4-FFF2-40B4-BE49-F238E27FC236}">
                  <a16:creationId xmlns:a16="http://schemas.microsoft.com/office/drawing/2014/main" id="{A531BAD0-2FFA-4B26-9B22-8824AEDAD347}"/>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2" name="Freeform 47">
              <a:extLst>
                <a:ext uri="{FF2B5EF4-FFF2-40B4-BE49-F238E27FC236}">
                  <a16:creationId xmlns:a16="http://schemas.microsoft.com/office/drawing/2014/main" id="{4949DAB7-7B92-4E63-909B-8524BF2DF34F}"/>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3" name="Freeform 48">
              <a:extLst>
                <a:ext uri="{FF2B5EF4-FFF2-40B4-BE49-F238E27FC236}">
                  <a16:creationId xmlns:a16="http://schemas.microsoft.com/office/drawing/2014/main" id="{9D6FD066-BECA-4D5C-B3BC-02B0FB1FDD1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4" name="Freeform 49">
              <a:extLst>
                <a:ext uri="{FF2B5EF4-FFF2-40B4-BE49-F238E27FC236}">
                  <a16:creationId xmlns:a16="http://schemas.microsoft.com/office/drawing/2014/main" id="{FBE3846C-17E4-49AD-B745-7BDC59974D5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5" name="Oval 50">
              <a:extLst>
                <a:ext uri="{FF2B5EF4-FFF2-40B4-BE49-F238E27FC236}">
                  <a16:creationId xmlns:a16="http://schemas.microsoft.com/office/drawing/2014/main" id="{5736930D-1698-450B-8A9B-28C789A90BA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6" name="Freeform 51">
              <a:extLst>
                <a:ext uri="{FF2B5EF4-FFF2-40B4-BE49-F238E27FC236}">
                  <a16:creationId xmlns:a16="http://schemas.microsoft.com/office/drawing/2014/main" id="{035E16BF-3FE5-4482-9628-D0108A141B66}"/>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7" name="Freeform 52">
              <a:extLst>
                <a:ext uri="{FF2B5EF4-FFF2-40B4-BE49-F238E27FC236}">
                  <a16:creationId xmlns:a16="http://schemas.microsoft.com/office/drawing/2014/main" id="{B32DD250-0C38-42F7-902A-B93430678D8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48" name="TextBox 78">
            <a:extLst>
              <a:ext uri="{FF2B5EF4-FFF2-40B4-BE49-F238E27FC236}">
                <a16:creationId xmlns:a16="http://schemas.microsoft.com/office/drawing/2014/main" id="{AFEED21C-3772-4E4B-9BE4-CE90B5019F7C}"/>
              </a:ext>
            </a:extLst>
          </p:cNvPr>
          <p:cNvSpPr txBox="1"/>
          <p:nvPr/>
        </p:nvSpPr>
        <p:spPr>
          <a:xfrm>
            <a:off x="6096000" y="2888095"/>
            <a:ext cx="41902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2.4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流程控制</a:t>
            </a:r>
          </a:p>
        </p:txBody>
      </p:sp>
      <p:sp>
        <p:nvSpPr>
          <p:cNvPr id="149" name="TextBox 108">
            <a:extLst>
              <a:ext uri="{FF2B5EF4-FFF2-40B4-BE49-F238E27FC236}">
                <a16:creationId xmlns:a16="http://schemas.microsoft.com/office/drawing/2014/main" id="{92646231-BB38-47A7-B400-74719D2F5E49}"/>
              </a:ext>
            </a:extLst>
          </p:cNvPr>
          <p:cNvSpPr txBox="1"/>
          <p:nvPr/>
        </p:nvSpPr>
        <p:spPr>
          <a:xfrm>
            <a:off x="6099500" y="3662088"/>
            <a:ext cx="5180806" cy="461665"/>
          </a:xfrm>
          <a:prstGeom prst="rect">
            <a:avLst/>
          </a:prstGeom>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2.5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数组</a:t>
            </a:r>
          </a:p>
        </p:txBody>
      </p:sp>
      <p:sp>
        <p:nvSpPr>
          <p:cNvPr id="150" name="TextBox 2">
            <a:extLst>
              <a:ext uri="{FF2B5EF4-FFF2-40B4-BE49-F238E27FC236}">
                <a16:creationId xmlns:a16="http://schemas.microsoft.com/office/drawing/2014/main" id="{4F0869E4-A930-4E46-875D-69EF40867F8B}"/>
              </a:ext>
            </a:extLst>
          </p:cNvPr>
          <p:cNvSpPr txBox="1"/>
          <p:nvPr/>
        </p:nvSpPr>
        <p:spPr>
          <a:xfrm>
            <a:off x="6084338" y="1366069"/>
            <a:ext cx="39616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2.2   </a:t>
            </a:r>
            <a:r>
              <a:rPr lang="zh-CN" altLang="en-US" sz="2400" b="1" dirty="0">
                <a:latin typeface="仿宋" panose="02010609060101010101" pitchFamily="49" charset="-122"/>
                <a:ea typeface="仿宋" panose="02010609060101010101" pitchFamily="49" charset="-122"/>
              </a:rPr>
              <a:t>数据类型和运算符号</a:t>
            </a:r>
          </a:p>
        </p:txBody>
      </p:sp>
      <p:grpSp>
        <p:nvGrpSpPr>
          <p:cNvPr id="151" name="组合 150">
            <a:extLst>
              <a:ext uri="{FF2B5EF4-FFF2-40B4-BE49-F238E27FC236}">
                <a16:creationId xmlns:a16="http://schemas.microsoft.com/office/drawing/2014/main" id="{24A9AD97-2493-440B-BC1D-AA9AEA5901D8}"/>
              </a:ext>
            </a:extLst>
          </p:cNvPr>
          <p:cNvGrpSpPr/>
          <p:nvPr/>
        </p:nvGrpSpPr>
        <p:grpSpPr>
          <a:xfrm>
            <a:off x="5295940" y="3518752"/>
            <a:ext cx="549846" cy="617986"/>
            <a:chOff x="279401" y="2698750"/>
            <a:chExt cx="1473200" cy="1655763"/>
          </a:xfrm>
        </p:grpSpPr>
        <p:sp>
          <p:nvSpPr>
            <p:cNvPr id="152" name="Freeform 45">
              <a:extLst>
                <a:ext uri="{FF2B5EF4-FFF2-40B4-BE49-F238E27FC236}">
                  <a16:creationId xmlns:a16="http://schemas.microsoft.com/office/drawing/2014/main" id="{2E87A3AF-4CD7-40A4-92AF-B42A38430371}"/>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3" name="Freeform 46">
              <a:extLst>
                <a:ext uri="{FF2B5EF4-FFF2-40B4-BE49-F238E27FC236}">
                  <a16:creationId xmlns:a16="http://schemas.microsoft.com/office/drawing/2014/main" id="{0F6474BA-4FAB-4571-87C1-FCC76E8E12D8}"/>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4" name="Freeform 47">
              <a:extLst>
                <a:ext uri="{FF2B5EF4-FFF2-40B4-BE49-F238E27FC236}">
                  <a16:creationId xmlns:a16="http://schemas.microsoft.com/office/drawing/2014/main" id="{BC8408E7-EDE7-4653-82AA-597441B44D2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5" name="Freeform 48">
              <a:extLst>
                <a:ext uri="{FF2B5EF4-FFF2-40B4-BE49-F238E27FC236}">
                  <a16:creationId xmlns:a16="http://schemas.microsoft.com/office/drawing/2014/main" id="{E789C844-62D9-40DF-9364-601EC66CE39A}"/>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6" name="Freeform 49">
              <a:extLst>
                <a:ext uri="{FF2B5EF4-FFF2-40B4-BE49-F238E27FC236}">
                  <a16:creationId xmlns:a16="http://schemas.microsoft.com/office/drawing/2014/main" id="{F1632258-DC3F-45BB-B662-9918CCED8C98}"/>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7" name="Oval 50">
              <a:extLst>
                <a:ext uri="{FF2B5EF4-FFF2-40B4-BE49-F238E27FC236}">
                  <a16:creationId xmlns:a16="http://schemas.microsoft.com/office/drawing/2014/main" id="{90EB62B3-A3EF-4B07-AE5C-A6A513D3135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8" name="Freeform 51">
              <a:extLst>
                <a:ext uri="{FF2B5EF4-FFF2-40B4-BE49-F238E27FC236}">
                  <a16:creationId xmlns:a16="http://schemas.microsoft.com/office/drawing/2014/main" id="{8AC8FF35-0911-44B1-89A5-702450A3172E}"/>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9" name="Freeform 52">
              <a:extLst>
                <a:ext uri="{FF2B5EF4-FFF2-40B4-BE49-F238E27FC236}">
                  <a16:creationId xmlns:a16="http://schemas.microsoft.com/office/drawing/2014/main" id="{DC01298C-B00B-4C2D-BA4E-DD60B02EEC5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160" name="组合 159">
            <a:extLst>
              <a:ext uri="{FF2B5EF4-FFF2-40B4-BE49-F238E27FC236}">
                <a16:creationId xmlns:a16="http://schemas.microsoft.com/office/drawing/2014/main" id="{46269DF3-EBA4-47DA-AC25-2860CCE33604}"/>
              </a:ext>
            </a:extLst>
          </p:cNvPr>
          <p:cNvGrpSpPr/>
          <p:nvPr/>
        </p:nvGrpSpPr>
        <p:grpSpPr>
          <a:xfrm>
            <a:off x="5362212" y="4302218"/>
            <a:ext cx="549846" cy="617986"/>
            <a:chOff x="279401" y="2698750"/>
            <a:chExt cx="1473200" cy="1655763"/>
          </a:xfrm>
        </p:grpSpPr>
        <p:sp>
          <p:nvSpPr>
            <p:cNvPr id="161" name="Freeform 45">
              <a:extLst>
                <a:ext uri="{FF2B5EF4-FFF2-40B4-BE49-F238E27FC236}">
                  <a16:creationId xmlns:a16="http://schemas.microsoft.com/office/drawing/2014/main" id="{80DD4620-9A35-405A-84AB-97F0220CBEC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2" name="Freeform 46">
              <a:extLst>
                <a:ext uri="{FF2B5EF4-FFF2-40B4-BE49-F238E27FC236}">
                  <a16:creationId xmlns:a16="http://schemas.microsoft.com/office/drawing/2014/main" id="{32F09628-F15B-4C20-BCF8-3336B106714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3" name="Freeform 47">
              <a:extLst>
                <a:ext uri="{FF2B5EF4-FFF2-40B4-BE49-F238E27FC236}">
                  <a16:creationId xmlns:a16="http://schemas.microsoft.com/office/drawing/2014/main" id="{1A9565C6-337B-43ED-8B86-2D60400FAE09}"/>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4" name="Freeform 48">
              <a:extLst>
                <a:ext uri="{FF2B5EF4-FFF2-40B4-BE49-F238E27FC236}">
                  <a16:creationId xmlns:a16="http://schemas.microsoft.com/office/drawing/2014/main" id="{2CA1A40E-84FA-41E4-8B96-70095783DC1E}"/>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5" name="Freeform 49">
              <a:extLst>
                <a:ext uri="{FF2B5EF4-FFF2-40B4-BE49-F238E27FC236}">
                  <a16:creationId xmlns:a16="http://schemas.microsoft.com/office/drawing/2014/main" id="{9A94B340-FC11-4C85-8B41-44ABB4FBABA1}"/>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6" name="Oval 50">
              <a:extLst>
                <a:ext uri="{FF2B5EF4-FFF2-40B4-BE49-F238E27FC236}">
                  <a16:creationId xmlns:a16="http://schemas.microsoft.com/office/drawing/2014/main" id="{99F5FA50-79F2-4B3D-B3B8-2356F6FA51A3}"/>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7" name="Freeform 51">
              <a:extLst>
                <a:ext uri="{FF2B5EF4-FFF2-40B4-BE49-F238E27FC236}">
                  <a16:creationId xmlns:a16="http://schemas.microsoft.com/office/drawing/2014/main" id="{50276B3B-7B7E-4EB5-B446-A3B2C20D8EA8}"/>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8" name="Freeform 52">
              <a:extLst>
                <a:ext uri="{FF2B5EF4-FFF2-40B4-BE49-F238E27FC236}">
                  <a16:creationId xmlns:a16="http://schemas.microsoft.com/office/drawing/2014/main" id="{F5B6E48B-F94B-47DB-BA90-7A3AB79B240B}"/>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69" name="TextBox 206">
            <a:extLst>
              <a:ext uri="{FF2B5EF4-FFF2-40B4-BE49-F238E27FC236}">
                <a16:creationId xmlns:a16="http://schemas.microsoft.com/office/drawing/2014/main" id="{76A40ECD-E1F5-49FF-8719-1A7743ACBBA6}"/>
              </a:ext>
            </a:extLst>
          </p:cNvPr>
          <p:cNvSpPr txBox="1"/>
          <p:nvPr/>
        </p:nvSpPr>
        <p:spPr>
          <a:xfrm>
            <a:off x="6085394" y="4450153"/>
            <a:ext cx="5180806" cy="461665"/>
          </a:xfrm>
          <a:prstGeom prst="rect">
            <a:avLst/>
          </a:prstGeom>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2.6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枚举</a:t>
            </a:r>
          </a:p>
        </p:txBody>
      </p:sp>
      <p:pic>
        <p:nvPicPr>
          <p:cNvPr id="170" name="图片 169">
            <a:extLst>
              <a:ext uri="{FF2B5EF4-FFF2-40B4-BE49-F238E27FC236}">
                <a16:creationId xmlns:a16="http://schemas.microsoft.com/office/drawing/2014/main" id="{AD4125E7-923E-4BCD-A416-468EF080E4C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72" y="3091"/>
            <a:ext cx="4550077" cy="6825118"/>
          </a:xfrm>
          <a:prstGeom prst="rect">
            <a:avLst/>
          </a:prstGeom>
        </p:spPr>
      </p:pic>
      <p:sp>
        <p:nvSpPr>
          <p:cNvPr id="171" name="矩形 170">
            <a:extLst>
              <a:ext uri="{FF2B5EF4-FFF2-40B4-BE49-F238E27FC236}">
                <a16:creationId xmlns:a16="http://schemas.microsoft.com/office/drawing/2014/main" id="{203F7574-926D-4C95-9223-219C821DFEBD}"/>
              </a:ext>
            </a:extLst>
          </p:cNvPr>
          <p:cNvSpPr/>
          <p:nvPr/>
        </p:nvSpPr>
        <p:spPr>
          <a:xfrm>
            <a:off x="0" y="0"/>
            <a:ext cx="4545205"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6625" algn="l"/>
              </a:tabLst>
            </a:pPr>
            <a:endParaRPr lang="zh-CN" altLang="en-US" dirty="0">
              <a:solidFill>
                <a:srgbClr val="55B2A0"/>
              </a:solidFill>
            </a:endParaRPr>
          </a:p>
        </p:txBody>
      </p:sp>
      <p:sp>
        <p:nvSpPr>
          <p:cNvPr id="172" name="文本框 24">
            <a:extLst>
              <a:ext uri="{FF2B5EF4-FFF2-40B4-BE49-F238E27FC236}">
                <a16:creationId xmlns:a16="http://schemas.microsoft.com/office/drawing/2014/main" id="{3534DA00-4BF3-4A92-A003-1B8FA793C3A8}"/>
              </a:ext>
            </a:extLst>
          </p:cNvPr>
          <p:cNvSpPr txBox="1"/>
          <p:nvPr/>
        </p:nvSpPr>
        <p:spPr>
          <a:xfrm>
            <a:off x="291732" y="-79882"/>
            <a:ext cx="1455919" cy="2216504"/>
          </a:xfrm>
          <a:prstGeom prst="rect">
            <a:avLst/>
          </a:prstGeom>
          <a:noFill/>
        </p:spPr>
        <p:txBody>
          <a:bodyPr wrap="square" rtlCol="0">
            <a:spAutoFit/>
          </a:bodyPr>
          <a:lstStyle/>
          <a:p>
            <a:r>
              <a:rPr lang="en-US" altLang="zh-CN" sz="13800" b="1" dirty="0">
                <a:solidFill>
                  <a:schemeClr val="bg1"/>
                </a:solidFill>
                <a:latin typeface="Bodoni MT" panose="02070603080606020203" pitchFamily="18" charset="0"/>
              </a:rPr>
              <a:t>C</a:t>
            </a:r>
            <a:endParaRPr lang="zh-CN" altLang="en-US" sz="6000" b="1" dirty="0">
              <a:solidFill>
                <a:schemeClr val="bg1"/>
              </a:solidFill>
              <a:latin typeface="Bodoni MT" panose="02070603080606020203" pitchFamily="18" charset="0"/>
            </a:endParaRPr>
          </a:p>
        </p:txBody>
      </p:sp>
      <p:sp>
        <p:nvSpPr>
          <p:cNvPr id="173" name="文本框 25">
            <a:extLst>
              <a:ext uri="{FF2B5EF4-FFF2-40B4-BE49-F238E27FC236}">
                <a16:creationId xmlns:a16="http://schemas.microsoft.com/office/drawing/2014/main" id="{9C98BCD3-E517-4374-87DC-375B762C9DC9}"/>
              </a:ext>
            </a:extLst>
          </p:cNvPr>
          <p:cNvSpPr txBox="1"/>
          <p:nvPr/>
        </p:nvSpPr>
        <p:spPr>
          <a:xfrm>
            <a:off x="469087" y="1891211"/>
            <a:ext cx="2044719" cy="923544"/>
          </a:xfrm>
          <a:prstGeom prst="rect">
            <a:avLst/>
          </a:prstGeom>
          <a:noFill/>
        </p:spPr>
        <p:txBody>
          <a:bodyPr wrap="square" rtlCol="0">
            <a:spAutoFit/>
          </a:bodyPr>
          <a:lstStyle/>
          <a:p>
            <a:r>
              <a:rPr lang="zh-CN" altLang="en-US" sz="5400" dirty="0">
                <a:solidFill>
                  <a:schemeClr val="bg1"/>
                </a:solidFill>
                <a:latin typeface="黑体" panose="02010609060101010101" pitchFamily="49" charset="-122"/>
                <a:ea typeface="黑体" panose="02010609060101010101" pitchFamily="49" charset="-122"/>
              </a:rPr>
              <a:t>目录</a:t>
            </a:r>
          </a:p>
        </p:txBody>
      </p:sp>
      <p:sp>
        <p:nvSpPr>
          <p:cNvPr id="174" name="文本框 26">
            <a:extLst>
              <a:ext uri="{FF2B5EF4-FFF2-40B4-BE49-F238E27FC236}">
                <a16:creationId xmlns:a16="http://schemas.microsoft.com/office/drawing/2014/main" id="{E2AFECCA-47F1-43C9-8DF1-3D7650BFAFCC}"/>
              </a:ext>
            </a:extLst>
          </p:cNvPr>
          <p:cNvSpPr txBox="1"/>
          <p:nvPr/>
        </p:nvSpPr>
        <p:spPr>
          <a:xfrm>
            <a:off x="1395640" y="997242"/>
            <a:ext cx="3136002" cy="830997"/>
          </a:xfrm>
          <a:prstGeom prst="rect">
            <a:avLst/>
          </a:prstGeom>
          <a:noFill/>
        </p:spPr>
        <p:txBody>
          <a:bodyPr wrap="square" rtlCol="0">
            <a:spAutoFit/>
          </a:bodyPr>
          <a:lstStyle/>
          <a:p>
            <a:r>
              <a:rPr lang="en-US" altLang="zh-CN" sz="4800" b="1" dirty="0">
                <a:solidFill>
                  <a:schemeClr val="bg1"/>
                </a:solidFill>
                <a:latin typeface="Bodoni MT" panose="02070603080606020203" pitchFamily="18" charset="0"/>
              </a:rPr>
              <a:t>ONTENTS</a:t>
            </a:r>
            <a:endParaRPr lang="zh-CN" altLang="en-US" sz="6000" b="1" dirty="0">
              <a:solidFill>
                <a:schemeClr val="bg1"/>
              </a:solidFill>
              <a:latin typeface="Bodoni MT" panose="02070603080606020203" pitchFamily="18" charset="0"/>
            </a:endParaRPr>
          </a:p>
        </p:txBody>
      </p:sp>
      <p:sp>
        <p:nvSpPr>
          <p:cNvPr id="175" name="矩形 174">
            <a:extLst>
              <a:ext uri="{FF2B5EF4-FFF2-40B4-BE49-F238E27FC236}">
                <a16:creationId xmlns:a16="http://schemas.microsoft.com/office/drawing/2014/main" id="{B3429AC9-4ADE-4728-AA1C-E1C09F41B85B}"/>
              </a:ext>
            </a:extLst>
          </p:cNvPr>
          <p:cNvSpPr/>
          <p:nvPr/>
        </p:nvSpPr>
        <p:spPr>
          <a:xfrm>
            <a:off x="532606" y="1753157"/>
            <a:ext cx="3810000" cy="7880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矩形 175">
            <a:extLst>
              <a:ext uri="{FF2B5EF4-FFF2-40B4-BE49-F238E27FC236}">
                <a16:creationId xmlns:a16="http://schemas.microsoft.com/office/drawing/2014/main" id="{BBE537E9-DA2C-4AE3-9B05-47ACA54039D0}"/>
              </a:ext>
            </a:extLst>
          </p:cNvPr>
          <p:cNvSpPr/>
          <p:nvPr/>
        </p:nvSpPr>
        <p:spPr>
          <a:xfrm>
            <a:off x="532607" y="2809797"/>
            <a:ext cx="1431478" cy="113910"/>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7" name="组合 176">
            <a:extLst>
              <a:ext uri="{FF2B5EF4-FFF2-40B4-BE49-F238E27FC236}">
                <a16:creationId xmlns:a16="http://schemas.microsoft.com/office/drawing/2014/main" id="{C07B2382-6F5C-4862-896E-B31C68D12EE5}"/>
              </a:ext>
            </a:extLst>
          </p:cNvPr>
          <p:cNvGrpSpPr/>
          <p:nvPr/>
        </p:nvGrpSpPr>
        <p:grpSpPr>
          <a:xfrm>
            <a:off x="5376318" y="5045684"/>
            <a:ext cx="549846" cy="617986"/>
            <a:chOff x="279401" y="2698750"/>
            <a:chExt cx="1473200" cy="1655763"/>
          </a:xfrm>
        </p:grpSpPr>
        <p:sp>
          <p:nvSpPr>
            <p:cNvPr id="178" name="Freeform 45">
              <a:extLst>
                <a:ext uri="{FF2B5EF4-FFF2-40B4-BE49-F238E27FC236}">
                  <a16:creationId xmlns:a16="http://schemas.microsoft.com/office/drawing/2014/main" id="{D11B542C-8CFC-41C1-8A95-8C2FB373975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9" name="Freeform 46">
              <a:extLst>
                <a:ext uri="{FF2B5EF4-FFF2-40B4-BE49-F238E27FC236}">
                  <a16:creationId xmlns:a16="http://schemas.microsoft.com/office/drawing/2014/main" id="{0A019D9B-0ABF-43F8-BBB3-2DCE2A511F26}"/>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0" name="Freeform 47">
              <a:extLst>
                <a:ext uri="{FF2B5EF4-FFF2-40B4-BE49-F238E27FC236}">
                  <a16:creationId xmlns:a16="http://schemas.microsoft.com/office/drawing/2014/main" id="{89E4FB18-A479-4190-9335-5018C8339369}"/>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1" name="Freeform 48">
              <a:extLst>
                <a:ext uri="{FF2B5EF4-FFF2-40B4-BE49-F238E27FC236}">
                  <a16:creationId xmlns:a16="http://schemas.microsoft.com/office/drawing/2014/main" id="{2277E399-C68D-4AB7-B97E-74C1925C2CA3}"/>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2" name="Freeform 49">
              <a:extLst>
                <a:ext uri="{FF2B5EF4-FFF2-40B4-BE49-F238E27FC236}">
                  <a16:creationId xmlns:a16="http://schemas.microsoft.com/office/drawing/2014/main" id="{FC58C1E0-4386-4088-A8DB-63ED479DB93C}"/>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3" name="Oval 50">
              <a:extLst>
                <a:ext uri="{FF2B5EF4-FFF2-40B4-BE49-F238E27FC236}">
                  <a16:creationId xmlns:a16="http://schemas.microsoft.com/office/drawing/2014/main" id="{5CB51622-4C96-4A52-83F2-24E02DA0E19B}"/>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4" name="Freeform 51">
              <a:extLst>
                <a:ext uri="{FF2B5EF4-FFF2-40B4-BE49-F238E27FC236}">
                  <a16:creationId xmlns:a16="http://schemas.microsoft.com/office/drawing/2014/main" id="{11C90F0D-2A1C-444F-8959-C53C11D06D62}"/>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5" name="Freeform 52">
              <a:extLst>
                <a:ext uri="{FF2B5EF4-FFF2-40B4-BE49-F238E27FC236}">
                  <a16:creationId xmlns:a16="http://schemas.microsoft.com/office/drawing/2014/main" id="{7C83C986-D7C0-468B-8042-9CC20AEF44F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86" name="TextBox 206">
            <a:extLst>
              <a:ext uri="{FF2B5EF4-FFF2-40B4-BE49-F238E27FC236}">
                <a16:creationId xmlns:a16="http://schemas.microsoft.com/office/drawing/2014/main" id="{8545B12D-923A-4E4B-A66F-605DA9E3A007}"/>
              </a:ext>
            </a:extLst>
          </p:cNvPr>
          <p:cNvSpPr txBox="1"/>
          <p:nvPr/>
        </p:nvSpPr>
        <p:spPr>
          <a:xfrm>
            <a:off x="6099500" y="5193619"/>
            <a:ext cx="5180806" cy="461665"/>
          </a:xfrm>
          <a:prstGeom prst="rect">
            <a:avLst/>
          </a:prstGeom>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2.7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小结</a:t>
            </a:r>
          </a:p>
        </p:txBody>
      </p:sp>
      <p:grpSp>
        <p:nvGrpSpPr>
          <p:cNvPr id="187" name="组合 186">
            <a:extLst>
              <a:ext uri="{FF2B5EF4-FFF2-40B4-BE49-F238E27FC236}">
                <a16:creationId xmlns:a16="http://schemas.microsoft.com/office/drawing/2014/main" id="{3D3914A1-821E-45FB-B8FF-1B6B13358EA3}"/>
              </a:ext>
            </a:extLst>
          </p:cNvPr>
          <p:cNvGrpSpPr/>
          <p:nvPr/>
        </p:nvGrpSpPr>
        <p:grpSpPr>
          <a:xfrm>
            <a:off x="5292045" y="430774"/>
            <a:ext cx="549846" cy="617986"/>
            <a:chOff x="279401" y="2698750"/>
            <a:chExt cx="1473200" cy="1655763"/>
          </a:xfrm>
        </p:grpSpPr>
        <p:sp>
          <p:nvSpPr>
            <p:cNvPr id="188" name="Freeform 45">
              <a:extLst>
                <a:ext uri="{FF2B5EF4-FFF2-40B4-BE49-F238E27FC236}">
                  <a16:creationId xmlns:a16="http://schemas.microsoft.com/office/drawing/2014/main" id="{929D3E3D-466C-4DF0-ACFF-1FB6712C742C}"/>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9" name="Freeform 46">
              <a:extLst>
                <a:ext uri="{FF2B5EF4-FFF2-40B4-BE49-F238E27FC236}">
                  <a16:creationId xmlns:a16="http://schemas.microsoft.com/office/drawing/2014/main" id="{51A5804C-F897-4BBF-BB8B-8DE8EBAF569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0" name="Freeform 47">
              <a:extLst>
                <a:ext uri="{FF2B5EF4-FFF2-40B4-BE49-F238E27FC236}">
                  <a16:creationId xmlns:a16="http://schemas.microsoft.com/office/drawing/2014/main" id="{22C35572-9370-47F6-91BB-5DBA58384E51}"/>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1" name="Freeform 48">
              <a:extLst>
                <a:ext uri="{FF2B5EF4-FFF2-40B4-BE49-F238E27FC236}">
                  <a16:creationId xmlns:a16="http://schemas.microsoft.com/office/drawing/2014/main" id="{979921ED-439B-4DC1-808B-BA44FA2819C6}"/>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2" name="Freeform 49">
              <a:extLst>
                <a:ext uri="{FF2B5EF4-FFF2-40B4-BE49-F238E27FC236}">
                  <a16:creationId xmlns:a16="http://schemas.microsoft.com/office/drawing/2014/main" id="{CAE84BCA-ECEC-4CB3-A15D-CC6F5471405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3" name="Oval 50">
              <a:extLst>
                <a:ext uri="{FF2B5EF4-FFF2-40B4-BE49-F238E27FC236}">
                  <a16:creationId xmlns:a16="http://schemas.microsoft.com/office/drawing/2014/main" id="{8C1A0872-75EC-4B93-996A-082D94A05049}"/>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4" name="Freeform 51">
              <a:extLst>
                <a:ext uri="{FF2B5EF4-FFF2-40B4-BE49-F238E27FC236}">
                  <a16:creationId xmlns:a16="http://schemas.microsoft.com/office/drawing/2014/main" id="{12721B50-4C6B-4D84-98D0-898383AF70DF}"/>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5" name="Freeform 52">
              <a:extLst>
                <a:ext uri="{FF2B5EF4-FFF2-40B4-BE49-F238E27FC236}">
                  <a16:creationId xmlns:a16="http://schemas.microsoft.com/office/drawing/2014/main" id="{A272D19F-1668-414E-9AD2-43D86C85B75D}"/>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96" name="TextBox 206">
            <a:extLst>
              <a:ext uri="{FF2B5EF4-FFF2-40B4-BE49-F238E27FC236}">
                <a16:creationId xmlns:a16="http://schemas.microsoft.com/office/drawing/2014/main" id="{C69DC414-680C-41BD-8AC1-957392238DF3}"/>
              </a:ext>
            </a:extLst>
          </p:cNvPr>
          <p:cNvSpPr txBox="1"/>
          <p:nvPr/>
        </p:nvSpPr>
        <p:spPr>
          <a:xfrm>
            <a:off x="6095206" y="618036"/>
            <a:ext cx="3950738" cy="461665"/>
          </a:xfrm>
          <a:prstGeom prst="rect">
            <a:avLst/>
          </a:prstGeom>
        </p:spPr>
        <p:txBody>
          <a:bodyPr wrap="square" rtlCol="0">
            <a:spAutoFit/>
          </a:bodyPr>
          <a:lstStyle/>
          <a:p>
            <a:r>
              <a:rPr lang="en-US" altLang="zh-CN" sz="2400" b="1" dirty="0">
                <a:latin typeface="仿宋" panose="02010609060101010101" pitchFamily="49" charset="-122"/>
                <a:ea typeface="仿宋" panose="02010609060101010101" pitchFamily="49" charset="-122"/>
              </a:rPr>
              <a:t>2.1   </a:t>
            </a:r>
            <a:r>
              <a:rPr lang="zh-CN" altLang="en-US" sz="2400" b="1" dirty="0">
                <a:latin typeface="仿宋" panose="02010609060101010101" pitchFamily="49" charset="-122"/>
                <a:ea typeface="仿宋" panose="02010609060101010101" pitchFamily="49" charset="-122"/>
              </a:rPr>
              <a:t>标识符与关键字</a:t>
            </a:r>
          </a:p>
        </p:txBody>
      </p:sp>
    </p:spTree>
    <p:extLst>
      <p:ext uri="{BB962C8B-B14F-4D97-AF65-F5344CB8AC3E}">
        <p14:creationId xmlns:p14="http://schemas.microsoft.com/office/powerpoint/2010/main" val="1668701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2.3  </a:t>
            </a:r>
            <a:r>
              <a:rPr lang="zh-CN" altLang="en-US" b="1" dirty="0">
                <a:latin typeface="仿宋" panose="02010609060101010101" pitchFamily="49" charset="-122"/>
                <a:ea typeface="仿宋" panose="02010609060101010101" pitchFamily="49" charset="-122"/>
              </a:rPr>
              <a:t>输入输出</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11">
            <a:extLst>
              <a:ext uri="{FF2B5EF4-FFF2-40B4-BE49-F238E27FC236}">
                <a16:creationId xmlns:a16="http://schemas.microsoft.com/office/drawing/2014/main" id="{CAA98CE7-D445-48F8-8B38-3EE237C5B052}"/>
              </a:ext>
            </a:extLst>
          </p:cNvPr>
          <p:cNvSpPr/>
          <p:nvPr/>
        </p:nvSpPr>
        <p:spPr>
          <a:xfrm>
            <a:off x="913606" y="1871725"/>
            <a:ext cx="10820400" cy="3310669"/>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内容占位符 2">
            <a:extLst>
              <a:ext uri="{FF2B5EF4-FFF2-40B4-BE49-F238E27FC236}">
                <a16:creationId xmlns:a16="http://schemas.microsoft.com/office/drawing/2014/main" id="{71CDD498-B005-431C-A1D6-43E5703DE35C}"/>
              </a:ext>
            </a:extLst>
          </p:cNvPr>
          <p:cNvSpPr txBox="1">
            <a:spLocks/>
          </p:cNvSpPr>
          <p:nvPr/>
        </p:nvSpPr>
        <p:spPr>
          <a:xfrm>
            <a:off x="1125973" y="2237454"/>
            <a:ext cx="10115034" cy="2811376"/>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30000"/>
              </a:lnSpc>
              <a:spcBef>
                <a:spcPts val="0"/>
              </a:spcBef>
              <a:buNone/>
              <a:defRPr/>
            </a:pPr>
            <a:r>
              <a:rPr lang="zh-CN" altLang="en-US" sz="2400" dirty="0">
                <a:solidFill>
                  <a:schemeClr val="tx1"/>
                </a:solidFill>
                <a:latin typeface="仿宋" panose="02010609060101010101" pitchFamily="49" charset="-122"/>
                <a:ea typeface="仿宋" panose="02010609060101010101" pitchFamily="49" charset="-122"/>
              </a:rPr>
              <a:t>程序运行时，可能需要给程序输入数据，这时需要用到输入语句；程序处理完数据，要将结果输出出来，就要用到输出语句。</a:t>
            </a:r>
          </a:p>
          <a:p>
            <a:pPr marL="0" indent="457200">
              <a:lnSpc>
                <a:spcPct val="130000"/>
              </a:lnSpc>
              <a:spcBef>
                <a:spcPts val="0"/>
              </a:spcBef>
              <a:buNone/>
              <a:defRPr/>
            </a:pPr>
            <a:r>
              <a:rPr lang="en-US" altLang="zh-CN" sz="2400" dirty="0">
                <a:solidFill>
                  <a:schemeClr val="tx1"/>
                </a:solidFill>
                <a:latin typeface="仿宋" panose="02010609060101010101" pitchFamily="49" charset="-122"/>
                <a:ea typeface="仿宋" panose="02010609060101010101" pitchFamily="49" charset="-122"/>
              </a:rPr>
              <a:t>Java</a:t>
            </a:r>
            <a:r>
              <a:rPr lang="zh-CN" altLang="en-US" sz="2400" dirty="0">
                <a:solidFill>
                  <a:schemeClr val="tx1"/>
                </a:solidFill>
                <a:latin typeface="仿宋" panose="02010609060101010101" pitchFamily="49" charset="-122"/>
                <a:ea typeface="仿宋" panose="02010609060101010101" pitchFamily="49" charset="-122"/>
              </a:rPr>
              <a:t>采用流式方式对数据进行输入输出。</a:t>
            </a:r>
            <a:r>
              <a:rPr lang="en-US" altLang="zh-CN" sz="2400" dirty="0">
                <a:solidFill>
                  <a:schemeClr val="tx1"/>
                </a:solidFill>
                <a:latin typeface="仿宋" panose="02010609060101010101" pitchFamily="49" charset="-122"/>
                <a:ea typeface="仿宋" panose="02010609060101010101" pitchFamily="49" charset="-122"/>
              </a:rPr>
              <a:t>Java</a:t>
            </a:r>
            <a:r>
              <a:rPr lang="zh-CN" altLang="en-US" sz="2400" dirty="0">
                <a:solidFill>
                  <a:schemeClr val="tx1"/>
                </a:solidFill>
                <a:latin typeface="仿宋" panose="02010609060101010101" pitchFamily="49" charset="-122"/>
                <a:ea typeface="仿宋" panose="02010609060101010101" pitchFamily="49" charset="-122"/>
              </a:rPr>
              <a:t>定义了很多流类，可以通过流类的对象及其中的方法实现数据的输入输出。</a:t>
            </a:r>
          </a:p>
        </p:txBody>
      </p:sp>
      <p:grpSp>
        <p:nvGrpSpPr>
          <p:cNvPr id="6" name="组合 5">
            <a:extLst>
              <a:ext uri="{FF2B5EF4-FFF2-40B4-BE49-F238E27FC236}">
                <a16:creationId xmlns:a16="http://schemas.microsoft.com/office/drawing/2014/main" id="{37B6DD4B-971A-4870-885F-F8B2E64A5808}"/>
              </a:ext>
            </a:extLst>
          </p:cNvPr>
          <p:cNvGrpSpPr/>
          <p:nvPr/>
        </p:nvGrpSpPr>
        <p:grpSpPr>
          <a:xfrm flipH="1">
            <a:off x="6575336" y="5500847"/>
            <a:ext cx="5441599" cy="1357947"/>
            <a:chOff x="897607" y="5043462"/>
            <a:chExt cx="5441599" cy="1357947"/>
          </a:xfrm>
        </p:grpSpPr>
        <p:sp>
          <p:nvSpPr>
            <p:cNvPr id="7" name="矩形 6">
              <a:extLst>
                <a:ext uri="{FF2B5EF4-FFF2-40B4-BE49-F238E27FC236}">
                  <a16:creationId xmlns:a16="http://schemas.microsoft.com/office/drawing/2014/main" id="{5BECD910-DD27-4A3D-87AC-46530C42DCA6}"/>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矩形 7">
              <a:extLst>
                <a:ext uri="{FF2B5EF4-FFF2-40B4-BE49-F238E27FC236}">
                  <a16:creationId xmlns:a16="http://schemas.microsoft.com/office/drawing/2014/main" id="{0842C379-2405-4A9E-BE16-CFFB833A8577}"/>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 name="矩形 8">
              <a:extLst>
                <a:ext uri="{FF2B5EF4-FFF2-40B4-BE49-F238E27FC236}">
                  <a16:creationId xmlns:a16="http://schemas.microsoft.com/office/drawing/2014/main" id="{5C7D652A-DA3D-44E9-BD90-BF1D8715ED89}"/>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C7219CF4-06E3-4B67-B2F5-C2A2537E1C8F}"/>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624C4BE6-C5C1-4DCB-837D-A04EFDA9E4F1}"/>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12484E7E-3B47-4B8C-86E2-F95D060B0CCC}"/>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D6F74E61-62A8-4353-B59A-E69A697B3D26}"/>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722928F0-3F5F-439C-9124-E5C5B90EB35F}"/>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4560EDCE-88A6-46C5-A6D2-7D15EFEADDD3}"/>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B11DC218-7050-48C2-82D5-28A3AAEC638F}"/>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14980BC-F0DB-4DB6-8969-547B3EACC576}"/>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F111CE1D-827E-41AC-82B8-11CA422317D6}"/>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9" name="矩形 18">
              <a:extLst>
                <a:ext uri="{FF2B5EF4-FFF2-40B4-BE49-F238E27FC236}">
                  <a16:creationId xmlns:a16="http://schemas.microsoft.com/office/drawing/2014/main" id="{439DA58B-5BDF-44D7-9CC8-6B09CE131D3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A82AFC37-26A9-42BB-8A01-A408244A5BA4}"/>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50C86447-2EAC-40E4-B4BC-3DBF92F3408A}"/>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0335D643-C28D-43B4-A3EC-B9D65FFBC52B}"/>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F6996FAD-0E05-4A26-8766-FBA7D0AB2241}"/>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4071685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 calcmode="lin" valueType="num">
                                      <p:cBhvr additive="base">
                                        <p:cTn id="20"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5">
                                            <p:txEl>
                                              <p:pRg st="1" end="1"/>
                                            </p:txEl>
                                          </p:spTgt>
                                        </p:tgtEl>
                                        <p:attrNameLst>
                                          <p:attrName>ppt_y</p:attrName>
                                        </p:attrNameLst>
                                      </p:cBhvr>
                                      <p:tavLst>
                                        <p:tav tm="0">
                                          <p:val>
                                            <p:strVal val="#ppt_y"/>
                                          </p:val>
                                        </p:tav>
                                        <p:tav tm="100000">
                                          <p:val>
                                            <p:strVal val="#ppt_y"/>
                                          </p:val>
                                        </p:tav>
                                      </p:tavLst>
                                    </p:anim>
                                  </p:childTnLst>
                                </p:cTn>
                              </p:par>
                              <p:par>
                                <p:cTn id="22" presetID="22" presetClass="entr" presetSubtype="8"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2"/>
          <p:cNvSpPr>
            <a:spLocks noGrp="1"/>
          </p:cNvSpPr>
          <p:nvPr>
            <p:ph type="title"/>
          </p:nvPr>
        </p:nvSpPr>
        <p:spPr>
          <a:xfrm>
            <a:off x="1143317" y="16318"/>
            <a:ext cx="7744864" cy="1005416"/>
          </a:xfrm>
        </p:spPr>
        <p:txBody>
          <a:bodyPr>
            <a:normAutofit/>
          </a:bodyPr>
          <a:lstStyle/>
          <a:p>
            <a:r>
              <a:rPr lang="en-US" altLang="zh-CN" b="1" dirty="0">
                <a:latin typeface="仿宋" panose="02010609060101010101" pitchFamily="49" charset="-122"/>
                <a:ea typeface="仿宋" panose="02010609060101010101" pitchFamily="49" charset="-122"/>
              </a:rPr>
              <a:t>2.1  </a:t>
            </a:r>
            <a:r>
              <a:rPr lang="zh-CN" altLang="en-US" b="1" dirty="0">
                <a:latin typeface="仿宋" panose="02010609060101010101" pitchFamily="49" charset="-122"/>
                <a:ea typeface="仿宋" panose="02010609060101010101" pitchFamily="49" charset="-122"/>
              </a:rPr>
              <a:t>标识符与关键字</a:t>
            </a:r>
          </a:p>
        </p:txBody>
      </p:sp>
      <p:sp>
        <p:nvSpPr>
          <p:cNvPr id="42" name="矩形 41">
            <a:extLst>
              <a:ext uri="{FF2B5EF4-FFF2-40B4-BE49-F238E27FC236}">
                <a16:creationId xmlns:a16="http://schemas.microsoft.com/office/drawing/2014/main" id="{7E44E19F-39C1-4D43-9F31-59EEE737509D}"/>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5" name="组合 4">
            <a:extLst>
              <a:ext uri="{FF2B5EF4-FFF2-40B4-BE49-F238E27FC236}">
                <a16:creationId xmlns:a16="http://schemas.microsoft.com/office/drawing/2014/main" id="{727BBDA1-1D4A-47F3-8583-1A05BFF0097B}"/>
              </a:ext>
            </a:extLst>
          </p:cNvPr>
          <p:cNvGrpSpPr/>
          <p:nvPr/>
        </p:nvGrpSpPr>
        <p:grpSpPr>
          <a:xfrm>
            <a:off x="0" y="1187546"/>
            <a:ext cx="12192000" cy="543169"/>
            <a:chOff x="-2203" y="1286002"/>
            <a:chExt cx="12192000" cy="543169"/>
          </a:xfrm>
        </p:grpSpPr>
        <p:sp>
          <p:nvSpPr>
            <p:cNvPr id="44" name="Freeform 3">
              <a:extLst>
                <a:ext uri="{FF2B5EF4-FFF2-40B4-BE49-F238E27FC236}">
                  <a16:creationId xmlns:a16="http://schemas.microsoft.com/office/drawing/2014/main" id="{00B3D58C-E3FB-48ED-B708-7B753A7A3CC7}"/>
                </a:ext>
              </a:extLst>
            </p:cNvPr>
            <p:cNvSpPr/>
            <p:nvPr/>
          </p:nvSpPr>
          <p:spPr>
            <a:xfrm>
              <a:off x="-2203" y="1286002"/>
              <a:ext cx="12192000" cy="543168"/>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a:endParaRPr lang="zh-CN" altLang="en-US">
                <a:latin typeface="仿宋" panose="02010609060101010101" pitchFamily="49" charset="-122"/>
                <a:ea typeface="仿宋" panose="02010609060101010101" pitchFamily="49" charset="-122"/>
              </a:endParaRPr>
            </a:p>
          </p:txBody>
        </p:sp>
        <p:sp>
          <p:nvSpPr>
            <p:cNvPr id="45" name="内容占位符 2">
              <a:extLst>
                <a:ext uri="{FF2B5EF4-FFF2-40B4-BE49-F238E27FC236}">
                  <a16:creationId xmlns:a16="http://schemas.microsoft.com/office/drawing/2014/main" id="{E7D48776-D77A-4BFE-8001-C0951D1CA4CF}"/>
                </a:ext>
              </a:extLst>
            </p:cNvPr>
            <p:cNvSpPr txBox="1">
              <a:spLocks/>
            </p:cNvSpPr>
            <p:nvPr/>
          </p:nvSpPr>
          <p:spPr>
            <a:xfrm>
              <a:off x="309489" y="1295894"/>
              <a:ext cx="11878102" cy="533277"/>
            </a:xfrm>
            <a:prstGeom prst="rect">
              <a:avLst/>
            </a:prstGeom>
          </p:spPr>
          <p:txBody>
            <a:bodyPr vert="horz" lIns="121889" tIns="60944" rIns="121889" bIns="60944"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、关键字</a:t>
              </a:r>
            </a:p>
          </p:txBody>
        </p:sp>
      </p:grpSp>
      <p:sp>
        <p:nvSpPr>
          <p:cNvPr id="47" name="圆角矩形 11">
            <a:extLst>
              <a:ext uri="{FF2B5EF4-FFF2-40B4-BE49-F238E27FC236}">
                <a16:creationId xmlns:a16="http://schemas.microsoft.com/office/drawing/2014/main" id="{92EDCA54-46AD-49B8-A877-74CC585B5DD4}"/>
              </a:ext>
            </a:extLst>
          </p:cNvPr>
          <p:cNvSpPr/>
          <p:nvPr/>
        </p:nvSpPr>
        <p:spPr>
          <a:xfrm>
            <a:off x="1848624" y="2893334"/>
            <a:ext cx="9154233" cy="3003184"/>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solidFill>
                <a:latin typeface="Courier New" panose="02070309020205020404" pitchFamily="49" charset="0"/>
                <a:cs typeface="Courier New" panose="02070309020205020404" pitchFamily="49" charset="0"/>
              </a:rPr>
              <a:t>abstract assert </a:t>
            </a:r>
            <a:r>
              <a:rPr lang="en-US" altLang="zh-CN" sz="2400" b="1" dirty="0" err="1">
                <a:solidFill>
                  <a:schemeClr val="tx1"/>
                </a:solidFill>
                <a:latin typeface="Courier New" panose="02070309020205020404" pitchFamily="49" charset="0"/>
                <a:cs typeface="Courier New" panose="02070309020205020404" pitchFamily="49" charset="0"/>
              </a:rPr>
              <a:t>boolean</a:t>
            </a:r>
            <a:r>
              <a:rPr lang="en-US" altLang="zh-CN" sz="2400" b="1" dirty="0">
                <a:solidFill>
                  <a:schemeClr val="tx1"/>
                </a:solidFill>
                <a:latin typeface="Courier New" panose="02070309020205020404" pitchFamily="49" charset="0"/>
                <a:cs typeface="Courier New" panose="02070309020205020404" pitchFamily="49" charset="0"/>
              </a:rPr>
              <a:t> break byte case catch char class const continue default do double else </a:t>
            </a:r>
            <a:r>
              <a:rPr lang="en-US" altLang="zh-CN" sz="2400" b="1" dirty="0" err="1">
                <a:solidFill>
                  <a:schemeClr val="tx1"/>
                </a:solidFill>
                <a:latin typeface="Courier New" panose="02070309020205020404" pitchFamily="49" charset="0"/>
                <a:cs typeface="Courier New" panose="02070309020205020404" pitchFamily="49" charset="0"/>
              </a:rPr>
              <a:t>enum</a:t>
            </a:r>
            <a:r>
              <a:rPr lang="en-US" altLang="zh-CN" sz="2400" b="1" dirty="0">
                <a:solidFill>
                  <a:schemeClr val="tx1"/>
                </a:solidFill>
                <a:latin typeface="Courier New" panose="02070309020205020404" pitchFamily="49" charset="0"/>
                <a:cs typeface="Courier New" panose="02070309020205020404" pitchFamily="49" charset="0"/>
              </a:rPr>
              <a:t> extends final finally float for </a:t>
            </a:r>
            <a:r>
              <a:rPr lang="en-US" altLang="zh-CN" sz="2400" b="1" dirty="0" err="1">
                <a:solidFill>
                  <a:schemeClr val="tx1"/>
                </a:solidFill>
                <a:latin typeface="Courier New" panose="02070309020205020404" pitchFamily="49" charset="0"/>
                <a:cs typeface="Courier New" panose="02070309020205020404" pitchFamily="49" charset="0"/>
              </a:rPr>
              <a:t>goto</a:t>
            </a:r>
            <a:r>
              <a:rPr lang="en-US" altLang="zh-CN" sz="2400" b="1" dirty="0">
                <a:solidFill>
                  <a:schemeClr val="tx1"/>
                </a:solidFill>
                <a:latin typeface="Courier New" panose="02070309020205020404" pitchFamily="49" charset="0"/>
                <a:cs typeface="Courier New" panose="02070309020205020404" pitchFamily="49" charset="0"/>
              </a:rPr>
              <a:t> if implements import </a:t>
            </a:r>
            <a:r>
              <a:rPr lang="en-US" altLang="zh-CN" sz="2400" b="1" dirty="0" err="1">
                <a:solidFill>
                  <a:schemeClr val="tx1"/>
                </a:solidFill>
                <a:latin typeface="Courier New" panose="02070309020205020404" pitchFamily="49" charset="0"/>
                <a:cs typeface="Courier New" panose="02070309020205020404" pitchFamily="49" charset="0"/>
              </a:rPr>
              <a:t>instanceof</a:t>
            </a:r>
            <a:r>
              <a:rPr lang="en-US" altLang="zh-CN" sz="2400" b="1" dirty="0">
                <a:solidFill>
                  <a:schemeClr val="tx1"/>
                </a:solidFill>
                <a:latin typeface="Courier New" panose="02070309020205020404" pitchFamily="49" charset="0"/>
                <a:cs typeface="Courier New" panose="02070309020205020404" pitchFamily="49" charset="0"/>
              </a:rPr>
              <a:t> int interface long native new package private protected public return short static </a:t>
            </a:r>
            <a:r>
              <a:rPr lang="en-US" altLang="zh-CN" sz="2400" b="1" dirty="0" err="1">
                <a:solidFill>
                  <a:schemeClr val="tx1"/>
                </a:solidFill>
                <a:latin typeface="Courier New" panose="02070309020205020404" pitchFamily="49" charset="0"/>
                <a:cs typeface="Courier New" panose="02070309020205020404" pitchFamily="49" charset="0"/>
              </a:rPr>
              <a:t>strictfp</a:t>
            </a:r>
            <a:r>
              <a:rPr lang="en-US" altLang="zh-CN" sz="2400" b="1" dirty="0">
                <a:solidFill>
                  <a:schemeClr val="tx1"/>
                </a:solidFill>
                <a:latin typeface="Courier New" panose="02070309020205020404" pitchFamily="49" charset="0"/>
                <a:cs typeface="Courier New" panose="02070309020205020404" pitchFamily="49" charset="0"/>
              </a:rPr>
              <a:t> super switch synchronized this throw  throws transient try void volatile while</a:t>
            </a:r>
            <a:r>
              <a:rPr lang="zh-CN" altLang="zh-CN" sz="2400" b="1" dirty="0">
                <a:solidFill>
                  <a:schemeClr val="tx1"/>
                </a:solidFill>
                <a:latin typeface="Courier New" panose="02070309020205020404" pitchFamily="49" charset="0"/>
                <a:cs typeface="Courier New" panose="02070309020205020404" pitchFamily="49" charset="0"/>
              </a:rPr>
              <a:t>。</a:t>
            </a:r>
          </a:p>
        </p:txBody>
      </p:sp>
      <p:sp>
        <p:nvSpPr>
          <p:cNvPr id="8" name="矩形 7">
            <a:extLst>
              <a:ext uri="{FF2B5EF4-FFF2-40B4-BE49-F238E27FC236}">
                <a16:creationId xmlns:a16="http://schemas.microsoft.com/office/drawing/2014/main" id="{DCC2B5C6-811D-45D7-BB90-C10609967B4F}"/>
              </a:ext>
            </a:extLst>
          </p:cNvPr>
          <p:cNvSpPr/>
          <p:nvPr/>
        </p:nvSpPr>
        <p:spPr>
          <a:xfrm>
            <a:off x="1848624" y="1896526"/>
            <a:ext cx="8494752" cy="830997"/>
          </a:xfrm>
          <a:prstGeom prst="rect">
            <a:avLst/>
          </a:prstGeom>
        </p:spPr>
        <p:txBody>
          <a:bodyPr wrap="square">
            <a:spAutoFit/>
          </a:bodyPr>
          <a:lstStyle/>
          <a:p>
            <a:r>
              <a:rPr lang="zh-CN" altLang="zh-CN" sz="2400" b="1" dirty="0">
                <a:latin typeface="仿宋" panose="02010609060101010101" pitchFamily="49" charset="-122"/>
                <a:ea typeface="仿宋" panose="02010609060101010101" pitchFamily="49" charset="-122"/>
              </a:rPr>
              <a:t>关键字就是</a:t>
            </a:r>
            <a:r>
              <a:rPr lang="en-US" altLang="zh-CN" sz="2400" b="1" dirty="0">
                <a:latin typeface="仿宋" panose="02010609060101010101" pitchFamily="49" charset="-122"/>
                <a:ea typeface="仿宋" panose="02010609060101010101" pitchFamily="49" charset="-122"/>
              </a:rPr>
              <a:t>Java</a:t>
            </a:r>
            <a:r>
              <a:rPr lang="zh-CN" altLang="zh-CN" sz="2400" b="1" dirty="0">
                <a:latin typeface="仿宋" panose="02010609060101010101" pitchFamily="49" charset="-122"/>
                <a:ea typeface="仿宋" panose="02010609060101010101" pitchFamily="49" charset="-122"/>
              </a:rPr>
              <a:t>语言中已经被赋予特定意义的一些单词。不可以把关键字</a:t>
            </a:r>
            <a:r>
              <a:rPr lang="zh-CN" altLang="en-US" sz="2400" b="1" dirty="0">
                <a:latin typeface="仿宋" panose="02010609060101010101" pitchFamily="49" charset="-122"/>
                <a:ea typeface="仿宋" panose="02010609060101010101" pitchFamily="49" charset="-122"/>
              </a:rPr>
              <a:t>当做</a:t>
            </a:r>
            <a:r>
              <a:rPr lang="zh-CN" altLang="zh-CN" sz="2400" b="1" dirty="0">
                <a:latin typeface="仿宋" panose="02010609060101010101" pitchFamily="49" charset="-122"/>
                <a:ea typeface="仿宋" panose="02010609060101010101" pitchFamily="49" charset="-122"/>
              </a:rPr>
              <a:t>标识符来用</a:t>
            </a:r>
            <a:r>
              <a:rPr lang="zh-CN" altLang="en-US" sz="2400" b="1" dirty="0">
                <a:latin typeface="仿宋" panose="02010609060101010101" pitchFamily="49" charset="-122"/>
                <a:ea typeface="仿宋" panose="02010609060101010101" pitchFamily="49" charset="-122"/>
              </a:rPr>
              <a:t>。</a:t>
            </a:r>
            <a:endParaRPr lang="zh-CN" altLang="en-US" sz="2400" b="1" dirty="0">
              <a:solidFill>
                <a:srgbClr val="C000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574171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2.3  </a:t>
            </a:r>
            <a:r>
              <a:rPr lang="zh-CN" altLang="en-US" b="1" dirty="0">
                <a:latin typeface="仿宋" panose="02010609060101010101" pitchFamily="49" charset="-122"/>
                <a:ea typeface="仿宋" panose="02010609060101010101" pitchFamily="49" charset="-122"/>
              </a:rPr>
              <a:t>输入输出</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11">
            <a:extLst>
              <a:ext uri="{FF2B5EF4-FFF2-40B4-BE49-F238E27FC236}">
                <a16:creationId xmlns:a16="http://schemas.microsoft.com/office/drawing/2014/main" id="{4D10F3FC-CCA8-40B7-A816-E22B6FD37758}"/>
              </a:ext>
            </a:extLst>
          </p:cNvPr>
          <p:cNvSpPr/>
          <p:nvPr/>
        </p:nvSpPr>
        <p:spPr>
          <a:xfrm>
            <a:off x="950992" y="2043280"/>
            <a:ext cx="10820400" cy="3310669"/>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内容占位符 2">
            <a:extLst>
              <a:ext uri="{FF2B5EF4-FFF2-40B4-BE49-F238E27FC236}">
                <a16:creationId xmlns:a16="http://schemas.microsoft.com/office/drawing/2014/main" id="{479C1102-0A1A-46F1-8C0D-597C33D29ED3}"/>
              </a:ext>
            </a:extLst>
          </p:cNvPr>
          <p:cNvSpPr txBox="1">
            <a:spLocks/>
          </p:cNvSpPr>
          <p:nvPr/>
        </p:nvSpPr>
        <p:spPr>
          <a:xfrm>
            <a:off x="1125973" y="2347008"/>
            <a:ext cx="10115034" cy="309876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从键盘（标准输入设备）输入数据，可以用</a:t>
            </a:r>
            <a:r>
              <a:rPr lang="en-US" altLang="zh-CN" sz="2400" dirty="0">
                <a:solidFill>
                  <a:schemeClr val="tx1"/>
                </a:solidFill>
                <a:latin typeface="仿宋" panose="02010609060101010101" pitchFamily="49" charset="-122"/>
                <a:ea typeface="仿宋" panose="02010609060101010101" pitchFamily="49" charset="-122"/>
              </a:rPr>
              <a:t>Scanner</a:t>
            </a:r>
            <a:r>
              <a:rPr lang="zh-CN" altLang="en-US" sz="2400" dirty="0">
                <a:solidFill>
                  <a:schemeClr val="tx1"/>
                </a:solidFill>
                <a:latin typeface="仿宋" panose="02010609060101010101" pitchFamily="49" charset="-122"/>
                <a:ea typeface="仿宋" panose="02010609060101010101" pitchFamily="49" charset="-122"/>
              </a:rPr>
              <a:t>类的对象及其中的方法（</a:t>
            </a:r>
            <a:r>
              <a:rPr lang="en-US" altLang="zh-CN" sz="2400" dirty="0">
                <a:solidFill>
                  <a:schemeClr val="tx1"/>
                </a:solidFill>
                <a:latin typeface="仿宋" panose="02010609060101010101" pitchFamily="49" charset="-122"/>
                <a:ea typeface="仿宋" panose="02010609060101010101" pitchFamily="49" charset="-122"/>
              </a:rPr>
              <a:t>C/C++</a:t>
            </a:r>
            <a:r>
              <a:rPr lang="zh-CN" altLang="en-US" sz="2400" dirty="0">
                <a:solidFill>
                  <a:schemeClr val="tx1"/>
                </a:solidFill>
                <a:latin typeface="仿宋" panose="02010609060101010101" pitchFamily="49" charset="-122"/>
                <a:ea typeface="仿宋" panose="02010609060101010101" pitchFamily="49" charset="-122"/>
              </a:rPr>
              <a:t>语言称为函数）实现输入。</a:t>
            </a:r>
          </a:p>
          <a:p>
            <a:pPr marL="0" indent="4572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Scanner</a:t>
            </a:r>
            <a:r>
              <a:rPr lang="zh-CN" altLang="en-US" sz="2400" dirty="0">
                <a:solidFill>
                  <a:schemeClr val="tx1"/>
                </a:solidFill>
                <a:latin typeface="仿宋" panose="02010609060101010101" pitchFamily="49" charset="-122"/>
                <a:ea typeface="仿宋" panose="02010609060101010101" pitchFamily="49" charset="-122"/>
              </a:rPr>
              <a:t>类的对象的定义形式：</a:t>
            </a:r>
          </a:p>
          <a:p>
            <a:pPr marL="0" indent="1165225">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Scanner reader=new Scanner(System.in);</a:t>
            </a:r>
          </a:p>
          <a:p>
            <a:pPr marL="0" indent="4572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Scanner</a:t>
            </a:r>
            <a:r>
              <a:rPr lang="zh-CN" altLang="en-US" sz="2400" dirty="0">
                <a:solidFill>
                  <a:schemeClr val="tx1"/>
                </a:solidFill>
                <a:latin typeface="仿宋" panose="02010609060101010101" pitchFamily="49" charset="-122"/>
                <a:ea typeface="仿宋" panose="02010609060101010101" pitchFamily="49" charset="-122"/>
              </a:rPr>
              <a:t>类中有较多的方法，常用的与基本数据类型有关的方法见表</a:t>
            </a:r>
            <a:br>
              <a:rPr lang="en-US" altLang="zh-CN" sz="2400" dirty="0">
                <a:solidFill>
                  <a:schemeClr val="tx1"/>
                </a:solidFill>
                <a:latin typeface="仿宋" panose="02010609060101010101" pitchFamily="49" charset="-122"/>
                <a:ea typeface="仿宋" panose="02010609060101010101" pitchFamily="49" charset="-122"/>
              </a:rPr>
            </a:br>
            <a:r>
              <a:rPr lang="en-US" altLang="zh-CN" sz="2400" dirty="0">
                <a:solidFill>
                  <a:schemeClr val="tx1"/>
                </a:solidFill>
                <a:latin typeface="仿宋" panose="02010609060101010101" pitchFamily="49" charset="-122"/>
                <a:ea typeface="仿宋" panose="02010609060101010101" pitchFamily="49" charset="-122"/>
              </a:rPr>
              <a:t>2-4</a:t>
            </a:r>
            <a:r>
              <a:rPr lang="zh-CN" altLang="en-US" sz="2400" dirty="0">
                <a:solidFill>
                  <a:schemeClr val="tx1"/>
                </a:solidFill>
                <a:latin typeface="仿宋" panose="02010609060101010101" pitchFamily="49" charset="-122"/>
                <a:ea typeface="仿宋" panose="02010609060101010101" pitchFamily="49" charset="-122"/>
              </a:rPr>
              <a:t>。</a:t>
            </a:r>
          </a:p>
        </p:txBody>
      </p:sp>
      <p:grpSp>
        <p:nvGrpSpPr>
          <p:cNvPr id="6" name="组合 5">
            <a:extLst>
              <a:ext uri="{FF2B5EF4-FFF2-40B4-BE49-F238E27FC236}">
                <a16:creationId xmlns:a16="http://schemas.microsoft.com/office/drawing/2014/main" id="{4C93750C-E526-4271-BDBA-D894C9CD0E7C}"/>
              </a:ext>
            </a:extLst>
          </p:cNvPr>
          <p:cNvGrpSpPr/>
          <p:nvPr/>
        </p:nvGrpSpPr>
        <p:grpSpPr>
          <a:xfrm flipH="1">
            <a:off x="6575336" y="5500847"/>
            <a:ext cx="5441599" cy="1357947"/>
            <a:chOff x="897607" y="5043462"/>
            <a:chExt cx="5441599" cy="1357947"/>
          </a:xfrm>
        </p:grpSpPr>
        <p:sp>
          <p:nvSpPr>
            <p:cNvPr id="7" name="矩形 6">
              <a:extLst>
                <a:ext uri="{FF2B5EF4-FFF2-40B4-BE49-F238E27FC236}">
                  <a16:creationId xmlns:a16="http://schemas.microsoft.com/office/drawing/2014/main" id="{6E76970A-8731-401F-8EC8-9B71031E24FA}"/>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矩形 7">
              <a:extLst>
                <a:ext uri="{FF2B5EF4-FFF2-40B4-BE49-F238E27FC236}">
                  <a16:creationId xmlns:a16="http://schemas.microsoft.com/office/drawing/2014/main" id="{2566D63F-1558-43D9-985D-E14F19530495}"/>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 name="矩形 8">
              <a:extLst>
                <a:ext uri="{FF2B5EF4-FFF2-40B4-BE49-F238E27FC236}">
                  <a16:creationId xmlns:a16="http://schemas.microsoft.com/office/drawing/2014/main" id="{9399A01D-45F1-4313-8CC7-4F53A781CF6F}"/>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5338389B-F58C-416E-A367-089280FF3CD2}"/>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492648FE-9A0D-498C-A85E-D305B2720A1B}"/>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EA6F6B16-B02D-4881-BAA1-BA11251DD74E}"/>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9428EA7A-DCF6-41A5-843E-4EA40A7C219B}"/>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62E65668-B594-46D8-BD55-DADBAB0BE208}"/>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1572A02C-F1A2-4A89-A9FD-36EED5762D60}"/>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6C0D0A8F-7A94-4EF0-8900-CFA0D7154240}"/>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93A7FBB-ADE5-4E18-8FD9-BCD2A546E4F7}"/>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20F05580-5532-41F9-BAAA-A4AF468F232F}"/>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9" name="矩形 18">
              <a:extLst>
                <a:ext uri="{FF2B5EF4-FFF2-40B4-BE49-F238E27FC236}">
                  <a16:creationId xmlns:a16="http://schemas.microsoft.com/office/drawing/2014/main" id="{14D29167-2A09-4F72-B3A7-7C7AAC5CE22A}"/>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B53DAEF9-8125-45E9-8F97-1EE2714DA606}"/>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A83B4970-34A1-4A67-9043-5CDDFBDE454B}"/>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81E57AC4-3961-492B-BC2A-812BB96B8058}"/>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BC93889B-33DB-40BB-8517-82874F497037}"/>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3922943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2" fill="hold" grpId="0" nodeType="after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 presetClass="entr" presetSubtype="2" fill="hold" grpId="0" nodeType="after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 calcmode="lin" valueType="num">
                                      <p:cBhvr additive="base">
                                        <p:cTn id="24"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2" presetClass="entr" presetSubtype="2" fill="hold" grpId="0" nodeType="after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 calcmode="lin" valueType="num">
                                      <p:cBhvr additive="base">
                                        <p:cTn id="2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5">
                                            <p:txEl>
                                              <p:pRg st="3" end="3"/>
                                            </p:txEl>
                                          </p:spTgt>
                                        </p:tgtEl>
                                        <p:attrNameLst>
                                          <p:attrName>ppt_y</p:attrName>
                                        </p:attrNameLst>
                                      </p:cBhvr>
                                      <p:tavLst>
                                        <p:tav tm="0">
                                          <p:val>
                                            <p:strVal val="#ppt_y"/>
                                          </p:val>
                                        </p:tav>
                                        <p:tav tm="100000">
                                          <p:val>
                                            <p:strVal val="#ppt_y"/>
                                          </p:val>
                                        </p:tav>
                                      </p:tavLst>
                                    </p:anim>
                                  </p:childTnLst>
                                </p:cTn>
                              </p:par>
                              <p:par>
                                <p:cTn id="31" presetID="22" presetClass="entr" presetSubtype="8"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2.3  </a:t>
            </a:r>
            <a:r>
              <a:rPr lang="zh-CN" altLang="en-US" b="1" dirty="0">
                <a:latin typeface="仿宋" panose="02010609060101010101" pitchFamily="49" charset="-122"/>
                <a:ea typeface="仿宋" panose="02010609060101010101" pitchFamily="49" charset="-122"/>
              </a:rPr>
              <a:t>输入输出</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Freeform 3">
            <a:extLst>
              <a:ext uri="{FF2B5EF4-FFF2-40B4-BE49-F238E27FC236}">
                <a16:creationId xmlns:a16="http://schemas.microsoft.com/office/drawing/2014/main" id="{0CD12358-5067-43F4-B708-B1060D5D674E}"/>
              </a:ext>
            </a:extLst>
          </p:cNvPr>
          <p:cNvSpPr/>
          <p:nvPr/>
        </p:nvSpPr>
        <p:spPr>
          <a:xfrm>
            <a:off x="456406" y="1829594"/>
            <a:ext cx="4572000" cy="4724400"/>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grpSp>
        <p:nvGrpSpPr>
          <p:cNvPr id="5" name="组合 4">
            <a:extLst>
              <a:ext uri="{FF2B5EF4-FFF2-40B4-BE49-F238E27FC236}">
                <a16:creationId xmlns:a16="http://schemas.microsoft.com/office/drawing/2014/main" id="{D62D9004-CAAE-4DFB-AF53-4BD32301CEB4}"/>
              </a:ext>
            </a:extLst>
          </p:cNvPr>
          <p:cNvGrpSpPr/>
          <p:nvPr/>
        </p:nvGrpSpPr>
        <p:grpSpPr>
          <a:xfrm>
            <a:off x="690399" y="1983581"/>
            <a:ext cx="352250" cy="455613"/>
            <a:chOff x="5449889" y="1827213"/>
            <a:chExt cx="352250" cy="455613"/>
          </a:xfrm>
          <a:solidFill>
            <a:srgbClr val="FFFF00"/>
          </a:solidFill>
        </p:grpSpPr>
        <p:sp>
          <p:nvSpPr>
            <p:cNvPr id="6" name="Freeform 125">
              <a:extLst>
                <a:ext uri="{FF2B5EF4-FFF2-40B4-BE49-F238E27FC236}">
                  <a16:creationId xmlns:a16="http://schemas.microsoft.com/office/drawing/2014/main" id="{61DE6CA2-45AC-47BC-816F-E25955A68064}"/>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7" name="Freeform 126">
              <a:extLst>
                <a:ext uri="{FF2B5EF4-FFF2-40B4-BE49-F238E27FC236}">
                  <a16:creationId xmlns:a16="http://schemas.microsoft.com/office/drawing/2014/main" id="{58D5D016-C26D-42AB-B253-5616EAC6A5CA}"/>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8" name="内容占位符 2">
            <a:extLst>
              <a:ext uri="{FF2B5EF4-FFF2-40B4-BE49-F238E27FC236}">
                <a16:creationId xmlns:a16="http://schemas.microsoft.com/office/drawing/2014/main" id="{660C9A61-8355-4C77-A5F7-C5C6DF877576}"/>
              </a:ext>
            </a:extLst>
          </p:cNvPr>
          <p:cNvSpPr txBox="1">
            <a:spLocks/>
          </p:cNvSpPr>
          <p:nvPr/>
        </p:nvSpPr>
        <p:spPr>
          <a:xfrm>
            <a:off x="1122439" y="1871668"/>
            <a:ext cx="3601167" cy="3962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2.2】</a:t>
            </a:r>
            <a:r>
              <a:rPr lang="zh-CN" altLang="en-US" sz="2400" dirty="0">
                <a:solidFill>
                  <a:schemeClr val="bg1"/>
                </a:solidFill>
                <a:latin typeface="仿宋" panose="02010609060101010101" pitchFamily="49" charset="-122"/>
                <a:ea typeface="仿宋" panose="02010609060101010101" pitchFamily="49" charset="-122"/>
              </a:rPr>
              <a:t>基本数据类型数据的输入与输出。</a:t>
            </a:r>
            <a:endParaRPr lang="en-US" altLang="zh-CN" sz="2400" dirty="0">
              <a:solidFill>
                <a:schemeClr val="bg1"/>
              </a:solidFill>
              <a:latin typeface="仿宋" panose="02010609060101010101" pitchFamily="49" charset="-122"/>
              <a:ea typeface="仿宋" panose="02010609060101010101" pitchFamily="49" charset="-122"/>
            </a:endParaRPr>
          </a:p>
        </p:txBody>
      </p:sp>
      <p:sp>
        <p:nvSpPr>
          <p:cNvPr id="9" name="矩形 8">
            <a:extLst>
              <a:ext uri="{FF2B5EF4-FFF2-40B4-BE49-F238E27FC236}">
                <a16:creationId xmlns:a16="http://schemas.microsoft.com/office/drawing/2014/main" id="{2CD494F7-14CA-4F98-98A0-BBB5685B3654}"/>
              </a:ext>
            </a:extLst>
          </p:cNvPr>
          <p:cNvSpPr/>
          <p:nvPr/>
        </p:nvSpPr>
        <p:spPr>
          <a:xfrm rot="5400000">
            <a:off x="2893612" y="4321732"/>
            <a:ext cx="5029995" cy="4572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Freeform 3">
            <a:extLst>
              <a:ext uri="{FF2B5EF4-FFF2-40B4-BE49-F238E27FC236}">
                <a16:creationId xmlns:a16="http://schemas.microsoft.com/office/drawing/2014/main" id="{86902F9D-DD63-4168-8D34-B8F0D5DEC236}"/>
              </a:ext>
            </a:extLst>
          </p:cNvPr>
          <p:cNvSpPr/>
          <p:nvPr/>
        </p:nvSpPr>
        <p:spPr>
          <a:xfrm>
            <a:off x="5790405" y="1871668"/>
            <a:ext cx="6248399" cy="4682326"/>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grpSp>
        <p:nvGrpSpPr>
          <p:cNvPr id="11" name="组合 10">
            <a:extLst>
              <a:ext uri="{FF2B5EF4-FFF2-40B4-BE49-F238E27FC236}">
                <a16:creationId xmlns:a16="http://schemas.microsoft.com/office/drawing/2014/main" id="{62AA6B8A-8629-4782-88AF-A7F29A231AA9}"/>
              </a:ext>
            </a:extLst>
          </p:cNvPr>
          <p:cNvGrpSpPr/>
          <p:nvPr/>
        </p:nvGrpSpPr>
        <p:grpSpPr>
          <a:xfrm>
            <a:off x="6123956" y="2025655"/>
            <a:ext cx="352250" cy="455613"/>
            <a:chOff x="4863646" y="1827213"/>
            <a:chExt cx="352250" cy="455613"/>
          </a:xfrm>
          <a:solidFill>
            <a:srgbClr val="FFFF00"/>
          </a:solidFill>
        </p:grpSpPr>
        <p:sp>
          <p:nvSpPr>
            <p:cNvPr id="12" name="Freeform 125">
              <a:extLst>
                <a:ext uri="{FF2B5EF4-FFF2-40B4-BE49-F238E27FC236}">
                  <a16:creationId xmlns:a16="http://schemas.microsoft.com/office/drawing/2014/main" id="{9089CA4C-DFEF-4193-B16A-34D0036F5FEE}"/>
                </a:ext>
              </a:extLst>
            </p:cNvPr>
            <p:cNvSpPr>
              <a:spLocks noEditPoints="1"/>
            </p:cNvSpPr>
            <p:nvPr/>
          </p:nvSpPr>
          <p:spPr bwMode="auto">
            <a:xfrm>
              <a:off x="4863646"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3" name="Freeform 126">
              <a:extLst>
                <a:ext uri="{FF2B5EF4-FFF2-40B4-BE49-F238E27FC236}">
                  <a16:creationId xmlns:a16="http://schemas.microsoft.com/office/drawing/2014/main" id="{B586E96E-3DEC-4397-8253-A7AC6F6C217B}"/>
                </a:ext>
              </a:extLst>
            </p:cNvPr>
            <p:cNvSpPr>
              <a:spLocks noEditPoints="1"/>
            </p:cNvSpPr>
            <p:nvPr/>
          </p:nvSpPr>
          <p:spPr bwMode="auto">
            <a:xfrm>
              <a:off x="4987296"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14" name="内容占位符 2">
            <a:extLst>
              <a:ext uri="{FF2B5EF4-FFF2-40B4-BE49-F238E27FC236}">
                <a16:creationId xmlns:a16="http://schemas.microsoft.com/office/drawing/2014/main" id="{88C02516-1513-4B2D-BAEE-A364081F24DD}"/>
              </a:ext>
            </a:extLst>
          </p:cNvPr>
          <p:cNvSpPr txBox="1">
            <a:spLocks/>
          </p:cNvSpPr>
          <p:nvPr/>
        </p:nvSpPr>
        <p:spPr>
          <a:xfrm>
            <a:off x="6400006" y="1913742"/>
            <a:ext cx="5486399" cy="3962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2.3】</a:t>
            </a:r>
            <a:r>
              <a:rPr lang="zh-CN" altLang="en-US" sz="2400" dirty="0">
                <a:solidFill>
                  <a:schemeClr val="bg1"/>
                </a:solidFill>
                <a:latin typeface="仿宋" panose="02010609060101010101" pitchFamily="49" charset="-122"/>
                <a:ea typeface="仿宋" panose="02010609060101010101" pitchFamily="49" charset="-122"/>
              </a:rPr>
              <a:t>有若干个学生某一课程的成绩，计算这些学生的总成绩和平均成绩。</a:t>
            </a:r>
          </a:p>
          <a:p>
            <a:pPr marL="0" indent="627063">
              <a:lnSpc>
                <a:spcPct val="150000"/>
              </a:lnSpc>
              <a:buNone/>
            </a:pPr>
            <a:r>
              <a:rPr lang="zh-CN" altLang="en-US" sz="2400" dirty="0">
                <a:solidFill>
                  <a:srgbClr val="C00000"/>
                </a:solidFill>
                <a:latin typeface="仿宋" panose="02010609060101010101" pitchFamily="49" charset="-122"/>
                <a:ea typeface="仿宋" panose="02010609060101010101" pitchFamily="49" charset="-122"/>
              </a:rPr>
              <a:t>由于学生人数未知（如多个班级多个学生），所以无法准确输入成绩数。这时可以利用方法</a:t>
            </a:r>
            <a:r>
              <a:rPr lang="en-US" altLang="zh-CN" sz="2400" dirty="0" err="1">
                <a:solidFill>
                  <a:srgbClr val="C00000"/>
                </a:solidFill>
                <a:latin typeface="仿宋" panose="02010609060101010101" pitchFamily="49" charset="-122"/>
                <a:ea typeface="仿宋" panose="02010609060101010101" pitchFamily="49" charset="-122"/>
              </a:rPr>
              <a:t>hasNextXXX</a:t>
            </a:r>
            <a:r>
              <a:rPr lang="en-US" altLang="zh-CN" sz="2400" dirty="0">
                <a:solidFill>
                  <a:srgbClr val="C00000"/>
                </a:solidFill>
                <a:latin typeface="仿宋" panose="02010609060101010101" pitchFamily="49" charset="-122"/>
                <a:ea typeface="仿宋" panose="02010609060101010101" pitchFamily="49" charset="-122"/>
              </a:rPr>
              <a:t>()</a:t>
            </a:r>
            <a:r>
              <a:rPr lang="zh-CN" altLang="en-US" sz="2400" dirty="0">
                <a:solidFill>
                  <a:srgbClr val="C00000"/>
                </a:solidFill>
                <a:latin typeface="仿宋" panose="02010609060101010101" pitchFamily="49" charset="-122"/>
                <a:ea typeface="仿宋" panose="02010609060101010101" pitchFamily="49" charset="-122"/>
              </a:rPr>
              <a:t>判断是否还有成绩，如果有则继续累加，否则计算平均成绩。</a:t>
            </a:r>
            <a:endParaRPr lang="en-US" altLang="zh-CN" sz="2400" dirty="0">
              <a:solidFill>
                <a:srgbClr val="C00000"/>
              </a:solidFill>
              <a:latin typeface="仿宋" panose="02010609060101010101" pitchFamily="49" charset="-122"/>
              <a:ea typeface="仿宋" panose="02010609060101010101" pitchFamily="49" charset="-122"/>
            </a:endParaRPr>
          </a:p>
        </p:txBody>
      </p:sp>
      <p:sp>
        <p:nvSpPr>
          <p:cNvPr id="15" name="矩形 14">
            <a:hlinkClick r:id="rId2" action="ppaction://hlinkfile"/>
            <a:extLst>
              <a:ext uri="{FF2B5EF4-FFF2-40B4-BE49-F238E27FC236}">
                <a16:creationId xmlns:a16="http://schemas.microsoft.com/office/drawing/2014/main" id="{09D9DD9A-F8DF-4DA5-A003-F32C5E979A32}"/>
              </a:ext>
            </a:extLst>
          </p:cNvPr>
          <p:cNvSpPr/>
          <p:nvPr/>
        </p:nvSpPr>
        <p:spPr>
          <a:xfrm>
            <a:off x="1218406" y="3960961"/>
            <a:ext cx="3030038" cy="461665"/>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sz="2400" b="1" dirty="0">
                <a:solidFill>
                  <a:srgbClr val="0070C0"/>
                </a:solidFill>
                <a:latin typeface="Times New Roman" panose="02020603050405020304" pitchFamily="18" charset="0"/>
                <a:cs typeface="Times New Roman" panose="02020603050405020304" pitchFamily="18" charset="0"/>
              </a:rPr>
              <a:t>Example2_02.java</a:t>
            </a:r>
            <a:endParaRPr lang="zh-CN" altLang="en-US" sz="2400" b="1" dirty="0">
              <a:solidFill>
                <a:srgbClr val="0070C0"/>
              </a:solidFill>
              <a:latin typeface="Times New Roman" panose="02020603050405020304" pitchFamily="18" charset="0"/>
              <a:cs typeface="Times New Roman" panose="02020603050405020304" pitchFamily="18" charset="0"/>
            </a:endParaRPr>
          </a:p>
        </p:txBody>
      </p:sp>
      <p:sp>
        <p:nvSpPr>
          <p:cNvPr id="16" name="矩形 15">
            <a:hlinkClick r:id="rId3" action="ppaction://hlinkfile"/>
            <a:extLst>
              <a:ext uri="{FF2B5EF4-FFF2-40B4-BE49-F238E27FC236}">
                <a16:creationId xmlns:a16="http://schemas.microsoft.com/office/drawing/2014/main" id="{540C6583-C1DF-497C-B9D0-69468600F9F5}"/>
              </a:ext>
            </a:extLst>
          </p:cNvPr>
          <p:cNvSpPr/>
          <p:nvPr/>
        </p:nvSpPr>
        <p:spPr>
          <a:xfrm>
            <a:off x="6859550" y="5950075"/>
            <a:ext cx="3030038" cy="461665"/>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sz="2400" b="1" dirty="0">
                <a:solidFill>
                  <a:srgbClr val="0070C0"/>
                </a:solidFill>
                <a:latin typeface="Times New Roman" panose="02020603050405020304" pitchFamily="18" charset="0"/>
                <a:cs typeface="Times New Roman" panose="02020603050405020304" pitchFamily="18" charset="0"/>
              </a:rPr>
              <a:t>Example2_03.java</a:t>
            </a:r>
            <a:endParaRPr lang="zh-CN" altLang="en-US"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1373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childTnLst>
                          </p:cTn>
                        </p:par>
                        <p:par>
                          <p:cTn id="11" fill="hold">
                            <p:stCondLst>
                              <p:cond delay="2000"/>
                            </p:stCondLst>
                            <p:childTnLst>
                              <p:par>
                                <p:cTn id="12" presetID="3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style.rotation</p:attrName>
                                        </p:attrNameLst>
                                      </p:cBhvr>
                                      <p:tavLst>
                                        <p:tav tm="0">
                                          <p:val>
                                            <p:fltVal val="90"/>
                                          </p:val>
                                        </p:tav>
                                        <p:tav tm="100000">
                                          <p:val>
                                            <p:fltVal val="0"/>
                                          </p:val>
                                        </p:tav>
                                      </p:tavLst>
                                    </p:anim>
                                    <p:animEffect transition="in" filter="fade">
                                      <p:cBhvr>
                                        <p:cTn id="17" dur="1000"/>
                                        <p:tgtEl>
                                          <p:spTgt spid="5"/>
                                        </p:tgtEl>
                                      </p:cBhvr>
                                    </p:animEffect>
                                  </p:childTnLst>
                                </p:cTn>
                              </p:par>
                            </p:childTnLst>
                          </p:cTn>
                        </p:par>
                        <p:par>
                          <p:cTn id="18" fill="hold">
                            <p:stCondLst>
                              <p:cond delay="3000"/>
                            </p:stCondLst>
                            <p:childTnLst>
                              <p:par>
                                <p:cTn id="19" presetID="2" presetClass="entr" presetSubtype="2"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1+#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Horizontal)">
                                      <p:cBhvr>
                                        <p:cTn id="27" dur="500"/>
                                        <p:tgtEl>
                                          <p:spTgt spid="9"/>
                                        </p:tgtEl>
                                      </p:cBhvr>
                                    </p:animEffect>
                                  </p:childTnLst>
                                </p:cTn>
                              </p:par>
                            </p:childTnLst>
                          </p:cTn>
                        </p:par>
                        <p:par>
                          <p:cTn id="28" fill="hold">
                            <p:stCondLst>
                              <p:cond delay="500"/>
                            </p:stCondLst>
                            <p:childTnLst>
                              <p:par>
                                <p:cTn id="29" presetID="6" presetClass="entr" presetSubtype="32"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circle(out)">
                                      <p:cBhvr>
                                        <p:cTn id="31" dur="2000"/>
                                        <p:tgtEl>
                                          <p:spTgt spid="10"/>
                                        </p:tgtEl>
                                      </p:cBhvr>
                                    </p:animEffect>
                                  </p:childTnLst>
                                </p:cTn>
                              </p:par>
                            </p:childTnLst>
                          </p:cTn>
                        </p:par>
                        <p:par>
                          <p:cTn id="32" fill="hold">
                            <p:stCondLst>
                              <p:cond delay="2500"/>
                            </p:stCondLst>
                            <p:childTnLst>
                              <p:par>
                                <p:cTn id="33" presetID="31" presetClass="entr" presetSubtype="0"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1000" fill="hold"/>
                                        <p:tgtEl>
                                          <p:spTgt spid="11"/>
                                        </p:tgtEl>
                                        <p:attrNameLst>
                                          <p:attrName>ppt_w</p:attrName>
                                        </p:attrNameLst>
                                      </p:cBhvr>
                                      <p:tavLst>
                                        <p:tav tm="0">
                                          <p:val>
                                            <p:fltVal val="0"/>
                                          </p:val>
                                        </p:tav>
                                        <p:tav tm="100000">
                                          <p:val>
                                            <p:strVal val="#ppt_w"/>
                                          </p:val>
                                        </p:tav>
                                      </p:tavLst>
                                    </p:anim>
                                    <p:anim calcmode="lin" valueType="num">
                                      <p:cBhvr>
                                        <p:cTn id="36" dur="1000" fill="hold"/>
                                        <p:tgtEl>
                                          <p:spTgt spid="11"/>
                                        </p:tgtEl>
                                        <p:attrNameLst>
                                          <p:attrName>ppt_h</p:attrName>
                                        </p:attrNameLst>
                                      </p:cBhvr>
                                      <p:tavLst>
                                        <p:tav tm="0">
                                          <p:val>
                                            <p:fltVal val="0"/>
                                          </p:val>
                                        </p:tav>
                                        <p:tav tm="100000">
                                          <p:val>
                                            <p:strVal val="#ppt_h"/>
                                          </p:val>
                                        </p:tav>
                                      </p:tavLst>
                                    </p:anim>
                                    <p:anim calcmode="lin" valueType="num">
                                      <p:cBhvr>
                                        <p:cTn id="37" dur="1000" fill="hold"/>
                                        <p:tgtEl>
                                          <p:spTgt spid="11"/>
                                        </p:tgtEl>
                                        <p:attrNameLst>
                                          <p:attrName>style.rotation</p:attrName>
                                        </p:attrNameLst>
                                      </p:cBhvr>
                                      <p:tavLst>
                                        <p:tav tm="0">
                                          <p:val>
                                            <p:fltVal val="90"/>
                                          </p:val>
                                        </p:tav>
                                        <p:tav tm="100000">
                                          <p:val>
                                            <p:fltVal val="0"/>
                                          </p:val>
                                        </p:tav>
                                      </p:tavLst>
                                    </p:anim>
                                    <p:animEffect transition="in" filter="fade">
                                      <p:cBhvr>
                                        <p:cTn id="38" dur="1000"/>
                                        <p:tgtEl>
                                          <p:spTgt spid="11"/>
                                        </p:tgtEl>
                                      </p:cBhvr>
                                    </p:animEffect>
                                  </p:childTnLst>
                                </p:cTn>
                              </p:par>
                            </p:childTnLst>
                          </p:cTn>
                        </p:par>
                        <p:par>
                          <p:cTn id="39" fill="hold">
                            <p:stCondLst>
                              <p:cond delay="3500"/>
                            </p:stCondLst>
                            <p:childTnLst>
                              <p:par>
                                <p:cTn id="40" presetID="2" presetClass="entr" presetSubtype="9" fill="hold" grpId="0" nodeType="afterEffect">
                                  <p:stCondLst>
                                    <p:cond delay="0"/>
                                  </p:stCondLst>
                                  <p:childTnLst>
                                    <p:set>
                                      <p:cBhvr>
                                        <p:cTn id="41" dur="1" fill="hold">
                                          <p:stCondLst>
                                            <p:cond delay="0"/>
                                          </p:stCondLst>
                                        </p:cTn>
                                        <p:tgtEl>
                                          <p:spTgt spid="14">
                                            <p:txEl>
                                              <p:pRg st="0" end="0"/>
                                            </p:txEl>
                                          </p:spTgt>
                                        </p:tgtEl>
                                        <p:attrNameLst>
                                          <p:attrName>style.visibility</p:attrName>
                                        </p:attrNameLst>
                                      </p:cBhvr>
                                      <p:to>
                                        <p:strVal val="visible"/>
                                      </p:to>
                                    </p:set>
                                    <p:anim calcmode="lin" valueType="num">
                                      <p:cBhvr additive="base">
                                        <p:cTn id="42"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1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9" fill="hold" grpId="0" nodeType="clickEffect">
                                  <p:stCondLst>
                                    <p:cond delay="0"/>
                                  </p:stCondLst>
                                  <p:childTnLst>
                                    <p:set>
                                      <p:cBhvr>
                                        <p:cTn id="47" dur="1" fill="hold">
                                          <p:stCondLst>
                                            <p:cond delay="0"/>
                                          </p:stCondLst>
                                        </p:cTn>
                                        <p:tgtEl>
                                          <p:spTgt spid="14">
                                            <p:txEl>
                                              <p:pRg st="1" end="1"/>
                                            </p:txEl>
                                          </p:spTgt>
                                        </p:tgtEl>
                                        <p:attrNameLst>
                                          <p:attrName>style.visibility</p:attrName>
                                        </p:attrNameLst>
                                      </p:cBhvr>
                                      <p:to>
                                        <p:strVal val="visible"/>
                                      </p:to>
                                    </p:set>
                                    <p:anim calcmode="lin" valueType="num">
                                      <p:cBhvr additive="base">
                                        <p:cTn id="48" dur="500" fill="hold"/>
                                        <p:tgtEl>
                                          <p:spTgt spid="14">
                                            <p:txEl>
                                              <p:pRg st="1" end="1"/>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14">
                                            <p:txEl>
                                              <p:pRg st="1" end="1"/>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8" grpId="0"/>
      <p:bldP spid="9" grpId="0" animBg="1"/>
      <p:bldP spid="10" grpId="0" animBg="1"/>
      <p:bldP spid="14"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2.3  </a:t>
            </a:r>
            <a:r>
              <a:rPr lang="zh-CN" altLang="en-US" b="1" dirty="0">
                <a:latin typeface="仿宋" panose="02010609060101010101" pitchFamily="49" charset="-122"/>
                <a:ea typeface="仿宋" panose="02010609060101010101" pitchFamily="49" charset="-122"/>
              </a:rPr>
              <a:t>输入输出</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11">
            <a:extLst>
              <a:ext uri="{FF2B5EF4-FFF2-40B4-BE49-F238E27FC236}">
                <a16:creationId xmlns:a16="http://schemas.microsoft.com/office/drawing/2014/main" id="{1937A42D-9DFC-404D-95A2-DFC1461A9DC2}"/>
              </a:ext>
            </a:extLst>
          </p:cNvPr>
          <p:cNvSpPr/>
          <p:nvPr/>
        </p:nvSpPr>
        <p:spPr>
          <a:xfrm>
            <a:off x="685006" y="1448594"/>
            <a:ext cx="10820400" cy="358140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内容占位符 2">
            <a:extLst>
              <a:ext uri="{FF2B5EF4-FFF2-40B4-BE49-F238E27FC236}">
                <a16:creationId xmlns:a16="http://schemas.microsoft.com/office/drawing/2014/main" id="{5B797645-DA98-4D1C-B2AF-2FDF4DB9F00F}"/>
              </a:ext>
            </a:extLst>
          </p:cNvPr>
          <p:cNvSpPr txBox="1">
            <a:spLocks/>
          </p:cNvSpPr>
          <p:nvPr/>
        </p:nvSpPr>
        <p:spPr>
          <a:xfrm>
            <a:off x="1048264" y="1829594"/>
            <a:ext cx="10152342" cy="28956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4572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基本数据类型可以用</a:t>
            </a:r>
            <a:r>
              <a:rPr lang="en-US" altLang="zh-CN" sz="2400" dirty="0" err="1">
                <a:solidFill>
                  <a:schemeClr val="tx1"/>
                </a:solidFill>
                <a:latin typeface="仿宋" panose="02010609060101010101" pitchFamily="49" charset="-122"/>
                <a:ea typeface="仿宋" panose="02010609060101010101" pitchFamily="49" charset="-122"/>
              </a:rPr>
              <a:t>PrintStream</a:t>
            </a:r>
            <a:r>
              <a:rPr lang="zh-CN" altLang="en-US" sz="2400" dirty="0">
                <a:solidFill>
                  <a:schemeClr val="tx1"/>
                </a:solidFill>
                <a:latin typeface="仿宋" panose="02010609060101010101" pitchFamily="49" charset="-122"/>
                <a:ea typeface="仿宋" panose="02010609060101010101" pitchFamily="49" charset="-122"/>
              </a:rPr>
              <a:t>类中的方法完成输出。类中有三种常用的方法：</a:t>
            </a:r>
          </a:p>
          <a:p>
            <a:pPr marL="0" indent="4572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void print(</a:t>
            </a:r>
            <a:r>
              <a:rPr lang="zh-CN" altLang="en-US" sz="2400" dirty="0">
                <a:solidFill>
                  <a:schemeClr val="tx1"/>
                </a:solidFill>
                <a:latin typeface="仿宋" panose="02010609060101010101" pitchFamily="49" charset="-122"/>
                <a:ea typeface="仿宋" panose="02010609060101010101" pitchFamily="49" charset="-122"/>
              </a:rPr>
              <a:t>基本数据类型数据</a:t>
            </a:r>
            <a:r>
              <a:rPr lang="en-US" altLang="zh-CN" sz="2400" dirty="0">
                <a:solidFill>
                  <a:schemeClr val="tx1"/>
                </a:solidFill>
                <a:latin typeface="仿宋" panose="02010609060101010101" pitchFamily="49" charset="-122"/>
                <a:ea typeface="仿宋" panose="02010609060101010101" pitchFamily="49" charset="-122"/>
              </a:rPr>
              <a:t>);</a:t>
            </a:r>
          </a:p>
          <a:p>
            <a:pPr marL="0" indent="4572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void </a:t>
            </a:r>
            <a:r>
              <a:rPr lang="en-US" altLang="zh-CN" sz="2400" dirty="0" err="1">
                <a:solidFill>
                  <a:schemeClr val="tx1"/>
                </a:solidFill>
                <a:latin typeface="仿宋" panose="02010609060101010101" pitchFamily="49" charset="-122"/>
                <a:ea typeface="仿宋" panose="02010609060101010101" pitchFamily="49" charset="-122"/>
              </a:rPr>
              <a:t>println</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基本数据类型数据</a:t>
            </a:r>
            <a:r>
              <a:rPr lang="en-US" altLang="zh-CN" sz="2400" dirty="0">
                <a:solidFill>
                  <a:schemeClr val="tx1"/>
                </a:solidFill>
                <a:latin typeface="仿宋" panose="02010609060101010101" pitchFamily="49" charset="-122"/>
                <a:ea typeface="仿宋" panose="02010609060101010101" pitchFamily="49" charset="-122"/>
              </a:rPr>
              <a:t>]);</a:t>
            </a:r>
          </a:p>
          <a:p>
            <a:pPr marL="0" indent="4572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void </a:t>
            </a:r>
            <a:r>
              <a:rPr lang="en-US" altLang="zh-CN" sz="2400" dirty="0" err="1">
                <a:solidFill>
                  <a:schemeClr val="tx1"/>
                </a:solidFill>
                <a:latin typeface="仿宋" panose="02010609060101010101" pitchFamily="49" charset="-122"/>
                <a:ea typeface="仿宋" panose="02010609060101010101" pitchFamily="49" charset="-122"/>
              </a:rPr>
              <a:t>printf</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输出格式控制字符串，输出项表列</a:t>
            </a:r>
            <a:r>
              <a:rPr lang="en-US" altLang="zh-CN" sz="2400" dirty="0">
                <a:solidFill>
                  <a:schemeClr val="tx1"/>
                </a:solidFill>
                <a:latin typeface="仿宋" panose="02010609060101010101" pitchFamily="49" charset="-122"/>
                <a:ea typeface="仿宋" panose="02010609060101010101" pitchFamily="49" charset="-122"/>
              </a:rPr>
              <a:t>);</a:t>
            </a:r>
          </a:p>
        </p:txBody>
      </p:sp>
      <p:grpSp>
        <p:nvGrpSpPr>
          <p:cNvPr id="6" name="组合 5">
            <a:extLst>
              <a:ext uri="{FF2B5EF4-FFF2-40B4-BE49-F238E27FC236}">
                <a16:creationId xmlns:a16="http://schemas.microsoft.com/office/drawing/2014/main" id="{7D228C27-DA5E-4E9D-9220-3E49458C51A6}"/>
              </a:ext>
            </a:extLst>
          </p:cNvPr>
          <p:cNvGrpSpPr/>
          <p:nvPr/>
        </p:nvGrpSpPr>
        <p:grpSpPr>
          <a:xfrm flipH="1">
            <a:off x="6575336" y="5500847"/>
            <a:ext cx="5441599" cy="1357947"/>
            <a:chOff x="897607" y="5043462"/>
            <a:chExt cx="5441599" cy="1357947"/>
          </a:xfrm>
        </p:grpSpPr>
        <p:sp>
          <p:nvSpPr>
            <p:cNvPr id="7" name="矩形 6">
              <a:extLst>
                <a:ext uri="{FF2B5EF4-FFF2-40B4-BE49-F238E27FC236}">
                  <a16:creationId xmlns:a16="http://schemas.microsoft.com/office/drawing/2014/main" id="{D8F387AE-012A-47B2-9012-72152FBBB9EA}"/>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矩形 7">
              <a:extLst>
                <a:ext uri="{FF2B5EF4-FFF2-40B4-BE49-F238E27FC236}">
                  <a16:creationId xmlns:a16="http://schemas.microsoft.com/office/drawing/2014/main" id="{A6FB6859-C15A-45B8-B79C-2FEBABA8776F}"/>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 name="矩形 8">
              <a:extLst>
                <a:ext uri="{FF2B5EF4-FFF2-40B4-BE49-F238E27FC236}">
                  <a16:creationId xmlns:a16="http://schemas.microsoft.com/office/drawing/2014/main" id="{63800740-11D0-404B-ADB0-D24C58B01548}"/>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CD9CFA49-AC7A-49BC-BB42-6BD51012FC41}"/>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432C7B60-71CA-493C-9F68-FA47AB4BE2A6}"/>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70B43C91-0034-4E6F-BD62-069363431175}"/>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7117D822-8F58-45CA-8452-58C4B088F0A7}"/>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6FC3DC8A-9680-4050-A8DA-BB173556324A}"/>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057110A6-FA80-4256-AAE1-FE37862A8B56}"/>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3B7A82D9-4D38-4BDD-8D4B-77A5344C382B}"/>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7C717CF7-8C31-4B27-9D2A-31855DDCC72B}"/>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9E5CBB1E-36E6-4955-8BEB-843E6F6704C5}"/>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9" name="矩形 18">
              <a:extLst>
                <a:ext uri="{FF2B5EF4-FFF2-40B4-BE49-F238E27FC236}">
                  <a16:creationId xmlns:a16="http://schemas.microsoft.com/office/drawing/2014/main" id="{4B0BD39E-EEA1-4582-BB3A-936D56B036AD}"/>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D2A6D126-29B3-43B6-AC0D-6218BB03FB44}"/>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2F9C2C59-5F4F-4141-BD36-0FC96AE5635A}"/>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DBE88C0F-08B9-40EE-98BF-0A5220EFB9B4}"/>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CCE3D0DB-D656-414F-86CC-13A95237B37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242345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childTnLst>
                          </p:cTn>
                        </p:par>
                        <p:par>
                          <p:cTn id="11" fill="hold">
                            <p:stCondLst>
                              <p:cond delay="2000"/>
                            </p:stCondLst>
                            <p:childTnLst>
                              <p:par>
                                <p:cTn id="12" presetID="2" presetClass="entr" presetSubtype="2" fill="hold" grpId="0" nodeType="after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 calcmode="lin" valueType="num">
                                      <p:cBhvr additive="base">
                                        <p:cTn id="20"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 calcmode="lin" valueType="num">
                                      <p:cBhvr additive="base">
                                        <p:cTn id="26"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 calcmode="lin" valueType="num">
                                      <p:cBhvr additive="base">
                                        <p:cTn id="32"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par>
                          <p:cTn id="34" fill="hold">
                            <p:stCondLst>
                              <p:cond delay="500"/>
                            </p:stCondLst>
                            <p:childTnLst>
                              <p:par>
                                <p:cTn id="35" presetID="22" presetClass="entr" presetSubtype="2" fill="hold"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right)">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2.3  </a:t>
            </a:r>
            <a:r>
              <a:rPr lang="zh-CN" altLang="en-US" b="1" dirty="0">
                <a:latin typeface="仿宋" panose="02010609060101010101" pitchFamily="49" charset="-122"/>
                <a:ea typeface="仿宋" panose="02010609060101010101" pitchFamily="49" charset="-122"/>
              </a:rPr>
              <a:t>输入输出</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Freeform 3">
            <a:extLst>
              <a:ext uri="{FF2B5EF4-FFF2-40B4-BE49-F238E27FC236}">
                <a16:creationId xmlns:a16="http://schemas.microsoft.com/office/drawing/2014/main" id="{6520F3A1-F07C-41DD-88EA-F4CDE6C13990}"/>
              </a:ext>
            </a:extLst>
          </p:cNvPr>
          <p:cNvSpPr/>
          <p:nvPr/>
        </p:nvSpPr>
        <p:spPr>
          <a:xfrm>
            <a:off x="304006" y="1478755"/>
            <a:ext cx="5257006"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5" name="内容占位符 2">
            <a:extLst>
              <a:ext uri="{FF2B5EF4-FFF2-40B4-BE49-F238E27FC236}">
                <a16:creationId xmlns:a16="http://schemas.microsoft.com/office/drawing/2014/main" id="{45C46B5B-7E3B-4D9A-8875-FBBD1F44DFBF}"/>
              </a:ext>
            </a:extLst>
          </p:cNvPr>
          <p:cNvSpPr txBox="1">
            <a:spLocks/>
          </p:cNvSpPr>
          <p:nvPr/>
        </p:nvSpPr>
        <p:spPr>
          <a:xfrm>
            <a:off x="460015" y="1488649"/>
            <a:ext cx="3577791"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1.print()</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方法</a:t>
            </a:r>
          </a:p>
        </p:txBody>
      </p:sp>
      <p:sp>
        <p:nvSpPr>
          <p:cNvPr id="6" name="内容占位符 2">
            <a:extLst>
              <a:ext uri="{FF2B5EF4-FFF2-40B4-BE49-F238E27FC236}">
                <a16:creationId xmlns:a16="http://schemas.microsoft.com/office/drawing/2014/main" id="{D9193EC5-8269-4DA2-A065-E548945E4EAF}"/>
              </a:ext>
            </a:extLst>
          </p:cNvPr>
          <p:cNvSpPr txBox="1">
            <a:spLocks/>
          </p:cNvSpPr>
          <p:nvPr/>
        </p:nvSpPr>
        <p:spPr>
          <a:xfrm>
            <a:off x="304006" y="2236176"/>
            <a:ext cx="5100997" cy="309861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print()</a:t>
            </a:r>
            <a:r>
              <a:rPr lang="zh-CN" altLang="en-US" sz="2400" dirty="0">
                <a:solidFill>
                  <a:schemeClr val="tx1"/>
                </a:solidFill>
                <a:latin typeface="仿宋" panose="02010609060101010101" pitchFamily="49" charset="-122"/>
                <a:ea typeface="仿宋" panose="02010609060101010101" pitchFamily="49" charset="-122"/>
              </a:rPr>
              <a:t>方法有并且只能有一个基本数据类型的数据，包括字符串类型，它输出数据后不换行。</a:t>
            </a: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如</a:t>
            </a:r>
            <a:r>
              <a:rPr lang="en-US" altLang="zh-CN" sz="2400" dirty="0">
                <a:solidFill>
                  <a:schemeClr val="tx1"/>
                </a:solidFill>
                <a:latin typeface="仿宋" panose="02010609060101010101" pitchFamily="49" charset="-122"/>
                <a:ea typeface="仿宋" panose="02010609060101010101" pitchFamily="49" charset="-122"/>
              </a:rPr>
              <a:t>a=10</a:t>
            </a:r>
            <a:r>
              <a:rPr lang="zh-CN" altLang="en-US" sz="2400" dirty="0">
                <a:solidFill>
                  <a:schemeClr val="tx1"/>
                </a:solidFill>
                <a:latin typeface="仿宋" panose="02010609060101010101" pitchFamily="49" charset="-122"/>
                <a:ea typeface="仿宋" panose="02010609060101010101" pitchFamily="49" charset="-122"/>
              </a:rPr>
              <a:t>，可以用</a:t>
            </a:r>
          </a:p>
          <a:p>
            <a:pPr marL="0" indent="720000">
              <a:lnSpc>
                <a:spcPct val="130000"/>
              </a:lnSpc>
              <a:spcBef>
                <a:spcPts val="0"/>
              </a:spcBef>
              <a:buNone/>
            </a:pPr>
            <a:r>
              <a:rPr lang="en-US" altLang="zh-CN" sz="2400" dirty="0" err="1">
                <a:solidFill>
                  <a:schemeClr val="tx1"/>
                </a:solidFill>
                <a:latin typeface="仿宋" panose="02010609060101010101" pitchFamily="49" charset="-122"/>
                <a:ea typeface="仿宋" panose="02010609060101010101" pitchFamily="49" charset="-122"/>
              </a:rPr>
              <a:t>System.out.print</a:t>
            </a:r>
            <a:r>
              <a:rPr lang="en-US" altLang="zh-CN" sz="2400" dirty="0">
                <a:solidFill>
                  <a:schemeClr val="tx1"/>
                </a:solidFill>
                <a:latin typeface="仿宋" panose="02010609060101010101" pitchFamily="49" charset="-122"/>
                <a:ea typeface="仿宋" panose="02010609060101010101" pitchFamily="49" charset="-122"/>
              </a:rPr>
              <a:t>( “a=”+a);</a:t>
            </a: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输出“</a:t>
            </a:r>
            <a:r>
              <a:rPr lang="en-US" altLang="zh-CN" sz="2400" dirty="0">
                <a:solidFill>
                  <a:schemeClr val="tx1"/>
                </a:solidFill>
                <a:latin typeface="仿宋" panose="02010609060101010101" pitchFamily="49" charset="-122"/>
                <a:ea typeface="仿宋" panose="02010609060101010101" pitchFamily="49" charset="-122"/>
              </a:rPr>
              <a:t>a=10” </a:t>
            </a:r>
            <a:r>
              <a:rPr lang="zh-CN" altLang="en-US" sz="2400" dirty="0">
                <a:solidFill>
                  <a:schemeClr val="tx1"/>
                </a:solidFill>
                <a:latin typeface="仿宋" panose="02010609060101010101" pitchFamily="49" charset="-122"/>
                <a:ea typeface="仿宋" panose="02010609060101010101" pitchFamily="49" charset="-122"/>
              </a:rPr>
              <a:t>。</a:t>
            </a:r>
          </a:p>
        </p:txBody>
      </p:sp>
      <p:sp>
        <p:nvSpPr>
          <p:cNvPr id="7" name="Freeform 3">
            <a:extLst>
              <a:ext uri="{FF2B5EF4-FFF2-40B4-BE49-F238E27FC236}">
                <a16:creationId xmlns:a16="http://schemas.microsoft.com/office/drawing/2014/main" id="{8EB4632B-58A6-4FA4-8EEF-9BCE56CA0086}"/>
              </a:ext>
            </a:extLst>
          </p:cNvPr>
          <p:cNvSpPr/>
          <p:nvPr/>
        </p:nvSpPr>
        <p:spPr>
          <a:xfrm>
            <a:off x="6247606" y="1478755"/>
            <a:ext cx="5257006"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8" name="内容占位符 2">
            <a:extLst>
              <a:ext uri="{FF2B5EF4-FFF2-40B4-BE49-F238E27FC236}">
                <a16:creationId xmlns:a16="http://schemas.microsoft.com/office/drawing/2014/main" id="{B67A48DB-AE64-4414-92D7-F9AEED366949}"/>
              </a:ext>
            </a:extLst>
          </p:cNvPr>
          <p:cNvSpPr txBox="1">
            <a:spLocks/>
          </p:cNvSpPr>
          <p:nvPr/>
        </p:nvSpPr>
        <p:spPr>
          <a:xfrm>
            <a:off x="6399095" y="1478755"/>
            <a:ext cx="4876918"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2.println()</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方法</a:t>
            </a:r>
          </a:p>
        </p:txBody>
      </p:sp>
      <p:sp>
        <p:nvSpPr>
          <p:cNvPr id="9" name="内容占位符 2">
            <a:extLst>
              <a:ext uri="{FF2B5EF4-FFF2-40B4-BE49-F238E27FC236}">
                <a16:creationId xmlns:a16="http://schemas.microsoft.com/office/drawing/2014/main" id="{0E2A5F39-4F5D-49AD-AD31-FD65F53EB17A}"/>
              </a:ext>
            </a:extLst>
          </p:cNvPr>
          <p:cNvSpPr txBox="1">
            <a:spLocks/>
          </p:cNvSpPr>
          <p:nvPr/>
        </p:nvSpPr>
        <p:spPr>
          <a:xfrm>
            <a:off x="6019006" y="2348521"/>
            <a:ext cx="6019800" cy="3062473"/>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en-US" altLang="zh-CN" sz="2400" dirty="0" err="1">
                <a:solidFill>
                  <a:schemeClr val="tx1"/>
                </a:solidFill>
                <a:latin typeface="仿宋" panose="02010609060101010101" pitchFamily="49" charset="-122"/>
                <a:ea typeface="仿宋" panose="02010609060101010101" pitchFamily="49" charset="-122"/>
              </a:rPr>
              <a:t>println</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方法可以有参数也可以没</a:t>
            </a:r>
            <a:br>
              <a:rPr lang="en-US" altLang="zh-CN" sz="2400" dirty="0">
                <a:solidFill>
                  <a:schemeClr val="tx1"/>
                </a:solidFill>
                <a:latin typeface="仿宋" panose="02010609060101010101" pitchFamily="49" charset="-122"/>
                <a:ea typeface="仿宋" panose="02010609060101010101" pitchFamily="49" charset="-122"/>
              </a:rPr>
            </a:br>
            <a:r>
              <a:rPr lang="zh-CN" altLang="en-US" sz="2400" dirty="0">
                <a:solidFill>
                  <a:schemeClr val="tx1"/>
                </a:solidFill>
                <a:latin typeface="仿宋" panose="02010609060101010101" pitchFamily="49" charset="-122"/>
                <a:ea typeface="仿宋" panose="02010609060101010101" pitchFamily="49" charset="-122"/>
              </a:rPr>
              <a:t>参数。</a:t>
            </a: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如果没参数，只输出一个换行。</a:t>
            </a: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如果有参数，有并且只能有一个基本数据类型的参数，输出该参数后换行。它的参数用法与</a:t>
            </a:r>
            <a:r>
              <a:rPr lang="en-US" altLang="zh-CN" sz="2400" dirty="0">
                <a:solidFill>
                  <a:schemeClr val="tx1"/>
                </a:solidFill>
                <a:latin typeface="仿宋" panose="02010609060101010101" pitchFamily="49" charset="-122"/>
                <a:ea typeface="仿宋" panose="02010609060101010101" pitchFamily="49" charset="-122"/>
              </a:rPr>
              <a:t>print()</a:t>
            </a:r>
            <a:r>
              <a:rPr lang="zh-CN" altLang="en-US" sz="2400" dirty="0">
                <a:solidFill>
                  <a:schemeClr val="tx1"/>
                </a:solidFill>
                <a:latin typeface="仿宋" panose="02010609060101010101" pitchFamily="49" charset="-122"/>
                <a:ea typeface="仿宋" panose="02010609060101010101" pitchFamily="49" charset="-122"/>
              </a:rPr>
              <a:t>方法相同。</a:t>
            </a:r>
          </a:p>
        </p:txBody>
      </p:sp>
      <p:sp>
        <p:nvSpPr>
          <p:cNvPr id="10" name="矩形 9">
            <a:extLst>
              <a:ext uri="{FF2B5EF4-FFF2-40B4-BE49-F238E27FC236}">
                <a16:creationId xmlns:a16="http://schemas.microsoft.com/office/drawing/2014/main" id="{78BB38DB-412A-4575-BCDE-A5292C646445}"/>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B9FAE27F-46FC-4D50-A2A8-28E74B0098FE}"/>
              </a:ext>
            </a:extLst>
          </p:cNvPr>
          <p:cNvSpPr/>
          <p:nvPr/>
        </p:nvSpPr>
        <p:spPr>
          <a:xfrm rot="5400000">
            <a:off x="3533321" y="3812041"/>
            <a:ext cx="4712609" cy="4603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04296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1+#ppt_w/2"/>
                                          </p:val>
                                        </p:tav>
                                        <p:tav tm="100000">
                                          <p:val>
                                            <p:strVal val="#ppt_x"/>
                                          </p:val>
                                        </p:tav>
                                      </p:tavLst>
                                    </p:anim>
                                    <p:anim calcmode="lin" valueType="num">
                                      <p:cBhvr additive="base">
                                        <p:cTn id="15" dur="500" fill="hold"/>
                                        <p:tgtEl>
                                          <p:spTgt spid="5"/>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31"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fltVal val="0"/>
                                          </p:val>
                                        </p:tav>
                                        <p:tav tm="100000">
                                          <p:val>
                                            <p:strVal val="#ppt_w"/>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 calcmode="lin" valueType="num">
                                      <p:cBhvr>
                                        <p:cTn id="21" dur="1000" fill="hold"/>
                                        <p:tgtEl>
                                          <p:spTgt spid="6"/>
                                        </p:tgtEl>
                                        <p:attrNameLst>
                                          <p:attrName>style.rotation</p:attrName>
                                        </p:attrNameLst>
                                      </p:cBhvr>
                                      <p:tavLst>
                                        <p:tav tm="0">
                                          <p:val>
                                            <p:fltVal val="90"/>
                                          </p:val>
                                        </p:tav>
                                        <p:tav tm="100000">
                                          <p:val>
                                            <p:fltVal val="0"/>
                                          </p:val>
                                        </p:tav>
                                      </p:tavLst>
                                    </p:anim>
                                    <p:animEffect transition="in" filter="fade">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inHorizontal)">
                                      <p:cBhvr>
                                        <p:cTn id="27" dur="500"/>
                                        <p:tgtEl>
                                          <p:spTgt spid="11"/>
                                        </p:tgtEl>
                                      </p:cBhvr>
                                    </p:animEffect>
                                  </p:childTnLst>
                                </p:cTn>
                              </p:par>
                            </p:childTnLst>
                          </p:cTn>
                        </p:par>
                        <p:par>
                          <p:cTn id="28" fill="hold">
                            <p:stCondLst>
                              <p:cond delay="500"/>
                            </p:stCondLst>
                            <p:childTnLst>
                              <p:par>
                                <p:cTn id="29" presetID="22" presetClass="entr" presetSubtype="2"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right)">
                                      <p:cBhvr>
                                        <p:cTn id="31" dur="500"/>
                                        <p:tgtEl>
                                          <p:spTgt spid="7"/>
                                        </p:tgtEl>
                                      </p:cBhvr>
                                    </p:animEffect>
                                  </p:childTnLst>
                                </p:cTn>
                              </p:par>
                            </p:childTnLst>
                          </p:cTn>
                        </p:par>
                        <p:par>
                          <p:cTn id="32" fill="hold">
                            <p:stCondLst>
                              <p:cond delay="1000"/>
                            </p:stCondLst>
                            <p:childTnLst>
                              <p:par>
                                <p:cTn id="33" presetID="2" presetClass="entr" presetSubtype="8"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0-#ppt_w/2"/>
                                          </p:val>
                                        </p:tav>
                                        <p:tav tm="100000">
                                          <p:val>
                                            <p:strVal val="#ppt_x"/>
                                          </p:val>
                                        </p:tav>
                                      </p:tavLst>
                                    </p:anim>
                                    <p:anim calcmode="lin" valueType="num">
                                      <p:cBhvr additive="base">
                                        <p:cTn id="36" dur="500" fill="hold"/>
                                        <p:tgtEl>
                                          <p:spTgt spid="8"/>
                                        </p:tgtEl>
                                        <p:attrNameLst>
                                          <p:attrName>ppt_y</p:attrName>
                                        </p:attrNameLst>
                                      </p:cBhvr>
                                      <p:tavLst>
                                        <p:tav tm="0">
                                          <p:val>
                                            <p:strVal val="#ppt_y"/>
                                          </p:val>
                                        </p:tav>
                                        <p:tav tm="100000">
                                          <p:val>
                                            <p:strVal val="#ppt_y"/>
                                          </p:val>
                                        </p:tav>
                                      </p:tavLst>
                                    </p:anim>
                                  </p:childTnLst>
                                </p:cTn>
                              </p:par>
                            </p:childTnLst>
                          </p:cTn>
                        </p:par>
                        <p:par>
                          <p:cTn id="37" fill="hold">
                            <p:stCondLst>
                              <p:cond delay="1500"/>
                            </p:stCondLst>
                            <p:childTnLst>
                              <p:par>
                                <p:cTn id="38" presetID="31" presetClass="entr" presetSubtype="0"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p:cTn id="40" dur="1000" fill="hold"/>
                                        <p:tgtEl>
                                          <p:spTgt spid="9"/>
                                        </p:tgtEl>
                                        <p:attrNameLst>
                                          <p:attrName>ppt_w</p:attrName>
                                        </p:attrNameLst>
                                      </p:cBhvr>
                                      <p:tavLst>
                                        <p:tav tm="0">
                                          <p:val>
                                            <p:fltVal val="0"/>
                                          </p:val>
                                        </p:tav>
                                        <p:tav tm="100000">
                                          <p:val>
                                            <p:strVal val="#ppt_w"/>
                                          </p:val>
                                        </p:tav>
                                      </p:tavLst>
                                    </p:anim>
                                    <p:anim calcmode="lin" valueType="num">
                                      <p:cBhvr>
                                        <p:cTn id="41" dur="1000" fill="hold"/>
                                        <p:tgtEl>
                                          <p:spTgt spid="9"/>
                                        </p:tgtEl>
                                        <p:attrNameLst>
                                          <p:attrName>ppt_h</p:attrName>
                                        </p:attrNameLst>
                                      </p:cBhvr>
                                      <p:tavLst>
                                        <p:tav tm="0">
                                          <p:val>
                                            <p:fltVal val="0"/>
                                          </p:val>
                                        </p:tav>
                                        <p:tav tm="100000">
                                          <p:val>
                                            <p:strVal val="#ppt_h"/>
                                          </p:val>
                                        </p:tav>
                                      </p:tavLst>
                                    </p:anim>
                                    <p:anim calcmode="lin" valueType="num">
                                      <p:cBhvr>
                                        <p:cTn id="42" dur="1000" fill="hold"/>
                                        <p:tgtEl>
                                          <p:spTgt spid="9"/>
                                        </p:tgtEl>
                                        <p:attrNameLst>
                                          <p:attrName>style.rotation</p:attrName>
                                        </p:attrNameLst>
                                      </p:cBhvr>
                                      <p:tavLst>
                                        <p:tav tm="0">
                                          <p:val>
                                            <p:fltVal val="90"/>
                                          </p:val>
                                        </p:tav>
                                        <p:tav tm="100000">
                                          <p:val>
                                            <p:fltVal val="0"/>
                                          </p:val>
                                        </p:tav>
                                      </p:tavLst>
                                    </p:anim>
                                    <p:animEffect transition="in" filter="fade">
                                      <p:cBhvr>
                                        <p:cTn id="43" dur="1000"/>
                                        <p:tgtEl>
                                          <p:spTgt spid="9"/>
                                        </p:tgtEl>
                                      </p:cBhvr>
                                    </p:animEffect>
                                  </p:childTnLst>
                                </p:cTn>
                              </p:par>
                            </p:childTnLst>
                          </p:cTn>
                        </p:par>
                        <p:par>
                          <p:cTn id="44" fill="hold">
                            <p:stCondLst>
                              <p:cond delay="2500"/>
                            </p:stCondLst>
                            <p:childTnLst>
                              <p:par>
                                <p:cTn id="45" presetID="16" presetClass="entr" presetSubtype="21"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arn(inVertical)">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p:bldP spid="6" grpId="0"/>
      <p:bldP spid="7" grpId="0" animBg="1"/>
      <p:bldP spid="8" grpId="0"/>
      <p:bldP spid="9" grpId="0"/>
      <p:bldP spid="10" grpId="0" animBg="1"/>
      <p:bldP spid="1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2.3  </a:t>
            </a:r>
            <a:r>
              <a:rPr lang="zh-CN" altLang="en-US" b="1" dirty="0">
                <a:latin typeface="仿宋" panose="02010609060101010101" pitchFamily="49" charset="-122"/>
                <a:ea typeface="仿宋" panose="02010609060101010101" pitchFamily="49" charset="-122"/>
              </a:rPr>
              <a:t>输入输出</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Freeform 3">
            <a:extLst>
              <a:ext uri="{FF2B5EF4-FFF2-40B4-BE49-F238E27FC236}">
                <a16:creationId xmlns:a16="http://schemas.microsoft.com/office/drawing/2014/main" id="{93B30563-BD8A-4984-A4C3-F37339E742CC}"/>
              </a:ext>
            </a:extLst>
          </p:cNvPr>
          <p:cNvSpPr/>
          <p:nvPr/>
        </p:nvSpPr>
        <p:spPr>
          <a:xfrm>
            <a:off x="304005" y="1250155"/>
            <a:ext cx="11886407"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6" name="内容占位符 2">
            <a:extLst>
              <a:ext uri="{FF2B5EF4-FFF2-40B4-BE49-F238E27FC236}">
                <a16:creationId xmlns:a16="http://schemas.microsoft.com/office/drawing/2014/main" id="{4E25C590-F763-489F-973B-92ADF11903D1}"/>
              </a:ext>
            </a:extLst>
          </p:cNvPr>
          <p:cNvSpPr txBox="1">
            <a:spLocks/>
          </p:cNvSpPr>
          <p:nvPr/>
        </p:nvSpPr>
        <p:spPr>
          <a:xfrm>
            <a:off x="460015" y="1260049"/>
            <a:ext cx="3577791"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3.printf()</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方法</a:t>
            </a:r>
          </a:p>
        </p:txBody>
      </p:sp>
      <p:sp>
        <p:nvSpPr>
          <p:cNvPr id="7" name="内容占位符 2">
            <a:extLst>
              <a:ext uri="{FF2B5EF4-FFF2-40B4-BE49-F238E27FC236}">
                <a16:creationId xmlns:a16="http://schemas.microsoft.com/office/drawing/2014/main" id="{B16E6E77-8964-41B9-A9FA-33DD54D1DE94}"/>
              </a:ext>
            </a:extLst>
          </p:cNvPr>
          <p:cNvSpPr txBox="1">
            <a:spLocks/>
          </p:cNvSpPr>
          <p:nvPr/>
        </p:nvSpPr>
        <p:spPr>
          <a:xfrm>
            <a:off x="304006" y="1829594"/>
            <a:ext cx="11582400" cy="416541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en-US" altLang="zh-CN" sz="2400" dirty="0" err="1">
                <a:solidFill>
                  <a:schemeClr val="tx1"/>
                </a:solidFill>
                <a:latin typeface="仿宋" panose="02010609060101010101" pitchFamily="49" charset="-122"/>
                <a:ea typeface="仿宋" panose="02010609060101010101" pitchFamily="49" charset="-122"/>
              </a:rPr>
              <a:t>printf</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方法是有格式的数据输出方法，它一次可以按给定的格式输出较多的数据。它的使用形式：</a:t>
            </a:r>
          </a:p>
          <a:p>
            <a:pPr marL="0" indent="720000">
              <a:lnSpc>
                <a:spcPct val="130000"/>
              </a:lnSpc>
              <a:spcBef>
                <a:spcPts val="0"/>
              </a:spcBef>
              <a:buNone/>
            </a:pPr>
            <a:r>
              <a:rPr lang="en-US" altLang="zh-CN" sz="2400" dirty="0" err="1">
                <a:solidFill>
                  <a:schemeClr val="tx1"/>
                </a:solidFill>
                <a:latin typeface="仿宋" panose="02010609060101010101" pitchFamily="49" charset="-122"/>
                <a:ea typeface="仿宋" panose="02010609060101010101" pitchFamily="49" charset="-122"/>
              </a:rPr>
              <a:t>printf</a:t>
            </a:r>
            <a:r>
              <a:rPr lang="en-US" altLang="zh-CN" sz="2400" dirty="0">
                <a:solidFill>
                  <a:schemeClr val="tx1"/>
                </a:solidFill>
                <a:latin typeface="仿宋" panose="02010609060101010101" pitchFamily="49" charset="-122"/>
                <a:ea typeface="仿宋" panose="02010609060101010101" pitchFamily="49" charset="-122"/>
              </a:rPr>
              <a:t>(String format, Object... </a:t>
            </a:r>
            <a:r>
              <a:rPr lang="en-US" altLang="zh-CN" sz="2400" dirty="0" err="1">
                <a:solidFill>
                  <a:schemeClr val="tx1"/>
                </a:solidFill>
                <a:latin typeface="仿宋" panose="02010609060101010101" pitchFamily="49" charset="-122"/>
                <a:ea typeface="仿宋" panose="02010609060101010101" pitchFamily="49" charset="-122"/>
              </a:rPr>
              <a:t>args</a:t>
            </a:r>
            <a:r>
              <a:rPr lang="en-US" altLang="zh-CN" sz="2400" dirty="0">
                <a:solidFill>
                  <a:schemeClr val="tx1"/>
                </a:solidFill>
                <a:latin typeface="仿宋" panose="02010609060101010101" pitchFamily="49" charset="-122"/>
                <a:ea typeface="仿宋" panose="02010609060101010101" pitchFamily="49" charset="-122"/>
              </a:rPr>
              <a:t>)</a:t>
            </a:r>
          </a:p>
          <a:p>
            <a:pPr marL="0" indent="7200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“format”</a:t>
            </a:r>
            <a:r>
              <a:rPr lang="zh-CN" altLang="en-US" sz="2400" dirty="0">
                <a:solidFill>
                  <a:schemeClr val="tx1"/>
                </a:solidFill>
                <a:latin typeface="仿宋" panose="02010609060101010101" pitchFamily="49" charset="-122"/>
                <a:ea typeface="仿宋" panose="02010609060101010101" pitchFamily="49" charset="-122"/>
              </a:rPr>
              <a:t>是用于控制后面输出项的字符串，“</a:t>
            </a:r>
            <a:r>
              <a:rPr lang="en-US" altLang="zh-CN" sz="2400" dirty="0" err="1">
                <a:solidFill>
                  <a:schemeClr val="tx1"/>
                </a:solidFill>
                <a:latin typeface="仿宋" panose="02010609060101010101" pitchFamily="49" charset="-122"/>
                <a:ea typeface="仿宋" panose="02010609060101010101" pitchFamily="49" charset="-122"/>
              </a:rPr>
              <a:t>args</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是个数可变的输出数据。</a:t>
            </a: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format”</a:t>
            </a:r>
            <a:r>
              <a:rPr lang="zh-CN" altLang="en-US" sz="2400" dirty="0">
                <a:solidFill>
                  <a:schemeClr val="tx1"/>
                </a:solidFill>
                <a:latin typeface="仿宋" panose="02010609060101010101" pitchFamily="49" charset="-122"/>
                <a:ea typeface="仿宋" panose="02010609060101010101" pitchFamily="49" charset="-122"/>
              </a:rPr>
              <a:t>的格式如下：</a:t>
            </a:r>
          </a:p>
          <a:p>
            <a:pPr marL="0" indent="7200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普通字符</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标志字符</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输出宽度</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小数位数</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格式控制字符</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普通字符</a:t>
            </a:r>
            <a:r>
              <a:rPr lang="en-US" altLang="zh-CN" sz="2400" dirty="0">
                <a:solidFill>
                  <a:schemeClr val="tx1"/>
                </a:solidFill>
                <a:latin typeface="仿宋" panose="02010609060101010101" pitchFamily="49" charset="-122"/>
                <a:ea typeface="仿宋" panose="02010609060101010101" pitchFamily="49" charset="-122"/>
              </a:rPr>
              <a:t>]</a:t>
            </a: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其中的“</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和“格式控制字符”必须有，其余的可有可无。“普通字符”按原样输出。“格式控制字符”如表</a:t>
            </a:r>
            <a:r>
              <a:rPr lang="en-US" altLang="zh-CN" sz="2400" dirty="0">
                <a:solidFill>
                  <a:schemeClr val="tx1"/>
                </a:solidFill>
                <a:latin typeface="仿宋" panose="02010609060101010101" pitchFamily="49" charset="-122"/>
                <a:ea typeface="仿宋" panose="02010609060101010101" pitchFamily="49" charset="-122"/>
              </a:rPr>
              <a:t>2-5</a:t>
            </a:r>
            <a:r>
              <a:rPr lang="zh-CN" altLang="en-US" sz="2400" dirty="0">
                <a:solidFill>
                  <a:schemeClr val="tx1"/>
                </a:solidFill>
                <a:latin typeface="仿宋" panose="02010609060101010101" pitchFamily="49" charset="-122"/>
                <a:ea typeface="仿宋" panose="02010609060101010101" pitchFamily="49" charset="-122"/>
              </a:rPr>
              <a:t>所示。</a:t>
            </a:r>
          </a:p>
        </p:txBody>
      </p:sp>
      <p:sp>
        <p:nvSpPr>
          <p:cNvPr id="8" name="矩形 7">
            <a:extLst>
              <a:ext uri="{FF2B5EF4-FFF2-40B4-BE49-F238E27FC236}">
                <a16:creationId xmlns:a16="http://schemas.microsoft.com/office/drawing/2014/main" id="{C6C1D155-A8AC-4172-A1B1-A4267023848B}"/>
              </a:ext>
            </a:extLst>
          </p:cNvPr>
          <p:cNvSpPr/>
          <p:nvPr/>
        </p:nvSpPr>
        <p:spPr>
          <a:xfrm>
            <a:off x="0" y="6020594"/>
            <a:ext cx="12192000" cy="8471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 name="组合 8">
            <a:extLst>
              <a:ext uri="{FF2B5EF4-FFF2-40B4-BE49-F238E27FC236}">
                <a16:creationId xmlns:a16="http://schemas.microsoft.com/office/drawing/2014/main" id="{8FF1E79D-A6FE-426A-A52F-FA4D31772410}"/>
              </a:ext>
            </a:extLst>
          </p:cNvPr>
          <p:cNvGrpSpPr/>
          <p:nvPr/>
        </p:nvGrpSpPr>
        <p:grpSpPr>
          <a:xfrm>
            <a:off x="761207" y="6189669"/>
            <a:ext cx="352250" cy="455613"/>
            <a:chOff x="5449889" y="1827213"/>
            <a:chExt cx="352250" cy="455613"/>
          </a:xfrm>
          <a:solidFill>
            <a:srgbClr val="FFFF00"/>
          </a:solidFill>
        </p:grpSpPr>
        <p:sp>
          <p:nvSpPr>
            <p:cNvPr id="10" name="Freeform 125">
              <a:extLst>
                <a:ext uri="{FF2B5EF4-FFF2-40B4-BE49-F238E27FC236}">
                  <a16:creationId xmlns:a16="http://schemas.microsoft.com/office/drawing/2014/main" id="{11FC2EC2-9D6C-4241-819B-6FCE256FCBD6}"/>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1" name="Freeform 126">
              <a:extLst>
                <a:ext uri="{FF2B5EF4-FFF2-40B4-BE49-F238E27FC236}">
                  <a16:creationId xmlns:a16="http://schemas.microsoft.com/office/drawing/2014/main" id="{59B9053D-BF6D-4B40-99A3-03A6B7B88DB4}"/>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12" name="内容占位符 2">
            <a:extLst>
              <a:ext uri="{FF2B5EF4-FFF2-40B4-BE49-F238E27FC236}">
                <a16:creationId xmlns:a16="http://schemas.microsoft.com/office/drawing/2014/main" id="{4A154202-2118-4C71-9BBC-0FF528416146}"/>
              </a:ext>
            </a:extLst>
          </p:cNvPr>
          <p:cNvSpPr txBox="1">
            <a:spLocks/>
          </p:cNvSpPr>
          <p:nvPr/>
        </p:nvSpPr>
        <p:spPr>
          <a:xfrm>
            <a:off x="1069615" y="6172994"/>
            <a:ext cx="9316167" cy="92948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2.4】printf()</a:t>
            </a:r>
            <a:r>
              <a:rPr lang="zh-CN" altLang="en-US" sz="2400" dirty="0">
                <a:solidFill>
                  <a:schemeClr val="bg1"/>
                </a:solidFill>
                <a:latin typeface="仿宋" panose="02010609060101010101" pitchFamily="49" charset="-122"/>
                <a:ea typeface="仿宋" panose="02010609060101010101" pitchFamily="49" charset="-122"/>
              </a:rPr>
              <a:t>方法的使用。 </a:t>
            </a:r>
            <a:endParaRPr lang="en-US" altLang="zh-CN" sz="2400" dirty="0">
              <a:solidFill>
                <a:srgbClr val="FFFF00"/>
              </a:solidFill>
              <a:latin typeface="仿宋" panose="02010609060101010101" pitchFamily="49" charset="-122"/>
              <a:ea typeface="仿宋" panose="02010609060101010101" pitchFamily="49" charset="-122"/>
            </a:endParaRPr>
          </a:p>
        </p:txBody>
      </p:sp>
      <p:sp>
        <p:nvSpPr>
          <p:cNvPr id="13" name="矩形 12">
            <a:hlinkClick r:id="rId2" action="ppaction://hlinkfile"/>
            <a:extLst>
              <a:ext uri="{FF2B5EF4-FFF2-40B4-BE49-F238E27FC236}">
                <a16:creationId xmlns:a16="http://schemas.microsoft.com/office/drawing/2014/main" id="{F45EBC3E-99FD-488C-B603-5665C44D4F79}"/>
              </a:ext>
            </a:extLst>
          </p:cNvPr>
          <p:cNvSpPr/>
          <p:nvPr/>
        </p:nvSpPr>
        <p:spPr>
          <a:xfrm>
            <a:off x="6743834" y="6203304"/>
            <a:ext cx="3030038" cy="461665"/>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sz="2400" b="1" dirty="0">
                <a:solidFill>
                  <a:srgbClr val="0070C0"/>
                </a:solidFill>
                <a:latin typeface="Times New Roman" panose="02020603050405020304" pitchFamily="18" charset="0"/>
                <a:cs typeface="Times New Roman" panose="02020603050405020304" pitchFamily="18" charset="0"/>
              </a:rPr>
              <a:t>Example2_04.java</a:t>
            </a:r>
            <a:endParaRPr lang="zh-CN" altLang="en-US"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0995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1+#ppt_w/2"/>
                                          </p:val>
                                        </p:tav>
                                        <p:tav tm="100000">
                                          <p:val>
                                            <p:strVal val="#ppt_x"/>
                                          </p:val>
                                        </p:tav>
                                      </p:tavLst>
                                    </p:anim>
                                    <p:anim calcmode="lin" valueType="num">
                                      <p:cBhvr additive="base">
                                        <p:cTn id="15" dur="500" fill="hold"/>
                                        <p:tgtEl>
                                          <p:spTgt spid="6"/>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9" fill="hold" grpId="0" nodeType="after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 calcmode="lin" valueType="num">
                                      <p:cBhvr additive="base">
                                        <p:cTn id="25" dur="500" fill="hold"/>
                                        <p:tgtEl>
                                          <p:spTgt spid="7">
                                            <p:txEl>
                                              <p:pRg st="1" end="1"/>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
                                            <p:txEl>
                                              <p:pRg st="1" end="1"/>
                                            </p:txEl>
                                          </p:spTgt>
                                        </p:tgtEl>
                                        <p:attrNameLst>
                                          <p:attrName>ppt_y</p:attrName>
                                        </p:attrNameLst>
                                      </p:cBhvr>
                                      <p:tavLst>
                                        <p:tav tm="0">
                                          <p:val>
                                            <p:strVal val="0-#ppt_h/2"/>
                                          </p:val>
                                        </p:tav>
                                        <p:tav tm="100000">
                                          <p:val>
                                            <p:strVal val="#ppt_y"/>
                                          </p:val>
                                        </p:tav>
                                      </p:tavLst>
                                    </p:anim>
                                  </p:childTnLst>
                                </p:cTn>
                              </p:par>
                            </p:childTnLst>
                          </p:cTn>
                        </p:par>
                        <p:par>
                          <p:cTn id="27" fill="hold">
                            <p:stCondLst>
                              <p:cond delay="500"/>
                            </p:stCondLst>
                            <p:childTnLst>
                              <p:par>
                                <p:cTn id="28" presetID="2" presetClass="entr" presetSubtype="9" fill="hold" grpId="0" nodeType="after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anim calcmode="lin" valueType="num">
                                      <p:cBhvr additive="base">
                                        <p:cTn id="30"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7">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9" fill="hold" grpId="0" nodeType="clickEffect">
                                  <p:stCondLst>
                                    <p:cond delay="0"/>
                                  </p:stCondLst>
                                  <p:childTnLst>
                                    <p:set>
                                      <p:cBhvr>
                                        <p:cTn id="35" dur="1" fill="hold">
                                          <p:stCondLst>
                                            <p:cond delay="0"/>
                                          </p:stCondLst>
                                        </p:cTn>
                                        <p:tgtEl>
                                          <p:spTgt spid="7">
                                            <p:txEl>
                                              <p:pRg st="3" end="3"/>
                                            </p:txEl>
                                          </p:spTgt>
                                        </p:tgtEl>
                                        <p:attrNameLst>
                                          <p:attrName>style.visibility</p:attrName>
                                        </p:attrNameLst>
                                      </p:cBhvr>
                                      <p:to>
                                        <p:strVal val="visible"/>
                                      </p:to>
                                    </p:set>
                                    <p:anim calcmode="lin" valueType="num">
                                      <p:cBhvr additive="base">
                                        <p:cTn id="36"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7">
                                            <p:txEl>
                                              <p:pRg st="3" end="3"/>
                                            </p:txEl>
                                          </p:spTgt>
                                        </p:tgtEl>
                                        <p:attrNameLst>
                                          <p:attrName>ppt_y</p:attrName>
                                        </p:attrNameLst>
                                      </p:cBhvr>
                                      <p:tavLst>
                                        <p:tav tm="0">
                                          <p:val>
                                            <p:strVal val="0-#ppt_h/2"/>
                                          </p:val>
                                        </p:tav>
                                        <p:tav tm="100000">
                                          <p:val>
                                            <p:strVal val="#ppt_y"/>
                                          </p:val>
                                        </p:tav>
                                      </p:tavLst>
                                    </p:anim>
                                  </p:childTnLst>
                                </p:cTn>
                              </p:par>
                            </p:childTnLst>
                          </p:cTn>
                        </p:par>
                        <p:par>
                          <p:cTn id="38" fill="hold">
                            <p:stCondLst>
                              <p:cond delay="500"/>
                            </p:stCondLst>
                            <p:childTnLst>
                              <p:par>
                                <p:cTn id="39" presetID="2" presetClass="entr" presetSubtype="9" fill="hold" grpId="0" nodeType="afterEffect">
                                  <p:stCondLst>
                                    <p:cond delay="0"/>
                                  </p:stCondLst>
                                  <p:childTnLst>
                                    <p:set>
                                      <p:cBhvr>
                                        <p:cTn id="40" dur="1" fill="hold">
                                          <p:stCondLst>
                                            <p:cond delay="0"/>
                                          </p:stCondLst>
                                        </p:cTn>
                                        <p:tgtEl>
                                          <p:spTgt spid="7">
                                            <p:txEl>
                                              <p:pRg st="4" end="4"/>
                                            </p:txEl>
                                          </p:spTgt>
                                        </p:tgtEl>
                                        <p:attrNameLst>
                                          <p:attrName>style.visibility</p:attrName>
                                        </p:attrNameLst>
                                      </p:cBhvr>
                                      <p:to>
                                        <p:strVal val="visible"/>
                                      </p:to>
                                    </p:set>
                                    <p:anim calcmode="lin" valueType="num">
                                      <p:cBhvr additive="base">
                                        <p:cTn id="41"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7">
                                            <p:txEl>
                                              <p:pRg st="4" end="4"/>
                                            </p:txEl>
                                          </p:spTgt>
                                        </p:tgtEl>
                                        <p:attrNameLst>
                                          <p:attrName>ppt_y</p:attrName>
                                        </p:attrNameLst>
                                      </p:cBhvr>
                                      <p:tavLst>
                                        <p:tav tm="0">
                                          <p:val>
                                            <p:strVal val="0-#ppt_h/2"/>
                                          </p:val>
                                        </p:tav>
                                        <p:tav tm="100000">
                                          <p:val>
                                            <p:strVal val="#ppt_y"/>
                                          </p:val>
                                        </p:tav>
                                      </p:tavLst>
                                    </p:anim>
                                  </p:childTnLst>
                                </p:cTn>
                              </p:par>
                            </p:childTnLst>
                          </p:cTn>
                        </p:par>
                        <p:par>
                          <p:cTn id="43" fill="hold">
                            <p:stCondLst>
                              <p:cond delay="1000"/>
                            </p:stCondLst>
                            <p:childTnLst>
                              <p:par>
                                <p:cTn id="44" presetID="2" presetClass="entr" presetSubtype="9" fill="hold" grpId="0" nodeType="afterEffect">
                                  <p:stCondLst>
                                    <p:cond delay="0"/>
                                  </p:stCondLst>
                                  <p:childTnLst>
                                    <p:set>
                                      <p:cBhvr>
                                        <p:cTn id="45" dur="1" fill="hold">
                                          <p:stCondLst>
                                            <p:cond delay="0"/>
                                          </p:stCondLst>
                                        </p:cTn>
                                        <p:tgtEl>
                                          <p:spTgt spid="7">
                                            <p:txEl>
                                              <p:pRg st="5" end="5"/>
                                            </p:txEl>
                                          </p:spTgt>
                                        </p:tgtEl>
                                        <p:attrNameLst>
                                          <p:attrName>style.visibility</p:attrName>
                                        </p:attrNameLst>
                                      </p:cBhvr>
                                      <p:to>
                                        <p:strVal val="visible"/>
                                      </p:to>
                                    </p:set>
                                    <p:anim calcmode="lin" valueType="num">
                                      <p:cBhvr additive="base">
                                        <p:cTn id="46" dur="500" fill="hold"/>
                                        <p:tgtEl>
                                          <p:spTgt spid="7">
                                            <p:txEl>
                                              <p:pRg st="5" end="5"/>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7">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barn(inVertical)">
                                      <p:cBhvr>
                                        <p:cTn id="52" dur="500"/>
                                        <p:tgtEl>
                                          <p:spTgt spid="8"/>
                                        </p:tgtEl>
                                      </p:cBhvr>
                                    </p:animEffect>
                                  </p:childTnLst>
                                </p:cTn>
                              </p:par>
                            </p:childTnLst>
                          </p:cTn>
                        </p:par>
                        <p:par>
                          <p:cTn id="53" fill="hold">
                            <p:stCondLst>
                              <p:cond delay="500"/>
                            </p:stCondLst>
                            <p:childTnLst>
                              <p:par>
                                <p:cTn id="54" presetID="31" presetClass="entr" presetSubtype="0" fill="hold" nodeType="afterEffect">
                                  <p:stCondLst>
                                    <p:cond delay="0"/>
                                  </p:stCondLst>
                                  <p:childTnLst>
                                    <p:set>
                                      <p:cBhvr>
                                        <p:cTn id="55" dur="1" fill="hold">
                                          <p:stCondLst>
                                            <p:cond delay="0"/>
                                          </p:stCondLst>
                                        </p:cTn>
                                        <p:tgtEl>
                                          <p:spTgt spid="9"/>
                                        </p:tgtEl>
                                        <p:attrNameLst>
                                          <p:attrName>style.visibility</p:attrName>
                                        </p:attrNameLst>
                                      </p:cBhvr>
                                      <p:to>
                                        <p:strVal val="visible"/>
                                      </p:to>
                                    </p:set>
                                    <p:anim calcmode="lin" valueType="num">
                                      <p:cBhvr>
                                        <p:cTn id="56" dur="1000" fill="hold"/>
                                        <p:tgtEl>
                                          <p:spTgt spid="9"/>
                                        </p:tgtEl>
                                        <p:attrNameLst>
                                          <p:attrName>ppt_w</p:attrName>
                                        </p:attrNameLst>
                                      </p:cBhvr>
                                      <p:tavLst>
                                        <p:tav tm="0">
                                          <p:val>
                                            <p:fltVal val="0"/>
                                          </p:val>
                                        </p:tav>
                                        <p:tav tm="100000">
                                          <p:val>
                                            <p:strVal val="#ppt_w"/>
                                          </p:val>
                                        </p:tav>
                                      </p:tavLst>
                                    </p:anim>
                                    <p:anim calcmode="lin" valueType="num">
                                      <p:cBhvr>
                                        <p:cTn id="57" dur="1000" fill="hold"/>
                                        <p:tgtEl>
                                          <p:spTgt spid="9"/>
                                        </p:tgtEl>
                                        <p:attrNameLst>
                                          <p:attrName>ppt_h</p:attrName>
                                        </p:attrNameLst>
                                      </p:cBhvr>
                                      <p:tavLst>
                                        <p:tav tm="0">
                                          <p:val>
                                            <p:fltVal val="0"/>
                                          </p:val>
                                        </p:tav>
                                        <p:tav tm="100000">
                                          <p:val>
                                            <p:strVal val="#ppt_h"/>
                                          </p:val>
                                        </p:tav>
                                      </p:tavLst>
                                    </p:anim>
                                    <p:anim calcmode="lin" valueType="num">
                                      <p:cBhvr>
                                        <p:cTn id="58" dur="1000" fill="hold"/>
                                        <p:tgtEl>
                                          <p:spTgt spid="9"/>
                                        </p:tgtEl>
                                        <p:attrNameLst>
                                          <p:attrName>style.rotation</p:attrName>
                                        </p:attrNameLst>
                                      </p:cBhvr>
                                      <p:tavLst>
                                        <p:tav tm="0">
                                          <p:val>
                                            <p:fltVal val="90"/>
                                          </p:val>
                                        </p:tav>
                                        <p:tav tm="100000">
                                          <p:val>
                                            <p:fltVal val="0"/>
                                          </p:val>
                                        </p:tav>
                                      </p:tavLst>
                                    </p:anim>
                                    <p:animEffect transition="in" filter="fade">
                                      <p:cBhvr>
                                        <p:cTn id="59" dur="1000"/>
                                        <p:tgtEl>
                                          <p:spTgt spid="9"/>
                                        </p:tgtEl>
                                      </p:cBhvr>
                                    </p:animEffect>
                                  </p:childTnLst>
                                </p:cTn>
                              </p:par>
                            </p:childTnLst>
                          </p:cTn>
                        </p:par>
                        <p:par>
                          <p:cTn id="60" fill="hold">
                            <p:stCondLst>
                              <p:cond delay="1500"/>
                            </p:stCondLst>
                            <p:childTnLst>
                              <p:par>
                                <p:cTn id="61" presetID="2" presetClass="entr" presetSubtype="2" fill="hold" grpId="0" nodeType="after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additive="base">
                                        <p:cTn id="63" dur="500" fill="hold"/>
                                        <p:tgtEl>
                                          <p:spTgt spid="12"/>
                                        </p:tgtEl>
                                        <p:attrNameLst>
                                          <p:attrName>ppt_x</p:attrName>
                                        </p:attrNameLst>
                                      </p:cBhvr>
                                      <p:tavLst>
                                        <p:tav tm="0">
                                          <p:val>
                                            <p:strVal val="1+#ppt_w/2"/>
                                          </p:val>
                                        </p:tav>
                                        <p:tav tm="100000">
                                          <p:val>
                                            <p:strVal val="#ppt_x"/>
                                          </p:val>
                                        </p:tav>
                                      </p:tavLst>
                                    </p:anim>
                                    <p:anim calcmode="lin" valueType="num">
                                      <p:cBhvr additive="base">
                                        <p:cTn id="64"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6" grpId="0"/>
      <p:bldP spid="7" grpId="0" uiExpand="1" build="p"/>
      <p:bldP spid="8" grpId="0" animBg="1"/>
      <p:bldP spid="1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矩形: 圆角 6">
            <a:extLst>
              <a:ext uri="{FF2B5EF4-FFF2-40B4-BE49-F238E27FC236}">
                <a16:creationId xmlns:a16="http://schemas.microsoft.com/office/drawing/2014/main" id="{A40EBE4B-E7F2-47E4-822E-3D5F28DF1BF1}"/>
              </a:ext>
            </a:extLst>
          </p:cNvPr>
          <p:cNvSpPr/>
          <p:nvPr/>
        </p:nvSpPr>
        <p:spPr>
          <a:xfrm>
            <a:off x="6095206" y="2857568"/>
            <a:ext cx="4590143" cy="584200"/>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a:solidFill>
                <a:schemeClr val="bg1"/>
              </a:solidFill>
              <a:latin typeface="仿宋" panose="02010609060101010101" pitchFamily="49" charset="-122"/>
              <a:ea typeface="仿宋" panose="02010609060101010101" pitchFamily="49" charset="-122"/>
            </a:endParaRPr>
          </a:p>
        </p:txBody>
      </p:sp>
      <p:grpSp>
        <p:nvGrpSpPr>
          <p:cNvPr id="120" name="组合 119">
            <a:extLst>
              <a:ext uri="{FF2B5EF4-FFF2-40B4-BE49-F238E27FC236}">
                <a16:creationId xmlns:a16="http://schemas.microsoft.com/office/drawing/2014/main" id="{12536E3C-E9B8-472D-ADE4-961AC72CE232}"/>
              </a:ext>
            </a:extLst>
          </p:cNvPr>
          <p:cNvGrpSpPr/>
          <p:nvPr/>
        </p:nvGrpSpPr>
        <p:grpSpPr>
          <a:xfrm>
            <a:off x="5283214" y="1248880"/>
            <a:ext cx="549846" cy="617986"/>
            <a:chOff x="279401" y="2698750"/>
            <a:chExt cx="1473200" cy="1655763"/>
          </a:xfrm>
        </p:grpSpPr>
        <p:sp>
          <p:nvSpPr>
            <p:cNvPr id="121" name="Freeform 45">
              <a:extLst>
                <a:ext uri="{FF2B5EF4-FFF2-40B4-BE49-F238E27FC236}">
                  <a16:creationId xmlns:a16="http://schemas.microsoft.com/office/drawing/2014/main" id="{5A6B1E3D-737E-4E7F-9CFF-61084CB179F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2" name="Freeform 46">
              <a:extLst>
                <a:ext uri="{FF2B5EF4-FFF2-40B4-BE49-F238E27FC236}">
                  <a16:creationId xmlns:a16="http://schemas.microsoft.com/office/drawing/2014/main" id="{B90E1F18-7BC4-41B6-8B8E-F8BB8C26EE93}"/>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3" name="Freeform 47">
              <a:extLst>
                <a:ext uri="{FF2B5EF4-FFF2-40B4-BE49-F238E27FC236}">
                  <a16:creationId xmlns:a16="http://schemas.microsoft.com/office/drawing/2014/main" id="{231A5CE1-B98E-44FC-8E6E-C52607274C8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4" name="Freeform 48">
              <a:extLst>
                <a:ext uri="{FF2B5EF4-FFF2-40B4-BE49-F238E27FC236}">
                  <a16:creationId xmlns:a16="http://schemas.microsoft.com/office/drawing/2014/main" id="{980829F6-B387-42A8-849F-6C8E73FE966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5" name="Freeform 49">
              <a:extLst>
                <a:ext uri="{FF2B5EF4-FFF2-40B4-BE49-F238E27FC236}">
                  <a16:creationId xmlns:a16="http://schemas.microsoft.com/office/drawing/2014/main" id="{AF1F527F-DB45-4317-85EB-6C5FB5B729A4}"/>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6" name="Oval 50">
              <a:extLst>
                <a:ext uri="{FF2B5EF4-FFF2-40B4-BE49-F238E27FC236}">
                  <a16:creationId xmlns:a16="http://schemas.microsoft.com/office/drawing/2014/main" id="{45E0D06C-CFFB-494E-BDC4-8225308719A8}"/>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7" name="Freeform 51">
              <a:extLst>
                <a:ext uri="{FF2B5EF4-FFF2-40B4-BE49-F238E27FC236}">
                  <a16:creationId xmlns:a16="http://schemas.microsoft.com/office/drawing/2014/main" id="{176FB438-A2C8-4D8A-9455-8685C32D2A83}"/>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8" name="Freeform 52">
              <a:extLst>
                <a:ext uri="{FF2B5EF4-FFF2-40B4-BE49-F238E27FC236}">
                  <a16:creationId xmlns:a16="http://schemas.microsoft.com/office/drawing/2014/main" id="{587BAF12-F001-4A50-8437-9BD79F91E50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129" name="组合 128">
            <a:extLst>
              <a:ext uri="{FF2B5EF4-FFF2-40B4-BE49-F238E27FC236}">
                <a16:creationId xmlns:a16="http://schemas.microsoft.com/office/drawing/2014/main" id="{5BC1E2AB-3648-4AF6-9081-8DCDAA4B37B7}"/>
              </a:ext>
            </a:extLst>
          </p:cNvPr>
          <p:cNvGrpSpPr/>
          <p:nvPr/>
        </p:nvGrpSpPr>
        <p:grpSpPr>
          <a:xfrm>
            <a:off x="5274270" y="1968692"/>
            <a:ext cx="549846" cy="617986"/>
            <a:chOff x="279401" y="2698750"/>
            <a:chExt cx="1473200" cy="1655763"/>
          </a:xfrm>
        </p:grpSpPr>
        <p:sp>
          <p:nvSpPr>
            <p:cNvPr id="130" name="Freeform 45">
              <a:extLst>
                <a:ext uri="{FF2B5EF4-FFF2-40B4-BE49-F238E27FC236}">
                  <a16:creationId xmlns:a16="http://schemas.microsoft.com/office/drawing/2014/main" id="{3972C737-E08F-4E81-A435-0E694C487CA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1" name="Freeform 46">
              <a:extLst>
                <a:ext uri="{FF2B5EF4-FFF2-40B4-BE49-F238E27FC236}">
                  <a16:creationId xmlns:a16="http://schemas.microsoft.com/office/drawing/2014/main" id="{996B2CEE-4B54-4F87-A12B-9502DC4B3EB1}"/>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2" name="Freeform 47">
              <a:extLst>
                <a:ext uri="{FF2B5EF4-FFF2-40B4-BE49-F238E27FC236}">
                  <a16:creationId xmlns:a16="http://schemas.microsoft.com/office/drawing/2014/main" id="{A3D511C7-83A3-44E3-AD8E-954CF78A100B}"/>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3" name="Freeform 48">
              <a:extLst>
                <a:ext uri="{FF2B5EF4-FFF2-40B4-BE49-F238E27FC236}">
                  <a16:creationId xmlns:a16="http://schemas.microsoft.com/office/drawing/2014/main" id="{A11E4F89-9485-4EC3-B7F2-A75844226029}"/>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4" name="Freeform 49">
              <a:extLst>
                <a:ext uri="{FF2B5EF4-FFF2-40B4-BE49-F238E27FC236}">
                  <a16:creationId xmlns:a16="http://schemas.microsoft.com/office/drawing/2014/main" id="{4DA3EAED-299D-48A4-BB5D-FDF47255A03C}"/>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5" name="Oval 50">
              <a:extLst>
                <a:ext uri="{FF2B5EF4-FFF2-40B4-BE49-F238E27FC236}">
                  <a16:creationId xmlns:a16="http://schemas.microsoft.com/office/drawing/2014/main" id="{5EFC0F61-47EA-4811-B68A-E8DCA36B42B7}"/>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6" name="Freeform 51">
              <a:extLst>
                <a:ext uri="{FF2B5EF4-FFF2-40B4-BE49-F238E27FC236}">
                  <a16:creationId xmlns:a16="http://schemas.microsoft.com/office/drawing/2014/main" id="{B6004DD6-B5A2-4F05-943F-1C59397A0BBC}"/>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7" name="Freeform 52">
              <a:extLst>
                <a:ext uri="{FF2B5EF4-FFF2-40B4-BE49-F238E27FC236}">
                  <a16:creationId xmlns:a16="http://schemas.microsoft.com/office/drawing/2014/main" id="{EEBCF78E-CB09-4C07-A049-F6E0D7E2F81C}"/>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38" name="TextBox 68">
            <a:extLst>
              <a:ext uri="{FF2B5EF4-FFF2-40B4-BE49-F238E27FC236}">
                <a16:creationId xmlns:a16="http://schemas.microsoft.com/office/drawing/2014/main" id="{62CFC4C2-9DBB-4970-87C2-F7342454C3BD}"/>
              </a:ext>
            </a:extLst>
          </p:cNvPr>
          <p:cNvSpPr txBox="1"/>
          <p:nvPr/>
        </p:nvSpPr>
        <p:spPr>
          <a:xfrm>
            <a:off x="6095206" y="2114102"/>
            <a:ext cx="39616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2.3   </a:t>
            </a:r>
            <a:r>
              <a:rPr lang="zh-CN" altLang="en-US" sz="2400" b="1" dirty="0">
                <a:latin typeface="仿宋" panose="02010609060101010101" pitchFamily="49" charset="-122"/>
                <a:ea typeface="仿宋" panose="02010609060101010101" pitchFamily="49" charset="-122"/>
              </a:rPr>
              <a:t>输入输出</a:t>
            </a:r>
          </a:p>
        </p:txBody>
      </p:sp>
      <p:grpSp>
        <p:nvGrpSpPr>
          <p:cNvPr id="139" name="组合 138">
            <a:extLst>
              <a:ext uri="{FF2B5EF4-FFF2-40B4-BE49-F238E27FC236}">
                <a16:creationId xmlns:a16="http://schemas.microsoft.com/office/drawing/2014/main" id="{BE048C30-E67A-482E-B9EB-77F4FAD8BB55}"/>
              </a:ext>
            </a:extLst>
          </p:cNvPr>
          <p:cNvGrpSpPr/>
          <p:nvPr/>
        </p:nvGrpSpPr>
        <p:grpSpPr>
          <a:xfrm>
            <a:off x="5275064" y="2742685"/>
            <a:ext cx="549846" cy="617986"/>
            <a:chOff x="279401" y="2698750"/>
            <a:chExt cx="1473200" cy="1655763"/>
          </a:xfrm>
        </p:grpSpPr>
        <p:sp>
          <p:nvSpPr>
            <p:cNvPr id="140" name="Freeform 45">
              <a:extLst>
                <a:ext uri="{FF2B5EF4-FFF2-40B4-BE49-F238E27FC236}">
                  <a16:creationId xmlns:a16="http://schemas.microsoft.com/office/drawing/2014/main" id="{EB9781C6-124D-49CE-82D3-2C7F6EF8D3D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1" name="Freeform 46">
              <a:extLst>
                <a:ext uri="{FF2B5EF4-FFF2-40B4-BE49-F238E27FC236}">
                  <a16:creationId xmlns:a16="http://schemas.microsoft.com/office/drawing/2014/main" id="{A531BAD0-2FFA-4B26-9B22-8824AEDAD347}"/>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2" name="Freeform 47">
              <a:extLst>
                <a:ext uri="{FF2B5EF4-FFF2-40B4-BE49-F238E27FC236}">
                  <a16:creationId xmlns:a16="http://schemas.microsoft.com/office/drawing/2014/main" id="{4949DAB7-7B92-4E63-909B-8524BF2DF34F}"/>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3" name="Freeform 48">
              <a:extLst>
                <a:ext uri="{FF2B5EF4-FFF2-40B4-BE49-F238E27FC236}">
                  <a16:creationId xmlns:a16="http://schemas.microsoft.com/office/drawing/2014/main" id="{9D6FD066-BECA-4D5C-B3BC-02B0FB1FDD1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4" name="Freeform 49">
              <a:extLst>
                <a:ext uri="{FF2B5EF4-FFF2-40B4-BE49-F238E27FC236}">
                  <a16:creationId xmlns:a16="http://schemas.microsoft.com/office/drawing/2014/main" id="{FBE3846C-17E4-49AD-B745-7BDC59974D5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5" name="Oval 50">
              <a:extLst>
                <a:ext uri="{FF2B5EF4-FFF2-40B4-BE49-F238E27FC236}">
                  <a16:creationId xmlns:a16="http://schemas.microsoft.com/office/drawing/2014/main" id="{5736930D-1698-450B-8A9B-28C789A90BA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6" name="Freeform 51">
              <a:extLst>
                <a:ext uri="{FF2B5EF4-FFF2-40B4-BE49-F238E27FC236}">
                  <a16:creationId xmlns:a16="http://schemas.microsoft.com/office/drawing/2014/main" id="{035E16BF-3FE5-4482-9628-D0108A141B66}"/>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7" name="Freeform 52">
              <a:extLst>
                <a:ext uri="{FF2B5EF4-FFF2-40B4-BE49-F238E27FC236}">
                  <a16:creationId xmlns:a16="http://schemas.microsoft.com/office/drawing/2014/main" id="{B32DD250-0C38-42F7-902A-B93430678D8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48" name="TextBox 78">
            <a:extLst>
              <a:ext uri="{FF2B5EF4-FFF2-40B4-BE49-F238E27FC236}">
                <a16:creationId xmlns:a16="http://schemas.microsoft.com/office/drawing/2014/main" id="{AFEED21C-3772-4E4B-9BE4-CE90B5019F7C}"/>
              </a:ext>
            </a:extLst>
          </p:cNvPr>
          <p:cNvSpPr txBox="1"/>
          <p:nvPr/>
        </p:nvSpPr>
        <p:spPr>
          <a:xfrm>
            <a:off x="6096000" y="2888095"/>
            <a:ext cx="4190206" cy="461665"/>
          </a:xfrm>
          <a:prstGeom prst="rect">
            <a:avLst/>
          </a:prstGeom>
          <a:noFill/>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2.4   </a:t>
            </a:r>
            <a:r>
              <a:rPr lang="zh-CN" altLang="en-US" sz="2400" b="1" dirty="0">
                <a:solidFill>
                  <a:schemeClr val="bg1"/>
                </a:solidFill>
                <a:latin typeface="仿宋" panose="02010609060101010101" pitchFamily="49" charset="-122"/>
                <a:ea typeface="仿宋" panose="02010609060101010101" pitchFamily="49" charset="-122"/>
              </a:rPr>
              <a:t>流程控制</a:t>
            </a:r>
          </a:p>
        </p:txBody>
      </p:sp>
      <p:sp>
        <p:nvSpPr>
          <p:cNvPr id="149" name="TextBox 108">
            <a:extLst>
              <a:ext uri="{FF2B5EF4-FFF2-40B4-BE49-F238E27FC236}">
                <a16:creationId xmlns:a16="http://schemas.microsoft.com/office/drawing/2014/main" id="{92646231-BB38-47A7-B400-74719D2F5E49}"/>
              </a:ext>
            </a:extLst>
          </p:cNvPr>
          <p:cNvSpPr txBox="1"/>
          <p:nvPr/>
        </p:nvSpPr>
        <p:spPr>
          <a:xfrm>
            <a:off x="6099500" y="3662088"/>
            <a:ext cx="5180806" cy="461665"/>
          </a:xfrm>
          <a:prstGeom prst="rect">
            <a:avLst/>
          </a:prstGeom>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2.5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数组</a:t>
            </a:r>
          </a:p>
        </p:txBody>
      </p:sp>
      <p:sp>
        <p:nvSpPr>
          <p:cNvPr id="150" name="TextBox 2">
            <a:extLst>
              <a:ext uri="{FF2B5EF4-FFF2-40B4-BE49-F238E27FC236}">
                <a16:creationId xmlns:a16="http://schemas.microsoft.com/office/drawing/2014/main" id="{4F0869E4-A930-4E46-875D-69EF40867F8B}"/>
              </a:ext>
            </a:extLst>
          </p:cNvPr>
          <p:cNvSpPr txBox="1"/>
          <p:nvPr/>
        </p:nvSpPr>
        <p:spPr>
          <a:xfrm>
            <a:off x="6084338" y="1366069"/>
            <a:ext cx="39616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2.2   </a:t>
            </a:r>
            <a:r>
              <a:rPr lang="zh-CN" altLang="en-US" sz="2400" b="1" dirty="0">
                <a:latin typeface="仿宋" panose="02010609060101010101" pitchFamily="49" charset="-122"/>
                <a:ea typeface="仿宋" panose="02010609060101010101" pitchFamily="49" charset="-122"/>
              </a:rPr>
              <a:t>数据类型和运算符号</a:t>
            </a:r>
          </a:p>
        </p:txBody>
      </p:sp>
      <p:grpSp>
        <p:nvGrpSpPr>
          <p:cNvPr id="151" name="组合 150">
            <a:extLst>
              <a:ext uri="{FF2B5EF4-FFF2-40B4-BE49-F238E27FC236}">
                <a16:creationId xmlns:a16="http://schemas.microsoft.com/office/drawing/2014/main" id="{24A9AD97-2493-440B-BC1D-AA9AEA5901D8}"/>
              </a:ext>
            </a:extLst>
          </p:cNvPr>
          <p:cNvGrpSpPr/>
          <p:nvPr/>
        </p:nvGrpSpPr>
        <p:grpSpPr>
          <a:xfrm>
            <a:off x="5295940" y="3518752"/>
            <a:ext cx="549846" cy="617986"/>
            <a:chOff x="279401" y="2698750"/>
            <a:chExt cx="1473200" cy="1655763"/>
          </a:xfrm>
        </p:grpSpPr>
        <p:sp>
          <p:nvSpPr>
            <p:cNvPr id="152" name="Freeform 45">
              <a:extLst>
                <a:ext uri="{FF2B5EF4-FFF2-40B4-BE49-F238E27FC236}">
                  <a16:creationId xmlns:a16="http://schemas.microsoft.com/office/drawing/2014/main" id="{2E87A3AF-4CD7-40A4-92AF-B42A38430371}"/>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3" name="Freeform 46">
              <a:extLst>
                <a:ext uri="{FF2B5EF4-FFF2-40B4-BE49-F238E27FC236}">
                  <a16:creationId xmlns:a16="http://schemas.microsoft.com/office/drawing/2014/main" id="{0F6474BA-4FAB-4571-87C1-FCC76E8E12D8}"/>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4" name="Freeform 47">
              <a:extLst>
                <a:ext uri="{FF2B5EF4-FFF2-40B4-BE49-F238E27FC236}">
                  <a16:creationId xmlns:a16="http://schemas.microsoft.com/office/drawing/2014/main" id="{BC8408E7-EDE7-4653-82AA-597441B44D2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5" name="Freeform 48">
              <a:extLst>
                <a:ext uri="{FF2B5EF4-FFF2-40B4-BE49-F238E27FC236}">
                  <a16:creationId xmlns:a16="http://schemas.microsoft.com/office/drawing/2014/main" id="{E789C844-62D9-40DF-9364-601EC66CE39A}"/>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6" name="Freeform 49">
              <a:extLst>
                <a:ext uri="{FF2B5EF4-FFF2-40B4-BE49-F238E27FC236}">
                  <a16:creationId xmlns:a16="http://schemas.microsoft.com/office/drawing/2014/main" id="{F1632258-DC3F-45BB-B662-9918CCED8C98}"/>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7" name="Oval 50">
              <a:extLst>
                <a:ext uri="{FF2B5EF4-FFF2-40B4-BE49-F238E27FC236}">
                  <a16:creationId xmlns:a16="http://schemas.microsoft.com/office/drawing/2014/main" id="{90EB62B3-A3EF-4B07-AE5C-A6A513D3135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8" name="Freeform 51">
              <a:extLst>
                <a:ext uri="{FF2B5EF4-FFF2-40B4-BE49-F238E27FC236}">
                  <a16:creationId xmlns:a16="http://schemas.microsoft.com/office/drawing/2014/main" id="{8AC8FF35-0911-44B1-89A5-702450A3172E}"/>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9" name="Freeform 52">
              <a:extLst>
                <a:ext uri="{FF2B5EF4-FFF2-40B4-BE49-F238E27FC236}">
                  <a16:creationId xmlns:a16="http://schemas.microsoft.com/office/drawing/2014/main" id="{DC01298C-B00B-4C2D-BA4E-DD60B02EEC5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160" name="组合 159">
            <a:extLst>
              <a:ext uri="{FF2B5EF4-FFF2-40B4-BE49-F238E27FC236}">
                <a16:creationId xmlns:a16="http://schemas.microsoft.com/office/drawing/2014/main" id="{46269DF3-EBA4-47DA-AC25-2860CCE33604}"/>
              </a:ext>
            </a:extLst>
          </p:cNvPr>
          <p:cNvGrpSpPr/>
          <p:nvPr/>
        </p:nvGrpSpPr>
        <p:grpSpPr>
          <a:xfrm>
            <a:off x="5362212" y="4302218"/>
            <a:ext cx="549846" cy="617986"/>
            <a:chOff x="279401" y="2698750"/>
            <a:chExt cx="1473200" cy="1655763"/>
          </a:xfrm>
        </p:grpSpPr>
        <p:sp>
          <p:nvSpPr>
            <p:cNvPr id="161" name="Freeform 45">
              <a:extLst>
                <a:ext uri="{FF2B5EF4-FFF2-40B4-BE49-F238E27FC236}">
                  <a16:creationId xmlns:a16="http://schemas.microsoft.com/office/drawing/2014/main" id="{80DD4620-9A35-405A-84AB-97F0220CBEC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2" name="Freeform 46">
              <a:extLst>
                <a:ext uri="{FF2B5EF4-FFF2-40B4-BE49-F238E27FC236}">
                  <a16:creationId xmlns:a16="http://schemas.microsoft.com/office/drawing/2014/main" id="{32F09628-F15B-4C20-BCF8-3336B106714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3" name="Freeform 47">
              <a:extLst>
                <a:ext uri="{FF2B5EF4-FFF2-40B4-BE49-F238E27FC236}">
                  <a16:creationId xmlns:a16="http://schemas.microsoft.com/office/drawing/2014/main" id="{1A9565C6-337B-43ED-8B86-2D60400FAE09}"/>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4" name="Freeform 48">
              <a:extLst>
                <a:ext uri="{FF2B5EF4-FFF2-40B4-BE49-F238E27FC236}">
                  <a16:creationId xmlns:a16="http://schemas.microsoft.com/office/drawing/2014/main" id="{2CA1A40E-84FA-41E4-8B96-70095783DC1E}"/>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5" name="Freeform 49">
              <a:extLst>
                <a:ext uri="{FF2B5EF4-FFF2-40B4-BE49-F238E27FC236}">
                  <a16:creationId xmlns:a16="http://schemas.microsoft.com/office/drawing/2014/main" id="{9A94B340-FC11-4C85-8B41-44ABB4FBABA1}"/>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6" name="Oval 50">
              <a:extLst>
                <a:ext uri="{FF2B5EF4-FFF2-40B4-BE49-F238E27FC236}">
                  <a16:creationId xmlns:a16="http://schemas.microsoft.com/office/drawing/2014/main" id="{99F5FA50-79F2-4B3D-B3B8-2356F6FA51A3}"/>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7" name="Freeform 51">
              <a:extLst>
                <a:ext uri="{FF2B5EF4-FFF2-40B4-BE49-F238E27FC236}">
                  <a16:creationId xmlns:a16="http://schemas.microsoft.com/office/drawing/2014/main" id="{50276B3B-7B7E-4EB5-B446-A3B2C20D8EA8}"/>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8" name="Freeform 52">
              <a:extLst>
                <a:ext uri="{FF2B5EF4-FFF2-40B4-BE49-F238E27FC236}">
                  <a16:creationId xmlns:a16="http://schemas.microsoft.com/office/drawing/2014/main" id="{F5B6E48B-F94B-47DB-BA90-7A3AB79B240B}"/>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69" name="TextBox 206">
            <a:extLst>
              <a:ext uri="{FF2B5EF4-FFF2-40B4-BE49-F238E27FC236}">
                <a16:creationId xmlns:a16="http://schemas.microsoft.com/office/drawing/2014/main" id="{76A40ECD-E1F5-49FF-8719-1A7743ACBBA6}"/>
              </a:ext>
            </a:extLst>
          </p:cNvPr>
          <p:cNvSpPr txBox="1"/>
          <p:nvPr/>
        </p:nvSpPr>
        <p:spPr>
          <a:xfrm>
            <a:off x="6085394" y="4450153"/>
            <a:ext cx="5180806" cy="461665"/>
          </a:xfrm>
          <a:prstGeom prst="rect">
            <a:avLst/>
          </a:prstGeom>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2.6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枚举</a:t>
            </a:r>
          </a:p>
        </p:txBody>
      </p:sp>
      <p:pic>
        <p:nvPicPr>
          <p:cNvPr id="170" name="图片 169">
            <a:extLst>
              <a:ext uri="{FF2B5EF4-FFF2-40B4-BE49-F238E27FC236}">
                <a16:creationId xmlns:a16="http://schemas.microsoft.com/office/drawing/2014/main" id="{AD4125E7-923E-4BCD-A416-468EF080E4C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72" y="3091"/>
            <a:ext cx="4550077" cy="6825118"/>
          </a:xfrm>
          <a:prstGeom prst="rect">
            <a:avLst/>
          </a:prstGeom>
        </p:spPr>
      </p:pic>
      <p:sp>
        <p:nvSpPr>
          <p:cNvPr id="171" name="矩形 170">
            <a:extLst>
              <a:ext uri="{FF2B5EF4-FFF2-40B4-BE49-F238E27FC236}">
                <a16:creationId xmlns:a16="http://schemas.microsoft.com/office/drawing/2014/main" id="{203F7574-926D-4C95-9223-219C821DFEBD}"/>
              </a:ext>
            </a:extLst>
          </p:cNvPr>
          <p:cNvSpPr/>
          <p:nvPr/>
        </p:nvSpPr>
        <p:spPr>
          <a:xfrm>
            <a:off x="0" y="0"/>
            <a:ext cx="4545205"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6625" algn="l"/>
              </a:tabLst>
            </a:pPr>
            <a:endParaRPr lang="zh-CN" altLang="en-US" dirty="0">
              <a:solidFill>
                <a:srgbClr val="55B2A0"/>
              </a:solidFill>
            </a:endParaRPr>
          </a:p>
        </p:txBody>
      </p:sp>
      <p:sp>
        <p:nvSpPr>
          <p:cNvPr id="172" name="文本框 24">
            <a:extLst>
              <a:ext uri="{FF2B5EF4-FFF2-40B4-BE49-F238E27FC236}">
                <a16:creationId xmlns:a16="http://schemas.microsoft.com/office/drawing/2014/main" id="{3534DA00-4BF3-4A92-A003-1B8FA793C3A8}"/>
              </a:ext>
            </a:extLst>
          </p:cNvPr>
          <p:cNvSpPr txBox="1"/>
          <p:nvPr/>
        </p:nvSpPr>
        <p:spPr>
          <a:xfrm>
            <a:off x="291732" y="-79882"/>
            <a:ext cx="1455919" cy="2216504"/>
          </a:xfrm>
          <a:prstGeom prst="rect">
            <a:avLst/>
          </a:prstGeom>
          <a:noFill/>
        </p:spPr>
        <p:txBody>
          <a:bodyPr wrap="square" rtlCol="0">
            <a:spAutoFit/>
          </a:bodyPr>
          <a:lstStyle/>
          <a:p>
            <a:r>
              <a:rPr lang="en-US" altLang="zh-CN" sz="13800" b="1" dirty="0">
                <a:solidFill>
                  <a:schemeClr val="bg1"/>
                </a:solidFill>
                <a:latin typeface="Bodoni MT" panose="02070603080606020203" pitchFamily="18" charset="0"/>
              </a:rPr>
              <a:t>C</a:t>
            </a:r>
            <a:endParaRPr lang="zh-CN" altLang="en-US" sz="6000" b="1" dirty="0">
              <a:solidFill>
                <a:schemeClr val="bg1"/>
              </a:solidFill>
              <a:latin typeface="Bodoni MT" panose="02070603080606020203" pitchFamily="18" charset="0"/>
            </a:endParaRPr>
          </a:p>
        </p:txBody>
      </p:sp>
      <p:sp>
        <p:nvSpPr>
          <p:cNvPr id="173" name="文本框 25">
            <a:extLst>
              <a:ext uri="{FF2B5EF4-FFF2-40B4-BE49-F238E27FC236}">
                <a16:creationId xmlns:a16="http://schemas.microsoft.com/office/drawing/2014/main" id="{9C98BCD3-E517-4374-87DC-375B762C9DC9}"/>
              </a:ext>
            </a:extLst>
          </p:cNvPr>
          <p:cNvSpPr txBox="1"/>
          <p:nvPr/>
        </p:nvSpPr>
        <p:spPr>
          <a:xfrm>
            <a:off x="469087" y="1891211"/>
            <a:ext cx="2044719" cy="923544"/>
          </a:xfrm>
          <a:prstGeom prst="rect">
            <a:avLst/>
          </a:prstGeom>
          <a:noFill/>
        </p:spPr>
        <p:txBody>
          <a:bodyPr wrap="square" rtlCol="0">
            <a:spAutoFit/>
          </a:bodyPr>
          <a:lstStyle/>
          <a:p>
            <a:r>
              <a:rPr lang="zh-CN" altLang="en-US" sz="5400" dirty="0">
                <a:solidFill>
                  <a:schemeClr val="bg1"/>
                </a:solidFill>
                <a:latin typeface="黑体" panose="02010609060101010101" pitchFamily="49" charset="-122"/>
                <a:ea typeface="黑体" panose="02010609060101010101" pitchFamily="49" charset="-122"/>
              </a:rPr>
              <a:t>目录</a:t>
            </a:r>
          </a:p>
        </p:txBody>
      </p:sp>
      <p:sp>
        <p:nvSpPr>
          <p:cNvPr id="174" name="文本框 26">
            <a:extLst>
              <a:ext uri="{FF2B5EF4-FFF2-40B4-BE49-F238E27FC236}">
                <a16:creationId xmlns:a16="http://schemas.microsoft.com/office/drawing/2014/main" id="{E2AFECCA-47F1-43C9-8DF1-3D7650BFAFCC}"/>
              </a:ext>
            </a:extLst>
          </p:cNvPr>
          <p:cNvSpPr txBox="1"/>
          <p:nvPr/>
        </p:nvSpPr>
        <p:spPr>
          <a:xfrm>
            <a:off x="1395640" y="997242"/>
            <a:ext cx="3136002" cy="830997"/>
          </a:xfrm>
          <a:prstGeom prst="rect">
            <a:avLst/>
          </a:prstGeom>
          <a:noFill/>
        </p:spPr>
        <p:txBody>
          <a:bodyPr wrap="square" rtlCol="0">
            <a:spAutoFit/>
          </a:bodyPr>
          <a:lstStyle/>
          <a:p>
            <a:r>
              <a:rPr lang="en-US" altLang="zh-CN" sz="4800" b="1" dirty="0">
                <a:solidFill>
                  <a:schemeClr val="bg1"/>
                </a:solidFill>
                <a:latin typeface="Bodoni MT" panose="02070603080606020203" pitchFamily="18" charset="0"/>
              </a:rPr>
              <a:t>ONTENTS</a:t>
            </a:r>
            <a:endParaRPr lang="zh-CN" altLang="en-US" sz="6000" b="1" dirty="0">
              <a:solidFill>
                <a:schemeClr val="bg1"/>
              </a:solidFill>
              <a:latin typeface="Bodoni MT" panose="02070603080606020203" pitchFamily="18" charset="0"/>
            </a:endParaRPr>
          </a:p>
        </p:txBody>
      </p:sp>
      <p:sp>
        <p:nvSpPr>
          <p:cNvPr id="175" name="矩形 174">
            <a:extLst>
              <a:ext uri="{FF2B5EF4-FFF2-40B4-BE49-F238E27FC236}">
                <a16:creationId xmlns:a16="http://schemas.microsoft.com/office/drawing/2014/main" id="{B3429AC9-4ADE-4728-AA1C-E1C09F41B85B}"/>
              </a:ext>
            </a:extLst>
          </p:cNvPr>
          <p:cNvSpPr/>
          <p:nvPr/>
        </p:nvSpPr>
        <p:spPr>
          <a:xfrm>
            <a:off x="532606" y="1753157"/>
            <a:ext cx="3810000" cy="7880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矩形 175">
            <a:extLst>
              <a:ext uri="{FF2B5EF4-FFF2-40B4-BE49-F238E27FC236}">
                <a16:creationId xmlns:a16="http://schemas.microsoft.com/office/drawing/2014/main" id="{BBE537E9-DA2C-4AE3-9B05-47ACA54039D0}"/>
              </a:ext>
            </a:extLst>
          </p:cNvPr>
          <p:cNvSpPr/>
          <p:nvPr/>
        </p:nvSpPr>
        <p:spPr>
          <a:xfrm>
            <a:off x="532607" y="2809797"/>
            <a:ext cx="1431478" cy="113910"/>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7" name="组合 176">
            <a:extLst>
              <a:ext uri="{FF2B5EF4-FFF2-40B4-BE49-F238E27FC236}">
                <a16:creationId xmlns:a16="http://schemas.microsoft.com/office/drawing/2014/main" id="{C07B2382-6F5C-4862-896E-B31C68D12EE5}"/>
              </a:ext>
            </a:extLst>
          </p:cNvPr>
          <p:cNvGrpSpPr/>
          <p:nvPr/>
        </p:nvGrpSpPr>
        <p:grpSpPr>
          <a:xfrm>
            <a:off x="5376318" y="5045684"/>
            <a:ext cx="549846" cy="617986"/>
            <a:chOff x="279401" y="2698750"/>
            <a:chExt cx="1473200" cy="1655763"/>
          </a:xfrm>
        </p:grpSpPr>
        <p:sp>
          <p:nvSpPr>
            <p:cNvPr id="178" name="Freeform 45">
              <a:extLst>
                <a:ext uri="{FF2B5EF4-FFF2-40B4-BE49-F238E27FC236}">
                  <a16:creationId xmlns:a16="http://schemas.microsoft.com/office/drawing/2014/main" id="{D11B542C-8CFC-41C1-8A95-8C2FB373975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9" name="Freeform 46">
              <a:extLst>
                <a:ext uri="{FF2B5EF4-FFF2-40B4-BE49-F238E27FC236}">
                  <a16:creationId xmlns:a16="http://schemas.microsoft.com/office/drawing/2014/main" id="{0A019D9B-0ABF-43F8-BBB3-2DCE2A511F26}"/>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0" name="Freeform 47">
              <a:extLst>
                <a:ext uri="{FF2B5EF4-FFF2-40B4-BE49-F238E27FC236}">
                  <a16:creationId xmlns:a16="http://schemas.microsoft.com/office/drawing/2014/main" id="{89E4FB18-A479-4190-9335-5018C8339369}"/>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1" name="Freeform 48">
              <a:extLst>
                <a:ext uri="{FF2B5EF4-FFF2-40B4-BE49-F238E27FC236}">
                  <a16:creationId xmlns:a16="http://schemas.microsoft.com/office/drawing/2014/main" id="{2277E399-C68D-4AB7-B97E-74C1925C2CA3}"/>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2" name="Freeform 49">
              <a:extLst>
                <a:ext uri="{FF2B5EF4-FFF2-40B4-BE49-F238E27FC236}">
                  <a16:creationId xmlns:a16="http://schemas.microsoft.com/office/drawing/2014/main" id="{FC58C1E0-4386-4088-A8DB-63ED479DB93C}"/>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3" name="Oval 50">
              <a:extLst>
                <a:ext uri="{FF2B5EF4-FFF2-40B4-BE49-F238E27FC236}">
                  <a16:creationId xmlns:a16="http://schemas.microsoft.com/office/drawing/2014/main" id="{5CB51622-4C96-4A52-83F2-24E02DA0E19B}"/>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4" name="Freeform 51">
              <a:extLst>
                <a:ext uri="{FF2B5EF4-FFF2-40B4-BE49-F238E27FC236}">
                  <a16:creationId xmlns:a16="http://schemas.microsoft.com/office/drawing/2014/main" id="{11C90F0D-2A1C-444F-8959-C53C11D06D62}"/>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5" name="Freeform 52">
              <a:extLst>
                <a:ext uri="{FF2B5EF4-FFF2-40B4-BE49-F238E27FC236}">
                  <a16:creationId xmlns:a16="http://schemas.microsoft.com/office/drawing/2014/main" id="{7C83C986-D7C0-468B-8042-9CC20AEF44F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86" name="TextBox 206">
            <a:extLst>
              <a:ext uri="{FF2B5EF4-FFF2-40B4-BE49-F238E27FC236}">
                <a16:creationId xmlns:a16="http://schemas.microsoft.com/office/drawing/2014/main" id="{8545B12D-923A-4E4B-A66F-605DA9E3A007}"/>
              </a:ext>
            </a:extLst>
          </p:cNvPr>
          <p:cNvSpPr txBox="1"/>
          <p:nvPr/>
        </p:nvSpPr>
        <p:spPr>
          <a:xfrm>
            <a:off x="6099500" y="5193619"/>
            <a:ext cx="5180806" cy="461665"/>
          </a:xfrm>
          <a:prstGeom prst="rect">
            <a:avLst/>
          </a:prstGeom>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2.7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小结</a:t>
            </a:r>
          </a:p>
        </p:txBody>
      </p:sp>
      <p:grpSp>
        <p:nvGrpSpPr>
          <p:cNvPr id="187" name="组合 186">
            <a:extLst>
              <a:ext uri="{FF2B5EF4-FFF2-40B4-BE49-F238E27FC236}">
                <a16:creationId xmlns:a16="http://schemas.microsoft.com/office/drawing/2014/main" id="{3D3914A1-821E-45FB-B8FF-1B6B13358EA3}"/>
              </a:ext>
            </a:extLst>
          </p:cNvPr>
          <p:cNvGrpSpPr/>
          <p:nvPr/>
        </p:nvGrpSpPr>
        <p:grpSpPr>
          <a:xfrm>
            <a:off x="5292045" y="430774"/>
            <a:ext cx="549846" cy="617986"/>
            <a:chOff x="279401" y="2698750"/>
            <a:chExt cx="1473200" cy="1655763"/>
          </a:xfrm>
        </p:grpSpPr>
        <p:sp>
          <p:nvSpPr>
            <p:cNvPr id="188" name="Freeform 45">
              <a:extLst>
                <a:ext uri="{FF2B5EF4-FFF2-40B4-BE49-F238E27FC236}">
                  <a16:creationId xmlns:a16="http://schemas.microsoft.com/office/drawing/2014/main" id="{929D3E3D-466C-4DF0-ACFF-1FB6712C742C}"/>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9" name="Freeform 46">
              <a:extLst>
                <a:ext uri="{FF2B5EF4-FFF2-40B4-BE49-F238E27FC236}">
                  <a16:creationId xmlns:a16="http://schemas.microsoft.com/office/drawing/2014/main" id="{51A5804C-F897-4BBF-BB8B-8DE8EBAF569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0" name="Freeform 47">
              <a:extLst>
                <a:ext uri="{FF2B5EF4-FFF2-40B4-BE49-F238E27FC236}">
                  <a16:creationId xmlns:a16="http://schemas.microsoft.com/office/drawing/2014/main" id="{22C35572-9370-47F6-91BB-5DBA58384E51}"/>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1" name="Freeform 48">
              <a:extLst>
                <a:ext uri="{FF2B5EF4-FFF2-40B4-BE49-F238E27FC236}">
                  <a16:creationId xmlns:a16="http://schemas.microsoft.com/office/drawing/2014/main" id="{979921ED-439B-4DC1-808B-BA44FA2819C6}"/>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2" name="Freeform 49">
              <a:extLst>
                <a:ext uri="{FF2B5EF4-FFF2-40B4-BE49-F238E27FC236}">
                  <a16:creationId xmlns:a16="http://schemas.microsoft.com/office/drawing/2014/main" id="{CAE84BCA-ECEC-4CB3-A15D-CC6F5471405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3" name="Oval 50">
              <a:extLst>
                <a:ext uri="{FF2B5EF4-FFF2-40B4-BE49-F238E27FC236}">
                  <a16:creationId xmlns:a16="http://schemas.microsoft.com/office/drawing/2014/main" id="{8C1A0872-75EC-4B93-996A-082D94A05049}"/>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4" name="Freeform 51">
              <a:extLst>
                <a:ext uri="{FF2B5EF4-FFF2-40B4-BE49-F238E27FC236}">
                  <a16:creationId xmlns:a16="http://schemas.microsoft.com/office/drawing/2014/main" id="{12721B50-4C6B-4D84-98D0-898383AF70DF}"/>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5" name="Freeform 52">
              <a:extLst>
                <a:ext uri="{FF2B5EF4-FFF2-40B4-BE49-F238E27FC236}">
                  <a16:creationId xmlns:a16="http://schemas.microsoft.com/office/drawing/2014/main" id="{A272D19F-1668-414E-9AD2-43D86C85B75D}"/>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96" name="TextBox 206">
            <a:extLst>
              <a:ext uri="{FF2B5EF4-FFF2-40B4-BE49-F238E27FC236}">
                <a16:creationId xmlns:a16="http://schemas.microsoft.com/office/drawing/2014/main" id="{C69DC414-680C-41BD-8AC1-957392238DF3}"/>
              </a:ext>
            </a:extLst>
          </p:cNvPr>
          <p:cNvSpPr txBox="1"/>
          <p:nvPr/>
        </p:nvSpPr>
        <p:spPr>
          <a:xfrm>
            <a:off x="6095206" y="618036"/>
            <a:ext cx="3950738" cy="461665"/>
          </a:xfrm>
          <a:prstGeom prst="rect">
            <a:avLst/>
          </a:prstGeom>
        </p:spPr>
        <p:txBody>
          <a:bodyPr wrap="square" rtlCol="0">
            <a:spAutoFit/>
          </a:bodyPr>
          <a:lstStyle/>
          <a:p>
            <a:r>
              <a:rPr lang="en-US" altLang="zh-CN" sz="2400" b="1" dirty="0">
                <a:latin typeface="仿宋" panose="02010609060101010101" pitchFamily="49" charset="-122"/>
                <a:ea typeface="仿宋" panose="02010609060101010101" pitchFamily="49" charset="-122"/>
              </a:rPr>
              <a:t>2.1   </a:t>
            </a:r>
            <a:r>
              <a:rPr lang="zh-CN" altLang="en-US" sz="2400" b="1" dirty="0">
                <a:latin typeface="仿宋" panose="02010609060101010101" pitchFamily="49" charset="-122"/>
                <a:ea typeface="仿宋" panose="02010609060101010101" pitchFamily="49" charset="-122"/>
              </a:rPr>
              <a:t>标识符与关键字</a:t>
            </a:r>
          </a:p>
        </p:txBody>
      </p:sp>
    </p:spTree>
    <p:extLst>
      <p:ext uri="{BB962C8B-B14F-4D97-AF65-F5344CB8AC3E}">
        <p14:creationId xmlns:p14="http://schemas.microsoft.com/office/powerpoint/2010/main" val="3654778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2.4  </a:t>
            </a:r>
            <a:r>
              <a:rPr lang="zh-CN" altLang="en-US" b="1" dirty="0">
                <a:latin typeface="仿宋" panose="02010609060101010101" pitchFamily="49" charset="-122"/>
                <a:ea typeface="仿宋" panose="02010609060101010101" pitchFamily="49" charset="-122"/>
              </a:rPr>
              <a:t>流程控制</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 name="Freeform 3">
            <a:extLst>
              <a:ext uri="{FF2B5EF4-FFF2-40B4-BE49-F238E27FC236}">
                <a16:creationId xmlns:a16="http://schemas.microsoft.com/office/drawing/2014/main" id="{5A4EA93F-A849-4DC6-B10E-5CA65D92E250}"/>
              </a:ext>
            </a:extLst>
          </p:cNvPr>
          <p:cNvSpPr/>
          <p:nvPr/>
        </p:nvSpPr>
        <p:spPr>
          <a:xfrm>
            <a:off x="1226504" y="2362994"/>
            <a:ext cx="4572000" cy="367432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grpSp>
        <p:nvGrpSpPr>
          <p:cNvPr id="5" name="组合 4">
            <a:extLst>
              <a:ext uri="{FF2B5EF4-FFF2-40B4-BE49-F238E27FC236}">
                <a16:creationId xmlns:a16="http://schemas.microsoft.com/office/drawing/2014/main" id="{6828598A-CFC0-4E76-A903-4E24C573D36F}"/>
              </a:ext>
            </a:extLst>
          </p:cNvPr>
          <p:cNvGrpSpPr/>
          <p:nvPr/>
        </p:nvGrpSpPr>
        <p:grpSpPr>
          <a:xfrm>
            <a:off x="1460497" y="2516981"/>
            <a:ext cx="352250" cy="455613"/>
            <a:chOff x="5449889" y="1827213"/>
            <a:chExt cx="352250" cy="455613"/>
          </a:xfrm>
          <a:solidFill>
            <a:srgbClr val="FFFF00"/>
          </a:solidFill>
        </p:grpSpPr>
        <p:sp>
          <p:nvSpPr>
            <p:cNvPr id="6" name="Freeform 125">
              <a:extLst>
                <a:ext uri="{FF2B5EF4-FFF2-40B4-BE49-F238E27FC236}">
                  <a16:creationId xmlns:a16="http://schemas.microsoft.com/office/drawing/2014/main" id="{49530BB6-645C-4256-95A4-220B3540FD84}"/>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7" name="Freeform 126">
              <a:extLst>
                <a:ext uri="{FF2B5EF4-FFF2-40B4-BE49-F238E27FC236}">
                  <a16:creationId xmlns:a16="http://schemas.microsoft.com/office/drawing/2014/main" id="{FC605B68-D0AC-4ACC-806D-B4861BC2F597}"/>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8" name="内容占位符 2">
            <a:extLst>
              <a:ext uri="{FF2B5EF4-FFF2-40B4-BE49-F238E27FC236}">
                <a16:creationId xmlns:a16="http://schemas.microsoft.com/office/drawing/2014/main" id="{747BE708-B1AA-43D4-A33D-CD96148F64AB}"/>
              </a:ext>
            </a:extLst>
          </p:cNvPr>
          <p:cNvSpPr txBox="1">
            <a:spLocks/>
          </p:cNvSpPr>
          <p:nvPr/>
        </p:nvSpPr>
        <p:spPr>
          <a:xfrm>
            <a:off x="1892537" y="2405068"/>
            <a:ext cx="3601167" cy="3962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2.5】</a:t>
            </a:r>
            <a:r>
              <a:rPr lang="zh-CN" altLang="en-US" sz="2400" dirty="0">
                <a:solidFill>
                  <a:schemeClr val="bg1"/>
                </a:solidFill>
                <a:latin typeface="仿宋" panose="02010609060101010101" pitchFamily="49" charset="-122"/>
                <a:ea typeface="仿宋" panose="02010609060101010101" pitchFamily="49" charset="-122"/>
              </a:rPr>
              <a:t>给定三角形的三边长（一定能组成三角形），计算三角形的周长和面积。</a:t>
            </a:r>
            <a:endParaRPr lang="zh-CN" altLang="en-US" sz="2400" dirty="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9" name="矩形 8">
            <a:extLst>
              <a:ext uri="{FF2B5EF4-FFF2-40B4-BE49-F238E27FC236}">
                <a16:creationId xmlns:a16="http://schemas.microsoft.com/office/drawing/2014/main" id="{A1183D04-E6D8-4AE2-8F08-47419B679AA1}"/>
              </a:ext>
            </a:extLst>
          </p:cNvPr>
          <p:cNvSpPr/>
          <p:nvPr/>
        </p:nvSpPr>
        <p:spPr>
          <a:xfrm rot="5400000">
            <a:off x="4024071" y="4494772"/>
            <a:ext cx="4309274"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内容占位符 2">
            <a:extLst>
              <a:ext uri="{FF2B5EF4-FFF2-40B4-BE49-F238E27FC236}">
                <a16:creationId xmlns:a16="http://schemas.microsoft.com/office/drawing/2014/main" id="{C229B7F2-E9B0-4FBC-B4F1-126741FB05CA}"/>
              </a:ext>
            </a:extLst>
          </p:cNvPr>
          <p:cNvSpPr txBox="1">
            <a:spLocks/>
          </p:cNvSpPr>
          <p:nvPr/>
        </p:nvSpPr>
        <p:spPr>
          <a:xfrm>
            <a:off x="1070409" y="1523028"/>
            <a:ext cx="1051119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顺序控制语句是按程序员所写程序中的语句顺序由前往后顺序执行。</a:t>
            </a:r>
          </a:p>
        </p:txBody>
      </p:sp>
      <p:grpSp>
        <p:nvGrpSpPr>
          <p:cNvPr id="11" name="组合 10">
            <a:extLst>
              <a:ext uri="{FF2B5EF4-FFF2-40B4-BE49-F238E27FC236}">
                <a16:creationId xmlns:a16="http://schemas.microsoft.com/office/drawing/2014/main" id="{B34B9071-6F8B-44EC-88CE-54D242B7F872}"/>
              </a:ext>
            </a:extLst>
          </p:cNvPr>
          <p:cNvGrpSpPr/>
          <p:nvPr/>
        </p:nvGrpSpPr>
        <p:grpSpPr>
          <a:xfrm rot="2040899" flipH="1">
            <a:off x="6466678" y="3838657"/>
            <a:ext cx="5441599" cy="1357947"/>
            <a:chOff x="897607" y="5043462"/>
            <a:chExt cx="5441599" cy="1357947"/>
          </a:xfrm>
        </p:grpSpPr>
        <p:sp>
          <p:nvSpPr>
            <p:cNvPr id="12" name="矩形 11">
              <a:extLst>
                <a:ext uri="{FF2B5EF4-FFF2-40B4-BE49-F238E27FC236}">
                  <a16:creationId xmlns:a16="http://schemas.microsoft.com/office/drawing/2014/main" id="{F8B15F41-6582-4B50-977D-F195275B658F}"/>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596FCDE9-0AC7-4CF7-AC42-045C17B9CA49}"/>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9AB9E3B8-BCBF-48D6-A46F-D1CA8A81BF4D}"/>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89EF2EA9-119A-4696-88D0-356AD515F914}"/>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04B4F012-7142-4AF6-B563-C1C5526974BC}"/>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3F4EE458-A53C-40FA-B41B-B87FCDA6D50A}"/>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D8809820-D7B4-498C-AA1A-2EB0AC545BF5}"/>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9" name="矩形 18">
              <a:extLst>
                <a:ext uri="{FF2B5EF4-FFF2-40B4-BE49-F238E27FC236}">
                  <a16:creationId xmlns:a16="http://schemas.microsoft.com/office/drawing/2014/main" id="{57C0EF12-8569-48E6-9EAC-6AF9B8B96EF0}"/>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B66D2653-9838-4F71-AAC2-966D0A62E5E3}"/>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139F84DC-66E8-470C-93F2-8433A31B30A4}"/>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3F605122-39EE-4D3A-ADE1-937943C579E4}"/>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DA25BE8A-01D0-4AA9-BD41-1CAFCAE1CCFF}"/>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F280A0A3-6615-4934-9449-F47550874306}"/>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A7E985DD-03DC-453B-B928-138893EAA827}"/>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6" name="矩形 25">
              <a:extLst>
                <a:ext uri="{FF2B5EF4-FFF2-40B4-BE49-F238E27FC236}">
                  <a16:creationId xmlns:a16="http://schemas.microsoft.com/office/drawing/2014/main" id="{51A28031-8833-4C82-942E-E003D779C396}"/>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63B7AC42-0533-4EAC-B6E5-75DA10325245}"/>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28" name="矩形 27">
              <a:extLst>
                <a:ext uri="{FF2B5EF4-FFF2-40B4-BE49-F238E27FC236}">
                  <a16:creationId xmlns:a16="http://schemas.microsoft.com/office/drawing/2014/main" id="{9F8A87B4-9EE5-4649-BCC7-851F86F2040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
        <p:nvSpPr>
          <p:cNvPr id="29" name="矩形 28">
            <a:hlinkClick r:id="rId2" action="ppaction://hlinkfile"/>
            <a:extLst>
              <a:ext uri="{FF2B5EF4-FFF2-40B4-BE49-F238E27FC236}">
                <a16:creationId xmlns:a16="http://schemas.microsoft.com/office/drawing/2014/main" id="{AE78F334-63F1-40C1-9254-A71B4A127A22}"/>
              </a:ext>
            </a:extLst>
          </p:cNvPr>
          <p:cNvSpPr/>
          <p:nvPr/>
        </p:nvSpPr>
        <p:spPr>
          <a:xfrm>
            <a:off x="2143924" y="4930133"/>
            <a:ext cx="3030038" cy="461665"/>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sz="2400" b="1" dirty="0">
                <a:solidFill>
                  <a:srgbClr val="0070C0"/>
                </a:solidFill>
                <a:latin typeface="Times New Roman" panose="02020603050405020304" pitchFamily="18" charset="0"/>
                <a:cs typeface="Times New Roman" panose="02020603050405020304" pitchFamily="18" charset="0"/>
              </a:rPr>
              <a:t>Example2_05.java</a:t>
            </a:r>
            <a:endParaRPr lang="zh-CN" altLang="en-US"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429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childTnLst>
                          </p:cTn>
                        </p:par>
                        <p:par>
                          <p:cTn id="8" fill="hold">
                            <p:stCondLst>
                              <p:cond delay="500"/>
                            </p:stCondLst>
                            <p:childTnLst>
                              <p:par>
                                <p:cTn id="9" presetID="2" presetClass="entr" presetSubtype="9"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par>
                          <p:cTn id="18" fill="hold">
                            <p:stCondLst>
                              <p:cond delay="2000"/>
                            </p:stCondLst>
                            <p:childTnLst>
                              <p:par>
                                <p:cTn id="19" presetID="6" presetClass="entr" presetSubtype="32"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ircle(out)">
                                      <p:cBhvr>
                                        <p:cTn id="21" dur="2000"/>
                                        <p:tgtEl>
                                          <p:spTgt spid="5"/>
                                        </p:tgtEl>
                                      </p:cBhvr>
                                    </p:animEffect>
                                  </p:childTnLst>
                                </p:cTn>
                              </p:par>
                            </p:childTnLst>
                          </p:cTn>
                        </p:par>
                        <p:par>
                          <p:cTn id="22" fill="hold">
                            <p:stCondLst>
                              <p:cond delay="4000"/>
                            </p:stCondLst>
                            <p:childTnLst>
                              <p:par>
                                <p:cTn id="23" presetID="31"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1000" fill="hold"/>
                                        <p:tgtEl>
                                          <p:spTgt spid="8"/>
                                        </p:tgtEl>
                                        <p:attrNameLst>
                                          <p:attrName>ppt_w</p:attrName>
                                        </p:attrNameLst>
                                      </p:cBhvr>
                                      <p:tavLst>
                                        <p:tav tm="0">
                                          <p:val>
                                            <p:fltVal val="0"/>
                                          </p:val>
                                        </p:tav>
                                        <p:tav tm="100000">
                                          <p:val>
                                            <p:strVal val="#ppt_w"/>
                                          </p:val>
                                        </p:tav>
                                      </p:tavLst>
                                    </p:anim>
                                    <p:anim calcmode="lin" valueType="num">
                                      <p:cBhvr>
                                        <p:cTn id="26" dur="1000" fill="hold"/>
                                        <p:tgtEl>
                                          <p:spTgt spid="8"/>
                                        </p:tgtEl>
                                        <p:attrNameLst>
                                          <p:attrName>ppt_h</p:attrName>
                                        </p:attrNameLst>
                                      </p:cBhvr>
                                      <p:tavLst>
                                        <p:tav tm="0">
                                          <p:val>
                                            <p:fltVal val="0"/>
                                          </p:val>
                                        </p:tav>
                                        <p:tav tm="100000">
                                          <p:val>
                                            <p:strVal val="#ppt_h"/>
                                          </p:val>
                                        </p:tav>
                                      </p:tavLst>
                                    </p:anim>
                                    <p:anim calcmode="lin" valueType="num">
                                      <p:cBhvr>
                                        <p:cTn id="27" dur="1000" fill="hold"/>
                                        <p:tgtEl>
                                          <p:spTgt spid="8"/>
                                        </p:tgtEl>
                                        <p:attrNameLst>
                                          <p:attrName>style.rotation</p:attrName>
                                        </p:attrNameLst>
                                      </p:cBhvr>
                                      <p:tavLst>
                                        <p:tav tm="0">
                                          <p:val>
                                            <p:fltVal val="90"/>
                                          </p:val>
                                        </p:tav>
                                        <p:tav tm="100000">
                                          <p:val>
                                            <p:fltVal val="0"/>
                                          </p:val>
                                        </p:tav>
                                      </p:tavLst>
                                    </p:anim>
                                    <p:animEffect transition="in" filter="fade">
                                      <p:cBhvr>
                                        <p:cTn id="28" dur="1000"/>
                                        <p:tgtEl>
                                          <p:spTgt spid="8"/>
                                        </p:tgtEl>
                                      </p:cBhvr>
                                    </p:animEffect>
                                  </p:childTnLst>
                                </p:cTn>
                              </p:par>
                            </p:childTnLst>
                          </p:cTn>
                        </p:par>
                        <p:par>
                          <p:cTn id="29" fill="hold">
                            <p:stCondLst>
                              <p:cond delay="5000"/>
                            </p:stCondLst>
                            <p:childTnLst>
                              <p:par>
                                <p:cTn id="30" presetID="22" presetClass="entr" presetSubtype="4"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par>
                          <p:cTn id="33" fill="hold">
                            <p:stCondLst>
                              <p:cond delay="5500"/>
                            </p:stCondLst>
                            <p:childTnLst>
                              <p:par>
                                <p:cTn id="34" presetID="22" presetClass="entr" presetSubtype="4" fill="hold"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down)">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8" grpId="0"/>
      <p:bldP spid="9" grpId="0" animBg="1"/>
      <p:bldP spid="1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2.4  </a:t>
            </a:r>
            <a:r>
              <a:rPr lang="zh-CN" altLang="en-US" b="1" dirty="0">
                <a:latin typeface="仿宋" panose="02010609060101010101" pitchFamily="49" charset="-122"/>
                <a:ea typeface="仿宋" panose="02010609060101010101" pitchFamily="49" charset="-122"/>
              </a:rPr>
              <a:t>控制语句</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2">
            <a:extLst>
              <a:ext uri="{FF2B5EF4-FFF2-40B4-BE49-F238E27FC236}">
                <a16:creationId xmlns:a16="http://schemas.microsoft.com/office/drawing/2014/main" id="{7FA1B8A6-AD3C-4951-A453-941AA656FBCA}"/>
              </a:ext>
            </a:extLst>
          </p:cNvPr>
          <p:cNvSpPr txBox="1">
            <a:spLocks/>
          </p:cNvSpPr>
          <p:nvPr/>
        </p:nvSpPr>
        <p:spPr>
          <a:xfrm>
            <a:off x="460015" y="1030655"/>
            <a:ext cx="11197791" cy="4837539"/>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利用选择控制语句，可以使程序有条件地执行某些语句，或不执行某些语句，而不必按照语句顺序执行程序。通过选择语句的使用，可以提高程序的通用性。</a:t>
            </a:r>
          </a:p>
          <a:p>
            <a:pPr marL="0" indent="7200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Java</a:t>
            </a:r>
            <a:r>
              <a:rPr lang="zh-CN" altLang="en-US" sz="2400" dirty="0">
                <a:solidFill>
                  <a:schemeClr val="tx1"/>
                </a:solidFill>
                <a:latin typeface="仿宋" panose="02010609060101010101" pitchFamily="49" charset="-122"/>
                <a:ea typeface="仿宋" panose="02010609060101010101" pitchFamily="49" charset="-122"/>
              </a:rPr>
              <a:t>中选择语句包括</a:t>
            </a:r>
            <a:r>
              <a:rPr lang="en-US" altLang="zh-CN" sz="2400" dirty="0">
                <a:solidFill>
                  <a:schemeClr val="tx1"/>
                </a:solidFill>
                <a:latin typeface="仿宋" panose="02010609060101010101" pitchFamily="49" charset="-122"/>
                <a:ea typeface="仿宋" panose="02010609060101010101" pitchFamily="49" charset="-122"/>
              </a:rPr>
              <a:t>if</a:t>
            </a:r>
            <a:r>
              <a:rPr lang="zh-CN" altLang="en-US" sz="2400" dirty="0">
                <a:solidFill>
                  <a:schemeClr val="tx1"/>
                </a:solidFill>
                <a:latin typeface="仿宋" panose="02010609060101010101" pitchFamily="49" charset="-122"/>
                <a:ea typeface="仿宋" panose="02010609060101010101" pitchFamily="49" charset="-122"/>
              </a:rPr>
              <a:t>语句和</a:t>
            </a:r>
            <a:r>
              <a:rPr lang="en-US" altLang="zh-CN" sz="2400" dirty="0">
                <a:solidFill>
                  <a:schemeClr val="tx1"/>
                </a:solidFill>
                <a:latin typeface="仿宋" panose="02010609060101010101" pitchFamily="49" charset="-122"/>
                <a:ea typeface="仿宋" panose="02010609060101010101" pitchFamily="49" charset="-122"/>
              </a:rPr>
              <a:t>switch</a:t>
            </a:r>
            <a:r>
              <a:rPr lang="zh-CN" altLang="en-US" sz="2400" dirty="0">
                <a:solidFill>
                  <a:schemeClr val="tx1"/>
                </a:solidFill>
                <a:latin typeface="仿宋" panose="02010609060101010101" pitchFamily="49" charset="-122"/>
                <a:ea typeface="仿宋" panose="02010609060101010101" pitchFamily="49" charset="-122"/>
              </a:rPr>
              <a:t>语句。</a:t>
            </a:r>
            <a:endParaRPr lang="en-US" altLang="zh-CN" sz="2400" dirty="0">
              <a:solidFill>
                <a:schemeClr val="tx1"/>
              </a:solidFill>
              <a:latin typeface="仿宋" panose="02010609060101010101" pitchFamily="49" charset="-122"/>
              <a:ea typeface="仿宋" panose="02010609060101010101" pitchFamily="49" charset="-122"/>
            </a:endParaRPr>
          </a:p>
          <a:p>
            <a:pPr marL="0" indent="720000">
              <a:lnSpc>
                <a:spcPct val="130000"/>
              </a:lnSpc>
              <a:spcBef>
                <a:spcPts val="0"/>
              </a:spcBef>
              <a:buNone/>
            </a:pPr>
            <a:endParaRPr lang="en-US" altLang="zh-CN" sz="2400" dirty="0">
              <a:solidFill>
                <a:schemeClr val="tx1"/>
              </a:solidFill>
              <a:latin typeface="仿宋" panose="02010609060101010101" pitchFamily="49" charset="-122"/>
              <a:ea typeface="仿宋" panose="02010609060101010101" pitchFamily="49" charset="-122"/>
            </a:endParaRPr>
          </a:p>
          <a:p>
            <a:pPr marL="0" indent="720000">
              <a:lnSpc>
                <a:spcPct val="130000"/>
              </a:lnSpc>
              <a:spcBef>
                <a:spcPts val="0"/>
              </a:spcBef>
              <a:buNone/>
            </a:pPr>
            <a:endParaRPr lang="en-US" altLang="zh-CN" sz="2400" dirty="0">
              <a:solidFill>
                <a:schemeClr val="tx1"/>
              </a:solidFill>
              <a:latin typeface="仿宋" panose="02010609060101010101" pitchFamily="49" charset="-122"/>
              <a:ea typeface="仿宋" panose="02010609060101010101" pitchFamily="49" charset="-122"/>
            </a:endParaRP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可以通过</a:t>
            </a:r>
            <a:r>
              <a:rPr lang="en-US" altLang="zh-CN" sz="2400" dirty="0">
                <a:solidFill>
                  <a:schemeClr val="tx1"/>
                </a:solidFill>
                <a:latin typeface="仿宋" panose="02010609060101010101" pitchFamily="49" charset="-122"/>
                <a:ea typeface="仿宋" panose="02010609060101010101" pitchFamily="49" charset="-122"/>
              </a:rPr>
              <a:t>if</a:t>
            </a:r>
            <a:r>
              <a:rPr lang="zh-CN" altLang="en-US" sz="2400" dirty="0">
                <a:solidFill>
                  <a:schemeClr val="tx1"/>
                </a:solidFill>
                <a:latin typeface="仿宋" panose="02010609060101010101" pitchFamily="49" charset="-122"/>
                <a:ea typeface="仿宋" panose="02010609060101010101" pitchFamily="49" charset="-122"/>
              </a:rPr>
              <a:t>语句给出条件，只有满足条件的语句才能被执行。</a:t>
            </a:r>
          </a:p>
          <a:p>
            <a:pPr marL="0" indent="7200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if</a:t>
            </a:r>
            <a:r>
              <a:rPr lang="zh-CN" altLang="en-US" sz="2400" dirty="0">
                <a:solidFill>
                  <a:schemeClr val="tx1"/>
                </a:solidFill>
                <a:latin typeface="仿宋" panose="02010609060101010101" pitchFamily="49" charset="-122"/>
                <a:ea typeface="仿宋" panose="02010609060101010101" pitchFamily="49" charset="-122"/>
              </a:rPr>
              <a:t>语句可以分为简单的</a:t>
            </a:r>
            <a:r>
              <a:rPr lang="en-US" altLang="zh-CN" sz="2400" dirty="0">
                <a:solidFill>
                  <a:schemeClr val="tx1"/>
                </a:solidFill>
                <a:latin typeface="仿宋" panose="02010609060101010101" pitchFamily="49" charset="-122"/>
                <a:ea typeface="仿宋" panose="02010609060101010101" pitchFamily="49" charset="-122"/>
              </a:rPr>
              <a:t>if</a:t>
            </a:r>
            <a:r>
              <a:rPr lang="zh-CN" altLang="en-US" sz="2400" dirty="0">
                <a:solidFill>
                  <a:schemeClr val="tx1"/>
                </a:solidFill>
                <a:latin typeface="仿宋" panose="02010609060101010101" pitchFamily="49" charset="-122"/>
                <a:ea typeface="仿宋" panose="02010609060101010101" pitchFamily="49" charset="-122"/>
              </a:rPr>
              <a:t>语句、</a:t>
            </a:r>
            <a:r>
              <a:rPr lang="en-US" altLang="zh-CN" sz="2400" dirty="0">
                <a:solidFill>
                  <a:schemeClr val="tx1"/>
                </a:solidFill>
                <a:latin typeface="仿宋" panose="02010609060101010101" pitchFamily="49" charset="-122"/>
                <a:ea typeface="仿宋" panose="02010609060101010101" pitchFamily="49" charset="-122"/>
              </a:rPr>
              <a:t>if-else</a:t>
            </a:r>
            <a:r>
              <a:rPr lang="zh-CN" altLang="en-US" sz="2400" dirty="0">
                <a:solidFill>
                  <a:schemeClr val="tx1"/>
                </a:solidFill>
                <a:latin typeface="仿宋" panose="02010609060101010101" pitchFamily="49" charset="-122"/>
                <a:ea typeface="仿宋" panose="02010609060101010101" pitchFamily="49" charset="-122"/>
              </a:rPr>
              <a:t>语句和</a:t>
            </a:r>
            <a:r>
              <a:rPr lang="en-US" altLang="zh-CN" sz="2400" dirty="0">
                <a:solidFill>
                  <a:schemeClr val="tx1"/>
                </a:solidFill>
                <a:latin typeface="仿宋" panose="02010609060101010101" pitchFamily="49" charset="-122"/>
                <a:ea typeface="仿宋" panose="02010609060101010101" pitchFamily="49" charset="-122"/>
              </a:rPr>
              <a:t>if-else </a:t>
            </a:r>
            <a:r>
              <a:rPr lang="en-US" altLang="zh-CN" sz="2400" dirty="0" err="1">
                <a:solidFill>
                  <a:schemeClr val="tx1"/>
                </a:solidFill>
                <a:latin typeface="仿宋" panose="02010609060101010101" pitchFamily="49" charset="-122"/>
                <a:ea typeface="仿宋" panose="02010609060101010101" pitchFamily="49" charset="-122"/>
              </a:rPr>
              <a:t>if-else</a:t>
            </a:r>
            <a:r>
              <a:rPr lang="zh-CN" altLang="en-US" sz="2400" dirty="0">
                <a:solidFill>
                  <a:schemeClr val="tx1"/>
                </a:solidFill>
                <a:latin typeface="仿宋" panose="02010609060101010101" pitchFamily="49" charset="-122"/>
                <a:ea typeface="仿宋" panose="02010609060101010101" pitchFamily="49" charset="-122"/>
              </a:rPr>
              <a:t>语句。</a:t>
            </a:r>
            <a:r>
              <a:rPr lang="en-US" altLang="zh-CN" sz="2400" dirty="0">
                <a:solidFill>
                  <a:schemeClr val="tx1"/>
                </a:solidFill>
                <a:latin typeface="仿宋" panose="02010609060101010101" pitchFamily="49" charset="-122"/>
                <a:ea typeface="仿宋" panose="02010609060101010101" pitchFamily="49" charset="-122"/>
              </a:rPr>
              <a:t>if</a:t>
            </a:r>
            <a:r>
              <a:rPr lang="zh-CN" altLang="en-US" sz="2400" dirty="0">
                <a:solidFill>
                  <a:schemeClr val="tx1"/>
                </a:solidFill>
                <a:latin typeface="仿宋" panose="02010609060101010101" pitchFamily="49" charset="-122"/>
                <a:ea typeface="仿宋" panose="02010609060101010101" pitchFamily="49" charset="-122"/>
              </a:rPr>
              <a:t>语句中还可以有</a:t>
            </a:r>
            <a:r>
              <a:rPr lang="en-US" altLang="zh-CN" sz="2400" dirty="0">
                <a:solidFill>
                  <a:schemeClr val="tx1"/>
                </a:solidFill>
                <a:latin typeface="仿宋" panose="02010609060101010101" pitchFamily="49" charset="-122"/>
                <a:ea typeface="仿宋" panose="02010609060101010101" pitchFamily="49" charset="-122"/>
              </a:rPr>
              <a:t>if</a:t>
            </a:r>
            <a:r>
              <a:rPr lang="zh-CN" altLang="en-US" sz="2400" dirty="0">
                <a:solidFill>
                  <a:schemeClr val="tx1"/>
                </a:solidFill>
                <a:latin typeface="仿宋" panose="02010609060101010101" pitchFamily="49" charset="-122"/>
                <a:ea typeface="仿宋" panose="02010609060101010101" pitchFamily="49" charset="-122"/>
              </a:rPr>
              <a:t>语句，称为</a:t>
            </a:r>
            <a:r>
              <a:rPr lang="en-US" altLang="zh-CN" sz="2400" dirty="0">
                <a:solidFill>
                  <a:schemeClr val="tx1"/>
                </a:solidFill>
                <a:latin typeface="仿宋" panose="02010609060101010101" pitchFamily="49" charset="-122"/>
                <a:ea typeface="仿宋" panose="02010609060101010101" pitchFamily="49" charset="-122"/>
              </a:rPr>
              <a:t>if</a:t>
            </a:r>
            <a:r>
              <a:rPr lang="zh-CN" altLang="en-US" sz="2400" dirty="0">
                <a:solidFill>
                  <a:schemeClr val="tx1"/>
                </a:solidFill>
                <a:latin typeface="仿宋" panose="02010609060101010101" pitchFamily="49" charset="-122"/>
                <a:ea typeface="仿宋" panose="02010609060101010101" pitchFamily="49" charset="-122"/>
              </a:rPr>
              <a:t>语句的嵌套。</a:t>
            </a:r>
          </a:p>
          <a:p>
            <a:pPr marL="0" indent="720000">
              <a:lnSpc>
                <a:spcPct val="13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5" name="Freeform 3">
            <a:extLst>
              <a:ext uri="{FF2B5EF4-FFF2-40B4-BE49-F238E27FC236}">
                <a16:creationId xmlns:a16="http://schemas.microsoft.com/office/drawing/2014/main" id="{C25C6B92-6D94-423C-8BAB-99325CA26E1B}"/>
              </a:ext>
            </a:extLst>
          </p:cNvPr>
          <p:cNvSpPr/>
          <p:nvPr/>
        </p:nvSpPr>
        <p:spPr>
          <a:xfrm>
            <a:off x="0" y="2734100"/>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6" name="内容占位符 2">
            <a:extLst>
              <a:ext uri="{FF2B5EF4-FFF2-40B4-BE49-F238E27FC236}">
                <a16:creationId xmlns:a16="http://schemas.microsoft.com/office/drawing/2014/main" id="{36336333-3332-4FF0-B983-B7B782EB7BE1}"/>
              </a:ext>
            </a:extLst>
          </p:cNvPr>
          <p:cNvSpPr txBox="1">
            <a:spLocks/>
          </p:cNvSpPr>
          <p:nvPr/>
        </p:nvSpPr>
        <p:spPr>
          <a:xfrm>
            <a:off x="1069615" y="2734100"/>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1.if</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选择语句</a:t>
            </a:r>
          </a:p>
        </p:txBody>
      </p:sp>
      <p:grpSp>
        <p:nvGrpSpPr>
          <p:cNvPr id="7" name="组合 6">
            <a:extLst>
              <a:ext uri="{FF2B5EF4-FFF2-40B4-BE49-F238E27FC236}">
                <a16:creationId xmlns:a16="http://schemas.microsoft.com/office/drawing/2014/main" id="{E6C2645A-9DD7-4D28-8A63-0019BC5756B0}"/>
              </a:ext>
            </a:extLst>
          </p:cNvPr>
          <p:cNvGrpSpPr/>
          <p:nvPr/>
        </p:nvGrpSpPr>
        <p:grpSpPr>
          <a:xfrm flipH="1">
            <a:off x="6575336" y="5500847"/>
            <a:ext cx="5441599" cy="1357947"/>
            <a:chOff x="897607" y="5043462"/>
            <a:chExt cx="5441599" cy="1357947"/>
          </a:xfrm>
        </p:grpSpPr>
        <p:sp>
          <p:nvSpPr>
            <p:cNvPr id="8" name="矩形 7">
              <a:extLst>
                <a:ext uri="{FF2B5EF4-FFF2-40B4-BE49-F238E27FC236}">
                  <a16:creationId xmlns:a16="http://schemas.microsoft.com/office/drawing/2014/main" id="{DCE99111-B97F-4FF6-94CD-0F2C690A0713}"/>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 name="矩形 8">
              <a:extLst>
                <a:ext uri="{FF2B5EF4-FFF2-40B4-BE49-F238E27FC236}">
                  <a16:creationId xmlns:a16="http://schemas.microsoft.com/office/drawing/2014/main" id="{662BE2DF-6CF2-4B26-BAB9-F653084C86EA}"/>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3C404001-2B59-4453-9AB1-33ECAC430533}"/>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7EB92B68-6B4A-4527-B99D-E0E4963E0CD5}"/>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1A73424A-3041-4B2E-9FCB-F5533901517F}"/>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BBAFD1A1-6825-496F-B9F0-F8E1163EA124}"/>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5DE12896-09C1-42D0-B1CB-030F624EB088}"/>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100A1029-6325-4815-AD93-FBA5C975C3FD}"/>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32446F12-2729-4609-BF9C-3B5121565467}"/>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2C8BC8E-AB1E-46EE-A232-506877305D1D}"/>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44A6A40D-3F03-4F9E-87BA-0A38AB987861}"/>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9" name="矩形 18">
              <a:extLst>
                <a:ext uri="{FF2B5EF4-FFF2-40B4-BE49-F238E27FC236}">
                  <a16:creationId xmlns:a16="http://schemas.microsoft.com/office/drawing/2014/main" id="{BD3E53BE-F675-4668-81AC-8DB24734B840}"/>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4204A711-BC06-4A07-9AF4-B70C496C26CB}"/>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10BC51EA-03E0-43DC-8F44-4040297F42E5}"/>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C7D65BAA-9F1A-4FBF-B2DA-2CB3E5A5238F}"/>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C29B1CBE-92BC-4C73-8811-EEC399873661}"/>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174349AA-0C4B-4466-8F04-35B97553836A}"/>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38387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 presetClass="entr" presetSubtype="9"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 calcmode="lin" valueType="num">
                                      <p:cBhvr additive="base">
                                        <p:cTn id="10"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1" dur="5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3" fill="hold" grpId="0"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additive="base">
                                        <p:cTn id="16" dur="500" fill="hold"/>
                                        <p:tgtEl>
                                          <p:spTgt spid="4">
                                            <p:txEl>
                                              <p:pRg st="1" end="1"/>
                                            </p:txEl>
                                          </p:spTgt>
                                        </p:tgtEl>
                                        <p:attrNameLst>
                                          <p:attrName>ppt_x</p:attrName>
                                        </p:attrNameLst>
                                      </p:cBhvr>
                                      <p:tavLst>
                                        <p:tav tm="0">
                                          <p:val>
                                            <p:strVal val="1+#ppt_w/2"/>
                                          </p:val>
                                        </p:tav>
                                        <p:tav tm="100000">
                                          <p:val>
                                            <p:strVal val="#ppt_x"/>
                                          </p:val>
                                        </p:tav>
                                      </p:tavLst>
                                    </p:anim>
                                    <p:anim calcmode="lin" valueType="num">
                                      <p:cBhvr additive="base">
                                        <p:cTn id="17" dur="500" fill="hold"/>
                                        <p:tgtEl>
                                          <p:spTgt spid="4">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par>
                          <p:cTn id="23" fill="hold">
                            <p:stCondLst>
                              <p:cond delay="500"/>
                            </p:stCondLst>
                            <p:childTnLst>
                              <p:par>
                                <p:cTn id="24" presetID="2" presetClass="entr" presetSubtype="2"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1+#ppt_w/2"/>
                                          </p:val>
                                        </p:tav>
                                        <p:tav tm="100000">
                                          <p:val>
                                            <p:strVal val="#ppt_x"/>
                                          </p:val>
                                        </p:tav>
                                      </p:tavLst>
                                    </p:anim>
                                    <p:anim calcmode="lin" valueType="num">
                                      <p:cBhvr additive="base">
                                        <p:cTn id="27" dur="500" fill="hold"/>
                                        <p:tgtEl>
                                          <p:spTgt spid="6"/>
                                        </p:tgtEl>
                                        <p:attrNameLst>
                                          <p:attrName>ppt_y</p:attrName>
                                        </p:attrNameLst>
                                      </p:cBhvr>
                                      <p:tavLst>
                                        <p:tav tm="0">
                                          <p:val>
                                            <p:strVal val="#ppt_y"/>
                                          </p:val>
                                        </p:tav>
                                        <p:tav tm="100000">
                                          <p:val>
                                            <p:strVal val="#ppt_y"/>
                                          </p:val>
                                        </p:tav>
                                      </p:tavLst>
                                    </p:anim>
                                  </p:childTnLst>
                                </p:cTn>
                              </p:par>
                            </p:childTnLst>
                          </p:cTn>
                        </p:par>
                        <p:par>
                          <p:cTn id="28" fill="hold">
                            <p:stCondLst>
                              <p:cond delay="1000"/>
                            </p:stCondLst>
                            <p:childTnLst>
                              <p:par>
                                <p:cTn id="29" presetID="2" presetClass="entr" presetSubtype="9" fill="hold" grpId="0" nodeType="after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3"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0-#ppt_h/2"/>
                                          </p:val>
                                        </p:tav>
                                        <p:tav tm="100000">
                                          <p:val>
                                            <p:strVal val="#ppt_y"/>
                                          </p:val>
                                        </p:tav>
                                      </p:tavLst>
                                    </p:anim>
                                  </p:childTnLst>
                                </p:cTn>
                              </p:par>
                            </p:childTnLst>
                          </p:cTn>
                        </p:par>
                        <p:par>
                          <p:cTn id="39" fill="hold">
                            <p:stCondLst>
                              <p:cond delay="500"/>
                            </p:stCondLst>
                            <p:childTnLst>
                              <p:par>
                                <p:cTn id="40" presetID="22" presetClass="entr" presetSubtype="2" fill="hold" nodeType="after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right)">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uiExpand="1" build="p"/>
      <p:bldP spid="5" grpId="0" animBg="1"/>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2.4  </a:t>
            </a:r>
            <a:r>
              <a:rPr lang="zh-CN" altLang="en-US" b="1" dirty="0">
                <a:latin typeface="仿宋" panose="02010609060101010101" pitchFamily="49" charset="-122"/>
                <a:ea typeface="仿宋" panose="02010609060101010101" pitchFamily="49" charset="-122"/>
              </a:rPr>
              <a:t>控制语句</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Freeform 3">
            <a:extLst>
              <a:ext uri="{FF2B5EF4-FFF2-40B4-BE49-F238E27FC236}">
                <a16:creationId xmlns:a16="http://schemas.microsoft.com/office/drawing/2014/main" id="{CC091F73-B5EB-4EEF-85DA-38D17FE86E35}"/>
              </a:ext>
            </a:extLst>
          </p:cNvPr>
          <p:cNvSpPr/>
          <p:nvPr/>
        </p:nvSpPr>
        <p:spPr>
          <a:xfrm>
            <a:off x="304005" y="1478755"/>
            <a:ext cx="11886407"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5" name="内容占位符 2">
            <a:extLst>
              <a:ext uri="{FF2B5EF4-FFF2-40B4-BE49-F238E27FC236}">
                <a16:creationId xmlns:a16="http://schemas.microsoft.com/office/drawing/2014/main" id="{3CB583E5-EC6E-425E-90FC-2E328F8BA300}"/>
              </a:ext>
            </a:extLst>
          </p:cNvPr>
          <p:cNvSpPr txBox="1">
            <a:spLocks/>
          </p:cNvSpPr>
          <p:nvPr/>
        </p:nvSpPr>
        <p:spPr>
          <a:xfrm>
            <a:off x="460015" y="1488649"/>
            <a:ext cx="3577791"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1</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）简单的</a:t>
            </a: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if</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语句</a:t>
            </a:r>
          </a:p>
        </p:txBody>
      </p:sp>
      <p:sp>
        <p:nvSpPr>
          <p:cNvPr id="6" name="内容占位符 2">
            <a:extLst>
              <a:ext uri="{FF2B5EF4-FFF2-40B4-BE49-F238E27FC236}">
                <a16:creationId xmlns:a16="http://schemas.microsoft.com/office/drawing/2014/main" id="{AB2D7338-BEA0-4E3C-914A-3632E705A8BA}"/>
              </a:ext>
            </a:extLst>
          </p:cNvPr>
          <p:cNvSpPr txBox="1">
            <a:spLocks/>
          </p:cNvSpPr>
          <p:nvPr/>
        </p:nvSpPr>
        <p:spPr>
          <a:xfrm>
            <a:off x="460015" y="2022049"/>
            <a:ext cx="11197791" cy="1102945"/>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简单的</a:t>
            </a:r>
            <a:r>
              <a:rPr lang="en-US" altLang="zh-CN" sz="2400" dirty="0">
                <a:solidFill>
                  <a:schemeClr val="tx1"/>
                </a:solidFill>
                <a:latin typeface="仿宋" panose="02010609060101010101" pitchFamily="49" charset="-122"/>
                <a:ea typeface="仿宋" panose="02010609060101010101" pitchFamily="49" charset="-122"/>
              </a:rPr>
              <a:t>if</a:t>
            </a:r>
            <a:r>
              <a:rPr lang="zh-CN" altLang="en-US" sz="2400" dirty="0">
                <a:solidFill>
                  <a:schemeClr val="tx1"/>
                </a:solidFill>
                <a:latin typeface="仿宋" panose="02010609060101010101" pitchFamily="49" charset="-122"/>
                <a:ea typeface="仿宋" panose="02010609060101010101" pitchFamily="49" charset="-122"/>
              </a:rPr>
              <a:t>语句可以带有一个条件和子句。根据子句是一条语句还是多条语句，</a:t>
            </a:r>
            <a:r>
              <a:rPr lang="en-US" altLang="zh-CN" sz="2400" dirty="0">
                <a:solidFill>
                  <a:schemeClr val="tx1"/>
                </a:solidFill>
                <a:latin typeface="仿宋" panose="02010609060101010101" pitchFamily="49" charset="-122"/>
                <a:ea typeface="仿宋" panose="02010609060101010101" pitchFamily="49" charset="-122"/>
              </a:rPr>
              <a:t>if</a:t>
            </a:r>
            <a:r>
              <a:rPr lang="zh-CN" altLang="en-US" sz="2400" dirty="0">
                <a:solidFill>
                  <a:schemeClr val="tx1"/>
                </a:solidFill>
                <a:latin typeface="仿宋" panose="02010609060101010101" pitchFamily="49" charset="-122"/>
                <a:ea typeface="仿宋" panose="02010609060101010101" pitchFamily="49" charset="-122"/>
              </a:rPr>
              <a:t>语句的语法形式如下：</a:t>
            </a:r>
          </a:p>
        </p:txBody>
      </p:sp>
      <p:sp>
        <p:nvSpPr>
          <p:cNvPr id="7" name="矩形 6">
            <a:extLst>
              <a:ext uri="{FF2B5EF4-FFF2-40B4-BE49-F238E27FC236}">
                <a16:creationId xmlns:a16="http://schemas.microsoft.com/office/drawing/2014/main" id="{5B75784C-0112-4371-A338-693692BDCEB8}"/>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aphicFrame>
        <p:nvGraphicFramePr>
          <p:cNvPr id="8" name="表格 7">
            <a:extLst>
              <a:ext uri="{FF2B5EF4-FFF2-40B4-BE49-F238E27FC236}">
                <a16:creationId xmlns:a16="http://schemas.microsoft.com/office/drawing/2014/main" id="{3026BECB-018A-439F-BB31-ED16BBCEC551}"/>
              </a:ext>
            </a:extLst>
          </p:cNvPr>
          <p:cNvGraphicFramePr>
            <a:graphicFrameLocks noGrp="1"/>
          </p:cNvGraphicFramePr>
          <p:nvPr>
            <p:extLst>
              <p:ext uri="{D42A27DB-BD31-4B8C-83A1-F6EECF244321}">
                <p14:modId xmlns:p14="http://schemas.microsoft.com/office/powerpoint/2010/main" val="4270772286"/>
              </p:ext>
            </p:extLst>
          </p:nvPr>
        </p:nvGraphicFramePr>
        <p:xfrm>
          <a:off x="460015" y="3124994"/>
          <a:ext cx="10892991" cy="2667000"/>
        </p:xfrm>
        <a:graphic>
          <a:graphicData uri="http://schemas.openxmlformats.org/drawingml/2006/table">
            <a:tbl>
              <a:tblPr firstRow="1" firstCol="1" bandRow="1">
                <a:tableStyleId>{5C22544A-7EE6-4342-B048-85BDC9FD1C3A}</a:tableStyleId>
              </a:tblPr>
              <a:tblGrid>
                <a:gridCol w="4977987">
                  <a:extLst>
                    <a:ext uri="{9D8B030D-6E8A-4147-A177-3AD203B41FA5}">
                      <a16:colId xmlns:a16="http://schemas.microsoft.com/office/drawing/2014/main" val="20000"/>
                    </a:ext>
                  </a:extLst>
                </a:gridCol>
                <a:gridCol w="5915004">
                  <a:extLst>
                    <a:ext uri="{9D8B030D-6E8A-4147-A177-3AD203B41FA5}">
                      <a16:colId xmlns:a16="http://schemas.microsoft.com/office/drawing/2014/main" val="20001"/>
                    </a:ext>
                  </a:extLst>
                </a:gridCol>
              </a:tblGrid>
              <a:tr h="2667000">
                <a:tc>
                  <a:txBody>
                    <a:bodyPr/>
                    <a:lstStyle/>
                    <a:p>
                      <a:pPr indent="266700" algn="l">
                        <a:lnSpc>
                          <a:spcPct val="120000"/>
                        </a:lnSpc>
                        <a:spcAft>
                          <a:spcPts val="0"/>
                        </a:spcAft>
                      </a:pPr>
                      <a:r>
                        <a:rPr lang="zh-CN" sz="2400" b="0" kern="100" dirty="0">
                          <a:effectLst/>
                        </a:rPr>
                        <a:t>形式</a:t>
                      </a:r>
                      <a:r>
                        <a:rPr lang="en-US" sz="2400" b="0" kern="100" dirty="0">
                          <a:effectLst/>
                        </a:rPr>
                        <a:t>1</a:t>
                      </a:r>
                      <a:r>
                        <a:rPr lang="zh-CN" sz="2400" b="0" kern="100" dirty="0">
                          <a:effectLst/>
                        </a:rPr>
                        <a:t>：</a:t>
                      </a:r>
                    </a:p>
                    <a:p>
                      <a:pPr indent="290830" algn="l">
                        <a:lnSpc>
                          <a:spcPct val="120000"/>
                        </a:lnSpc>
                        <a:spcAft>
                          <a:spcPts val="0"/>
                        </a:spcAft>
                      </a:pPr>
                      <a:r>
                        <a:rPr lang="en-US" sz="2400" b="0" kern="100" dirty="0">
                          <a:effectLst/>
                        </a:rPr>
                        <a:t>if(</a:t>
                      </a:r>
                      <a:r>
                        <a:rPr lang="zh-CN" sz="2400" b="0" kern="100" dirty="0">
                          <a:effectLst/>
                        </a:rPr>
                        <a:t>条件表达式</a:t>
                      </a:r>
                      <a:r>
                        <a:rPr lang="en-US" sz="2400" b="0" kern="100" dirty="0">
                          <a:effectLst/>
                        </a:rPr>
                        <a:t>)</a:t>
                      </a:r>
                      <a:endParaRPr lang="zh-CN" sz="2400" b="0" kern="100" dirty="0">
                        <a:effectLst/>
                      </a:endParaRPr>
                    </a:p>
                    <a:p>
                      <a:pPr indent="561340" algn="l">
                        <a:lnSpc>
                          <a:spcPct val="120000"/>
                        </a:lnSpc>
                        <a:spcAft>
                          <a:spcPts val="0"/>
                        </a:spcAft>
                      </a:pPr>
                      <a:r>
                        <a:rPr lang="zh-CN" sz="2400" b="0" kern="100" dirty="0">
                          <a:effectLst/>
                        </a:rPr>
                        <a:t>一条语句（</a:t>
                      </a:r>
                      <a:r>
                        <a:rPr lang="en-US" sz="2400" b="0" kern="100" dirty="0">
                          <a:effectLst/>
                        </a:rPr>
                        <a:t>if</a:t>
                      </a:r>
                      <a:r>
                        <a:rPr lang="zh-CN" sz="2400" b="0" kern="100" dirty="0">
                          <a:effectLst/>
                        </a:rPr>
                        <a:t>子句）</a:t>
                      </a:r>
                      <a:endParaRPr lang="zh-CN" sz="2400" b="0" kern="100" dirty="0">
                        <a:effectLst/>
                        <a:latin typeface="Calibri"/>
                        <a:ea typeface="宋体"/>
                        <a:cs typeface="Mongolian Baiti"/>
                      </a:endParaRPr>
                    </a:p>
                  </a:txBody>
                  <a:tcPr marL="68580" marR="68580" marT="0" marB="0">
                    <a:solidFill>
                      <a:srgbClr val="0070C0"/>
                    </a:solidFill>
                  </a:tcPr>
                </a:tc>
                <a:tc>
                  <a:txBody>
                    <a:bodyPr/>
                    <a:lstStyle/>
                    <a:p>
                      <a:pPr indent="266700" algn="l">
                        <a:lnSpc>
                          <a:spcPct val="120000"/>
                        </a:lnSpc>
                        <a:spcAft>
                          <a:spcPts val="0"/>
                        </a:spcAft>
                      </a:pPr>
                      <a:r>
                        <a:rPr lang="zh-CN" sz="2400" b="0" kern="100" dirty="0">
                          <a:effectLst/>
                        </a:rPr>
                        <a:t>形式</a:t>
                      </a:r>
                      <a:r>
                        <a:rPr lang="en-US" sz="2400" b="0" kern="100" dirty="0">
                          <a:effectLst/>
                        </a:rPr>
                        <a:t>2</a:t>
                      </a:r>
                      <a:r>
                        <a:rPr lang="zh-CN" sz="2400" b="0" kern="100" dirty="0">
                          <a:effectLst/>
                        </a:rPr>
                        <a:t>：</a:t>
                      </a:r>
                    </a:p>
                    <a:p>
                      <a:pPr indent="264160" algn="l">
                        <a:lnSpc>
                          <a:spcPct val="120000"/>
                        </a:lnSpc>
                        <a:spcAft>
                          <a:spcPts val="0"/>
                        </a:spcAft>
                      </a:pPr>
                      <a:r>
                        <a:rPr lang="en-US" sz="2400" b="0" kern="100" dirty="0">
                          <a:effectLst/>
                        </a:rPr>
                        <a:t>if(</a:t>
                      </a:r>
                      <a:r>
                        <a:rPr lang="zh-CN" sz="2400" b="0" kern="100" dirty="0">
                          <a:effectLst/>
                        </a:rPr>
                        <a:t>条件表达式</a:t>
                      </a:r>
                      <a:r>
                        <a:rPr lang="en-US" sz="2400" b="0" kern="100" dirty="0">
                          <a:effectLst/>
                        </a:rPr>
                        <a:t>)</a:t>
                      </a:r>
                      <a:endParaRPr lang="zh-CN" sz="2400" b="0" kern="100" dirty="0">
                        <a:effectLst/>
                      </a:endParaRPr>
                    </a:p>
                    <a:p>
                      <a:pPr indent="264160" algn="l">
                        <a:lnSpc>
                          <a:spcPct val="120000"/>
                        </a:lnSpc>
                        <a:spcAft>
                          <a:spcPts val="0"/>
                        </a:spcAft>
                      </a:pPr>
                      <a:r>
                        <a:rPr lang="en-US" sz="2400" b="0" kern="100" dirty="0">
                          <a:effectLst/>
                        </a:rPr>
                        <a:t>{</a:t>
                      </a:r>
                      <a:endParaRPr lang="zh-CN" sz="2400" b="0" kern="100" dirty="0">
                        <a:effectLst/>
                      </a:endParaRPr>
                    </a:p>
                    <a:p>
                      <a:pPr indent="533400" algn="l">
                        <a:lnSpc>
                          <a:spcPct val="120000"/>
                        </a:lnSpc>
                        <a:spcAft>
                          <a:spcPts val="0"/>
                        </a:spcAft>
                      </a:pPr>
                      <a:r>
                        <a:rPr lang="zh-CN" sz="2400" b="0" kern="100" dirty="0">
                          <a:effectLst/>
                        </a:rPr>
                        <a:t>多条语句（</a:t>
                      </a:r>
                      <a:r>
                        <a:rPr lang="en-US" sz="2400" b="0" kern="100" dirty="0">
                          <a:effectLst/>
                        </a:rPr>
                        <a:t>if</a:t>
                      </a:r>
                      <a:r>
                        <a:rPr lang="zh-CN" sz="2400" b="0" kern="100" dirty="0">
                          <a:effectLst/>
                        </a:rPr>
                        <a:t>子句）</a:t>
                      </a:r>
                    </a:p>
                    <a:p>
                      <a:pPr indent="264160" algn="l">
                        <a:lnSpc>
                          <a:spcPct val="120000"/>
                        </a:lnSpc>
                        <a:spcAft>
                          <a:spcPts val="0"/>
                        </a:spcAft>
                      </a:pPr>
                      <a:r>
                        <a:rPr lang="en-US" sz="2400" b="0" kern="100" dirty="0">
                          <a:effectLst/>
                        </a:rPr>
                        <a:t>}</a:t>
                      </a:r>
                      <a:endParaRPr lang="zh-CN" sz="2400" b="0" kern="100" dirty="0">
                        <a:effectLst/>
                        <a:latin typeface="Calibri"/>
                        <a:ea typeface="宋体"/>
                        <a:cs typeface="Mongolian Baiti"/>
                      </a:endParaRPr>
                    </a:p>
                  </a:txBody>
                  <a:tcPr marL="68580" marR="68580" marT="0" marB="0">
                    <a:solidFill>
                      <a:srgbClr val="C0000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5550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1+#ppt_w/2"/>
                                          </p:val>
                                        </p:tav>
                                        <p:tav tm="100000">
                                          <p:val>
                                            <p:strVal val="#ppt_x"/>
                                          </p:val>
                                        </p:tav>
                                      </p:tavLst>
                                    </p:anim>
                                    <p:anim calcmode="lin" valueType="num">
                                      <p:cBhvr additive="base">
                                        <p:cTn id="15" dur="500" fill="hold"/>
                                        <p:tgtEl>
                                          <p:spTgt spid="5"/>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9"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1000" fill="hold"/>
                                        <p:tgtEl>
                                          <p:spTgt spid="8"/>
                                        </p:tgtEl>
                                        <p:attrNameLst>
                                          <p:attrName>ppt_w</p:attrName>
                                        </p:attrNameLst>
                                      </p:cBhvr>
                                      <p:tavLst>
                                        <p:tav tm="0">
                                          <p:val>
                                            <p:fltVal val="0"/>
                                          </p:val>
                                        </p:tav>
                                        <p:tav tm="100000">
                                          <p:val>
                                            <p:strVal val="#ppt_w"/>
                                          </p:val>
                                        </p:tav>
                                      </p:tavLst>
                                    </p:anim>
                                    <p:anim calcmode="lin" valueType="num">
                                      <p:cBhvr>
                                        <p:cTn id="26" dur="1000" fill="hold"/>
                                        <p:tgtEl>
                                          <p:spTgt spid="8"/>
                                        </p:tgtEl>
                                        <p:attrNameLst>
                                          <p:attrName>ppt_h</p:attrName>
                                        </p:attrNameLst>
                                      </p:cBhvr>
                                      <p:tavLst>
                                        <p:tav tm="0">
                                          <p:val>
                                            <p:fltVal val="0"/>
                                          </p:val>
                                        </p:tav>
                                        <p:tav tm="100000">
                                          <p:val>
                                            <p:strVal val="#ppt_h"/>
                                          </p:val>
                                        </p:tav>
                                      </p:tavLst>
                                    </p:anim>
                                    <p:anim calcmode="lin" valueType="num">
                                      <p:cBhvr>
                                        <p:cTn id="27" dur="1000" fill="hold"/>
                                        <p:tgtEl>
                                          <p:spTgt spid="8"/>
                                        </p:tgtEl>
                                        <p:attrNameLst>
                                          <p:attrName>style.rotation</p:attrName>
                                        </p:attrNameLst>
                                      </p:cBhvr>
                                      <p:tavLst>
                                        <p:tav tm="0">
                                          <p:val>
                                            <p:fltVal val="90"/>
                                          </p:val>
                                        </p:tav>
                                        <p:tav tm="100000">
                                          <p:val>
                                            <p:fltVal val="0"/>
                                          </p:val>
                                        </p:tav>
                                      </p:tavLst>
                                    </p:anim>
                                    <p:animEffect transition="in" filter="fade">
                                      <p:cBhvr>
                                        <p:cTn id="28" dur="1000"/>
                                        <p:tgtEl>
                                          <p:spTgt spid="8"/>
                                        </p:tgtEl>
                                      </p:cBhvr>
                                    </p:animEffect>
                                  </p:childTnLst>
                                </p:cTn>
                              </p:par>
                            </p:childTnLst>
                          </p:cTn>
                        </p:par>
                        <p:par>
                          <p:cTn id="29" fill="hold">
                            <p:stCondLst>
                              <p:cond delay="1000"/>
                            </p:stCondLst>
                            <p:childTnLst>
                              <p:par>
                                <p:cTn id="30" presetID="16" presetClass="entr" presetSubtype="21"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arn(inVertic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p:bldP spid="6" grpId="0"/>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2.4  </a:t>
            </a:r>
            <a:r>
              <a:rPr lang="zh-CN" altLang="en-US" b="1" dirty="0">
                <a:latin typeface="仿宋" panose="02010609060101010101" pitchFamily="49" charset="-122"/>
                <a:ea typeface="仿宋" panose="02010609060101010101" pitchFamily="49" charset="-122"/>
              </a:rPr>
              <a:t>控制语句</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Freeform 3">
            <a:extLst>
              <a:ext uri="{FF2B5EF4-FFF2-40B4-BE49-F238E27FC236}">
                <a16:creationId xmlns:a16="http://schemas.microsoft.com/office/drawing/2014/main" id="{FAA3073E-BEE6-46FF-9F32-DAB3DBE9370F}"/>
              </a:ext>
            </a:extLst>
          </p:cNvPr>
          <p:cNvSpPr/>
          <p:nvPr/>
        </p:nvSpPr>
        <p:spPr>
          <a:xfrm>
            <a:off x="5892403" y="1905794"/>
            <a:ext cx="5917803" cy="4419242"/>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chemeClr val="tx1">
              <a:lumMod val="50000"/>
              <a:lumOff val="50000"/>
            </a:scheme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5" name="内容占位符 2">
            <a:extLst>
              <a:ext uri="{FF2B5EF4-FFF2-40B4-BE49-F238E27FC236}">
                <a16:creationId xmlns:a16="http://schemas.microsoft.com/office/drawing/2014/main" id="{BE7E1E2E-B99A-4918-AE13-971F60AC57B7}"/>
              </a:ext>
            </a:extLst>
          </p:cNvPr>
          <p:cNvSpPr txBox="1">
            <a:spLocks/>
          </p:cNvSpPr>
          <p:nvPr/>
        </p:nvSpPr>
        <p:spPr>
          <a:xfrm>
            <a:off x="478645" y="1219994"/>
            <a:ext cx="11197791" cy="1102945"/>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zh-CN" altLang="en-US" sz="2400" dirty="0"/>
              <a:t>简单</a:t>
            </a:r>
            <a:r>
              <a:rPr lang="en-US" altLang="zh-CN" sz="2400" dirty="0"/>
              <a:t>if</a:t>
            </a:r>
            <a:r>
              <a:rPr lang="zh-CN" altLang="en-US" sz="2400" dirty="0"/>
              <a:t>语句的执行过程如图所示。</a:t>
            </a:r>
          </a:p>
        </p:txBody>
      </p:sp>
      <p:sp>
        <p:nvSpPr>
          <p:cNvPr id="6" name="内容占位符 2">
            <a:extLst>
              <a:ext uri="{FF2B5EF4-FFF2-40B4-BE49-F238E27FC236}">
                <a16:creationId xmlns:a16="http://schemas.microsoft.com/office/drawing/2014/main" id="{EE24BA0A-E538-4D7D-981A-1400AAEE6D39}"/>
              </a:ext>
            </a:extLst>
          </p:cNvPr>
          <p:cNvSpPr txBox="1">
            <a:spLocks/>
          </p:cNvSpPr>
          <p:nvPr/>
        </p:nvSpPr>
        <p:spPr>
          <a:xfrm>
            <a:off x="6019006" y="2233498"/>
            <a:ext cx="5715000" cy="3863296"/>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spcBef>
                <a:spcPts val="0"/>
              </a:spcBef>
              <a:buNone/>
            </a:pPr>
            <a:r>
              <a:rPr lang="en-US" altLang="zh-CN" sz="2400" dirty="0">
                <a:solidFill>
                  <a:schemeClr val="bg1"/>
                </a:solidFill>
              </a:rPr>
              <a:t>【</a:t>
            </a:r>
            <a:r>
              <a:rPr lang="zh-CN" altLang="en-US" sz="2400" dirty="0">
                <a:solidFill>
                  <a:schemeClr val="bg1"/>
                </a:solidFill>
              </a:rPr>
              <a:t>例</a:t>
            </a:r>
            <a:r>
              <a:rPr lang="en-US" altLang="zh-CN" sz="2400" dirty="0">
                <a:solidFill>
                  <a:schemeClr val="bg1"/>
                </a:solidFill>
              </a:rPr>
              <a:t>2.6】</a:t>
            </a:r>
            <a:r>
              <a:rPr lang="zh-CN" altLang="en-US" sz="2400" dirty="0">
                <a:solidFill>
                  <a:schemeClr val="bg1"/>
                </a:solidFill>
              </a:rPr>
              <a:t>给定两个正整数，找出这两个正整数中的大数。</a:t>
            </a:r>
            <a:endParaRPr lang="en-US" altLang="zh-CN" sz="2400" dirty="0">
              <a:solidFill>
                <a:schemeClr val="bg1"/>
              </a:solidFill>
            </a:endParaRPr>
          </a:p>
          <a:p>
            <a:pPr marL="0" indent="0">
              <a:lnSpc>
                <a:spcPct val="130000"/>
              </a:lnSpc>
              <a:spcBef>
                <a:spcPts val="0"/>
              </a:spcBef>
              <a:buNone/>
            </a:pPr>
            <a:endParaRPr lang="en-US" altLang="zh-CN" sz="2400" dirty="0">
              <a:solidFill>
                <a:schemeClr val="bg1"/>
              </a:solidFill>
            </a:endParaRPr>
          </a:p>
          <a:p>
            <a:pPr marL="0" indent="0">
              <a:lnSpc>
                <a:spcPct val="130000"/>
              </a:lnSpc>
              <a:spcBef>
                <a:spcPts val="0"/>
              </a:spcBef>
              <a:buNone/>
            </a:pPr>
            <a:r>
              <a:rPr lang="en-US" altLang="zh-CN" sz="2400" dirty="0">
                <a:solidFill>
                  <a:schemeClr val="bg1"/>
                </a:solidFill>
              </a:rPr>
              <a:t>【</a:t>
            </a:r>
            <a:r>
              <a:rPr lang="zh-CN" altLang="en-US" sz="2400" dirty="0">
                <a:solidFill>
                  <a:schemeClr val="bg1"/>
                </a:solidFill>
              </a:rPr>
              <a:t>例</a:t>
            </a:r>
            <a:r>
              <a:rPr lang="en-US" altLang="zh-CN" sz="2400" dirty="0">
                <a:solidFill>
                  <a:schemeClr val="bg1"/>
                </a:solidFill>
              </a:rPr>
              <a:t>2.7】</a:t>
            </a:r>
            <a:r>
              <a:rPr lang="zh-CN" altLang="en-US" sz="2400" dirty="0">
                <a:solidFill>
                  <a:schemeClr val="bg1"/>
                </a:solidFill>
              </a:rPr>
              <a:t>重写例</a:t>
            </a:r>
            <a:r>
              <a:rPr lang="en-US" altLang="zh-CN" sz="2400" dirty="0">
                <a:solidFill>
                  <a:schemeClr val="bg1"/>
                </a:solidFill>
              </a:rPr>
              <a:t>2.5</a:t>
            </a:r>
            <a:r>
              <a:rPr lang="zh-CN" altLang="en-US" sz="2400" dirty="0">
                <a:solidFill>
                  <a:schemeClr val="bg1"/>
                </a:solidFill>
              </a:rPr>
              <a:t>，当给定的三边长能构成三角形时才计算三角形的面积。</a:t>
            </a:r>
            <a:endParaRPr lang="en-US" altLang="zh-CN" sz="2400" dirty="0"/>
          </a:p>
          <a:p>
            <a:pPr marL="0" indent="720000">
              <a:lnSpc>
                <a:spcPct val="130000"/>
              </a:lnSpc>
              <a:spcBef>
                <a:spcPts val="0"/>
              </a:spcBef>
              <a:buNone/>
            </a:pPr>
            <a:endParaRPr lang="en-US" altLang="zh-CN" sz="2400" dirty="0"/>
          </a:p>
        </p:txBody>
      </p:sp>
      <p:sp>
        <p:nvSpPr>
          <p:cNvPr id="7" name="Rectangle 2">
            <a:extLst>
              <a:ext uri="{FF2B5EF4-FFF2-40B4-BE49-F238E27FC236}">
                <a16:creationId xmlns:a16="http://schemas.microsoft.com/office/drawing/2014/main" id="{B9656942-D45E-498E-B308-40844C03DEB5}"/>
              </a:ext>
            </a:extLst>
          </p:cNvPr>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a:extLst>
              <a:ext uri="{FF2B5EF4-FFF2-40B4-BE49-F238E27FC236}">
                <a16:creationId xmlns:a16="http://schemas.microsoft.com/office/drawing/2014/main" id="{E70169F9-EAE3-4782-97B2-5B42711FFA90}"/>
              </a:ext>
            </a:extLst>
          </p:cNvPr>
          <p:cNvGraphicFramePr>
            <a:graphicFrameLocks noChangeAspect="1"/>
          </p:cNvGraphicFramePr>
          <p:nvPr>
            <p:extLst>
              <p:ext uri="{D42A27DB-BD31-4B8C-83A1-F6EECF244321}">
                <p14:modId xmlns:p14="http://schemas.microsoft.com/office/powerpoint/2010/main" val="3682086384"/>
              </p:ext>
            </p:extLst>
          </p:nvPr>
        </p:nvGraphicFramePr>
        <p:xfrm>
          <a:off x="1218406" y="1962576"/>
          <a:ext cx="3352800" cy="4405139"/>
        </p:xfrm>
        <a:graphic>
          <a:graphicData uri="http://schemas.openxmlformats.org/presentationml/2006/ole">
            <mc:AlternateContent xmlns:mc="http://schemas.openxmlformats.org/markup-compatibility/2006">
              <mc:Choice xmlns:v="urn:schemas-microsoft-com:vml" Requires="v">
                <p:oleObj spid="_x0000_s1039" r:id="rId3" imgW="1393698" imgH="1841182" progId="Visio.Drawing.11">
                  <p:embed/>
                </p:oleObj>
              </mc:Choice>
              <mc:Fallback>
                <p:oleObj r:id="rId3" imgW="1393698" imgH="1841182" progId="Visio.Drawing.11">
                  <p:embed/>
                  <p:pic>
                    <p:nvPicPr>
                      <p:cNvPr id="4"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8406" y="1962576"/>
                        <a:ext cx="3352800" cy="4405139"/>
                      </a:xfrm>
                      <a:prstGeom prst="rect">
                        <a:avLst/>
                      </a:prstGeom>
                      <a:noFill/>
                    </p:spPr>
                  </p:pic>
                </p:oleObj>
              </mc:Fallback>
            </mc:AlternateContent>
          </a:graphicData>
        </a:graphic>
      </p:graphicFrame>
      <p:sp>
        <p:nvSpPr>
          <p:cNvPr id="9" name="矩形 8">
            <a:hlinkClick r:id="rId5" action="ppaction://hlinkfile"/>
            <a:extLst>
              <a:ext uri="{FF2B5EF4-FFF2-40B4-BE49-F238E27FC236}">
                <a16:creationId xmlns:a16="http://schemas.microsoft.com/office/drawing/2014/main" id="{1FF21FF8-CE29-4AD1-B1DA-C14A13025B36}"/>
              </a:ext>
            </a:extLst>
          </p:cNvPr>
          <p:cNvSpPr/>
          <p:nvPr/>
        </p:nvSpPr>
        <p:spPr>
          <a:xfrm>
            <a:off x="8474204" y="2906835"/>
            <a:ext cx="3030038" cy="461665"/>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sz="2400" b="1" dirty="0">
                <a:solidFill>
                  <a:srgbClr val="0070C0"/>
                </a:solidFill>
                <a:latin typeface="Times New Roman" panose="02020603050405020304" pitchFamily="18" charset="0"/>
                <a:cs typeface="Times New Roman" panose="02020603050405020304" pitchFamily="18" charset="0"/>
              </a:rPr>
              <a:t>Example2_06.java</a:t>
            </a:r>
            <a:endParaRPr lang="zh-CN" altLang="en-US" sz="2400" b="1" dirty="0">
              <a:solidFill>
                <a:srgbClr val="0070C0"/>
              </a:solidFill>
              <a:latin typeface="Times New Roman" panose="02020603050405020304" pitchFamily="18" charset="0"/>
              <a:cs typeface="Times New Roman" panose="02020603050405020304" pitchFamily="18" charset="0"/>
            </a:endParaRPr>
          </a:p>
        </p:txBody>
      </p:sp>
      <p:sp>
        <p:nvSpPr>
          <p:cNvPr id="10" name="矩形 9">
            <a:hlinkClick r:id="rId6" action="ppaction://hlinkfile"/>
            <a:extLst>
              <a:ext uri="{FF2B5EF4-FFF2-40B4-BE49-F238E27FC236}">
                <a16:creationId xmlns:a16="http://schemas.microsoft.com/office/drawing/2014/main" id="{9434DB2D-DE8A-4FEE-984A-DE3EB0BB0EDE}"/>
              </a:ext>
            </a:extLst>
          </p:cNvPr>
          <p:cNvSpPr/>
          <p:nvPr/>
        </p:nvSpPr>
        <p:spPr>
          <a:xfrm>
            <a:off x="6361324" y="4906094"/>
            <a:ext cx="3030038" cy="461665"/>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sz="2400" b="1" dirty="0">
                <a:solidFill>
                  <a:srgbClr val="0070C0"/>
                </a:solidFill>
                <a:latin typeface="Times New Roman" panose="02020603050405020304" pitchFamily="18" charset="0"/>
                <a:cs typeface="Times New Roman" panose="02020603050405020304" pitchFamily="18" charset="0"/>
              </a:rPr>
              <a:t>Example2_07.java</a:t>
            </a:r>
            <a:endParaRPr lang="zh-CN" altLang="en-US"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147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 presetClass="entr" presetSubtype="9"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0-#ppt_w/2"/>
                                          </p:val>
                                        </p:tav>
                                        <p:tav tm="100000">
                                          <p:val>
                                            <p:strVal val="#ppt_x"/>
                                          </p:val>
                                        </p:tav>
                                      </p:tavLst>
                                    </p:anim>
                                    <p:anim calcmode="lin" valueType="num">
                                      <p:cBhvr additive="base">
                                        <p:cTn id="11" dur="500" fill="hold"/>
                                        <p:tgtEl>
                                          <p:spTgt spid="5"/>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31"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1000" fill="hold"/>
                                        <p:tgtEl>
                                          <p:spTgt spid="8"/>
                                        </p:tgtEl>
                                        <p:attrNameLst>
                                          <p:attrName>ppt_w</p:attrName>
                                        </p:attrNameLst>
                                      </p:cBhvr>
                                      <p:tavLst>
                                        <p:tav tm="0">
                                          <p:val>
                                            <p:fltVal val="0"/>
                                          </p:val>
                                        </p:tav>
                                        <p:tav tm="100000">
                                          <p:val>
                                            <p:strVal val="#ppt_w"/>
                                          </p:val>
                                        </p:tav>
                                      </p:tavLst>
                                    </p:anim>
                                    <p:anim calcmode="lin" valueType="num">
                                      <p:cBhvr>
                                        <p:cTn id="16" dur="1000" fill="hold"/>
                                        <p:tgtEl>
                                          <p:spTgt spid="8"/>
                                        </p:tgtEl>
                                        <p:attrNameLst>
                                          <p:attrName>ppt_h</p:attrName>
                                        </p:attrNameLst>
                                      </p:cBhvr>
                                      <p:tavLst>
                                        <p:tav tm="0">
                                          <p:val>
                                            <p:fltVal val="0"/>
                                          </p:val>
                                        </p:tav>
                                        <p:tav tm="100000">
                                          <p:val>
                                            <p:strVal val="#ppt_h"/>
                                          </p:val>
                                        </p:tav>
                                      </p:tavLst>
                                    </p:anim>
                                    <p:anim calcmode="lin" valueType="num">
                                      <p:cBhvr>
                                        <p:cTn id="17" dur="1000" fill="hold"/>
                                        <p:tgtEl>
                                          <p:spTgt spid="8"/>
                                        </p:tgtEl>
                                        <p:attrNameLst>
                                          <p:attrName>style.rotation</p:attrName>
                                        </p:attrNameLst>
                                      </p:cBhvr>
                                      <p:tavLst>
                                        <p:tav tm="0">
                                          <p:val>
                                            <p:fltVal val="90"/>
                                          </p:val>
                                        </p:tav>
                                        <p:tav tm="100000">
                                          <p:val>
                                            <p:fltVal val="0"/>
                                          </p:val>
                                        </p:tav>
                                      </p:tavLst>
                                    </p:anim>
                                    <p:animEffect transition="in" filter="fade">
                                      <p:cBhvr>
                                        <p:cTn id="18" dur="1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circle(in)">
                                      <p:cBhvr>
                                        <p:cTn id="23" dur="2000"/>
                                        <p:tgtEl>
                                          <p:spTgt spid="4"/>
                                        </p:tgtEl>
                                      </p:cBhvr>
                                    </p:animEffect>
                                  </p:childTnLst>
                                </p:cTn>
                              </p:par>
                            </p:childTnLst>
                          </p:cTn>
                        </p:par>
                        <p:par>
                          <p:cTn id="24" fill="hold">
                            <p:stCondLst>
                              <p:cond delay="2000"/>
                            </p:stCondLst>
                            <p:childTnLst>
                              <p:par>
                                <p:cTn id="25" presetID="31" presetClass="entr" presetSubtype="0" fill="hold" nodeType="after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p:cTn id="27" dur="1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28"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29" dur="1000" fill="hold"/>
                                        <p:tgtEl>
                                          <p:spTgt spid="6">
                                            <p:txEl>
                                              <p:pRg st="0" end="0"/>
                                            </p:txEl>
                                          </p:spTgt>
                                        </p:tgtEl>
                                        <p:attrNameLst>
                                          <p:attrName>style.rotation</p:attrName>
                                        </p:attrNameLst>
                                      </p:cBhvr>
                                      <p:tavLst>
                                        <p:tav tm="0">
                                          <p:val>
                                            <p:fltVal val="90"/>
                                          </p:val>
                                        </p:tav>
                                        <p:tav tm="100000">
                                          <p:val>
                                            <p:fltVal val="0"/>
                                          </p:val>
                                        </p:tav>
                                      </p:tavLst>
                                    </p:anim>
                                    <p:animEffect transition="in" filter="fade">
                                      <p:cBhvr>
                                        <p:cTn id="30" dur="1000"/>
                                        <p:tgtEl>
                                          <p:spTgt spid="6">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 calcmode="lin" valueType="num">
                                      <p:cBhvr>
                                        <p:cTn id="35" dur="1000" fill="hold"/>
                                        <p:tgtEl>
                                          <p:spTgt spid="6">
                                            <p:txEl>
                                              <p:pRg st="2" end="2"/>
                                            </p:txEl>
                                          </p:spTgt>
                                        </p:tgtEl>
                                        <p:attrNameLst>
                                          <p:attrName>ppt_w</p:attrName>
                                        </p:attrNameLst>
                                      </p:cBhvr>
                                      <p:tavLst>
                                        <p:tav tm="0">
                                          <p:val>
                                            <p:fltVal val="0"/>
                                          </p:val>
                                        </p:tav>
                                        <p:tav tm="100000">
                                          <p:val>
                                            <p:strVal val="#ppt_w"/>
                                          </p:val>
                                        </p:tav>
                                      </p:tavLst>
                                    </p:anim>
                                    <p:anim calcmode="lin" valueType="num">
                                      <p:cBhvr>
                                        <p:cTn id="36" dur="1000" fill="hold"/>
                                        <p:tgtEl>
                                          <p:spTgt spid="6">
                                            <p:txEl>
                                              <p:pRg st="2" end="2"/>
                                            </p:txEl>
                                          </p:spTgt>
                                        </p:tgtEl>
                                        <p:attrNameLst>
                                          <p:attrName>ppt_h</p:attrName>
                                        </p:attrNameLst>
                                      </p:cBhvr>
                                      <p:tavLst>
                                        <p:tav tm="0">
                                          <p:val>
                                            <p:fltVal val="0"/>
                                          </p:val>
                                        </p:tav>
                                        <p:tav tm="100000">
                                          <p:val>
                                            <p:strVal val="#ppt_h"/>
                                          </p:val>
                                        </p:tav>
                                      </p:tavLst>
                                    </p:anim>
                                    <p:anim calcmode="lin" valueType="num">
                                      <p:cBhvr>
                                        <p:cTn id="37" dur="1000" fill="hold"/>
                                        <p:tgtEl>
                                          <p:spTgt spid="6">
                                            <p:txEl>
                                              <p:pRg st="2" end="2"/>
                                            </p:txEl>
                                          </p:spTgt>
                                        </p:tgtEl>
                                        <p:attrNameLst>
                                          <p:attrName>style.rotation</p:attrName>
                                        </p:attrNameLst>
                                      </p:cBhvr>
                                      <p:tavLst>
                                        <p:tav tm="0">
                                          <p:val>
                                            <p:fltVal val="90"/>
                                          </p:val>
                                        </p:tav>
                                        <p:tav tm="100000">
                                          <p:val>
                                            <p:fltVal val="0"/>
                                          </p:val>
                                        </p:tav>
                                      </p:tavLst>
                                    </p:anim>
                                    <p:animEffect transition="in" filter="fade">
                                      <p:cBhvr>
                                        <p:cTn id="38" dur="10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矩形: 圆角 6">
            <a:extLst>
              <a:ext uri="{FF2B5EF4-FFF2-40B4-BE49-F238E27FC236}">
                <a16:creationId xmlns:a16="http://schemas.microsoft.com/office/drawing/2014/main" id="{A40EBE4B-E7F2-47E4-822E-3D5F28DF1BF1}"/>
              </a:ext>
            </a:extLst>
          </p:cNvPr>
          <p:cNvSpPr/>
          <p:nvPr/>
        </p:nvSpPr>
        <p:spPr>
          <a:xfrm>
            <a:off x="6084338" y="1366702"/>
            <a:ext cx="4590143" cy="584200"/>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a:solidFill>
                <a:schemeClr val="bg1"/>
              </a:solidFill>
              <a:latin typeface="仿宋" panose="02010609060101010101" pitchFamily="49" charset="-122"/>
              <a:ea typeface="仿宋" panose="02010609060101010101" pitchFamily="49" charset="-122"/>
            </a:endParaRPr>
          </a:p>
        </p:txBody>
      </p:sp>
      <p:grpSp>
        <p:nvGrpSpPr>
          <p:cNvPr id="120" name="组合 119">
            <a:extLst>
              <a:ext uri="{FF2B5EF4-FFF2-40B4-BE49-F238E27FC236}">
                <a16:creationId xmlns:a16="http://schemas.microsoft.com/office/drawing/2014/main" id="{12536E3C-E9B8-472D-ADE4-961AC72CE232}"/>
              </a:ext>
            </a:extLst>
          </p:cNvPr>
          <p:cNvGrpSpPr/>
          <p:nvPr/>
        </p:nvGrpSpPr>
        <p:grpSpPr>
          <a:xfrm>
            <a:off x="5283214" y="1248880"/>
            <a:ext cx="549846" cy="617986"/>
            <a:chOff x="279401" y="2698750"/>
            <a:chExt cx="1473200" cy="1655763"/>
          </a:xfrm>
        </p:grpSpPr>
        <p:sp>
          <p:nvSpPr>
            <p:cNvPr id="121" name="Freeform 45">
              <a:extLst>
                <a:ext uri="{FF2B5EF4-FFF2-40B4-BE49-F238E27FC236}">
                  <a16:creationId xmlns:a16="http://schemas.microsoft.com/office/drawing/2014/main" id="{5A6B1E3D-737E-4E7F-9CFF-61084CB179F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2" name="Freeform 46">
              <a:extLst>
                <a:ext uri="{FF2B5EF4-FFF2-40B4-BE49-F238E27FC236}">
                  <a16:creationId xmlns:a16="http://schemas.microsoft.com/office/drawing/2014/main" id="{B90E1F18-7BC4-41B6-8B8E-F8BB8C26EE93}"/>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3" name="Freeform 47">
              <a:extLst>
                <a:ext uri="{FF2B5EF4-FFF2-40B4-BE49-F238E27FC236}">
                  <a16:creationId xmlns:a16="http://schemas.microsoft.com/office/drawing/2014/main" id="{231A5CE1-B98E-44FC-8E6E-C52607274C8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4" name="Freeform 48">
              <a:extLst>
                <a:ext uri="{FF2B5EF4-FFF2-40B4-BE49-F238E27FC236}">
                  <a16:creationId xmlns:a16="http://schemas.microsoft.com/office/drawing/2014/main" id="{980829F6-B387-42A8-849F-6C8E73FE966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5" name="Freeform 49">
              <a:extLst>
                <a:ext uri="{FF2B5EF4-FFF2-40B4-BE49-F238E27FC236}">
                  <a16:creationId xmlns:a16="http://schemas.microsoft.com/office/drawing/2014/main" id="{AF1F527F-DB45-4317-85EB-6C5FB5B729A4}"/>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6" name="Oval 50">
              <a:extLst>
                <a:ext uri="{FF2B5EF4-FFF2-40B4-BE49-F238E27FC236}">
                  <a16:creationId xmlns:a16="http://schemas.microsoft.com/office/drawing/2014/main" id="{45E0D06C-CFFB-494E-BDC4-8225308719A8}"/>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7" name="Freeform 51">
              <a:extLst>
                <a:ext uri="{FF2B5EF4-FFF2-40B4-BE49-F238E27FC236}">
                  <a16:creationId xmlns:a16="http://schemas.microsoft.com/office/drawing/2014/main" id="{176FB438-A2C8-4D8A-9455-8685C32D2A83}"/>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8" name="Freeform 52">
              <a:extLst>
                <a:ext uri="{FF2B5EF4-FFF2-40B4-BE49-F238E27FC236}">
                  <a16:creationId xmlns:a16="http://schemas.microsoft.com/office/drawing/2014/main" id="{587BAF12-F001-4A50-8437-9BD79F91E50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129" name="组合 128">
            <a:extLst>
              <a:ext uri="{FF2B5EF4-FFF2-40B4-BE49-F238E27FC236}">
                <a16:creationId xmlns:a16="http://schemas.microsoft.com/office/drawing/2014/main" id="{5BC1E2AB-3648-4AF6-9081-8DCDAA4B37B7}"/>
              </a:ext>
            </a:extLst>
          </p:cNvPr>
          <p:cNvGrpSpPr/>
          <p:nvPr/>
        </p:nvGrpSpPr>
        <p:grpSpPr>
          <a:xfrm>
            <a:off x="5274270" y="1968692"/>
            <a:ext cx="549846" cy="617986"/>
            <a:chOff x="279401" y="2698750"/>
            <a:chExt cx="1473200" cy="1655763"/>
          </a:xfrm>
        </p:grpSpPr>
        <p:sp>
          <p:nvSpPr>
            <p:cNvPr id="130" name="Freeform 45">
              <a:extLst>
                <a:ext uri="{FF2B5EF4-FFF2-40B4-BE49-F238E27FC236}">
                  <a16:creationId xmlns:a16="http://schemas.microsoft.com/office/drawing/2014/main" id="{3972C737-E08F-4E81-A435-0E694C487CA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1" name="Freeform 46">
              <a:extLst>
                <a:ext uri="{FF2B5EF4-FFF2-40B4-BE49-F238E27FC236}">
                  <a16:creationId xmlns:a16="http://schemas.microsoft.com/office/drawing/2014/main" id="{996B2CEE-4B54-4F87-A12B-9502DC4B3EB1}"/>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2" name="Freeform 47">
              <a:extLst>
                <a:ext uri="{FF2B5EF4-FFF2-40B4-BE49-F238E27FC236}">
                  <a16:creationId xmlns:a16="http://schemas.microsoft.com/office/drawing/2014/main" id="{A3D511C7-83A3-44E3-AD8E-954CF78A100B}"/>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3" name="Freeform 48">
              <a:extLst>
                <a:ext uri="{FF2B5EF4-FFF2-40B4-BE49-F238E27FC236}">
                  <a16:creationId xmlns:a16="http://schemas.microsoft.com/office/drawing/2014/main" id="{A11E4F89-9485-4EC3-B7F2-A75844226029}"/>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4" name="Freeform 49">
              <a:extLst>
                <a:ext uri="{FF2B5EF4-FFF2-40B4-BE49-F238E27FC236}">
                  <a16:creationId xmlns:a16="http://schemas.microsoft.com/office/drawing/2014/main" id="{4DA3EAED-299D-48A4-BB5D-FDF47255A03C}"/>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5" name="Oval 50">
              <a:extLst>
                <a:ext uri="{FF2B5EF4-FFF2-40B4-BE49-F238E27FC236}">
                  <a16:creationId xmlns:a16="http://schemas.microsoft.com/office/drawing/2014/main" id="{5EFC0F61-47EA-4811-B68A-E8DCA36B42B7}"/>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6" name="Freeform 51">
              <a:extLst>
                <a:ext uri="{FF2B5EF4-FFF2-40B4-BE49-F238E27FC236}">
                  <a16:creationId xmlns:a16="http://schemas.microsoft.com/office/drawing/2014/main" id="{B6004DD6-B5A2-4F05-943F-1C59397A0BBC}"/>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7" name="Freeform 52">
              <a:extLst>
                <a:ext uri="{FF2B5EF4-FFF2-40B4-BE49-F238E27FC236}">
                  <a16:creationId xmlns:a16="http://schemas.microsoft.com/office/drawing/2014/main" id="{EEBCF78E-CB09-4C07-A049-F6E0D7E2F81C}"/>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38" name="TextBox 68">
            <a:extLst>
              <a:ext uri="{FF2B5EF4-FFF2-40B4-BE49-F238E27FC236}">
                <a16:creationId xmlns:a16="http://schemas.microsoft.com/office/drawing/2014/main" id="{62CFC4C2-9DBB-4970-87C2-F7342454C3BD}"/>
              </a:ext>
            </a:extLst>
          </p:cNvPr>
          <p:cNvSpPr txBox="1"/>
          <p:nvPr/>
        </p:nvSpPr>
        <p:spPr>
          <a:xfrm>
            <a:off x="6095206" y="2114102"/>
            <a:ext cx="39616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2.3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输入输出</a:t>
            </a:r>
          </a:p>
        </p:txBody>
      </p:sp>
      <p:grpSp>
        <p:nvGrpSpPr>
          <p:cNvPr id="139" name="组合 138">
            <a:extLst>
              <a:ext uri="{FF2B5EF4-FFF2-40B4-BE49-F238E27FC236}">
                <a16:creationId xmlns:a16="http://schemas.microsoft.com/office/drawing/2014/main" id="{BE048C30-E67A-482E-B9EB-77F4FAD8BB55}"/>
              </a:ext>
            </a:extLst>
          </p:cNvPr>
          <p:cNvGrpSpPr/>
          <p:nvPr/>
        </p:nvGrpSpPr>
        <p:grpSpPr>
          <a:xfrm>
            <a:off x="5275064" y="2742685"/>
            <a:ext cx="549846" cy="617986"/>
            <a:chOff x="279401" y="2698750"/>
            <a:chExt cx="1473200" cy="1655763"/>
          </a:xfrm>
        </p:grpSpPr>
        <p:sp>
          <p:nvSpPr>
            <p:cNvPr id="140" name="Freeform 45">
              <a:extLst>
                <a:ext uri="{FF2B5EF4-FFF2-40B4-BE49-F238E27FC236}">
                  <a16:creationId xmlns:a16="http://schemas.microsoft.com/office/drawing/2014/main" id="{EB9781C6-124D-49CE-82D3-2C7F6EF8D3D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1" name="Freeform 46">
              <a:extLst>
                <a:ext uri="{FF2B5EF4-FFF2-40B4-BE49-F238E27FC236}">
                  <a16:creationId xmlns:a16="http://schemas.microsoft.com/office/drawing/2014/main" id="{A531BAD0-2FFA-4B26-9B22-8824AEDAD347}"/>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2" name="Freeform 47">
              <a:extLst>
                <a:ext uri="{FF2B5EF4-FFF2-40B4-BE49-F238E27FC236}">
                  <a16:creationId xmlns:a16="http://schemas.microsoft.com/office/drawing/2014/main" id="{4949DAB7-7B92-4E63-909B-8524BF2DF34F}"/>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3" name="Freeform 48">
              <a:extLst>
                <a:ext uri="{FF2B5EF4-FFF2-40B4-BE49-F238E27FC236}">
                  <a16:creationId xmlns:a16="http://schemas.microsoft.com/office/drawing/2014/main" id="{9D6FD066-BECA-4D5C-B3BC-02B0FB1FDD1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4" name="Freeform 49">
              <a:extLst>
                <a:ext uri="{FF2B5EF4-FFF2-40B4-BE49-F238E27FC236}">
                  <a16:creationId xmlns:a16="http://schemas.microsoft.com/office/drawing/2014/main" id="{FBE3846C-17E4-49AD-B745-7BDC59974D5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5" name="Oval 50">
              <a:extLst>
                <a:ext uri="{FF2B5EF4-FFF2-40B4-BE49-F238E27FC236}">
                  <a16:creationId xmlns:a16="http://schemas.microsoft.com/office/drawing/2014/main" id="{5736930D-1698-450B-8A9B-28C789A90BA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6" name="Freeform 51">
              <a:extLst>
                <a:ext uri="{FF2B5EF4-FFF2-40B4-BE49-F238E27FC236}">
                  <a16:creationId xmlns:a16="http://schemas.microsoft.com/office/drawing/2014/main" id="{035E16BF-3FE5-4482-9628-D0108A141B66}"/>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7" name="Freeform 52">
              <a:extLst>
                <a:ext uri="{FF2B5EF4-FFF2-40B4-BE49-F238E27FC236}">
                  <a16:creationId xmlns:a16="http://schemas.microsoft.com/office/drawing/2014/main" id="{B32DD250-0C38-42F7-902A-B93430678D8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48" name="TextBox 78">
            <a:extLst>
              <a:ext uri="{FF2B5EF4-FFF2-40B4-BE49-F238E27FC236}">
                <a16:creationId xmlns:a16="http://schemas.microsoft.com/office/drawing/2014/main" id="{AFEED21C-3772-4E4B-9BE4-CE90B5019F7C}"/>
              </a:ext>
            </a:extLst>
          </p:cNvPr>
          <p:cNvSpPr txBox="1"/>
          <p:nvPr/>
        </p:nvSpPr>
        <p:spPr>
          <a:xfrm>
            <a:off x="6096000" y="2888095"/>
            <a:ext cx="4190206" cy="461665"/>
          </a:xfrm>
          <a:prstGeom prst="rect">
            <a:avLst/>
          </a:prstGeom>
          <a:noFill/>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2.4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流程控制</a:t>
            </a:r>
          </a:p>
        </p:txBody>
      </p:sp>
      <p:sp>
        <p:nvSpPr>
          <p:cNvPr id="149" name="TextBox 108">
            <a:extLst>
              <a:ext uri="{FF2B5EF4-FFF2-40B4-BE49-F238E27FC236}">
                <a16:creationId xmlns:a16="http://schemas.microsoft.com/office/drawing/2014/main" id="{92646231-BB38-47A7-B400-74719D2F5E49}"/>
              </a:ext>
            </a:extLst>
          </p:cNvPr>
          <p:cNvSpPr txBox="1"/>
          <p:nvPr/>
        </p:nvSpPr>
        <p:spPr>
          <a:xfrm>
            <a:off x="6099500" y="3662088"/>
            <a:ext cx="5180806" cy="461665"/>
          </a:xfrm>
          <a:prstGeom prst="rect">
            <a:avLst/>
          </a:prstGeom>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2.5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数组</a:t>
            </a:r>
          </a:p>
        </p:txBody>
      </p:sp>
      <p:sp>
        <p:nvSpPr>
          <p:cNvPr id="150" name="TextBox 2">
            <a:extLst>
              <a:ext uri="{FF2B5EF4-FFF2-40B4-BE49-F238E27FC236}">
                <a16:creationId xmlns:a16="http://schemas.microsoft.com/office/drawing/2014/main" id="{4F0869E4-A930-4E46-875D-69EF40867F8B}"/>
              </a:ext>
            </a:extLst>
          </p:cNvPr>
          <p:cNvSpPr txBox="1"/>
          <p:nvPr/>
        </p:nvSpPr>
        <p:spPr>
          <a:xfrm>
            <a:off x="6084338" y="1366069"/>
            <a:ext cx="3961606" cy="461665"/>
          </a:xfrm>
          <a:prstGeom prst="rect">
            <a:avLst/>
          </a:prstGeom>
          <a:noFill/>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2.2   </a:t>
            </a:r>
            <a:r>
              <a:rPr lang="zh-CN" altLang="en-US" sz="2400" b="1" dirty="0">
                <a:solidFill>
                  <a:schemeClr val="bg1"/>
                </a:solidFill>
                <a:latin typeface="仿宋" panose="02010609060101010101" pitchFamily="49" charset="-122"/>
                <a:ea typeface="仿宋" panose="02010609060101010101" pitchFamily="49" charset="-122"/>
              </a:rPr>
              <a:t>数据类型和运算符号</a:t>
            </a:r>
          </a:p>
        </p:txBody>
      </p:sp>
      <p:grpSp>
        <p:nvGrpSpPr>
          <p:cNvPr id="151" name="组合 150">
            <a:extLst>
              <a:ext uri="{FF2B5EF4-FFF2-40B4-BE49-F238E27FC236}">
                <a16:creationId xmlns:a16="http://schemas.microsoft.com/office/drawing/2014/main" id="{24A9AD97-2493-440B-BC1D-AA9AEA5901D8}"/>
              </a:ext>
            </a:extLst>
          </p:cNvPr>
          <p:cNvGrpSpPr/>
          <p:nvPr/>
        </p:nvGrpSpPr>
        <p:grpSpPr>
          <a:xfrm>
            <a:off x="5295940" y="3518752"/>
            <a:ext cx="549846" cy="617986"/>
            <a:chOff x="279401" y="2698750"/>
            <a:chExt cx="1473200" cy="1655763"/>
          </a:xfrm>
        </p:grpSpPr>
        <p:sp>
          <p:nvSpPr>
            <p:cNvPr id="152" name="Freeform 45">
              <a:extLst>
                <a:ext uri="{FF2B5EF4-FFF2-40B4-BE49-F238E27FC236}">
                  <a16:creationId xmlns:a16="http://schemas.microsoft.com/office/drawing/2014/main" id="{2E87A3AF-4CD7-40A4-92AF-B42A38430371}"/>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3" name="Freeform 46">
              <a:extLst>
                <a:ext uri="{FF2B5EF4-FFF2-40B4-BE49-F238E27FC236}">
                  <a16:creationId xmlns:a16="http://schemas.microsoft.com/office/drawing/2014/main" id="{0F6474BA-4FAB-4571-87C1-FCC76E8E12D8}"/>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4" name="Freeform 47">
              <a:extLst>
                <a:ext uri="{FF2B5EF4-FFF2-40B4-BE49-F238E27FC236}">
                  <a16:creationId xmlns:a16="http://schemas.microsoft.com/office/drawing/2014/main" id="{BC8408E7-EDE7-4653-82AA-597441B44D2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5" name="Freeform 48">
              <a:extLst>
                <a:ext uri="{FF2B5EF4-FFF2-40B4-BE49-F238E27FC236}">
                  <a16:creationId xmlns:a16="http://schemas.microsoft.com/office/drawing/2014/main" id="{E789C844-62D9-40DF-9364-601EC66CE39A}"/>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6" name="Freeform 49">
              <a:extLst>
                <a:ext uri="{FF2B5EF4-FFF2-40B4-BE49-F238E27FC236}">
                  <a16:creationId xmlns:a16="http://schemas.microsoft.com/office/drawing/2014/main" id="{F1632258-DC3F-45BB-B662-9918CCED8C98}"/>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7" name="Oval 50">
              <a:extLst>
                <a:ext uri="{FF2B5EF4-FFF2-40B4-BE49-F238E27FC236}">
                  <a16:creationId xmlns:a16="http://schemas.microsoft.com/office/drawing/2014/main" id="{90EB62B3-A3EF-4B07-AE5C-A6A513D3135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8" name="Freeform 51">
              <a:extLst>
                <a:ext uri="{FF2B5EF4-FFF2-40B4-BE49-F238E27FC236}">
                  <a16:creationId xmlns:a16="http://schemas.microsoft.com/office/drawing/2014/main" id="{8AC8FF35-0911-44B1-89A5-702450A3172E}"/>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9" name="Freeform 52">
              <a:extLst>
                <a:ext uri="{FF2B5EF4-FFF2-40B4-BE49-F238E27FC236}">
                  <a16:creationId xmlns:a16="http://schemas.microsoft.com/office/drawing/2014/main" id="{DC01298C-B00B-4C2D-BA4E-DD60B02EEC5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160" name="组合 159">
            <a:extLst>
              <a:ext uri="{FF2B5EF4-FFF2-40B4-BE49-F238E27FC236}">
                <a16:creationId xmlns:a16="http://schemas.microsoft.com/office/drawing/2014/main" id="{46269DF3-EBA4-47DA-AC25-2860CCE33604}"/>
              </a:ext>
            </a:extLst>
          </p:cNvPr>
          <p:cNvGrpSpPr/>
          <p:nvPr/>
        </p:nvGrpSpPr>
        <p:grpSpPr>
          <a:xfrm>
            <a:off x="5362212" y="4302218"/>
            <a:ext cx="549846" cy="617986"/>
            <a:chOff x="279401" y="2698750"/>
            <a:chExt cx="1473200" cy="1655763"/>
          </a:xfrm>
        </p:grpSpPr>
        <p:sp>
          <p:nvSpPr>
            <p:cNvPr id="161" name="Freeform 45">
              <a:extLst>
                <a:ext uri="{FF2B5EF4-FFF2-40B4-BE49-F238E27FC236}">
                  <a16:creationId xmlns:a16="http://schemas.microsoft.com/office/drawing/2014/main" id="{80DD4620-9A35-405A-84AB-97F0220CBEC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2" name="Freeform 46">
              <a:extLst>
                <a:ext uri="{FF2B5EF4-FFF2-40B4-BE49-F238E27FC236}">
                  <a16:creationId xmlns:a16="http://schemas.microsoft.com/office/drawing/2014/main" id="{32F09628-F15B-4C20-BCF8-3336B106714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3" name="Freeform 47">
              <a:extLst>
                <a:ext uri="{FF2B5EF4-FFF2-40B4-BE49-F238E27FC236}">
                  <a16:creationId xmlns:a16="http://schemas.microsoft.com/office/drawing/2014/main" id="{1A9565C6-337B-43ED-8B86-2D60400FAE09}"/>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4" name="Freeform 48">
              <a:extLst>
                <a:ext uri="{FF2B5EF4-FFF2-40B4-BE49-F238E27FC236}">
                  <a16:creationId xmlns:a16="http://schemas.microsoft.com/office/drawing/2014/main" id="{2CA1A40E-84FA-41E4-8B96-70095783DC1E}"/>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5" name="Freeform 49">
              <a:extLst>
                <a:ext uri="{FF2B5EF4-FFF2-40B4-BE49-F238E27FC236}">
                  <a16:creationId xmlns:a16="http://schemas.microsoft.com/office/drawing/2014/main" id="{9A94B340-FC11-4C85-8B41-44ABB4FBABA1}"/>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6" name="Oval 50">
              <a:extLst>
                <a:ext uri="{FF2B5EF4-FFF2-40B4-BE49-F238E27FC236}">
                  <a16:creationId xmlns:a16="http://schemas.microsoft.com/office/drawing/2014/main" id="{99F5FA50-79F2-4B3D-B3B8-2356F6FA51A3}"/>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7" name="Freeform 51">
              <a:extLst>
                <a:ext uri="{FF2B5EF4-FFF2-40B4-BE49-F238E27FC236}">
                  <a16:creationId xmlns:a16="http://schemas.microsoft.com/office/drawing/2014/main" id="{50276B3B-7B7E-4EB5-B446-A3B2C20D8EA8}"/>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8" name="Freeform 52">
              <a:extLst>
                <a:ext uri="{FF2B5EF4-FFF2-40B4-BE49-F238E27FC236}">
                  <a16:creationId xmlns:a16="http://schemas.microsoft.com/office/drawing/2014/main" id="{F5B6E48B-F94B-47DB-BA90-7A3AB79B240B}"/>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69" name="TextBox 206">
            <a:extLst>
              <a:ext uri="{FF2B5EF4-FFF2-40B4-BE49-F238E27FC236}">
                <a16:creationId xmlns:a16="http://schemas.microsoft.com/office/drawing/2014/main" id="{76A40ECD-E1F5-49FF-8719-1A7743ACBBA6}"/>
              </a:ext>
            </a:extLst>
          </p:cNvPr>
          <p:cNvSpPr txBox="1"/>
          <p:nvPr/>
        </p:nvSpPr>
        <p:spPr>
          <a:xfrm>
            <a:off x="6085394" y="4450153"/>
            <a:ext cx="5180806" cy="461665"/>
          </a:xfrm>
          <a:prstGeom prst="rect">
            <a:avLst/>
          </a:prstGeom>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2.6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枚举</a:t>
            </a:r>
          </a:p>
        </p:txBody>
      </p:sp>
      <p:pic>
        <p:nvPicPr>
          <p:cNvPr id="170" name="图片 169">
            <a:extLst>
              <a:ext uri="{FF2B5EF4-FFF2-40B4-BE49-F238E27FC236}">
                <a16:creationId xmlns:a16="http://schemas.microsoft.com/office/drawing/2014/main" id="{AD4125E7-923E-4BCD-A416-468EF080E4C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72" y="3091"/>
            <a:ext cx="4550077" cy="6825118"/>
          </a:xfrm>
          <a:prstGeom prst="rect">
            <a:avLst/>
          </a:prstGeom>
        </p:spPr>
      </p:pic>
      <p:sp>
        <p:nvSpPr>
          <p:cNvPr id="171" name="矩形 170">
            <a:extLst>
              <a:ext uri="{FF2B5EF4-FFF2-40B4-BE49-F238E27FC236}">
                <a16:creationId xmlns:a16="http://schemas.microsoft.com/office/drawing/2014/main" id="{203F7574-926D-4C95-9223-219C821DFEBD}"/>
              </a:ext>
            </a:extLst>
          </p:cNvPr>
          <p:cNvSpPr/>
          <p:nvPr/>
        </p:nvSpPr>
        <p:spPr>
          <a:xfrm>
            <a:off x="0" y="0"/>
            <a:ext cx="4545205"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6625" algn="l"/>
              </a:tabLst>
            </a:pPr>
            <a:endParaRPr lang="zh-CN" altLang="en-US" dirty="0">
              <a:solidFill>
                <a:srgbClr val="55B2A0"/>
              </a:solidFill>
            </a:endParaRPr>
          </a:p>
        </p:txBody>
      </p:sp>
      <p:sp>
        <p:nvSpPr>
          <p:cNvPr id="172" name="文本框 24">
            <a:extLst>
              <a:ext uri="{FF2B5EF4-FFF2-40B4-BE49-F238E27FC236}">
                <a16:creationId xmlns:a16="http://schemas.microsoft.com/office/drawing/2014/main" id="{3534DA00-4BF3-4A92-A003-1B8FA793C3A8}"/>
              </a:ext>
            </a:extLst>
          </p:cNvPr>
          <p:cNvSpPr txBox="1"/>
          <p:nvPr/>
        </p:nvSpPr>
        <p:spPr>
          <a:xfrm>
            <a:off x="291732" y="-79882"/>
            <a:ext cx="1455919" cy="2216504"/>
          </a:xfrm>
          <a:prstGeom prst="rect">
            <a:avLst/>
          </a:prstGeom>
          <a:noFill/>
        </p:spPr>
        <p:txBody>
          <a:bodyPr wrap="square" rtlCol="0">
            <a:spAutoFit/>
          </a:bodyPr>
          <a:lstStyle/>
          <a:p>
            <a:r>
              <a:rPr lang="en-US" altLang="zh-CN" sz="13800" b="1" dirty="0">
                <a:solidFill>
                  <a:schemeClr val="bg1"/>
                </a:solidFill>
                <a:latin typeface="Bodoni MT" panose="02070603080606020203" pitchFamily="18" charset="0"/>
              </a:rPr>
              <a:t>C</a:t>
            </a:r>
            <a:endParaRPr lang="zh-CN" altLang="en-US" sz="6000" b="1" dirty="0">
              <a:solidFill>
                <a:schemeClr val="bg1"/>
              </a:solidFill>
              <a:latin typeface="Bodoni MT" panose="02070603080606020203" pitchFamily="18" charset="0"/>
            </a:endParaRPr>
          </a:p>
        </p:txBody>
      </p:sp>
      <p:sp>
        <p:nvSpPr>
          <p:cNvPr id="173" name="文本框 25">
            <a:extLst>
              <a:ext uri="{FF2B5EF4-FFF2-40B4-BE49-F238E27FC236}">
                <a16:creationId xmlns:a16="http://schemas.microsoft.com/office/drawing/2014/main" id="{9C98BCD3-E517-4374-87DC-375B762C9DC9}"/>
              </a:ext>
            </a:extLst>
          </p:cNvPr>
          <p:cNvSpPr txBox="1"/>
          <p:nvPr/>
        </p:nvSpPr>
        <p:spPr>
          <a:xfrm>
            <a:off x="469087" y="1891211"/>
            <a:ext cx="2044719" cy="923544"/>
          </a:xfrm>
          <a:prstGeom prst="rect">
            <a:avLst/>
          </a:prstGeom>
          <a:noFill/>
        </p:spPr>
        <p:txBody>
          <a:bodyPr wrap="square" rtlCol="0">
            <a:spAutoFit/>
          </a:bodyPr>
          <a:lstStyle/>
          <a:p>
            <a:r>
              <a:rPr lang="zh-CN" altLang="en-US" sz="5400" dirty="0">
                <a:solidFill>
                  <a:schemeClr val="bg1"/>
                </a:solidFill>
                <a:latin typeface="黑体" panose="02010609060101010101" pitchFamily="49" charset="-122"/>
                <a:ea typeface="黑体" panose="02010609060101010101" pitchFamily="49" charset="-122"/>
              </a:rPr>
              <a:t>目录</a:t>
            </a:r>
          </a:p>
        </p:txBody>
      </p:sp>
      <p:sp>
        <p:nvSpPr>
          <p:cNvPr id="174" name="文本框 26">
            <a:extLst>
              <a:ext uri="{FF2B5EF4-FFF2-40B4-BE49-F238E27FC236}">
                <a16:creationId xmlns:a16="http://schemas.microsoft.com/office/drawing/2014/main" id="{E2AFECCA-47F1-43C9-8DF1-3D7650BFAFCC}"/>
              </a:ext>
            </a:extLst>
          </p:cNvPr>
          <p:cNvSpPr txBox="1"/>
          <p:nvPr/>
        </p:nvSpPr>
        <p:spPr>
          <a:xfrm>
            <a:off x="1395640" y="997242"/>
            <a:ext cx="3136002" cy="830997"/>
          </a:xfrm>
          <a:prstGeom prst="rect">
            <a:avLst/>
          </a:prstGeom>
          <a:noFill/>
        </p:spPr>
        <p:txBody>
          <a:bodyPr wrap="square" rtlCol="0">
            <a:spAutoFit/>
          </a:bodyPr>
          <a:lstStyle/>
          <a:p>
            <a:r>
              <a:rPr lang="en-US" altLang="zh-CN" sz="4800" b="1" dirty="0">
                <a:solidFill>
                  <a:schemeClr val="bg1"/>
                </a:solidFill>
                <a:latin typeface="Bodoni MT" panose="02070603080606020203" pitchFamily="18" charset="0"/>
              </a:rPr>
              <a:t>ONTENTS</a:t>
            </a:r>
            <a:endParaRPr lang="zh-CN" altLang="en-US" sz="6000" b="1" dirty="0">
              <a:solidFill>
                <a:schemeClr val="bg1"/>
              </a:solidFill>
              <a:latin typeface="Bodoni MT" panose="02070603080606020203" pitchFamily="18" charset="0"/>
            </a:endParaRPr>
          </a:p>
        </p:txBody>
      </p:sp>
      <p:sp>
        <p:nvSpPr>
          <p:cNvPr id="175" name="矩形 174">
            <a:extLst>
              <a:ext uri="{FF2B5EF4-FFF2-40B4-BE49-F238E27FC236}">
                <a16:creationId xmlns:a16="http://schemas.microsoft.com/office/drawing/2014/main" id="{B3429AC9-4ADE-4728-AA1C-E1C09F41B85B}"/>
              </a:ext>
            </a:extLst>
          </p:cNvPr>
          <p:cNvSpPr/>
          <p:nvPr/>
        </p:nvSpPr>
        <p:spPr>
          <a:xfrm>
            <a:off x="532606" y="1753157"/>
            <a:ext cx="3810000" cy="7880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矩形 175">
            <a:extLst>
              <a:ext uri="{FF2B5EF4-FFF2-40B4-BE49-F238E27FC236}">
                <a16:creationId xmlns:a16="http://schemas.microsoft.com/office/drawing/2014/main" id="{BBE537E9-DA2C-4AE3-9B05-47ACA54039D0}"/>
              </a:ext>
            </a:extLst>
          </p:cNvPr>
          <p:cNvSpPr/>
          <p:nvPr/>
        </p:nvSpPr>
        <p:spPr>
          <a:xfrm>
            <a:off x="532607" y="2809797"/>
            <a:ext cx="1431478" cy="113910"/>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7" name="组合 176">
            <a:extLst>
              <a:ext uri="{FF2B5EF4-FFF2-40B4-BE49-F238E27FC236}">
                <a16:creationId xmlns:a16="http://schemas.microsoft.com/office/drawing/2014/main" id="{C07B2382-6F5C-4862-896E-B31C68D12EE5}"/>
              </a:ext>
            </a:extLst>
          </p:cNvPr>
          <p:cNvGrpSpPr/>
          <p:nvPr/>
        </p:nvGrpSpPr>
        <p:grpSpPr>
          <a:xfrm>
            <a:off x="5376318" y="5045684"/>
            <a:ext cx="549846" cy="617986"/>
            <a:chOff x="279401" y="2698750"/>
            <a:chExt cx="1473200" cy="1655763"/>
          </a:xfrm>
        </p:grpSpPr>
        <p:sp>
          <p:nvSpPr>
            <p:cNvPr id="178" name="Freeform 45">
              <a:extLst>
                <a:ext uri="{FF2B5EF4-FFF2-40B4-BE49-F238E27FC236}">
                  <a16:creationId xmlns:a16="http://schemas.microsoft.com/office/drawing/2014/main" id="{D11B542C-8CFC-41C1-8A95-8C2FB373975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9" name="Freeform 46">
              <a:extLst>
                <a:ext uri="{FF2B5EF4-FFF2-40B4-BE49-F238E27FC236}">
                  <a16:creationId xmlns:a16="http://schemas.microsoft.com/office/drawing/2014/main" id="{0A019D9B-0ABF-43F8-BBB3-2DCE2A511F26}"/>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0" name="Freeform 47">
              <a:extLst>
                <a:ext uri="{FF2B5EF4-FFF2-40B4-BE49-F238E27FC236}">
                  <a16:creationId xmlns:a16="http://schemas.microsoft.com/office/drawing/2014/main" id="{89E4FB18-A479-4190-9335-5018C8339369}"/>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1" name="Freeform 48">
              <a:extLst>
                <a:ext uri="{FF2B5EF4-FFF2-40B4-BE49-F238E27FC236}">
                  <a16:creationId xmlns:a16="http://schemas.microsoft.com/office/drawing/2014/main" id="{2277E399-C68D-4AB7-B97E-74C1925C2CA3}"/>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2" name="Freeform 49">
              <a:extLst>
                <a:ext uri="{FF2B5EF4-FFF2-40B4-BE49-F238E27FC236}">
                  <a16:creationId xmlns:a16="http://schemas.microsoft.com/office/drawing/2014/main" id="{FC58C1E0-4386-4088-A8DB-63ED479DB93C}"/>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3" name="Oval 50">
              <a:extLst>
                <a:ext uri="{FF2B5EF4-FFF2-40B4-BE49-F238E27FC236}">
                  <a16:creationId xmlns:a16="http://schemas.microsoft.com/office/drawing/2014/main" id="{5CB51622-4C96-4A52-83F2-24E02DA0E19B}"/>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4" name="Freeform 51">
              <a:extLst>
                <a:ext uri="{FF2B5EF4-FFF2-40B4-BE49-F238E27FC236}">
                  <a16:creationId xmlns:a16="http://schemas.microsoft.com/office/drawing/2014/main" id="{11C90F0D-2A1C-444F-8959-C53C11D06D62}"/>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5" name="Freeform 52">
              <a:extLst>
                <a:ext uri="{FF2B5EF4-FFF2-40B4-BE49-F238E27FC236}">
                  <a16:creationId xmlns:a16="http://schemas.microsoft.com/office/drawing/2014/main" id="{7C83C986-D7C0-468B-8042-9CC20AEF44F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86" name="TextBox 206">
            <a:extLst>
              <a:ext uri="{FF2B5EF4-FFF2-40B4-BE49-F238E27FC236}">
                <a16:creationId xmlns:a16="http://schemas.microsoft.com/office/drawing/2014/main" id="{8545B12D-923A-4E4B-A66F-605DA9E3A007}"/>
              </a:ext>
            </a:extLst>
          </p:cNvPr>
          <p:cNvSpPr txBox="1"/>
          <p:nvPr/>
        </p:nvSpPr>
        <p:spPr>
          <a:xfrm>
            <a:off x="6099500" y="5193619"/>
            <a:ext cx="5180806" cy="461665"/>
          </a:xfrm>
          <a:prstGeom prst="rect">
            <a:avLst/>
          </a:prstGeom>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2.7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小结</a:t>
            </a:r>
          </a:p>
        </p:txBody>
      </p:sp>
      <p:grpSp>
        <p:nvGrpSpPr>
          <p:cNvPr id="187" name="组合 186">
            <a:extLst>
              <a:ext uri="{FF2B5EF4-FFF2-40B4-BE49-F238E27FC236}">
                <a16:creationId xmlns:a16="http://schemas.microsoft.com/office/drawing/2014/main" id="{3D3914A1-821E-45FB-B8FF-1B6B13358EA3}"/>
              </a:ext>
            </a:extLst>
          </p:cNvPr>
          <p:cNvGrpSpPr/>
          <p:nvPr/>
        </p:nvGrpSpPr>
        <p:grpSpPr>
          <a:xfrm>
            <a:off x="5292045" y="430774"/>
            <a:ext cx="549846" cy="617986"/>
            <a:chOff x="279401" y="2698750"/>
            <a:chExt cx="1473200" cy="1655763"/>
          </a:xfrm>
        </p:grpSpPr>
        <p:sp>
          <p:nvSpPr>
            <p:cNvPr id="188" name="Freeform 45">
              <a:extLst>
                <a:ext uri="{FF2B5EF4-FFF2-40B4-BE49-F238E27FC236}">
                  <a16:creationId xmlns:a16="http://schemas.microsoft.com/office/drawing/2014/main" id="{929D3E3D-466C-4DF0-ACFF-1FB6712C742C}"/>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9" name="Freeform 46">
              <a:extLst>
                <a:ext uri="{FF2B5EF4-FFF2-40B4-BE49-F238E27FC236}">
                  <a16:creationId xmlns:a16="http://schemas.microsoft.com/office/drawing/2014/main" id="{51A5804C-F897-4BBF-BB8B-8DE8EBAF569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0" name="Freeform 47">
              <a:extLst>
                <a:ext uri="{FF2B5EF4-FFF2-40B4-BE49-F238E27FC236}">
                  <a16:creationId xmlns:a16="http://schemas.microsoft.com/office/drawing/2014/main" id="{22C35572-9370-47F6-91BB-5DBA58384E51}"/>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1" name="Freeform 48">
              <a:extLst>
                <a:ext uri="{FF2B5EF4-FFF2-40B4-BE49-F238E27FC236}">
                  <a16:creationId xmlns:a16="http://schemas.microsoft.com/office/drawing/2014/main" id="{979921ED-439B-4DC1-808B-BA44FA2819C6}"/>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2" name="Freeform 49">
              <a:extLst>
                <a:ext uri="{FF2B5EF4-FFF2-40B4-BE49-F238E27FC236}">
                  <a16:creationId xmlns:a16="http://schemas.microsoft.com/office/drawing/2014/main" id="{CAE84BCA-ECEC-4CB3-A15D-CC6F5471405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3" name="Oval 50">
              <a:extLst>
                <a:ext uri="{FF2B5EF4-FFF2-40B4-BE49-F238E27FC236}">
                  <a16:creationId xmlns:a16="http://schemas.microsoft.com/office/drawing/2014/main" id="{8C1A0872-75EC-4B93-996A-082D94A05049}"/>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4" name="Freeform 51">
              <a:extLst>
                <a:ext uri="{FF2B5EF4-FFF2-40B4-BE49-F238E27FC236}">
                  <a16:creationId xmlns:a16="http://schemas.microsoft.com/office/drawing/2014/main" id="{12721B50-4C6B-4D84-98D0-898383AF70DF}"/>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5" name="Freeform 52">
              <a:extLst>
                <a:ext uri="{FF2B5EF4-FFF2-40B4-BE49-F238E27FC236}">
                  <a16:creationId xmlns:a16="http://schemas.microsoft.com/office/drawing/2014/main" id="{A272D19F-1668-414E-9AD2-43D86C85B75D}"/>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96" name="TextBox 206">
            <a:extLst>
              <a:ext uri="{FF2B5EF4-FFF2-40B4-BE49-F238E27FC236}">
                <a16:creationId xmlns:a16="http://schemas.microsoft.com/office/drawing/2014/main" id="{C69DC414-680C-41BD-8AC1-957392238DF3}"/>
              </a:ext>
            </a:extLst>
          </p:cNvPr>
          <p:cNvSpPr txBox="1"/>
          <p:nvPr/>
        </p:nvSpPr>
        <p:spPr>
          <a:xfrm>
            <a:off x="6095206" y="618036"/>
            <a:ext cx="3950738" cy="461665"/>
          </a:xfrm>
          <a:prstGeom prst="rect">
            <a:avLst/>
          </a:prstGeom>
        </p:spPr>
        <p:txBody>
          <a:bodyPr wrap="square" rtlCol="0">
            <a:spAutoFit/>
          </a:bodyPr>
          <a:lstStyle/>
          <a:p>
            <a:r>
              <a:rPr lang="en-US" altLang="zh-CN" sz="2400" b="1" dirty="0">
                <a:latin typeface="仿宋" panose="02010609060101010101" pitchFamily="49" charset="-122"/>
                <a:ea typeface="仿宋" panose="02010609060101010101" pitchFamily="49" charset="-122"/>
              </a:rPr>
              <a:t>2.1   </a:t>
            </a:r>
            <a:r>
              <a:rPr lang="zh-CN" altLang="en-US" sz="2400" b="1" dirty="0">
                <a:latin typeface="仿宋" panose="02010609060101010101" pitchFamily="49" charset="-122"/>
                <a:ea typeface="仿宋" panose="02010609060101010101" pitchFamily="49" charset="-122"/>
              </a:rPr>
              <a:t>标识符与关键字</a:t>
            </a:r>
          </a:p>
        </p:txBody>
      </p:sp>
    </p:spTree>
    <p:extLst>
      <p:ext uri="{BB962C8B-B14F-4D97-AF65-F5344CB8AC3E}">
        <p14:creationId xmlns:p14="http://schemas.microsoft.com/office/powerpoint/2010/main" val="31473844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2.4  </a:t>
            </a:r>
            <a:r>
              <a:rPr lang="zh-CN" altLang="en-US" b="1" dirty="0">
                <a:latin typeface="仿宋" panose="02010609060101010101" pitchFamily="49" charset="-122"/>
                <a:ea typeface="仿宋" panose="02010609060101010101" pitchFamily="49" charset="-122"/>
              </a:rPr>
              <a:t>控制语句</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Freeform 3">
            <a:extLst>
              <a:ext uri="{FF2B5EF4-FFF2-40B4-BE49-F238E27FC236}">
                <a16:creationId xmlns:a16="http://schemas.microsoft.com/office/drawing/2014/main" id="{A4A6790E-697B-4C20-B01A-A1AECE8BBB38}"/>
              </a:ext>
            </a:extLst>
          </p:cNvPr>
          <p:cNvSpPr/>
          <p:nvPr/>
        </p:nvSpPr>
        <p:spPr>
          <a:xfrm>
            <a:off x="304006" y="1478755"/>
            <a:ext cx="5257006"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5" name="内容占位符 2">
            <a:extLst>
              <a:ext uri="{FF2B5EF4-FFF2-40B4-BE49-F238E27FC236}">
                <a16:creationId xmlns:a16="http://schemas.microsoft.com/office/drawing/2014/main" id="{830464E8-2F52-42E9-9A35-9CB2F39349E9}"/>
              </a:ext>
            </a:extLst>
          </p:cNvPr>
          <p:cNvSpPr txBox="1">
            <a:spLocks/>
          </p:cNvSpPr>
          <p:nvPr/>
        </p:nvSpPr>
        <p:spPr>
          <a:xfrm>
            <a:off x="460015" y="1488649"/>
            <a:ext cx="3577791"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2</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if-else</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语句</a:t>
            </a:r>
          </a:p>
        </p:txBody>
      </p:sp>
      <p:sp>
        <p:nvSpPr>
          <p:cNvPr id="6" name="内容占位符 2">
            <a:extLst>
              <a:ext uri="{FF2B5EF4-FFF2-40B4-BE49-F238E27FC236}">
                <a16:creationId xmlns:a16="http://schemas.microsoft.com/office/drawing/2014/main" id="{9955B617-7F58-49B5-8E50-BC40257BAC96}"/>
              </a:ext>
            </a:extLst>
          </p:cNvPr>
          <p:cNvSpPr txBox="1">
            <a:spLocks/>
          </p:cNvSpPr>
          <p:nvPr/>
        </p:nvSpPr>
        <p:spPr>
          <a:xfrm>
            <a:off x="-153194" y="2022049"/>
            <a:ext cx="5254191" cy="3769945"/>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if-else</a:t>
            </a:r>
            <a:r>
              <a:rPr lang="zh-CN" altLang="en-US" sz="2400" dirty="0">
                <a:solidFill>
                  <a:schemeClr val="tx1"/>
                </a:solidFill>
                <a:latin typeface="仿宋" panose="02010609060101010101" pitchFamily="49" charset="-122"/>
                <a:ea typeface="仿宋" panose="02010609060101010101" pitchFamily="49" charset="-122"/>
              </a:rPr>
              <a:t>语句可以实现两个分支。</a:t>
            </a:r>
            <a:endParaRPr lang="en-US" altLang="zh-CN" sz="2400" dirty="0">
              <a:solidFill>
                <a:schemeClr val="tx1"/>
              </a:solidFill>
              <a:latin typeface="仿宋" panose="02010609060101010101" pitchFamily="49" charset="-122"/>
              <a:ea typeface="仿宋" panose="02010609060101010101" pitchFamily="49" charset="-122"/>
            </a:endParaRP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它的语法形式：</a:t>
            </a:r>
          </a:p>
          <a:p>
            <a:pPr marL="0" indent="1165225">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if(</a:t>
            </a:r>
            <a:r>
              <a:rPr lang="zh-CN" altLang="en-US" sz="2400" dirty="0">
                <a:solidFill>
                  <a:schemeClr val="tx1"/>
                </a:solidFill>
                <a:latin typeface="仿宋" panose="02010609060101010101" pitchFamily="49" charset="-122"/>
                <a:ea typeface="仿宋" panose="02010609060101010101" pitchFamily="49" charset="-122"/>
              </a:rPr>
              <a:t>条件表达式</a:t>
            </a:r>
            <a:r>
              <a:rPr lang="en-US" altLang="zh-CN" sz="2400" dirty="0">
                <a:solidFill>
                  <a:schemeClr val="tx1"/>
                </a:solidFill>
                <a:latin typeface="仿宋" panose="02010609060101010101" pitchFamily="49" charset="-122"/>
                <a:ea typeface="仿宋" panose="02010609060101010101" pitchFamily="49" charset="-122"/>
              </a:rPr>
              <a:t>)</a:t>
            </a:r>
          </a:p>
          <a:p>
            <a:pPr marL="0" indent="1616075">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语句</a:t>
            </a:r>
            <a:r>
              <a:rPr lang="en-US" altLang="zh-CN" sz="2400" dirty="0">
                <a:solidFill>
                  <a:schemeClr val="tx1"/>
                </a:solidFill>
                <a:latin typeface="仿宋" panose="02010609060101010101" pitchFamily="49" charset="-122"/>
                <a:ea typeface="仿宋" panose="02010609060101010101" pitchFamily="49" charset="-122"/>
              </a:rPr>
              <a:t>1</a:t>
            </a:r>
          </a:p>
          <a:p>
            <a:pPr marL="0" indent="1165225">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else</a:t>
            </a:r>
          </a:p>
          <a:p>
            <a:pPr marL="0" indent="1616075">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语句</a:t>
            </a:r>
            <a:r>
              <a:rPr lang="en-US" altLang="zh-CN" sz="2400" dirty="0">
                <a:solidFill>
                  <a:schemeClr val="tx1"/>
                </a:solidFill>
                <a:latin typeface="仿宋" panose="02010609060101010101" pitchFamily="49" charset="-122"/>
                <a:ea typeface="仿宋" panose="02010609060101010101" pitchFamily="49" charset="-122"/>
              </a:rPr>
              <a:t>2</a:t>
            </a: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执行过程如图所示。</a:t>
            </a:r>
          </a:p>
        </p:txBody>
      </p:sp>
      <p:sp>
        <p:nvSpPr>
          <p:cNvPr id="7" name="矩形 6">
            <a:extLst>
              <a:ext uri="{FF2B5EF4-FFF2-40B4-BE49-F238E27FC236}">
                <a16:creationId xmlns:a16="http://schemas.microsoft.com/office/drawing/2014/main" id="{CC90F48D-6F78-4968-922E-209C3112B048}"/>
              </a:ext>
            </a:extLst>
          </p:cNvPr>
          <p:cNvSpPr/>
          <p:nvPr/>
        </p:nvSpPr>
        <p:spPr>
          <a:xfrm>
            <a:off x="0" y="5944394"/>
            <a:ext cx="12192000" cy="9233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8" name="组合 7">
            <a:extLst>
              <a:ext uri="{FF2B5EF4-FFF2-40B4-BE49-F238E27FC236}">
                <a16:creationId xmlns:a16="http://schemas.microsoft.com/office/drawing/2014/main" id="{3822971F-FA1E-452F-A814-9A6A41E2A120}"/>
              </a:ext>
            </a:extLst>
          </p:cNvPr>
          <p:cNvGrpSpPr/>
          <p:nvPr/>
        </p:nvGrpSpPr>
        <p:grpSpPr>
          <a:xfrm>
            <a:off x="761207" y="6189669"/>
            <a:ext cx="352250" cy="455613"/>
            <a:chOff x="5449889" y="1827213"/>
            <a:chExt cx="352250" cy="455613"/>
          </a:xfrm>
          <a:solidFill>
            <a:srgbClr val="FFFF00"/>
          </a:solidFill>
        </p:grpSpPr>
        <p:sp>
          <p:nvSpPr>
            <p:cNvPr id="9" name="Freeform 125">
              <a:extLst>
                <a:ext uri="{FF2B5EF4-FFF2-40B4-BE49-F238E27FC236}">
                  <a16:creationId xmlns:a16="http://schemas.microsoft.com/office/drawing/2014/main" id="{5B6D0CB9-C231-4A0C-B933-26253ABB11E3}"/>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 name="Freeform 126">
              <a:extLst>
                <a:ext uri="{FF2B5EF4-FFF2-40B4-BE49-F238E27FC236}">
                  <a16:creationId xmlns:a16="http://schemas.microsoft.com/office/drawing/2014/main" id="{06A4FFFE-5041-4008-ABFA-69765CB3DDBA}"/>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11" name="内容占位符 2">
            <a:extLst>
              <a:ext uri="{FF2B5EF4-FFF2-40B4-BE49-F238E27FC236}">
                <a16:creationId xmlns:a16="http://schemas.microsoft.com/office/drawing/2014/main" id="{DA731CE7-1E5E-41B1-B76B-E4820147D49C}"/>
              </a:ext>
            </a:extLst>
          </p:cNvPr>
          <p:cNvSpPr txBox="1">
            <a:spLocks/>
          </p:cNvSpPr>
          <p:nvPr/>
        </p:nvSpPr>
        <p:spPr>
          <a:xfrm>
            <a:off x="1069615" y="6172994"/>
            <a:ext cx="9316167" cy="92948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2.8】</a:t>
            </a:r>
            <a:r>
              <a:rPr lang="zh-CN" altLang="en-US" sz="2400" dirty="0">
                <a:solidFill>
                  <a:schemeClr val="bg1"/>
                </a:solidFill>
                <a:latin typeface="仿宋" panose="02010609060101010101" pitchFamily="49" charset="-122"/>
                <a:ea typeface="仿宋" panose="02010609060101010101" pitchFamily="49" charset="-122"/>
              </a:rPr>
              <a:t>用</a:t>
            </a:r>
            <a:r>
              <a:rPr lang="en-US" altLang="zh-CN" sz="2400" dirty="0">
                <a:solidFill>
                  <a:schemeClr val="bg1"/>
                </a:solidFill>
                <a:latin typeface="仿宋" panose="02010609060101010101" pitchFamily="49" charset="-122"/>
                <a:ea typeface="仿宋" panose="02010609060101010101" pitchFamily="49" charset="-122"/>
              </a:rPr>
              <a:t>if-else</a:t>
            </a:r>
            <a:r>
              <a:rPr lang="zh-CN" altLang="en-US" sz="2400" dirty="0">
                <a:solidFill>
                  <a:schemeClr val="bg1"/>
                </a:solidFill>
                <a:latin typeface="仿宋" panose="02010609060101010101" pitchFamily="49" charset="-122"/>
                <a:ea typeface="仿宋" panose="02010609060101010101" pitchFamily="49" charset="-122"/>
              </a:rPr>
              <a:t>语句重写例</a:t>
            </a:r>
            <a:r>
              <a:rPr lang="en-US" altLang="zh-CN" sz="2400" dirty="0">
                <a:solidFill>
                  <a:schemeClr val="bg1"/>
                </a:solidFill>
                <a:latin typeface="仿宋" panose="02010609060101010101" pitchFamily="49" charset="-122"/>
                <a:ea typeface="仿宋" panose="02010609060101010101" pitchFamily="49" charset="-122"/>
              </a:rPr>
              <a:t>2.7</a:t>
            </a:r>
            <a:r>
              <a:rPr lang="zh-CN" altLang="en-US" sz="2400" dirty="0">
                <a:solidFill>
                  <a:schemeClr val="bg1"/>
                </a:solidFill>
                <a:latin typeface="仿宋" panose="02010609060101010101" pitchFamily="49" charset="-122"/>
                <a:ea typeface="仿宋" panose="02010609060101010101" pitchFamily="49" charset="-122"/>
              </a:rPr>
              <a:t>。</a:t>
            </a:r>
            <a:endParaRPr lang="en-US" altLang="zh-CN" sz="2400" dirty="0">
              <a:solidFill>
                <a:srgbClr val="FFFF00"/>
              </a:solidFill>
              <a:latin typeface="仿宋" panose="02010609060101010101" pitchFamily="49" charset="-122"/>
              <a:ea typeface="仿宋" panose="02010609060101010101" pitchFamily="49" charset="-122"/>
            </a:endParaRPr>
          </a:p>
        </p:txBody>
      </p:sp>
      <p:graphicFrame>
        <p:nvGraphicFramePr>
          <p:cNvPr id="12" name="对象 11">
            <a:extLst>
              <a:ext uri="{FF2B5EF4-FFF2-40B4-BE49-F238E27FC236}">
                <a16:creationId xmlns:a16="http://schemas.microsoft.com/office/drawing/2014/main" id="{FB86EE96-D9BC-4379-9D5B-81E3AE961604}"/>
              </a:ext>
            </a:extLst>
          </p:cNvPr>
          <p:cNvGraphicFramePr>
            <a:graphicFrameLocks noChangeAspect="1"/>
          </p:cNvGraphicFramePr>
          <p:nvPr>
            <p:extLst>
              <p:ext uri="{D42A27DB-BD31-4B8C-83A1-F6EECF244321}">
                <p14:modId xmlns:p14="http://schemas.microsoft.com/office/powerpoint/2010/main" val="794073012"/>
              </p:ext>
            </p:extLst>
          </p:nvPr>
        </p:nvGraphicFramePr>
        <p:xfrm>
          <a:off x="6476206" y="1755349"/>
          <a:ext cx="5050794" cy="3998545"/>
        </p:xfrm>
        <a:graphic>
          <a:graphicData uri="http://schemas.openxmlformats.org/presentationml/2006/ole">
            <mc:AlternateContent xmlns:mc="http://schemas.openxmlformats.org/markup-compatibility/2006">
              <mc:Choice xmlns:v="urn:schemas-microsoft-com:vml" Requires="v">
                <p:oleObj spid="_x0000_s2063" r:id="rId3" imgW="2176525" imgH="1724358" progId="Visio.Drawing.11">
                  <p:embed/>
                </p:oleObj>
              </mc:Choice>
              <mc:Fallback>
                <p:oleObj r:id="rId3" imgW="2176525" imgH="1724358" progId="Visio.Drawing.11">
                  <p:embed/>
                  <p:pic>
                    <p:nvPicPr>
                      <p:cNvPr id="4"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6206" y="1755349"/>
                        <a:ext cx="5050794" cy="3998545"/>
                      </a:xfrm>
                      <a:prstGeom prst="rect">
                        <a:avLst/>
                      </a:prstGeom>
                      <a:noFill/>
                    </p:spPr>
                  </p:pic>
                </p:oleObj>
              </mc:Fallback>
            </mc:AlternateContent>
          </a:graphicData>
        </a:graphic>
      </p:graphicFrame>
      <p:sp>
        <p:nvSpPr>
          <p:cNvPr id="13" name="矩形 12">
            <a:hlinkClick r:id="rId5" action="ppaction://hlinkfile"/>
            <a:extLst>
              <a:ext uri="{FF2B5EF4-FFF2-40B4-BE49-F238E27FC236}">
                <a16:creationId xmlns:a16="http://schemas.microsoft.com/office/drawing/2014/main" id="{C749A859-5748-420F-8881-C9D656EFCCBA}"/>
              </a:ext>
            </a:extLst>
          </p:cNvPr>
          <p:cNvSpPr/>
          <p:nvPr/>
        </p:nvSpPr>
        <p:spPr>
          <a:xfrm>
            <a:off x="6361324" y="6201437"/>
            <a:ext cx="3030038" cy="461665"/>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sz="2400" b="1" dirty="0">
                <a:solidFill>
                  <a:srgbClr val="0070C0"/>
                </a:solidFill>
                <a:latin typeface="Times New Roman" panose="02020603050405020304" pitchFamily="18" charset="0"/>
                <a:cs typeface="Times New Roman" panose="02020603050405020304" pitchFamily="18" charset="0"/>
              </a:rPr>
              <a:t>Example2_08.java</a:t>
            </a:r>
            <a:endParaRPr lang="zh-CN" altLang="en-US"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3994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1+#ppt_w/2"/>
                                          </p:val>
                                        </p:tav>
                                        <p:tav tm="100000">
                                          <p:val>
                                            <p:strVal val="#ppt_x"/>
                                          </p:val>
                                        </p:tav>
                                      </p:tavLst>
                                    </p:anim>
                                    <p:anim calcmode="lin" valueType="num">
                                      <p:cBhvr additive="base">
                                        <p:cTn id="15" dur="500" fill="hold"/>
                                        <p:tgtEl>
                                          <p:spTgt spid="5"/>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9" fill="hold"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3" fill="hold"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 calcmode="lin" valueType="num">
                                      <p:cBhvr additive="base">
                                        <p:cTn id="25"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
                                            <p:txEl>
                                              <p:pRg st="1" end="1"/>
                                            </p:txEl>
                                          </p:spTgt>
                                        </p:tgtEl>
                                        <p:attrNameLst>
                                          <p:attrName>ppt_y</p:attrName>
                                        </p:attrNameLst>
                                      </p:cBhvr>
                                      <p:tavLst>
                                        <p:tav tm="0">
                                          <p:val>
                                            <p:strVal val="0-#ppt_h/2"/>
                                          </p:val>
                                        </p:tav>
                                        <p:tav tm="100000">
                                          <p:val>
                                            <p:strVal val="#ppt_y"/>
                                          </p:val>
                                        </p:tav>
                                      </p:tavLst>
                                    </p:anim>
                                  </p:childTnLst>
                                </p:cTn>
                              </p:par>
                            </p:childTnLst>
                          </p:cTn>
                        </p:par>
                        <p:par>
                          <p:cTn id="27" fill="hold">
                            <p:stCondLst>
                              <p:cond delay="500"/>
                            </p:stCondLst>
                            <p:childTnLst>
                              <p:par>
                                <p:cTn id="28" presetID="31" presetClass="entr" presetSubtype="0" fill="hold" nodeType="after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 calcmode="lin" valueType="num">
                                      <p:cBhvr>
                                        <p:cTn id="30" dur="1000" fill="hold"/>
                                        <p:tgtEl>
                                          <p:spTgt spid="6">
                                            <p:txEl>
                                              <p:pRg st="2" end="2"/>
                                            </p:txEl>
                                          </p:spTgt>
                                        </p:tgtEl>
                                        <p:attrNameLst>
                                          <p:attrName>ppt_w</p:attrName>
                                        </p:attrNameLst>
                                      </p:cBhvr>
                                      <p:tavLst>
                                        <p:tav tm="0">
                                          <p:val>
                                            <p:fltVal val="0"/>
                                          </p:val>
                                        </p:tav>
                                        <p:tav tm="100000">
                                          <p:val>
                                            <p:strVal val="#ppt_w"/>
                                          </p:val>
                                        </p:tav>
                                      </p:tavLst>
                                    </p:anim>
                                    <p:anim calcmode="lin" valueType="num">
                                      <p:cBhvr>
                                        <p:cTn id="31" dur="1000" fill="hold"/>
                                        <p:tgtEl>
                                          <p:spTgt spid="6">
                                            <p:txEl>
                                              <p:pRg st="2" end="2"/>
                                            </p:txEl>
                                          </p:spTgt>
                                        </p:tgtEl>
                                        <p:attrNameLst>
                                          <p:attrName>ppt_h</p:attrName>
                                        </p:attrNameLst>
                                      </p:cBhvr>
                                      <p:tavLst>
                                        <p:tav tm="0">
                                          <p:val>
                                            <p:fltVal val="0"/>
                                          </p:val>
                                        </p:tav>
                                        <p:tav tm="100000">
                                          <p:val>
                                            <p:strVal val="#ppt_h"/>
                                          </p:val>
                                        </p:tav>
                                      </p:tavLst>
                                    </p:anim>
                                    <p:anim calcmode="lin" valueType="num">
                                      <p:cBhvr>
                                        <p:cTn id="32" dur="1000" fill="hold"/>
                                        <p:tgtEl>
                                          <p:spTgt spid="6">
                                            <p:txEl>
                                              <p:pRg st="2" end="2"/>
                                            </p:txEl>
                                          </p:spTgt>
                                        </p:tgtEl>
                                        <p:attrNameLst>
                                          <p:attrName>style.rotation</p:attrName>
                                        </p:attrNameLst>
                                      </p:cBhvr>
                                      <p:tavLst>
                                        <p:tav tm="0">
                                          <p:val>
                                            <p:fltVal val="90"/>
                                          </p:val>
                                        </p:tav>
                                        <p:tav tm="100000">
                                          <p:val>
                                            <p:fltVal val="0"/>
                                          </p:val>
                                        </p:tav>
                                      </p:tavLst>
                                    </p:anim>
                                    <p:animEffect transition="in" filter="fade">
                                      <p:cBhvr>
                                        <p:cTn id="33" dur="1000"/>
                                        <p:tgtEl>
                                          <p:spTgt spid="6">
                                            <p:txEl>
                                              <p:pRg st="2" end="2"/>
                                            </p:txEl>
                                          </p:spTgt>
                                        </p:tgtEl>
                                      </p:cBhvr>
                                    </p:animEffect>
                                  </p:childTnLst>
                                </p:cTn>
                              </p:par>
                              <p:par>
                                <p:cTn id="34" presetID="31" presetClass="entr" presetSubtype="0" fill="hold" nodeType="withEffect">
                                  <p:stCondLst>
                                    <p:cond delay="0"/>
                                  </p:stCondLst>
                                  <p:childTnLst>
                                    <p:set>
                                      <p:cBhvr>
                                        <p:cTn id="35" dur="1" fill="hold">
                                          <p:stCondLst>
                                            <p:cond delay="0"/>
                                          </p:stCondLst>
                                        </p:cTn>
                                        <p:tgtEl>
                                          <p:spTgt spid="6">
                                            <p:txEl>
                                              <p:pRg st="3" end="3"/>
                                            </p:txEl>
                                          </p:spTgt>
                                        </p:tgtEl>
                                        <p:attrNameLst>
                                          <p:attrName>style.visibility</p:attrName>
                                        </p:attrNameLst>
                                      </p:cBhvr>
                                      <p:to>
                                        <p:strVal val="visible"/>
                                      </p:to>
                                    </p:set>
                                    <p:anim calcmode="lin" valueType="num">
                                      <p:cBhvr>
                                        <p:cTn id="36" dur="1000" fill="hold"/>
                                        <p:tgtEl>
                                          <p:spTgt spid="6">
                                            <p:txEl>
                                              <p:pRg st="3" end="3"/>
                                            </p:txEl>
                                          </p:spTgt>
                                        </p:tgtEl>
                                        <p:attrNameLst>
                                          <p:attrName>ppt_w</p:attrName>
                                        </p:attrNameLst>
                                      </p:cBhvr>
                                      <p:tavLst>
                                        <p:tav tm="0">
                                          <p:val>
                                            <p:fltVal val="0"/>
                                          </p:val>
                                        </p:tav>
                                        <p:tav tm="100000">
                                          <p:val>
                                            <p:strVal val="#ppt_w"/>
                                          </p:val>
                                        </p:tav>
                                      </p:tavLst>
                                    </p:anim>
                                    <p:anim calcmode="lin" valueType="num">
                                      <p:cBhvr>
                                        <p:cTn id="37" dur="1000" fill="hold"/>
                                        <p:tgtEl>
                                          <p:spTgt spid="6">
                                            <p:txEl>
                                              <p:pRg st="3" end="3"/>
                                            </p:txEl>
                                          </p:spTgt>
                                        </p:tgtEl>
                                        <p:attrNameLst>
                                          <p:attrName>ppt_h</p:attrName>
                                        </p:attrNameLst>
                                      </p:cBhvr>
                                      <p:tavLst>
                                        <p:tav tm="0">
                                          <p:val>
                                            <p:fltVal val="0"/>
                                          </p:val>
                                        </p:tav>
                                        <p:tav tm="100000">
                                          <p:val>
                                            <p:strVal val="#ppt_h"/>
                                          </p:val>
                                        </p:tav>
                                      </p:tavLst>
                                    </p:anim>
                                    <p:anim calcmode="lin" valueType="num">
                                      <p:cBhvr>
                                        <p:cTn id="38" dur="1000" fill="hold"/>
                                        <p:tgtEl>
                                          <p:spTgt spid="6">
                                            <p:txEl>
                                              <p:pRg st="3" end="3"/>
                                            </p:txEl>
                                          </p:spTgt>
                                        </p:tgtEl>
                                        <p:attrNameLst>
                                          <p:attrName>style.rotation</p:attrName>
                                        </p:attrNameLst>
                                      </p:cBhvr>
                                      <p:tavLst>
                                        <p:tav tm="0">
                                          <p:val>
                                            <p:fltVal val="90"/>
                                          </p:val>
                                        </p:tav>
                                        <p:tav tm="100000">
                                          <p:val>
                                            <p:fltVal val="0"/>
                                          </p:val>
                                        </p:tav>
                                      </p:tavLst>
                                    </p:anim>
                                    <p:animEffect transition="in" filter="fade">
                                      <p:cBhvr>
                                        <p:cTn id="39" dur="1000"/>
                                        <p:tgtEl>
                                          <p:spTgt spid="6">
                                            <p:txEl>
                                              <p:pRg st="3" end="3"/>
                                            </p:txEl>
                                          </p:spTgt>
                                        </p:tgtEl>
                                      </p:cBhvr>
                                    </p:animEffect>
                                  </p:childTnLst>
                                </p:cTn>
                              </p:par>
                              <p:par>
                                <p:cTn id="40" presetID="31" presetClass="entr" presetSubtype="0" fill="hold" nodeType="withEffect">
                                  <p:stCondLst>
                                    <p:cond delay="0"/>
                                  </p:stCondLst>
                                  <p:childTnLst>
                                    <p:set>
                                      <p:cBhvr>
                                        <p:cTn id="41" dur="1" fill="hold">
                                          <p:stCondLst>
                                            <p:cond delay="0"/>
                                          </p:stCondLst>
                                        </p:cTn>
                                        <p:tgtEl>
                                          <p:spTgt spid="6">
                                            <p:txEl>
                                              <p:pRg st="4" end="4"/>
                                            </p:txEl>
                                          </p:spTgt>
                                        </p:tgtEl>
                                        <p:attrNameLst>
                                          <p:attrName>style.visibility</p:attrName>
                                        </p:attrNameLst>
                                      </p:cBhvr>
                                      <p:to>
                                        <p:strVal val="visible"/>
                                      </p:to>
                                    </p:set>
                                    <p:anim calcmode="lin" valueType="num">
                                      <p:cBhvr>
                                        <p:cTn id="42" dur="1000" fill="hold"/>
                                        <p:tgtEl>
                                          <p:spTgt spid="6">
                                            <p:txEl>
                                              <p:pRg st="4" end="4"/>
                                            </p:txEl>
                                          </p:spTgt>
                                        </p:tgtEl>
                                        <p:attrNameLst>
                                          <p:attrName>ppt_w</p:attrName>
                                        </p:attrNameLst>
                                      </p:cBhvr>
                                      <p:tavLst>
                                        <p:tav tm="0">
                                          <p:val>
                                            <p:fltVal val="0"/>
                                          </p:val>
                                        </p:tav>
                                        <p:tav tm="100000">
                                          <p:val>
                                            <p:strVal val="#ppt_w"/>
                                          </p:val>
                                        </p:tav>
                                      </p:tavLst>
                                    </p:anim>
                                    <p:anim calcmode="lin" valueType="num">
                                      <p:cBhvr>
                                        <p:cTn id="43" dur="1000" fill="hold"/>
                                        <p:tgtEl>
                                          <p:spTgt spid="6">
                                            <p:txEl>
                                              <p:pRg st="4" end="4"/>
                                            </p:txEl>
                                          </p:spTgt>
                                        </p:tgtEl>
                                        <p:attrNameLst>
                                          <p:attrName>ppt_h</p:attrName>
                                        </p:attrNameLst>
                                      </p:cBhvr>
                                      <p:tavLst>
                                        <p:tav tm="0">
                                          <p:val>
                                            <p:fltVal val="0"/>
                                          </p:val>
                                        </p:tav>
                                        <p:tav tm="100000">
                                          <p:val>
                                            <p:strVal val="#ppt_h"/>
                                          </p:val>
                                        </p:tav>
                                      </p:tavLst>
                                    </p:anim>
                                    <p:anim calcmode="lin" valueType="num">
                                      <p:cBhvr>
                                        <p:cTn id="44" dur="1000" fill="hold"/>
                                        <p:tgtEl>
                                          <p:spTgt spid="6">
                                            <p:txEl>
                                              <p:pRg st="4" end="4"/>
                                            </p:txEl>
                                          </p:spTgt>
                                        </p:tgtEl>
                                        <p:attrNameLst>
                                          <p:attrName>style.rotation</p:attrName>
                                        </p:attrNameLst>
                                      </p:cBhvr>
                                      <p:tavLst>
                                        <p:tav tm="0">
                                          <p:val>
                                            <p:fltVal val="90"/>
                                          </p:val>
                                        </p:tav>
                                        <p:tav tm="100000">
                                          <p:val>
                                            <p:fltVal val="0"/>
                                          </p:val>
                                        </p:tav>
                                      </p:tavLst>
                                    </p:anim>
                                    <p:animEffect transition="in" filter="fade">
                                      <p:cBhvr>
                                        <p:cTn id="45" dur="1000"/>
                                        <p:tgtEl>
                                          <p:spTgt spid="6">
                                            <p:txEl>
                                              <p:pRg st="4" end="4"/>
                                            </p:txEl>
                                          </p:spTgt>
                                        </p:tgtEl>
                                      </p:cBhvr>
                                    </p:animEffect>
                                  </p:childTnLst>
                                </p:cTn>
                              </p:par>
                              <p:par>
                                <p:cTn id="46" presetID="31" presetClass="entr" presetSubtype="0" fill="hold" nodeType="withEffect">
                                  <p:stCondLst>
                                    <p:cond delay="0"/>
                                  </p:stCondLst>
                                  <p:childTnLst>
                                    <p:set>
                                      <p:cBhvr>
                                        <p:cTn id="47" dur="1" fill="hold">
                                          <p:stCondLst>
                                            <p:cond delay="0"/>
                                          </p:stCondLst>
                                        </p:cTn>
                                        <p:tgtEl>
                                          <p:spTgt spid="6">
                                            <p:txEl>
                                              <p:pRg st="5" end="5"/>
                                            </p:txEl>
                                          </p:spTgt>
                                        </p:tgtEl>
                                        <p:attrNameLst>
                                          <p:attrName>style.visibility</p:attrName>
                                        </p:attrNameLst>
                                      </p:cBhvr>
                                      <p:to>
                                        <p:strVal val="visible"/>
                                      </p:to>
                                    </p:set>
                                    <p:anim calcmode="lin" valueType="num">
                                      <p:cBhvr>
                                        <p:cTn id="48" dur="1000" fill="hold"/>
                                        <p:tgtEl>
                                          <p:spTgt spid="6">
                                            <p:txEl>
                                              <p:pRg st="5" end="5"/>
                                            </p:txEl>
                                          </p:spTgt>
                                        </p:tgtEl>
                                        <p:attrNameLst>
                                          <p:attrName>ppt_w</p:attrName>
                                        </p:attrNameLst>
                                      </p:cBhvr>
                                      <p:tavLst>
                                        <p:tav tm="0">
                                          <p:val>
                                            <p:fltVal val="0"/>
                                          </p:val>
                                        </p:tav>
                                        <p:tav tm="100000">
                                          <p:val>
                                            <p:strVal val="#ppt_w"/>
                                          </p:val>
                                        </p:tav>
                                      </p:tavLst>
                                    </p:anim>
                                    <p:anim calcmode="lin" valueType="num">
                                      <p:cBhvr>
                                        <p:cTn id="49" dur="1000" fill="hold"/>
                                        <p:tgtEl>
                                          <p:spTgt spid="6">
                                            <p:txEl>
                                              <p:pRg st="5" end="5"/>
                                            </p:txEl>
                                          </p:spTgt>
                                        </p:tgtEl>
                                        <p:attrNameLst>
                                          <p:attrName>ppt_h</p:attrName>
                                        </p:attrNameLst>
                                      </p:cBhvr>
                                      <p:tavLst>
                                        <p:tav tm="0">
                                          <p:val>
                                            <p:fltVal val="0"/>
                                          </p:val>
                                        </p:tav>
                                        <p:tav tm="100000">
                                          <p:val>
                                            <p:strVal val="#ppt_h"/>
                                          </p:val>
                                        </p:tav>
                                      </p:tavLst>
                                    </p:anim>
                                    <p:anim calcmode="lin" valueType="num">
                                      <p:cBhvr>
                                        <p:cTn id="50" dur="1000" fill="hold"/>
                                        <p:tgtEl>
                                          <p:spTgt spid="6">
                                            <p:txEl>
                                              <p:pRg st="5" end="5"/>
                                            </p:txEl>
                                          </p:spTgt>
                                        </p:tgtEl>
                                        <p:attrNameLst>
                                          <p:attrName>style.rotation</p:attrName>
                                        </p:attrNameLst>
                                      </p:cBhvr>
                                      <p:tavLst>
                                        <p:tav tm="0">
                                          <p:val>
                                            <p:fltVal val="90"/>
                                          </p:val>
                                        </p:tav>
                                        <p:tav tm="100000">
                                          <p:val>
                                            <p:fltVal val="0"/>
                                          </p:val>
                                        </p:tav>
                                      </p:tavLst>
                                    </p:anim>
                                    <p:animEffect transition="in" filter="fade">
                                      <p:cBhvr>
                                        <p:cTn id="51" dur="1000"/>
                                        <p:tgtEl>
                                          <p:spTgt spid="6">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9" fill="hold" nodeType="clickEffect">
                                  <p:stCondLst>
                                    <p:cond delay="0"/>
                                  </p:stCondLst>
                                  <p:childTnLst>
                                    <p:set>
                                      <p:cBhvr>
                                        <p:cTn id="55" dur="1" fill="hold">
                                          <p:stCondLst>
                                            <p:cond delay="0"/>
                                          </p:stCondLst>
                                        </p:cTn>
                                        <p:tgtEl>
                                          <p:spTgt spid="6">
                                            <p:txEl>
                                              <p:pRg st="6" end="6"/>
                                            </p:txEl>
                                          </p:spTgt>
                                        </p:tgtEl>
                                        <p:attrNameLst>
                                          <p:attrName>style.visibility</p:attrName>
                                        </p:attrNameLst>
                                      </p:cBhvr>
                                      <p:to>
                                        <p:strVal val="visible"/>
                                      </p:to>
                                    </p:set>
                                    <p:anim calcmode="lin" valueType="num">
                                      <p:cBhvr additive="base">
                                        <p:cTn id="56"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6">
                                            <p:txEl>
                                              <p:pRg st="6" end="6"/>
                                            </p:txEl>
                                          </p:spTgt>
                                        </p:tgtEl>
                                        <p:attrNameLst>
                                          <p:attrName>ppt_y</p:attrName>
                                        </p:attrNameLst>
                                      </p:cBhvr>
                                      <p:tavLst>
                                        <p:tav tm="0">
                                          <p:val>
                                            <p:strVal val="0-#ppt_h/2"/>
                                          </p:val>
                                        </p:tav>
                                        <p:tav tm="100000">
                                          <p:val>
                                            <p:strVal val="#ppt_y"/>
                                          </p:val>
                                        </p:tav>
                                      </p:tavLst>
                                    </p:anim>
                                  </p:childTnLst>
                                </p:cTn>
                              </p:par>
                            </p:childTnLst>
                          </p:cTn>
                        </p:par>
                        <p:par>
                          <p:cTn id="58" fill="hold">
                            <p:stCondLst>
                              <p:cond delay="500"/>
                            </p:stCondLst>
                            <p:childTnLst>
                              <p:par>
                                <p:cTn id="59" presetID="31" presetClass="entr" presetSubtype="0" fill="hold" nodeType="after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p:cTn id="61" dur="1000" fill="hold"/>
                                        <p:tgtEl>
                                          <p:spTgt spid="12"/>
                                        </p:tgtEl>
                                        <p:attrNameLst>
                                          <p:attrName>ppt_w</p:attrName>
                                        </p:attrNameLst>
                                      </p:cBhvr>
                                      <p:tavLst>
                                        <p:tav tm="0">
                                          <p:val>
                                            <p:fltVal val="0"/>
                                          </p:val>
                                        </p:tav>
                                        <p:tav tm="100000">
                                          <p:val>
                                            <p:strVal val="#ppt_w"/>
                                          </p:val>
                                        </p:tav>
                                      </p:tavLst>
                                    </p:anim>
                                    <p:anim calcmode="lin" valueType="num">
                                      <p:cBhvr>
                                        <p:cTn id="62" dur="1000" fill="hold"/>
                                        <p:tgtEl>
                                          <p:spTgt spid="12"/>
                                        </p:tgtEl>
                                        <p:attrNameLst>
                                          <p:attrName>ppt_h</p:attrName>
                                        </p:attrNameLst>
                                      </p:cBhvr>
                                      <p:tavLst>
                                        <p:tav tm="0">
                                          <p:val>
                                            <p:fltVal val="0"/>
                                          </p:val>
                                        </p:tav>
                                        <p:tav tm="100000">
                                          <p:val>
                                            <p:strVal val="#ppt_h"/>
                                          </p:val>
                                        </p:tav>
                                      </p:tavLst>
                                    </p:anim>
                                    <p:anim calcmode="lin" valueType="num">
                                      <p:cBhvr>
                                        <p:cTn id="63" dur="1000" fill="hold"/>
                                        <p:tgtEl>
                                          <p:spTgt spid="12"/>
                                        </p:tgtEl>
                                        <p:attrNameLst>
                                          <p:attrName>style.rotation</p:attrName>
                                        </p:attrNameLst>
                                      </p:cBhvr>
                                      <p:tavLst>
                                        <p:tav tm="0">
                                          <p:val>
                                            <p:fltVal val="90"/>
                                          </p:val>
                                        </p:tav>
                                        <p:tav tm="100000">
                                          <p:val>
                                            <p:fltVal val="0"/>
                                          </p:val>
                                        </p:tav>
                                      </p:tavLst>
                                    </p:anim>
                                    <p:animEffect transition="in" filter="fade">
                                      <p:cBhvr>
                                        <p:cTn id="64" dur="1000"/>
                                        <p:tgtEl>
                                          <p:spTgt spid="1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7"/>
                                        </p:tgtEl>
                                        <p:attrNameLst>
                                          <p:attrName>style.visibility</p:attrName>
                                        </p:attrNameLst>
                                      </p:cBhvr>
                                      <p:to>
                                        <p:strVal val="visible"/>
                                      </p:to>
                                    </p:set>
                                    <p:animEffect transition="in" filter="wipe(left)">
                                      <p:cBhvr>
                                        <p:cTn id="69" dur="500"/>
                                        <p:tgtEl>
                                          <p:spTgt spid="7"/>
                                        </p:tgtEl>
                                      </p:cBhvr>
                                    </p:animEffect>
                                  </p:childTnLst>
                                </p:cTn>
                              </p:par>
                            </p:childTnLst>
                          </p:cTn>
                        </p:par>
                        <p:par>
                          <p:cTn id="70" fill="hold">
                            <p:stCondLst>
                              <p:cond delay="500"/>
                            </p:stCondLst>
                            <p:childTnLst>
                              <p:par>
                                <p:cTn id="71" presetID="31" presetClass="entr" presetSubtype="0" fill="hold" nodeType="afterEffect">
                                  <p:stCondLst>
                                    <p:cond delay="0"/>
                                  </p:stCondLst>
                                  <p:childTnLst>
                                    <p:set>
                                      <p:cBhvr>
                                        <p:cTn id="72" dur="1" fill="hold">
                                          <p:stCondLst>
                                            <p:cond delay="0"/>
                                          </p:stCondLst>
                                        </p:cTn>
                                        <p:tgtEl>
                                          <p:spTgt spid="8"/>
                                        </p:tgtEl>
                                        <p:attrNameLst>
                                          <p:attrName>style.visibility</p:attrName>
                                        </p:attrNameLst>
                                      </p:cBhvr>
                                      <p:to>
                                        <p:strVal val="visible"/>
                                      </p:to>
                                    </p:set>
                                    <p:anim calcmode="lin" valueType="num">
                                      <p:cBhvr>
                                        <p:cTn id="73" dur="1000" fill="hold"/>
                                        <p:tgtEl>
                                          <p:spTgt spid="8"/>
                                        </p:tgtEl>
                                        <p:attrNameLst>
                                          <p:attrName>ppt_w</p:attrName>
                                        </p:attrNameLst>
                                      </p:cBhvr>
                                      <p:tavLst>
                                        <p:tav tm="0">
                                          <p:val>
                                            <p:fltVal val="0"/>
                                          </p:val>
                                        </p:tav>
                                        <p:tav tm="100000">
                                          <p:val>
                                            <p:strVal val="#ppt_w"/>
                                          </p:val>
                                        </p:tav>
                                      </p:tavLst>
                                    </p:anim>
                                    <p:anim calcmode="lin" valueType="num">
                                      <p:cBhvr>
                                        <p:cTn id="74" dur="1000" fill="hold"/>
                                        <p:tgtEl>
                                          <p:spTgt spid="8"/>
                                        </p:tgtEl>
                                        <p:attrNameLst>
                                          <p:attrName>ppt_h</p:attrName>
                                        </p:attrNameLst>
                                      </p:cBhvr>
                                      <p:tavLst>
                                        <p:tav tm="0">
                                          <p:val>
                                            <p:fltVal val="0"/>
                                          </p:val>
                                        </p:tav>
                                        <p:tav tm="100000">
                                          <p:val>
                                            <p:strVal val="#ppt_h"/>
                                          </p:val>
                                        </p:tav>
                                      </p:tavLst>
                                    </p:anim>
                                    <p:anim calcmode="lin" valueType="num">
                                      <p:cBhvr>
                                        <p:cTn id="75" dur="1000" fill="hold"/>
                                        <p:tgtEl>
                                          <p:spTgt spid="8"/>
                                        </p:tgtEl>
                                        <p:attrNameLst>
                                          <p:attrName>style.rotation</p:attrName>
                                        </p:attrNameLst>
                                      </p:cBhvr>
                                      <p:tavLst>
                                        <p:tav tm="0">
                                          <p:val>
                                            <p:fltVal val="90"/>
                                          </p:val>
                                        </p:tav>
                                        <p:tav tm="100000">
                                          <p:val>
                                            <p:fltVal val="0"/>
                                          </p:val>
                                        </p:tav>
                                      </p:tavLst>
                                    </p:anim>
                                    <p:animEffect transition="in" filter="fade">
                                      <p:cBhvr>
                                        <p:cTn id="76" dur="1000"/>
                                        <p:tgtEl>
                                          <p:spTgt spid="8"/>
                                        </p:tgtEl>
                                      </p:cBhvr>
                                    </p:animEffect>
                                  </p:childTnLst>
                                </p:cTn>
                              </p:par>
                            </p:childTnLst>
                          </p:cTn>
                        </p:par>
                        <p:par>
                          <p:cTn id="77" fill="hold">
                            <p:stCondLst>
                              <p:cond delay="1500"/>
                            </p:stCondLst>
                            <p:childTnLst>
                              <p:par>
                                <p:cTn id="78" presetID="2" presetClass="entr" presetSubtype="2" fill="hold" grpId="0" nodeType="afterEffect">
                                  <p:stCondLst>
                                    <p:cond delay="0"/>
                                  </p:stCondLst>
                                  <p:childTnLst>
                                    <p:set>
                                      <p:cBhvr>
                                        <p:cTn id="79" dur="1" fill="hold">
                                          <p:stCondLst>
                                            <p:cond delay="0"/>
                                          </p:stCondLst>
                                        </p:cTn>
                                        <p:tgtEl>
                                          <p:spTgt spid="11"/>
                                        </p:tgtEl>
                                        <p:attrNameLst>
                                          <p:attrName>style.visibility</p:attrName>
                                        </p:attrNameLst>
                                      </p:cBhvr>
                                      <p:to>
                                        <p:strVal val="visible"/>
                                      </p:to>
                                    </p:set>
                                    <p:anim calcmode="lin" valueType="num">
                                      <p:cBhvr additive="base">
                                        <p:cTn id="80" dur="500" fill="hold"/>
                                        <p:tgtEl>
                                          <p:spTgt spid="11"/>
                                        </p:tgtEl>
                                        <p:attrNameLst>
                                          <p:attrName>ppt_x</p:attrName>
                                        </p:attrNameLst>
                                      </p:cBhvr>
                                      <p:tavLst>
                                        <p:tav tm="0">
                                          <p:val>
                                            <p:strVal val="1+#ppt_w/2"/>
                                          </p:val>
                                        </p:tav>
                                        <p:tav tm="100000">
                                          <p:val>
                                            <p:strVal val="#ppt_x"/>
                                          </p:val>
                                        </p:tav>
                                      </p:tavLst>
                                    </p:anim>
                                    <p:anim calcmode="lin" valueType="num">
                                      <p:cBhvr additive="base">
                                        <p:cTn id="81"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p:bldP spid="7" grpId="0" animBg="1"/>
      <p:bldP spid="1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2.4  </a:t>
            </a:r>
            <a:r>
              <a:rPr lang="zh-CN" altLang="en-US" b="1" dirty="0">
                <a:latin typeface="仿宋" panose="02010609060101010101" pitchFamily="49" charset="-122"/>
                <a:ea typeface="仿宋" panose="02010609060101010101" pitchFamily="49" charset="-122"/>
              </a:rPr>
              <a:t>控制语句</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Freeform 3">
            <a:extLst>
              <a:ext uri="{FF2B5EF4-FFF2-40B4-BE49-F238E27FC236}">
                <a16:creationId xmlns:a16="http://schemas.microsoft.com/office/drawing/2014/main" id="{07655C80-6B97-4B40-BB06-4B1016EE897A}"/>
              </a:ext>
            </a:extLst>
          </p:cNvPr>
          <p:cNvSpPr/>
          <p:nvPr/>
        </p:nvSpPr>
        <p:spPr>
          <a:xfrm>
            <a:off x="304006" y="1219994"/>
            <a:ext cx="11201400"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5" name="内容占位符 2">
            <a:extLst>
              <a:ext uri="{FF2B5EF4-FFF2-40B4-BE49-F238E27FC236}">
                <a16:creationId xmlns:a16="http://schemas.microsoft.com/office/drawing/2014/main" id="{01CD3DDD-521B-4068-A5E7-FA42A6D3C509}"/>
              </a:ext>
            </a:extLst>
          </p:cNvPr>
          <p:cNvSpPr txBox="1">
            <a:spLocks/>
          </p:cNvSpPr>
          <p:nvPr/>
        </p:nvSpPr>
        <p:spPr>
          <a:xfrm>
            <a:off x="460015" y="1260049"/>
            <a:ext cx="3577791"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3</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if</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语句的嵌套</a:t>
            </a:r>
          </a:p>
        </p:txBody>
      </p:sp>
      <p:sp>
        <p:nvSpPr>
          <p:cNvPr id="6" name="内容占位符 2">
            <a:extLst>
              <a:ext uri="{FF2B5EF4-FFF2-40B4-BE49-F238E27FC236}">
                <a16:creationId xmlns:a16="http://schemas.microsoft.com/office/drawing/2014/main" id="{59E779AC-5DB7-4CAB-BDC0-6F187EF00275}"/>
              </a:ext>
            </a:extLst>
          </p:cNvPr>
          <p:cNvSpPr txBox="1">
            <a:spLocks/>
          </p:cNvSpPr>
          <p:nvPr/>
        </p:nvSpPr>
        <p:spPr>
          <a:xfrm>
            <a:off x="316782" y="1833364"/>
            <a:ext cx="11569624" cy="1788745"/>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627063">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如果</a:t>
            </a:r>
            <a:r>
              <a:rPr lang="en-US" altLang="zh-CN" sz="2400" dirty="0">
                <a:solidFill>
                  <a:schemeClr val="tx1"/>
                </a:solidFill>
                <a:latin typeface="仿宋" panose="02010609060101010101" pitchFamily="49" charset="-122"/>
                <a:ea typeface="仿宋" panose="02010609060101010101" pitchFamily="49" charset="-122"/>
              </a:rPr>
              <a:t>if</a:t>
            </a:r>
            <a:r>
              <a:rPr lang="zh-CN" altLang="en-US" sz="2400" dirty="0">
                <a:solidFill>
                  <a:schemeClr val="tx1"/>
                </a:solidFill>
                <a:latin typeface="仿宋" panose="02010609060101010101" pitchFamily="49" charset="-122"/>
                <a:ea typeface="仿宋" panose="02010609060101010101" pitchFamily="49" charset="-122"/>
              </a:rPr>
              <a:t>或</a:t>
            </a:r>
            <a:r>
              <a:rPr lang="en-US" altLang="zh-CN" sz="2400" dirty="0">
                <a:solidFill>
                  <a:schemeClr val="tx1"/>
                </a:solidFill>
                <a:latin typeface="仿宋" panose="02010609060101010101" pitchFamily="49" charset="-122"/>
                <a:ea typeface="仿宋" panose="02010609060101010101" pitchFamily="49" charset="-122"/>
              </a:rPr>
              <a:t>else</a:t>
            </a:r>
            <a:r>
              <a:rPr lang="zh-CN" altLang="en-US" sz="2400" dirty="0">
                <a:solidFill>
                  <a:schemeClr val="tx1"/>
                </a:solidFill>
                <a:latin typeface="仿宋" panose="02010609060101010101" pitchFamily="49" charset="-122"/>
                <a:ea typeface="仿宋" panose="02010609060101010101" pitchFamily="49" charset="-122"/>
              </a:rPr>
              <a:t>的子句还包含</a:t>
            </a:r>
            <a:r>
              <a:rPr lang="en-US" altLang="zh-CN" sz="2400" dirty="0">
                <a:solidFill>
                  <a:schemeClr val="tx1"/>
                </a:solidFill>
                <a:latin typeface="仿宋" panose="02010609060101010101" pitchFamily="49" charset="-122"/>
                <a:ea typeface="仿宋" panose="02010609060101010101" pitchFamily="49" charset="-122"/>
              </a:rPr>
              <a:t>if</a:t>
            </a:r>
            <a:r>
              <a:rPr lang="zh-CN" altLang="en-US" sz="2400" dirty="0">
                <a:solidFill>
                  <a:schemeClr val="tx1"/>
                </a:solidFill>
                <a:latin typeface="仿宋" panose="02010609060101010101" pitchFamily="49" charset="-122"/>
                <a:ea typeface="仿宋" panose="02010609060101010101" pitchFamily="49" charset="-122"/>
              </a:rPr>
              <a:t>语句，称为</a:t>
            </a:r>
            <a:r>
              <a:rPr lang="en-US" altLang="zh-CN" sz="2400" dirty="0">
                <a:solidFill>
                  <a:schemeClr val="tx1"/>
                </a:solidFill>
                <a:latin typeface="仿宋" panose="02010609060101010101" pitchFamily="49" charset="-122"/>
                <a:ea typeface="仿宋" panose="02010609060101010101" pitchFamily="49" charset="-122"/>
              </a:rPr>
              <a:t>if</a:t>
            </a:r>
            <a:r>
              <a:rPr lang="zh-CN" altLang="en-US" sz="2400" dirty="0">
                <a:solidFill>
                  <a:schemeClr val="tx1"/>
                </a:solidFill>
                <a:latin typeface="仿宋" panose="02010609060101010101" pitchFamily="49" charset="-122"/>
                <a:ea typeface="仿宋" panose="02010609060101010101" pitchFamily="49" charset="-122"/>
              </a:rPr>
              <a:t>语句的嵌套。</a:t>
            </a:r>
          </a:p>
          <a:p>
            <a:pPr marL="0" indent="627063">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用嵌套的</a:t>
            </a:r>
            <a:r>
              <a:rPr lang="en-US" altLang="zh-CN" sz="2400" dirty="0">
                <a:solidFill>
                  <a:schemeClr val="tx1"/>
                </a:solidFill>
                <a:latin typeface="仿宋" panose="02010609060101010101" pitchFamily="49" charset="-122"/>
                <a:ea typeface="仿宋" panose="02010609060101010101" pitchFamily="49" charset="-122"/>
              </a:rPr>
              <a:t>if</a:t>
            </a:r>
            <a:r>
              <a:rPr lang="zh-CN" altLang="en-US" sz="2400" dirty="0">
                <a:solidFill>
                  <a:schemeClr val="tx1"/>
                </a:solidFill>
                <a:latin typeface="仿宋" panose="02010609060101010101" pitchFamily="49" charset="-122"/>
                <a:ea typeface="仿宋" panose="02010609060101010101" pitchFamily="49" charset="-122"/>
              </a:rPr>
              <a:t>语句可以实现更复杂的判断，或者将复杂的判断分成几个简单的判断。</a:t>
            </a:r>
          </a:p>
          <a:p>
            <a:pPr marL="0" indent="627063">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if</a:t>
            </a:r>
            <a:r>
              <a:rPr lang="zh-CN" altLang="en-US" sz="2400" dirty="0">
                <a:solidFill>
                  <a:schemeClr val="tx1"/>
                </a:solidFill>
                <a:latin typeface="仿宋" panose="02010609060101010101" pitchFamily="49" charset="-122"/>
                <a:ea typeface="仿宋" panose="02010609060101010101" pitchFamily="49" charset="-122"/>
              </a:rPr>
              <a:t>语句的嵌套没有固定形式，根据问题的需要进行判断。可以写出如下几种形式：</a:t>
            </a:r>
          </a:p>
        </p:txBody>
      </p:sp>
      <p:graphicFrame>
        <p:nvGraphicFramePr>
          <p:cNvPr id="7" name="表格 6">
            <a:extLst>
              <a:ext uri="{FF2B5EF4-FFF2-40B4-BE49-F238E27FC236}">
                <a16:creationId xmlns:a16="http://schemas.microsoft.com/office/drawing/2014/main" id="{51D1C797-E9C5-4D5F-A461-FE476829EB62}"/>
              </a:ext>
            </a:extLst>
          </p:cNvPr>
          <p:cNvGraphicFramePr>
            <a:graphicFrameLocks noGrp="1"/>
          </p:cNvGraphicFramePr>
          <p:nvPr>
            <p:extLst>
              <p:ext uri="{D42A27DB-BD31-4B8C-83A1-F6EECF244321}">
                <p14:modId xmlns:p14="http://schemas.microsoft.com/office/powerpoint/2010/main" val="1562757448"/>
              </p:ext>
            </p:extLst>
          </p:nvPr>
        </p:nvGraphicFramePr>
        <p:xfrm>
          <a:off x="1218406" y="3429794"/>
          <a:ext cx="9296400" cy="3288348"/>
        </p:xfrm>
        <a:graphic>
          <a:graphicData uri="http://schemas.openxmlformats.org/drawingml/2006/table">
            <a:tbl>
              <a:tblPr firstRow="1" firstCol="1" lastRow="1" lastCol="1" bandRow="1" bandCol="1">
                <a:tableStyleId>{5C22544A-7EE6-4342-B048-85BDC9FD1C3A}</a:tableStyleId>
              </a:tblPr>
              <a:tblGrid>
                <a:gridCol w="4738371">
                  <a:extLst>
                    <a:ext uri="{9D8B030D-6E8A-4147-A177-3AD203B41FA5}">
                      <a16:colId xmlns:a16="http://schemas.microsoft.com/office/drawing/2014/main" val="20000"/>
                    </a:ext>
                  </a:extLst>
                </a:gridCol>
                <a:gridCol w="4558029">
                  <a:extLst>
                    <a:ext uri="{9D8B030D-6E8A-4147-A177-3AD203B41FA5}">
                      <a16:colId xmlns:a16="http://schemas.microsoft.com/office/drawing/2014/main" val="20001"/>
                    </a:ext>
                  </a:extLst>
                </a:gridCol>
              </a:tblGrid>
              <a:tr h="2895600">
                <a:tc>
                  <a:txBody>
                    <a:bodyPr/>
                    <a:lstStyle/>
                    <a:p>
                      <a:pPr algn="just">
                        <a:lnSpc>
                          <a:spcPct val="130000"/>
                        </a:lnSpc>
                        <a:spcAft>
                          <a:spcPts val="0"/>
                        </a:spcAft>
                      </a:pPr>
                      <a:r>
                        <a:rPr lang="zh-CN" sz="2400" b="0" kern="0" dirty="0">
                          <a:effectLst/>
                          <a:latin typeface="+mn-ea"/>
                          <a:ea typeface="+mn-ea"/>
                        </a:rPr>
                        <a:t>形式</a:t>
                      </a:r>
                      <a:r>
                        <a:rPr lang="en-US" sz="2400" b="0" kern="0" dirty="0">
                          <a:effectLst/>
                          <a:latin typeface="+mn-ea"/>
                          <a:ea typeface="+mn-ea"/>
                        </a:rPr>
                        <a:t>1</a:t>
                      </a:r>
                      <a:r>
                        <a:rPr lang="zh-CN" sz="2400" b="0" kern="0" dirty="0">
                          <a:effectLst/>
                          <a:latin typeface="+mn-ea"/>
                          <a:ea typeface="+mn-ea"/>
                        </a:rPr>
                        <a:t>：</a:t>
                      </a:r>
                      <a:endParaRPr lang="zh-CN" sz="2400" b="0" kern="100" dirty="0">
                        <a:effectLst/>
                        <a:latin typeface="+mn-ea"/>
                        <a:ea typeface="+mn-ea"/>
                      </a:endParaRPr>
                    </a:p>
                    <a:p>
                      <a:pPr algn="just">
                        <a:lnSpc>
                          <a:spcPct val="130000"/>
                        </a:lnSpc>
                        <a:spcAft>
                          <a:spcPts val="0"/>
                        </a:spcAft>
                      </a:pPr>
                      <a:r>
                        <a:rPr lang="en-US" sz="2400" b="0" kern="0" dirty="0">
                          <a:effectLst/>
                          <a:latin typeface="+mn-ea"/>
                          <a:ea typeface="+mn-ea"/>
                        </a:rPr>
                        <a:t>if(</a:t>
                      </a:r>
                      <a:r>
                        <a:rPr lang="zh-CN" sz="2400" b="0" kern="0" dirty="0">
                          <a:effectLst/>
                          <a:latin typeface="+mn-ea"/>
                          <a:ea typeface="+mn-ea"/>
                        </a:rPr>
                        <a:t>条件</a:t>
                      </a:r>
                      <a:r>
                        <a:rPr lang="en-US" sz="2400" b="0" kern="0" dirty="0">
                          <a:effectLst/>
                          <a:latin typeface="+mn-ea"/>
                          <a:ea typeface="+mn-ea"/>
                        </a:rPr>
                        <a:t>1)</a:t>
                      </a:r>
                      <a:endParaRPr lang="zh-CN" sz="2400" b="0" kern="100" dirty="0">
                        <a:effectLst/>
                        <a:latin typeface="+mn-ea"/>
                        <a:ea typeface="+mn-ea"/>
                      </a:endParaRPr>
                    </a:p>
                    <a:p>
                      <a:pPr indent="111760" algn="just">
                        <a:lnSpc>
                          <a:spcPct val="130000"/>
                        </a:lnSpc>
                        <a:spcAft>
                          <a:spcPts val="0"/>
                        </a:spcAft>
                      </a:pPr>
                      <a:r>
                        <a:rPr lang="en-US" sz="2400" b="0" kern="0" dirty="0">
                          <a:effectLst/>
                          <a:latin typeface="+mn-ea"/>
                          <a:ea typeface="+mn-ea"/>
                        </a:rPr>
                        <a:t>if(</a:t>
                      </a:r>
                      <a:r>
                        <a:rPr lang="zh-CN" sz="2400" b="0" kern="0" dirty="0">
                          <a:effectLst/>
                          <a:latin typeface="+mn-ea"/>
                          <a:ea typeface="+mn-ea"/>
                        </a:rPr>
                        <a:t>条件</a:t>
                      </a:r>
                      <a:r>
                        <a:rPr lang="en-US" sz="2400" b="0" kern="0" dirty="0">
                          <a:effectLst/>
                          <a:latin typeface="+mn-ea"/>
                          <a:ea typeface="+mn-ea"/>
                        </a:rPr>
                        <a:t>2)</a:t>
                      </a:r>
                      <a:endParaRPr lang="zh-CN" sz="2400" b="0" kern="100" dirty="0">
                        <a:effectLst/>
                        <a:latin typeface="+mn-ea"/>
                        <a:ea typeface="+mn-ea"/>
                      </a:endParaRPr>
                    </a:p>
                    <a:p>
                      <a:pPr indent="226060" algn="just">
                        <a:lnSpc>
                          <a:spcPct val="130000"/>
                        </a:lnSpc>
                        <a:spcAft>
                          <a:spcPts val="0"/>
                        </a:spcAft>
                      </a:pPr>
                      <a:r>
                        <a:rPr lang="zh-CN" sz="2400" b="0" kern="0" dirty="0">
                          <a:effectLst/>
                          <a:latin typeface="+mn-ea"/>
                          <a:ea typeface="+mn-ea"/>
                        </a:rPr>
                        <a:t>语句</a:t>
                      </a:r>
                      <a:endParaRPr lang="zh-CN" sz="2400" b="0" kern="100" dirty="0">
                        <a:effectLst/>
                        <a:latin typeface="+mn-ea"/>
                        <a:ea typeface="+mn-ea"/>
                        <a:cs typeface="Mongolian Baiti"/>
                      </a:endParaRPr>
                    </a:p>
                  </a:txBody>
                  <a:tcPr marL="68580" marR="68580" marT="0" marB="0">
                    <a:solidFill>
                      <a:srgbClr val="002060"/>
                    </a:solidFill>
                  </a:tcPr>
                </a:tc>
                <a:tc>
                  <a:txBody>
                    <a:bodyPr/>
                    <a:lstStyle/>
                    <a:p>
                      <a:pPr algn="just">
                        <a:lnSpc>
                          <a:spcPct val="130000"/>
                        </a:lnSpc>
                        <a:spcAft>
                          <a:spcPts val="0"/>
                        </a:spcAft>
                      </a:pPr>
                      <a:r>
                        <a:rPr lang="zh-CN" sz="2400" b="0" kern="0" dirty="0">
                          <a:effectLst/>
                          <a:latin typeface="+mn-ea"/>
                          <a:ea typeface="+mn-ea"/>
                        </a:rPr>
                        <a:t>形式</a:t>
                      </a:r>
                      <a:r>
                        <a:rPr lang="en-US" sz="2400" b="0" kern="0" dirty="0">
                          <a:effectLst/>
                          <a:latin typeface="+mn-ea"/>
                          <a:ea typeface="+mn-ea"/>
                        </a:rPr>
                        <a:t>2</a:t>
                      </a:r>
                      <a:r>
                        <a:rPr lang="zh-CN" sz="2400" b="0" kern="0" dirty="0">
                          <a:effectLst/>
                          <a:latin typeface="+mn-ea"/>
                          <a:ea typeface="+mn-ea"/>
                        </a:rPr>
                        <a:t>：</a:t>
                      </a:r>
                      <a:endParaRPr lang="zh-CN" sz="2400" b="0" kern="100" dirty="0">
                        <a:effectLst/>
                        <a:latin typeface="+mn-ea"/>
                        <a:ea typeface="+mn-ea"/>
                      </a:endParaRPr>
                    </a:p>
                    <a:p>
                      <a:pPr algn="just">
                        <a:lnSpc>
                          <a:spcPct val="130000"/>
                        </a:lnSpc>
                        <a:spcAft>
                          <a:spcPts val="0"/>
                        </a:spcAft>
                      </a:pPr>
                      <a:r>
                        <a:rPr lang="en-US" sz="2400" b="0" kern="0" dirty="0">
                          <a:effectLst/>
                          <a:latin typeface="+mn-ea"/>
                          <a:ea typeface="+mn-ea"/>
                        </a:rPr>
                        <a:t>if(</a:t>
                      </a:r>
                      <a:r>
                        <a:rPr lang="zh-CN" sz="2400" b="0" kern="0" dirty="0">
                          <a:effectLst/>
                          <a:latin typeface="+mn-ea"/>
                          <a:ea typeface="+mn-ea"/>
                        </a:rPr>
                        <a:t>条件</a:t>
                      </a:r>
                      <a:r>
                        <a:rPr lang="en-US" sz="2400" b="0" kern="0" dirty="0">
                          <a:effectLst/>
                          <a:latin typeface="+mn-ea"/>
                          <a:ea typeface="+mn-ea"/>
                        </a:rPr>
                        <a:t>1)</a:t>
                      </a:r>
                      <a:endParaRPr lang="zh-CN" sz="2400" b="0" kern="100" dirty="0">
                        <a:effectLst/>
                        <a:latin typeface="+mn-ea"/>
                        <a:ea typeface="+mn-ea"/>
                      </a:endParaRPr>
                    </a:p>
                    <a:p>
                      <a:pPr indent="135890" algn="just">
                        <a:lnSpc>
                          <a:spcPct val="130000"/>
                        </a:lnSpc>
                        <a:spcAft>
                          <a:spcPts val="0"/>
                        </a:spcAft>
                      </a:pPr>
                      <a:r>
                        <a:rPr lang="en-US" sz="2400" b="0" kern="0" dirty="0">
                          <a:effectLst/>
                          <a:latin typeface="+mn-ea"/>
                          <a:ea typeface="+mn-ea"/>
                        </a:rPr>
                        <a:t>if(</a:t>
                      </a:r>
                      <a:r>
                        <a:rPr lang="zh-CN" sz="2400" b="0" kern="0" dirty="0">
                          <a:effectLst/>
                          <a:latin typeface="+mn-ea"/>
                          <a:ea typeface="+mn-ea"/>
                        </a:rPr>
                        <a:t>条件</a:t>
                      </a:r>
                      <a:r>
                        <a:rPr lang="en-US" sz="2400" b="0" kern="0" dirty="0">
                          <a:effectLst/>
                          <a:latin typeface="+mn-ea"/>
                          <a:ea typeface="+mn-ea"/>
                        </a:rPr>
                        <a:t>11)</a:t>
                      </a:r>
                      <a:endParaRPr lang="zh-CN" sz="2400" b="0" kern="100" dirty="0">
                        <a:effectLst/>
                        <a:latin typeface="+mn-ea"/>
                        <a:ea typeface="+mn-ea"/>
                      </a:endParaRPr>
                    </a:p>
                    <a:p>
                      <a:pPr indent="307340" algn="just">
                        <a:lnSpc>
                          <a:spcPct val="130000"/>
                        </a:lnSpc>
                        <a:spcAft>
                          <a:spcPts val="0"/>
                        </a:spcAft>
                      </a:pPr>
                      <a:r>
                        <a:rPr lang="zh-CN" sz="2400" b="0" kern="0" dirty="0">
                          <a:effectLst/>
                          <a:latin typeface="+mn-ea"/>
                          <a:ea typeface="+mn-ea"/>
                        </a:rPr>
                        <a:t>语句</a:t>
                      </a:r>
                      <a:r>
                        <a:rPr lang="en-US" sz="2400" b="0" kern="0" dirty="0">
                          <a:effectLst/>
                          <a:latin typeface="+mn-ea"/>
                          <a:ea typeface="+mn-ea"/>
                        </a:rPr>
                        <a:t>1</a:t>
                      </a:r>
                      <a:endParaRPr lang="zh-CN" sz="2400" b="0" kern="100" dirty="0">
                        <a:effectLst/>
                        <a:latin typeface="+mn-ea"/>
                        <a:ea typeface="+mn-ea"/>
                      </a:endParaRPr>
                    </a:p>
                    <a:p>
                      <a:pPr marL="0" indent="0" algn="just">
                        <a:lnSpc>
                          <a:spcPct val="130000"/>
                        </a:lnSpc>
                        <a:spcAft>
                          <a:spcPts val="0"/>
                        </a:spcAft>
                      </a:pPr>
                      <a:r>
                        <a:rPr lang="en-US" sz="2400" b="0" kern="0" dirty="0">
                          <a:effectLst/>
                          <a:latin typeface="+mn-ea"/>
                          <a:ea typeface="+mn-ea"/>
                        </a:rPr>
                        <a:t>  else</a:t>
                      </a:r>
                      <a:endParaRPr lang="zh-CN" sz="2400" b="0" kern="100" dirty="0">
                        <a:effectLst/>
                        <a:latin typeface="+mn-ea"/>
                        <a:ea typeface="+mn-ea"/>
                      </a:endParaRPr>
                    </a:p>
                    <a:p>
                      <a:pPr indent="307340" algn="just">
                        <a:lnSpc>
                          <a:spcPct val="130000"/>
                        </a:lnSpc>
                        <a:spcAft>
                          <a:spcPts val="0"/>
                        </a:spcAft>
                      </a:pPr>
                      <a:r>
                        <a:rPr lang="en-US" sz="2400" b="0" kern="0" dirty="0">
                          <a:effectLst/>
                          <a:latin typeface="+mn-ea"/>
                          <a:ea typeface="+mn-ea"/>
                        </a:rPr>
                        <a:t>if(</a:t>
                      </a:r>
                      <a:r>
                        <a:rPr lang="zh-CN" sz="2400" b="0" kern="0" dirty="0">
                          <a:effectLst/>
                          <a:latin typeface="+mn-ea"/>
                          <a:ea typeface="+mn-ea"/>
                        </a:rPr>
                        <a:t>条件</a:t>
                      </a:r>
                      <a:r>
                        <a:rPr lang="en-US" sz="2400" b="0" kern="0" dirty="0">
                          <a:effectLst/>
                          <a:latin typeface="+mn-ea"/>
                          <a:ea typeface="+mn-ea"/>
                        </a:rPr>
                        <a:t>2)</a:t>
                      </a:r>
                      <a:endParaRPr lang="zh-CN" sz="2400" b="0" kern="100" dirty="0">
                        <a:effectLst/>
                        <a:latin typeface="+mn-ea"/>
                        <a:ea typeface="+mn-ea"/>
                      </a:endParaRPr>
                    </a:p>
                    <a:p>
                      <a:pPr indent="478790" algn="just">
                        <a:lnSpc>
                          <a:spcPct val="130000"/>
                        </a:lnSpc>
                        <a:spcAft>
                          <a:spcPts val="0"/>
                        </a:spcAft>
                      </a:pPr>
                      <a:r>
                        <a:rPr lang="zh-CN" sz="2400" b="0" kern="0" dirty="0">
                          <a:effectLst/>
                          <a:latin typeface="+mn-ea"/>
                          <a:ea typeface="+mn-ea"/>
                        </a:rPr>
                        <a:t>语句</a:t>
                      </a:r>
                      <a:r>
                        <a:rPr lang="en-US" sz="2400" b="0" kern="0" dirty="0">
                          <a:effectLst/>
                          <a:latin typeface="+mn-ea"/>
                          <a:ea typeface="+mn-ea"/>
                        </a:rPr>
                        <a:t>2</a:t>
                      </a:r>
                      <a:endParaRPr lang="zh-CN" sz="2400" b="0" kern="100" dirty="0">
                        <a:effectLst/>
                        <a:latin typeface="+mn-ea"/>
                        <a:ea typeface="+mn-ea"/>
                        <a:cs typeface="Mongolian Baiti"/>
                      </a:endParaRPr>
                    </a:p>
                  </a:txBody>
                  <a:tcPr marL="68580" marR="68580" marT="0" marB="0">
                    <a:solidFill>
                      <a:srgbClr val="FF000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20137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1+#ppt_w/2"/>
                                          </p:val>
                                        </p:tav>
                                        <p:tav tm="100000">
                                          <p:val>
                                            <p:strVal val="#ppt_x"/>
                                          </p:val>
                                        </p:tav>
                                      </p:tavLst>
                                    </p:anim>
                                    <p:anim calcmode="lin" valueType="num">
                                      <p:cBhvr additive="base">
                                        <p:cTn id="15" dur="500" fill="hold"/>
                                        <p:tgtEl>
                                          <p:spTgt spid="5"/>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9" fill="hold" grpId="0"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 calcmode="lin" valueType="num">
                                      <p:cBhvr additive="base">
                                        <p:cTn id="25"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 calcmode="lin" valueType="num">
                                      <p:cBhvr additive="base">
                                        <p:cTn id="31"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
                                            <p:txEl>
                                              <p:pRg st="2" end="2"/>
                                            </p:txEl>
                                          </p:spTgt>
                                        </p:tgtEl>
                                        <p:attrNameLst>
                                          <p:attrName>ppt_y</p:attrName>
                                        </p:attrNameLst>
                                      </p:cBhvr>
                                      <p:tavLst>
                                        <p:tav tm="0">
                                          <p:val>
                                            <p:strVal val="0-#ppt_h/2"/>
                                          </p:val>
                                        </p:tav>
                                        <p:tav tm="100000">
                                          <p:val>
                                            <p:strVal val="#ppt_y"/>
                                          </p:val>
                                        </p:tav>
                                      </p:tavLst>
                                    </p:anim>
                                  </p:childTnLst>
                                </p:cTn>
                              </p:par>
                            </p:childTnLst>
                          </p:cTn>
                        </p:par>
                        <p:par>
                          <p:cTn id="33" fill="hold">
                            <p:stCondLst>
                              <p:cond delay="500"/>
                            </p:stCondLst>
                            <p:childTnLst>
                              <p:par>
                                <p:cTn id="34" presetID="31" presetClass="entr" presetSubtype="0"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1000" fill="hold"/>
                                        <p:tgtEl>
                                          <p:spTgt spid="7"/>
                                        </p:tgtEl>
                                        <p:attrNameLst>
                                          <p:attrName>ppt_w</p:attrName>
                                        </p:attrNameLst>
                                      </p:cBhvr>
                                      <p:tavLst>
                                        <p:tav tm="0">
                                          <p:val>
                                            <p:fltVal val="0"/>
                                          </p:val>
                                        </p:tav>
                                        <p:tav tm="100000">
                                          <p:val>
                                            <p:strVal val="#ppt_w"/>
                                          </p:val>
                                        </p:tav>
                                      </p:tavLst>
                                    </p:anim>
                                    <p:anim calcmode="lin" valueType="num">
                                      <p:cBhvr>
                                        <p:cTn id="37" dur="1000" fill="hold"/>
                                        <p:tgtEl>
                                          <p:spTgt spid="7"/>
                                        </p:tgtEl>
                                        <p:attrNameLst>
                                          <p:attrName>ppt_h</p:attrName>
                                        </p:attrNameLst>
                                      </p:cBhvr>
                                      <p:tavLst>
                                        <p:tav tm="0">
                                          <p:val>
                                            <p:fltVal val="0"/>
                                          </p:val>
                                        </p:tav>
                                        <p:tav tm="100000">
                                          <p:val>
                                            <p:strVal val="#ppt_h"/>
                                          </p:val>
                                        </p:tav>
                                      </p:tavLst>
                                    </p:anim>
                                    <p:anim calcmode="lin" valueType="num">
                                      <p:cBhvr>
                                        <p:cTn id="38" dur="1000" fill="hold"/>
                                        <p:tgtEl>
                                          <p:spTgt spid="7"/>
                                        </p:tgtEl>
                                        <p:attrNameLst>
                                          <p:attrName>style.rotation</p:attrName>
                                        </p:attrNameLst>
                                      </p:cBhvr>
                                      <p:tavLst>
                                        <p:tav tm="0">
                                          <p:val>
                                            <p:fltVal val="90"/>
                                          </p:val>
                                        </p:tav>
                                        <p:tav tm="100000">
                                          <p:val>
                                            <p:fltVal val="0"/>
                                          </p:val>
                                        </p:tav>
                                      </p:tavLst>
                                    </p:anim>
                                    <p:animEffect transition="in" filter="fade">
                                      <p:cBhvr>
                                        <p:cTn id="3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p:bldP spid="6"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2.4  </a:t>
            </a:r>
            <a:r>
              <a:rPr lang="zh-CN" altLang="en-US" b="1" dirty="0">
                <a:latin typeface="仿宋" panose="02010609060101010101" pitchFamily="49" charset="-122"/>
                <a:ea typeface="仿宋" panose="02010609060101010101" pitchFamily="49" charset="-122"/>
              </a:rPr>
              <a:t>控制语句</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E6485939-2205-4B90-B4A8-ECC817AF9936}"/>
              </a:ext>
            </a:extLst>
          </p:cNvPr>
          <p:cNvSpPr/>
          <p:nvPr/>
        </p:nvSpPr>
        <p:spPr>
          <a:xfrm>
            <a:off x="0" y="5639594"/>
            <a:ext cx="12192000" cy="1228164"/>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5" name="组合 4">
            <a:extLst>
              <a:ext uri="{FF2B5EF4-FFF2-40B4-BE49-F238E27FC236}">
                <a16:creationId xmlns:a16="http://schemas.microsoft.com/office/drawing/2014/main" id="{EFFFDA68-0666-4228-90E1-684315BD4177}"/>
              </a:ext>
            </a:extLst>
          </p:cNvPr>
          <p:cNvGrpSpPr/>
          <p:nvPr/>
        </p:nvGrpSpPr>
        <p:grpSpPr>
          <a:xfrm>
            <a:off x="761207" y="5732469"/>
            <a:ext cx="352250" cy="455613"/>
            <a:chOff x="5449889" y="1827213"/>
            <a:chExt cx="352250" cy="455613"/>
          </a:xfrm>
          <a:solidFill>
            <a:srgbClr val="FFFF00"/>
          </a:solidFill>
        </p:grpSpPr>
        <p:sp>
          <p:nvSpPr>
            <p:cNvPr id="6" name="Freeform 125">
              <a:extLst>
                <a:ext uri="{FF2B5EF4-FFF2-40B4-BE49-F238E27FC236}">
                  <a16:creationId xmlns:a16="http://schemas.microsoft.com/office/drawing/2014/main" id="{BB36D306-3893-4164-BF67-E99B8B870CBE}"/>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7" name="Freeform 126">
              <a:extLst>
                <a:ext uri="{FF2B5EF4-FFF2-40B4-BE49-F238E27FC236}">
                  <a16:creationId xmlns:a16="http://schemas.microsoft.com/office/drawing/2014/main" id="{2099BFC9-C2EF-4A00-BDC0-E326055DF573}"/>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8" name="内容占位符 2">
            <a:extLst>
              <a:ext uri="{FF2B5EF4-FFF2-40B4-BE49-F238E27FC236}">
                <a16:creationId xmlns:a16="http://schemas.microsoft.com/office/drawing/2014/main" id="{1FF5A830-BE91-4E0E-A95E-7F64C61D96B3}"/>
              </a:ext>
            </a:extLst>
          </p:cNvPr>
          <p:cNvSpPr txBox="1">
            <a:spLocks/>
          </p:cNvSpPr>
          <p:nvPr/>
        </p:nvSpPr>
        <p:spPr>
          <a:xfrm>
            <a:off x="1069615" y="5715794"/>
            <a:ext cx="10588191" cy="92948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例</a:t>
            </a:r>
            <a:r>
              <a:rPr lang="en-US" altLang="zh-CN" sz="2400" dirty="0">
                <a:solidFill>
                  <a:schemeClr val="tx1"/>
                </a:solidFill>
                <a:latin typeface="仿宋" panose="02010609060101010101" pitchFamily="49" charset="-122"/>
                <a:ea typeface="仿宋" panose="02010609060101010101" pitchFamily="49" charset="-122"/>
              </a:rPr>
              <a:t>2.9】</a:t>
            </a:r>
            <a:r>
              <a:rPr lang="zh-CN" altLang="en-US" sz="2400" dirty="0">
                <a:solidFill>
                  <a:schemeClr val="tx1"/>
                </a:solidFill>
                <a:latin typeface="仿宋" panose="02010609060101010101" pitchFamily="49" charset="-122"/>
                <a:ea typeface="仿宋" panose="02010609060101010101" pitchFamily="49" charset="-122"/>
              </a:rPr>
              <a:t>根据学生的百分成绩给出成绩等级。</a:t>
            </a:r>
            <a:r>
              <a:rPr lang="en-US" altLang="zh-CN" sz="2400" dirty="0">
                <a:solidFill>
                  <a:schemeClr val="tx1"/>
                </a:solidFill>
                <a:latin typeface="仿宋" panose="02010609060101010101" pitchFamily="49" charset="-122"/>
                <a:ea typeface="仿宋" panose="02010609060101010101" pitchFamily="49" charset="-122"/>
              </a:rPr>
              <a:t>90</a:t>
            </a:r>
            <a:r>
              <a:rPr lang="zh-CN" altLang="en-US" sz="2400" dirty="0">
                <a:solidFill>
                  <a:schemeClr val="tx1"/>
                </a:solidFill>
                <a:latin typeface="仿宋" panose="02010609060101010101" pitchFamily="49" charset="-122"/>
                <a:ea typeface="仿宋" panose="02010609060101010101" pitchFamily="49" charset="-122"/>
              </a:rPr>
              <a:t>分以为优秀，</a:t>
            </a:r>
            <a:r>
              <a:rPr lang="en-US" altLang="zh-CN" sz="2400" dirty="0">
                <a:solidFill>
                  <a:schemeClr val="tx1"/>
                </a:solidFill>
                <a:latin typeface="仿宋" panose="02010609060101010101" pitchFamily="49" charset="-122"/>
                <a:ea typeface="仿宋" panose="02010609060101010101" pitchFamily="49" charset="-122"/>
              </a:rPr>
              <a:t>80</a:t>
            </a:r>
            <a:r>
              <a:rPr lang="zh-CN" altLang="en-US" sz="2400" dirty="0">
                <a:solidFill>
                  <a:schemeClr val="tx1"/>
                </a:solidFill>
                <a:latin typeface="仿宋" panose="02010609060101010101" pitchFamily="49" charset="-122"/>
                <a:ea typeface="仿宋" panose="02010609060101010101" pitchFamily="49" charset="-122"/>
              </a:rPr>
              <a:t>分以为良好，</a:t>
            </a:r>
            <a:r>
              <a:rPr lang="en-US" altLang="zh-CN" sz="2400" dirty="0">
                <a:solidFill>
                  <a:schemeClr val="tx1"/>
                </a:solidFill>
                <a:latin typeface="仿宋" panose="02010609060101010101" pitchFamily="49" charset="-122"/>
                <a:ea typeface="仿宋" panose="02010609060101010101" pitchFamily="49" charset="-122"/>
              </a:rPr>
              <a:t>70</a:t>
            </a:r>
            <a:r>
              <a:rPr lang="zh-CN" altLang="en-US" sz="2400" dirty="0">
                <a:solidFill>
                  <a:schemeClr val="tx1"/>
                </a:solidFill>
                <a:latin typeface="仿宋" panose="02010609060101010101" pitchFamily="49" charset="-122"/>
                <a:ea typeface="仿宋" panose="02010609060101010101" pitchFamily="49" charset="-122"/>
              </a:rPr>
              <a:t>分以为中等，</a:t>
            </a:r>
            <a:r>
              <a:rPr lang="en-US" altLang="zh-CN" sz="2400" dirty="0">
                <a:solidFill>
                  <a:schemeClr val="tx1"/>
                </a:solidFill>
                <a:latin typeface="仿宋" panose="02010609060101010101" pitchFamily="49" charset="-122"/>
                <a:ea typeface="仿宋" panose="02010609060101010101" pitchFamily="49" charset="-122"/>
              </a:rPr>
              <a:t>60</a:t>
            </a:r>
            <a:r>
              <a:rPr lang="zh-CN" altLang="en-US" sz="2400" dirty="0">
                <a:solidFill>
                  <a:schemeClr val="tx1"/>
                </a:solidFill>
                <a:latin typeface="仿宋" panose="02010609060101010101" pitchFamily="49" charset="-122"/>
                <a:ea typeface="仿宋" panose="02010609060101010101" pitchFamily="49" charset="-122"/>
              </a:rPr>
              <a:t>分以上为及格，低于</a:t>
            </a:r>
            <a:r>
              <a:rPr lang="en-US" altLang="zh-CN" sz="2400" dirty="0">
                <a:solidFill>
                  <a:schemeClr val="tx1"/>
                </a:solidFill>
                <a:latin typeface="仿宋" panose="02010609060101010101" pitchFamily="49" charset="-122"/>
                <a:ea typeface="仿宋" panose="02010609060101010101" pitchFamily="49" charset="-122"/>
              </a:rPr>
              <a:t>60</a:t>
            </a:r>
            <a:r>
              <a:rPr lang="zh-CN" altLang="en-US" sz="2400" dirty="0">
                <a:solidFill>
                  <a:schemeClr val="tx1"/>
                </a:solidFill>
                <a:latin typeface="仿宋" panose="02010609060101010101" pitchFamily="49" charset="-122"/>
                <a:ea typeface="仿宋" panose="02010609060101010101" pitchFamily="49" charset="-122"/>
              </a:rPr>
              <a:t>分为不及格。</a:t>
            </a:r>
            <a:endParaRPr lang="en-US" altLang="zh-CN" sz="2400" dirty="0">
              <a:solidFill>
                <a:schemeClr val="tx1"/>
              </a:solidFill>
              <a:latin typeface="仿宋" panose="02010609060101010101" pitchFamily="49" charset="-122"/>
              <a:ea typeface="仿宋" panose="02010609060101010101" pitchFamily="49" charset="-122"/>
            </a:endParaRPr>
          </a:p>
        </p:txBody>
      </p:sp>
      <p:grpSp>
        <p:nvGrpSpPr>
          <p:cNvPr id="9" name="组合 8">
            <a:extLst>
              <a:ext uri="{FF2B5EF4-FFF2-40B4-BE49-F238E27FC236}">
                <a16:creationId xmlns:a16="http://schemas.microsoft.com/office/drawing/2014/main" id="{A90A89BE-2BAF-4AAB-92A8-70B06C3C3B9D}"/>
              </a:ext>
            </a:extLst>
          </p:cNvPr>
          <p:cNvGrpSpPr/>
          <p:nvPr/>
        </p:nvGrpSpPr>
        <p:grpSpPr>
          <a:xfrm>
            <a:off x="9451913" y="3124994"/>
            <a:ext cx="2510373" cy="2514600"/>
            <a:chOff x="9675584" y="5175723"/>
            <a:chExt cx="1877787" cy="1129564"/>
          </a:xfrm>
        </p:grpSpPr>
        <p:sp>
          <p:nvSpPr>
            <p:cNvPr id="10" name="矩形 9">
              <a:extLst>
                <a:ext uri="{FF2B5EF4-FFF2-40B4-BE49-F238E27FC236}">
                  <a16:creationId xmlns:a16="http://schemas.microsoft.com/office/drawing/2014/main" id="{9ACF59BA-1911-40EB-85EB-EB5D8DA8ABC9}"/>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47EC935F-36A1-49EF-930B-170103AE267E}"/>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1C7C7FC8-D0D5-4625-89BE-DD718B3F3B64}"/>
                </a:ext>
              </a:extLst>
            </p:cNvPr>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6D154E8B-BFDA-47B0-A7B3-5ABF69877082}"/>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graphicFrame>
        <p:nvGraphicFramePr>
          <p:cNvPr id="14" name="表格 13">
            <a:extLst>
              <a:ext uri="{FF2B5EF4-FFF2-40B4-BE49-F238E27FC236}">
                <a16:creationId xmlns:a16="http://schemas.microsoft.com/office/drawing/2014/main" id="{78E68A75-66AF-4F6F-86DB-2584D0B37E54}"/>
              </a:ext>
            </a:extLst>
          </p:cNvPr>
          <p:cNvGraphicFramePr>
            <a:graphicFrameLocks noGrp="1"/>
          </p:cNvGraphicFramePr>
          <p:nvPr>
            <p:extLst>
              <p:ext uri="{D42A27DB-BD31-4B8C-83A1-F6EECF244321}">
                <p14:modId xmlns:p14="http://schemas.microsoft.com/office/powerpoint/2010/main" val="3524873023"/>
              </p:ext>
            </p:extLst>
          </p:nvPr>
        </p:nvGraphicFramePr>
        <p:xfrm>
          <a:off x="456406" y="1296194"/>
          <a:ext cx="8458200" cy="4114800"/>
        </p:xfrm>
        <a:graphic>
          <a:graphicData uri="http://schemas.openxmlformats.org/drawingml/2006/table">
            <a:tbl>
              <a:tblPr firstRow="1" firstCol="1" lastRow="1" lastCol="1" bandRow="1" bandCol="1">
                <a:tableStyleId>{5C22544A-7EE6-4342-B048-85BDC9FD1C3A}</a:tableStyleId>
              </a:tblPr>
              <a:tblGrid>
                <a:gridCol w="3692844">
                  <a:extLst>
                    <a:ext uri="{9D8B030D-6E8A-4147-A177-3AD203B41FA5}">
                      <a16:colId xmlns:a16="http://schemas.microsoft.com/office/drawing/2014/main" val="20000"/>
                    </a:ext>
                  </a:extLst>
                </a:gridCol>
                <a:gridCol w="4765356">
                  <a:extLst>
                    <a:ext uri="{9D8B030D-6E8A-4147-A177-3AD203B41FA5}">
                      <a16:colId xmlns:a16="http://schemas.microsoft.com/office/drawing/2014/main" val="20001"/>
                    </a:ext>
                  </a:extLst>
                </a:gridCol>
              </a:tblGrid>
              <a:tr h="4114800">
                <a:tc>
                  <a:txBody>
                    <a:bodyPr/>
                    <a:lstStyle/>
                    <a:p>
                      <a:pPr algn="just">
                        <a:lnSpc>
                          <a:spcPct val="120000"/>
                        </a:lnSpc>
                        <a:spcAft>
                          <a:spcPts val="0"/>
                        </a:spcAft>
                      </a:pPr>
                      <a:r>
                        <a:rPr lang="zh-CN" sz="2400" b="0" kern="0" dirty="0">
                          <a:effectLst/>
                          <a:latin typeface="+mn-ea"/>
                          <a:ea typeface="+mn-ea"/>
                        </a:rPr>
                        <a:t>形式</a:t>
                      </a:r>
                      <a:r>
                        <a:rPr lang="en-US" sz="2400" b="0" kern="0" dirty="0">
                          <a:effectLst/>
                          <a:latin typeface="+mn-ea"/>
                          <a:ea typeface="+mn-ea"/>
                        </a:rPr>
                        <a:t>3</a:t>
                      </a:r>
                      <a:r>
                        <a:rPr lang="zh-CN" sz="2400" b="0" kern="0" dirty="0">
                          <a:effectLst/>
                          <a:latin typeface="+mn-ea"/>
                          <a:ea typeface="+mn-ea"/>
                        </a:rPr>
                        <a:t>：</a:t>
                      </a:r>
                      <a:endParaRPr lang="zh-CN" sz="2400" b="0" kern="100" dirty="0">
                        <a:effectLst/>
                        <a:latin typeface="+mn-ea"/>
                        <a:ea typeface="+mn-ea"/>
                      </a:endParaRPr>
                    </a:p>
                    <a:p>
                      <a:pPr algn="just">
                        <a:lnSpc>
                          <a:spcPct val="120000"/>
                        </a:lnSpc>
                        <a:spcAft>
                          <a:spcPts val="0"/>
                        </a:spcAft>
                      </a:pPr>
                      <a:r>
                        <a:rPr lang="en-US" sz="2400" b="0" kern="0" dirty="0">
                          <a:effectLst/>
                          <a:latin typeface="+mn-ea"/>
                          <a:ea typeface="+mn-ea"/>
                        </a:rPr>
                        <a:t>if(</a:t>
                      </a:r>
                      <a:r>
                        <a:rPr lang="zh-CN" sz="2400" b="0" kern="0" dirty="0">
                          <a:effectLst/>
                          <a:latin typeface="+mn-ea"/>
                          <a:ea typeface="+mn-ea"/>
                        </a:rPr>
                        <a:t>条件</a:t>
                      </a:r>
                      <a:r>
                        <a:rPr lang="en-US" sz="2400" b="0" kern="0" dirty="0">
                          <a:effectLst/>
                          <a:latin typeface="+mn-ea"/>
                          <a:ea typeface="+mn-ea"/>
                        </a:rPr>
                        <a:t>1)</a:t>
                      </a:r>
                      <a:endParaRPr lang="zh-CN" sz="2400" b="0" kern="100" dirty="0">
                        <a:effectLst/>
                        <a:latin typeface="+mn-ea"/>
                        <a:ea typeface="+mn-ea"/>
                      </a:endParaRPr>
                    </a:p>
                    <a:p>
                      <a:pPr indent="111760" algn="just">
                        <a:lnSpc>
                          <a:spcPct val="120000"/>
                        </a:lnSpc>
                        <a:spcAft>
                          <a:spcPts val="0"/>
                        </a:spcAft>
                      </a:pPr>
                      <a:r>
                        <a:rPr lang="en-US" sz="2400" b="0" kern="0" dirty="0">
                          <a:effectLst/>
                          <a:latin typeface="+mn-ea"/>
                          <a:ea typeface="+mn-ea"/>
                        </a:rPr>
                        <a:t>if(</a:t>
                      </a:r>
                      <a:r>
                        <a:rPr lang="zh-CN" sz="2400" b="0" kern="0" dirty="0">
                          <a:effectLst/>
                          <a:latin typeface="+mn-ea"/>
                          <a:ea typeface="+mn-ea"/>
                        </a:rPr>
                        <a:t>条件</a:t>
                      </a:r>
                      <a:r>
                        <a:rPr lang="en-US" sz="2400" b="0" kern="0" dirty="0">
                          <a:effectLst/>
                          <a:latin typeface="+mn-ea"/>
                          <a:ea typeface="+mn-ea"/>
                        </a:rPr>
                        <a:t>11)</a:t>
                      </a:r>
                      <a:endParaRPr lang="zh-CN" sz="2400" b="0" kern="100" dirty="0">
                        <a:effectLst/>
                        <a:latin typeface="+mn-ea"/>
                        <a:ea typeface="+mn-ea"/>
                      </a:endParaRPr>
                    </a:p>
                    <a:p>
                      <a:pPr indent="226060" algn="just">
                        <a:lnSpc>
                          <a:spcPct val="120000"/>
                        </a:lnSpc>
                        <a:spcAft>
                          <a:spcPts val="0"/>
                        </a:spcAft>
                      </a:pPr>
                      <a:r>
                        <a:rPr lang="zh-CN" sz="2400" b="0" kern="0" dirty="0">
                          <a:effectLst/>
                          <a:latin typeface="+mn-ea"/>
                          <a:ea typeface="+mn-ea"/>
                        </a:rPr>
                        <a:t>语句</a:t>
                      </a:r>
                      <a:r>
                        <a:rPr lang="en-US" sz="2400" b="0" kern="0" dirty="0">
                          <a:effectLst/>
                          <a:latin typeface="+mn-ea"/>
                          <a:ea typeface="+mn-ea"/>
                        </a:rPr>
                        <a:t>1</a:t>
                      </a:r>
                      <a:endParaRPr lang="zh-CN" sz="2400" b="0" kern="100" dirty="0">
                        <a:effectLst/>
                        <a:latin typeface="+mn-ea"/>
                        <a:ea typeface="+mn-ea"/>
                      </a:endParaRPr>
                    </a:p>
                    <a:p>
                      <a:pPr indent="111760" algn="just">
                        <a:lnSpc>
                          <a:spcPct val="120000"/>
                        </a:lnSpc>
                        <a:spcAft>
                          <a:spcPts val="0"/>
                        </a:spcAft>
                      </a:pPr>
                      <a:r>
                        <a:rPr lang="en-US" sz="2400" b="0" kern="0" dirty="0">
                          <a:effectLst/>
                          <a:latin typeface="+mn-ea"/>
                          <a:ea typeface="+mn-ea"/>
                        </a:rPr>
                        <a:t>else</a:t>
                      </a:r>
                      <a:endParaRPr lang="zh-CN" sz="2400" b="0" kern="100" dirty="0">
                        <a:effectLst/>
                        <a:latin typeface="+mn-ea"/>
                        <a:ea typeface="+mn-ea"/>
                      </a:endParaRPr>
                    </a:p>
                    <a:p>
                      <a:pPr indent="226060" algn="just">
                        <a:lnSpc>
                          <a:spcPct val="120000"/>
                        </a:lnSpc>
                        <a:spcAft>
                          <a:spcPts val="0"/>
                        </a:spcAft>
                      </a:pPr>
                      <a:r>
                        <a:rPr lang="zh-CN" sz="2400" b="0" kern="0" dirty="0">
                          <a:effectLst/>
                          <a:latin typeface="+mn-ea"/>
                          <a:ea typeface="+mn-ea"/>
                        </a:rPr>
                        <a:t>语句</a:t>
                      </a:r>
                      <a:r>
                        <a:rPr lang="en-US" sz="2400" b="0" kern="0" dirty="0">
                          <a:effectLst/>
                          <a:latin typeface="+mn-ea"/>
                          <a:ea typeface="+mn-ea"/>
                        </a:rPr>
                        <a:t>2</a:t>
                      </a:r>
                      <a:endParaRPr lang="zh-CN" sz="2400" b="0" kern="100" dirty="0">
                        <a:effectLst/>
                        <a:latin typeface="+mn-ea"/>
                        <a:ea typeface="+mn-ea"/>
                        <a:cs typeface="Mongolian Baiti"/>
                      </a:endParaRPr>
                    </a:p>
                  </a:txBody>
                  <a:tcPr marL="68580" marR="68580" marT="0" marB="0">
                    <a:solidFill>
                      <a:schemeClr val="tx2">
                        <a:lumMod val="60000"/>
                        <a:lumOff val="40000"/>
                      </a:schemeClr>
                    </a:solidFill>
                  </a:tcPr>
                </a:tc>
                <a:tc>
                  <a:txBody>
                    <a:bodyPr/>
                    <a:lstStyle/>
                    <a:p>
                      <a:pPr algn="just">
                        <a:lnSpc>
                          <a:spcPct val="120000"/>
                        </a:lnSpc>
                        <a:spcAft>
                          <a:spcPts val="0"/>
                        </a:spcAft>
                      </a:pPr>
                      <a:r>
                        <a:rPr lang="zh-CN" sz="2400" b="0" kern="0" dirty="0">
                          <a:effectLst/>
                          <a:latin typeface="+mn-ea"/>
                          <a:ea typeface="+mn-ea"/>
                        </a:rPr>
                        <a:t>形式</a:t>
                      </a:r>
                      <a:r>
                        <a:rPr lang="en-US" sz="2400" b="0" kern="0" dirty="0">
                          <a:effectLst/>
                          <a:latin typeface="+mn-ea"/>
                          <a:ea typeface="+mn-ea"/>
                        </a:rPr>
                        <a:t>4</a:t>
                      </a:r>
                      <a:r>
                        <a:rPr lang="zh-CN" sz="2400" b="0" kern="0" dirty="0">
                          <a:effectLst/>
                          <a:latin typeface="+mn-ea"/>
                          <a:ea typeface="+mn-ea"/>
                        </a:rPr>
                        <a:t>：</a:t>
                      </a:r>
                      <a:endParaRPr lang="zh-CN" sz="2400" b="0" kern="100" dirty="0">
                        <a:effectLst/>
                        <a:latin typeface="+mn-ea"/>
                        <a:ea typeface="+mn-ea"/>
                      </a:endParaRPr>
                    </a:p>
                    <a:p>
                      <a:pPr algn="just">
                        <a:lnSpc>
                          <a:spcPct val="120000"/>
                        </a:lnSpc>
                        <a:spcAft>
                          <a:spcPts val="0"/>
                        </a:spcAft>
                      </a:pPr>
                      <a:r>
                        <a:rPr lang="en-US" sz="2400" b="0" kern="0" dirty="0">
                          <a:effectLst/>
                          <a:latin typeface="+mn-ea"/>
                          <a:ea typeface="+mn-ea"/>
                        </a:rPr>
                        <a:t>if(</a:t>
                      </a:r>
                      <a:r>
                        <a:rPr lang="zh-CN" sz="2400" b="0" kern="0" dirty="0">
                          <a:effectLst/>
                          <a:latin typeface="+mn-ea"/>
                          <a:ea typeface="+mn-ea"/>
                        </a:rPr>
                        <a:t>条件</a:t>
                      </a:r>
                      <a:r>
                        <a:rPr lang="en-US" sz="2400" b="0" kern="0" dirty="0">
                          <a:effectLst/>
                          <a:latin typeface="+mn-ea"/>
                          <a:ea typeface="+mn-ea"/>
                        </a:rPr>
                        <a:t>1)</a:t>
                      </a:r>
                      <a:endParaRPr lang="zh-CN" sz="2400" b="0" kern="100" dirty="0">
                        <a:effectLst/>
                        <a:latin typeface="+mn-ea"/>
                        <a:ea typeface="+mn-ea"/>
                      </a:endParaRPr>
                    </a:p>
                    <a:p>
                      <a:pPr algn="just">
                        <a:lnSpc>
                          <a:spcPct val="120000"/>
                        </a:lnSpc>
                        <a:spcAft>
                          <a:spcPts val="0"/>
                        </a:spcAft>
                      </a:pPr>
                      <a:r>
                        <a:rPr lang="en-US" sz="2400" b="0" kern="0" dirty="0">
                          <a:effectLst/>
                          <a:latin typeface="+mn-ea"/>
                          <a:ea typeface="+mn-ea"/>
                        </a:rPr>
                        <a:t>{</a:t>
                      </a:r>
                      <a:endParaRPr lang="zh-CN" sz="2400" b="0" kern="100" dirty="0">
                        <a:effectLst/>
                        <a:latin typeface="+mn-ea"/>
                        <a:ea typeface="+mn-ea"/>
                      </a:endParaRPr>
                    </a:p>
                    <a:p>
                      <a:pPr indent="135890" algn="just">
                        <a:lnSpc>
                          <a:spcPct val="120000"/>
                        </a:lnSpc>
                        <a:spcAft>
                          <a:spcPts val="0"/>
                        </a:spcAft>
                      </a:pPr>
                      <a:r>
                        <a:rPr lang="en-US" sz="2400" b="0" kern="0" dirty="0">
                          <a:effectLst/>
                          <a:latin typeface="+mn-ea"/>
                          <a:ea typeface="+mn-ea"/>
                        </a:rPr>
                        <a:t>if(</a:t>
                      </a:r>
                      <a:r>
                        <a:rPr lang="zh-CN" sz="2400" b="0" kern="0" dirty="0">
                          <a:effectLst/>
                          <a:latin typeface="+mn-ea"/>
                          <a:ea typeface="+mn-ea"/>
                        </a:rPr>
                        <a:t>条件</a:t>
                      </a:r>
                      <a:r>
                        <a:rPr lang="en-US" sz="2400" b="0" kern="0" dirty="0">
                          <a:effectLst/>
                          <a:latin typeface="+mn-ea"/>
                          <a:ea typeface="+mn-ea"/>
                        </a:rPr>
                        <a:t>11)</a:t>
                      </a:r>
                      <a:endParaRPr lang="zh-CN" sz="2400" b="0" kern="100" dirty="0">
                        <a:effectLst/>
                        <a:latin typeface="+mn-ea"/>
                        <a:ea typeface="+mn-ea"/>
                      </a:endParaRPr>
                    </a:p>
                    <a:p>
                      <a:pPr indent="307340" algn="just">
                        <a:lnSpc>
                          <a:spcPct val="120000"/>
                        </a:lnSpc>
                        <a:spcAft>
                          <a:spcPts val="0"/>
                        </a:spcAft>
                      </a:pPr>
                      <a:r>
                        <a:rPr lang="zh-CN" sz="2400" b="0" kern="0" dirty="0">
                          <a:effectLst/>
                          <a:latin typeface="+mn-ea"/>
                          <a:ea typeface="+mn-ea"/>
                        </a:rPr>
                        <a:t>语句</a:t>
                      </a:r>
                      <a:r>
                        <a:rPr lang="en-US" sz="2400" b="0" kern="0" dirty="0">
                          <a:effectLst/>
                          <a:latin typeface="+mn-ea"/>
                          <a:ea typeface="+mn-ea"/>
                        </a:rPr>
                        <a:t>1</a:t>
                      </a:r>
                      <a:endParaRPr lang="zh-CN" sz="2400" b="0" kern="100" dirty="0">
                        <a:effectLst/>
                        <a:latin typeface="+mn-ea"/>
                        <a:ea typeface="+mn-ea"/>
                      </a:endParaRPr>
                    </a:p>
                    <a:p>
                      <a:pPr indent="21590" algn="just">
                        <a:lnSpc>
                          <a:spcPct val="120000"/>
                        </a:lnSpc>
                        <a:spcAft>
                          <a:spcPts val="0"/>
                        </a:spcAft>
                      </a:pPr>
                      <a:r>
                        <a:rPr lang="en-US" sz="2400" b="0" kern="0" dirty="0">
                          <a:effectLst/>
                          <a:latin typeface="+mn-ea"/>
                          <a:ea typeface="+mn-ea"/>
                        </a:rPr>
                        <a:t>}</a:t>
                      </a:r>
                      <a:endParaRPr lang="zh-CN" sz="2400" b="0" kern="100" dirty="0">
                        <a:effectLst/>
                        <a:latin typeface="+mn-ea"/>
                        <a:ea typeface="+mn-ea"/>
                      </a:endParaRPr>
                    </a:p>
                    <a:p>
                      <a:pPr algn="just">
                        <a:lnSpc>
                          <a:spcPct val="120000"/>
                        </a:lnSpc>
                        <a:spcAft>
                          <a:spcPts val="0"/>
                        </a:spcAft>
                      </a:pPr>
                      <a:r>
                        <a:rPr lang="en-US" sz="2400" b="0" kern="0" dirty="0">
                          <a:effectLst/>
                          <a:latin typeface="+mn-ea"/>
                          <a:ea typeface="+mn-ea"/>
                        </a:rPr>
                        <a:t>else</a:t>
                      </a:r>
                      <a:endParaRPr lang="zh-CN" sz="2400" b="0" kern="100" dirty="0">
                        <a:effectLst/>
                        <a:latin typeface="+mn-ea"/>
                        <a:ea typeface="+mn-ea"/>
                      </a:endParaRPr>
                    </a:p>
                    <a:p>
                      <a:pPr indent="135890" algn="just">
                        <a:lnSpc>
                          <a:spcPct val="120000"/>
                        </a:lnSpc>
                        <a:spcAft>
                          <a:spcPts val="0"/>
                        </a:spcAft>
                      </a:pPr>
                      <a:r>
                        <a:rPr lang="en-US" sz="2400" b="0" kern="0" dirty="0">
                          <a:effectLst/>
                          <a:latin typeface="+mn-ea"/>
                          <a:ea typeface="+mn-ea"/>
                        </a:rPr>
                        <a:t>if(</a:t>
                      </a:r>
                      <a:r>
                        <a:rPr lang="zh-CN" sz="2400" b="0" kern="0" dirty="0">
                          <a:effectLst/>
                          <a:latin typeface="+mn-ea"/>
                          <a:ea typeface="+mn-ea"/>
                        </a:rPr>
                        <a:t>条件</a:t>
                      </a:r>
                      <a:r>
                        <a:rPr lang="en-US" sz="2400" b="0" kern="0" dirty="0">
                          <a:effectLst/>
                          <a:latin typeface="+mn-ea"/>
                          <a:ea typeface="+mn-ea"/>
                        </a:rPr>
                        <a:t>2)</a:t>
                      </a:r>
                      <a:endParaRPr lang="zh-CN" sz="2400" b="0" kern="100" dirty="0">
                        <a:effectLst/>
                        <a:latin typeface="+mn-ea"/>
                        <a:ea typeface="+mn-ea"/>
                      </a:endParaRPr>
                    </a:p>
                    <a:p>
                      <a:pPr indent="307340" algn="just">
                        <a:lnSpc>
                          <a:spcPct val="120000"/>
                        </a:lnSpc>
                        <a:spcAft>
                          <a:spcPts val="0"/>
                        </a:spcAft>
                      </a:pPr>
                      <a:r>
                        <a:rPr lang="zh-CN" sz="2400" b="0" kern="0" dirty="0">
                          <a:effectLst/>
                          <a:latin typeface="+mn-ea"/>
                          <a:ea typeface="+mn-ea"/>
                        </a:rPr>
                        <a:t>语句</a:t>
                      </a:r>
                      <a:r>
                        <a:rPr lang="en-US" sz="2400" b="0" kern="0" dirty="0">
                          <a:effectLst/>
                          <a:latin typeface="+mn-ea"/>
                          <a:ea typeface="+mn-ea"/>
                        </a:rPr>
                        <a:t>2</a:t>
                      </a:r>
                      <a:endParaRPr lang="zh-CN" sz="2400" b="0" kern="100" dirty="0">
                        <a:effectLst/>
                        <a:latin typeface="+mn-ea"/>
                        <a:ea typeface="+mn-ea"/>
                        <a:cs typeface="Mongolian Baiti"/>
                      </a:endParaRPr>
                    </a:p>
                  </a:txBody>
                  <a:tcPr marL="68580" marR="68580" marT="0" marB="0">
                    <a:solidFill>
                      <a:schemeClr val="accent4">
                        <a:lumMod val="60000"/>
                        <a:lumOff val="40000"/>
                      </a:schemeClr>
                    </a:solidFill>
                  </a:tcPr>
                </a:tc>
                <a:extLst>
                  <a:ext uri="{0D108BD9-81ED-4DB2-BD59-A6C34878D82A}">
                    <a16:rowId xmlns:a16="http://schemas.microsoft.com/office/drawing/2014/main" val="10000"/>
                  </a:ext>
                </a:extLst>
              </a:tr>
            </a:tbl>
          </a:graphicData>
        </a:graphic>
      </p:graphicFrame>
      <p:sp>
        <p:nvSpPr>
          <p:cNvPr id="15" name="矩形 14">
            <a:hlinkClick r:id="rId2" action="ppaction://hlinkfile"/>
            <a:extLst>
              <a:ext uri="{FF2B5EF4-FFF2-40B4-BE49-F238E27FC236}">
                <a16:creationId xmlns:a16="http://schemas.microsoft.com/office/drawing/2014/main" id="{03AC9F69-B657-4BA6-B638-2E8B2EC243EE}"/>
              </a:ext>
            </a:extLst>
          </p:cNvPr>
          <p:cNvSpPr/>
          <p:nvPr/>
        </p:nvSpPr>
        <p:spPr>
          <a:xfrm>
            <a:off x="8753974" y="6188082"/>
            <a:ext cx="3030038" cy="461665"/>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sz="2400" b="1" dirty="0">
                <a:solidFill>
                  <a:srgbClr val="0070C0"/>
                </a:solidFill>
                <a:latin typeface="Times New Roman" panose="02020603050405020304" pitchFamily="18" charset="0"/>
                <a:cs typeface="Times New Roman" panose="02020603050405020304" pitchFamily="18" charset="0"/>
              </a:rPr>
              <a:t>Example2_09.java</a:t>
            </a:r>
            <a:endParaRPr lang="zh-CN" altLang="en-US"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712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31"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p:cTn id="10" dur="1000" fill="hold"/>
                                        <p:tgtEl>
                                          <p:spTgt spid="14"/>
                                        </p:tgtEl>
                                        <p:attrNameLst>
                                          <p:attrName>ppt_w</p:attrName>
                                        </p:attrNameLst>
                                      </p:cBhvr>
                                      <p:tavLst>
                                        <p:tav tm="0">
                                          <p:val>
                                            <p:fltVal val="0"/>
                                          </p:val>
                                        </p:tav>
                                        <p:tav tm="100000">
                                          <p:val>
                                            <p:strVal val="#ppt_w"/>
                                          </p:val>
                                        </p:tav>
                                      </p:tavLst>
                                    </p:anim>
                                    <p:anim calcmode="lin" valueType="num">
                                      <p:cBhvr>
                                        <p:cTn id="11" dur="1000" fill="hold"/>
                                        <p:tgtEl>
                                          <p:spTgt spid="14"/>
                                        </p:tgtEl>
                                        <p:attrNameLst>
                                          <p:attrName>ppt_h</p:attrName>
                                        </p:attrNameLst>
                                      </p:cBhvr>
                                      <p:tavLst>
                                        <p:tav tm="0">
                                          <p:val>
                                            <p:fltVal val="0"/>
                                          </p:val>
                                        </p:tav>
                                        <p:tav tm="100000">
                                          <p:val>
                                            <p:strVal val="#ppt_h"/>
                                          </p:val>
                                        </p:tav>
                                      </p:tavLst>
                                    </p:anim>
                                    <p:anim calcmode="lin" valueType="num">
                                      <p:cBhvr>
                                        <p:cTn id="12" dur="1000" fill="hold"/>
                                        <p:tgtEl>
                                          <p:spTgt spid="14"/>
                                        </p:tgtEl>
                                        <p:attrNameLst>
                                          <p:attrName>style.rotation</p:attrName>
                                        </p:attrNameLst>
                                      </p:cBhvr>
                                      <p:tavLst>
                                        <p:tav tm="0">
                                          <p:val>
                                            <p:fltVal val="90"/>
                                          </p:val>
                                        </p:tav>
                                        <p:tav tm="100000">
                                          <p:val>
                                            <p:fltVal val="0"/>
                                          </p:val>
                                        </p:tav>
                                      </p:tavLst>
                                    </p:anim>
                                    <p:animEffect transition="in" filter="fade">
                                      <p:cBhvr>
                                        <p:cTn id="13" dur="1000"/>
                                        <p:tgtEl>
                                          <p:spTgt spid="14"/>
                                        </p:tgtEl>
                                      </p:cBhvr>
                                    </p:animEffect>
                                  </p:childTnLst>
                                </p:cTn>
                              </p:par>
                            </p:childTnLst>
                          </p:cTn>
                        </p:par>
                        <p:par>
                          <p:cTn id="14" fill="hold">
                            <p:stCondLst>
                              <p:cond delay="1000"/>
                            </p:stCondLst>
                            <p:childTnLst>
                              <p:par>
                                <p:cTn id="15" presetID="22" presetClass="entr" presetSubtype="4"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par>
                          <p:cTn id="23" fill="hold">
                            <p:stCondLst>
                              <p:cond delay="500"/>
                            </p:stCondLst>
                            <p:childTnLst>
                              <p:par>
                                <p:cTn id="24" presetID="31"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1000" fill="hold"/>
                                        <p:tgtEl>
                                          <p:spTgt spid="5"/>
                                        </p:tgtEl>
                                        <p:attrNameLst>
                                          <p:attrName>ppt_w</p:attrName>
                                        </p:attrNameLst>
                                      </p:cBhvr>
                                      <p:tavLst>
                                        <p:tav tm="0">
                                          <p:val>
                                            <p:fltVal val="0"/>
                                          </p:val>
                                        </p:tav>
                                        <p:tav tm="100000">
                                          <p:val>
                                            <p:strVal val="#ppt_w"/>
                                          </p:val>
                                        </p:tav>
                                      </p:tavLst>
                                    </p:anim>
                                    <p:anim calcmode="lin" valueType="num">
                                      <p:cBhvr>
                                        <p:cTn id="27" dur="1000" fill="hold"/>
                                        <p:tgtEl>
                                          <p:spTgt spid="5"/>
                                        </p:tgtEl>
                                        <p:attrNameLst>
                                          <p:attrName>ppt_h</p:attrName>
                                        </p:attrNameLst>
                                      </p:cBhvr>
                                      <p:tavLst>
                                        <p:tav tm="0">
                                          <p:val>
                                            <p:fltVal val="0"/>
                                          </p:val>
                                        </p:tav>
                                        <p:tav tm="100000">
                                          <p:val>
                                            <p:strVal val="#ppt_h"/>
                                          </p:val>
                                        </p:tav>
                                      </p:tavLst>
                                    </p:anim>
                                    <p:anim calcmode="lin" valueType="num">
                                      <p:cBhvr>
                                        <p:cTn id="28" dur="1000" fill="hold"/>
                                        <p:tgtEl>
                                          <p:spTgt spid="5"/>
                                        </p:tgtEl>
                                        <p:attrNameLst>
                                          <p:attrName>style.rotation</p:attrName>
                                        </p:attrNameLst>
                                      </p:cBhvr>
                                      <p:tavLst>
                                        <p:tav tm="0">
                                          <p:val>
                                            <p:fltVal val="90"/>
                                          </p:val>
                                        </p:tav>
                                        <p:tav tm="100000">
                                          <p:val>
                                            <p:fltVal val="0"/>
                                          </p:val>
                                        </p:tav>
                                      </p:tavLst>
                                    </p:anim>
                                    <p:animEffect transition="in" filter="fade">
                                      <p:cBhvr>
                                        <p:cTn id="29" dur="1000"/>
                                        <p:tgtEl>
                                          <p:spTgt spid="5"/>
                                        </p:tgtEl>
                                      </p:cBhvr>
                                    </p:animEffect>
                                  </p:childTnLst>
                                </p:cTn>
                              </p:par>
                            </p:childTnLst>
                          </p:cTn>
                        </p:par>
                        <p:par>
                          <p:cTn id="30" fill="hold">
                            <p:stCondLst>
                              <p:cond delay="1500"/>
                            </p:stCondLst>
                            <p:childTnLst>
                              <p:par>
                                <p:cTn id="31" presetID="2" presetClass="entr" presetSubtype="2"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1+#ppt_w/2"/>
                                          </p:val>
                                        </p:tav>
                                        <p:tav tm="100000">
                                          <p:val>
                                            <p:strVal val="#ppt_x"/>
                                          </p:val>
                                        </p:tav>
                                      </p:tavLst>
                                    </p:anim>
                                    <p:anim calcmode="lin" valueType="num">
                                      <p:cBhvr additive="base">
                                        <p:cTn id="3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2.4  </a:t>
            </a:r>
            <a:r>
              <a:rPr lang="zh-CN" altLang="en-US" b="1" dirty="0">
                <a:latin typeface="仿宋" panose="02010609060101010101" pitchFamily="49" charset="-122"/>
                <a:ea typeface="仿宋" panose="02010609060101010101" pitchFamily="49" charset="-122"/>
              </a:rPr>
              <a:t>控制语句</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Freeform 3">
            <a:extLst>
              <a:ext uri="{FF2B5EF4-FFF2-40B4-BE49-F238E27FC236}">
                <a16:creationId xmlns:a16="http://schemas.microsoft.com/office/drawing/2014/main" id="{B1E2F6A1-BDEB-4EA1-AA7F-754508852ED3}"/>
              </a:ext>
            </a:extLst>
          </p:cNvPr>
          <p:cNvSpPr/>
          <p:nvPr/>
        </p:nvSpPr>
        <p:spPr>
          <a:xfrm>
            <a:off x="304005" y="1133900"/>
            <a:ext cx="11886407"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5" name="内容占位符 2">
            <a:extLst>
              <a:ext uri="{FF2B5EF4-FFF2-40B4-BE49-F238E27FC236}">
                <a16:creationId xmlns:a16="http://schemas.microsoft.com/office/drawing/2014/main" id="{F17BE6AB-335E-478C-AD69-1992112A67B5}"/>
              </a:ext>
            </a:extLst>
          </p:cNvPr>
          <p:cNvSpPr txBox="1">
            <a:spLocks/>
          </p:cNvSpPr>
          <p:nvPr/>
        </p:nvSpPr>
        <p:spPr>
          <a:xfrm>
            <a:off x="460015" y="1143794"/>
            <a:ext cx="3577791"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4</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if-else </a:t>
            </a:r>
            <a:r>
              <a:rPr lang="en-US" altLang="zh-CN" sz="2400" dirty="0" err="1">
                <a:solidFill>
                  <a:schemeClr val="tx1">
                    <a:lumMod val="95000"/>
                    <a:lumOff val="5000"/>
                  </a:schemeClr>
                </a:solidFill>
                <a:latin typeface="仿宋" panose="02010609060101010101" pitchFamily="49" charset="-122"/>
                <a:ea typeface="仿宋" panose="02010609060101010101" pitchFamily="49" charset="-122"/>
              </a:rPr>
              <a:t>if-else</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语句</a:t>
            </a:r>
          </a:p>
        </p:txBody>
      </p:sp>
      <p:sp>
        <p:nvSpPr>
          <p:cNvPr id="6" name="内容占位符 2">
            <a:extLst>
              <a:ext uri="{FF2B5EF4-FFF2-40B4-BE49-F238E27FC236}">
                <a16:creationId xmlns:a16="http://schemas.microsoft.com/office/drawing/2014/main" id="{BFDD4FA3-C2B1-40B0-94F4-D0B14F373EE7}"/>
              </a:ext>
            </a:extLst>
          </p:cNvPr>
          <p:cNvSpPr txBox="1">
            <a:spLocks/>
          </p:cNvSpPr>
          <p:nvPr/>
        </p:nvSpPr>
        <p:spPr>
          <a:xfrm>
            <a:off x="-153194" y="1677194"/>
            <a:ext cx="12649200" cy="50292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endParaRPr lang="en-US" altLang="zh-CN" sz="2400" dirty="0">
              <a:latin typeface="仿宋" panose="02010609060101010101" pitchFamily="49" charset="-122"/>
              <a:ea typeface="仿宋" panose="02010609060101010101" pitchFamily="49" charset="-122"/>
            </a:endParaRPr>
          </a:p>
        </p:txBody>
      </p:sp>
      <p:sp>
        <p:nvSpPr>
          <p:cNvPr id="7" name="圆角矩形 16">
            <a:extLst>
              <a:ext uri="{FF2B5EF4-FFF2-40B4-BE49-F238E27FC236}">
                <a16:creationId xmlns:a16="http://schemas.microsoft.com/office/drawing/2014/main" id="{90C11AE6-932B-487D-98D3-552F921600AE}"/>
              </a:ext>
            </a:extLst>
          </p:cNvPr>
          <p:cNvSpPr/>
          <p:nvPr/>
        </p:nvSpPr>
        <p:spPr>
          <a:xfrm>
            <a:off x="761206" y="1653176"/>
            <a:ext cx="10820400" cy="5053217"/>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内容占位符 2">
            <a:extLst>
              <a:ext uri="{FF2B5EF4-FFF2-40B4-BE49-F238E27FC236}">
                <a16:creationId xmlns:a16="http://schemas.microsoft.com/office/drawing/2014/main" id="{0BDAB6BB-6843-4E69-8BC3-DF52D344783C}"/>
              </a:ext>
            </a:extLst>
          </p:cNvPr>
          <p:cNvSpPr txBox="1">
            <a:spLocks/>
          </p:cNvSpPr>
          <p:nvPr/>
        </p:nvSpPr>
        <p:spPr>
          <a:xfrm>
            <a:off x="990178" y="1785624"/>
            <a:ext cx="10531833" cy="309876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if-else </a:t>
            </a:r>
            <a:r>
              <a:rPr lang="en-US" altLang="zh-CN" sz="2400" dirty="0" err="1">
                <a:solidFill>
                  <a:schemeClr val="tx1"/>
                </a:solidFill>
                <a:latin typeface="仿宋" panose="02010609060101010101" pitchFamily="49" charset="-122"/>
                <a:ea typeface="仿宋" panose="02010609060101010101" pitchFamily="49" charset="-122"/>
              </a:rPr>
              <a:t>if-else</a:t>
            </a:r>
            <a:r>
              <a:rPr lang="zh-CN" altLang="en-US" sz="2400" dirty="0">
                <a:solidFill>
                  <a:schemeClr val="tx1"/>
                </a:solidFill>
                <a:latin typeface="仿宋" panose="02010609060101010101" pitchFamily="49" charset="-122"/>
                <a:ea typeface="仿宋" panose="02010609060101010101" pitchFamily="49" charset="-122"/>
              </a:rPr>
              <a:t>可以实现更多情况的判断。它的语句形式：</a:t>
            </a:r>
          </a:p>
          <a:p>
            <a:pPr marL="0" indent="1252538">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if(</a:t>
            </a:r>
            <a:r>
              <a:rPr lang="zh-CN" altLang="en-US" sz="2400" dirty="0">
                <a:solidFill>
                  <a:schemeClr val="tx1"/>
                </a:solidFill>
                <a:latin typeface="仿宋" panose="02010609060101010101" pitchFamily="49" charset="-122"/>
                <a:ea typeface="仿宋" panose="02010609060101010101" pitchFamily="49" charset="-122"/>
              </a:rPr>
              <a:t>条件表达式</a:t>
            </a:r>
            <a:r>
              <a:rPr lang="en-US" altLang="zh-CN" sz="2400" dirty="0">
                <a:solidFill>
                  <a:schemeClr val="tx1"/>
                </a:solidFill>
                <a:latin typeface="仿宋" panose="02010609060101010101" pitchFamily="49" charset="-122"/>
                <a:ea typeface="仿宋" panose="02010609060101010101" pitchFamily="49" charset="-122"/>
              </a:rPr>
              <a:t>1)</a:t>
            </a:r>
          </a:p>
          <a:p>
            <a:pPr marL="0" indent="1252538">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    语句</a:t>
            </a:r>
            <a:r>
              <a:rPr lang="en-US" altLang="zh-CN" sz="2400" dirty="0">
                <a:solidFill>
                  <a:schemeClr val="tx1"/>
                </a:solidFill>
                <a:latin typeface="仿宋" panose="02010609060101010101" pitchFamily="49" charset="-122"/>
                <a:ea typeface="仿宋" panose="02010609060101010101" pitchFamily="49" charset="-122"/>
              </a:rPr>
              <a:t>1</a:t>
            </a:r>
          </a:p>
          <a:p>
            <a:pPr marL="0" indent="1252538">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else if(</a:t>
            </a:r>
            <a:r>
              <a:rPr lang="zh-CN" altLang="en-US" sz="2400" dirty="0">
                <a:solidFill>
                  <a:schemeClr val="tx1"/>
                </a:solidFill>
                <a:latin typeface="仿宋" panose="02010609060101010101" pitchFamily="49" charset="-122"/>
                <a:ea typeface="仿宋" panose="02010609060101010101" pitchFamily="49" charset="-122"/>
              </a:rPr>
              <a:t>条件表达式</a:t>
            </a:r>
            <a:r>
              <a:rPr lang="en-US" altLang="zh-CN" sz="2400" dirty="0">
                <a:solidFill>
                  <a:schemeClr val="tx1"/>
                </a:solidFill>
                <a:latin typeface="仿宋" panose="02010609060101010101" pitchFamily="49" charset="-122"/>
                <a:ea typeface="仿宋" panose="02010609060101010101" pitchFamily="49" charset="-122"/>
              </a:rPr>
              <a:t>2)</a:t>
            </a:r>
          </a:p>
          <a:p>
            <a:pPr marL="0" indent="1252538">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     语句</a:t>
            </a:r>
            <a:r>
              <a:rPr lang="en-US" altLang="zh-CN" sz="2400" dirty="0">
                <a:solidFill>
                  <a:schemeClr val="tx1"/>
                </a:solidFill>
                <a:latin typeface="仿宋" panose="02010609060101010101" pitchFamily="49" charset="-122"/>
                <a:ea typeface="仿宋" panose="02010609060101010101" pitchFamily="49" charset="-122"/>
              </a:rPr>
              <a:t>2</a:t>
            </a:r>
          </a:p>
          <a:p>
            <a:pPr marL="0" indent="1252538">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a:t>
            </a:r>
          </a:p>
          <a:p>
            <a:pPr marL="0" indent="1252538">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else if(</a:t>
            </a:r>
            <a:r>
              <a:rPr lang="zh-CN" altLang="en-US" sz="2400" dirty="0">
                <a:solidFill>
                  <a:schemeClr val="tx1"/>
                </a:solidFill>
                <a:latin typeface="仿宋" panose="02010609060101010101" pitchFamily="49" charset="-122"/>
                <a:ea typeface="仿宋" panose="02010609060101010101" pitchFamily="49" charset="-122"/>
              </a:rPr>
              <a:t>条件表达式</a:t>
            </a:r>
            <a:r>
              <a:rPr lang="en-US" altLang="zh-CN" sz="2400" dirty="0">
                <a:solidFill>
                  <a:schemeClr val="tx1"/>
                </a:solidFill>
                <a:latin typeface="仿宋" panose="02010609060101010101" pitchFamily="49" charset="-122"/>
                <a:ea typeface="仿宋" panose="02010609060101010101" pitchFamily="49" charset="-122"/>
              </a:rPr>
              <a:t>n)</a:t>
            </a:r>
          </a:p>
          <a:p>
            <a:pPr marL="0" indent="1252538">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    语句</a:t>
            </a:r>
            <a:r>
              <a:rPr lang="en-US" altLang="zh-CN" sz="2400" dirty="0">
                <a:solidFill>
                  <a:schemeClr val="tx1"/>
                </a:solidFill>
                <a:latin typeface="仿宋" panose="02010609060101010101" pitchFamily="49" charset="-122"/>
                <a:ea typeface="仿宋" panose="02010609060101010101" pitchFamily="49" charset="-122"/>
              </a:rPr>
              <a:t>n</a:t>
            </a:r>
          </a:p>
          <a:p>
            <a:pPr marL="0" indent="1252538">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else</a:t>
            </a:r>
          </a:p>
          <a:p>
            <a:pPr marL="0" indent="1252538">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     语句</a:t>
            </a:r>
            <a:r>
              <a:rPr lang="en-US" altLang="zh-CN" sz="2400" dirty="0">
                <a:solidFill>
                  <a:schemeClr val="tx1"/>
                </a:solidFill>
                <a:latin typeface="仿宋" panose="02010609060101010101" pitchFamily="49" charset="-122"/>
                <a:ea typeface="仿宋" panose="02010609060101010101" pitchFamily="49" charset="-122"/>
              </a:rPr>
              <a:t>n+1</a:t>
            </a:r>
            <a:endParaRPr lang="zh-CN" altLang="en-US" sz="2400" dirty="0">
              <a:solidFill>
                <a:schemeClr val="tx1"/>
              </a:solidFill>
              <a:latin typeface="仿宋" panose="02010609060101010101" pitchFamily="49" charset="-122"/>
              <a:ea typeface="仿宋" panose="02010609060101010101" pitchFamily="49" charset="-122"/>
            </a:endParaRPr>
          </a:p>
        </p:txBody>
      </p:sp>
      <p:grpSp>
        <p:nvGrpSpPr>
          <p:cNvPr id="9" name="组合 8">
            <a:extLst>
              <a:ext uri="{FF2B5EF4-FFF2-40B4-BE49-F238E27FC236}">
                <a16:creationId xmlns:a16="http://schemas.microsoft.com/office/drawing/2014/main" id="{4A9C7ADF-CD27-4DAD-94B5-143DAC06B2A6}"/>
              </a:ext>
            </a:extLst>
          </p:cNvPr>
          <p:cNvGrpSpPr/>
          <p:nvPr/>
        </p:nvGrpSpPr>
        <p:grpSpPr>
          <a:xfrm>
            <a:off x="9718468" y="5061638"/>
            <a:ext cx="2310887" cy="1805007"/>
            <a:chOff x="9675584" y="5494473"/>
            <a:chExt cx="1728569" cy="810813"/>
          </a:xfrm>
        </p:grpSpPr>
        <p:sp>
          <p:nvSpPr>
            <p:cNvPr id="10" name="矩形 9">
              <a:extLst>
                <a:ext uri="{FF2B5EF4-FFF2-40B4-BE49-F238E27FC236}">
                  <a16:creationId xmlns:a16="http://schemas.microsoft.com/office/drawing/2014/main" id="{39E5D0E6-96CE-4E34-8174-3A2F36D4C7E3}"/>
                </a:ext>
              </a:extLst>
            </p:cNvPr>
            <p:cNvSpPr/>
            <p:nvPr/>
          </p:nvSpPr>
          <p:spPr>
            <a:xfrm>
              <a:off x="11137451"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0C6AF43F-81C9-4304-9E83-015B9FBEDA3C}"/>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FC8FFC7E-4BC3-433B-976C-3E161C3AB2CE}"/>
                </a:ext>
              </a:extLst>
            </p:cNvPr>
            <p:cNvSpPr/>
            <p:nvPr/>
          </p:nvSpPr>
          <p:spPr>
            <a:xfrm>
              <a:off x="10241641" y="5494473"/>
              <a:ext cx="266702" cy="81081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A6F47985-0E55-4BB0-8935-404F821FDD12}"/>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4278483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1+#ppt_w/2"/>
                                          </p:val>
                                        </p:tav>
                                        <p:tav tm="100000">
                                          <p:val>
                                            <p:strVal val="#ppt_x"/>
                                          </p:val>
                                        </p:tav>
                                      </p:tavLst>
                                    </p:anim>
                                    <p:anim calcmode="lin" valueType="num">
                                      <p:cBhvr additive="base">
                                        <p:cTn id="15" dur="500" fill="hold"/>
                                        <p:tgtEl>
                                          <p:spTgt spid="5"/>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6" presetClass="entr" presetSubtype="16"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ircle(in)">
                                      <p:cBhvr>
                                        <p:cTn id="19" dur="2000"/>
                                        <p:tgtEl>
                                          <p:spTgt spid="7"/>
                                        </p:tgtEl>
                                      </p:cBhvr>
                                    </p:animEffect>
                                  </p:childTnLst>
                                </p:cTn>
                              </p:par>
                            </p:childTnLst>
                          </p:cTn>
                        </p:par>
                        <p:par>
                          <p:cTn id="20" fill="hold">
                            <p:stCondLst>
                              <p:cond delay="3000"/>
                            </p:stCondLst>
                            <p:childTnLst>
                              <p:par>
                                <p:cTn id="21" presetID="2" presetClass="entr" presetSubtype="9" fill="hold" nodeType="after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 calcmode="lin" valueType="num">
                                      <p:cBhvr additive="base">
                                        <p:cTn id="23"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3" fill="hold" nodeType="click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anim calcmode="lin" valueType="num">
                                      <p:cBhvr additive="base">
                                        <p:cTn id="29" dur="500" fill="hold"/>
                                        <p:tgtEl>
                                          <p:spTgt spid="8">
                                            <p:txEl>
                                              <p:pRg st="1" end="1"/>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8">
                                            <p:txEl>
                                              <p:pRg st="1" end="1"/>
                                            </p:txEl>
                                          </p:spTgt>
                                        </p:tgtEl>
                                        <p:attrNameLst>
                                          <p:attrName>ppt_y</p:attrName>
                                        </p:attrNameLst>
                                      </p:cBhvr>
                                      <p:tavLst>
                                        <p:tav tm="0">
                                          <p:val>
                                            <p:strVal val="0-#ppt_h/2"/>
                                          </p:val>
                                        </p:tav>
                                        <p:tav tm="100000">
                                          <p:val>
                                            <p:strVal val="#ppt_y"/>
                                          </p:val>
                                        </p:tav>
                                      </p:tavLst>
                                    </p:anim>
                                  </p:childTnLst>
                                </p:cTn>
                              </p:par>
                              <p:par>
                                <p:cTn id="31" presetID="2" presetClass="entr" presetSubtype="3" fill="hold" nodeType="withEffect">
                                  <p:stCondLst>
                                    <p:cond delay="0"/>
                                  </p:stCondLst>
                                  <p:childTnLst>
                                    <p:set>
                                      <p:cBhvr>
                                        <p:cTn id="32" dur="1" fill="hold">
                                          <p:stCondLst>
                                            <p:cond delay="0"/>
                                          </p:stCondLst>
                                        </p:cTn>
                                        <p:tgtEl>
                                          <p:spTgt spid="8">
                                            <p:txEl>
                                              <p:pRg st="2" end="2"/>
                                            </p:txEl>
                                          </p:spTgt>
                                        </p:tgtEl>
                                        <p:attrNameLst>
                                          <p:attrName>style.visibility</p:attrName>
                                        </p:attrNameLst>
                                      </p:cBhvr>
                                      <p:to>
                                        <p:strVal val="visible"/>
                                      </p:to>
                                    </p:set>
                                    <p:anim calcmode="lin" valueType="num">
                                      <p:cBhvr additive="base">
                                        <p:cTn id="33" dur="500" fill="hold"/>
                                        <p:tgtEl>
                                          <p:spTgt spid="8">
                                            <p:txEl>
                                              <p:pRg st="2" end="2"/>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8">
                                            <p:txEl>
                                              <p:pRg st="2" end="2"/>
                                            </p:txEl>
                                          </p:spTgt>
                                        </p:tgtEl>
                                        <p:attrNameLst>
                                          <p:attrName>ppt_y</p:attrName>
                                        </p:attrNameLst>
                                      </p:cBhvr>
                                      <p:tavLst>
                                        <p:tav tm="0">
                                          <p:val>
                                            <p:strVal val="0-#ppt_h/2"/>
                                          </p:val>
                                        </p:tav>
                                        <p:tav tm="100000">
                                          <p:val>
                                            <p:strVal val="#ppt_y"/>
                                          </p:val>
                                        </p:tav>
                                      </p:tavLst>
                                    </p:anim>
                                  </p:childTnLst>
                                </p:cTn>
                              </p:par>
                              <p:par>
                                <p:cTn id="35" presetID="2" presetClass="entr" presetSubtype="3" fill="hold" nodeType="withEffect">
                                  <p:stCondLst>
                                    <p:cond delay="0"/>
                                  </p:stCondLst>
                                  <p:childTnLst>
                                    <p:set>
                                      <p:cBhvr>
                                        <p:cTn id="36" dur="1" fill="hold">
                                          <p:stCondLst>
                                            <p:cond delay="0"/>
                                          </p:stCondLst>
                                        </p:cTn>
                                        <p:tgtEl>
                                          <p:spTgt spid="8">
                                            <p:txEl>
                                              <p:pRg st="3" end="3"/>
                                            </p:txEl>
                                          </p:spTgt>
                                        </p:tgtEl>
                                        <p:attrNameLst>
                                          <p:attrName>style.visibility</p:attrName>
                                        </p:attrNameLst>
                                      </p:cBhvr>
                                      <p:to>
                                        <p:strVal val="visible"/>
                                      </p:to>
                                    </p:set>
                                    <p:anim calcmode="lin" valueType="num">
                                      <p:cBhvr additive="base">
                                        <p:cTn id="37" dur="500" fill="hold"/>
                                        <p:tgtEl>
                                          <p:spTgt spid="8">
                                            <p:txEl>
                                              <p:pRg st="3" end="3"/>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
                                            <p:txEl>
                                              <p:pRg st="3" end="3"/>
                                            </p:txEl>
                                          </p:spTgt>
                                        </p:tgtEl>
                                        <p:attrNameLst>
                                          <p:attrName>ppt_y</p:attrName>
                                        </p:attrNameLst>
                                      </p:cBhvr>
                                      <p:tavLst>
                                        <p:tav tm="0">
                                          <p:val>
                                            <p:strVal val="0-#ppt_h/2"/>
                                          </p:val>
                                        </p:tav>
                                        <p:tav tm="100000">
                                          <p:val>
                                            <p:strVal val="#ppt_y"/>
                                          </p:val>
                                        </p:tav>
                                      </p:tavLst>
                                    </p:anim>
                                  </p:childTnLst>
                                </p:cTn>
                              </p:par>
                              <p:par>
                                <p:cTn id="39" presetID="2" presetClass="entr" presetSubtype="3" fill="hold" nodeType="with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 calcmode="lin" valueType="num">
                                      <p:cBhvr additive="base">
                                        <p:cTn id="41" dur="500" fill="hold"/>
                                        <p:tgtEl>
                                          <p:spTgt spid="8">
                                            <p:txEl>
                                              <p:pRg st="4" end="4"/>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8">
                                            <p:txEl>
                                              <p:pRg st="4" end="4"/>
                                            </p:txEl>
                                          </p:spTgt>
                                        </p:tgtEl>
                                        <p:attrNameLst>
                                          <p:attrName>ppt_y</p:attrName>
                                        </p:attrNameLst>
                                      </p:cBhvr>
                                      <p:tavLst>
                                        <p:tav tm="0">
                                          <p:val>
                                            <p:strVal val="0-#ppt_h/2"/>
                                          </p:val>
                                        </p:tav>
                                        <p:tav tm="100000">
                                          <p:val>
                                            <p:strVal val="#ppt_y"/>
                                          </p:val>
                                        </p:tav>
                                      </p:tavLst>
                                    </p:anim>
                                  </p:childTnLst>
                                </p:cTn>
                              </p:par>
                              <p:par>
                                <p:cTn id="43" presetID="2" presetClass="entr" presetSubtype="3" fill="hold" nodeType="withEffect">
                                  <p:stCondLst>
                                    <p:cond delay="0"/>
                                  </p:stCondLst>
                                  <p:childTnLst>
                                    <p:set>
                                      <p:cBhvr>
                                        <p:cTn id="44" dur="1" fill="hold">
                                          <p:stCondLst>
                                            <p:cond delay="0"/>
                                          </p:stCondLst>
                                        </p:cTn>
                                        <p:tgtEl>
                                          <p:spTgt spid="8">
                                            <p:txEl>
                                              <p:pRg st="5" end="5"/>
                                            </p:txEl>
                                          </p:spTgt>
                                        </p:tgtEl>
                                        <p:attrNameLst>
                                          <p:attrName>style.visibility</p:attrName>
                                        </p:attrNameLst>
                                      </p:cBhvr>
                                      <p:to>
                                        <p:strVal val="visible"/>
                                      </p:to>
                                    </p:set>
                                    <p:anim calcmode="lin" valueType="num">
                                      <p:cBhvr additive="base">
                                        <p:cTn id="45" dur="500" fill="hold"/>
                                        <p:tgtEl>
                                          <p:spTgt spid="8">
                                            <p:txEl>
                                              <p:pRg st="5" end="5"/>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8">
                                            <p:txEl>
                                              <p:pRg st="5" end="5"/>
                                            </p:txEl>
                                          </p:spTgt>
                                        </p:tgtEl>
                                        <p:attrNameLst>
                                          <p:attrName>ppt_y</p:attrName>
                                        </p:attrNameLst>
                                      </p:cBhvr>
                                      <p:tavLst>
                                        <p:tav tm="0">
                                          <p:val>
                                            <p:strVal val="0-#ppt_h/2"/>
                                          </p:val>
                                        </p:tav>
                                        <p:tav tm="100000">
                                          <p:val>
                                            <p:strVal val="#ppt_y"/>
                                          </p:val>
                                        </p:tav>
                                      </p:tavLst>
                                    </p:anim>
                                  </p:childTnLst>
                                </p:cTn>
                              </p:par>
                              <p:par>
                                <p:cTn id="47" presetID="2" presetClass="entr" presetSubtype="3" fill="hold" nodeType="withEffect">
                                  <p:stCondLst>
                                    <p:cond delay="0"/>
                                  </p:stCondLst>
                                  <p:childTnLst>
                                    <p:set>
                                      <p:cBhvr>
                                        <p:cTn id="48" dur="1" fill="hold">
                                          <p:stCondLst>
                                            <p:cond delay="0"/>
                                          </p:stCondLst>
                                        </p:cTn>
                                        <p:tgtEl>
                                          <p:spTgt spid="8">
                                            <p:txEl>
                                              <p:pRg st="6" end="6"/>
                                            </p:txEl>
                                          </p:spTgt>
                                        </p:tgtEl>
                                        <p:attrNameLst>
                                          <p:attrName>style.visibility</p:attrName>
                                        </p:attrNameLst>
                                      </p:cBhvr>
                                      <p:to>
                                        <p:strVal val="visible"/>
                                      </p:to>
                                    </p:set>
                                    <p:anim calcmode="lin" valueType="num">
                                      <p:cBhvr additive="base">
                                        <p:cTn id="49" dur="500" fill="hold"/>
                                        <p:tgtEl>
                                          <p:spTgt spid="8">
                                            <p:txEl>
                                              <p:pRg st="6" end="6"/>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8">
                                            <p:txEl>
                                              <p:pRg st="6" end="6"/>
                                            </p:txEl>
                                          </p:spTgt>
                                        </p:tgtEl>
                                        <p:attrNameLst>
                                          <p:attrName>ppt_y</p:attrName>
                                        </p:attrNameLst>
                                      </p:cBhvr>
                                      <p:tavLst>
                                        <p:tav tm="0">
                                          <p:val>
                                            <p:strVal val="0-#ppt_h/2"/>
                                          </p:val>
                                        </p:tav>
                                        <p:tav tm="100000">
                                          <p:val>
                                            <p:strVal val="#ppt_y"/>
                                          </p:val>
                                        </p:tav>
                                      </p:tavLst>
                                    </p:anim>
                                  </p:childTnLst>
                                </p:cTn>
                              </p:par>
                              <p:par>
                                <p:cTn id="51" presetID="2" presetClass="entr" presetSubtype="3" fill="hold" nodeType="withEffect">
                                  <p:stCondLst>
                                    <p:cond delay="0"/>
                                  </p:stCondLst>
                                  <p:childTnLst>
                                    <p:set>
                                      <p:cBhvr>
                                        <p:cTn id="52" dur="1" fill="hold">
                                          <p:stCondLst>
                                            <p:cond delay="0"/>
                                          </p:stCondLst>
                                        </p:cTn>
                                        <p:tgtEl>
                                          <p:spTgt spid="8">
                                            <p:txEl>
                                              <p:pRg st="7" end="7"/>
                                            </p:txEl>
                                          </p:spTgt>
                                        </p:tgtEl>
                                        <p:attrNameLst>
                                          <p:attrName>style.visibility</p:attrName>
                                        </p:attrNameLst>
                                      </p:cBhvr>
                                      <p:to>
                                        <p:strVal val="visible"/>
                                      </p:to>
                                    </p:set>
                                    <p:anim calcmode="lin" valueType="num">
                                      <p:cBhvr additive="base">
                                        <p:cTn id="53" dur="500" fill="hold"/>
                                        <p:tgtEl>
                                          <p:spTgt spid="8">
                                            <p:txEl>
                                              <p:pRg st="7" end="7"/>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8">
                                            <p:txEl>
                                              <p:pRg st="7" end="7"/>
                                            </p:txEl>
                                          </p:spTgt>
                                        </p:tgtEl>
                                        <p:attrNameLst>
                                          <p:attrName>ppt_y</p:attrName>
                                        </p:attrNameLst>
                                      </p:cBhvr>
                                      <p:tavLst>
                                        <p:tav tm="0">
                                          <p:val>
                                            <p:strVal val="0-#ppt_h/2"/>
                                          </p:val>
                                        </p:tav>
                                        <p:tav tm="100000">
                                          <p:val>
                                            <p:strVal val="#ppt_y"/>
                                          </p:val>
                                        </p:tav>
                                      </p:tavLst>
                                    </p:anim>
                                  </p:childTnLst>
                                </p:cTn>
                              </p:par>
                              <p:par>
                                <p:cTn id="55" presetID="2" presetClass="entr" presetSubtype="3" fill="hold" nodeType="withEffect">
                                  <p:stCondLst>
                                    <p:cond delay="0"/>
                                  </p:stCondLst>
                                  <p:childTnLst>
                                    <p:set>
                                      <p:cBhvr>
                                        <p:cTn id="56" dur="1" fill="hold">
                                          <p:stCondLst>
                                            <p:cond delay="0"/>
                                          </p:stCondLst>
                                        </p:cTn>
                                        <p:tgtEl>
                                          <p:spTgt spid="8">
                                            <p:txEl>
                                              <p:pRg st="8" end="8"/>
                                            </p:txEl>
                                          </p:spTgt>
                                        </p:tgtEl>
                                        <p:attrNameLst>
                                          <p:attrName>style.visibility</p:attrName>
                                        </p:attrNameLst>
                                      </p:cBhvr>
                                      <p:to>
                                        <p:strVal val="visible"/>
                                      </p:to>
                                    </p:set>
                                    <p:anim calcmode="lin" valueType="num">
                                      <p:cBhvr additive="base">
                                        <p:cTn id="57" dur="500" fill="hold"/>
                                        <p:tgtEl>
                                          <p:spTgt spid="8">
                                            <p:txEl>
                                              <p:pRg st="8" end="8"/>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8">
                                            <p:txEl>
                                              <p:pRg st="8" end="8"/>
                                            </p:txEl>
                                          </p:spTgt>
                                        </p:tgtEl>
                                        <p:attrNameLst>
                                          <p:attrName>ppt_y</p:attrName>
                                        </p:attrNameLst>
                                      </p:cBhvr>
                                      <p:tavLst>
                                        <p:tav tm="0">
                                          <p:val>
                                            <p:strVal val="0-#ppt_h/2"/>
                                          </p:val>
                                        </p:tav>
                                        <p:tav tm="100000">
                                          <p:val>
                                            <p:strVal val="#ppt_y"/>
                                          </p:val>
                                        </p:tav>
                                      </p:tavLst>
                                    </p:anim>
                                  </p:childTnLst>
                                </p:cTn>
                              </p:par>
                              <p:par>
                                <p:cTn id="59" presetID="2" presetClass="entr" presetSubtype="3" fill="hold" nodeType="withEffect">
                                  <p:stCondLst>
                                    <p:cond delay="0"/>
                                  </p:stCondLst>
                                  <p:childTnLst>
                                    <p:set>
                                      <p:cBhvr>
                                        <p:cTn id="60" dur="1" fill="hold">
                                          <p:stCondLst>
                                            <p:cond delay="0"/>
                                          </p:stCondLst>
                                        </p:cTn>
                                        <p:tgtEl>
                                          <p:spTgt spid="8">
                                            <p:txEl>
                                              <p:pRg st="9" end="9"/>
                                            </p:txEl>
                                          </p:spTgt>
                                        </p:tgtEl>
                                        <p:attrNameLst>
                                          <p:attrName>style.visibility</p:attrName>
                                        </p:attrNameLst>
                                      </p:cBhvr>
                                      <p:to>
                                        <p:strVal val="visible"/>
                                      </p:to>
                                    </p:set>
                                    <p:anim calcmode="lin" valueType="num">
                                      <p:cBhvr additive="base">
                                        <p:cTn id="61" dur="500" fill="hold"/>
                                        <p:tgtEl>
                                          <p:spTgt spid="8">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8">
                                            <p:txEl>
                                              <p:pRg st="9" end="9"/>
                                            </p:txEl>
                                          </p:spTgt>
                                        </p:tgtEl>
                                        <p:attrNameLst>
                                          <p:attrName>ppt_y</p:attrName>
                                        </p:attrNameLst>
                                      </p:cBhvr>
                                      <p:tavLst>
                                        <p:tav tm="0">
                                          <p:val>
                                            <p:strVal val="0-#ppt_h/2"/>
                                          </p:val>
                                        </p:tav>
                                        <p:tav tm="100000">
                                          <p:val>
                                            <p:strVal val="#ppt_y"/>
                                          </p:val>
                                        </p:tav>
                                      </p:tavLst>
                                    </p:anim>
                                  </p:childTnLst>
                                </p:cTn>
                              </p:par>
                            </p:childTnLst>
                          </p:cTn>
                        </p:par>
                        <p:par>
                          <p:cTn id="63" fill="hold">
                            <p:stCondLst>
                              <p:cond delay="500"/>
                            </p:stCondLst>
                            <p:childTnLst>
                              <p:par>
                                <p:cTn id="64" presetID="22" presetClass="entr" presetSubtype="4" fill="hold" nodeType="after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down)">
                                      <p:cBhvr>
                                        <p:cTn id="6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2.4  </a:t>
            </a:r>
            <a:r>
              <a:rPr lang="zh-CN" altLang="en-US" b="1" dirty="0">
                <a:latin typeface="仿宋" panose="02010609060101010101" pitchFamily="49" charset="-122"/>
                <a:ea typeface="仿宋" panose="02010609060101010101" pitchFamily="49" charset="-122"/>
              </a:rPr>
              <a:t>控制语句</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2">
            <a:extLst>
              <a:ext uri="{FF2B5EF4-FFF2-40B4-BE49-F238E27FC236}">
                <a16:creationId xmlns:a16="http://schemas.microsoft.com/office/drawing/2014/main" id="{3DA7EB57-A157-4AD8-BE84-820220685ECD}"/>
              </a:ext>
            </a:extLst>
          </p:cNvPr>
          <p:cNvSpPr txBox="1">
            <a:spLocks/>
          </p:cNvSpPr>
          <p:nvPr/>
        </p:nvSpPr>
        <p:spPr>
          <a:xfrm>
            <a:off x="380206" y="2134394"/>
            <a:ext cx="11197791" cy="50292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spcBef>
                <a:spcPts val="0"/>
              </a:spcBef>
              <a:buNone/>
            </a:pPr>
            <a:r>
              <a:rPr lang="zh-CN" altLang="en-US" sz="2400" dirty="0">
                <a:solidFill>
                  <a:schemeClr val="tx1"/>
                </a:solidFill>
              </a:rPr>
              <a:t> </a:t>
            </a:r>
            <a:endParaRPr lang="en-US" altLang="zh-CN" sz="2400" dirty="0">
              <a:solidFill>
                <a:schemeClr val="tx1"/>
              </a:solidFill>
            </a:endParaRPr>
          </a:p>
          <a:p>
            <a:pPr marL="0" indent="0">
              <a:lnSpc>
                <a:spcPct val="130000"/>
              </a:lnSpc>
              <a:spcBef>
                <a:spcPts val="0"/>
              </a:spcBef>
              <a:buNone/>
            </a:pPr>
            <a:r>
              <a:rPr lang="zh-CN" altLang="en-US" sz="2400" dirty="0">
                <a:solidFill>
                  <a:schemeClr val="tx1"/>
                </a:solidFill>
              </a:rPr>
              <a:t> 它的执行过程如图所示。</a:t>
            </a:r>
            <a:endParaRPr lang="en-US" altLang="zh-CN" sz="2400" dirty="0">
              <a:solidFill>
                <a:schemeClr val="tx1"/>
              </a:solidFill>
            </a:endParaRPr>
          </a:p>
          <a:p>
            <a:pPr marL="0" indent="0">
              <a:lnSpc>
                <a:spcPct val="130000"/>
              </a:lnSpc>
              <a:spcBef>
                <a:spcPts val="0"/>
              </a:spcBef>
              <a:buNone/>
            </a:pPr>
            <a:endParaRPr lang="en-US" altLang="zh-CN" sz="2400" dirty="0">
              <a:solidFill>
                <a:schemeClr val="tx1"/>
              </a:solidFill>
            </a:endParaRPr>
          </a:p>
          <a:p>
            <a:pPr marL="0" indent="0">
              <a:lnSpc>
                <a:spcPct val="130000"/>
              </a:lnSpc>
              <a:spcBef>
                <a:spcPts val="0"/>
              </a:spcBef>
              <a:buNone/>
            </a:pPr>
            <a:endParaRPr lang="en-US" altLang="zh-CN" sz="2400" dirty="0">
              <a:solidFill>
                <a:schemeClr val="tx1"/>
              </a:solidFill>
            </a:endParaRPr>
          </a:p>
          <a:p>
            <a:pPr marL="0" indent="0">
              <a:lnSpc>
                <a:spcPct val="130000"/>
              </a:lnSpc>
              <a:spcBef>
                <a:spcPts val="0"/>
              </a:spcBef>
              <a:buNone/>
            </a:pPr>
            <a:endParaRPr lang="en-US" altLang="zh-CN" sz="2400" dirty="0">
              <a:solidFill>
                <a:schemeClr val="tx1"/>
              </a:solidFill>
            </a:endParaRPr>
          </a:p>
          <a:p>
            <a:pPr marL="0" indent="0">
              <a:lnSpc>
                <a:spcPct val="130000"/>
              </a:lnSpc>
              <a:spcBef>
                <a:spcPts val="0"/>
              </a:spcBef>
              <a:buNone/>
            </a:pPr>
            <a:endParaRPr lang="en-US" altLang="zh-CN" sz="2400" dirty="0">
              <a:solidFill>
                <a:schemeClr val="tx1"/>
              </a:solidFill>
            </a:endParaRPr>
          </a:p>
        </p:txBody>
      </p:sp>
      <p:sp>
        <p:nvSpPr>
          <p:cNvPr id="5" name="矩形 4">
            <a:extLst>
              <a:ext uri="{FF2B5EF4-FFF2-40B4-BE49-F238E27FC236}">
                <a16:creationId xmlns:a16="http://schemas.microsoft.com/office/drawing/2014/main" id="{A4BEB5AC-B73B-4B95-94DC-64D821C03FF1}"/>
              </a:ext>
            </a:extLst>
          </p:cNvPr>
          <p:cNvSpPr/>
          <p:nvPr/>
        </p:nvSpPr>
        <p:spPr>
          <a:xfrm>
            <a:off x="-794" y="5944394"/>
            <a:ext cx="12192000" cy="914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a:extLst>
              <a:ext uri="{FF2B5EF4-FFF2-40B4-BE49-F238E27FC236}">
                <a16:creationId xmlns:a16="http://schemas.microsoft.com/office/drawing/2014/main" id="{C396B685-17EA-484B-A1AB-F4FBC0305626}"/>
              </a:ext>
            </a:extLst>
          </p:cNvPr>
          <p:cNvGrpSpPr/>
          <p:nvPr/>
        </p:nvGrpSpPr>
        <p:grpSpPr>
          <a:xfrm>
            <a:off x="760413" y="6098381"/>
            <a:ext cx="352250" cy="455613"/>
            <a:chOff x="5449889" y="1827213"/>
            <a:chExt cx="352250" cy="455613"/>
          </a:xfrm>
          <a:solidFill>
            <a:srgbClr val="FFFF00"/>
          </a:solidFill>
        </p:grpSpPr>
        <p:sp>
          <p:nvSpPr>
            <p:cNvPr id="7" name="Freeform 125">
              <a:extLst>
                <a:ext uri="{FF2B5EF4-FFF2-40B4-BE49-F238E27FC236}">
                  <a16:creationId xmlns:a16="http://schemas.microsoft.com/office/drawing/2014/main" id="{1E084C60-4746-4CE1-A3C9-60ABD05B47E3}"/>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Freeform 126">
              <a:extLst>
                <a:ext uri="{FF2B5EF4-FFF2-40B4-BE49-F238E27FC236}">
                  <a16:creationId xmlns:a16="http://schemas.microsoft.com/office/drawing/2014/main" id="{33025951-27C8-47FD-B1BC-0B06C7BCB32E}"/>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9" name="内容占位符 2">
            <a:extLst>
              <a:ext uri="{FF2B5EF4-FFF2-40B4-BE49-F238E27FC236}">
                <a16:creationId xmlns:a16="http://schemas.microsoft.com/office/drawing/2014/main" id="{08E308F0-6097-412F-927A-2C8FD913A313}"/>
              </a:ext>
            </a:extLst>
          </p:cNvPr>
          <p:cNvSpPr txBox="1">
            <a:spLocks/>
          </p:cNvSpPr>
          <p:nvPr/>
        </p:nvSpPr>
        <p:spPr>
          <a:xfrm>
            <a:off x="1068821" y="6081706"/>
            <a:ext cx="10588191" cy="92948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spcBef>
                <a:spcPts val="0"/>
              </a:spcBef>
              <a:buNone/>
            </a:pPr>
            <a:r>
              <a:rPr lang="en-US" altLang="zh-CN" sz="2400" dirty="0">
                <a:solidFill>
                  <a:schemeClr val="bg1"/>
                </a:solidFill>
              </a:rPr>
              <a:t>【</a:t>
            </a:r>
            <a:r>
              <a:rPr lang="zh-CN" altLang="en-US" sz="2400" dirty="0">
                <a:solidFill>
                  <a:schemeClr val="bg1"/>
                </a:solidFill>
              </a:rPr>
              <a:t>例</a:t>
            </a:r>
            <a:r>
              <a:rPr lang="en-US" altLang="zh-CN" sz="2400" dirty="0">
                <a:solidFill>
                  <a:schemeClr val="bg1"/>
                </a:solidFill>
              </a:rPr>
              <a:t>2.10】</a:t>
            </a:r>
            <a:r>
              <a:rPr lang="zh-CN" altLang="en-US" sz="2400" dirty="0">
                <a:solidFill>
                  <a:schemeClr val="bg1"/>
                </a:solidFill>
              </a:rPr>
              <a:t>用</a:t>
            </a:r>
            <a:r>
              <a:rPr lang="en-US" altLang="zh-CN" sz="2400" dirty="0">
                <a:solidFill>
                  <a:schemeClr val="bg1"/>
                </a:solidFill>
              </a:rPr>
              <a:t>if-else </a:t>
            </a:r>
            <a:r>
              <a:rPr lang="en-US" altLang="zh-CN" sz="2400" dirty="0" err="1">
                <a:solidFill>
                  <a:schemeClr val="bg1"/>
                </a:solidFill>
              </a:rPr>
              <a:t>if-else</a:t>
            </a:r>
            <a:r>
              <a:rPr lang="zh-CN" altLang="en-US" sz="2400" dirty="0">
                <a:solidFill>
                  <a:schemeClr val="bg1"/>
                </a:solidFill>
              </a:rPr>
              <a:t>语句改写例</a:t>
            </a:r>
            <a:r>
              <a:rPr lang="en-US" altLang="zh-CN" sz="2400" dirty="0">
                <a:solidFill>
                  <a:schemeClr val="bg1"/>
                </a:solidFill>
              </a:rPr>
              <a:t>2.9</a:t>
            </a:r>
            <a:r>
              <a:rPr lang="zh-CN" altLang="en-US" sz="2400" dirty="0">
                <a:solidFill>
                  <a:schemeClr val="bg1"/>
                </a:solidFill>
              </a:rPr>
              <a:t>。</a:t>
            </a:r>
            <a:endParaRPr lang="en-US" altLang="zh-CN" sz="2400" dirty="0">
              <a:solidFill>
                <a:srgbClr val="FFFF00"/>
              </a:solidFill>
            </a:endParaRPr>
          </a:p>
        </p:txBody>
      </p:sp>
      <p:sp>
        <p:nvSpPr>
          <p:cNvPr id="10" name="Rectangle 2">
            <a:extLst>
              <a:ext uri="{FF2B5EF4-FFF2-40B4-BE49-F238E27FC236}">
                <a16:creationId xmlns:a16="http://schemas.microsoft.com/office/drawing/2014/main" id="{241E1456-A6BD-41FE-9B0C-8449D12EEC88}"/>
              </a:ext>
            </a:extLst>
          </p:cNvPr>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a:extLst>
              <a:ext uri="{FF2B5EF4-FFF2-40B4-BE49-F238E27FC236}">
                <a16:creationId xmlns:a16="http://schemas.microsoft.com/office/drawing/2014/main" id="{CBB19D88-5E83-412C-BC1F-87749D7C98C5}"/>
              </a:ext>
            </a:extLst>
          </p:cNvPr>
          <p:cNvGraphicFramePr>
            <a:graphicFrameLocks noChangeAspect="1"/>
          </p:cNvGraphicFramePr>
          <p:nvPr>
            <p:extLst>
              <p:ext uri="{D42A27DB-BD31-4B8C-83A1-F6EECF244321}">
                <p14:modId xmlns:p14="http://schemas.microsoft.com/office/powerpoint/2010/main" val="3800802394"/>
              </p:ext>
            </p:extLst>
          </p:nvPr>
        </p:nvGraphicFramePr>
        <p:xfrm>
          <a:off x="4342606" y="1829594"/>
          <a:ext cx="7904067" cy="4343400"/>
        </p:xfrm>
        <a:graphic>
          <a:graphicData uri="http://schemas.openxmlformats.org/presentationml/2006/ole">
            <mc:AlternateContent xmlns:mc="http://schemas.openxmlformats.org/markup-compatibility/2006">
              <mc:Choice xmlns:v="urn:schemas-microsoft-com:vml" Requires="v">
                <p:oleObj spid="_x0000_s3087" r:id="rId3" imgW="3318129" imgH="1823402" progId="Visio.Drawing.11">
                  <p:embed/>
                </p:oleObj>
              </mc:Choice>
              <mc:Fallback>
                <p:oleObj r:id="rId3" imgW="3318129" imgH="1823402" progId="Visio.Drawing.11">
                  <p:embed/>
                  <p:pic>
                    <p:nvPicPr>
                      <p:cNvPr id="5"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2606" y="1829594"/>
                        <a:ext cx="7904067" cy="4343400"/>
                      </a:xfrm>
                      <a:prstGeom prst="rect">
                        <a:avLst/>
                      </a:prstGeom>
                      <a:noFill/>
                    </p:spPr>
                  </p:pic>
                </p:oleObj>
              </mc:Fallback>
            </mc:AlternateContent>
          </a:graphicData>
        </a:graphic>
      </p:graphicFrame>
      <p:sp>
        <p:nvSpPr>
          <p:cNvPr id="12" name="Freeform 3">
            <a:extLst>
              <a:ext uri="{FF2B5EF4-FFF2-40B4-BE49-F238E27FC236}">
                <a16:creationId xmlns:a16="http://schemas.microsoft.com/office/drawing/2014/main" id="{6CCF01F6-B2E2-4B14-976D-3552F2C9A61A}"/>
              </a:ext>
            </a:extLst>
          </p:cNvPr>
          <p:cNvSpPr/>
          <p:nvPr/>
        </p:nvSpPr>
        <p:spPr>
          <a:xfrm>
            <a:off x="304005" y="1133900"/>
            <a:ext cx="11886407"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3" name="内容占位符 2">
            <a:extLst>
              <a:ext uri="{FF2B5EF4-FFF2-40B4-BE49-F238E27FC236}">
                <a16:creationId xmlns:a16="http://schemas.microsoft.com/office/drawing/2014/main" id="{50FDBBE9-CCD6-429B-9789-E86D0B7606D2}"/>
              </a:ext>
            </a:extLst>
          </p:cNvPr>
          <p:cNvSpPr txBox="1">
            <a:spLocks/>
          </p:cNvSpPr>
          <p:nvPr/>
        </p:nvSpPr>
        <p:spPr>
          <a:xfrm>
            <a:off x="460015" y="1143794"/>
            <a:ext cx="3577791"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dirty="0">
                <a:solidFill>
                  <a:schemeClr val="tx1">
                    <a:lumMod val="95000"/>
                    <a:lumOff val="5000"/>
                  </a:schemeClr>
                </a:solidFill>
              </a:rPr>
              <a:t>（</a:t>
            </a:r>
            <a:r>
              <a:rPr lang="en-US" altLang="zh-CN" sz="2400" dirty="0">
                <a:solidFill>
                  <a:schemeClr val="tx1">
                    <a:lumMod val="95000"/>
                    <a:lumOff val="5000"/>
                  </a:schemeClr>
                </a:solidFill>
              </a:rPr>
              <a:t>4</a:t>
            </a:r>
            <a:r>
              <a:rPr lang="zh-CN" altLang="en-US" sz="2400" dirty="0">
                <a:solidFill>
                  <a:schemeClr val="tx1">
                    <a:lumMod val="95000"/>
                    <a:lumOff val="5000"/>
                  </a:schemeClr>
                </a:solidFill>
              </a:rPr>
              <a:t>）</a:t>
            </a:r>
            <a:r>
              <a:rPr lang="en-US" altLang="zh-CN" sz="2400" dirty="0">
                <a:solidFill>
                  <a:schemeClr val="tx1">
                    <a:lumMod val="95000"/>
                    <a:lumOff val="5000"/>
                  </a:schemeClr>
                </a:solidFill>
              </a:rPr>
              <a:t>if-else </a:t>
            </a:r>
            <a:r>
              <a:rPr lang="en-US" altLang="zh-CN" sz="2400" dirty="0" err="1">
                <a:solidFill>
                  <a:schemeClr val="tx1">
                    <a:lumMod val="95000"/>
                    <a:lumOff val="5000"/>
                  </a:schemeClr>
                </a:solidFill>
              </a:rPr>
              <a:t>if-else</a:t>
            </a:r>
            <a:r>
              <a:rPr lang="zh-CN" altLang="en-US" sz="2400" dirty="0">
                <a:solidFill>
                  <a:schemeClr val="tx1">
                    <a:lumMod val="95000"/>
                    <a:lumOff val="5000"/>
                  </a:schemeClr>
                </a:solidFill>
              </a:rPr>
              <a:t>语句</a:t>
            </a:r>
          </a:p>
        </p:txBody>
      </p:sp>
      <p:sp>
        <p:nvSpPr>
          <p:cNvPr id="14" name="矩形 13">
            <a:hlinkClick r:id="rId5" action="ppaction://hlinkfile"/>
            <a:extLst>
              <a:ext uri="{FF2B5EF4-FFF2-40B4-BE49-F238E27FC236}">
                <a16:creationId xmlns:a16="http://schemas.microsoft.com/office/drawing/2014/main" id="{E03C66E6-BD56-4E3D-A814-A083B3EEFCD8}"/>
              </a:ext>
            </a:extLst>
          </p:cNvPr>
          <p:cNvSpPr/>
          <p:nvPr/>
        </p:nvSpPr>
        <p:spPr>
          <a:xfrm>
            <a:off x="8753974" y="6188082"/>
            <a:ext cx="3030038" cy="461665"/>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sz="2400" b="1" dirty="0">
                <a:solidFill>
                  <a:srgbClr val="0070C0"/>
                </a:solidFill>
                <a:latin typeface="Times New Roman" panose="02020603050405020304" pitchFamily="18" charset="0"/>
                <a:cs typeface="Times New Roman" panose="02020603050405020304" pitchFamily="18" charset="0"/>
              </a:rPr>
              <a:t>Example2_10.java</a:t>
            </a:r>
            <a:endParaRPr lang="zh-CN" altLang="en-US"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2504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 presetClass="entr" presetSubtype="9"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0-#ppt_w/2"/>
                                          </p:val>
                                        </p:tav>
                                        <p:tav tm="100000">
                                          <p:val>
                                            <p:strVal val="#ppt_x"/>
                                          </p:val>
                                        </p:tav>
                                      </p:tavLst>
                                    </p:anim>
                                    <p:anim calcmode="lin" valueType="num">
                                      <p:cBhvr additive="base">
                                        <p:cTn id="11" dur="500" fill="hold"/>
                                        <p:tgtEl>
                                          <p:spTgt spid="4"/>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31"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1000" fill="hold"/>
                                        <p:tgtEl>
                                          <p:spTgt spid="11"/>
                                        </p:tgtEl>
                                        <p:attrNameLst>
                                          <p:attrName>ppt_w</p:attrName>
                                        </p:attrNameLst>
                                      </p:cBhvr>
                                      <p:tavLst>
                                        <p:tav tm="0">
                                          <p:val>
                                            <p:fltVal val="0"/>
                                          </p:val>
                                        </p:tav>
                                        <p:tav tm="100000">
                                          <p:val>
                                            <p:strVal val="#ppt_w"/>
                                          </p:val>
                                        </p:tav>
                                      </p:tavLst>
                                    </p:anim>
                                    <p:anim calcmode="lin" valueType="num">
                                      <p:cBhvr>
                                        <p:cTn id="16" dur="1000" fill="hold"/>
                                        <p:tgtEl>
                                          <p:spTgt spid="11"/>
                                        </p:tgtEl>
                                        <p:attrNameLst>
                                          <p:attrName>ppt_h</p:attrName>
                                        </p:attrNameLst>
                                      </p:cBhvr>
                                      <p:tavLst>
                                        <p:tav tm="0">
                                          <p:val>
                                            <p:fltVal val="0"/>
                                          </p:val>
                                        </p:tav>
                                        <p:tav tm="100000">
                                          <p:val>
                                            <p:strVal val="#ppt_h"/>
                                          </p:val>
                                        </p:tav>
                                      </p:tavLst>
                                    </p:anim>
                                    <p:anim calcmode="lin" valueType="num">
                                      <p:cBhvr>
                                        <p:cTn id="17" dur="1000" fill="hold"/>
                                        <p:tgtEl>
                                          <p:spTgt spid="11"/>
                                        </p:tgtEl>
                                        <p:attrNameLst>
                                          <p:attrName>style.rotation</p:attrName>
                                        </p:attrNameLst>
                                      </p:cBhvr>
                                      <p:tavLst>
                                        <p:tav tm="0">
                                          <p:val>
                                            <p:fltVal val="90"/>
                                          </p:val>
                                        </p:tav>
                                        <p:tav tm="100000">
                                          <p:val>
                                            <p:fltVal val="0"/>
                                          </p:val>
                                        </p:tav>
                                      </p:tavLst>
                                    </p:anim>
                                    <p:animEffect transition="in" filter="fade">
                                      <p:cBhvr>
                                        <p:cTn id="18" dur="10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par>
                          <p:cTn id="24" fill="hold">
                            <p:stCondLst>
                              <p:cond delay="500"/>
                            </p:stCondLst>
                            <p:childTnLst>
                              <p:par>
                                <p:cTn id="25" presetID="31"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1000" fill="hold"/>
                                        <p:tgtEl>
                                          <p:spTgt spid="6"/>
                                        </p:tgtEl>
                                        <p:attrNameLst>
                                          <p:attrName>ppt_w</p:attrName>
                                        </p:attrNameLst>
                                      </p:cBhvr>
                                      <p:tavLst>
                                        <p:tav tm="0">
                                          <p:val>
                                            <p:fltVal val="0"/>
                                          </p:val>
                                        </p:tav>
                                        <p:tav tm="100000">
                                          <p:val>
                                            <p:strVal val="#ppt_w"/>
                                          </p:val>
                                        </p:tav>
                                      </p:tavLst>
                                    </p:anim>
                                    <p:anim calcmode="lin" valueType="num">
                                      <p:cBhvr>
                                        <p:cTn id="28" dur="1000" fill="hold"/>
                                        <p:tgtEl>
                                          <p:spTgt spid="6"/>
                                        </p:tgtEl>
                                        <p:attrNameLst>
                                          <p:attrName>ppt_h</p:attrName>
                                        </p:attrNameLst>
                                      </p:cBhvr>
                                      <p:tavLst>
                                        <p:tav tm="0">
                                          <p:val>
                                            <p:fltVal val="0"/>
                                          </p:val>
                                        </p:tav>
                                        <p:tav tm="100000">
                                          <p:val>
                                            <p:strVal val="#ppt_h"/>
                                          </p:val>
                                        </p:tav>
                                      </p:tavLst>
                                    </p:anim>
                                    <p:anim calcmode="lin" valueType="num">
                                      <p:cBhvr>
                                        <p:cTn id="29" dur="1000" fill="hold"/>
                                        <p:tgtEl>
                                          <p:spTgt spid="6"/>
                                        </p:tgtEl>
                                        <p:attrNameLst>
                                          <p:attrName>style.rotation</p:attrName>
                                        </p:attrNameLst>
                                      </p:cBhvr>
                                      <p:tavLst>
                                        <p:tav tm="0">
                                          <p:val>
                                            <p:fltVal val="90"/>
                                          </p:val>
                                        </p:tav>
                                        <p:tav tm="100000">
                                          <p:val>
                                            <p:fltVal val="0"/>
                                          </p:val>
                                        </p:tav>
                                      </p:tavLst>
                                    </p:anim>
                                    <p:animEffect transition="in" filter="fade">
                                      <p:cBhvr>
                                        <p:cTn id="30" dur="1000"/>
                                        <p:tgtEl>
                                          <p:spTgt spid="6"/>
                                        </p:tgtEl>
                                      </p:cBhvr>
                                    </p:animEffect>
                                  </p:childTnLst>
                                </p:cTn>
                              </p:par>
                            </p:childTnLst>
                          </p:cTn>
                        </p:par>
                        <p:par>
                          <p:cTn id="31" fill="hold">
                            <p:stCondLst>
                              <p:cond delay="1500"/>
                            </p:stCondLst>
                            <p:childTnLst>
                              <p:par>
                                <p:cTn id="32" presetID="2" presetClass="entr" presetSubtype="2"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1+#ppt_w/2"/>
                                          </p:val>
                                        </p:tav>
                                        <p:tav tm="100000">
                                          <p:val>
                                            <p:strVal val="#ppt_x"/>
                                          </p:val>
                                        </p:tav>
                                      </p:tavLst>
                                    </p:anim>
                                    <p:anim calcmode="lin" valueType="num">
                                      <p:cBhvr additive="base">
                                        <p:cTn id="35"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p:bldP spid="5" grpId="0" animBg="1"/>
      <p:bldP spid="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2.4  </a:t>
            </a:r>
            <a:r>
              <a:rPr lang="zh-CN" altLang="en-US" b="1" dirty="0">
                <a:latin typeface="仿宋" panose="02010609060101010101" pitchFamily="49" charset="-122"/>
                <a:ea typeface="仿宋" panose="02010609060101010101" pitchFamily="49" charset="-122"/>
              </a:rPr>
              <a:t>控制语句</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11">
            <a:extLst>
              <a:ext uri="{FF2B5EF4-FFF2-40B4-BE49-F238E27FC236}">
                <a16:creationId xmlns:a16="http://schemas.microsoft.com/office/drawing/2014/main" id="{13B70C1C-41A0-4B66-A106-B52C6B4C333E}"/>
              </a:ext>
            </a:extLst>
          </p:cNvPr>
          <p:cNvSpPr/>
          <p:nvPr/>
        </p:nvSpPr>
        <p:spPr>
          <a:xfrm>
            <a:off x="913606" y="1871725"/>
            <a:ext cx="10820400" cy="4377469"/>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内容占位符 2">
            <a:extLst>
              <a:ext uri="{FF2B5EF4-FFF2-40B4-BE49-F238E27FC236}">
                <a16:creationId xmlns:a16="http://schemas.microsoft.com/office/drawing/2014/main" id="{0398E5EB-5137-4973-BF8E-5B32692557D9}"/>
              </a:ext>
            </a:extLst>
          </p:cNvPr>
          <p:cNvSpPr txBox="1">
            <a:spLocks/>
          </p:cNvSpPr>
          <p:nvPr/>
        </p:nvSpPr>
        <p:spPr>
          <a:xfrm>
            <a:off x="989806" y="2159826"/>
            <a:ext cx="10531833" cy="309876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switch</a:t>
            </a:r>
            <a:r>
              <a:rPr lang="zh-CN" altLang="en-US" sz="2400" dirty="0">
                <a:solidFill>
                  <a:schemeClr val="tx1"/>
                </a:solidFill>
                <a:latin typeface="仿宋" panose="02010609060101010101" pitchFamily="49" charset="-122"/>
                <a:ea typeface="仿宋" panose="02010609060101010101" pitchFamily="49" charset="-122"/>
              </a:rPr>
              <a:t>语句也用于选择判断。</a:t>
            </a: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当判断条件较多时，用</a:t>
            </a:r>
            <a:r>
              <a:rPr lang="en-US" altLang="zh-CN" sz="2400" dirty="0">
                <a:solidFill>
                  <a:schemeClr val="tx1"/>
                </a:solidFill>
                <a:latin typeface="仿宋" panose="02010609060101010101" pitchFamily="49" charset="-122"/>
                <a:ea typeface="仿宋" panose="02010609060101010101" pitchFamily="49" charset="-122"/>
              </a:rPr>
              <a:t>if</a:t>
            </a:r>
            <a:r>
              <a:rPr lang="zh-CN" altLang="en-US" sz="2400" dirty="0">
                <a:solidFill>
                  <a:schemeClr val="tx1"/>
                </a:solidFill>
                <a:latin typeface="仿宋" panose="02010609060101010101" pitchFamily="49" charset="-122"/>
                <a:ea typeface="仿宋" panose="02010609060101010101" pitchFamily="49" charset="-122"/>
              </a:rPr>
              <a:t>或嵌套的</a:t>
            </a:r>
            <a:r>
              <a:rPr lang="en-US" altLang="zh-CN" sz="2400" dirty="0">
                <a:solidFill>
                  <a:schemeClr val="tx1"/>
                </a:solidFill>
                <a:latin typeface="仿宋" panose="02010609060101010101" pitchFamily="49" charset="-122"/>
                <a:ea typeface="仿宋" panose="02010609060101010101" pitchFamily="49" charset="-122"/>
              </a:rPr>
              <a:t>if</a:t>
            </a:r>
            <a:r>
              <a:rPr lang="zh-CN" altLang="en-US" sz="2400" dirty="0">
                <a:solidFill>
                  <a:schemeClr val="tx1"/>
                </a:solidFill>
                <a:latin typeface="仿宋" panose="02010609060101010101" pitchFamily="49" charset="-122"/>
                <a:ea typeface="仿宋" panose="02010609060101010101" pitchFamily="49" charset="-122"/>
              </a:rPr>
              <a:t>语句会降低程序的可读性，这时可用</a:t>
            </a:r>
            <a:r>
              <a:rPr lang="en-US" altLang="zh-CN" sz="2400" dirty="0">
                <a:solidFill>
                  <a:schemeClr val="tx1"/>
                </a:solidFill>
                <a:latin typeface="仿宋" panose="02010609060101010101" pitchFamily="49" charset="-122"/>
                <a:ea typeface="仿宋" panose="02010609060101010101" pitchFamily="49" charset="-122"/>
              </a:rPr>
              <a:t>switch</a:t>
            </a:r>
            <a:r>
              <a:rPr lang="zh-CN" altLang="en-US" sz="2400" dirty="0">
                <a:solidFill>
                  <a:schemeClr val="tx1"/>
                </a:solidFill>
                <a:latin typeface="仿宋" panose="02010609060101010101" pitchFamily="49" charset="-122"/>
                <a:ea typeface="仿宋" panose="02010609060101010101" pitchFamily="49" charset="-122"/>
              </a:rPr>
              <a:t>实现多重选择判断。</a:t>
            </a:r>
          </a:p>
          <a:p>
            <a:pPr marL="0" indent="7200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switch</a:t>
            </a:r>
            <a:r>
              <a:rPr lang="zh-CN" altLang="en-US" sz="2400" dirty="0">
                <a:solidFill>
                  <a:schemeClr val="tx1"/>
                </a:solidFill>
                <a:latin typeface="仿宋" panose="02010609060101010101" pitchFamily="49" charset="-122"/>
                <a:ea typeface="仿宋" panose="02010609060101010101" pitchFamily="49" charset="-122"/>
              </a:rPr>
              <a:t>语句的语法形式：</a:t>
            </a:r>
            <a:endParaRPr lang="en-US" altLang="zh-CN" sz="2400" dirty="0">
              <a:solidFill>
                <a:schemeClr val="tx1"/>
              </a:solidFill>
              <a:latin typeface="仿宋" panose="02010609060101010101" pitchFamily="49" charset="-122"/>
              <a:ea typeface="仿宋" panose="02010609060101010101" pitchFamily="49" charset="-122"/>
            </a:endParaRPr>
          </a:p>
          <a:p>
            <a:pPr marL="0" indent="720000">
              <a:lnSpc>
                <a:spcPct val="13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6" name="Freeform 3">
            <a:extLst>
              <a:ext uri="{FF2B5EF4-FFF2-40B4-BE49-F238E27FC236}">
                <a16:creationId xmlns:a16="http://schemas.microsoft.com/office/drawing/2014/main" id="{673721D6-0DFB-4F6B-A4CD-401C6C01C010}"/>
              </a:ext>
            </a:extLst>
          </p:cNvPr>
          <p:cNvSpPr/>
          <p:nvPr/>
        </p:nvSpPr>
        <p:spPr>
          <a:xfrm>
            <a:off x="0" y="13723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7" name="内容占位符 2">
            <a:extLst>
              <a:ext uri="{FF2B5EF4-FFF2-40B4-BE49-F238E27FC236}">
                <a16:creationId xmlns:a16="http://schemas.microsoft.com/office/drawing/2014/main" id="{EB052146-4596-426F-BC6C-0E737E0BF80F}"/>
              </a:ext>
            </a:extLst>
          </p:cNvPr>
          <p:cNvSpPr txBox="1">
            <a:spLocks/>
          </p:cNvSpPr>
          <p:nvPr/>
        </p:nvSpPr>
        <p:spPr>
          <a:xfrm>
            <a:off x="1069615" y="1372394"/>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2.switch</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选择语句</a:t>
            </a:r>
          </a:p>
        </p:txBody>
      </p:sp>
      <p:grpSp>
        <p:nvGrpSpPr>
          <p:cNvPr id="8" name="组合 7">
            <a:extLst>
              <a:ext uri="{FF2B5EF4-FFF2-40B4-BE49-F238E27FC236}">
                <a16:creationId xmlns:a16="http://schemas.microsoft.com/office/drawing/2014/main" id="{4A5004EC-420F-4112-AD42-4CCAC3021B59}"/>
              </a:ext>
            </a:extLst>
          </p:cNvPr>
          <p:cNvGrpSpPr/>
          <p:nvPr/>
        </p:nvGrpSpPr>
        <p:grpSpPr>
          <a:xfrm>
            <a:off x="8941467" y="4420396"/>
            <a:ext cx="2510373" cy="1805007"/>
            <a:chOff x="9675584" y="5494473"/>
            <a:chExt cx="1877787" cy="810813"/>
          </a:xfrm>
        </p:grpSpPr>
        <p:sp>
          <p:nvSpPr>
            <p:cNvPr id="9" name="矩形 8">
              <a:extLst>
                <a:ext uri="{FF2B5EF4-FFF2-40B4-BE49-F238E27FC236}">
                  <a16:creationId xmlns:a16="http://schemas.microsoft.com/office/drawing/2014/main" id="{E7687595-1D7C-4373-8856-E6B322120A05}"/>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FB0BEF6B-6C78-49B6-AC81-BE509B92FF2E}"/>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F42836CA-9DFE-42D4-8BDF-6D7844F56D0D}"/>
                </a:ext>
              </a:extLst>
            </p:cNvPr>
            <p:cNvSpPr/>
            <p:nvPr/>
          </p:nvSpPr>
          <p:spPr>
            <a:xfrm>
              <a:off x="10241641" y="5494473"/>
              <a:ext cx="266702" cy="81081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9E621244-3547-4369-BC8F-5236707E1D86}"/>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3570383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1+#ppt_w/2"/>
                                          </p:val>
                                        </p:tav>
                                        <p:tav tm="100000">
                                          <p:val>
                                            <p:strVal val="#ppt_x"/>
                                          </p:val>
                                        </p:tav>
                                      </p:tavLst>
                                    </p:anim>
                                    <p:anim calcmode="lin" valueType="num">
                                      <p:cBhvr additive="base">
                                        <p:cTn id="15" dur="500" fill="hold"/>
                                        <p:tgtEl>
                                          <p:spTgt spid="7"/>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9" fill="hold" grpId="0" nodeType="after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 calcmode="lin" valueType="num">
                                      <p:cBhvr additive="base">
                                        <p:cTn id="25"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grpId="0"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 calcmode="lin" valueType="num">
                                      <p:cBhvr additive="base">
                                        <p:cTn id="31"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2" end="2"/>
                                            </p:txEl>
                                          </p:spTgt>
                                        </p:tgtEl>
                                        <p:attrNameLst>
                                          <p:attrName>ppt_y</p:attrName>
                                        </p:attrNameLst>
                                      </p:cBhvr>
                                      <p:tavLst>
                                        <p:tav tm="0">
                                          <p:val>
                                            <p:strVal val="0-#ppt_h/2"/>
                                          </p:val>
                                        </p:tav>
                                        <p:tav tm="100000">
                                          <p:val>
                                            <p:strVal val="#ppt_y"/>
                                          </p:val>
                                        </p:tav>
                                      </p:tavLst>
                                    </p:anim>
                                  </p:childTnLst>
                                </p:cTn>
                              </p:par>
                            </p:childTnLst>
                          </p:cTn>
                        </p:par>
                        <p:par>
                          <p:cTn id="33" fill="hold">
                            <p:stCondLst>
                              <p:cond delay="500"/>
                            </p:stCondLst>
                            <p:childTnLst>
                              <p:par>
                                <p:cTn id="34" presetID="22" presetClass="entr" presetSubtype="4"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down)">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5" grpId="0" uiExpand="1" build="p"/>
      <p:bldP spid="6" grpId="0" animBg="1"/>
      <p:bldP spid="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2.4  </a:t>
            </a:r>
            <a:r>
              <a:rPr lang="zh-CN" altLang="en-US" b="1" dirty="0">
                <a:latin typeface="仿宋" panose="02010609060101010101" pitchFamily="49" charset="-122"/>
                <a:ea typeface="仿宋" panose="02010609060101010101" pitchFamily="49" charset="-122"/>
              </a:rPr>
              <a:t>控制语句</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Freeform 3">
            <a:extLst>
              <a:ext uri="{FF2B5EF4-FFF2-40B4-BE49-F238E27FC236}">
                <a16:creationId xmlns:a16="http://schemas.microsoft.com/office/drawing/2014/main" id="{733351A5-F1BC-4BE3-B8C3-19B9A7402585}"/>
              </a:ext>
            </a:extLst>
          </p:cNvPr>
          <p:cNvSpPr/>
          <p:nvPr/>
        </p:nvSpPr>
        <p:spPr>
          <a:xfrm>
            <a:off x="0" y="13723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5" name="圆角矩形 11">
            <a:extLst>
              <a:ext uri="{FF2B5EF4-FFF2-40B4-BE49-F238E27FC236}">
                <a16:creationId xmlns:a16="http://schemas.microsoft.com/office/drawing/2014/main" id="{00473475-AFED-4BAA-9718-B14DC1186612}"/>
              </a:ext>
            </a:extLst>
          </p:cNvPr>
          <p:cNvSpPr/>
          <p:nvPr/>
        </p:nvSpPr>
        <p:spPr>
          <a:xfrm>
            <a:off x="5659430" y="839788"/>
            <a:ext cx="5257799" cy="601980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内容占位符 2">
            <a:extLst>
              <a:ext uri="{FF2B5EF4-FFF2-40B4-BE49-F238E27FC236}">
                <a16:creationId xmlns:a16="http://schemas.microsoft.com/office/drawing/2014/main" id="{390B98BF-B63E-4C9A-B13C-E526A675CC4D}"/>
              </a:ext>
            </a:extLst>
          </p:cNvPr>
          <p:cNvSpPr txBox="1">
            <a:spLocks/>
          </p:cNvSpPr>
          <p:nvPr/>
        </p:nvSpPr>
        <p:spPr>
          <a:xfrm>
            <a:off x="5849929" y="880572"/>
            <a:ext cx="4876800" cy="584196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switch(</a:t>
            </a:r>
            <a:r>
              <a:rPr lang="zh-CN" altLang="en-US" sz="2400" dirty="0">
                <a:solidFill>
                  <a:schemeClr val="tx1"/>
                </a:solidFill>
                <a:latin typeface="仿宋" panose="02010609060101010101" pitchFamily="49" charset="-122"/>
                <a:ea typeface="仿宋" panose="02010609060101010101" pitchFamily="49" charset="-122"/>
              </a:rPr>
              <a:t>表达式</a:t>
            </a:r>
            <a:r>
              <a:rPr lang="en-US" altLang="zh-CN" sz="2400" dirty="0">
                <a:solidFill>
                  <a:schemeClr val="tx1"/>
                </a:solidFill>
                <a:latin typeface="仿宋" panose="02010609060101010101" pitchFamily="49" charset="-122"/>
                <a:ea typeface="仿宋" panose="02010609060101010101" pitchFamily="49" charset="-122"/>
              </a:rPr>
              <a:t>)</a:t>
            </a:r>
          </a:p>
          <a:p>
            <a:pPr marL="0" indent="714375">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a:t>
            </a:r>
          </a:p>
          <a:p>
            <a:pPr marL="0" indent="7200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      case </a:t>
            </a:r>
            <a:r>
              <a:rPr lang="zh-CN" altLang="en-US" sz="2400" dirty="0">
                <a:solidFill>
                  <a:schemeClr val="tx1"/>
                </a:solidFill>
                <a:latin typeface="仿宋" panose="02010609060101010101" pitchFamily="49" charset="-122"/>
                <a:ea typeface="仿宋" panose="02010609060101010101" pitchFamily="49" charset="-122"/>
              </a:rPr>
              <a:t>常量</a:t>
            </a:r>
            <a:r>
              <a:rPr lang="en-US" altLang="zh-CN" sz="2400" dirty="0">
                <a:solidFill>
                  <a:schemeClr val="tx1"/>
                </a:solidFill>
                <a:latin typeface="仿宋" panose="02010609060101010101" pitchFamily="49" charset="-122"/>
                <a:ea typeface="仿宋" panose="02010609060101010101" pitchFamily="49" charset="-122"/>
              </a:rPr>
              <a:t>1:</a:t>
            </a: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              语句组</a:t>
            </a:r>
            <a:r>
              <a:rPr lang="en-US" altLang="zh-CN" sz="2400" dirty="0">
                <a:solidFill>
                  <a:schemeClr val="tx1"/>
                </a:solidFill>
                <a:latin typeface="仿宋" panose="02010609060101010101" pitchFamily="49" charset="-122"/>
                <a:ea typeface="仿宋" panose="02010609060101010101" pitchFamily="49" charset="-122"/>
              </a:rPr>
              <a:t>1;</a:t>
            </a:r>
          </a:p>
          <a:p>
            <a:pPr marL="0" indent="1252538">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case </a:t>
            </a:r>
            <a:r>
              <a:rPr lang="zh-CN" altLang="en-US" sz="2400" dirty="0">
                <a:solidFill>
                  <a:schemeClr val="tx1"/>
                </a:solidFill>
                <a:latin typeface="仿宋" panose="02010609060101010101" pitchFamily="49" charset="-122"/>
                <a:ea typeface="仿宋" panose="02010609060101010101" pitchFamily="49" charset="-122"/>
              </a:rPr>
              <a:t>常量</a:t>
            </a:r>
            <a:r>
              <a:rPr lang="en-US" altLang="zh-CN" sz="2400" dirty="0">
                <a:solidFill>
                  <a:schemeClr val="tx1"/>
                </a:solidFill>
                <a:latin typeface="仿宋" panose="02010609060101010101" pitchFamily="49" charset="-122"/>
                <a:ea typeface="仿宋" panose="02010609060101010101" pitchFamily="49" charset="-122"/>
              </a:rPr>
              <a:t>2:</a:t>
            </a:r>
          </a:p>
          <a:p>
            <a:pPr marL="0" indent="1252538">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        语句组</a:t>
            </a:r>
            <a:r>
              <a:rPr lang="en-US" altLang="zh-CN" sz="2400" dirty="0">
                <a:solidFill>
                  <a:schemeClr val="tx1"/>
                </a:solidFill>
                <a:latin typeface="仿宋" panose="02010609060101010101" pitchFamily="49" charset="-122"/>
                <a:ea typeface="仿宋" panose="02010609060101010101" pitchFamily="49" charset="-122"/>
              </a:rPr>
              <a:t>2;</a:t>
            </a:r>
          </a:p>
          <a:p>
            <a:pPr marL="0" indent="1252538">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a:t>
            </a:r>
          </a:p>
          <a:p>
            <a:pPr marL="0" indent="1252538">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case </a:t>
            </a:r>
            <a:r>
              <a:rPr lang="zh-CN" altLang="en-US" sz="2400" dirty="0">
                <a:solidFill>
                  <a:schemeClr val="tx1"/>
                </a:solidFill>
                <a:latin typeface="仿宋" panose="02010609060101010101" pitchFamily="49" charset="-122"/>
                <a:ea typeface="仿宋" panose="02010609060101010101" pitchFamily="49" charset="-122"/>
              </a:rPr>
              <a:t>常量</a:t>
            </a:r>
            <a:r>
              <a:rPr lang="en-US" altLang="zh-CN" sz="2400" dirty="0">
                <a:solidFill>
                  <a:schemeClr val="tx1"/>
                </a:solidFill>
                <a:latin typeface="仿宋" panose="02010609060101010101" pitchFamily="49" charset="-122"/>
                <a:ea typeface="仿宋" panose="02010609060101010101" pitchFamily="49" charset="-122"/>
              </a:rPr>
              <a:t>n:</a:t>
            </a:r>
          </a:p>
          <a:p>
            <a:pPr marL="0" indent="1252538">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        语句组</a:t>
            </a:r>
            <a:r>
              <a:rPr lang="en-US" altLang="zh-CN" sz="2400" dirty="0">
                <a:solidFill>
                  <a:schemeClr val="tx1"/>
                </a:solidFill>
                <a:latin typeface="仿宋" panose="02010609060101010101" pitchFamily="49" charset="-122"/>
                <a:ea typeface="仿宋" panose="02010609060101010101" pitchFamily="49" charset="-122"/>
              </a:rPr>
              <a:t>n;</a:t>
            </a:r>
          </a:p>
          <a:p>
            <a:pPr marL="0" indent="1252538">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default:</a:t>
            </a:r>
          </a:p>
          <a:p>
            <a:pPr marL="0" indent="1252538">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       语句组</a:t>
            </a:r>
            <a:r>
              <a:rPr lang="en-US" altLang="zh-CN" sz="2400" dirty="0">
                <a:solidFill>
                  <a:schemeClr val="tx1"/>
                </a:solidFill>
                <a:latin typeface="仿宋" panose="02010609060101010101" pitchFamily="49" charset="-122"/>
                <a:ea typeface="仿宋" panose="02010609060101010101" pitchFamily="49" charset="-122"/>
              </a:rPr>
              <a:t>n+1;</a:t>
            </a:r>
          </a:p>
          <a:p>
            <a:pPr marL="0" indent="7200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a:t>
            </a:r>
          </a:p>
          <a:p>
            <a:pPr marL="0" indent="720000">
              <a:lnSpc>
                <a:spcPct val="130000"/>
              </a:lnSpc>
              <a:spcBef>
                <a:spcPts val="0"/>
              </a:spcBef>
              <a:buNone/>
            </a:pPr>
            <a:endParaRPr lang="en-US" altLang="zh-CN" sz="2400" dirty="0">
              <a:solidFill>
                <a:schemeClr val="tx1"/>
              </a:solidFill>
              <a:latin typeface="仿宋" panose="02010609060101010101" pitchFamily="49" charset="-122"/>
              <a:ea typeface="仿宋" panose="02010609060101010101" pitchFamily="49" charset="-122"/>
            </a:endParaRPr>
          </a:p>
          <a:p>
            <a:pPr marL="0" indent="720000">
              <a:lnSpc>
                <a:spcPct val="13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7" name="内容占位符 2">
            <a:extLst>
              <a:ext uri="{FF2B5EF4-FFF2-40B4-BE49-F238E27FC236}">
                <a16:creationId xmlns:a16="http://schemas.microsoft.com/office/drawing/2014/main" id="{5CE83450-205B-4712-A5F3-75D827668E27}"/>
              </a:ext>
            </a:extLst>
          </p:cNvPr>
          <p:cNvSpPr txBox="1">
            <a:spLocks/>
          </p:cNvSpPr>
          <p:nvPr/>
        </p:nvSpPr>
        <p:spPr>
          <a:xfrm>
            <a:off x="1069615" y="1372394"/>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2.switch</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选择语句</a:t>
            </a:r>
          </a:p>
        </p:txBody>
      </p:sp>
      <p:grpSp>
        <p:nvGrpSpPr>
          <p:cNvPr id="8" name="组合 7">
            <a:extLst>
              <a:ext uri="{FF2B5EF4-FFF2-40B4-BE49-F238E27FC236}">
                <a16:creationId xmlns:a16="http://schemas.microsoft.com/office/drawing/2014/main" id="{F6C654FB-19A5-4727-9F4F-6BD020A789C3}"/>
              </a:ext>
            </a:extLst>
          </p:cNvPr>
          <p:cNvGrpSpPr/>
          <p:nvPr/>
        </p:nvGrpSpPr>
        <p:grpSpPr>
          <a:xfrm>
            <a:off x="1325147" y="3811860"/>
            <a:ext cx="2510373" cy="3039510"/>
            <a:chOff x="9675584" y="5494473"/>
            <a:chExt cx="1877787" cy="810813"/>
          </a:xfrm>
        </p:grpSpPr>
        <p:sp>
          <p:nvSpPr>
            <p:cNvPr id="9" name="矩形 8">
              <a:extLst>
                <a:ext uri="{FF2B5EF4-FFF2-40B4-BE49-F238E27FC236}">
                  <a16:creationId xmlns:a16="http://schemas.microsoft.com/office/drawing/2014/main" id="{F36596D2-818A-434D-9D2E-A52DB1571E61}"/>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58F36500-E11B-453B-A109-8EA18C384248}"/>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4D0F3B98-5F1B-4542-93E5-9D84CB6B8573}"/>
                </a:ext>
              </a:extLst>
            </p:cNvPr>
            <p:cNvSpPr/>
            <p:nvPr/>
          </p:nvSpPr>
          <p:spPr>
            <a:xfrm>
              <a:off x="10241641" y="5494473"/>
              <a:ext cx="266702" cy="81081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8A6D3982-BCDE-47C0-8943-9168381FA8D1}"/>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1518724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childTnLst>
                          </p:cTn>
                        </p:par>
                        <p:par>
                          <p:cTn id="11" fill="hold">
                            <p:stCondLst>
                              <p:cond delay="2000"/>
                            </p:stCondLst>
                            <p:childTnLst>
                              <p:par>
                                <p:cTn id="12" presetID="31"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fltVal val="0"/>
                                          </p:val>
                                        </p:tav>
                                        <p:tav tm="100000">
                                          <p:val>
                                            <p:strVal val="#ppt_w"/>
                                          </p:val>
                                        </p:tav>
                                      </p:tavLst>
                                    </p:anim>
                                    <p:anim calcmode="lin" valueType="num">
                                      <p:cBhvr>
                                        <p:cTn id="15" dur="1000" fill="hold"/>
                                        <p:tgtEl>
                                          <p:spTgt spid="6"/>
                                        </p:tgtEl>
                                        <p:attrNameLst>
                                          <p:attrName>ppt_h</p:attrName>
                                        </p:attrNameLst>
                                      </p:cBhvr>
                                      <p:tavLst>
                                        <p:tav tm="0">
                                          <p:val>
                                            <p:fltVal val="0"/>
                                          </p:val>
                                        </p:tav>
                                        <p:tav tm="100000">
                                          <p:val>
                                            <p:strVal val="#ppt_h"/>
                                          </p:val>
                                        </p:tav>
                                      </p:tavLst>
                                    </p:anim>
                                    <p:anim calcmode="lin" valueType="num">
                                      <p:cBhvr>
                                        <p:cTn id="16" dur="1000" fill="hold"/>
                                        <p:tgtEl>
                                          <p:spTgt spid="6"/>
                                        </p:tgtEl>
                                        <p:attrNameLst>
                                          <p:attrName>style.rotation</p:attrName>
                                        </p:attrNameLst>
                                      </p:cBhvr>
                                      <p:tavLst>
                                        <p:tav tm="0">
                                          <p:val>
                                            <p:fltVal val="90"/>
                                          </p:val>
                                        </p:tav>
                                        <p:tav tm="100000">
                                          <p:val>
                                            <p:fltVal val="0"/>
                                          </p:val>
                                        </p:tav>
                                      </p:tavLst>
                                    </p:anim>
                                    <p:animEffect transition="in" filter="fade">
                                      <p:cBhvr>
                                        <p:cTn id="17" dur="1000"/>
                                        <p:tgtEl>
                                          <p:spTgt spid="6"/>
                                        </p:tgtEl>
                                      </p:cBhvr>
                                    </p:animEffect>
                                  </p:childTnLst>
                                </p:cTn>
                              </p:par>
                            </p:childTnLst>
                          </p:cTn>
                        </p:par>
                        <p:par>
                          <p:cTn id="18" fill="hold">
                            <p:stCondLst>
                              <p:cond delay="3000"/>
                            </p:stCondLst>
                            <p:childTnLst>
                              <p:par>
                                <p:cTn id="19" presetID="22" presetClass="entr" presetSubtype="4"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5" grpId="0" animBg="1"/>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2.4  </a:t>
            </a:r>
            <a:r>
              <a:rPr lang="zh-CN" altLang="en-US" b="1" dirty="0">
                <a:latin typeface="仿宋" panose="02010609060101010101" pitchFamily="49" charset="-122"/>
                <a:ea typeface="仿宋" panose="02010609060101010101" pitchFamily="49" charset="-122"/>
              </a:rPr>
              <a:t>控制语句</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2">
            <a:extLst>
              <a:ext uri="{FF2B5EF4-FFF2-40B4-BE49-F238E27FC236}">
                <a16:creationId xmlns:a16="http://schemas.microsoft.com/office/drawing/2014/main" id="{E6A33116-C279-444B-8A5C-3386E99CF96B}"/>
              </a:ext>
            </a:extLst>
          </p:cNvPr>
          <p:cNvSpPr txBox="1">
            <a:spLocks/>
          </p:cNvSpPr>
          <p:nvPr/>
        </p:nvSpPr>
        <p:spPr>
          <a:xfrm>
            <a:off x="227806" y="1219994"/>
            <a:ext cx="12649200" cy="63246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en-US" altLang="zh-CN" sz="2400" dirty="0">
                <a:solidFill>
                  <a:schemeClr val="tx1"/>
                </a:solidFill>
              </a:rPr>
              <a:t>switch</a:t>
            </a:r>
            <a:r>
              <a:rPr lang="zh-CN" altLang="en-US" sz="2400" dirty="0">
                <a:solidFill>
                  <a:schemeClr val="tx1"/>
                </a:solidFill>
              </a:rPr>
              <a:t>语句的执行过程如图所示。</a:t>
            </a:r>
          </a:p>
        </p:txBody>
      </p:sp>
      <p:sp>
        <p:nvSpPr>
          <p:cNvPr id="5" name="矩形 4">
            <a:extLst>
              <a:ext uri="{FF2B5EF4-FFF2-40B4-BE49-F238E27FC236}">
                <a16:creationId xmlns:a16="http://schemas.microsoft.com/office/drawing/2014/main" id="{2E3CF6C3-F94D-45CC-BD37-AD55FFBB160C}"/>
              </a:ext>
            </a:extLst>
          </p:cNvPr>
          <p:cNvSpPr/>
          <p:nvPr/>
        </p:nvSpPr>
        <p:spPr>
          <a:xfrm>
            <a:off x="0" y="6020594"/>
            <a:ext cx="12192000" cy="914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a:extLst>
              <a:ext uri="{FF2B5EF4-FFF2-40B4-BE49-F238E27FC236}">
                <a16:creationId xmlns:a16="http://schemas.microsoft.com/office/drawing/2014/main" id="{7E8E039F-C9EA-46FE-B44E-12C2770DADE1}"/>
              </a:ext>
            </a:extLst>
          </p:cNvPr>
          <p:cNvGrpSpPr/>
          <p:nvPr/>
        </p:nvGrpSpPr>
        <p:grpSpPr>
          <a:xfrm>
            <a:off x="761207" y="6174581"/>
            <a:ext cx="352250" cy="455613"/>
            <a:chOff x="5449889" y="1827213"/>
            <a:chExt cx="352250" cy="455613"/>
          </a:xfrm>
          <a:solidFill>
            <a:srgbClr val="FFFF00"/>
          </a:solidFill>
        </p:grpSpPr>
        <p:sp>
          <p:nvSpPr>
            <p:cNvPr id="7" name="Freeform 125">
              <a:extLst>
                <a:ext uri="{FF2B5EF4-FFF2-40B4-BE49-F238E27FC236}">
                  <a16:creationId xmlns:a16="http://schemas.microsoft.com/office/drawing/2014/main" id="{475CEEBB-2BDB-40F6-A2A9-3149BFD6DB0B}"/>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Freeform 126">
              <a:extLst>
                <a:ext uri="{FF2B5EF4-FFF2-40B4-BE49-F238E27FC236}">
                  <a16:creationId xmlns:a16="http://schemas.microsoft.com/office/drawing/2014/main" id="{A5B35C20-73B6-49FE-B7F9-8B8B4B4EBAA0}"/>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9" name="内容占位符 2">
            <a:extLst>
              <a:ext uri="{FF2B5EF4-FFF2-40B4-BE49-F238E27FC236}">
                <a16:creationId xmlns:a16="http://schemas.microsoft.com/office/drawing/2014/main" id="{BC634612-AA27-4132-8506-85B4AE872638}"/>
              </a:ext>
            </a:extLst>
          </p:cNvPr>
          <p:cNvSpPr txBox="1">
            <a:spLocks/>
          </p:cNvSpPr>
          <p:nvPr/>
        </p:nvSpPr>
        <p:spPr>
          <a:xfrm>
            <a:off x="1069615" y="6157906"/>
            <a:ext cx="10588191" cy="92948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rPr>
              <a:t>【</a:t>
            </a:r>
            <a:r>
              <a:rPr lang="zh-CN" altLang="en-US" sz="2400" dirty="0">
                <a:solidFill>
                  <a:schemeClr val="bg1"/>
                </a:solidFill>
              </a:rPr>
              <a:t>例</a:t>
            </a:r>
            <a:r>
              <a:rPr lang="en-US" altLang="zh-CN" sz="2400" dirty="0">
                <a:solidFill>
                  <a:schemeClr val="bg1"/>
                </a:solidFill>
              </a:rPr>
              <a:t>2.12】</a:t>
            </a:r>
            <a:r>
              <a:rPr lang="zh-CN" altLang="en-US" sz="2400" dirty="0">
                <a:solidFill>
                  <a:schemeClr val="bg1"/>
                </a:solidFill>
              </a:rPr>
              <a:t>用</a:t>
            </a:r>
            <a:r>
              <a:rPr lang="en-US" altLang="zh-CN" sz="2400" dirty="0">
                <a:solidFill>
                  <a:schemeClr val="bg1"/>
                </a:solidFill>
              </a:rPr>
              <a:t>switch</a:t>
            </a:r>
            <a:r>
              <a:rPr lang="zh-CN" altLang="en-US" sz="2400" dirty="0">
                <a:solidFill>
                  <a:schemeClr val="bg1"/>
                </a:solidFill>
              </a:rPr>
              <a:t>语句重写例</a:t>
            </a:r>
            <a:r>
              <a:rPr lang="en-US" altLang="zh-CN" sz="2400" dirty="0">
                <a:solidFill>
                  <a:schemeClr val="bg1"/>
                </a:solidFill>
              </a:rPr>
              <a:t>2.9</a:t>
            </a:r>
            <a:r>
              <a:rPr lang="zh-CN" altLang="en-US" sz="2400" dirty="0">
                <a:solidFill>
                  <a:schemeClr val="bg1"/>
                </a:solidFill>
              </a:rPr>
              <a:t>。</a:t>
            </a:r>
            <a:endParaRPr lang="en-US" altLang="zh-CN" sz="2400" dirty="0">
              <a:solidFill>
                <a:srgbClr val="FFFF00"/>
              </a:solidFill>
            </a:endParaRPr>
          </a:p>
        </p:txBody>
      </p:sp>
      <p:sp>
        <p:nvSpPr>
          <p:cNvPr id="10" name="Rectangle 2">
            <a:extLst>
              <a:ext uri="{FF2B5EF4-FFF2-40B4-BE49-F238E27FC236}">
                <a16:creationId xmlns:a16="http://schemas.microsoft.com/office/drawing/2014/main" id="{3277F577-EA3D-4254-A751-15BA344E23CD}"/>
              </a:ext>
            </a:extLst>
          </p:cNvPr>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a:extLst>
              <a:ext uri="{FF2B5EF4-FFF2-40B4-BE49-F238E27FC236}">
                <a16:creationId xmlns:a16="http://schemas.microsoft.com/office/drawing/2014/main" id="{63AB77EA-D2BC-4453-A7CD-29D99C71E805}"/>
              </a:ext>
            </a:extLst>
          </p:cNvPr>
          <p:cNvGraphicFramePr>
            <a:graphicFrameLocks noChangeAspect="1"/>
          </p:cNvGraphicFramePr>
          <p:nvPr>
            <p:extLst>
              <p:ext uri="{D42A27DB-BD31-4B8C-83A1-F6EECF244321}">
                <p14:modId xmlns:p14="http://schemas.microsoft.com/office/powerpoint/2010/main" val="3240945119"/>
              </p:ext>
            </p:extLst>
          </p:nvPr>
        </p:nvGraphicFramePr>
        <p:xfrm>
          <a:off x="4554888" y="1409700"/>
          <a:ext cx="7483918" cy="4382294"/>
        </p:xfrm>
        <a:graphic>
          <a:graphicData uri="http://schemas.openxmlformats.org/presentationml/2006/ole">
            <mc:AlternateContent xmlns:mc="http://schemas.openxmlformats.org/markup-compatibility/2006">
              <mc:Choice xmlns:v="urn:schemas-microsoft-com:vml" Requires="v">
                <p:oleObj spid="_x0000_s4111" r:id="rId3" imgW="2945130" imgH="1733232" progId="Visio.Drawing.11">
                  <p:embed/>
                </p:oleObj>
              </mc:Choice>
              <mc:Fallback>
                <p:oleObj r:id="rId3" imgW="2945130" imgH="1733232" progId="Visio.Drawing.11">
                  <p:embed/>
                  <p:pic>
                    <p:nvPicPr>
                      <p:cNvPr id="4"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4888" y="1409700"/>
                        <a:ext cx="7483918" cy="4382294"/>
                      </a:xfrm>
                      <a:prstGeom prst="rect">
                        <a:avLst/>
                      </a:prstGeom>
                      <a:noFill/>
                    </p:spPr>
                  </p:pic>
                </p:oleObj>
              </mc:Fallback>
            </mc:AlternateContent>
          </a:graphicData>
        </a:graphic>
      </p:graphicFrame>
      <p:sp>
        <p:nvSpPr>
          <p:cNvPr id="12" name="矩形 11">
            <a:hlinkClick r:id="rId5" action="ppaction://hlinkfile"/>
            <a:extLst>
              <a:ext uri="{FF2B5EF4-FFF2-40B4-BE49-F238E27FC236}">
                <a16:creationId xmlns:a16="http://schemas.microsoft.com/office/drawing/2014/main" id="{2845EBB5-9314-4F96-ABC5-0BCD932BC9D5}"/>
              </a:ext>
            </a:extLst>
          </p:cNvPr>
          <p:cNvSpPr/>
          <p:nvPr/>
        </p:nvSpPr>
        <p:spPr>
          <a:xfrm>
            <a:off x="8753974" y="6188082"/>
            <a:ext cx="3030038" cy="461665"/>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sz="2400" b="1" dirty="0">
                <a:solidFill>
                  <a:srgbClr val="0070C0"/>
                </a:solidFill>
                <a:latin typeface="Times New Roman" panose="02020603050405020304" pitchFamily="18" charset="0"/>
                <a:cs typeface="Times New Roman" panose="02020603050405020304" pitchFamily="18" charset="0"/>
              </a:rPr>
              <a:t>Example2_12.java</a:t>
            </a:r>
            <a:endParaRPr lang="zh-CN" altLang="en-US"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0473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 presetClass="entr" presetSubtype="9"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0-#ppt_w/2"/>
                                          </p:val>
                                        </p:tav>
                                        <p:tav tm="100000">
                                          <p:val>
                                            <p:strVal val="#ppt_x"/>
                                          </p:val>
                                        </p:tav>
                                      </p:tavLst>
                                    </p:anim>
                                    <p:anim calcmode="lin" valueType="num">
                                      <p:cBhvr additive="base">
                                        <p:cTn id="11" dur="500" fill="hold"/>
                                        <p:tgtEl>
                                          <p:spTgt spid="4"/>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31"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1000" fill="hold"/>
                                        <p:tgtEl>
                                          <p:spTgt spid="11"/>
                                        </p:tgtEl>
                                        <p:attrNameLst>
                                          <p:attrName>ppt_w</p:attrName>
                                        </p:attrNameLst>
                                      </p:cBhvr>
                                      <p:tavLst>
                                        <p:tav tm="0">
                                          <p:val>
                                            <p:fltVal val="0"/>
                                          </p:val>
                                        </p:tav>
                                        <p:tav tm="100000">
                                          <p:val>
                                            <p:strVal val="#ppt_w"/>
                                          </p:val>
                                        </p:tav>
                                      </p:tavLst>
                                    </p:anim>
                                    <p:anim calcmode="lin" valueType="num">
                                      <p:cBhvr>
                                        <p:cTn id="16" dur="1000" fill="hold"/>
                                        <p:tgtEl>
                                          <p:spTgt spid="11"/>
                                        </p:tgtEl>
                                        <p:attrNameLst>
                                          <p:attrName>ppt_h</p:attrName>
                                        </p:attrNameLst>
                                      </p:cBhvr>
                                      <p:tavLst>
                                        <p:tav tm="0">
                                          <p:val>
                                            <p:fltVal val="0"/>
                                          </p:val>
                                        </p:tav>
                                        <p:tav tm="100000">
                                          <p:val>
                                            <p:strVal val="#ppt_h"/>
                                          </p:val>
                                        </p:tav>
                                      </p:tavLst>
                                    </p:anim>
                                    <p:anim calcmode="lin" valueType="num">
                                      <p:cBhvr>
                                        <p:cTn id="17" dur="1000" fill="hold"/>
                                        <p:tgtEl>
                                          <p:spTgt spid="11"/>
                                        </p:tgtEl>
                                        <p:attrNameLst>
                                          <p:attrName>style.rotation</p:attrName>
                                        </p:attrNameLst>
                                      </p:cBhvr>
                                      <p:tavLst>
                                        <p:tav tm="0">
                                          <p:val>
                                            <p:fltVal val="90"/>
                                          </p:val>
                                        </p:tav>
                                        <p:tav tm="100000">
                                          <p:val>
                                            <p:fltVal val="0"/>
                                          </p:val>
                                        </p:tav>
                                      </p:tavLst>
                                    </p:anim>
                                    <p:animEffect transition="in" filter="fade">
                                      <p:cBhvr>
                                        <p:cTn id="18" dur="10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par>
                          <p:cTn id="24" fill="hold">
                            <p:stCondLst>
                              <p:cond delay="500"/>
                            </p:stCondLst>
                            <p:childTnLst>
                              <p:par>
                                <p:cTn id="25" presetID="31"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1000" fill="hold"/>
                                        <p:tgtEl>
                                          <p:spTgt spid="6"/>
                                        </p:tgtEl>
                                        <p:attrNameLst>
                                          <p:attrName>ppt_w</p:attrName>
                                        </p:attrNameLst>
                                      </p:cBhvr>
                                      <p:tavLst>
                                        <p:tav tm="0">
                                          <p:val>
                                            <p:fltVal val="0"/>
                                          </p:val>
                                        </p:tav>
                                        <p:tav tm="100000">
                                          <p:val>
                                            <p:strVal val="#ppt_w"/>
                                          </p:val>
                                        </p:tav>
                                      </p:tavLst>
                                    </p:anim>
                                    <p:anim calcmode="lin" valueType="num">
                                      <p:cBhvr>
                                        <p:cTn id="28" dur="1000" fill="hold"/>
                                        <p:tgtEl>
                                          <p:spTgt spid="6"/>
                                        </p:tgtEl>
                                        <p:attrNameLst>
                                          <p:attrName>ppt_h</p:attrName>
                                        </p:attrNameLst>
                                      </p:cBhvr>
                                      <p:tavLst>
                                        <p:tav tm="0">
                                          <p:val>
                                            <p:fltVal val="0"/>
                                          </p:val>
                                        </p:tav>
                                        <p:tav tm="100000">
                                          <p:val>
                                            <p:strVal val="#ppt_h"/>
                                          </p:val>
                                        </p:tav>
                                      </p:tavLst>
                                    </p:anim>
                                    <p:anim calcmode="lin" valueType="num">
                                      <p:cBhvr>
                                        <p:cTn id="29" dur="1000" fill="hold"/>
                                        <p:tgtEl>
                                          <p:spTgt spid="6"/>
                                        </p:tgtEl>
                                        <p:attrNameLst>
                                          <p:attrName>style.rotation</p:attrName>
                                        </p:attrNameLst>
                                      </p:cBhvr>
                                      <p:tavLst>
                                        <p:tav tm="0">
                                          <p:val>
                                            <p:fltVal val="90"/>
                                          </p:val>
                                        </p:tav>
                                        <p:tav tm="100000">
                                          <p:val>
                                            <p:fltVal val="0"/>
                                          </p:val>
                                        </p:tav>
                                      </p:tavLst>
                                    </p:anim>
                                    <p:animEffect transition="in" filter="fade">
                                      <p:cBhvr>
                                        <p:cTn id="30" dur="1000"/>
                                        <p:tgtEl>
                                          <p:spTgt spid="6"/>
                                        </p:tgtEl>
                                      </p:cBhvr>
                                    </p:animEffect>
                                  </p:childTnLst>
                                </p:cTn>
                              </p:par>
                            </p:childTnLst>
                          </p:cTn>
                        </p:par>
                        <p:par>
                          <p:cTn id="31" fill="hold">
                            <p:stCondLst>
                              <p:cond delay="1500"/>
                            </p:stCondLst>
                            <p:childTnLst>
                              <p:par>
                                <p:cTn id="32" presetID="2" presetClass="entr" presetSubtype="2"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1+#ppt_w/2"/>
                                          </p:val>
                                        </p:tav>
                                        <p:tav tm="100000">
                                          <p:val>
                                            <p:strVal val="#ppt_x"/>
                                          </p:val>
                                        </p:tav>
                                      </p:tavLst>
                                    </p:anim>
                                    <p:anim calcmode="lin" valueType="num">
                                      <p:cBhvr additive="base">
                                        <p:cTn id="35"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p:bldP spid="5" grpId="0" animBg="1"/>
      <p:bldP spid="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2.4  </a:t>
            </a:r>
            <a:r>
              <a:rPr lang="zh-CN" altLang="en-US" b="1" dirty="0">
                <a:latin typeface="仿宋" panose="02010609060101010101" pitchFamily="49" charset="-122"/>
                <a:ea typeface="仿宋" panose="02010609060101010101" pitchFamily="49" charset="-122"/>
              </a:rPr>
              <a:t>控制语句</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11">
            <a:extLst>
              <a:ext uri="{FF2B5EF4-FFF2-40B4-BE49-F238E27FC236}">
                <a16:creationId xmlns:a16="http://schemas.microsoft.com/office/drawing/2014/main" id="{7CFA66D1-1AE0-43B0-83DE-ABF8C093B527}"/>
              </a:ext>
            </a:extLst>
          </p:cNvPr>
          <p:cNvSpPr/>
          <p:nvPr/>
        </p:nvSpPr>
        <p:spPr>
          <a:xfrm>
            <a:off x="5336132" y="1168406"/>
            <a:ext cx="6194835" cy="5691181"/>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内容占位符 2">
            <a:extLst>
              <a:ext uri="{FF2B5EF4-FFF2-40B4-BE49-F238E27FC236}">
                <a16:creationId xmlns:a16="http://schemas.microsoft.com/office/drawing/2014/main" id="{F36F8F0F-99CE-4DEF-944F-A1DCA5385860}"/>
              </a:ext>
            </a:extLst>
          </p:cNvPr>
          <p:cNvSpPr txBox="1">
            <a:spLocks/>
          </p:cNvSpPr>
          <p:nvPr/>
        </p:nvSpPr>
        <p:spPr>
          <a:xfrm>
            <a:off x="532606" y="1524794"/>
            <a:ext cx="4435833" cy="309876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如果想使某一情况下只执行某一语句组，可以在每一语句组后加上“</a:t>
            </a:r>
            <a:r>
              <a:rPr lang="en-US" altLang="zh-CN" sz="2400" dirty="0">
                <a:solidFill>
                  <a:schemeClr val="tx1"/>
                </a:solidFill>
                <a:latin typeface="仿宋" panose="02010609060101010101" pitchFamily="49" charset="-122"/>
                <a:ea typeface="仿宋" panose="02010609060101010101" pitchFamily="49" charset="-122"/>
              </a:rPr>
              <a:t>break”</a:t>
            </a:r>
            <a:r>
              <a:rPr lang="zh-CN" altLang="en-US" sz="2400" dirty="0">
                <a:solidFill>
                  <a:schemeClr val="tx1"/>
                </a:solidFill>
                <a:latin typeface="仿宋" panose="02010609060101010101" pitchFamily="49" charset="-122"/>
                <a:ea typeface="仿宋" panose="02010609060101010101" pitchFamily="49" charset="-122"/>
              </a:rPr>
              <a:t>语句。</a:t>
            </a:r>
          </a:p>
        </p:txBody>
      </p:sp>
      <p:grpSp>
        <p:nvGrpSpPr>
          <p:cNvPr id="6" name="组合 5">
            <a:extLst>
              <a:ext uri="{FF2B5EF4-FFF2-40B4-BE49-F238E27FC236}">
                <a16:creationId xmlns:a16="http://schemas.microsoft.com/office/drawing/2014/main" id="{FEEFD0CB-5BB5-419C-9EFC-40B71042BCF9}"/>
              </a:ext>
            </a:extLst>
          </p:cNvPr>
          <p:cNvGrpSpPr/>
          <p:nvPr/>
        </p:nvGrpSpPr>
        <p:grpSpPr>
          <a:xfrm>
            <a:off x="837406" y="4344195"/>
            <a:ext cx="2510373" cy="2515394"/>
            <a:chOff x="9675584" y="5494473"/>
            <a:chExt cx="1877787" cy="810813"/>
          </a:xfrm>
        </p:grpSpPr>
        <p:sp>
          <p:nvSpPr>
            <p:cNvPr id="7" name="矩形 6">
              <a:extLst>
                <a:ext uri="{FF2B5EF4-FFF2-40B4-BE49-F238E27FC236}">
                  <a16:creationId xmlns:a16="http://schemas.microsoft.com/office/drawing/2014/main" id="{D649E280-8F8C-483F-B9B2-66FEAAAD28B8}"/>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矩形 7">
              <a:extLst>
                <a:ext uri="{FF2B5EF4-FFF2-40B4-BE49-F238E27FC236}">
                  <a16:creationId xmlns:a16="http://schemas.microsoft.com/office/drawing/2014/main" id="{493C21AE-13CF-422F-9618-67DFCC2BE2FB}"/>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 name="矩形 8">
              <a:extLst>
                <a:ext uri="{FF2B5EF4-FFF2-40B4-BE49-F238E27FC236}">
                  <a16:creationId xmlns:a16="http://schemas.microsoft.com/office/drawing/2014/main" id="{F61C05CD-DF46-4E4D-B99E-B0B3D339C09B}"/>
                </a:ext>
              </a:extLst>
            </p:cNvPr>
            <p:cNvSpPr/>
            <p:nvPr/>
          </p:nvSpPr>
          <p:spPr>
            <a:xfrm>
              <a:off x="10241641" y="5494473"/>
              <a:ext cx="266702" cy="81081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E7D2802A-5BCD-4BF4-A3EA-3A402BB4B474}"/>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
        <p:nvSpPr>
          <p:cNvPr id="11" name="矩形 10">
            <a:extLst>
              <a:ext uri="{FF2B5EF4-FFF2-40B4-BE49-F238E27FC236}">
                <a16:creationId xmlns:a16="http://schemas.microsoft.com/office/drawing/2014/main" id="{C9F33854-66EB-4BB7-AB03-D3AE8AD6F705}"/>
              </a:ext>
            </a:extLst>
          </p:cNvPr>
          <p:cNvSpPr/>
          <p:nvPr/>
        </p:nvSpPr>
        <p:spPr>
          <a:xfrm>
            <a:off x="5261769" y="1602699"/>
            <a:ext cx="6092825" cy="4362413"/>
          </a:xfrm>
          <a:prstGeom prst="rect">
            <a:avLst/>
          </a:prstGeom>
        </p:spPr>
        <p:txBody>
          <a:bodyPr>
            <a:spAutoFit/>
          </a:bodyPr>
          <a:lstStyle/>
          <a:p>
            <a:pPr indent="720000">
              <a:lnSpc>
                <a:spcPct val="130000"/>
              </a:lnSpc>
            </a:pPr>
            <a:r>
              <a:rPr lang="en-US" altLang="zh-CN" dirty="0">
                <a:latin typeface="仿宋" panose="02010609060101010101" pitchFamily="49" charset="-122"/>
                <a:ea typeface="仿宋" panose="02010609060101010101" pitchFamily="49" charset="-122"/>
              </a:rPr>
              <a:t>switch(</a:t>
            </a:r>
            <a:r>
              <a:rPr lang="zh-CN" altLang="en-US" dirty="0">
                <a:latin typeface="仿宋" panose="02010609060101010101" pitchFamily="49" charset="-122"/>
                <a:ea typeface="仿宋" panose="02010609060101010101" pitchFamily="49" charset="-122"/>
              </a:rPr>
              <a:t>表达式</a:t>
            </a:r>
            <a:r>
              <a:rPr lang="en-US" altLang="zh-CN" dirty="0">
                <a:latin typeface="仿宋" panose="02010609060101010101" pitchFamily="49" charset="-122"/>
                <a:ea typeface="仿宋" panose="02010609060101010101" pitchFamily="49" charset="-122"/>
              </a:rPr>
              <a:t>)</a:t>
            </a:r>
          </a:p>
          <a:p>
            <a:pPr indent="720000">
              <a:lnSpc>
                <a:spcPct val="130000"/>
              </a:lnSpc>
            </a:pPr>
            <a:r>
              <a:rPr lang="en-US" altLang="zh-CN" dirty="0">
                <a:latin typeface="仿宋" panose="02010609060101010101" pitchFamily="49" charset="-122"/>
                <a:ea typeface="仿宋" panose="02010609060101010101" pitchFamily="49" charset="-122"/>
              </a:rPr>
              <a:t>{</a:t>
            </a:r>
          </a:p>
          <a:p>
            <a:pPr indent="720000">
              <a:lnSpc>
                <a:spcPct val="130000"/>
              </a:lnSpc>
            </a:pPr>
            <a:r>
              <a:rPr lang="en-US" altLang="zh-CN" dirty="0">
                <a:latin typeface="仿宋" panose="02010609060101010101" pitchFamily="49" charset="-122"/>
                <a:ea typeface="仿宋" panose="02010609060101010101" pitchFamily="49" charset="-122"/>
              </a:rPr>
              <a:t>     case </a:t>
            </a:r>
            <a:r>
              <a:rPr lang="zh-CN" altLang="en-US" dirty="0">
                <a:latin typeface="仿宋" panose="02010609060101010101" pitchFamily="49" charset="-122"/>
                <a:ea typeface="仿宋" panose="02010609060101010101" pitchFamily="49" charset="-122"/>
              </a:rPr>
              <a:t>常量</a:t>
            </a:r>
            <a:r>
              <a:rPr lang="en-US" altLang="zh-CN" dirty="0">
                <a:latin typeface="仿宋" panose="02010609060101010101" pitchFamily="49" charset="-122"/>
                <a:ea typeface="仿宋" panose="02010609060101010101" pitchFamily="49" charset="-122"/>
              </a:rPr>
              <a:t>1:</a:t>
            </a:r>
          </a:p>
          <a:p>
            <a:pPr indent="720000">
              <a:lnSpc>
                <a:spcPct val="130000"/>
              </a:lnSpc>
            </a:pPr>
            <a:r>
              <a:rPr lang="zh-CN" altLang="en-US" dirty="0">
                <a:latin typeface="仿宋" panose="02010609060101010101" pitchFamily="49" charset="-122"/>
                <a:ea typeface="仿宋" panose="02010609060101010101" pitchFamily="49" charset="-122"/>
              </a:rPr>
              <a:t>             语句组</a:t>
            </a:r>
            <a:r>
              <a:rPr lang="en-US" altLang="zh-CN" dirty="0">
                <a:latin typeface="仿宋" panose="02010609060101010101" pitchFamily="49" charset="-122"/>
                <a:ea typeface="仿宋" panose="02010609060101010101" pitchFamily="49" charset="-122"/>
              </a:rPr>
              <a:t>1;break;</a:t>
            </a:r>
          </a:p>
          <a:p>
            <a:pPr indent="720000">
              <a:lnSpc>
                <a:spcPct val="130000"/>
              </a:lnSpc>
            </a:pPr>
            <a:r>
              <a:rPr lang="en-US" altLang="zh-CN" dirty="0">
                <a:latin typeface="仿宋" panose="02010609060101010101" pitchFamily="49" charset="-122"/>
                <a:ea typeface="仿宋" panose="02010609060101010101" pitchFamily="49" charset="-122"/>
              </a:rPr>
              <a:t>     case </a:t>
            </a:r>
            <a:r>
              <a:rPr lang="zh-CN" altLang="en-US" dirty="0">
                <a:latin typeface="仿宋" panose="02010609060101010101" pitchFamily="49" charset="-122"/>
                <a:ea typeface="仿宋" panose="02010609060101010101" pitchFamily="49" charset="-122"/>
              </a:rPr>
              <a:t>常量</a:t>
            </a:r>
            <a:r>
              <a:rPr lang="en-US" altLang="zh-CN" dirty="0">
                <a:latin typeface="仿宋" panose="02010609060101010101" pitchFamily="49" charset="-122"/>
                <a:ea typeface="仿宋" panose="02010609060101010101" pitchFamily="49" charset="-122"/>
              </a:rPr>
              <a:t>2:</a:t>
            </a:r>
          </a:p>
          <a:p>
            <a:pPr indent="720000">
              <a:lnSpc>
                <a:spcPct val="130000"/>
              </a:lnSpc>
            </a:pPr>
            <a:r>
              <a:rPr lang="zh-CN" altLang="en-US" dirty="0">
                <a:latin typeface="仿宋" panose="02010609060101010101" pitchFamily="49" charset="-122"/>
                <a:ea typeface="仿宋" panose="02010609060101010101" pitchFamily="49" charset="-122"/>
              </a:rPr>
              <a:t>             语句组</a:t>
            </a:r>
            <a:r>
              <a:rPr lang="en-US" altLang="zh-CN" dirty="0">
                <a:latin typeface="仿宋" panose="02010609060101010101" pitchFamily="49" charset="-122"/>
                <a:ea typeface="仿宋" panose="02010609060101010101" pitchFamily="49" charset="-122"/>
              </a:rPr>
              <a:t>2;break;</a:t>
            </a:r>
          </a:p>
          <a:p>
            <a:pPr indent="720000">
              <a:lnSpc>
                <a:spcPct val="130000"/>
              </a:lnSpc>
            </a:pPr>
            <a:r>
              <a:rPr lang="en-US" altLang="zh-CN" dirty="0">
                <a:latin typeface="仿宋" panose="02010609060101010101" pitchFamily="49" charset="-122"/>
                <a:ea typeface="仿宋" panose="02010609060101010101" pitchFamily="49" charset="-122"/>
              </a:rPr>
              <a:t>     ……</a:t>
            </a:r>
          </a:p>
          <a:p>
            <a:pPr indent="1165225">
              <a:lnSpc>
                <a:spcPct val="130000"/>
              </a:lnSpc>
            </a:pPr>
            <a:r>
              <a:rPr lang="en-US" altLang="zh-CN" dirty="0">
                <a:latin typeface="仿宋" panose="02010609060101010101" pitchFamily="49" charset="-122"/>
                <a:ea typeface="仿宋" panose="02010609060101010101" pitchFamily="49" charset="-122"/>
              </a:rPr>
              <a:t>case </a:t>
            </a:r>
            <a:r>
              <a:rPr lang="zh-CN" altLang="en-US" dirty="0">
                <a:latin typeface="仿宋" panose="02010609060101010101" pitchFamily="49" charset="-122"/>
                <a:ea typeface="仿宋" panose="02010609060101010101" pitchFamily="49" charset="-122"/>
              </a:rPr>
              <a:t>常量</a:t>
            </a:r>
            <a:r>
              <a:rPr lang="en-US" altLang="zh-CN" dirty="0">
                <a:latin typeface="仿宋" panose="02010609060101010101" pitchFamily="49" charset="-122"/>
                <a:ea typeface="仿宋" panose="02010609060101010101" pitchFamily="49" charset="-122"/>
              </a:rPr>
              <a:t>n:</a:t>
            </a:r>
          </a:p>
          <a:p>
            <a:pPr indent="1165225">
              <a:lnSpc>
                <a:spcPct val="130000"/>
              </a:lnSpc>
            </a:pPr>
            <a:r>
              <a:rPr lang="zh-CN" altLang="en-US" dirty="0">
                <a:latin typeface="仿宋" panose="02010609060101010101" pitchFamily="49" charset="-122"/>
                <a:ea typeface="仿宋" panose="02010609060101010101" pitchFamily="49" charset="-122"/>
              </a:rPr>
              <a:t>        语句组</a:t>
            </a:r>
            <a:r>
              <a:rPr lang="en-US" altLang="zh-CN" dirty="0" err="1">
                <a:latin typeface="仿宋" panose="02010609060101010101" pitchFamily="49" charset="-122"/>
                <a:ea typeface="仿宋" panose="02010609060101010101" pitchFamily="49" charset="-122"/>
              </a:rPr>
              <a:t>n;break</a:t>
            </a:r>
            <a:r>
              <a:rPr lang="en-US" altLang="zh-CN" dirty="0">
                <a:latin typeface="仿宋" panose="02010609060101010101" pitchFamily="49" charset="-122"/>
                <a:ea typeface="仿宋" panose="02010609060101010101" pitchFamily="49" charset="-122"/>
              </a:rPr>
              <a:t>;</a:t>
            </a:r>
          </a:p>
          <a:p>
            <a:pPr indent="1165225">
              <a:lnSpc>
                <a:spcPct val="130000"/>
              </a:lnSpc>
            </a:pPr>
            <a:r>
              <a:rPr lang="en-US" altLang="zh-CN" dirty="0">
                <a:latin typeface="仿宋" panose="02010609060101010101" pitchFamily="49" charset="-122"/>
                <a:ea typeface="仿宋" panose="02010609060101010101" pitchFamily="49" charset="-122"/>
              </a:rPr>
              <a:t>default:</a:t>
            </a:r>
          </a:p>
          <a:p>
            <a:pPr indent="1165225">
              <a:lnSpc>
                <a:spcPct val="130000"/>
              </a:lnSpc>
            </a:pPr>
            <a:r>
              <a:rPr lang="zh-CN" altLang="en-US" dirty="0">
                <a:latin typeface="仿宋" panose="02010609060101010101" pitchFamily="49" charset="-122"/>
                <a:ea typeface="仿宋" panose="02010609060101010101" pitchFamily="49" charset="-122"/>
              </a:rPr>
              <a:t>        语句组</a:t>
            </a:r>
            <a:r>
              <a:rPr lang="en-US" altLang="zh-CN" dirty="0">
                <a:latin typeface="仿宋" panose="02010609060101010101" pitchFamily="49" charset="-122"/>
                <a:ea typeface="仿宋" panose="02010609060101010101" pitchFamily="49" charset="-122"/>
              </a:rPr>
              <a:t>n+1;</a:t>
            </a:r>
          </a:p>
          <a:p>
            <a:pPr indent="720000">
              <a:lnSpc>
                <a:spcPct val="130000"/>
              </a:lnSpc>
            </a:pPr>
            <a:r>
              <a:rPr lang="en-US" altLang="zh-CN"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79077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 presetClass="entr" presetSubtype="9"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0-#ppt_w/2"/>
                                          </p:val>
                                        </p:tav>
                                        <p:tav tm="100000">
                                          <p:val>
                                            <p:strVal val="#ppt_x"/>
                                          </p:val>
                                        </p:tav>
                                      </p:tavLst>
                                    </p:anim>
                                    <p:anim calcmode="lin" valueType="num">
                                      <p:cBhvr additive="base">
                                        <p:cTn id="11" dur="500" fill="hold"/>
                                        <p:tgtEl>
                                          <p:spTgt spid="5"/>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6" presetClass="entr" presetSubtype="16"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ircle(in)">
                                      <p:cBhvr>
                                        <p:cTn id="15" dur="2000"/>
                                        <p:tgtEl>
                                          <p:spTgt spid="4"/>
                                        </p:tgtEl>
                                      </p:cBhvr>
                                    </p:animEffect>
                                  </p:childTnLst>
                                </p:cTn>
                              </p:par>
                            </p:childTnLst>
                          </p:cTn>
                        </p:par>
                        <p:par>
                          <p:cTn id="16" fill="hold">
                            <p:stCondLst>
                              <p:cond delay="2500"/>
                            </p:stCondLst>
                            <p:childTnLst>
                              <p:par>
                                <p:cTn id="17" presetID="31"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1000" fill="hold"/>
                                        <p:tgtEl>
                                          <p:spTgt spid="11"/>
                                        </p:tgtEl>
                                        <p:attrNameLst>
                                          <p:attrName>ppt_w</p:attrName>
                                        </p:attrNameLst>
                                      </p:cBhvr>
                                      <p:tavLst>
                                        <p:tav tm="0">
                                          <p:val>
                                            <p:fltVal val="0"/>
                                          </p:val>
                                        </p:tav>
                                        <p:tav tm="100000">
                                          <p:val>
                                            <p:strVal val="#ppt_w"/>
                                          </p:val>
                                        </p:tav>
                                      </p:tavLst>
                                    </p:anim>
                                    <p:anim calcmode="lin" valueType="num">
                                      <p:cBhvr>
                                        <p:cTn id="20" dur="1000" fill="hold"/>
                                        <p:tgtEl>
                                          <p:spTgt spid="11"/>
                                        </p:tgtEl>
                                        <p:attrNameLst>
                                          <p:attrName>ppt_h</p:attrName>
                                        </p:attrNameLst>
                                      </p:cBhvr>
                                      <p:tavLst>
                                        <p:tav tm="0">
                                          <p:val>
                                            <p:fltVal val="0"/>
                                          </p:val>
                                        </p:tav>
                                        <p:tav tm="100000">
                                          <p:val>
                                            <p:strVal val="#ppt_h"/>
                                          </p:val>
                                        </p:tav>
                                      </p:tavLst>
                                    </p:anim>
                                    <p:anim calcmode="lin" valueType="num">
                                      <p:cBhvr>
                                        <p:cTn id="21" dur="1000" fill="hold"/>
                                        <p:tgtEl>
                                          <p:spTgt spid="11"/>
                                        </p:tgtEl>
                                        <p:attrNameLst>
                                          <p:attrName>style.rotation</p:attrName>
                                        </p:attrNameLst>
                                      </p:cBhvr>
                                      <p:tavLst>
                                        <p:tav tm="0">
                                          <p:val>
                                            <p:fltVal val="90"/>
                                          </p:val>
                                        </p:tav>
                                        <p:tav tm="100000">
                                          <p:val>
                                            <p:fltVal val="0"/>
                                          </p:val>
                                        </p:tav>
                                      </p:tavLst>
                                    </p:anim>
                                    <p:animEffect transition="in" filter="fade">
                                      <p:cBhvr>
                                        <p:cTn id="22" dur="1000"/>
                                        <p:tgtEl>
                                          <p:spTgt spid="11"/>
                                        </p:tgtEl>
                                      </p:cBhvr>
                                    </p:animEffect>
                                  </p:childTnLst>
                                </p:cTn>
                              </p:par>
                            </p:childTnLst>
                          </p:cTn>
                        </p:par>
                        <p:par>
                          <p:cTn id="23" fill="hold">
                            <p:stCondLst>
                              <p:cond delay="3500"/>
                            </p:stCondLst>
                            <p:childTnLst>
                              <p:par>
                                <p:cTn id="24" presetID="22" presetClass="entr" presetSubtype="4"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down)">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p:bldP spid="1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2.4  </a:t>
            </a:r>
            <a:r>
              <a:rPr lang="zh-CN" altLang="en-US" b="1" dirty="0">
                <a:latin typeface="仿宋" panose="02010609060101010101" pitchFamily="49" charset="-122"/>
                <a:ea typeface="仿宋" panose="02010609060101010101" pitchFamily="49" charset="-122"/>
              </a:rPr>
              <a:t>控制语句</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FFD7BEE8-363B-4E06-918D-8DCFD2919B81}"/>
              </a:ext>
            </a:extLst>
          </p:cNvPr>
          <p:cNvSpPr/>
          <p:nvPr/>
        </p:nvSpPr>
        <p:spPr>
          <a:xfrm>
            <a:off x="-2" y="1375829"/>
            <a:ext cx="12190415" cy="42637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矩形 4">
            <a:extLst>
              <a:ext uri="{FF2B5EF4-FFF2-40B4-BE49-F238E27FC236}">
                <a16:creationId xmlns:a16="http://schemas.microsoft.com/office/drawing/2014/main" id="{CAD3C97C-3399-498B-941F-A5F8C0B32F29}"/>
              </a:ext>
            </a:extLst>
          </p:cNvPr>
          <p:cNvSpPr/>
          <p:nvPr/>
        </p:nvSpPr>
        <p:spPr>
          <a:xfrm>
            <a:off x="-1" y="1296194"/>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内容占位符 2">
            <a:extLst>
              <a:ext uri="{FF2B5EF4-FFF2-40B4-BE49-F238E27FC236}">
                <a16:creationId xmlns:a16="http://schemas.microsoft.com/office/drawing/2014/main" id="{C060CFEA-F930-41E1-9181-123B40709BB8}"/>
              </a:ext>
            </a:extLst>
          </p:cNvPr>
          <p:cNvSpPr txBox="1">
            <a:spLocks/>
          </p:cNvSpPr>
          <p:nvPr/>
        </p:nvSpPr>
        <p:spPr>
          <a:xfrm>
            <a:off x="258910" y="1372393"/>
            <a:ext cx="5074296" cy="3742429"/>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加上“</a:t>
            </a:r>
            <a:r>
              <a:rPr lang="en-US" altLang="zh-CN" sz="2400" dirty="0">
                <a:solidFill>
                  <a:schemeClr val="tx1"/>
                </a:solidFill>
                <a:latin typeface="仿宋" panose="02010609060101010101" pitchFamily="49" charset="-122"/>
                <a:ea typeface="仿宋" panose="02010609060101010101" pitchFamily="49" charset="-122"/>
              </a:rPr>
              <a:t>break”</a:t>
            </a:r>
            <a:r>
              <a:rPr lang="zh-CN" altLang="en-US" sz="2400" dirty="0">
                <a:solidFill>
                  <a:schemeClr val="tx1"/>
                </a:solidFill>
                <a:latin typeface="仿宋" panose="02010609060101010101" pitchFamily="49" charset="-122"/>
                <a:ea typeface="仿宋" panose="02010609060101010101" pitchFamily="49" charset="-122"/>
              </a:rPr>
              <a:t>语句后</a:t>
            </a:r>
            <a:r>
              <a:rPr lang="en-US" altLang="zh-CN" sz="2400" dirty="0">
                <a:solidFill>
                  <a:schemeClr val="tx1"/>
                </a:solidFill>
                <a:latin typeface="仿宋" panose="02010609060101010101" pitchFamily="49" charset="-122"/>
                <a:ea typeface="仿宋" panose="02010609060101010101" pitchFamily="49" charset="-122"/>
              </a:rPr>
              <a:t>switch</a:t>
            </a:r>
            <a:r>
              <a:rPr lang="zh-CN" altLang="en-US" sz="2400" dirty="0">
                <a:solidFill>
                  <a:schemeClr val="tx1"/>
                </a:solidFill>
                <a:latin typeface="仿宋" panose="02010609060101010101" pitchFamily="49" charset="-122"/>
                <a:ea typeface="仿宋" panose="02010609060101010101" pitchFamily="49" charset="-122"/>
              </a:rPr>
              <a:t>语句的执行过程如图所示。</a:t>
            </a:r>
          </a:p>
        </p:txBody>
      </p:sp>
      <p:sp>
        <p:nvSpPr>
          <p:cNvPr id="7" name="矩形 6">
            <a:extLst>
              <a:ext uri="{FF2B5EF4-FFF2-40B4-BE49-F238E27FC236}">
                <a16:creationId xmlns:a16="http://schemas.microsoft.com/office/drawing/2014/main" id="{33C87E85-4B57-4433-8965-884FCA60B81B}"/>
              </a:ext>
            </a:extLst>
          </p:cNvPr>
          <p:cNvSpPr/>
          <p:nvPr/>
        </p:nvSpPr>
        <p:spPr>
          <a:xfrm>
            <a:off x="0" y="6020594"/>
            <a:ext cx="12192000" cy="914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8" name="组合 7">
            <a:extLst>
              <a:ext uri="{FF2B5EF4-FFF2-40B4-BE49-F238E27FC236}">
                <a16:creationId xmlns:a16="http://schemas.microsoft.com/office/drawing/2014/main" id="{11D8BD6D-A7AE-45E5-832D-5AB4EF92B8DB}"/>
              </a:ext>
            </a:extLst>
          </p:cNvPr>
          <p:cNvGrpSpPr/>
          <p:nvPr/>
        </p:nvGrpSpPr>
        <p:grpSpPr>
          <a:xfrm>
            <a:off x="761207" y="6174581"/>
            <a:ext cx="352250" cy="455613"/>
            <a:chOff x="5449889" y="1827213"/>
            <a:chExt cx="352250" cy="455613"/>
          </a:xfrm>
          <a:solidFill>
            <a:srgbClr val="FFFF00"/>
          </a:solidFill>
        </p:grpSpPr>
        <p:sp>
          <p:nvSpPr>
            <p:cNvPr id="9" name="Freeform 125">
              <a:extLst>
                <a:ext uri="{FF2B5EF4-FFF2-40B4-BE49-F238E27FC236}">
                  <a16:creationId xmlns:a16="http://schemas.microsoft.com/office/drawing/2014/main" id="{A39CED32-F421-4A9D-86BC-3D82A2BD72FB}"/>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 name="Freeform 126">
              <a:extLst>
                <a:ext uri="{FF2B5EF4-FFF2-40B4-BE49-F238E27FC236}">
                  <a16:creationId xmlns:a16="http://schemas.microsoft.com/office/drawing/2014/main" id="{7BEAE34E-112A-489A-9439-7CDCDA14EAFB}"/>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11" name="内容占位符 2">
            <a:extLst>
              <a:ext uri="{FF2B5EF4-FFF2-40B4-BE49-F238E27FC236}">
                <a16:creationId xmlns:a16="http://schemas.microsoft.com/office/drawing/2014/main" id="{8C82CAF3-291B-4F06-B93E-09C1913D5EE8}"/>
              </a:ext>
            </a:extLst>
          </p:cNvPr>
          <p:cNvSpPr txBox="1">
            <a:spLocks/>
          </p:cNvSpPr>
          <p:nvPr/>
        </p:nvSpPr>
        <p:spPr>
          <a:xfrm>
            <a:off x="1069615" y="6157906"/>
            <a:ext cx="10588191" cy="92948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2.13】</a:t>
            </a:r>
            <a:r>
              <a:rPr lang="zh-CN" altLang="en-US" sz="2400" dirty="0">
                <a:solidFill>
                  <a:schemeClr val="bg1"/>
                </a:solidFill>
                <a:latin typeface="仿宋" panose="02010609060101010101" pitchFamily="49" charset="-122"/>
                <a:ea typeface="仿宋" panose="02010609060101010101" pitchFamily="49" charset="-122"/>
              </a:rPr>
              <a:t>重写例</a:t>
            </a:r>
            <a:r>
              <a:rPr lang="en-US" altLang="zh-CN" sz="2400" dirty="0">
                <a:solidFill>
                  <a:schemeClr val="bg1"/>
                </a:solidFill>
                <a:latin typeface="仿宋" panose="02010609060101010101" pitchFamily="49" charset="-122"/>
                <a:ea typeface="仿宋" panose="02010609060101010101" pitchFamily="49" charset="-122"/>
              </a:rPr>
              <a:t>2.12</a:t>
            </a:r>
            <a:r>
              <a:rPr lang="zh-CN" altLang="en-US" sz="2400" dirty="0">
                <a:solidFill>
                  <a:schemeClr val="bg1"/>
                </a:solidFill>
                <a:latin typeface="仿宋" panose="02010609060101010101" pitchFamily="49" charset="-122"/>
                <a:ea typeface="仿宋" panose="02010609060101010101" pitchFamily="49" charset="-122"/>
              </a:rPr>
              <a:t>，使程序能有正确的运行结果。</a:t>
            </a:r>
            <a:endParaRPr lang="en-US" altLang="zh-CN" sz="2400" dirty="0">
              <a:solidFill>
                <a:srgbClr val="FFFF00"/>
              </a:solidFill>
              <a:latin typeface="仿宋" panose="02010609060101010101" pitchFamily="49" charset="-122"/>
              <a:ea typeface="仿宋" panose="02010609060101010101" pitchFamily="49" charset="-122"/>
            </a:endParaRPr>
          </a:p>
        </p:txBody>
      </p:sp>
      <p:sp>
        <p:nvSpPr>
          <p:cNvPr id="12" name="Rectangle 2">
            <a:extLst>
              <a:ext uri="{FF2B5EF4-FFF2-40B4-BE49-F238E27FC236}">
                <a16:creationId xmlns:a16="http://schemas.microsoft.com/office/drawing/2014/main" id="{A16C8EE4-303A-4943-B594-F62A394C03FB}"/>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仿宋" panose="02010609060101010101" pitchFamily="49" charset="-122"/>
              <a:ea typeface="仿宋" panose="02010609060101010101" pitchFamily="49" charset="-122"/>
            </a:endParaRPr>
          </a:p>
        </p:txBody>
      </p:sp>
      <p:graphicFrame>
        <p:nvGraphicFramePr>
          <p:cNvPr id="13" name="对象 12">
            <a:extLst>
              <a:ext uri="{FF2B5EF4-FFF2-40B4-BE49-F238E27FC236}">
                <a16:creationId xmlns:a16="http://schemas.microsoft.com/office/drawing/2014/main" id="{003A4A95-7465-48AF-B046-E2783FE19376}"/>
              </a:ext>
            </a:extLst>
          </p:cNvPr>
          <p:cNvGraphicFramePr>
            <a:graphicFrameLocks noChangeAspect="1"/>
          </p:cNvGraphicFramePr>
          <p:nvPr>
            <p:extLst>
              <p:ext uri="{D42A27DB-BD31-4B8C-83A1-F6EECF244321}">
                <p14:modId xmlns:p14="http://schemas.microsoft.com/office/powerpoint/2010/main" val="1282540431"/>
              </p:ext>
            </p:extLst>
          </p:nvPr>
        </p:nvGraphicFramePr>
        <p:xfrm>
          <a:off x="5248539" y="1372394"/>
          <a:ext cx="6790267" cy="4572000"/>
        </p:xfrm>
        <a:graphic>
          <a:graphicData uri="http://schemas.openxmlformats.org/presentationml/2006/ole">
            <mc:AlternateContent xmlns:mc="http://schemas.openxmlformats.org/markup-compatibility/2006">
              <mc:Choice xmlns:v="urn:schemas-microsoft-com:vml" Requires="v">
                <p:oleObj spid="_x0000_s5135" r:id="rId3" imgW="2947416" imgH="1985328" progId="Visio.Drawing.11">
                  <p:embed/>
                </p:oleObj>
              </mc:Choice>
              <mc:Fallback>
                <p:oleObj r:id="rId3" imgW="2947416" imgH="1985328" progId="Visio.Drawing.11">
                  <p:embed/>
                  <p:pic>
                    <p:nvPicPr>
                      <p:cNvPr id="4"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8539" y="1372394"/>
                        <a:ext cx="6790267" cy="4572000"/>
                      </a:xfrm>
                      <a:prstGeom prst="rect">
                        <a:avLst/>
                      </a:prstGeom>
                      <a:noFill/>
                    </p:spPr>
                  </p:pic>
                </p:oleObj>
              </mc:Fallback>
            </mc:AlternateContent>
          </a:graphicData>
        </a:graphic>
      </p:graphicFrame>
      <p:sp>
        <p:nvSpPr>
          <p:cNvPr id="14" name="矩形 13">
            <a:hlinkClick r:id="rId5" action="ppaction://hlinkfile"/>
            <a:extLst>
              <a:ext uri="{FF2B5EF4-FFF2-40B4-BE49-F238E27FC236}">
                <a16:creationId xmlns:a16="http://schemas.microsoft.com/office/drawing/2014/main" id="{302BDAEF-AF5A-4EBC-9B22-106877CAECE9}"/>
              </a:ext>
            </a:extLst>
          </p:cNvPr>
          <p:cNvSpPr/>
          <p:nvPr/>
        </p:nvSpPr>
        <p:spPr>
          <a:xfrm>
            <a:off x="8753974" y="6188082"/>
            <a:ext cx="3030038" cy="461665"/>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sz="2400" b="1" dirty="0">
                <a:solidFill>
                  <a:srgbClr val="0070C0"/>
                </a:solidFill>
                <a:latin typeface="Times New Roman" panose="02020603050405020304" pitchFamily="18" charset="0"/>
                <a:cs typeface="Times New Roman" panose="02020603050405020304" pitchFamily="18" charset="0"/>
              </a:rPr>
              <a:t>Example2_13.java</a:t>
            </a:r>
            <a:endParaRPr lang="zh-CN" altLang="en-US"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1588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par>
                          <p:cTn id="11" fill="hold">
                            <p:stCondLst>
                              <p:cond delay="500"/>
                            </p:stCondLst>
                            <p:childTnLst>
                              <p:par>
                                <p:cTn id="12" presetID="6" presetClass="entr" presetSubtype="16"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2000"/>
                                        <p:tgtEl>
                                          <p:spTgt spid="4"/>
                                        </p:tgtEl>
                                      </p:cBhvr>
                                    </p:animEffect>
                                  </p:childTnLst>
                                </p:cTn>
                              </p:par>
                            </p:childTnLst>
                          </p:cTn>
                        </p:par>
                        <p:par>
                          <p:cTn id="15" fill="hold">
                            <p:stCondLst>
                              <p:cond delay="2500"/>
                            </p:stCondLst>
                            <p:childTnLst>
                              <p:par>
                                <p:cTn id="16" presetID="2" presetClass="entr" presetSubtype="9"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0-#ppt_w/2"/>
                                          </p:val>
                                        </p:tav>
                                        <p:tav tm="100000">
                                          <p:val>
                                            <p:strVal val="#ppt_x"/>
                                          </p:val>
                                        </p:tav>
                                      </p:tavLst>
                                    </p:anim>
                                    <p:anim calcmode="lin" valueType="num">
                                      <p:cBhvr additive="base">
                                        <p:cTn id="19" dur="500" fill="hold"/>
                                        <p:tgtEl>
                                          <p:spTgt spid="6"/>
                                        </p:tgtEl>
                                        <p:attrNameLst>
                                          <p:attrName>ppt_y</p:attrName>
                                        </p:attrNameLst>
                                      </p:cBhvr>
                                      <p:tavLst>
                                        <p:tav tm="0">
                                          <p:val>
                                            <p:strVal val="0-#ppt_h/2"/>
                                          </p:val>
                                        </p:tav>
                                        <p:tav tm="100000">
                                          <p:val>
                                            <p:strVal val="#ppt_y"/>
                                          </p:val>
                                        </p:tav>
                                      </p:tavLst>
                                    </p:anim>
                                  </p:childTnLst>
                                </p:cTn>
                              </p:par>
                            </p:childTnLst>
                          </p:cTn>
                        </p:par>
                        <p:par>
                          <p:cTn id="20" fill="hold">
                            <p:stCondLst>
                              <p:cond delay="3000"/>
                            </p:stCondLst>
                            <p:childTnLst>
                              <p:par>
                                <p:cTn id="21" presetID="31"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1000" fill="hold"/>
                                        <p:tgtEl>
                                          <p:spTgt spid="13"/>
                                        </p:tgtEl>
                                        <p:attrNameLst>
                                          <p:attrName>ppt_w</p:attrName>
                                        </p:attrNameLst>
                                      </p:cBhvr>
                                      <p:tavLst>
                                        <p:tav tm="0">
                                          <p:val>
                                            <p:fltVal val="0"/>
                                          </p:val>
                                        </p:tav>
                                        <p:tav tm="100000">
                                          <p:val>
                                            <p:strVal val="#ppt_w"/>
                                          </p:val>
                                        </p:tav>
                                      </p:tavLst>
                                    </p:anim>
                                    <p:anim calcmode="lin" valueType="num">
                                      <p:cBhvr>
                                        <p:cTn id="24" dur="1000" fill="hold"/>
                                        <p:tgtEl>
                                          <p:spTgt spid="13"/>
                                        </p:tgtEl>
                                        <p:attrNameLst>
                                          <p:attrName>ppt_h</p:attrName>
                                        </p:attrNameLst>
                                      </p:cBhvr>
                                      <p:tavLst>
                                        <p:tav tm="0">
                                          <p:val>
                                            <p:fltVal val="0"/>
                                          </p:val>
                                        </p:tav>
                                        <p:tav tm="100000">
                                          <p:val>
                                            <p:strVal val="#ppt_h"/>
                                          </p:val>
                                        </p:tav>
                                      </p:tavLst>
                                    </p:anim>
                                    <p:anim calcmode="lin" valueType="num">
                                      <p:cBhvr>
                                        <p:cTn id="25" dur="1000" fill="hold"/>
                                        <p:tgtEl>
                                          <p:spTgt spid="13"/>
                                        </p:tgtEl>
                                        <p:attrNameLst>
                                          <p:attrName>style.rotation</p:attrName>
                                        </p:attrNameLst>
                                      </p:cBhvr>
                                      <p:tavLst>
                                        <p:tav tm="0">
                                          <p:val>
                                            <p:fltVal val="90"/>
                                          </p:val>
                                        </p:tav>
                                        <p:tav tm="100000">
                                          <p:val>
                                            <p:fltVal val="0"/>
                                          </p:val>
                                        </p:tav>
                                      </p:tavLst>
                                    </p:anim>
                                    <p:animEffect transition="in" filter="fade">
                                      <p:cBhvr>
                                        <p:cTn id="26" dur="10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par>
                          <p:cTn id="32" fill="hold">
                            <p:stCondLst>
                              <p:cond delay="500"/>
                            </p:stCondLst>
                            <p:childTnLst>
                              <p:par>
                                <p:cTn id="33" presetID="31" presetClass="entr" presetSubtype="0"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1000" fill="hold"/>
                                        <p:tgtEl>
                                          <p:spTgt spid="8"/>
                                        </p:tgtEl>
                                        <p:attrNameLst>
                                          <p:attrName>ppt_w</p:attrName>
                                        </p:attrNameLst>
                                      </p:cBhvr>
                                      <p:tavLst>
                                        <p:tav tm="0">
                                          <p:val>
                                            <p:fltVal val="0"/>
                                          </p:val>
                                        </p:tav>
                                        <p:tav tm="100000">
                                          <p:val>
                                            <p:strVal val="#ppt_w"/>
                                          </p:val>
                                        </p:tav>
                                      </p:tavLst>
                                    </p:anim>
                                    <p:anim calcmode="lin" valueType="num">
                                      <p:cBhvr>
                                        <p:cTn id="36" dur="1000" fill="hold"/>
                                        <p:tgtEl>
                                          <p:spTgt spid="8"/>
                                        </p:tgtEl>
                                        <p:attrNameLst>
                                          <p:attrName>ppt_h</p:attrName>
                                        </p:attrNameLst>
                                      </p:cBhvr>
                                      <p:tavLst>
                                        <p:tav tm="0">
                                          <p:val>
                                            <p:fltVal val="0"/>
                                          </p:val>
                                        </p:tav>
                                        <p:tav tm="100000">
                                          <p:val>
                                            <p:strVal val="#ppt_h"/>
                                          </p:val>
                                        </p:tav>
                                      </p:tavLst>
                                    </p:anim>
                                    <p:anim calcmode="lin" valueType="num">
                                      <p:cBhvr>
                                        <p:cTn id="37" dur="1000" fill="hold"/>
                                        <p:tgtEl>
                                          <p:spTgt spid="8"/>
                                        </p:tgtEl>
                                        <p:attrNameLst>
                                          <p:attrName>style.rotation</p:attrName>
                                        </p:attrNameLst>
                                      </p:cBhvr>
                                      <p:tavLst>
                                        <p:tav tm="0">
                                          <p:val>
                                            <p:fltVal val="90"/>
                                          </p:val>
                                        </p:tav>
                                        <p:tav tm="100000">
                                          <p:val>
                                            <p:fltVal val="0"/>
                                          </p:val>
                                        </p:tav>
                                      </p:tavLst>
                                    </p:anim>
                                    <p:animEffect transition="in" filter="fade">
                                      <p:cBhvr>
                                        <p:cTn id="38" dur="1000"/>
                                        <p:tgtEl>
                                          <p:spTgt spid="8"/>
                                        </p:tgtEl>
                                      </p:cBhvr>
                                    </p:animEffect>
                                  </p:childTnLst>
                                </p:cTn>
                              </p:par>
                            </p:childTnLst>
                          </p:cTn>
                        </p:par>
                        <p:par>
                          <p:cTn id="39" fill="hold">
                            <p:stCondLst>
                              <p:cond delay="1500"/>
                            </p:stCondLst>
                            <p:childTnLst>
                              <p:par>
                                <p:cTn id="40" presetID="2" presetClass="entr" presetSubtype="2"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1+#ppt_w/2"/>
                                          </p:val>
                                        </p:tav>
                                        <p:tav tm="100000">
                                          <p:val>
                                            <p:strVal val="#ppt_x"/>
                                          </p:val>
                                        </p:tav>
                                      </p:tavLst>
                                    </p:anim>
                                    <p:anim calcmode="lin" valueType="num">
                                      <p:cBhvr additive="base">
                                        <p:cTn id="43"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animBg="1"/>
      <p:bldP spid="6" grpId="0"/>
      <p:bldP spid="7"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en-US" altLang="zh-CN" b="1" dirty="0">
                <a:latin typeface="仿宋" panose="02010609060101010101" pitchFamily="49" charset="-122"/>
                <a:ea typeface="仿宋" panose="02010609060101010101" pitchFamily="49" charset="-122"/>
              </a:rPr>
              <a:t>2.2  </a:t>
            </a:r>
            <a:r>
              <a:rPr lang="zh-CN" altLang="en-US" b="1" dirty="0">
                <a:latin typeface="仿宋" panose="02010609060101010101" pitchFamily="49" charset="-122"/>
                <a:ea typeface="仿宋" panose="02010609060101010101" pitchFamily="49" charset="-122"/>
              </a:rPr>
              <a:t>数据类型和运算符号</a:t>
            </a:r>
          </a:p>
        </p:txBody>
      </p:sp>
      <p:sp>
        <p:nvSpPr>
          <p:cNvPr id="11" name="矩形 10">
            <a:extLst>
              <a:ext uri="{FF2B5EF4-FFF2-40B4-BE49-F238E27FC236}">
                <a16:creationId xmlns:a16="http://schemas.microsoft.com/office/drawing/2014/main" id="{E11FABFA-81B0-4119-99E2-EFDC20803ECF}"/>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2" name="内容占位符 2">
            <a:extLst>
              <a:ext uri="{FF2B5EF4-FFF2-40B4-BE49-F238E27FC236}">
                <a16:creationId xmlns:a16="http://schemas.microsoft.com/office/drawing/2014/main" id="{F8B35574-16F3-4F39-96E9-123CD7EE8A72}"/>
              </a:ext>
            </a:extLst>
          </p:cNvPr>
          <p:cNvSpPr txBox="1">
            <a:spLocks/>
          </p:cNvSpPr>
          <p:nvPr/>
        </p:nvSpPr>
        <p:spPr>
          <a:xfrm>
            <a:off x="761206" y="1237586"/>
            <a:ext cx="10896600" cy="4097208"/>
          </a:xfrm>
          <a:prstGeom prst="rect">
            <a:avLst/>
          </a:prstGeom>
        </p:spPr>
        <p:txBody>
          <a:bodyPr vert="horz" lIns="121917" tIns="60958" rIns="121917" bIns="60958"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631825">
              <a:buNone/>
            </a:pPr>
            <a:r>
              <a:rPr lang="zh-CN" altLang="en-US" sz="2400" dirty="0">
                <a:latin typeface="仿宋" panose="02010609060101010101" pitchFamily="49" charset="-122"/>
                <a:ea typeface="仿宋" panose="02010609060101010101" pitchFamily="49" charset="-122"/>
              </a:rPr>
              <a:t>在计算机中存储和处理数据要区分类型，因为不同类型的数据在计算机中的存储和处理方式不同。</a:t>
            </a:r>
            <a:endParaRPr lang="en-US" altLang="zh-CN" sz="2400" dirty="0">
              <a:latin typeface="仿宋" panose="02010609060101010101" pitchFamily="49" charset="-122"/>
              <a:ea typeface="仿宋" panose="02010609060101010101" pitchFamily="49" charset="-122"/>
            </a:endParaRPr>
          </a:p>
          <a:p>
            <a:pPr marL="0" indent="631825">
              <a:buNone/>
            </a:pPr>
            <a:endParaRPr lang="en-US" altLang="zh-CN" sz="2400" dirty="0">
              <a:latin typeface="仿宋" panose="02010609060101010101" pitchFamily="49" charset="-122"/>
              <a:ea typeface="仿宋" panose="02010609060101010101" pitchFamily="49" charset="-122"/>
            </a:endParaRPr>
          </a:p>
          <a:p>
            <a:pPr marL="0" indent="631825">
              <a:buNone/>
            </a:pPr>
            <a:r>
              <a:rPr lang="en-US" altLang="zh-CN" sz="2400" dirty="0">
                <a:latin typeface="仿宋" panose="02010609060101010101" pitchFamily="49" charset="-122"/>
                <a:ea typeface="仿宋" panose="02010609060101010101" pitchFamily="49" charset="-122"/>
              </a:rPr>
              <a:t>Java</a:t>
            </a:r>
            <a:r>
              <a:rPr lang="zh-CN" altLang="en-US" sz="2400" dirty="0">
                <a:latin typeface="仿宋" panose="02010609060101010101" pitchFamily="49" charset="-122"/>
                <a:ea typeface="仿宋" panose="02010609060101010101" pitchFamily="49" charset="-122"/>
              </a:rPr>
              <a:t>语言本身定义的数据类型称为基本数据类型。</a:t>
            </a:r>
          </a:p>
          <a:p>
            <a:pPr marL="0" indent="631825">
              <a:buNone/>
            </a:pPr>
            <a:r>
              <a:rPr lang="zh-CN" altLang="en-US" sz="2400" dirty="0">
                <a:latin typeface="仿宋" panose="02010609060101010101" pitchFamily="49" charset="-122"/>
                <a:ea typeface="仿宋" panose="02010609060101010101" pitchFamily="49" charset="-122"/>
              </a:rPr>
              <a:t>在基本数据类型的基础上，还可以定义其它数据类型，称为自定义类型，如后面讲到的</a:t>
            </a:r>
            <a:r>
              <a:rPr lang="zh-CN" altLang="en-US" sz="2400" b="1" dirty="0">
                <a:latin typeface="仿宋" panose="02010609060101010101" pitchFamily="49" charset="-122"/>
                <a:ea typeface="仿宋" panose="02010609060101010101" pitchFamily="49" charset="-122"/>
              </a:rPr>
              <a:t>类、接口和枚举</a:t>
            </a:r>
            <a:r>
              <a:rPr lang="zh-CN" altLang="en-US" sz="2400" dirty="0">
                <a:latin typeface="仿宋" panose="02010609060101010101" pitchFamily="49" charset="-122"/>
                <a:ea typeface="仿宋" panose="02010609060101010101" pitchFamily="49" charset="-122"/>
              </a:rPr>
              <a:t>等。</a:t>
            </a:r>
          </a:p>
          <a:p>
            <a:pPr marL="0" indent="631825">
              <a:buNone/>
            </a:pPr>
            <a:r>
              <a:rPr lang="en-US" altLang="zh-CN" sz="2400" dirty="0">
                <a:latin typeface="仿宋" panose="02010609060101010101" pitchFamily="49" charset="-122"/>
                <a:ea typeface="仿宋" panose="02010609060101010101" pitchFamily="49" charset="-122"/>
              </a:rPr>
              <a:t>Java</a:t>
            </a:r>
            <a:r>
              <a:rPr lang="zh-CN" altLang="en-US" sz="2400" dirty="0">
                <a:latin typeface="仿宋" panose="02010609060101010101" pitchFamily="49" charset="-122"/>
                <a:ea typeface="仿宋" panose="02010609060101010101" pitchFamily="49" charset="-122"/>
              </a:rPr>
              <a:t>基本数据类型可以分为</a:t>
            </a:r>
            <a:r>
              <a:rPr lang="en-US" altLang="zh-CN" sz="2400" dirty="0">
                <a:latin typeface="仿宋" panose="02010609060101010101" pitchFamily="49" charset="-122"/>
                <a:ea typeface="仿宋" panose="02010609060101010101" pitchFamily="49" charset="-122"/>
              </a:rPr>
              <a:t>4</a:t>
            </a:r>
            <a:r>
              <a:rPr lang="zh-CN" altLang="en-US" sz="2400" dirty="0">
                <a:latin typeface="仿宋" panose="02010609060101010101" pitchFamily="49" charset="-122"/>
                <a:ea typeface="仿宋" panose="02010609060101010101" pitchFamily="49" charset="-122"/>
              </a:rPr>
              <a:t>个类型，即整型数、实型数（浮点数）、布尔型数和字符型数。</a:t>
            </a:r>
          </a:p>
        </p:txBody>
      </p:sp>
      <p:sp>
        <p:nvSpPr>
          <p:cNvPr id="13" name="矩形 12">
            <a:extLst>
              <a:ext uri="{FF2B5EF4-FFF2-40B4-BE49-F238E27FC236}">
                <a16:creationId xmlns:a16="http://schemas.microsoft.com/office/drawing/2014/main" id="{7487AEC2-5DA2-4800-BD79-B5101859CA46}"/>
              </a:ext>
            </a:extLst>
          </p:cNvPr>
          <p:cNvSpPr/>
          <p:nvPr/>
        </p:nvSpPr>
        <p:spPr>
          <a:xfrm flipV="1">
            <a:off x="-2" y="2469675"/>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4" name="组合 13">
            <a:extLst>
              <a:ext uri="{FF2B5EF4-FFF2-40B4-BE49-F238E27FC236}">
                <a16:creationId xmlns:a16="http://schemas.microsoft.com/office/drawing/2014/main" id="{BC79DC08-CBE3-4EA7-ADB8-047BFF6B56BC}"/>
              </a:ext>
            </a:extLst>
          </p:cNvPr>
          <p:cNvGrpSpPr/>
          <p:nvPr/>
        </p:nvGrpSpPr>
        <p:grpSpPr>
          <a:xfrm flipH="1">
            <a:off x="6575336" y="5348447"/>
            <a:ext cx="5441599" cy="1357947"/>
            <a:chOff x="897607" y="5043462"/>
            <a:chExt cx="5441599" cy="1357947"/>
          </a:xfrm>
        </p:grpSpPr>
        <p:sp>
          <p:nvSpPr>
            <p:cNvPr id="16" name="矩形 15">
              <a:extLst>
                <a:ext uri="{FF2B5EF4-FFF2-40B4-BE49-F238E27FC236}">
                  <a16:creationId xmlns:a16="http://schemas.microsoft.com/office/drawing/2014/main" id="{FEF5BC93-15A1-41BA-8822-B937040D731D}"/>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133C9B3C-8432-44A6-820B-9AF228F7CEF7}"/>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A3AF420A-3124-4795-BAC9-7F4306F2F3D8}"/>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9" name="矩形 18">
              <a:extLst>
                <a:ext uri="{FF2B5EF4-FFF2-40B4-BE49-F238E27FC236}">
                  <a16:creationId xmlns:a16="http://schemas.microsoft.com/office/drawing/2014/main" id="{F5E91F4E-492D-47EF-9F9F-1B04D880D2CC}"/>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22B109DB-B3FA-499F-B9D2-2C5E9353DDC5}"/>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07B898CB-BC33-4A47-938E-BA696943FF88}"/>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219CB3B4-FCEB-4684-8B9B-66789B85A056}"/>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FFF61827-B338-4709-872F-564F9BFBA349}"/>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C13425A1-05D6-4DA6-BEE3-848F585B83A0}"/>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6" name="矩形 25">
              <a:extLst>
                <a:ext uri="{FF2B5EF4-FFF2-40B4-BE49-F238E27FC236}">
                  <a16:creationId xmlns:a16="http://schemas.microsoft.com/office/drawing/2014/main" id="{40519A66-6B2B-4C08-8B61-32EFCB88E484}"/>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8B7CBC9D-6BDF-4ACB-AF2E-E99BAFC4917C}"/>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8" name="矩形 27">
              <a:extLst>
                <a:ext uri="{FF2B5EF4-FFF2-40B4-BE49-F238E27FC236}">
                  <a16:creationId xmlns:a16="http://schemas.microsoft.com/office/drawing/2014/main" id="{9F7BA234-ACC0-402B-AFC7-F16EE57DD8BB}"/>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DDFDE4CD-3E06-4808-8CB4-EAECC21722AE}"/>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0" name="矩形 29">
              <a:extLst>
                <a:ext uri="{FF2B5EF4-FFF2-40B4-BE49-F238E27FC236}">
                  <a16:creationId xmlns:a16="http://schemas.microsoft.com/office/drawing/2014/main" id="{A7F8EED9-BF20-4CC0-B441-132B736BFAD0}"/>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1" name="矩形 30">
              <a:extLst>
                <a:ext uri="{FF2B5EF4-FFF2-40B4-BE49-F238E27FC236}">
                  <a16:creationId xmlns:a16="http://schemas.microsoft.com/office/drawing/2014/main" id="{DA8139A1-E326-460B-B264-04A716BC3301}"/>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2" name="矩形 31">
              <a:extLst>
                <a:ext uri="{FF2B5EF4-FFF2-40B4-BE49-F238E27FC236}">
                  <a16:creationId xmlns:a16="http://schemas.microsoft.com/office/drawing/2014/main" id="{1590615F-97F7-42C2-AB7D-8CFF2B1AC2C5}"/>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33" name="矩形 32">
              <a:extLst>
                <a:ext uri="{FF2B5EF4-FFF2-40B4-BE49-F238E27FC236}">
                  <a16:creationId xmlns:a16="http://schemas.microsoft.com/office/drawing/2014/main" id="{C275F300-6C06-4520-8EEB-2CBC72A01435}"/>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3562672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arn(inVertical)">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3" fill="hold" grpId="0" nodeType="click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 calcmode="lin" valueType="num">
                                      <p:cBhvr additive="base">
                                        <p:cTn id="16" dur="500" fill="hold"/>
                                        <p:tgtEl>
                                          <p:spTgt spid="12">
                                            <p:txEl>
                                              <p:pRg st="2" end="2"/>
                                            </p:txEl>
                                          </p:spTgt>
                                        </p:tgtEl>
                                        <p:attrNameLst>
                                          <p:attrName>ppt_x</p:attrName>
                                        </p:attrNameLst>
                                      </p:cBhvr>
                                      <p:tavLst>
                                        <p:tav tm="0">
                                          <p:val>
                                            <p:strVal val="1+#ppt_w/2"/>
                                          </p:val>
                                        </p:tav>
                                        <p:tav tm="100000">
                                          <p:val>
                                            <p:strVal val="#ppt_x"/>
                                          </p:val>
                                        </p:tav>
                                      </p:tavLst>
                                    </p:anim>
                                    <p:anim calcmode="lin" valueType="num">
                                      <p:cBhvr additive="base">
                                        <p:cTn id="17" dur="500" fill="hold"/>
                                        <p:tgtEl>
                                          <p:spTgt spid="12">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3"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 calcmode="lin" valueType="num">
                                      <p:cBhvr additive="base">
                                        <p:cTn id="22" dur="500" fill="hold"/>
                                        <p:tgtEl>
                                          <p:spTgt spid="12">
                                            <p:txEl>
                                              <p:pRg st="3" end="3"/>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12">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3" fill="hold" grpId="0" nodeType="clickEffect">
                                  <p:stCondLst>
                                    <p:cond delay="0"/>
                                  </p:stCondLst>
                                  <p:childTnLst>
                                    <p:set>
                                      <p:cBhvr>
                                        <p:cTn id="27" dur="1" fill="hold">
                                          <p:stCondLst>
                                            <p:cond delay="0"/>
                                          </p:stCondLst>
                                        </p:cTn>
                                        <p:tgtEl>
                                          <p:spTgt spid="12">
                                            <p:txEl>
                                              <p:pRg st="4" end="4"/>
                                            </p:txEl>
                                          </p:spTgt>
                                        </p:tgtEl>
                                        <p:attrNameLst>
                                          <p:attrName>style.visibility</p:attrName>
                                        </p:attrNameLst>
                                      </p:cBhvr>
                                      <p:to>
                                        <p:strVal val="visible"/>
                                      </p:to>
                                    </p:set>
                                    <p:anim calcmode="lin" valueType="num">
                                      <p:cBhvr additive="base">
                                        <p:cTn id="28" dur="500" fill="hold"/>
                                        <p:tgtEl>
                                          <p:spTgt spid="12">
                                            <p:txEl>
                                              <p:pRg st="4" end="4"/>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12">
                                            <p:txEl>
                                              <p:pRg st="4" end="4"/>
                                            </p:txEl>
                                          </p:spTgt>
                                        </p:tgtEl>
                                        <p:attrNameLst>
                                          <p:attrName>ppt_y</p:attrName>
                                        </p:attrNameLst>
                                      </p:cBhvr>
                                      <p:tavLst>
                                        <p:tav tm="0">
                                          <p:val>
                                            <p:strVal val="0-#ppt_h/2"/>
                                          </p:val>
                                        </p:tav>
                                        <p:tav tm="100000">
                                          <p:val>
                                            <p:strVal val="#ppt_y"/>
                                          </p:val>
                                        </p:tav>
                                      </p:tavLst>
                                    </p:anim>
                                  </p:childTnLst>
                                </p:cTn>
                              </p:par>
                            </p:childTnLst>
                          </p:cTn>
                        </p:par>
                        <p:par>
                          <p:cTn id="30" fill="hold">
                            <p:stCondLst>
                              <p:cond delay="500"/>
                            </p:stCondLst>
                            <p:childTnLst>
                              <p:par>
                                <p:cTn id="31" presetID="22" presetClass="entr" presetSubtype="2"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right)">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1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2.4  </a:t>
            </a:r>
            <a:r>
              <a:rPr lang="zh-CN" altLang="en-US" b="1" dirty="0">
                <a:latin typeface="仿宋" panose="02010609060101010101" pitchFamily="49" charset="-122"/>
                <a:ea typeface="仿宋" panose="02010609060101010101" pitchFamily="49" charset="-122"/>
              </a:rPr>
              <a:t>控制语句</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2">
            <a:extLst>
              <a:ext uri="{FF2B5EF4-FFF2-40B4-BE49-F238E27FC236}">
                <a16:creationId xmlns:a16="http://schemas.microsoft.com/office/drawing/2014/main" id="{BADFAA38-762C-4E73-9583-9655585178FE}"/>
              </a:ext>
            </a:extLst>
          </p:cNvPr>
          <p:cNvSpPr txBox="1">
            <a:spLocks/>
          </p:cNvSpPr>
          <p:nvPr/>
        </p:nvSpPr>
        <p:spPr>
          <a:xfrm>
            <a:off x="460015" y="1030655"/>
            <a:ext cx="11197791" cy="3237339"/>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循环结构根据一定的条件可以对问题或问题的部分进行反复处理，直到条件不满足结束循环。循环结构的程序可以更有效地利用计算机。</a:t>
            </a:r>
          </a:p>
          <a:p>
            <a:pPr marL="0" indent="7200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Java</a:t>
            </a:r>
            <a:r>
              <a:rPr lang="zh-CN" altLang="en-US" sz="2400" dirty="0">
                <a:solidFill>
                  <a:schemeClr val="tx1"/>
                </a:solidFill>
                <a:latin typeface="仿宋" panose="02010609060101010101" pitchFamily="49" charset="-122"/>
                <a:ea typeface="仿宋" panose="02010609060101010101" pitchFamily="49" charset="-122"/>
              </a:rPr>
              <a:t>语言中有三种循环语句，分别是</a:t>
            </a:r>
            <a:r>
              <a:rPr lang="en-US" altLang="zh-CN" sz="2400" dirty="0">
                <a:solidFill>
                  <a:schemeClr val="tx1"/>
                </a:solidFill>
                <a:latin typeface="仿宋" panose="02010609060101010101" pitchFamily="49" charset="-122"/>
                <a:ea typeface="仿宋" panose="02010609060101010101" pitchFamily="49" charset="-122"/>
              </a:rPr>
              <a:t>while</a:t>
            </a:r>
            <a:r>
              <a:rPr lang="zh-CN" altLang="en-US" sz="2400" dirty="0">
                <a:solidFill>
                  <a:schemeClr val="tx1"/>
                </a:solidFill>
                <a:latin typeface="仿宋" panose="02010609060101010101" pitchFamily="49" charset="-122"/>
                <a:ea typeface="仿宋" panose="02010609060101010101" pitchFamily="49" charset="-122"/>
              </a:rPr>
              <a:t>循环、</a:t>
            </a:r>
            <a:r>
              <a:rPr lang="en-US" altLang="zh-CN" sz="2400" dirty="0">
                <a:solidFill>
                  <a:schemeClr val="tx1"/>
                </a:solidFill>
                <a:latin typeface="仿宋" panose="02010609060101010101" pitchFamily="49" charset="-122"/>
                <a:ea typeface="仿宋" panose="02010609060101010101" pitchFamily="49" charset="-122"/>
              </a:rPr>
              <a:t>do-while</a:t>
            </a:r>
            <a:r>
              <a:rPr lang="zh-CN" altLang="en-US" sz="2400" dirty="0">
                <a:solidFill>
                  <a:schemeClr val="tx1"/>
                </a:solidFill>
                <a:latin typeface="仿宋" panose="02010609060101010101" pitchFamily="49" charset="-122"/>
                <a:ea typeface="仿宋" panose="02010609060101010101" pitchFamily="49" charset="-122"/>
              </a:rPr>
              <a:t>循环和</a:t>
            </a:r>
            <a:r>
              <a:rPr lang="en-US" altLang="zh-CN" sz="2400" dirty="0">
                <a:solidFill>
                  <a:schemeClr val="tx1"/>
                </a:solidFill>
                <a:latin typeface="仿宋" panose="02010609060101010101" pitchFamily="49" charset="-122"/>
                <a:ea typeface="仿宋" panose="02010609060101010101" pitchFamily="49" charset="-122"/>
              </a:rPr>
              <a:t>for</a:t>
            </a:r>
            <a:r>
              <a:rPr lang="zh-CN" altLang="en-US" sz="2400" dirty="0">
                <a:solidFill>
                  <a:schemeClr val="tx1"/>
                </a:solidFill>
                <a:latin typeface="仿宋" panose="02010609060101010101" pitchFamily="49" charset="-122"/>
                <a:ea typeface="仿宋" panose="02010609060101010101" pitchFamily="49" charset="-122"/>
              </a:rPr>
              <a:t>循环。</a:t>
            </a:r>
          </a:p>
          <a:p>
            <a:pPr marL="0" indent="720000">
              <a:lnSpc>
                <a:spcPct val="130000"/>
              </a:lnSpc>
              <a:spcBef>
                <a:spcPts val="0"/>
              </a:spcBef>
              <a:buNone/>
            </a:pPr>
            <a:endParaRPr lang="en-US" altLang="zh-CN" sz="2400" dirty="0">
              <a:solidFill>
                <a:schemeClr val="tx1"/>
              </a:solidFill>
              <a:latin typeface="仿宋" panose="02010609060101010101" pitchFamily="49" charset="-122"/>
              <a:ea typeface="仿宋" panose="02010609060101010101" pitchFamily="49" charset="-122"/>
            </a:endParaRPr>
          </a:p>
          <a:p>
            <a:pPr marL="0" indent="720000">
              <a:lnSpc>
                <a:spcPct val="130000"/>
              </a:lnSpc>
              <a:spcBef>
                <a:spcPts val="0"/>
              </a:spcBef>
              <a:buNone/>
            </a:pPr>
            <a:endParaRPr lang="en-US" altLang="zh-CN" sz="1100" dirty="0">
              <a:solidFill>
                <a:schemeClr val="tx1"/>
              </a:solidFill>
              <a:latin typeface="仿宋" panose="02010609060101010101" pitchFamily="49" charset="-122"/>
              <a:ea typeface="仿宋" panose="02010609060101010101" pitchFamily="49" charset="-122"/>
            </a:endParaRPr>
          </a:p>
          <a:p>
            <a:pPr marL="0" indent="7200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while</a:t>
            </a:r>
            <a:r>
              <a:rPr lang="zh-CN" altLang="en-US" sz="2400" dirty="0">
                <a:solidFill>
                  <a:schemeClr val="tx1"/>
                </a:solidFill>
                <a:latin typeface="仿宋" panose="02010609060101010101" pitchFamily="49" charset="-122"/>
                <a:ea typeface="仿宋" panose="02010609060101010101" pitchFamily="49" charset="-122"/>
              </a:rPr>
              <a:t>循环是先判断条件是否为真，如果为真，则执行循环。</a:t>
            </a:r>
          </a:p>
          <a:p>
            <a:pPr marL="0" indent="7200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while</a:t>
            </a:r>
            <a:r>
              <a:rPr lang="zh-CN" altLang="en-US" sz="2400" dirty="0">
                <a:solidFill>
                  <a:schemeClr val="tx1"/>
                </a:solidFill>
                <a:latin typeface="仿宋" panose="02010609060101010101" pitchFamily="49" charset="-122"/>
                <a:ea typeface="仿宋" panose="02010609060101010101" pitchFamily="49" charset="-122"/>
              </a:rPr>
              <a:t>循环的语句形式：</a:t>
            </a:r>
          </a:p>
          <a:p>
            <a:pPr marL="0" indent="720000">
              <a:lnSpc>
                <a:spcPct val="13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5" name="Freeform 3">
            <a:extLst>
              <a:ext uri="{FF2B5EF4-FFF2-40B4-BE49-F238E27FC236}">
                <a16:creationId xmlns:a16="http://schemas.microsoft.com/office/drawing/2014/main" id="{A5565DB5-9784-427C-8757-7C8BD7B25670}"/>
              </a:ext>
            </a:extLst>
          </p:cNvPr>
          <p:cNvSpPr/>
          <p:nvPr/>
        </p:nvSpPr>
        <p:spPr>
          <a:xfrm>
            <a:off x="0" y="25915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6" name="内容占位符 2">
            <a:extLst>
              <a:ext uri="{FF2B5EF4-FFF2-40B4-BE49-F238E27FC236}">
                <a16:creationId xmlns:a16="http://schemas.microsoft.com/office/drawing/2014/main" id="{9E44FF3E-E411-49E8-9D38-F4508A4F1BB3}"/>
              </a:ext>
            </a:extLst>
          </p:cNvPr>
          <p:cNvSpPr txBox="1">
            <a:spLocks/>
          </p:cNvSpPr>
          <p:nvPr/>
        </p:nvSpPr>
        <p:spPr>
          <a:xfrm>
            <a:off x="1069615" y="2591594"/>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1.while</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循环</a:t>
            </a:r>
          </a:p>
        </p:txBody>
      </p:sp>
      <p:graphicFrame>
        <p:nvGraphicFramePr>
          <p:cNvPr id="7" name="表格 6">
            <a:extLst>
              <a:ext uri="{FF2B5EF4-FFF2-40B4-BE49-F238E27FC236}">
                <a16:creationId xmlns:a16="http://schemas.microsoft.com/office/drawing/2014/main" id="{31DE5D89-EEF1-4F15-9B07-C744853F2B64}"/>
              </a:ext>
            </a:extLst>
          </p:cNvPr>
          <p:cNvGraphicFramePr>
            <a:graphicFrameLocks noGrp="1"/>
          </p:cNvGraphicFramePr>
          <p:nvPr>
            <p:extLst>
              <p:ext uri="{D42A27DB-BD31-4B8C-83A1-F6EECF244321}">
                <p14:modId xmlns:p14="http://schemas.microsoft.com/office/powerpoint/2010/main" val="701264804"/>
              </p:ext>
            </p:extLst>
          </p:nvPr>
        </p:nvGraphicFramePr>
        <p:xfrm>
          <a:off x="1370806" y="4267994"/>
          <a:ext cx="8229600" cy="2438400"/>
        </p:xfrm>
        <a:graphic>
          <a:graphicData uri="http://schemas.openxmlformats.org/drawingml/2006/table">
            <a:tbl>
              <a:tblPr firstRow="1" firstCol="1" bandRow="1">
                <a:tableStyleId>{5C22544A-7EE6-4342-B048-85BDC9FD1C3A}</a:tableStyleId>
              </a:tblPr>
              <a:tblGrid>
                <a:gridCol w="40386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2438400">
                <a:tc>
                  <a:txBody>
                    <a:bodyPr/>
                    <a:lstStyle/>
                    <a:p>
                      <a:pPr indent="266700" algn="l">
                        <a:lnSpc>
                          <a:spcPct val="130000"/>
                        </a:lnSpc>
                        <a:spcAft>
                          <a:spcPts val="0"/>
                        </a:spcAft>
                      </a:pPr>
                      <a:r>
                        <a:rPr lang="zh-CN" sz="2400" b="0" kern="100" dirty="0">
                          <a:solidFill>
                            <a:schemeClr val="bg1"/>
                          </a:solidFill>
                          <a:effectLst/>
                          <a:latin typeface="+mn-ea"/>
                          <a:ea typeface="+mn-ea"/>
                        </a:rPr>
                        <a:t>形式</a:t>
                      </a:r>
                      <a:r>
                        <a:rPr lang="en-US" sz="2400" b="0" kern="100" dirty="0">
                          <a:solidFill>
                            <a:schemeClr val="bg1"/>
                          </a:solidFill>
                          <a:effectLst/>
                          <a:latin typeface="+mn-ea"/>
                          <a:ea typeface="+mn-ea"/>
                        </a:rPr>
                        <a:t>1</a:t>
                      </a:r>
                      <a:r>
                        <a:rPr lang="zh-CN" sz="2400" b="0" kern="100" dirty="0">
                          <a:solidFill>
                            <a:schemeClr val="bg1"/>
                          </a:solidFill>
                          <a:effectLst/>
                          <a:latin typeface="+mn-ea"/>
                          <a:ea typeface="+mn-ea"/>
                        </a:rPr>
                        <a:t>：</a:t>
                      </a:r>
                    </a:p>
                    <a:p>
                      <a:pPr indent="269240" algn="l">
                        <a:lnSpc>
                          <a:spcPct val="130000"/>
                        </a:lnSpc>
                        <a:spcAft>
                          <a:spcPts val="0"/>
                        </a:spcAft>
                      </a:pPr>
                      <a:r>
                        <a:rPr lang="en-US" sz="2400" b="0" kern="100" dirty="0">
                          <a:solidFill>
                            <a:schemeClr val="bg1"/>
                          </a:solidFill>
                          <a:effectLst/>
                          <a:latin typeface="+mn-ea"/>
                          <a:ea typeface="+mn-ea"/>
                        </a:rPr>
                        <a:t>while(</a:t>
                      </a:r>
                      <a:r>
                        <a:rPr lang="zh-CN" sz="2400" b="0" kern="100" dirty="0">
                          <a:solidFill>
                            <a:schemeClr val="bg1"/>
                          </a:solidFill>
                          <a:effectLst/>
                          <a:latin typeface="+mn-ea"/>
                          <a:ea typeface="+mn-ea"/>
                        </a:rPr>
                        <a:t>循环条件</a:t>
                      </a:r>
                      <a:r>
                        <a:rPr lang="en-US" sz="2400" b="0" kern="100" dirty="0">
                          <a:solidFill>
                            <a:schemeClr val="bg1"/>
                          </a:solidFill>
                          <a:effectLst/>
                          <a:latin typeface="+mn-ea"/>
                          <a:ea typeface="+mn-ea"/>
                        </a:rPr>
                        <a:t>)</a:t>
                      </a:r>
                      <a:endParaRPr lang="zh-CN" sz="2400" b="0" kern="100" dirty="0">
                        <a:solidFill>
                          <a:schemeClr val="bg1"/>
                        </a:solidFill>
                        <a:effectLst/>
                        <a:latin typeface="+mn-ea"/>
                        <a:ea typeface="+mn-ea"/>
                      </a:endParaRPr>
                    </a:p>
                    <a:p>
                      <a:pPr indent="470535" algn="l">
                        <a:lnSpc>
                          <a:spcPct val="130000"/>
                        </a:lnSpc>
                        <a:spcAft>
                          <a:spcPts val="0"/>
                        </a:spcAft>
                      </a:pPr>
                      <a:r>
                        <a:rPr lang="zh-CN" sz="2400" b="0" kern="100" dirty="0">
                          <a:solidFill>
                            <a:schemeClr val="bg1"/>
                          </a:solidFill>
                          <a:effectLst/>
                          <a:latin typeface="+mn-ea"/>
                          <a:ea typeface="+mn-ea"/>
                        </a:rPr>
                        <a:t>一条语句（循环体）</a:t>
                      </a:r>
                      <a:endParaRPr lang="zh-CN" sz="2400" b="0" kern="100" dirty="0">
                        <a:solidFill>
                          <a:schemeClr val="bg1"/>
                        </a:solidFill>
                        <a:effectLst/>
                        <a:latin typeface="+mn-ea"/>
                        <a:ea typeface="+mn-ea"/>
                        <a:cs typeface="Mongolian Baiti"/>
                      </a:endParaRPr>
                    </a:p>
                  </a:txBody>
                  <a:tcPr marL="68580" marR="68580" marT="0" marB="0">
                    <a:solidFill>
                      <a:schemeClr val="tx2">
                        <a:lumMod val="40000"/>
                        <a:lumOff val="60000"/>
                      </a:schemeClr>
                    </a:solidFill>
                  </a:tcPr>
                </a:tc>
                <a:tc>
                  <a:txBody>
                    <a:bodyPr/>
                    <a:lstStyle/>
                    <a:p>
                      <a:pPr indent="266700" algn="l">
                        <a:lnSpc>
                          <a:spcPct val="130000"/>
                        </a:lnSpc>
                        <a:spcAft>
                          <a:spcPts val="0"/>
                        </a:spcAft>
                      </a:pPr>
                      <a:r>
                        <a:rPr lang="zh-CN" sz="2400" b="0" kern="100" dirty="0">
                          <a:solidFill>
                            <a:schemeClr val="bg1"/>
                          </a:solidFill>
                          <a:effectLst/>
                          <a:latin typeface="+mn-ea"/>
                          <a:ea typeface="+mn-ea"/>
                        </a:rPr>
                        <a:t>形式</a:t>
                      </a:r>
                      <a:r>
                        <a:rPr lang="en-US" sz="2400" b="0" kern="100" dirty="0">
                          <a:solidFill>
                            <a:schemeClr val="bg1"/>
                          </a:solidFill>
                          <a:effectLst/>
                          <a:latin typeface="+mn-ea"/>
                          <a:ea typeface="+mn-ea"/>
                        </a:rPr>
                        <a:t>2</a:t>
                      </a:r>
                      <a:r>
                        <a:rPr lang="zh-CN" sz="2400" b="0" kern="100" dirty="0">
                          <a:solidFill>
                            <a:schemeClr val="bg1"/>
                          </a:solidFill>
                          <a:effectLst/>
                          <a:latin typeface="+mn-ea"/>
                          <a:ea typeface="+mn-ea"/>
                        </a:rPr>
                        <a:t>：</a:t>
                      </a:r>
                    </a:p>
                    <a:p>
                      <a:pPr indent="264160" algn="l">
                        <a:lnSpc>
                          <a:spcPct val="130000"/>
                        </a:lnSpc>
                        <a:spcAft>
                          <a:spcPts val="0"/>
                        </a:spcAft>
                      </a:pPr>
                      <a:r>
                        <a:rPr lang="en-US" sz="2400" b="0" kern="100" dirty="0">
                          <a:solidFill>
                            <a:schemeClr val="bg1"/>
                          </a:solidFill>
                          <a:effectLst/>
                          <a:latin typeface="+mn-ea"/>
                          <a:ea typeface="+mn-ea"/>
                        </a:rPr>
                        <a:t>while(</a:t>
                      </a:r>
                      <a:r>
                        <a:rPr lang="zh-CN" sz="2400" b="0" kern="100" dirty="0">
                          <a:solidFill>
                            <a:schemeClr val="bg1"/>
                          </a:solidFill>
                          <a:effectLst/>
                          <a:latin typeface="+mn-ea"/>
                          <a:ea typeface="+mn-ea"/>
                        </a:rPr>
                        <a:t>循环条件</a:t>
                      </a:r>
                      <a:r>
                        <a:rPr lang="en-US" sz="2400" b="0" kern="100" dirty="0">
                          <a:solidFill>
                            <a:schemeClr val="bg1"/>
                          </a:solidFill>
                          <a:effectLst/>
                          <a:latin typeface="+mn-ea"/>
                          <a:ea typeface="+mn-ea"/>
                        </a:rPr>
                        <a:t>)</a:t>
                      </a:r>
                      <a:endParaRPr lang="zh-CN" sz="2400" b="0" kern="100" dirty="0">
                        <a:solidFill>
                          <a:schemeClr val="bg1"/>
                        </a:solidFill>
                        <a:effectLst/>
                        <a:latin typeface="+mn-ea"/>
                        <a:ea typeface="+mn-ea"/>
                      </a:endParaRPr>
                    </a:p>
                    <a:p>
                      <a:pPr indent="264160" algn="l">
                        <a:lnSpc>
                          <a:spcPct val="130000"/>
                        </a:lnSpc>
                        <a:spcAft>
                          <a:spcPts val="0"/>
                        </a:spcAft>
                      </a:pPr>
                      <a:r>
                        <a:rPr lang="en-US" sz="2400" b="0" kern="100" dirty="0">
                          <a:solidFill>
                            <a:schemeClr val="bg1"/>
                          </a:solidFill>
                          <a:effectLst/>
                          <a:latin typeface="+mn-ea"/>
                          <a:ea typeface="+mn-ea"/>
                        </a:rPr>
                        <a:t>{</a:t>
                      </a:r>
                      <a:endParaRPr lang="zh-CN" sz="2400" b="0" kern="100" dirty="0">
                        <a:solidFill>
                          <a:schemeClr val="bg1"/>
                        </a:solidFill>
                        <a:effectLst/>
                        <a:latin typeface="+mn-ea"/>
                        <a:ea typeface="+mn-ea"/>
                      </a:endParaRPr>
                    </a:p>
                    <a:p>
                      <a:pPr indent="533400" algn="l">
                        <a:lnSpc>
                          <a:spcPct val="130000"/>
                        </a:lnSpc>
                        <a:spcAft>
                          <a:spcPts val="0"/>
                        </a:spcAft>
                      </a:pPr>
                      <a:r>
                        <a:rPr lang="zh-CN" sz="2400" b="0" kern="100" dirty="0">
                          <a:solidFill>
                            <a:schemeClr val="bg1"/>
                          </a:solidFill>
                          <a:effectLst/>
                          <a:latin typeface="+mn-ea"/>
                          <a:ea typeface="+mn-ea"/>
                        </a:rPr>
                        <a:t>多条语句（循环体）</a:t>
                      </a:r>
                    </a:p>
                    <a:p>
                      <a:pPr indent="264160" algn="l">
                        <a:lnSpc>
                          <a:spcPct val="130000"/>
                        </a:lnSpc>
                        <a:spcAft>
                          <a:spcPts val="0"/>
                        </a:spcAft>
                      </a:pPr>
                      <a:r>
                        <a:rPr lang="en-US" sz="2400" b="0" kern="100" dirty="0">
                          <a:solidFill>
                            <a:schemeClr val="bg1"/>
                          </a:solidFill>
                          <a:effectLst/>
                          <a:latin typeface="+mn-ea"/>
                          <a:ea typeface="+mn-ea"/>
                        </a:rPr>
                        <a:t>}</a:t>
                      </a:r>
                      <a:endParaRPr lang="zh-CN" sz="2400" b="0" kern="100" dirty="0">
                        <a:solidFill>
                          <a:schemeClr val="bg1"/>
                        </a:solidFill>
                        <a:effectLst/>
                        <a:latin typeface="+mn-ea"/>
                        <a:ea typeface="+mn-ea"/>
                        <a:cs typeface="Mongolian Baiti"/>
                      </a:endParaRPr>
                    </a:p>
                  </a:txBody>
                  <a:tcPr marL="68580" marR="68580" marT="0" marB="0">
                    <a:solidFill>
                      <a:srgbClr val="0070C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90985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 presetClass="entr" presetSubtype="9"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 calcmode="lin" valueType="num">
                                      <p:cBhvr additive="base">
                                        <p:cTn id="10"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1" dur="5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3" fill="hold" grpId="0"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additive="base">
                                        <p:cTn id="16" dur="500" fill="hold"/>
                                        <p:tgtEl>
                                          <p:spTgt spid="4">
                                            <p:txEl>
                                              <p:pRg st="1" end="1"/>
                                            </p:txEl>
                                          </p:spTgt>
                                        </p:tgtEl>
                                        <p:attrNameLst>
                                          <p:attrName>ppt_x</p:attrName>
                                        </p:attrNameLst>
                                      </p:cBhvr>
                                      <p:tavLst>
                                        <p:tav tm="0">
                                          <p:val>
                                            <p:strVal val="1+#ppt_w/2"/>
                                          </p:val>
                                        </p:tav>
                                        <p:tav tm="100000">
                                          <p:val>
                                            <p:strVal val="#ppt_x"/>
                                          </p:val>
                                        </p:tav>
                                      </p:tavLst>
                                    </p:anim>
                                    <p:anim calcmode="lin" valueType="num">
                                      <p:cBhvr additive="base">
                                        <p:cTn id="17" dur="500" fill="hold"/>
                                        <p:tgtEl>
                                          <p:spTgt spid="4">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par>
                          <p:cTn id="23" fill="hold">
                            <p:stCondLst>
                              <p:cond delay="500"/>
                            </p:stCondLst>
                            <p:childTnLst>
                              <p:par>
                                <p:cTn id="24" presetID="2" presetClass="entr" presetSubtype="2"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1+#ppt_w/2"/>
                                          </p:val>
                                        </p:tav>
                                        <p:tav tm="100000">
                                          <p:val>
                                            <p:strVal val="#ppt_x"/>
                                          </p:val>
                                        </p:tav>
                                      </p:tavLst>
                                    </p:anim>
                                    <p:anim calcmode="lin" valueType="num">
                                      <p:cBhvr additive="base">
                                        <p:cTn id="27" dur="500" fill="hold"/>
                                        <p:tgtEl>
                                          <p:spTgt spid="6"/>
                                        </p:tgtEl>
                                        <p:attrNameLst>
                                          <p:attrName>ppt_y</p:attrName>
                                        </p:attrNameLst>
                                      </p:cBhvr>
                                      <p:tavLst>
                                        <p:tav tm="0">
                                          <p:val>
                                            <p:strVal val="#ppt_y"/>
                                          </p:val>
                                        </p:tav>
                                        <p:tav tm="100000">
                                          <p:val>
                                            <p:strVal val="#ppt_y"/>
                                          </p:val>
                                        </p:tav>
                                      </p:tavLst>
                                    </p:anim>
                                  </p:childTnLst>
                                </p:cTn>
                              </p:par>
                            </p:childTnLst>
                          </p:cTn>
                        </p:par>
                        <p:par>
                          <p:cTn id="28" fill="hold">
                            <p:stCondLst>
                              <p:cond delay="1000"/>
                            </p:stCondLst>
                            <p:childTnLst>
                              <p:par>
                                <p:cTn id="29" presetID="2" presetClass="entr" presetSubtype="9" fill="hold" grpId="0" nodeType="after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3"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0-#ppt_h/2"/>
                                          </p:val>
                                        </p:tav>
                                        <p:tav tm="100000">
                                          <p:val>
                                            <p:strVal val="#ppt_y"/>
                                          </p:val>
                                        </p:tav>
                                      </p:tavLst>
                                    </p:anim>
                                  </p:childTnLst>
                                </p:cTn>
                              </p:par>
                            </p:childTnLst>
                          </p:cTn>
                        </p:par>
                        <p:par>
                          <p:cTn id="39" fill="hold">
                            <p:stCondLst>
                              <p:cond delay="500"/>
                            </p:stCondLst>
                            <p:childTnLst>
                              <p:par>
                                <p:cTn id="40" presetID="31" presetClass="entr" presetSubtype="0" fill="hold" nodeType="after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p:cTn id="42" dur="1000" fill="hold"/>
                                        <p:tgtEl>
                                          <p:spTgt spid="7"/>
                                        </p:tgtEl>
                                        <p:attrNameLst>
                                          <p:attrName>ppt_w</p:attrName>
                                        </p:attrNameLst>
                                      </p:cBhvr>
                                      <p:tavLst>
                                        <p:tav tm="0">
                                          <p:val>
                                            <p:fltVal val="0"/>
                                          </p:val>
                                        </p:tav>
                                        <p:tav tm="100000">
                                          <p:val>
                                            <p:strVal val="#ppt_w"/>
                                          </p:val>
                                        </p:tav>
                                      </p:tavLst>
                                    </p:anim>
                                    <p:anim calcmode="lin" valueType="num">
                                      <p:cBhvr>
                                        <p:cTn id="43" dur="1000" fill="hold"/>
                                        <p:tgtEl>
                                          <p:spTgt spid="7"/>
                                        </p:tgtEl>
                                        <p:attrNameLst>
                                          <p:attrName>ppt_h</p:attrName>
                                        </p:attrNameLst>
                                      </p:cBhvr>
                                      <p:tavLst>
                                        <p:tav tm="0">
                                          <p:val>
                                            <p:fltVal val="0"/>
                                          </p:val>
                                        </p:tav>
                                        <p:tav tm="100000">
                                          <p:val>
                                            <p:strVal val="#ppt_h"/>
                                          </p:val>
                                        </p:tav>
                                      </p:tavLst>
                                    </p:anim>
                                    <p:anim calcmode="lin" valueType="num">
                                      <p:cBhvr>
                                        <p:cTn id="44" dur="1000" fill="hold"/>
                                        <p:tgtEl>
                                          <p:spTgt spid="7"/>
                                        </p:tgtEl>
                                        <p:attrNameLst>
                                          <p:attrName>style.rotation</p:attrName>
                                        </p:attrNameLst>
                                      </p:cBhvr>
                                      <p:tavLst>
                                        <p:tav tm="0">
                                          <p:val>
                                            <p:fltVal val="90"/>
                                          </p:val>
                                        </p:tav>
                                        <p:tav tm="100000">
                                          <p:val>
                                            <p:fltVal val="0"/>
                                          </p:val>
                                        </p:tav>
                                      </p:tavLst>
                                    </p:anim>
                                    <p:animEffect transition="in" filter="fade">
                                      <p:cBhvr>
                                        <p:cTn id="4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uiExpand="1" build="p"/>
      <p:bldP spid="5" grpId="0" animBg="1"/>
      <p:bldP spid="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2.4  </a:t>
            </a:r>
            <a:r>
              <a:rPr lang="zh-CN" altLang="en-US" b="1" dirty="0">
                <a:latin typeface="仿宋" panose="02010609060101010101" pitchFamily="49" charset="-122"/>
                <a:ea typeface="仿宋" panose="02010609060101010101" pitchFamily="49" charset="-122"/>
              </a:rPr>
              <a:t>控制语句</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155724F0-5A79-4CF6-8098-B18A55851703}"/>
              </a:ext>
            </a:extLst>
          </p:cNvPr>
          <p:cNvSpPr/>
          <p:nvPr/>
        </p:nvSpPr>
        <p:spPr>
          <a:xfrm>
            <a:off x="-2" y="1299629"/>
            <a:ext cx="12190415" cy="56353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矩形 4">
            <a:extLst>
              <a:ext uri="{FF2B5EF4-FFF2-40B4-BE49-F238E27FC236}">
                <a16:creationId xmlns:a16="http://schemas.microsoft.com/office/drawing/2014/main" id="{5308A25C-51E9-45E9-A5E0-7DB2AAB0F960}"/>
              </a:ext>
            </a:extLst>
          </p:cNvPr>
          <p:cNvSpPr/>
          <p:nvPr/>
        </p:nvSpPr>
        <p:spPr>
          <a:xfrm>
            <a:off x="-1" y="1219994"/>
            <a:ext cx="12190413" cy="6042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内容占位符 2">
            <a:extLst>
              <a:ext uri="{FF2B5EF4-FFF2-40B4-BE49-F238E27FC236}">
                <a16:creationId xmlns:a16="http://schemas.microsoft.com/office/drawing/2014/main" id="{A2C5A586-BA04-4A60-A551-E2E0CC7EDD7C}"/>
              </a:ext>
            </a:extLst>
          </p:cNvPr>
          <p:cNvSpPr txBox="1">
            <a:spLocks/>
          </p:cNvSpPr>
          <p:nvPr/>
        </p:nvSpPr>
        <p:spPr>
          <a:xfrm>
            <a:off x="258910" y="1372393"/>
            <a:ext cx="7055496" cy="3742429"/>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en-US" altLang="zh-CN" sz="2400" dirty="0">
                <a:latin typeface="仿宋" panose="02010609060101010101" pitchFamily="49" charset="-122"/>
                <a:ea typeface="仿宋" panose="02010609060101010101" pitchFamily="49" charset="-122"/>
              </a:rPr>
              <a:t>while</a:t>
            </a:r>
            <a:r>
              <a:rPr lang="zh-CN" altLang="en-US" sz="2400" dirty="0">
                <a:latin typeface="仿宋" panose="02010609060101010101" pitchFamily="49" charset="-122"/>
                <a:ea typeface="仿宋" panose="02010609060101010101" pitchFamily="49" charset="-122"/>
              </a:rPr>
              <a:t>语句的执行过程如图所示。</a:t>
            </a:r>
          </a:p>
        </p:txBody>
      </p:sp>
      <p:sp>
        <p:nvSpPr>
          <p:cNvPr id="8" name="矩形 7">
            <a:extLst>
              <a:ext uri="{FF2B5EF4-FFF2-40B4-BE49-F238E27FC236}">
                <a16:creationId xmlns:a16="http://schemas.microsoft.com/office/drawing/2014/main" id="{290ADDEC-ADFA-4D78-8541-B0F3A8B78C86}"/>
              </a:ext>
            </a:extLst>
          </p:cNvPr>
          <p:cNvSpPr/>
          <p:nvPr/>
        </p:nvSpPr>
        <p:spPr>
          <a:xfrm>
            <a:off x="0" y="6020594"/>
            <a:ext cx="12192000" cy="914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 name="组合 8">
            <a:extLst>
              <a:ext uri="{FF2B5EF4-FFF2-40B4-BE49-F238E27FC236}">
                <a16:creationId xmlns:a16="http://schemas.microsoft.com/office/drawing/2014/main" id="{C1FA68B6-4C86-4304-97D2-C5C1DEDCE545}"/>
              </a:ext>
            </a:extLst>
          </p:cNvPr>
          <p:cNvGrpSpPr/>
          <p:nvPr/>
        </p:nvGrpSpPr>
        <p:grpSpPr>
          <a:xfrm>
            <a:off x="761207" y="6174581"/>
            <a:ext cx="352250" cy="455613"/>
            <a:chOff x="5449889" y="1827213"/>
            <a:chExt cx="352250" cy="455613"/>
          </a:xfrm>
          <a:solidFill>
            <a:srgbClr val="FFFF00"/>
          </a:solidFill>
        </p:grpSpPr>
        <p:sp>
          <p:nvSpPr>
            <p:cNvPr id="10" name="Freeform 125">
              <a:extLst>
                <a:ext uri="{FF2B5EF4-FFF2-40B4-BE49-F238E27FC236}">
                  <a16:creationId xmlns:a16="http://schemas.microsoft.com/office/drawing/2014/main" id="{B8E85757-6753-479A-B7B4-E163B8CA8AAB}"/>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1" name="Freeform 126">
              <a:extLst>
                <a:ext uri="{FF2B5EF4-FFF2-40B4-BE49-F238E27FC236}">
                  <a16:creationId xmlns:a16="http://schemas.microsoft.com/office/drawing/2014/main" id="{01E68787-65BF-4495-B88B-A19E74BAEF75}"/>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12" name="内容占位符 2">
            <a:extLst>
              <a:ext uri="{FF2B5EF4-FFF2-40B4-BE49-F238E27FC236}">
                <a16:creationId xmlns:a16="http://schemas.microsoft.com/office/drawing/2014/main" id="{50DDE4B0-18E3-43C8-8FB0-EE8C9B9F1526}"/>
              </a:ext>
            </a:extLst>
          </p:cNvPr>
          <p:cNvSpPr txBox="1">
            <a:spLocks/>
          </p:cNvSpPr>
          <p:nvPr/>
        </p:nvSpPr>
        <p:spPr>
          <a:xfrm>
            <a:off x="1069615" y="6157906"/>
            <a:ext cx="10588191" cy="92948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2.14】</a:t>
            </a:r>
            <a:r>
              <a:rPr lang="zh-CN" altLang="en-US" sz="2400" dirty="0">
                <a:solidFill>
                  <a:schemeClr val="bg1"/>
                </a:solidFill>
                <a:latin typeface="仿宋" panose="02010609060101010101" pitchFamily="49" charset="-122"/>
                <a:ea typeface="仿宋" panose="02010609060101010101" pitchFamily="49" charset="-122"/>
              </a:rPr>
              <a:t>计算</a:t>
            </a:r>
            <a:r>
              <a:rPr lang="en-US" altLang="zh-CN" sz="2400" dirty="0">
                <a:solidFill>
                  <a:schemeClr val="bg1"/>
                </a:solidFill>
                <a:latin typeface="仿宋" panose="02010609060101010101" pitchFamily="49" charset="-122"/>
                <a:ea typeface="仿宋" panose="02010609060101010101" pitchFamily="49" charset="-122"/>
              </a:rPr>
              <a:t>1+2+3+…100</a:t>
            </a:r>
            <a:r>
              <a:rPr lang="zh-CN" altLang="en-US" sz="2400" dirty="0">
                <a:solidFill>
                  <a:schemeClr val="bg1"/>
                </a:solidFill>
                <a:latin typeface="仿宋" panose="02010609060101010101" pitchFamily="49" charset="-122"/>
                <a:ea typeface="仿宋" panose="02010609060101010101" pitchFamily="49" charset="-122"/>
              </a:rPr>
              <a:t>值。</a:t>
            </a:r>
            <a:endParaRPr lang="en-US" altLang="zh-CN" sz="2400" dirty="0">
              <a:solidFill>
                <a:srgbClr val="FFFF00"/>
              </a:solidFill>
              <a:latin typeface="仿宋" panose="02010609060101010101" pitchFamily="49" charset="-122"/>
              <a:ea typeface="仿宋" panose="02010609060101010101" pitchFamily="49" charset="-122"/>
            </a:endParaRPr>
          </a:p>
        </p:txBody>
      </p:sp>
      <p:grpSp>
        <p:nvGrpSpPr>
          <p:cNvPr id="13" name="组合 12">
            <a:extLst>
              <a:ext uri="{FF2B5EF4-FFF2-40B4-BE49-F238E27FC236}">
                <a16:creationId xmlns:a16="http://schemas.microsoft.com/office/drawing/2014/main" id="{A8BC4010-0FBF-415E-8CAD-1D84F5699419}"/>
              </a:ext>
            </a:extLst>
          </p:cNvPr>
          <p:cNvGrpSpPr/>
          <p:nvPr/>
        </p:nvGrpSpPr>
        <p:grpSpPr>
          <a:xfrm>
            <a:off x="8990806" y="2134394"/>
            <a:ext cx="2510373" cy="3897626"/>
            <a:chOff x="9675584" y="4554464"/>
            <a:chExt cx="1877787" cy="1750822"/>
          </a:xfrm>
        </p:grpSpPr>
        <p:sp>
          <p:nvSpPr>
            <p:cNvPr id="14" name="矩形 13">
              <a:extLst>
                <a:ext uri="{FF2B5EF4-FFF2-40B4-BE49-F238E27FC236}">
                  <a16:creationId xmlns:a16="http://schemas.microsoft.com/office/drawing/2014/main" id="{C0D14B75-65B9-4AE7-BBDF-AFA146726CDD}"/>
                </a:ext>
              </a:extLst>
            </p:cNvPr>
            <p:cNvSpPr/>
            <p:nvPr/>
          </p:nvSpPr>
          <p:spPr>
            <a:xfrm>
              <a:off x="11286669" y="4554464"/>
              <a:ext cx="266702" cy="17476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A80C583C-1A11-4BC1-8831-5A33E8D5057D}"/>
                </a:ext>
              </a:extLst>
            </p:cNvPr>
            <p:cNvSpPr/>
            <p:nvPr/>
          </p:nvSpPr>
          <p:spPr>
            <a:xfrm>
              <a:off x="10642146" y="5375965"/>
              <a:ext cx="266702" cy="9293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A4178C2F-F3F4-4C26-8750-C718160C11BD}"/>
                </a:ext>
              </a:extLst>
            </p:cNvPr>
            <p:cNvSpPr/>
            <p:nvPr/>
          </p:nvSpPr>
          <p:spPr>
            <a:xfrm>
              <a:off x="10241641" y="4896756"/>
              <a:ext cx="266702" cy="140853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56B0E903-5FC2-4EF1-88E9-1D2686A5A71C}"/>
                </a:ext>
              </a:extLst>
            </p:cNvPr>
            <p:cNvSpPr/>
            <p:nvPr/>
          </p:nvSpPr>
          <p:spPr>
            <a:xfrm>
              <a:off x="9675584" y="5828865"/>
              <a:ext cx="266702" cy="47642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
        <p:nvSpPr>
          <p:cNvPr id="18" name="Rectangle 2">
            <a:extLst>
              <a:ext uri="{FF2B5EF4-FFF2-40B4-BE49-F238E27FC236}">
                <a16:creationId xmlns:a16="http://schemas.microsoft.com/office/drawing/2014/main" id="{3415BA2D-F980-46D2-8D04-D852103CA7EC}"/>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仿宋" panose="02010609060101010101" pitchFamily="49" charset="-122"/>
              <a:ea typeface="仿宋" panose="02010609060101010101" pitchFamily="49" charset="-122"/>
            </a:endParaRPr>
          </a:p>
        </p:txBody>
      </p:sp>
      <p:graphicFrame>
        <p:nvGraphicFramePr>
          <p:cNvPr id="19" name="对象 18">
            <a:extLst>
              <a:ext uri="{FF2B5EF4-FFF2-40B4-BE49-F238E27FC236}">
                <a16:creationId xmlns:a16="http://schemas.microsoft.com/office/drawing/2014/main" id="{67FA1F0A-F946-448F-ABF6-EFB2D24EBA4D}"/>
              </a:ext>
            </a:extLst>
          </p:cNvPr>
          <p:cNvGraphicFramePr>
            <a:graphicFrameLocks noChangeAspect="1"/>
          </p:cNvGraphicFramePr>
          <p:nvPr>
            <p:extLst>
              <p:ext uri="{D42A27DB-BD31-4B8C-83A1-F6EECF244321}">
                <p14:modId xmlns:p14="http://schemas.microsoft.com/office/powerpoint/2010/main" val="359858710"/>
              </p:ext>
            </p:extLst>
          </p:nvPr>
        </p:nvGraphicFramePr>
        <p:xfrm>
          <a:off x="936538" y="1708787"/>
          <a:ext cx="4566832" cy="4464207"/>
        </p:xfrm>
        <a:graphic>
          <a:graphicData uri="http://schemas.openxmlformats.org/presentationml/2006/ole">
            <mc:AlternateContent xmlns:mc="http://schemas.openxmlformats.org/markup-compatibility/2006">
              <mc:Choice xmlns:v="urn:schemas-microsoft-com:vml" Requires="v">
                <p:oleObj spid="_x0000_s6158" r:id="rId3" imgW="1779454" imgH="1733237" progId="Visio.Drawing.11">
                  <p:embed/>
                </p:oleObj>
              </mc:Choice>
              <mc:Fallback>
                <p:oleObj r:id="rId3" imgW="1779454" imgH="1733237" progId="Visio.Drawing.11">
                  <p:embed/>
                  <p:pic>
                    <p:nvPicPr>
                      <p:cNvPr id="4"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8" y="1708787"/>
                        <a:ext cx="4566832" cy="4464207"/>
                      </a:xfrm>
                      <a:prstGeom prst="rect">
                        <a:avLst/>
                      </a:prstGeom>
                      <a:noFill/>
                    </p:spPr>
                  </p:pic>
                </p:oleObj>
              </mc:Fallback>
            </mc:AlternateContent>
          </a:graphicData>
        </a:graphic>
      </p:graphicFrame>
      <p:sp>
        <p:nvSpPr>
          <p:cNvPr id="20" name="矩形 19">
            <a:hlinkClick r:id="rId5" action="ppaction://hlinkfile"/>
            <a:extLst>
              <a:ext uri="{FF2B5EF4-FFF2-40B4-BE49-F238E27FC236}">
                <a16:creationId xmlns:a16="http://schemas.microsoft.com/office/drawing/2014/main" id="{47A3BCD6-DF89-45A4-ADD9-15EBB092AE5D}"/>
              </a:ext>
            </a:extLst>
          </p:cNvPr>
          <p:cNvSpPr/>
          <p:nvPr/>
        </p:nvSpPr>
        <p:spPr>
          <a:xfrm>
            <a:off x="7113543" y="6219973"/>
            <a:ext cx="3030038" cy="461665"/>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sz="2400" b="1" dirty="0">
                <a:solidFill>
                  <a:srgbClr val="0070C0"/>
                </a:solidFill>
                <a:latin typeface="Times New Roman" panose="02020603050405020304" pitchFamily="18" charset="0"/>
                <a:cs typeface="Times New Roman" panose="02020603050405020304" pitchFamily="18" charset="0"/>
              </a:rPr>
              <a:t>Example2_14.java</a:t>
            </a:r>
            <a:endParaRPr lang="zh-CN" altLang="en-US"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50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par>
                          <p:cTn id="11" fill="hold">
                            <p:stCondLst>
                              <p:cond delay="500"/>
                            </p:stCondLst>
                            <p:childTnLst>
                              <p:par>
                                <p:cTn id="12" presetID="6" presetClass="entr" presetSubtype="16"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2000"/>
                                        <p:tgtEl>
                                          <p:spTgt spid="4"/>
                                        </p:tgtEl>
                                      </p:cBhvr>
                                    </p:animEffect>
                                  </p:childTnLst>
                                </p:cTn>
                              </p:par>
                            </p:childTnLst>
                          </p:cTn>
                        </p:par>
                        <p:par>
                          <p:cTn id="15" fill="hold">
                            <p:stCondLst>
                              <p:cond delay="2500"/>
                            </p:stCondLst>
                            <p:childTnLst>
                              <p:par>
                                <p:cTn id="16" presetID="2" presetClass="entr" presetSubtype="9"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0-#ppt_w/2"/>
                                          </p:val>
                                        </p:tav>
                                        <p:tav tm="100000">
                                          <p:val>
                                            <p:strVal val="#ppt_x"/>
                                          </p:val>
                                        </p:tav>
                                      </p:tavLst>
                                    </p:anim>
                                    <p:anim calcmode="lin" valueType="num">
                                      <p:cBhvr additive="base">
                                        <p:cTn id="19" dur="500" fill="hold"/>
                                        <p:tgtEl>
                                          <p:spTgt spid="7"/>
                                        </p:tgtEl>
                                        <p:attrNameLst>
                                          <p:attrName>ppt_y</p:attrName>
                                        </p:attrNameLst>
                                      </p:cBhvr>
                                      <p:tavLst>
                                        <p:tav tm="0">
                                          <p:val>
                                            <p:strVal val="0-#ppt_h/2"/>
                                          </p:val>
                                        </p:tav>
                                        <p:tav tm="100000">
                                          <p:val>
                                            <p:strVal val="#ppt_y"/>
                                          </p:val>
                                        </p:tav>
                                      </p:tavLst>
                                    </p:anim>
                                  </p:childTnLst>
                                </p:cTn>
                              </p:par>
                            </p:childTnLst>
                          </p:cTn>
                        </p:par>
                        <p:par>
                          <p:cTn id="20" fill="hold">
                            <p:stCondLst>
                              <p:cond delay="3000"/>
                            </p:stCondLst>
                            <p:childTnLst>
                              <p:par>
                                <p:cTn id="21" presetID="31" presetClass="entr" presetSubtype="0"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p:cTn id="23" dur="1000" fill="hold"/>
                                        <p:tgtEl>
                                          <p:spTgt spid="19"/>
                                        </p:tgtEl>
                                        <p:attrNameLst>
                                          <p:attrName>ppt_w</p:attrName>
                                        </p:attrNameLst>
                                      </p:cBhvr>
                                      <p:tavLst>
                                        <p:tav tm="0">
                                          <p:val>
                                            <p:fltVal val="0"/>
                                          </p:val>
                                        </p:tav>
                                        <p:tav tm="100000">
                                          <p:val>
                                            <p:strVal val="#ppt_w"/>
                                          </p:val>
                                        </p:tav>
                                      </p:tavLst>
                                    </p:anim>
                                    <p:anim calcmode="lin" valueType="num">
                                      <p:cBhvr>
                                        <p:cTn id="24" dur="1000" fill="hold"/>
                                        <p:tgtEl>
                                          <p:spTgt spid="19"/>
                                        </p:tgtEl>
                                        <p:attrNameLst>
                                          <p:attrName>ppt_h</p:attrName>
                                        </p:attrNameLst>
                                      </p:cBhvr>
                                      <p:tavLst>
                                        <p:tav tm="0">
                                          <p:val>
                                            <p:fltVal val="0"/>
                                          </p:val>
                                        </p:tav>
                                        <p:tav tm="100000">
                                          <p:val>
                                            <p:strVal val="#ppt_h"/>
                                          </p:val>
                                        </p:tav>
                                      </p:tavLst>
                                    </p:anim>
                                    <p:anim calcmode="lin" valueType="num">
                                      <p:cBhvr>
                                        <p:cTn id="25" dur="1000" fill="hold"/>
                                        <p:tgtEl>
                                          <p:spTgt spid="19"/>
                                        </p:tgtEl>
                                        <p:attrNameLst>
                                          <p:attrName>style.rotation</p:attrName>
                                        </p:attrNameLst>
                                      </p:cBhvr>
                                      <p:tavLst>
                                        <p:tav tm="0">
                                          <p:val>
                                            <p:fltVal val="90"/>
                                          </p:val>
                                        </p:tav>
                                        <p:tav tm="100000">
                                          <p:val>
                                            <p:fltVal val="0"/>
                                          </p:val>
                                        </p:tav>
                                      </p:tavLst>
                                    </p:anim>
                                    <p:animEffect transition="in" filter="fade">
                                      <p:cBhvr>
                                        <p:cTn id="26" dur="1000"/>
                                        <p:tgtEl>
                                          <p:spTgt spid="19"/>
                                        </p:tgtEl>
                                      </p:cBhvr>
                                    </p:animEffect>
                                  </p:childTnLst>
                                </p:cTn>
                              </p:par>
                            </p:childTnLst>
                          </p:cTn>
                        </p:par>
                        <p:par>
                          <p:cTn id="27" fill="hold">
                            <p:stCondLst>
                              <p:cond delay="4000"/>
                            </p:stCondLst>
                            <p:childTnLst>
                              <p:par>
                                <p:cTn id="28" presetID="22" presetClass="entr" presetSubtype="4" fill="hold"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down)">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par>
                          <p:cTn id="36" fill="hold">
                            <p:stCondLst>
                              <p:cond delay="500"/>
                            </p:stCondLst>
                            <p:childTnLst>
                              <p:par>
                                <p:cTn id="37" presetID="31"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p:cTn id="39" dur="1000" fill="hold"/>
                                        <p:tgtEl>
                                          <p:spTgt spid="9"/>
                                        </p:tgtEl>
                                        <p:attrNameLst>
                                          <p:attrName>ppt_w</p:attrName>
                                        </p:attrNameLst>
                                      </p:cBhvr>
                                      <p:tavLst>
                                        <p:tav tm="0">
                                          <p:val>
                                            <p:fltVal val="0"/>
                                          </p:val>
                                        </p:tav>
                                        <p:tav tm="100000">
                                          <p:val>
                                            <p:strVal val="#ppt_w"/>
                                          </p:val>
                                        </p:tav>
                                      </p:tavLst>
                                    </p:anim>
                                    <p:anim calcmode="lin" valueType="num">
                                      <p:cBhvr>
                                        <p:cTn id="40" dur="1000" fill="hold"/>
                                        <p:tgtEl>
                                          <p:spTgt spid="9"/>
                                        </p:tgtEl>
                                        <p:attrNameLst>
                                          <p:attrName>ppt_h</p:attrName>
                                        </p:attrNameLst>
                                      </p:cBhvr>
                                      <p:tavLst>
                                        <p:tav tm="0">
                                          <p:val>
                                            <p:fltVal val="0"/>
                                          </p:val>
                                        </p:tav>
                                        <p:tav tm="100000">
                                          <p:val>
                                            <p:strVal val="#ppt_h"/>
                                          </p:val>
                                        </p:tav>
                                      </p:tavLst>
                                    </p:anim>
                                    <p:anim calcmode="lin" valueType="num">
                                      <p:cBhvr>
                                        <p:cTn id="41" dur="1000" fill="hold"/>
                                        <p:tgtEl>
                                          <p:spTgt spid="9"/>
                                        </p:tgtEl>
                                        <p:attrNameLst>
                                          <p:attrName>style.rotation</p:attrName>
                                        </p:attrNameLst>
                                      </p:cBhvr>
                                      <p:tavLst>
                                        <p:tav tm="0">
                                          <p:val>
                                            <p:fltVal val="90"/>
                                          </p:val>
                                        </p:tav>
                                        <p:tav tm="100000">
                                          <p:val>
                                            <p:fltVal val="0"/>
                                          </p:val>
                                        </p:tav>
                                      </p:tavLst>
                                    </p:anim>
                                    <p:animEffect transition="in" filter="fade">
                                      <p:cBhvr>
                                        <p:cTn id="42" dur="1000"/>
                                        <p:tgtEl>
                                          <p:spTgt spid="9"/>
                                        </p:tgtEl>
                                      </p:cBhvr>
                                    </p:animEffect>
                                  </p:childTnLst>
                                </p:cTn>
                              </p:par>
                            </p:childTnLst>
                          </p:cTn>
                        </p:par>
                        <p:par>
                          <p:cTn id="43" fill="hold">
                            <p:stCondLst>
                              <p:cond delay="1500"/>
                            </p:stCondLst>
                            <p:childTnLst>
                              <p:par>
                                <p:cTn id="44" presetID="2" presetClass="entr" presetSubtype="2"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1+#ppt_w/2"/>
                                          </p:val>
                                        </p:tav>
                                        <p:tav tm="100000">
                                          <p:val>
                                            <p:strVal val="#ppt_x"/>
                                          </p:val>
                                        </p:tav>
                                      </p:tavLst>
                                    </p:anim>
                                    <p:anim calcmode="lin" valueType="num">
                                      <p:cBhvr additive="base">
                                        <p:cTn id="47"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animBg="1"/>
      <p:bldP spid="7" grpId="0"/>
      <p:bldP spid="8" grpId="0" animBg="1"/>
      <p:bldP spid="1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2.4  </a:t>
            </a:r>
            <a:r>
              <a:rPr lang="zh-CN" altLang="en-US" b="1" dirty="0">
                <a:latin typeface="仿宋" panose="02010609060101010101" pitchFamily="49" charset="-122"/>
                <a:ea typeface="仿宋" panose="02010609060101010101" pitchFamily="49" charset="-122"/>
              </a:rPr>
              <a:t>控制语句</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2">
            <a:extLst>
              <a:ext uri="{FF2B5EF4-FFF2-40B4-BE49-F238E27FC236}">
                <a16:creationId xmlns:a16="http://schemas.microsoft.com/office/drawing/2014/main" id="{564C86D6-B5D1-4095-97C7-5296880B3CBF}"/>
              </a:ext>
            </a:extLst>
          </p:cNvPr>
          <p:cNvSpPr txBox="1">
            <a:spLocks/>
          </p:cNvSpPr>
          <p:nvPr/>
        </p:nvSpPr>
        <p:spPr>
          <a:xfrm>
            <a:off x="668773" y="2159826"/>
            <a:ext cx="10531833" cy="309876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do-while</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循环是先执行循环体，再根据条件确定是否能再执行循环体。</a:t>
            </a:r>
          </a:p>
          <a:p>
            <a:pPr marL="0" indent="720000">
              <a:lnSpc>
                <a:spcPct val="13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do-while</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循环的语句形式：</a:t>
            </a:r>
          </a:p>
          <a:p>
            <a:pPr marL="0" indent="720000">
              <a:lnSpc>
                <a:spcPct val="130000"/>
              </a:lnSpc>
              <a:spcBef>
                <a:spcPts val="0"/>
              </a:spcBef>
              <a:buNone/>
            </a:pPr>
            <a:endParaRPr lang="en-US" altLang="zh-CN" sz="2400" dirty="0">
              <a:solidFill>
                <a:schemeClr val="tx1">
                  <a:lumMod val="85000"/>
                  <a:lumOff val="15000"/>
                </a:schemeClr>
              </a:solidFill>
              <a:latin typeface="仿宋" panose="02010609060101010101" pitchFamily="49" charset="-122"/>
              <a:ea typeface="仿宋" panose="02010609060101010101" pitchFamily="49" charset="-122"/>
            </a:endParaRPr>
          </a:p>
          <a:p>
            <a:pPr marL="0" indent="720000">
              <a:lnSpc>
                <a:spcPct val="130000"/>
              </a:lnSpc>
              <a:spcBef>
                <a:spcPts val="0"/>
              </a:spcBef>
              <a:buNone/>
            </a:pPr>
            <a:endParaRPr lang="zh-CN" altLang="en-US" sz="2400" dirty="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5" name="Freeform 3">
            <a:extLst>
              <a:ext uri="{FF2B5EF4-FFF2-40B4-BE49-F238E27FC236}">
                <a16:creationId xmlns:a16="http://schemas.microsoft.com/office/drawing/2014/main" id="{38988DFA-8F66-489A-B308-6D1282FEFAF0}"/>
              </a:ext>
            </a:extLst>
          </p:cNvPr>
          <p:cNvSpPr/>
          <p:nvPr/>
        </p:nvSpPr>
        <p:spPr>
          <a:xfrm>
            <a:off x="0" y="13723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6" name="内容占位符 2">
            <a:extLst>
              <a:ext uri="{FF2B5EF4-FFF2-40B4-BE49-F238E27FC236}">
                <a16:creationId xmlns:a16="http://schemas.microsoft.com/office/drawing/2014/main" id="{9190772E-F175-4248-A006-E69BFC92B0A2}"/>
              </a:ext>
            </a:extLst>
          </p:cNvPr>
          <p:cNvSpPr txBox="1">
            <a:spLocks/>
          </p:cNvSpPr>
          <p:nvPr/>
        </p:nvSpPr>
        <p:spPr>
          <a:xfrm>
            <a:off x="1069615" y="1372394"/>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2.do-while</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循环</a:t>
            </a:r>
          </a:p>
        </p:txBody>
      </p:sp>
      <p:sp>
        <p:nvSpPr>
          <p:cNvPr id="7" name="矩形 6">
            <a:extLst>
              <a:ext uri="{FF2B5EF4-FFF2-40B4-BE49-F238E27FC236}">
                <a16:creationId xmlns:a16="http://schemas.microsoft.com/office/drawing/2014/main" id="{B6BECDEB-2170-4E29-A331-4B8BC4979DA0}"/>
              </a:ext>
            </a:extLst>
          </p:cNvPr>
          <p:cNvSpPr/>
          <p:nvPr/>
        </p:nvSpPr>
        <p:spPr>
          <a:xfrm>
            <a:off x="0" y="6401594"/>
            <a:ext cx="12192000" cy="533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aphicFrame>
        <p:nvGraphicFramePr>
          <p:cNvPr id="8" name="表格 7">
            <a:extLst>
              <a:ext uri="{FF2B5EF4-FFF2-40B4-BE49-F238E27FC236}">
                <a16:creationId xmlns:a16="http://schemas.microsoft.com/office/drawing/2014/main" id="{335596E0-3334-43A0-BEF0-579F7443023B}"/>
              </a:ext>
            </a:extLst>
          </p:cNvPr>
          <p:cNvGraphicFramePr>
            <a:graphicFrameLocks noGrp="1"/>
          </p:cNvGraphicFramePr>
          <p:nvPr>
            <p:extLst>
              <p:ext uri="{D42A27DB-BD31-4B8C-83A1-F6EECF244321}">
                <p14:modId xmlns:p14="http://schemas.microsoft.com/office/powerpoint/2010/main" val="455747024"/>
              </p:ext>
            </p:extLst>
          </p:nvPr>
        </p:nvGraphicFramePr>
        <p:xfrm>
          <a:off x="1523206" y="3353594"/>
          <a:ext cx="9753600" cy="2819400"/>
        </p:xfrm>
        <a:graphic>
          <a:graphicData uri="http://schemas.openxmlformats.org/drawingml/2006/table">
            <a:tbl>
              <a:tblPr firstRow="1" firstCol="1" bandRow="1">
                <a:tableStyleId>{5C22544A-7EE6-4342-B048-85BDC9FD1C3A}</a:tableStyleId>
              </a:tblPr>
              <a:tblGrid>
                <a:gridCol w="4646756">
                  <a:extLst>
                    <a:ext uri="{9D8B030D-6E8A-4147-A177-3AD203B41FA5}">
                      <a16:colId xmlns:a16="http://schemas.microsoft.com/office/drawing/2014/main" val="20000"/>
                    </a:ext>
                  </a:extLst>
                </a:gridCol>
                <a:gridCol w="5106844">
                  <a:extLst>
                    <a:ext uri="{9D8B030D-6E8A-4147-A177-3AD203B41FA5}">
                      <a16:colId xmlns:a16="http://schemas.microsoft.com/office/drawing/2014/main" val="20001"/>
                    </a:ext>
                  </a:extLst>
                </a:gridCol>
              </a:tblGrid>
              <a:tr h="2819400">
                <a:tc>
                  <a:txBody>
                    <a:bodyPr/>
                    <a:lstStyle/>
                    <a:p>
                      <a:pPr indent="266700" algn="l">
                        <a:lnSpc>
                          <a:spcPct val="130000"/>
                        </a:lnSpc>
                        <a:spcAft>
                          <a:spcPts val="0"/>
                        </a:spcAft>
                      </a:pPr>
                      <a:r>
                        <a:rPr lang="zh-CN" sz="2400" b="0" kern="100" dirty="0">
                          <a:effectLst/>
                          <a:latin typeface="+mn-ea"/>
                          <a:ea typeface="+mn-ea"/>
                        </a:rPr>
                        <a:t>形式</a:t>
                      </a:r>
                      <a:r>
                        <a:rPr lang="en-US" sz="2400" b="0" kern="100" dirty="0">
                          <a:effectLst/>
                          <a:latin typeface="+mn-ea"/>
                          <a:ea typeface="+mn-ea"/>
                        </a:rPr>
                        <a:t>1</a:t>
                      </a:r>
                      <a:r>
                        <a:rPr lang="zh-CN" sz="2400" b="0" kern="100" dirty="0">
                          <a:effectLst/>
                          <a:latin typeface="+mn-ea"/>
                          <a:ea typeface="+mn-ea"/>
                        </a:rPr>
                        <a:t>：</a:t>
                      </a:r>
                    </a:p>
                    <a:p>
                      <a:pPr indent="290830" algn="l">
                        <a:lnSpc>
                          <a:spcPct val="130000"/>
                        </a:lnSpc>
                        <a:spcAft>
                          <a:spcPts val="0"/>
                        </a:spcAft>
                      </a:pPr>
                      <a:r>
                        <a:rPr lang="en-US" sz="2400" b="0" kern="100" dirty="0">
                          <a:effectLst/>
                          <a:latin typeface="+mn-ea"/>
                          <a:ea typeface="+mn-ea"/>
                        </a:rPr>
                        <a:t>do</a:t>
                      </a:r>
                      <a:endParaRPr lang="zh-CN" sz="2400" b="0" kern="100" dirty="0">
                        <a:effectLst/>
                        <a:latin typeface="+mn-ea"/>
                        <a:ea typeface="+mn-ea"/>
                      </a:endParaRPr>
                    </a:p>
                    <a:p>
                      <a:pPr indent="470535" algn="l">
                        <a:lnSpc>
                          <a:spcPct val="130000"/>
                        </a:lnSpc>
                        <a:spcAft>
                          <a:spcPts val="0"/>
                        </a:spcAft>
                      </a:pPr>
                      <a:r>
                        <a:rPr lang="zh-CN" sz="2400" b="0" kern="100" dirty="0">
                          <a:effectLst/>
                          <a:latin typeface="+mn-ea"/>
                          <a:ea typeface="+mn-ea"/>
                        </a:rPr>
                        <a:t>一条语句（循环体）</a:t>
                      </a:r>
                    </a:p>
                    <a:p>
                      <a:pPr indent="269240" algn="l">
                        <a:lnSpc>
                          <a:spcPct val="130000"/>
                        </a:lnSpc>
                        <a:spcAft>
                          <a:spcPts val="0"/>
                        </a:spcAft>
                      </a:pPr>
                      <a:r>
                        <a:rPr lang="en-US" sz="2400" b="0" kern="100" dirty="0">
                          <a:effectLst/>
                          <a:latin typeface="+mn-ea"/>
                          <a:ea typeface="+mn-ea"/>
                        </a:rPr>
                        <a:t>while(</a:t>
                      </a:r>
                      <a:r>
                        <a:rPr lang="zh-CN" sz="2400" b="0" kern="100" dirty="0">
                          <a:effectLst/>
                          <a:latin typeface="+mn-ea"/>
                          <a:ea typeface="+mn-ea"/>
                        </a:rPr>
                        <a:t>循环条件</a:t>
                      </a:r>
                      <a:r>
                        <a:rPr lang="en-US" sz="2400" b="0" kern="100" dirty="0">
                          <a:effectLst/>
                          <a:latin typeface="+mn-ea"/>
                          <a:ea typeface="+mn-ea"/>
                        </a:rPr>
                        <a:t>);</a:t>
                      </a:r>
                      <a:endParaRPr lang="zh-CN" sz="2400" b="0" kern="100" dirty="0">
                        <a:effectLst/>
                        <a:latin typeface="+mn-ea"/>
                        <a:ea typeface="+mn-ea"/>
                        <a:cs typeface="Mongolian Baiti"/>
                      </a:endParaRPr>
                    </a:p>
                  </a:txBody>
                  <a:tcPr marL="68580" marR="68580" marT="0" marB="0">
                    <a:solidFill>
                      <a:srgbClr val="0070C0"/>
                    </a:solidFill>
                  </a:tcPr>
                </a:tc>
                <a:tc>
                  <a:txBody>
                    <a:bodyPr/>
                    <a:lstStyle/>
                    <a:p>
                      <a:pPr indent="266700" algn="l">
                        <a:lnSpc>
                          <a:spcPct val="130000"/>
                        </a:lnSpc>
                        <a:spcAft>
                          <a:spcPts val="0"/>
                        </a:spcAft>
                      </a:pPr>
                      <a:r>
                        <a:rPr lang="zh-CN" sz="2400" b="0" kern="100" dirty="0">
                          <a:effectLst/>
                          <a:latin typeface="+mn-ea"/>
                          <a:ea typeface="+mn-ea"/>
                        </a:rPr>
                        <a:t>形式</a:t>
                      </a:r>
                      <a:r>
                        <a:rPr lang="en-US" sz="2400" b="0" kern="100" dirty="0">
                          <a:effectLst/>
                          <a:latin typeface="+mn-ea"/>
                          <a:ea typeface="+mn-ea"/>
                        </a:rPr>
                        <a:t>2</a:t>
                      </a:r>
                      <a:r>
                        <a:rPr lang="zh-CN" sz="2400" b="0" kern="100" dirty="0">
                          <a:effectLst/>
                          <a:latin typeface="+mn-ea"/>
                          <a:ea typeface="+mn-ea"/>
                        </a:rPr>
                        <a:t>：</a:t>
                      </a:r>
                    </a:p>
                    <a:p>
                      <a:pPr indent="264160" algn="l">
                        <a:lnSpc>
                          <a:spcPct val="130000"/>
                        </a:lnSpc>
                        <a:spcAft>
                          <a:spcPts val="0"/>
                        </a:spcAft>
                      </a:pPr>
                      <a:r>
                        <a:rPr lang="en-US" sz="2400" b="0" kern="100" dirty="0">
                          <a:effectLst/>
                          <a:latin typeface="+mn-ea"/>
                          <a:ea typeface="+mn-ea"/>
                        </a:rPr>
                        <a:t>do</a:t>
                      </a:r>
                      <a:endParaRPr lang="zh-CN" sz="2400" b="0" kern="100" dirty="0">
                        <a:effectLst/>
                        <a:latin typeface="+mn-ea"/>
                        <a:ea typeface="+mn-ea"/>
                      </a:endParaRPr>
                    </a:p>
                    <a:p>
                      <a:pPr indent="264160" algn="l">
                        <a:lnSpc>
                          <a:spcPct val="130000"/>
                        </a:lnSpc>
                        <a:spcAft>
                          <a:spcPts val="0"/>
                        </a:spcAft>
                      </a:pPr>
                      <a:r>
                        <a:rPr lang="en-US" sz="2400" b="0" kern="100" dirty="0">
                          <a:effectLst/>
                          <a:latin typeface="+mn-ea"/>
                          <a:ea typeface="+mn-ea"/>
                        </a:rPr>
                        <a:t>{</a:t>
                      </a:r>
                      <a:endParaRPr lang="zh-CN" sz="2400" b="0" kern="100" dirty="0">
                        <a:effectLst/>
                        <a:latin typeface="+mn-ea"/>
                        <a:ea typeface="+mn-ea"/>
                      </a:endParaRPr>
                    </a:p>
                    <a:p>
                      <a:pPr indent="533400" algn="l">
                        <a:lnSpc>
                          <a:spcPct val="130000"/>
                        </a:lnSpc>
                        <a:spcAft>
                          <a:spcPts val="0"/>
                        </a:spcAft>
                      </a:pPr>
                      <a:r>
                        <a:rPr lang="zh-CN" sz="2400" b="0" kern="100" dirty="0">
                          <a:effectLst/>
                          <a:latin typeface="+mn-ea"/>
                          <a:ea typeface="+mn-ea"/>
                        </a:rPr>
                        <a:t>多条语句（循环体）</a:t>
                      </a:r>
                    </a:p>
                    <a:p>
                      <a:pPr indent="264160" algn="l">
                        <a:lnSpc>
                          <a:spcPct val="130000"/>
                        </a:lnSpc>
                        <a:spcAft>
                          <a:spcPts val="0"/>
                        </a:spcAft>
                      </a:pPr>
                      <a:r>
                        <a:rPr lang="en-US" sz="2400" b="0" kern="100" dirty="0">
                          <a:effectLst/>
                          <a:latin typeface="+mn-ea"/>
                          <a:ea typeface="+mn-ea"/>
                        </a:rPr>
                        <a:t>} while(</a:t>
                      </a:r>
                      <a:r>
                        <a:rPr lang="zh-CN" sz="2400" b="0" kern="100" dirty="0">
                          <a:effectLst/>
                          <a:latin typeface="+mn-ea"/>
                          <a:ea typeface="+mn-ea"/>
                        </a:rPr>
                        <a:t>循环条件</a:t>
                      </a:r>
                      <a:r>
                        <a:rPr lang="en-US" sz="2400" b="0" kern="100" dirty="0">
                          <a:effectLst/>
                          <a:latin typeface="+mn-ea"/>
                          <a:ea typeface="+mn-ea"/>
                        </a:rPr>
                        <a:t>);</a:t>
                      </a:r>
                      <a:endParaRPr lang="zh-CN" sz="2400" b="0" kern="100" dirty="0">
                        <a:effectLst/>
                        <a:latin typeface="+mn-ea"/>
                        <a:ea typeface="+mn-ea"/>
                        <a:cs typeface="Mongolian Baiti"/>
                      </a:endParaRPr>
                    </a:p>
                  </a:txBody>
                  <a:tcPr marL="68580" marR="68580" marT="0" marB="0">
                    <a:solidFill>
                      <a:srgbClr val="FFC00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0389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1+#ppt_w/2"/>
                                          </p:val>
                                        </p:tav>
                                        <p:tav tm="100000">
                                          <p:val>
                                            <p:strVal val="#ppt_x"/>
                                          </p:val>
                                        </p:tav>
                                      </p:tavLst>
                                    </p:anim>
                                    <p:anim calcmode="lin" valueType="num">
                                      <p:cBhvr additive="base">
                                        <p:cTn id="15" dur="500" fill="hold"/>
                                        <p:tgtEl>
                                          <p:spTgt spid="6"/>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9" fill="hold" grpId="0" nodeType="after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additive="base">
                                        <p:cTn id="25" dur="500" fill="hold"/>
                                        <p:tgtEl>
                                          <p:spTgt spid="4">
                                            <p:txEl>
                                              <p:pRg st="1" end="1"/>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
                                            <p:txEl>
                                              <p:pRg st="1" end="1"/>
                                            </p:txEl>
                                          </p:spTgt>
                                        </p:tgtEl>
                                        <p:attrNameLst>
                                          <p:attrName>ppt_y</p:attrName>
                                        </p:attrNameLst>
                                      </p:cBhvr>
                                      <p:tavLst>
                                        <p:tav tm="0">
                                          <p:val>
                                            <p:strVal val="0-#ppt_h/2"/>
                                          </p:val>
                                        </p:tav>
                                        <p:tav tm="100000">
                                          <p:val>
                                            <p:strVal val="#ppt_y"/>
                                          </p:val>
                                        </p:tav>
                                      </p:tavLst>
                                    </p:anim>
                                  </p:childTnLst>
                                </p:cTn>
                              </p:par>
                            </p:childTnLst>
                          </p:cTn>
                        </p:par>
                        <p:par>
                          <p:cTn id="27" fill="hold">
                            <p:stCondLst>
                              <p:cond delay="500"/>
                            </p:stCondLst>
                            <p:childTnLst>
                              <p:par>
                                <p:cTn id="28" presetID="31" presetClass="entr" presetSubtype="0"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1000" fill="hold"/>
                                        <p:tgtEl>
                                          <p:spTgt spid="8"/>
                                        </p:tgtEl>
                                        <p:attrNameLst>
                                          <p:attrName>ppt_w</p:attrName>
                                        </p:attrNameLst>
                                      </p:cBhvr>
                                      <p:tavLst>
                                        <p:tav tm="0">
                                          <p:val>
                                            <p:fltVal val="0"/>
                                          </p:val>
                                        </p:tav>
                                        <p:tav tm="100000">
                                          <p:val>
                                            <p:strVal val="#ppt_w"/>
                                          </p:val>
                                        </p:tav>
                                      </p:tavLst>
                                    </p:anim>
                                    <p:anim calcmode="lin" valueType="num">
                                      <p:cBhvr>
                                        <p:cTn id="31" dur="1000" fill="hold"/>
                                        <p:tgtEl>
                                          <p:spTgt spid="8"/>
                                        </p:tgtEl>
                                        <p:attrNameLst>
                                          <p:attrName>ppt_h</p:attrName>
                                        </p:attrNameLst>
                                      </p:cBhvr>
                                      <p:tavLst>
                                        <p:tav tm="0">
                                          <p:val>
                                            <p:fltVal val="0"/>
                                          </p:val>
                                        </p:tav>
                                        <p:tav tm="100000">
                                          <p:val>
                                            <p:strVal val="#ppt_h"/>
                                          </p:val>
                                        </p:tav>
                                      </p:tavLst>
                                    </p:anim>
                                    <p:anim calcmode="lin" valueType="num">
                                      <p:cBhvr>
                                        <p:cTn id="32" dur="1000" fill="hold"/>
                                        <p:tgtEl>
                                          <p:spTgt spid="8"/>
                                        </p:tgtEl>
                                        <p:attrNameLst>
                                          <p:attrName>style.rotation</p:attrName>
                                        </p:attrNameLst>
                                      </p:cBhvr>
                                      <p:tavLst>
                                        <p:tav tm="0">
                                          <p:val>
                                            <p:fltVal val="90"/>
                                          </p:val>
                                        </p:tav>
                                        <p:tav tm="100000">
                                          <p:val>
                                            <p:fltVal val="0"/>
                                          </p:val>
                                        </p:tav>
                                      </p:tavLst>
                                    </p:anim>
                                    <p:animEffect transition="in" filter="fade">
                                      <p:cBhvr>
                                        <p:cTn id="33" dur="1000"/>
                                        <p:tgtEl>
                                          <p:spTgt spid="8"/>
                                        </p:tgtEl>
                                      </p:cBhvr>
                                    </p:animEffect>
                                  </p:childTnLst>
                                </p:cTn>
                              </p:par>
                            </p:childTnLst>
                          </p:cTn>
                        </p:par>
                        <p:par>
                          <p:cTn id="34" fill="hold">
                            <p:stCondLst>
                              <p:cond delay="1500"/>
                            </p:stCondLst>
                            <p:childTnLst>
                              <p:par>
                                <p:cTn id="35" presetID="16" presetClass="entr" presetSubtype="21"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arn(inVertical)">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uiExpand="1" build="p"/>
      <p:bldP spid="5" grpId="0" animBg="1"/>
      <p:bldP spid="6" grpId="0"/>
      <p:bldP spid="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2.4  </a:t>
            </a:r>
            <a:r>
              <a:rPr lang="zh-CN" altLang="en-US" b="1" dirty="0">
                <a:latin typeface="仿宋" panose="02010609060101010101" pitchFamily="49" charset="-122"/>
                <a:ea typeface="仿宋" panose="02010609060101010101" pitchFamily="49" charset="-122"/>
              </a:rPr>
              <a:t>控制语句</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FABB9A94-953D-447E-9E21-8CFAA2781722}"/>
              </a:ext>
            </a:extLst>
          </p:cNvPr>
          <p:cNvSpPr/>
          <p:nvPr/>
        </p:nvSpPr>
        <p:spPr>
          <a:xfrm>
            <a:off x="-2" y="1223429"/>
            <a:ext cx="12190415" cy="47971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内容占位符 2">
            <a:extLst>
              <a:ext uri="{FF2B5EF4-FFF2-40B4-BE49-F238E27FC236}">
                <a16:creationId xmlns:a16="http://schemas.microsoft.com/office/drawing/2014/main" id="{E8B2F773-6625-4BE6-ACEF-C2FEAE1DD366}"/>
              </a:ext>
            </a:extLst>
          </p:cNvPr>
          <p:cNvSpPr txBox="1">
            <a:spLocks/>
          </p:cNvSpPr>
          <p:nvPr/>
        </p:nvSpPr>
        <p:spPr>
          <a:xfrm>
            <a:off x="258910" y="1372393"/>
            <a:ext cx="7055496" cy="3742429"/>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zh-CN" altLang="en-US" sz="2400" dirty="0"/>
              <a:t>执行过程如图所示。</a:t>
            </a:r>
          </a:p>
        </p:txBody>
      </p:sp>
      <p:sp>
        <p:nvSpPr>
          <p:cNvPr id="7" name="矩形 6">
            <a:extLst>
              <a:ext uri="{FF2B5EF4-FFF2-40B4-BE49-F238E27FC236}">
                <a16:creationId xmlns:a16="http://schemas.microsoft.com/office/drawing/2014/main" id="{0AD2C191-1835-44D3-B9AC-50591DD9B90A}"/>
              </a:ext>
            </a:extLst>
          </p:cNvPr>
          <p:cNvSpPr/>
          <p:nvPr/>
        </p:nvSpPr>
        <p:spPr>
          <a:xfrm>
            <a:off x="0" y="6020594"/>
            <a:ext cx="12192000" cy="914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5692B0D5-19D9-41B5-8CA0-DB12D0914651}"/>
              </a:ext>
            </a:extLst>
          </p:cNvPr>
          <p:cNvGrpSpPr/>
          <p:nvPr/>
        </p:nvGrpSpPr>
        <p:grpSpPr>
          <a:xfrm>
            <a:off x="761207" y="6174581"/>
            <a:ext cx="352250" cy="455613"/>
            <a:chOff x="5449889" y="1827213"/>
            <a:chExt cx="352250" cy="455613"/>
          </a:xfrm>
          <a:solidFill>
            <a:srgbClr val="FFFF00"/>
          </a:solidFill>
        </p:grpSpPr>
        <p:sp>
          <p:nvSpPr>
            <p:cNvPr id="9" name="Freeform 125">
              <a:extLst>
                <a:ext uri="{FF2B5EF4-FFF2-40B4-BE49-F238E27FC236}">
                  <a16:creationId xmlns:a16="http://schemas.microsoft.com/office/drawing/2014/main" id="{4AC196CA-A569-45B1-9186-B4A9144A0EE9}"/>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26">
              <a:extLst>
                <a:ext uri="{FF2B5EF4-FFF2-40B4-BE49-F238E27FC236}">
                  <a16:creationId xmlns:a16="http://schemas.microsoft.com/office/drawing/2014/main" id="{6B0DDD26-B1E4-4D4F-BFE5-461B9740ABBC}"/>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1" name="内容占位符 2">
            <a:extLst>
              <a:ext uri="{FF2B5EF4-FFF2-40B4-BE49-F238E27FC236}">
                <a16:creationId xmlns:a16="http://schemas.microsoft.com/office/drawing/2014/main" id="{865BB555-658A-4FB2-A540-DD988255C9B9}"/>
              </a:ext>
            </a:extLst>
          </p:cNvPr>
          <p:cNvSpPr txBox="1">
            <a:spLocks/>
          </p:cNvSpPr>
          <p:nvPr/>
        </p:nvSpPr>
        <p:spPr>
          <a:xfrm>
            <a:off x="1069615" y="6157906"/>
            <a:ext cx="10588191" cy="92948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rPr>
              <a:t>【</a:t>
            </a:r>
            <a:r>
              <a:rPr lang="zh-CN" altLang="en-US" sz="2400" dirty="0">
                <a:solidFill>
                  <a:schemeClr val="bg1"/>
                </a:solidFill>
              </a:rPr>
              <a:t>例</a:t>
            </a:r>
            <a:r>
              <a:rPr lang="en-US" altLang="zh-CN" sz="2400" dirty="0">
                <a:solidFill>
                  <a:schemeClr val="bg1"/>
                </a:solidFill>
              </a:rPr>
              <a:t>2.16】</a:t>
            </a:r>
            <a:r>
              <a:rPr lang="zh-CN" altLang="en-US" sz="2400" dirty="0">
                <a:solidFill>
                  <a:schemeClr val="bg1"/>
                </a:solidFill>
              </a:rPr>
              <a:t>用</a:t>
            </a:r>
            <a:r>
              <a:rPr lang="en-US" altLang="zh-CN" sz="2400" dirty="0">
                <a:solidFill>
                  <a:schemeClr val="bg1"/>
                </a:solidFill>
              </a:rPr>
              <a:t>do-while</a:t>
            </a:r>
            <a:r>
              <a:rPr lang="zh-CN" altLang="en-US" sz="2400" dirty="0">
                <a:solidFill>
                  <a:schemeClr val="bg1"/>
                </a:solidFill>
              </a:rPr>
              <a:t>语句重写例</a:t>
            </a:r>
            <a:r>
              <a:rPr lang="en-US" altLang="zh-CN" sz="2400" dirty="0">
                <a:solidFill>
                  <a:schemeClr val="bg1"/>
                </a:solidFill>
              </a:rPr>
              <a:t>2.14</a:t>
            </a:r>
            <a:r>
              <a:rPr lang="zh-CN" altLang="en-US" sz="2400" dirty="0">
                <a:solidFill>
                  <a:schemeClr val="bg1"/>
                </a:solidFill>
              </a:rPr>
              <a:t>。</a:t>
            </a:r>
            <a:endParaRPr lang="en-US" altLang="zh-CN" sz="2400" dirty="0">
              <a:solidFill>
                <a:srgbClr val="FFFF00"/>
              </a:solidFill>
            </a:endParaRPr>
          </a:p>
        </p:txBody>
      </p:sp>
      <p:grpSp>
        <p:nvGrpSpPr>
          <p:cNvPr id="12" name="组合 11">
            <a:extLst>
              <a:ext uri="{FF2B5EF4-FFF2-40B4-BE49-F238E27FC236}">
                <a16:creationId xmlns:a16="http://schemas.microsoft.com/office/drawing/2014/main" id="{BEC92430-6B12-4BCA-A7E7-A2844431A9BD}"/>
              </a:ext>
            </a:extLst>
          </p:cNvPr>
          <p:cNvGrpSpPr/>
          <p:nvPr/>
        </p:nvGrpSpPr>
        <p:grpSpPr>
          <a:xfrm>
            <a:off x="8990806" y="2134394"/>
            <a:ext cx="2510373" cy="3897626"/>
            <a:chOff x="9675584" y="4554464"/>
            <a:chExt cx="1877787" cy="1750822"/>
          </a:xfrm>
        </p:grpSpPr>
        <p:sp>
          <p:nvSpPr>
            <p:cNvPr id="13" name="矩形 12">
              <a:extLst>
                <a:ext uri="{FF2B5EF4-FFF2-40B4-BE49-F238E27FC236}">
                  <a16:creationId xmlns:a16="http://schemas.microsoft.com/office/drawing/2014/main" id="{48FA609B-42EB-4688-BAB2-72AB87FC0ADE}"/>
                </a:ext>
              </a:extLst>
            </p:cNvPr>
            <p:cNvSpPr/>
            <p:nvPr/>
          </p:nvSpPr>
          <p:spPr>
            <a:xfrm>
              <a:off x="11286669" y="4554464"/>
              <a:ext cx="266702" cy="17476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8AA8476B-C4EC-486E-AF17-6F1DDC36AFA3}"/>
                </a:ext>
              </a:extLst>
            </p:cNvPr>
            <p:cNvSpPr/>
            <p:nvPr/>
          </p:nvSpPr>
          <p:spPr>
            <a:xfrm>
              <a:off x="10642146" y="5375965"/>
              <a:ext cx="266702" cy="9293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726F207C-E815-4933-9410-E2D2F569D1AB}"/>
                </a:ext>
              </a:extLst>
            </p:cNvPr>
            <p:cNvSpPr/>
            <p:nvPr/>
          </p:nvSpPr>
          <p:spPr>
            <a:xfrm>
              <a:off x="10241641" y="4896756"/>
              <a:ext cx="266702" cy="140853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DDF41A69-444F-448F-A420-804D811935CC}"/>
                </a:ext>
              </a:extLst>
            </p:cNvPr>
            <p:cNvSpPr/>
            <p:nvPr/>
          </p:nvSpPr>
          <p:spPr>
            <a:xfrm>
              <a:off x="9675584" y="5828865"/>
              <a:ext cx="266702" cy="47642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Rectangle 2">
            <a:extLst>
              <a:ext uri="{FF2B5EF4-FFF2-40B4-BE49-F238E27FC236}">
                <a16:creationId xmlns:a16="http://schemas.microsoft.com/office/drawing/2014/main" id="{89DFF041-7C66-4D16-928F-A70341679CC7}"/>
              </a:ext>
            </a:extLst>
          </p:cNvPr>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a:extLst>
              <a:ext uri="{FF2B5EF4-FFF2-40B4-BE49-F238E27FC236}">
                <a16:creationId xmlns:a16="http://schemas.microsoft.com/office/drawing/2014/main" id="{93E7562C-7351-41AD-BFB4-9D93059EC2D0}"/>
              </a:ext>
            </a:extLst>
          </p:cNvPr>
          <p:cNvGraphicFramePr>
            <a:graphicFrameLocks noChangeAspect="1"/>
          </p:cNvGraphicFramePr>
          <p:nvPr>
            <p:extLst>
              <p:ext uri="{D42A27DB-BD31-4B8C-83A1-F6EECF244321}">
                <p14:modId xmlns:p14="http://schemas.microsoft.com/office/powerpoint/2010/main" val="3819999083"/>
              </p:ext>
            </p:extLst>
          </p:nvPr>
        </p:nvGraphicFramePr>
        <p:xfrm>
          <a:off x="3275806" y="1108205"/>
          <a:ext cx="3656806" cy="4984091"/>
        </p:xfrm>
        <a:graphic>
          <a:graphicData uri="http://schemas.openxmlformats.org/presentationml/2006/ole">
            <mc:AlternateContent xmlns:mc="http://schemas.openxmlformats.org/markup-compatibility/2006">
              <mc:Choice xmlns:v="urn:schemas-microsoft-com:vml" Requires="v">
                <p:oleObj spid="_x0000_s7181" r:id="rId3" imgW="1320484" imgH="1791167" progId="Visio.Drawing.11">
                  <p:embed/>
                </p:oleObj>
              </mc:Choice>
              <mc:Fallback>
                <p:oleObj r:id="rId3" imgW="1320484" imgH="1791167" progId="Visio.Drawing.11">
                  <p:embed/>
                  <p:pic>
                    <p:nvPicPr>
                      <p:cNvPr id="4"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06" y="1108205"/>
                        <a:ext cx="3656806" cy="4984091"/>
                      </a:xfrm>
                      <a:prstGeom prst="rect">
                        <a:avLst/>
                      </a:prstGeom>
                      <a:noFill/>
                    </p:spPr>
                  </p:pic>
                </p:oleObj>
              </mc:Fallback>
            </mc:AlternateContent>
          </a:graphicData>
        </a:graphic>
      </p:graphicFrame>
      <p:sp>
        <p:nvSpPr>
          <p:cNvPr id="19" name="矩形 18">
            <a:hlinkClick r:id="rId5" action="ppaction://hlinkfile"/>
            <a:extLst>
              <a:ext uri="{FF2B5EF4-FFF2-40B4-BE49-F238E27FC236}">
                <a16:creationId xmlns:a16="http://schemas.microsoft.com/office/drawing/2014/main" id="{9A5C86A9-E086-465A-B609-FF2CB1636C4A}"/>
              </a:ext>
            </a:extLst>
          </p:cNvPr>
          <p:cNvSpPr/>
          <p:nvPr/>
        </p:nvSpPr>
        <p:spPr>
          <a:xfrm>
            <a:off x="7113543" y="6219973"/>
            <a:ext cx="3030038" cy="461665"/>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sz="2400" b="1" dirty="0">
                <a:solidFill>
                  <a:srgbClr val="0070C0"/>
                </a:solidFill>
                <a:latin typeface="Times New Roman" panose="02020603050405020304" pitchFamily="18" charset="0"/>
                <a:cs typeface="Times New Roman" panose="02020603050405020304" pitchFamily="18" charset="0"/>
              </a:rPr>
              <a:t>Example2_16.java</a:t>
            </a:r>
            <a:endParaRPr lang="zh-CN" altLang="en-US"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1239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circle(in)">
                                      <p:cBhvr>
                                        <p:cTn id="11" dur="2000"/>
                                        <p:tgtEl>
                                          <p:spTgt spid="4"/>
                                        </p:tgtEl>
                                      </p:cBhvr>
                                    </p:animEffect>
                                  </p:childTnLst>
                                </p:cTn>
                              </p:par>
                            </p:childTnLst>
                          </p:cTn>
                        </p:par>
                        <p:par>
                          <p:cTn id="12" fill="hold">
                            <p:stCondLst>
                              <p:cond delay="2500"/>
                            </p:stCondLst>
                            <p:childTnLst>
                              <p:par>
                                <p:cTn id="13" presetID="2" presetClass="entr" presetSubtype="9"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3000"/>
                            </p:stCondLst>
                            <p:childTnLst>
                              <p:par>
                                <p:cTn id="18" presetID="31" presetClass="entr" presetSubtype="0"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1000" fill="hold"/>
                                        <p:tgtEl>
                                          <p:spTgt spid="18"/>
                                        </p:tgtEl>
                                        <p:attrNameLst>
                                          <p:attrName>ppt_w</p:attrName>
                                        </p:attrNameLst>
                                      </p:cBhvr>
                                      <p:tavLst>
                                        <p:tav tm="0">
                                          <p:val>
                                            <p:fltVal val="0"/>
                                          </p:val>
                                        </p:tav>
                                        <p:tav tm="100000">
                                          <p:val>
                                            <p:strVal val="#ppt_w"/>
                                          </p:val>
                                        </p:tav>
                                      </p:tavLst>
                                    </p:anim>
                                    <p:anim calcmode="lin" valueType="num">
                                      <p:cBhvr>
                                        <p:cTn id="21" dur="1000" fill="hold"/>
                                        <p:tgtEl>
                                          <p:spTgt spid="18"/>
                                        </p:tgtEl>
                                        <p:attrNameLst>
                                          <p:attrName>ppt_h</p:attrName>
                                        </p:attrNameLst>
                                      </p:cBhvr>
                                      <p:tavLst>
                                        <p:tav tm="0">
                                          <p:val>
                                            <p:fltVal val="0"/>
                                          </p:val>
                                        </p:tav>
                                        <p:tav tm="100000">
                                          <p:val>
                                            <p:strVal val="#ppt_h"/>
                                          </p:val>
                                        </p:tav>
                                      </p:tavLst>
                                    </p:anim>
                                    <p:anim calcmode="lin" valueType="num">
                                      <p:cBhvr>
                                        <p:cTn id="22" dur="1000" fill="hold"/>
                                        <p:tgtEl>
                                          <p:spTgt spid="18"/>
                                        </p:tgtEl>
                                        <p:attrNameLst>
                                          <p:attrName>style.rotation</p:attrName>
                                        </p:attrNameLst>
                                      </p:cBhvr>
                                      <p:tavLst>
                                        <p:tav tm="0">
                                          <p:val>
                                            <p:fltVal val="90"/>
                                          </p:val>
                                        </p:tav>
                                        <p:tav tm="100000">
                                          <p:val>
                                            <p:fltVal val="0"/>
                                          </p:val>
                                        </p:tav>
                                      </p:tavLst>
                                    </p:anim>
                                    <p:animEffect transition="in" filter="fade">
                                      <p:cBhvr>
                                        <p:cTn id="23" dur="1000"/>
                                        <p:tgtEl>
                                          <p:spTgt spid="18"/>
                                        </p:tgtEl>
                                      </p:cBhvr>
                                    </p:animEffect>
                                  </p:childTnLst>
                                </p:cTn>
                              </p:par>
                            </p:childTnLst>
                          </p:cTn>
                        </p:par>
                        <p:par>
                          <p:cTn id="24" fill="hold">
                            <p:stCondLst>
                              <p:cond delay="4000"/>
                            </p:stCondLst>
                            <p:childTnLst>
                              <p:par>
                                <p:cTn id="25" presetID="22" presetClass="entr" presetSubtype="4"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par>
                          <p:cTn id="33" fill="hold">
                            <p:stCondLst>
                              <p:cond delay="500"/>
                            </p:stCondLst>
                            <p:childTnLst>
                              <p:par>
                                <p:cTn id="34" presetID="31" presetClass="entr" presetSubtype="0"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1000" fill="hold"/>
                                        <p:tgtEl>
                                          <p:spTgt spid="8"/>
                                        </p:tgtEl>
                                        <p:attrNameLst>
                                          <p:attrName>ppt_w</p:attrName>
                                        </p:attrNameLst>
                                      </p:cBhvr>
                                      <p:tavLst>
                                        <p:tav tm="0">
                                          <p:val>
                                            <p:fltVal val="0"/>
                                          </p:val>
                                        </p:tav>
                                        <p:tav tm="100000">
                                          <p:val>
                                            <p:strVal val="#ppt_w"/>
                                          </p:val>
                                        </p:tav>
                                      </p:tavLst>
                                    </p:anim>
                                    <p:anim calcmode="lin" valueType="num">
                                      <p:cBhvr>
                                        <p:cTn id="37" dur="1000" fill="hold"/>
                                        <p:tgtEl>
                                          <p:spTgt spid="8"/>
                                        </p:tgtEl>
                                        <p:attrNameLst>
                                          <p:attrName>ppt_h</p:attrName>
                                        </p:attrNameLst>
                                      </p:cBhvr>
                                      <p:tavLst>
                                        <p:tav tm="0">
                                          <p:val>
                                            <p:fltVal val="0"/>
                                          </p:val>
                                        </p:tav>
                                        <p:tav tm="100000">
                                          <p:val>
                                            <p:strVal val="#ppt_h"/>
                                          </p:val>
                                        </p:tav>
                                      </p:tavLst>
                                    </p:anim>
                                    <p:anim calcmode="lin" valueType="num">
                                      <p:cBhvr>
                                        <p:cTn id="38" dur="1000" fill="hold"/>
                                        <p:tgtEl>
                                          <p:spTgt spid="8"/>
                                        </p:tgtEl>
                                        <p:attrNameLst>
                                          <p:attrName>style.rotation</p:attrName>
                                        </p:attrNameLst>
                                      </p:cBhvr>
                                      <p:tavLst>
                                        <p:tav tm="0">
                                          <p:val>
                                            <p:fltVal val="90"/>
                                          </p:val>
                                        </p:tav>
                                        <p:tav tm="100000">
                                          <p:val>
                                            <p:fltVal val="0"/>
                                          </p:val>
                                        </p:tav>
                                      </p:tavLst>
                                    </p:anim>
                                    <p:animEffect transition="in" filter="fade">
                                      <p:cBhvr>
                                        <p:cTn id="39" dur="1000"/>
                                        <p:tgtEl>
                                          <p:spTgt spid="8"/>
                                        </p:tgtEl>
                                      </p:cBhvr>
                                    </p:animEffect>
                                  </p:childTnLst>
                                </p:cTn>
                              </p:par>
                            </p:childTnLst>
                          </p:cTn>
                        </p:par>
                        <p:par>
                          <p:cTn id="40" fill="hold">
                            <p:stCondLst>
                              <p:cond delay="1500"/>
                            </p:stCondLst>
                            <p:childTnLst>
                              <p:par>
                                <p:cTn id="41" presetID="2" presetClass="entr" presetSubtype="2"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1+#ppt_w/2"/>
                                          </p:val>
                                        </p:tav>
                                        <p:tav tm="100000">
                                          <p:val>
                                            <p:strVal val="#ppt_x"/>
                                          </p:val>
                                        </p:tav>
                                      </p:tavLst>
                                    </p:anim>
                                    <p:anim calcmode="lin" valueType="num">
                                      <p:cBhvr additive="base">
                                        <p:cTn id="44"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6" grpId="0"/>
      <p:bldP spid="7" grpId="0" animBg="1"/>
      <p:bldP spid="11"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2.4  </a:t>
            </a:r>
            <a:r>
              <a:rPr lang="zh-CN" altLang="en-US" b="1" dirty="0">
                <a:latin typeface="仿宋" panose="02010609060101010101" pitchFamily="49" charset="-122"/>
                <a:ea typeface="仿宋" panose="02010609060101010101" pitchFamily="49" charset="-122"/>
              </a:rPr>
              <a:t>控制语句</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7">
            <a:extLst>
              <a:ext uri="{FF2B5EF4-FFF2-40B4-BE49-F238E27FC236}">
                <a16:creationId xmlns:a16="http://schemas.microsoft.com/office/drawing/2014/main" id="{F4874F34-0E35-48F0-87AC-E84F01FFEC10}"/>
              </a:ext>
            </a:extLst>
          </p:cNvPr>
          <p:cNvSpPr/>
          <p:nvPr/>
        </p:nvSpPr>
        <p:spPr>
          <a:xfrm>
            <a:off x="913606" y="2108224"/>
            <a:ext cx="10820400" cy="3463069"/>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内容占位符 2">
            <a:extLst>
              <a:ext uri="{FF2B5EF4-FFF2-40B4-BE49-F238E27FC236}">
                <a16:creationId xmlns:a16="http://schemas.microsoft.com/office/drawing/2014/main" id="{D463C66D-DEF7-43C9-B616-59CD1B64D292}"/>
              </a:ext>
            </a:extLst>
          </p:cNvPr>
          <p:cNvSpPr txBox="1">
            <a:spLocks/>
          </p:cNvSpPr>
          <p:nvPr/>
        </p:nvSpPr>
        <p:spPr>
          <a:xfrm>
            <a:off x="913606" y="2201215"/>
            <a:ext cx="10531833" cy="309876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for</a:t>
            </a:r>
            <a:r>
              <a:rPr lang="zh-CN" altLang="en-US" sz="2400" dirty="0">
                <a:solidFill>
                  <a:schemeClr val="tx1"/>
                </a:solidFill>
                <a:latin typeface="仿宋" panose="02010609060101010101" pitchFamily="49" charset="-122"/>
                <a:ea typeface="仿宋" panose="02010609060101010101" pitchFamily="49" charset="-122"/>
              </a:rPr>
              <a:t>循环是三种循环中使用最灵活、使用最多的循环。在</a:t>
            </a:r>
            <a:r>
              <a:rPr lang="en-US" altLang="zh-CN" sz="2400" dirty="0">
                <a:solidFill>
                  <a:schemeClr val="tx1"/>
                </a:solidFill>
                <a:latin typeface="仿宋" panose="02010609060101010101" pitchFamily="49" charset="-122"/>
                <a:ea typeface="仿宋" panose="02010609060101010101" pitchFamily="49" charset="-122"/>
              </a:rPr>
              <a:t>for</a:t>
            </a:r>
            <a:r>
              <a:rPr lang="zh-CN" altLang="en-US" sz="2400" dirty="0">
                <a:solidFill>
                  <a:schemeClr val="tx1"/>
                </a:solidFill>
                <a:latin typeface="仿宋" panose="02010609060101010101" pitchFamily="49" charset="-122"/>
                <a:ea typeface="仿宋" panose="02010609060101010101" pitchFamily="49" charset="-122"/>
              </a:rPr>
              <a:t>循环中，可以对变量（循环控制变量）初始化、控制循环（循环条件）和使变量变化（循环控制变量增量）。</a:t>
            </a:r>
          </a:p>
          <a:p>
            <a:pPr marL="0" indent="7200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for</a:t>
            </a:r>
            <a:r>
              <a:rPr lang="zh-CN" altLang="en-US" sz="2400" dirty="0">
                <a:solidFill>
                  <a:schemeClr val="tx1"/>
                </a:solidFill>
                <a:latin typeface="仿宋" panose="02010609060101010101" pitchFamily="49" charset="-122"/>
                <a:ea typeface="仿宋" panose="02010609060101010101" pitchFamily="49" charset="-122"/>
              </a:rPr>
              <a:t>循环的一般语法形式：</a:t>
            </a:r>
          </a:p>
          <a:p>
            <a:pPr marL="0" indent="1252538">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for(</a:t>
            </a:r>
            <a:r>
              <a:rPr lang="zh-CN" altLang="en-US" sz="2400" dirty="0">
                <a:solidFill>
                  <a:schemeClr val="tx1"/>
                </a:solidFill>
                <a:latin typeface="仿宋" panose="02010609060101010101" pitchFamily="49" charset="-122"/>
                <a:ea typeface="仿宋" panose="02010609060101010101" pitchFamily="49" charset="-122"/>
              </a:rPr>
              <a:t>变量初始化表达式</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循环条件表达式</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变量增量表达式</a:t>
            </a:r>
            <a:r>
              <a:rPr lang="en-US" altLang="zh-CN" sz="2400" dirty="0">
                <a:solidFill>
                  <a:schemeClr val="tx1"/>
                </a:solidFill>
                <a:latin typeface="仿宋" panose="02010609060101010101" pitchFamily="49" charset="-122"/>
                <a:ea typeface="仿宋" panose="02010609060101010101" pitchFamily="49" charset="-122"/>
              </a:rPr>
              <a:t>)</a:t>
            </a:r>
          </a:p>
          <a:p>
            <a:pPr marL="0" indent="1703388">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循环体</a:t>
            </a:r>
          </a:p>
          <a:p>
            <a:pPr marL="0" indent="720000">
              <a:lnSpc>
                <a:spcPct val="130000"/>
              </a:lnSpc>
              <a:spcBef>
                <a:spcPts val="0"/>
              </a:spcBef>
              <a:buNone/>
            </a:pPr>
            <a:endParaRPr lang="en-US" altLang="zh-CN" sz="2400" dirty="0">
              <a:solidFill>
                <a:schemeClr val="tx1"/>
              </a:solidFill>
              <a:latin typeface="仿宋" panose="02010609060101010101" pitchFamily="49" charset="-122"/>
              <a:ea typeface="仿宋" panose="02010609060101010101" pitchFamily="49" charset="-122"/>
            </a:endParaRPr>
          </a:p>
          <a:p>
            <a:pPr marL="0" indent="720000">
              <a:lnSpc>
                <a:spcPct val="13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6" name="Freeform 3">
            <a:extLst>
              <a:ext uri="{FF2B5EF4-FFF2-40B4-BE49-F238E27FC236}">
                <a16:creationId xmlns:a16="http://schemas.microsoft.com/office/drawing/2014/main" id="{56DDE5EB-95BE-41A0-8ACA-C812EE52EA68}"/>
              </a:ext>
            </a:extLst>
          </p:cNvPr>
          <p:cNvSpPr/>
          <p:nvPr/>
        </p:nvSpPr>
        <p:spPr>
          <a:xfrm>
            <a:off x="0" y="13723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7" name="内容占位符 2">
            <a:extLst>
              <a:ext uri="{FF2B5EF4-FFF2-40B4-BE49-F238E27FC236}">
                <a16:creationId xmlns:a16="http://schemas.microsoft.com/office/drawing/2014/main" id="{36221607-910D-4979-8193-1352924B9201}"/>
              </a:ext>
            </a:extLst>
          </p:cNvPr>
          <p:cNvSpPr txBox="1">
            <a:spLocks/>
          </p:cNvSpPr>
          <p:nvPr/>
        </p:nvSpPr>
        <p:spPr>
          <a:xfrm>
            <a:off x="1069615" y="1372394"/>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3.for</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循环</a:t>
            </a:r>
          </a:p>
        </p:txBody>
      </p:sp>
    </p:spTree>
    <p:extLst>
      <p:ext uri="{BB962C8B-B14F-4D97-AF65-F5344CB8AC3E}">
        <p14:creationId xmlns:p14="http://schemas.microsoft.com/office/powerpoint/2010/main" val="2773934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1+#ppt_w/2"/>
                                          </p:val>
                                        </p:tav>
                                        <p:tav tm="100000">
                                          <p:val>
                                            <p:strVal val="#ppt_x"/>
                                          </p:val>
                                        </p:tav>
                                      </p:tavLst>
                                    </p:anim>
                                    <p:anim calcmode="lin" valueType="num">
                                      <p:cBhvr additive="base">
                                        <p:cTn id="15" dur="500" fill="hold"/>
                                        <p:tgtEl>
                                          <p:spTgt spid="7"/>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6" presetClass="entr" presetSubtype="16"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circle(in)">
                                      <p:cBhvr>
                                        <p:cTn id="19" dur="2000"/>
                                        <p:tgtEl>
                                          <p:spTgt spid="4"/>
                                        </p:tgtEl>
                                      </p:cBhvr>
                                    </p:animEffect>
                                  </p:childTnLst>
                                </p:cTn>
                              </p:par>
                            </p:childTnLst>
                          </p:cTn>
                        </p:par>
                        <p:par>
                          <p:cTn id="20" fill="hold">
                            <p:stCondLst>
                              <p:cond delay="3000"/>
                            </p:stCondLst>
                            <p:childTnLst>
                              <p:par>
                                <p:cTn id="21" presetID="2" presetClass="entr" presetSubtype="9" fill="hold" nodeType="after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additive="base">
                                        <p:cTn id="23"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3"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 calcmode="lin" valueType="num">
                                      <p:cBhvr additive="base">
                                        <p:cTn id="29"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5">
                                            <p:txEl>
                                              <p:pRg st="1" end="1"/>
                                            </p:txEl>
                                          </p:spTgt>
                                        </p:tgtEl>
                                        <p:attrNameLst>
                                          <p:attrName>ppt_y</p:attrName>
                                        </p:attrNameLst>
                                      </p:cBhvr>
                                      <p:tavLst>
                                        <p:tav tm="0">
                                          <p:val>
                                            <p:strVal val="0-#ppt_h/2"/>
                                          </p:val>
                                        </p:tav>
                                        <p:tav tm="100000">
                                          <p:val>
                                            <p:strVal val="#ppt_y"/>
                                          </p:val>
                                        </p:tav>
                                      </p:tavLst>
                                    </p:anim>
                                  </p:childTnLst>
                                </p:cTn>
                              </p:par>
                            </p:childTnLst>
                          </p:cTn>
                        </p:par>
                        <p:par>
                          <p:cTn id="31" fill="hold">
                            <p:stCondLst>
                              <p:cond delay="500"/>
                            </p:stCondLst>
                            <p:childTnLst>
                              <p:par>
                                <p:cTn id="32" presetID="31" presetClass="entr" presetSubtype="0" fill="hold" nodeType="afterEffect">
                                  <p:stCondLst>
                                    <p:cond delay="0"/>
                                  </p:stCondLst>
                                  <p:childTnLst>
                                    <p:set>
                                      <p:cBhvr>
                                        <p:cTn id="33" dur="1" fill="hold">
                                          <p:stCondLst>
                                            <p:cond delay="0"/>
                                          </p:stCondLst>
                                        </p:cTn>
                                        <p:tgtEl>
                                          <p:spTgt spid="5">
                                            <p:txEl>
                                              <p:pRg st="2" end="2"/>
                                            </p:txEl>
                                          </p:spTgt>
                                        </p:tgtEl>
                                        <p:attrNameLst>
                                          <p:attrName>style.visibility</p:attrName>
                                        </p:attrNameLst>
                                      </p:cBhvr>
                                      <p:to>
                                        <p:strVal val="visible"/>
                                      </p:to>
                                    </p:set>
                                    <p:anim calcmode="lin" valueType="num">
                                      <p:cBhvr>
                                        <p:cTn id="34" dur="1000" fill="hold"/>
                                        <p:tgtEl>
                                          <p:spTgt spid="5">
                                            <p:txEl>
                                              <p:pRg st="2" end="2"/>
                                            </p:txEl>
                                          </p:spTgt>
                                        </p:tgtEl>
                                        <p:attrNameLst>
                                          <p:attrName>ppt_w</p:attrName>
                                        </p:attrNameLst>
                                      </p:cBhvr>
                                      <p:tavLst>
                                        <p:tav tm="0">
                                          <p:val>
                                            <p:fltVal val="0"/>
                                          </p:val>
                                        </p:tav>
                                        <p:tav tm="100000">
                                          <p:val>
                                            <p:strVal val="#ppt_w"/>
                                          </p:val>
                                        </p:tav>
                                      </p:tavLst>
                                    </p:anim>
                                    <p:anim calcmode="lin" valueType="num">
                                      <p:cBhvr>
                                        <p:cTn id="35" dur="1000" fill="hold"/>
                                        <p:tgtEl>
                                          <p:spTgt spid="5">
                                            <p:txEl>
                                              <p:pRg st="2" end="2"/>
                                            </p:txEl>
                                          </p:spTgt>
                                        </p:tgtEl>
                                        <p:attrNameLst>
                                          <p:attrName>ppt_h</p:attrName>
                                        </p:attrNameLst>
                                      </p:cBhvr>
                                      <p:tavLst>
                                        <p:tav tm="0">
                                          <p:val>
                                            <p:fltVal val="0"/>
                                          </p:val>
                                        </p:tav>
                                        <p:tav tm="100000">
                                          <p:val>
                                            <p:strVal val="#ppt_h"/>
                                          </p:val>
                                        </p:tav>
                                      </p:tavLst>
                                    </p:anim>
                                    <p:anim calcmode="lin" valueType="num">
                                      <p:cBhvr>
                                        <p:cTn id="36" dur="1000" fill="hold"/>
                                        <p:tgtEl>
                                          <p:spTgt spid="5">
                                            <p:txEl>
                                              <p:pRg st="2" end="2"/>
                                            </p:txEl>
                                          </p:spTgt>
                                        </p:tgtEl>
                                        <p:attrNameLst>
                                          <p:attrName>style.rotation</p:attrName>
                                        </p:attrNameLst>
                                      </p:cBhvr>
                                      <p:tavLst>
                                        <p:tav tm="0">
                                          <p:val>
                                            <p:fltVal val="90"/>
                                          </p:val>
                                        </p:tav>
                                        <p:tav tm="100000">
                                          <p:val>
                                            <p:fltVal val="0"/>
                                          </p:val>
                                        </p:tav>
                                      </p:tavLst>
                                    </p:anim>
                                    <p:animEffect transition="in" filter="fade">
                                      <p:cBhvr>
                                        <p:cTn id="37" dur="1000"/>
                                        <p:tgtEl>
                                          <p:spTgt spid="5">
                                            <p:txEl>
                                              <p:pRg st="2" end="2"/>
                                            </p:txEl>
                                          </p:spTgt>
                                        </p:tgtEl>
                                      </p:cBhvr>
                                    </p:animEffect>
                                  </p:childTnLst>
                                </p:cTn>
                              </p:par>
                              <p:par>
                                <p:cTn id="38" presetID="31" presetClass="entr" presetSubtype="0" fill="hold" nodeType="withEffect">
                                  <p:stCondLst>
                                    <p:cond delay="0"/>
                                  </p:stCondLst>
                                  <p:childTnLst>
                                    <p:set>
                                      <p:cBhvr>
                                        <p:cTn id="39" dur="1" fill="hold">
                                          <p:stCondLst>
                                            <p:cond delay="0"/>
                                          </p:stCondLst>
                                        </p:cTn>
                                        <p:tgtEl>
                                          <p:spTgt spid="5">
                                            <p:txEl>
                                              <p:pRg st="3" end="3"/>
                                            </p:txEl>
                                          </p:spTgt>
                                        </p:tgtEl>
                                        <p:attrNameLst>
                                          <p:attrName>style.visibility</p:attrName>
                                        </p:attrNameLst>
                                      </p:cBhvr>
                                      <p:to>
                                        <p:strVal val="visible"/>
                                      </p:to>
                                    </p:set>
                                    <p:anim calcmode="lin" valueType="num">
                                      <p:cBhvr>
                                        <p:cTn id="40" dur="1000" fill="hold"/>
                                        <p:tgtEl>
                                          <p:spTgt spid="5">
                                            <p:txEl>
                                              <p:pRg st="3" end="3"/>
                                            </p:txEl>
                                          </p:spTgt>
                                        </p:tgtEl>
                                        <p:attrNameLst>
                                          <p:attrName>ppt_w</p:attrName>
                                        </p:attrNameLst>
                                      </p:cBhvr>
                                      <p:tavLst>
                                        <p:tav tm="0">
                                          <p:val>
                                            <p:fltVal val="0"/>
                                          </p:val>
                                        </p:tav>
                                        <p:tav tm="100000">
                                          <p:val>
                                            <p:strVal val="#ppt_w"/>
                                          </p:val>
                                        </p:tav>
                                      </p:tavLst>
                                    </p:anim>
                                    <p:anim calcmode="lin" valueType="num">
                                      <p:cBhvr>
                                        <p:cTn id="41" dur="1000" fill="hold"/>
                                        <p:tgtEl>
                                          <p:spTgt spid="5">
                                            <p:txEl>
                                              <p:pRg st="3" end="3"/>
                                            </p:txEl>
                                          </p:spTgt>
                                        </p:tgtEl>
                                        <p:attrNameLst>
                                          <p:attrName>ppt_h</p:attrName>
                                        </p:attrNameLst>
                                      </p:cBhvr>
                                      <p:tavLst>
                                        <p:tav tm="0">
                                          <p:val>
                                            <p:fltVal val="0"/>
                                          </p:val>
                                        </p:tav>
                                        <p:tav tm="100000">
                                          <p:val>
                                            <p:strVal val="#ppt_h"/>
                                          </p:val>
                                        </p:tav>
                                      </p:tavLst>
                                    </p:anim>
                                    <p:anim calcmode="lin" valueType="num">
                                      <p:cBhvr>
                                        <p:cTn id="42" dur="1000" fill="hold"/>
                                        <p:tgtEl>
                                          <p:spTgt spid="5">
                                            <p:txEl>
                                              <p:pRg st="3" end="3"/>
                                            </p:txEl>
                                          </p:spTgt>
                                        </p:tgtEl>
                                        <p:attrNameLst>
                                          <p:attrName>style.rotation</p:attrName>
                                        </p:attrNameLst>
                                      </p:cBhvr>
                                      <p:tavLst>
                                        <p:tav tm="0">
                                          <p:val>
                                            <p:fltVal val="90"/>
                                          </p:val>
                                        </p:tav>
                                        <p:tav tm="100000">
                                          <p:val>
                                            <p:fltVal val="0"/>
                                          </p:val>
                                        </p:tav>
                                      </p:tavLst>
                                    </p:anim>
                                    <p:animEffect transition="in" filter="fade">
                                      <p:cBhvr>
                                        <p:cTn id="43" dur="10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6" grpId="0" animBg="1"/>
      <p:bldP spid="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2.4  </a:t>
            </a:r>
            <a:r>
              <a:rPr lang="zh-CN" altLang="en-US" b="1" dirty="0">
                <a:latin typeface="仿宋" panose="02010609060101010101" pitchFamily="49" charset="-122"/>
                <a:ea typeface="仿宋" panose="02010609060101010101" pitchFamily="49" charset="-122"/>
              </a:rPr>
              <a:t>控制语句</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内容占位符 2">
            <a:extLst>
              <a:ext uri="{FF2B5EF4-FFF2-40B4-BE49-F238E27FC236}">
                <a16:creationId xmlns:a16="http://schemas.microsoft.com/office/drawing/2014/main" id="{17E5181B-7AFE-44F9-BA28-3A0F5F521EC6}"/>
              </a:ext>
            </a:extLst>
          </p:cNvPr>
          <p:cNvSpPr txBox="1">
            <a:spLocks/>
          </p:cNvSpPr>
          <p:nvPr/>
        </p:nvSpPr>
        <p:spPr>
          <a:xfrm>
            <a:off x="146919" y="1092102"/>
            <a:ext cx="4506760" cy="758196"/>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zh-CN" altLang="en-US" sz="2400" dirty="0"/>
              <a:t>执行过程如图所示。</a:t>
            </a:r>
          </a:p>
        </p:txBody>
      </p:sp>
      <p:sp>
        <p:nvSpPr>
          <p:cNvPr id="20" name="矩形 19">
            <a:extLst>
              <a:ext uri="{FF2B5EF4-FFF2-40B4-BE49-F238E27FC236}">
                <a16:creationId xmlns:a16="http://schemas.microsoft.com/office/drawing/2014/main" id="{F9DB9DA1-CE97-489E-AA43-E456C74596DD}"/>
              </a:ext>
            </a:extLst>
          </p:cNvPr>
          <p:cNvSpPr/>
          <p:nvPr/>
        </p:nvSpPr>
        <p:spPr>
          <a:xfrm>
            <a:off x="4374057" y="1092102"/>
            <a:ext cx="7391402" cy="576589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a:extLst>
              <a:ext uri="{FF2B5EF4-FFF2-40B4-BE49-F238E27FC236}">
                <a16:creationId xmlns:a16="http://schemas.microsoft.com/office/drawing/2014/main" id="{2E4F5C3B-F263-4552-9FF9-B0A04972B5B5}"/>
              </a:ext>
            </a:extLst>
          </p:cNvPr>
          <p:cNvGrpSpPr/>
          <p:nvPr/>
        </p:nvGrpSpPr>
        <p:grpSpPr>
          <a:xfrm>
            <a:off x="4854416" y="1454525"/>
            <a:ext cx="7086600" cy="929488"/>
            <a:chOff x="761207" y="6310306"/>
            <a:chExt cx="7924799" cy="929488"/>
          </a:xfrm>
        </p:grpSpPr>
        <p:grpSp>
          <p:nvGrpSpPr>
            <p:cNvPr id="22" name="组合 21">
              <a:extLst>
                <a:ext uri="{FF2B5EF4-FFF2-40B4-BE49-F238E27FC236}">
                  <a16:creationId xmlns:a16="http://schemas.microsoft.com/office/drawing/2014/main" id="{AE343BA1-0BE3-46C7-8E84-CFD5F915DD74}"/>
                </a:ext>
              </a:extLst>
            </p:cNvPr>
            <p:cNvGrpSpPr/>
            <p:nvPr/>
          </p:nvGrpSpPr>
          <p:grpSpPr>
            <a:xfrm>
              <a:off x="761207" y="6326981"/>
              <a:ext cx="352250" cy="455613"/>
              <a:chOff x="5449889" y="1827213"/>
              <a:chExt cx="352250" cy="455613"/>
            </a:xfrm>
            <a:solidFill>
              <a:srgbClr val="FFFF00"/>
            </a:solidFill>
          </p:grpSpPr>
          <p:sp>
            <p:nvSpPr>
              <p:cNvPr id="24" name="Freeform 125">
                <a:extLst>
                  <a:ext uri="{FF2B5EF4-FFF2-40B4-BE49-F238E27FC236}">
                    <a16:creationId xmlns:a16="http://schemas.microsoft.com/office/drawing/2014/main" id="{03CDFA7C-51FA-4424-AE4A-50CF9B0DBF8E}"/>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126">
                <a:extLst>
                  <a:ext uri="{FF2B5EF4-FFF2-40B4-BE49-F238E27FC236}">
                    <a16:creationId xmlns:a16="http://schemas.microsoft.com/office/drawing/2014/main" id="{CC5B1101-353C-47BB-86D8-DF8A2F55A8CE}"/>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23" name="内容占位符 2">
              <a:extLst>
                <a:ext uri="{FF2B5EF4-FFF2-40B4-BE49-F238E27FC236}">
                  <a16:creationId xmlns:a16="http://schemas.microsoft.com/office/drawing/2014/main" id="{5185943D-226F-4495-9F91-4B497D087E61}"/>
                </a:ext>
              </a:extLst>
            </p:cNvPr>
            <p:cNvSpPr txBox="1">
              <a:spLocks/>
            </p:cNvSpPr>
            <p:nvPr/>
          </p:nvSpPr>
          <p:spPr>
            <a:xfrm>
              <a:off x="1069615" y="6310306"/>
              <a:ext cx="7616391" cy="92948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rPr>
                <a:t>【</a:t>
              </a:r>
              <a:r>
                <a:rPr lang="zh-CN" altLang="en-US" sz="2400" dirty="0">
                  <a:solidFill>
                    <a:schemeClr val="bg1"/>
                  </a:solidFill>
                </a:rPr>
                <a:t>例</a:t>
              </a:r>
              <a:r>
                <a:rPr lang="en-US" altLang="zh-CN" sz="2400" dirty="0">
                  <a:solidFill>
                    <a:schemeClr val="bg1"/>
                  </a:solidFill>
                </a:rPr>
                <a:t>2.18】</a:t>
              </a:r>
              <a:r>
                <a:rPr lang="zh-CN" altLang="en-US" sz="2400" dirty="0">
                  <a:solidFill>
                    <a:schemeClr val="bg1"/>
                  </a:solidFill>
                </a:rPr>
                <a:t>用</a:t>
              </a:r>
              <a:r>
                <a:rPr lang="en-US" altLang="zh-CN" sz="2400" dirty="0">
                  <a:solidFill>
                    <a:schemeClr val="bg1"/>
                  </a:solidFill>
                </a:rPr>
                <a:t>for</a:t>
              </a:r>
              <a:r>
                <a:rPr lang="zh-CN" altLang="en-US" sz="2400" dirty="0">
                  <a:solidFill>
                    <a:schemeClr val="bg1"/>
                  </a:solidFill>
                </a:rPr>
                <a:t>语句重写例</a:t>
              </a:r>
              <a:r>
                <a:rPr lang="en-US" altLang="zh-CN" sz="2400" dirty="0">
                  <a:solidFill>
                    <a:schemeClr val="bg1"/>
                  </a:solidFill>
                </a:rPr>
                <a:t>2.14</a:t>
              </a:r>
              <a:r>
                <a:rPr lang="zh-CN" altLang="en-US" sz="2400" dirty="0">
                  <a:solidFill>
                    <a:schemeClr val="bg1"/>
                  </a:solidFill>
                </a:rPr>
                <a:t>。</a:t>
              </a:r>
              <a:endParaRPr lang="en-US" altLang="zh-CN" sz="2400" dirty="0">
                <a:solidFill>
                  <a:schemeClr val="bg1"/>
                </a:solidFill>
              </a:endParaRPr>
            </a:p>
          </p:txBody>
        </p:sp>
      </p:grpSp>
      <p:grpSp>
        <p:nvGrpSpPr>
          <p:cNvPr id="26" name="组合 25">
            <a:extLst>
              <a:ext uri="{FF2B5EF4-FFF2-40B4-BE49-F238E27FC236}">
                <a16:creationId xmlns:a16="http://schemas.microsoft.com/office/drawing/2014/main" id="{B1B17969-36DD-4AA9-A3FA-34EA4B3DB3A1}"/>
              </a:ext>
            </a:extLst>
          </p:cNvPr>
          <p:cNvGrpSpPr/>
          <p:nvPr/>
        </p:nvGrpSpPr>
        <p:grpSpPr>
          <a:xfrm>
            <a:off x="4806080" y="2748292"/>
            <a:ext cx="7239001" cy="929488"/>
            <a:chOff x="761207" y="6310306"/>
            <a:chExt cx="7239001" cy="929488"/>
          </a:xfrm>
        </p:grpSpPr>
        <p:grpSp>
          <p:nvGrpSpPr>
            <p:cNvPr id="27" name="组合 26">
              <a:extLst>
                <a:ext uri="{FF2B5EF4-FFF2-40B4-BE49-F238E27FC236}">
                  <a16:creationId xmlns:a16="http://schemas.microsoft.com/office/drawing/2014/main" id="{D9EDB8C7-AACD-4C81-8DB2-85C934750AC6}"/>
                </a:ext>
              </a:extLst>
            </p:cNvPr>
            <p:cNvGrpSpPr/>
            <p:nvPr/>
          </p:nvGrpSpPr>
          <p:grpSpPr>
            <a:xfrm>
              <a:off x="761207" y="6326981"/>
              <a:ext cx="352250" cy="455613"/>
              <a:chOff x="5449889" y="1827213"/>
              <a:chExt cx="352250" cy="455613"/>
            </a:xfrm>
            <a:solidFill>
              <a:srgbClr val="FFFF00"/>
            </a:solidFill>
          </p:grpSpPr>
          <p:sp>
            <p:nvSpPr>
              <p:cNvPr id="29" name="Freeform 125">
                <a:extLst>
                  <a:ext uri="{FF2B5EF4-FFF2-40B4-BE49-F238E27FC236}">
                    <a16:creationId xmlns:a16="http://schemas.microsoft.com/office/drawing/2014/main" id="{EC6D89FD-1E3D-4478-86C0-B1D648109206}"/>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126">
                <a:extLst>
                  <a:ext uri="{FF2B5EF4-FFF2-40B4-BE49-F238E27FC236}">
                    <a16:creationId xmlns:a16="http://schemas.microsoft.com/office/drawing/2014/main" id="{471ECE5E-44AB-4D60-A8B7-77C35919F9D8}"/>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28" name="内容占位符 2">
              <a:extLst>
                <a:ext uri="{FF2B5EF4-FFF2-40B4-BE49-F238E27FC236}">
                  <a16:creationId xmlns:a16="http://schemas.microsoft.com/office/drawing/2014/main" id="{976541F8-7F7C-4F14-B6F5-884A28C408AC}"/>
                </a:ext>
              </a:extLst>
            </p:cNvPr>
            <p:cNvSpPr txBox="1">
              <a:spLocks/>
            </p:cNvSpPr>
            <p:nvPr/>
          </p:nvSpPr>
          <p:spPr>
            <a:xfrm>
              <a:off x="1069616" y="6310306"/>
              <a:ext cx="6930592" cy="92948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rPr>
                <a:t>【</a:t>
              </a:r>
              <a:r>
                <a:rPr lang="zh-CN" altLang="en-US" sz="2400" dirty="0">
                  <a:solidFill>
                    <a:schemeClr val="bg1"/>
                  </a:solidFill>
                </a:rPr>
                <a:t>例</a:t>
              </a:r>
              <a:r>
                <a:rPr lang="en-US" altLang="zh-CN" sz="2400" dirty="0">
                  <a:solidFill>
                    <a:schemeClr val="bg1"/>
                  </a:solidFill>
                </a:rPr>
                <a:t>2.19】</a:t>
              </a:r>
              <a:r>
                <a:rPr lang="zh-CN" altLang="en-US" sz="2400" dirty="0">
                  <a:solidFill>
                    <a:schemeClr val="bg1"/>
                  </a:solidFill>
                </a:rPr>
                <a:t>判断一个自然数是否是素数。所谓素数是指，如果一个数如果只能被</a:t>
              </a:r>
              <a:r>
                <a:rPr lang="en-US" altLang="zh-CN" sz="2400" dirty="0">
                  <a:solidFill>
                    <a:schemeClr val="bg1"/>
                  </a:solidFill>
                </a:rPr>
                <a:t>1</a:t>
              </a:r>
              <a:r>
                <a:rPr lang="zh-CN" altLang="en-US" sz="2400" dirty="0">
                  <a:solidFill>
                    <a:schemeClr val="bg1"/>
                  </a:solidFill>
                </a:rPr>
                <a:t>和自身整除，则该数是素数，又称质数。</a:t>
              </a:r>
              <a:endParaRPr lang="en-US" altLang="zh-CN" sz="2400" dirty="0">
                <a:solidFill>
                  <a:schemeClr val="bg1"/>
                </a:solidFill>
              </a:endParaRPr>
            </a:p>
            <a:p>
              <a:pPr marL="0" indent="0">
                <a:buNone/>
              </a:pPr>
              <a:endParaRPr lang="en-US" altLang="zh-CN" sz="2400" dirty="0">
                <a:solidFill>
                  <a:srgbClr val="FFFF00"/>
                </a:solidFill>
              </a:endParaRPr>
            </a:p>
          </p:txBody>
        </p:sp>
      </p:grpSp>
      <p:sp>
        <p:nvSpPr>
          <p:cNvPr id="31" name="Rectangle 2">
            <a:extLst>
              <a:ext uri="{FF2B5EF4-FFF2-40B4-BE49-F238E27FC236}">
                <a16:creationId xmlns:a16="http://schemas.microsoft.com/office/drawing/2014/main" id="{E9814559-B6BA-4FB5-882F-173FD91BE297}"/>
              </a:ext>
            </a:extLst>
          </p:cNvPr>
          <p:cNvSpPr>
            <a:spLocks noChangeArrowheads="1"/>
          </p:cNvSpPr>
          <p:nvPr/>
        </p:nvSpPr>
        <p:spPr bwMode="auto">
          <a:xfrm>
            <a:off x="311073" y="650165"/>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2" name="对象 31">
            <a:extLst>
              <a:ext uri="{FF2B5EF4-FFF2-40B4-BE49-F238E27FC236}">
                <a16:creationId xmlns:a16="http://schemas.microsoft.com/office/drawing/2014/main" id="{BA0709F8-6652-49E2-B33B-0986DEEC8973}"/>
              </a:ext>
            </a:extLst>
          </p:cNvPr>
          <p:cNvGraphicFramePr>
            <a:graphicFrameLocks noChangeAspect="1"/>
          </p:cNvGraphicFramePr>
          <p:nvPr>
            <p:extLst>
              <p:ext uri="{D42A27DB-BD31-4B8C-83A1-F6EECF244321}">
                <p14:modId xmlns:p14="http://schemas.microsoft.com/office/powerpoint/2010/main" val="3283417990"/>
              </p:ext>
            </p:extLst>
          </p:nvPr>
        </p:nvGraphicFramePr>
        <p:xfrm>
          <a:off x="519486" y="1437131"/>
          <a:ext cx="3744831" cy="5715794"/>
        </p:xfrm>
        <a:graphic>
          <a:graphicData uri="http://schemas.openxmlformats.org/presentationml/2006/ole">
            <mc:AlternateContent xmlns:mc="http://schemas.openxmlformats.org/markup-compatibility/2006">
              <mc:Choice xmlns:v="urn:schemas-microsoft-com:vml" Requires="v">
                <p:oleObj spid="_x0000_s8204" r:id="rId3" imgW="1805560" imgH="2741297" progId="Visio.Drawing.11">
                  <p:embed/>
                </p:oleObj>
              </mc:Choice>
              <mc:Fallback>
                <p:oleObj r:id="rId3" imgW="1805560" imgH="2741297" progId="Visio.Drawing.11">
                  <p:embed/>
                  <p:pic>
                    <p:nvPicPr>
                      <p:cNvPr id="4"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486" y="1437131"/>
                        <a:ext cx="3744831" cy="5715794"/>
                      </a:xfrm>
                      <a:prstGeom prst="rect">
                        <a:avLst/>
                      </a:prstGeom>
                      <a:noFill/>
                    </p:spPr>
                  </p:pic>
                </p:oleObj>
              </mc:Fallback>
            </mc:AlternateContent>
          </a:graphicData>
        </a:graphic>
      </p:graphicFrame>
      <p:sp>
        <p:nvSpPr>
          <p:cNvPr id="33" name="矩形 32">
            <a:extLst>
              <a:ext uri="{FF2B5EF4-FFF2-40B4-BE49-F238E27FC236}">
                <a16:creationId xmlns:a16="http://schemas.microsoft.com/office/drawing/2014/main" id="{9D6FF3D0-B8F3-49A2-9731-38921D3D46BC}"/>
              </a:ext>
            </a:extLst>
          </p:cNvPr>
          <p:cNvSpPr/>
          <p:nvPr/>
        </p:nvSpPr>
        <p:spPr>
          <a:xfrm>
            <a:off x="5023346" y="4659935"/>
            <a:ext cx="6092825" cy="2492990"/>
          </a:xfrm>
          <a:prstGeom prst="rect">
            <a:avLst/>
          </a:prstGeom>
        </p:spPr>
        <p:txBody>
          <a:bodyPr>
            <a:spAutoFit/>
          </a:bodyPr>
          <a:lstStyle/>
          <a:p>
            <a:pPr indent="720000">
              <a:lnSpc>
                <a:spcPct val="130000"/>
              </a:lnSpc>
            </a:pPr>
            <a:r>
              <a:rPr lang="zh-CN" altLang="en-US" dirty="0">
                <a:solidFill>
                  <a:srgbClr val="FFFF00"/>
                </a:solidFill>
              </a:rPr>
              <a:t>一个数的因子除该数本身外不可能大于该数的一半，循环条件可以写成：</a:t>
            </a:r>
          </a:p>
          <a:p>
            <a:pPr indent="1252538">
              <a:lnSpc>
                <a:spcPct val="130000"/>
              </a:lnSpc>
            </a:pPr>
            <a:r>
              <a:rPr lang="en-US" altLang="zh-CN" dirty="0" err="1">
                <a:solidFill>
                  <a:schemeClr val="bg2"/>
                </a:solidFill>
              </a:rPr>
              <a:t>i</a:t>
            </a:r>
            <a:r>
              <a:rPr lang="en-US" altLang="zh-CN" dirty="0">
                <a:solidFill>
                  <a:schemeClr val="bg2"/>
                </a:solidFill>
              </a:rPr>
              <a:t>&lt;=x/2</a:t>
            </a:r>
          </a:p>
          <a:p>
            <a:pPr indent="720000">
              <a:lnSpc>
                <a:spcPct val="130000"/>
              </a:lnSpc>
            </a:pPr>
            <a:r>
              <a:rPr lang="zh-CN" altLang="en-US" dirty="0">
                <a:solidFill>
                  <a:srgbClr val="FFFF00"/>
                </a:solidFill>
              </a:rPr>
              <a:t>更快的方法：</a:t>
            </a:r>
          </a:p>
          <a:p>
            <a:pPr indent="1165225">
              <a:lnSpc>
                <a:spcPct val="130000"/>
              </a:lnSpc>
            </a:pPr>
            <a:r>
              <a:rPr lang="en-US" altLang="zh-CN" dirty="0" err="1">
                <a:solidFill>
                  <a:schemeClr val="bg2"/>
                </a:solidFill>
              </a:rPr>
              <a:t>i</a:t>
            </a:r>
            <a:r>
              <a:rPr lang="en-US" altLang="zh-CN" dirty="0">
                <a:solidFill>
                  <a:schemeClr val="bg2"/>
                </a:solidFill>
              </a:rPr>
              <a:t>&lt;=(</a:t>
            </a:r>
            <a:r>
              <a:rPr lang="en-US" altLang="zh-CN" dirty="0" err="1">
                <a:solidFill>
                  <a:schemeClr val="bg2"/>
                </a:solidFill>
              </a:rPr>
              <a:t>int</a:t>
            </a:r>
            <a:r>
              <a:rPr lang="en-US" altLang="zh-CN" dirty="0">
                <a:solidFill>
                  <a:schemeClr val="bg2"/>
                </a:solidFill>
              </a:rPr>
              <a:t>)</a:t>
            </a:r>
            <a:r>
              <a:rPr lang="en-US" altLang="zh-CN" dirty="0" err="1">
                <a:solidFill>
                  <a:schemeClr val="bg2"/>
                </a:solidFill>
              </a:rPr>
              <a:t>Math.sqrt</a:t>
            </a:r>
            <a:r>
              <a:rPr lang="en-US" altLang="zh-CN" dirty="0">
                <a:solidFill>
                  <a:schemeClr val="bg2"/>
                </a:solidFill>
              </a:rPr>
              <a:t>(x) </a:t>
            </a:r>
          </a:p>
        </p:txBody>
      </p:sp>
      <p:sp>
        <p:nvSpPr>
          <p:cNvPr id="34" name="矩形 33">
            <a:hlinkClick r:id="rId5" action="ppaction://hlinkfile"/>
            <a:extLst>
              <a:ext uri="{FF2B5EF4-FFF2-40B4-BE49-F238E27FC236}">
                <a16:creationId xmlns:a16="http://schemas.microsoft.com/office/drawing/2014/main" id="{083B0D37-16F0-45F0-B82C-201F021F1529}"/>
              </a:ext>
            </a:extLst>
          </p:cNvPr>
          <p:cNvSpPr/>
          <p:nvPr/>
        </p:nvSpPr>
        <p:spPr>
          <a:xfrm>
            <a:off x="5917790" y="2058429"/>
            <a:ext cx="3030038" cy="461665"/>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sz="2400" b="1" dirty="0">
                <a:solidFill>
                  <a:srgbClr val="0070C0"/>
                </a:solidFill>
                <a:latin typeface="Times New Roman" panose="02020603050405020304" pitchFamily="18" charset="0"/>
                <a:cs typeface="Times New Roman" panose="02020603050405020304" pitchFamily="18" charset="0"/>
              </a:rPr>
              <a:t>Example2_18.java</a:t>
            </a:r>
            <a:endParaRPr lang="zh-CN" altLang="en-US" sz="2400" b="1" dirty="0">
              <a:solidFill>
                <a:srgbClr val="0070C0"/>
              </a:solidFill>
              <a:latin typeface="Times New Roman" panose="02020603050405020304" pitchFamily="18" charset="0"/>
              <a:cs typeface="Times New Roman" panose="02020603050405020304" pitchFamily="18" charset="0"/>
            </a:endParaRPr>
          </a:p>
        </p:txBody>
      </p:sp>
      <p:sp>
        <p:nvSpPr>
          <p:cNvPr id="36" name="矩形 35">
            <a:hlinkClick r:id="rId6" action="ppaction://hlinkfile"/>
            <a:extLst>
              <a:ext uri="{FF2B5EF4-FFF2-40B4-BE49-F238E27FC236}">
                <a16:creationId xmlns:a16="http://schemas.microsoft.com/office/drawing/2014/main" id="{5DCCD3EB-EA6B-456B-82DC-FD1AF1E53B78}"/>
              </a:ext>
            </a:extLst>
          </p:cNvPr>
          <p:cNvSpPr/>
          <p:nvPr/>
        </p:nvSpPr>
        <p:spPr>
          <a:xfrm>
            <a:off x="5917790" y="4189688"/>
            <a:ext cx="3030038" cy="461665"/>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sz="2400" b="1" dirty="0">
                <a:solidFill>
                  <a:srgbClr val="0070C0"/>
                </a:solidFill>
                <a:latin typeface="Times New Roman" panose="02020603050405020304" pitchFamily="18" charset="0"/>
                <a:cs typeface="Times New Roman" panose="02020603050405020304" pitchFamily="18" charset="0"/>
              </a:rPr>
              <a:t>Example2_19.java</a:t>
            </a:r>
            <a:endParaRPr lang="zh-CN" altLang="en-US"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991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 presetClass="entr" presetSubtype="9"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 calcmode="lin" valueType="num">
                                      <p:cBhvr additive="base">
                                        <p:cTn id="10" dur="500" fill="hold"/>
                                        <p:tgtEl>
                                          <p:spTgt spid="19"/>
                                        </p:tgtEl>
                                        <p:attrNameLst>
                                          <p:attrName>ppt_x</p:attrName>
                                        </p:attrNameLst>
                                      </p:cBhvr>
                                      <p:tavLst>
                                        <p:tav tm="0">
                                          <p:val>
                                            <p:strVal val="0-#ppt_w/2"/>
                                          </p:val>
                                        </p:tav>
                                        <p:tav tm="100000">
                                          <p:val>
                                            <p:strVal val="#ppt_x"/>
                                          </p:val>
                                        </p:tav>
                                      </p:tavLst>
                                    </p:anim>
                                    <p:anim calcmode="lin" valueType="num">
                                      <p:cBhvr additive="base">
                                        <p:cTn id="11" dur="500" fill="hold"/>
                                        <p:tgtEl>
                                          <p:spTgt spid="19"/>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31" presetClass="entr" presetSubtype="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1000" fill="hold"/>
                                        <p:tgtEl>
                                          <p:spTgt spid="32"/>
                                        </p:tgtEl>
                                        <p:attrNameLst>
                                          <p:attrName>ppt_w</p:attrName>
                                        </p:attrNameLst>
                                      </p:cBhvr>
                                      <p:tavLst>
                                        <p:tav tm="0">
                                          <p:val>
                                            <p:fltVal val="0"/>
                                          </p:val>
                                        </p:tav>
                                        <p:tav tm="100000">
                                          <p:val>
                                            <p:strVal val="#ppt_w"/>
                                          </p:val>
                                        </p:tav>
                                      </p:tavLst>
                                    </p:anim>
                                    <p:anim calcmode="lin" valueType="num">
                                      <p:cBhvr>
                                        <p:cTn id="16" dur="1000" fill="hold"/>
                                        <p:tgtEl>
                                          <p:spTgt spid="32"/>
                                        </p:tgtEl>
                                        <p:attrNameLst>
                                          <p:attrName>ppt_h</p:attrName>
                                        </p:attrNameLst>
                                      </p:cBhvr>
                                      <p:tavLst>
                                        <p:tav tm="0">
                                          <p:val>
                                            <p:fltVal val="0"/>
                                          </p:val>
                                        </p:tav>
                                        <p:tav tm="100000">
                                          <p:val>
                                            <p:strVal val="#ppt_h"/>
                                          </p:val>
                                        </p:tav>
                                      </p:tavLst>
                                    </p:anim>
                                    <p:anim calcmode="lin" valueType="num">
                                      <p:cBhvr>
                                        <p:cTn id="17" dur="1000" fill="hold"/>
                                        <p:tgtEl>
                                          <p:spTgt spid="32"/>
                                        </p:tgtEl>
                                        <p:attrNameLst>
                                          <p:attrName>style.rotation</p:attrName>
                                        </p:attrNameLst>
                                      </p:cBhvr>
                                      <p:tavLst>
                                        <p:tav tm="0">
                                          <p:val>
                                            <p:fltVal val="90"/>
                                          </p:val>
                                        </p:tav>
                                        <p:tav tm="100000">
                                          <p:val>
                                            <p:fltVal val="0"/>
                                          </p:val>
                                        </p:tav>
                                      </p:tavLst>
                                    </p:anim>
                                    <p:animEffect transition="in" filter="fade">
                                      <p:cBhvr>
                                        <p:cTn id="18" dur="10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circle(in)">
                                      <p:cBhvr>
                                        <p:cTn id="23" dur="2000"/>
                                        <p:tgtEl>
                                          <p:spTgt spid="20"/>
                                        </p:tgtEl>
                                      </p:cBhvr>
                                    </p:animEffect>
                                  </p:childTnLst>
                                </p:cTn>
                              </p:par>
                            </p:childTnLst>
                          </p:cTn>
                        </p:par>
                        <p:par>
                          <p:cTn id="24" fill="hold">
                            <p:stCondLst>
                              <p:cond delay="2000"/>
                            </p:stCondLst>
                            <p:childTnLst>
                              <p:par>
                                <p:cTn id="25" presetID="31" presetClass="entr" presetSubtype="0"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1000" fill="hold"/>
                                        <p:tgtEl>
                                          <p:spTgt spid="21"/>
                                        </p:tgtEl>
                                        <p:attrNameLst>
                                          <p:attrName>ppt_w</p:attrName>
                                        </p:attrNameLst>
                                      </p:cBhvr>
                                      <p:tavLst>
                                        <p:tav tm="0">
                                          <p:val>
                                            <p:fltVal val="0"/>
                                          </p:val>
                                        </p:tav>
                                        <p:tav tm="100000">
                                          <p:val>
                                            <p:strVal val="#ppt_w"/>
                                          </p:val>
                                        </p:tav>
                                      </p:tavLst>
                                    </p:anim>
                                    <p:anim calcmode="lin" valueType="num">
                                      <p:cBhvr>
                                        <p:cTn id="28" dur="1000" fill="hold"/>
                                        <p:tgtEl>
                                          <p:spTgt spid="21"/>
                                        </p:tgtEl>
                                        <p:attrNameLst>
                                          <p:attrName>ppt_h</p:attrName>
                                        </p:attrNameLst>
                                      </p:cBhvr>
                                      <p:tavLst>
                                        <p:tav tm="0">
                                          <p:val>
                                            <p:fltVal val="0"/>
                                          </p:val>
                                        </p:tav>
                                        <p:tav tm="100000">
                                          <p:val>
                                            <p:strVal val="#ppt_h"/>
                                          </p:val>
                                        </p:tav>
                                      </p:tavLst>
                                    </p:anim>
                                    <p:anim calcmode="lin" valueType="num">
                                      <p:cBhvr>
                                        <p:cTn id="29" dur="1000" fill="hold"/>
                                        <p:tgtEl>
                                          <p:spTgt spid="21"/>
                                        </p:tgtEl>
                                        <p:attrNameLst>
                                          <p:attrName>style.rotation</p:attrName>
                                        </p:attrNameLst>
                                      </p:cBhvr>
                                      <p:tavLst>
                                        <p:tav tm="0">
                                          <p:val>
                                            <p:fltVal val="90"/>
                                          </p:val>
                                        </p:tav>
                                        <p:tav tm="100000">
                                          <p:val>
                                            <p:fltVal val="0"/>
                                          </p:val>
                                        </p:tav>
                                      </p:tavLst>
                                    </p:anim>
                                    <p:animEffect transition="in" filter="fade">
                                      <p:cBhvr>
                                        <p:cTn id="30" dur="10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anim calcmode="lin" valueType="num">
                                      <p:cBhvr>
                                        <p:cTn id="35" dur="1000" fill="hold"/>
                                        <p:tgtEl>
                                          <p:spTgt spid="26"/>
                                        </p:tgtEl>
                                        <p:attrNameLst>
                                          <p:attrName>ppt_w</p:attrName>
                                        </p:attrNameLst>
                                      </p:cBhvr>
                                      <p:tavLst>
                                        <p:tav tm="0">
                                          <p:val>
                                            <p:fltVal val="0"/>
                                          </p:val>
                                        </p:tav>
                                        <p:tav tm="100000">
                                          <p:val>
                                            <p:strVal val="#ppt_w"/>
                                          </p:val>
                                        </p:tav>
                                      </p:tavLst>
                                    </p:anim>
                                    <p:anim calcmode="lin" valueType="num">
                                      <p:cBhvr>
                                        <p:cTn id="36" dur="1000" fill="hold"/>
                                        <p:tgtEl>
                                          <p:spTgt spid="26"/>
                                        </p:tgtEl>
                                        <p:attrNameLst>
                                          <p:attrName>ppt_h</p:attrName>
                                        </p:attrNameLst>
                                      </p:cBhvr>
                                      <p:tavLst>
                                        <p:tav tm="0">
                                          <p:val>
                                            <p:fltVal val="0"/>
                                          </p:val>
                                        </p:tav>
                                        <p:tav tm="100000">
                                          <p:val>
                                            <p:strVal val="#ppt_h"/>
                                          </p:val>
                                        </p:tav>
                                      </p:tavLst>
                                    </p:anim>
                                    <p:anim calcmode="lin" valueType="num">
                                      <p:cBhvr>
                                        <p:cTn id="37" dur="1000" fill="hold"/>
                                        <p:tgtEl>
                                          <p:spTgt spid="26"/>
                                        </p:tgtEl>
                                        <p:attrNameLst>
                                          <p:attrName>style.rotation</p:attrName>
                                        </p:attrNameLst>
                                      </p:cBhvr>
                                      <p:tavLst>
                                        <p:tav tm="0">
                                          <p:val>
                                            <p:fltVal val="90"/>
                                          </p:val>
                                        </p:tav>
                                        <p:tav tm="100000">
                                          <p:val>
                                            <p:fltVal val="0"/>
                                          </p:val>
                                        </p:tav>
                                      </p:tavLst>
                                    </p:anim>
                                    <p:animEffect transition="in" filter="fade">
                                      <p:cBhvr>
                                        <p:cTn id="38" dur="1000"/>
                                        <p:tgtEl>
                                          <p:spTgt spid="26"/>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p:cTn id="43" dur="1000" fill="hold"/>
                                        <p:tgtEl>
                                          <p:spTgt spid="33"/>
                                        </p:tgtEl>
                                        <p:attrNameLst>
                                          <p:attrName>ppt_w</p:attrName>
                                        </p:attrNameLst>
                                      </p:cBhvr>
                                      <p:tavLst>
                                        <p:tav tm="0">
                                          <p:val>
                                            <p:fltVal val="0"/>
                                          </p:val>
                                        </p:tav>
                                        <p:tav tm="100000">
                                          <p:val>
                                            <p:strVal val="#ppt_w"/>
                                          </p:val>
                                        </p:tav>
                                      </p:tavLst>
                                    </p:anim>
                                    <p:anim calcmode="lin" valueType="num">
                                      <p:cBhvr>
                                        <p:cTn id="44" dur="1000" fill="hold"/>
                                        <p:tgtEl>
                                          <p:spTgt spid="33"/>
                                        </p:tgtEl>
                                        <p:attrNameLst>
                                          <p:attrName>ppt_h</p:attrName>
                                        </p:attrNameLst>
                                      </p:cBhvr>
                                      <p:tavLst>
                                        <p:tav tm="0">
                                          <p:val>
                                            <p:fltVal val="0"/>
                                          </p:val>
                                        </p:tav>
                                        <p:tav tm="100000">
                                          <p:val>
                                            <p:strVal val="#ppt_h"/>
                                          </p:val>
                                        </p:tav>
                                      </p:tavLst>
                                    </p:anim>
                                    <p:anim calcmode="lin" valueType="num">
                                      <p:cBhvr>
                                        <p:cTn id="45" dur="1000" fill="hold"/>
                                        <p:tgtEl>
                                          <p:spTgt spid="33"/>
                                        </p:tgtEl>
                                        <p:attrNameLst>
                                          <p:attrName>style.rotation</p:attrName>
                                        </p:attrNameLst>
                                      </p:cBhvr>
                                      <p:tavLst>
                                        <p:tav tm="0">
                                          <p:val>
                                            <p:fltVal val="90"/>
                                          </p:val>
                                        </p:tav>
                                        <p:tav tm="100000">
                                          <p:val>
                                            <p:fltVal val="0"/>
                                          </p:val>
                                        </p:tav>
                                      </p:tavLst>
                                    </p:anim>
                                    <p:animEffect transition="in" filter="fade">
                                      <p:cBhvr>
                                        <p:cTn id="46"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19" grpId="0"/>
      <p:bldP spid="20" grpId="0" animBg="1"/>
      <p:bldP spid="33"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2.4  </a:t>
            </a:r>
            <a:r>
              <a:rPr lang="zh-CN" altLang="en-US" b="1" dirty="0">
                <a:latin typeface="仿宋" panose="02010609060101010101" pitchFamily="49" charset="-122"/>
                <a:ea typeface="仿宋" panose="02010609060101010101" pitchFamily="49" charset="-122"/>
              </a:rPr>
              <a:t>控制语句</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7">
            <a:extLst>
              <a:ext uri="{FF2B5EF4-FFF2-40B4-BE49-F238E27FC236}">
                <a16:creationId xmlns:a16="http://schemas.microsoft.com/office/drawing/2014/main" id="{397EC895-F6B5-4C90-BE78-DB3BB80EDC62}"/>
              </a:ext>
            </a:extLst>
          </p:cNvPr>
          <p:cNvSpPr/>
          <p:nvPr/>
        </p:nvSpPr>
        <p:spPr>
          <a:xfrm>
            <a:off x="913606" y="1566925"/>
            <a:ext cx="10820400" cy="3463069"/>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内容占位符 2">
            <a:extLst>
              <a:ext uri="{FF2B5EF4-FFF2-40B4-BE49-F238E27FC236}">
                <a16:creationId xmlns:a16="http://schemas.microsoft.com/office/drawing/2014/main" id="{1A64FB39-ADB6-4D02-A4BC-AE4F4AE92C55}"/>
              </a:ext>
            </a:extLst>
          </p:cNvPr>
          <p:cNvSpPr txBox="1">
            <a:spLocks/>
          </p:cNvSpPr>
          <p:nvPr/>
        </p:nvSpPr>
        <p:spPr>
          <a:xfrm>
            <a:off x="1049773" y="1566925"/>
            <a:ext cx="10531833" cy="3539269"/>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for</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语句中有三个表达式，根据需要，三个表达式中可以没有任何一个、没有任何两个，甚至三个表达式都可以没有。</a:t>
            </a:r>
            <a:endParaRPr lang="en-US" altLang="zh-CN" sz="2400" dirty="0">
              <a:solidFill>
                <a:schemeClr val="tx1">
                  <a:lumMod val="85000"/>
                  <a:lumOff val="15000"/>
                </a:schemeClr>
              </a:solidFill>
              <a:latin typeface="仿宋" panose="02010609060101010101" pitchFamily="49" charset="-122"/>
              <a:ea typeface="仿宋" panose="02010609060101010101" pitchFamily="49" charset="-122"/>
            </a:endParaRPr>
          </a:p>
          <a:p>
            <a:pPr marL="0" indent="720000">
              <a:lnSpc>
                <a:spcPct val="130000"/>
              </a:lnSpc>
              <a:spcBef>
                <a:spcPts val="0"/>
              </a:spcBef>
              <a:buNone/>
            </a:pP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形式</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1</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：没有第</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1</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个表达式，变量</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i</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的初始化在</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for</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之前用赋值语句实现。</a:t>
            </a:r>
          </a:p>
          <a:p>
            <a:pPr marL="0" indent="720000">
              <a:lnSpc>
                <a:spcPct val="130000"/>
              </a:lnSpc>
              <a:spcBef>
                <a:spcPts val="0"/>
              </a:spcBef>
              <a:buNone/>
            </a:pP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		</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sum=0;</a:t>
            </a:r>
          </a:p>
          <a:p>
            <a:pPr marL="0" indent="720000">
              <a:lnSpc>
                <a:spcPct val="13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		i=1;</a:t>
            </a:r>
          </a:p>
          <a:p>
            <a:pPr marL="0" indent="720000">
              <a:lnSpc>
                <a:spcPct val="13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		for(;i&lt;=100;i++)</a:t>
            </a:r>
          </a:p>
          <a:p>
            <a:pPr marL="0" indent="720000">
              <a:lnSpc>
                <a:spcPct val="13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			sum+=i;</a:t>
            </a:r>
          </a:p>
          <a:p>
            <a:pPr marL="0" indent="720000">
              <a:lnSpc>
                <a:spcPct val="130000"/>
              </a:lnSpc>
              <a:spcBef>
                <a:spcPts val="0"/>
              </a:spcBef>
              <a:buNone/>
            </a:pPr>
            <a:endParaRPr lang="en-US" altLang="zh-CN" sz="2400" dirty="0">
              <a:solidFill>
                <a:schemeClr val="tx1">
                  <a:lumMod val="85000"/>
                  <a:lumOff val="15000"/>
                </a:schemeClr>
              </a:solidFill>
              <a:latin typeface="仿宋" panose="02010609060101010101" pitchFamily="49" charset="-122"/>
              <a:ea typeface="仿宋" panose="02010609060101010101" pitchFamily="49" charset="-122"/>
            </a:endParaRPr>
          </a:p>
          <a:p>
            <a:pPr marL="0" indent="720000">
              <a:lnSpc>
                <a:spcPct val="130000"/>
              </a:lnSpc>
              <a:spcBef>
                <a:spcPts val="0"/>
              </a:spcBef>
              <a:buNone/>
            </a:pPr>
            <a:endParaRPr lang="zh-CN" altLang="en-US" sz="2400" dirty="0">
              <a:solidFill>
                <a:schemeClr val="tx1">
                  <a:lumMod val="85000"/>
                  <a:lumOff val="15000"/>
                </a:schemeClr>
              </a:solidFill>
              <a:latin typeface="仿宋" panose="02010609060101010101" pitchFamily="49" charset="-122"/>
              <a:ea typeface="仿宋" panose="02010609060101010101" pitchFamily="49" charset="-122"/>
            </a:endParaRPr>
          </a:p>
        </p:txBody>
      </p:sp>
      <p:grpSp>
        <p:nvGrpSpPr>
          <p:cNvPr id="6" name="组合 5">
            <a:extLst>
              <a:ext uri="{FF2B5EF4-FFF2-40B4-BE49-F238E27FC236}">
                <a16:creationId xmlns:a16="http://schemas.microsoft.com/office/drawing/2014/main" id="{AD9FDEB7-0FA6-4591-9744-136897D7422E}"/>
              </a:ext>
            </a:extLst>
          </p:cNvPr>
          <p:cNvGrpSpPr/>
          <p:nvPr/>
        </p:nvGrpSpPr>
        <p:grpSpPr>
          <a:xfrm flipH="1">
            <a:off x="6575336" y="5348447"/>
            <a:ext cx="5441599" cy="1357947"/>
            <a:chOff x="897607" y="5043462"/>
            <a:chExt cx="5441599" cy="1357947"/>
          </a:xfrm>
        </p:grpSpPr>
        <p:sp>
          <p:nvSpPr>
            <p:cNvPr id="7" name="矩形 6">
              <a:extLst>
                <a:ext uri="{FF2B5EF4-FFF2-40B4-BE49-F238E27FC236}">
                  <a16:creationId xmlns:a16="http://schemas.microsoft.com/office/drawing/2014/main" id="{00F441D2-8650-478E-900F-657BD80FB147}"/>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4C8A5B79-659C-4EE8-AE22-CB2AF9461C39}"/>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3EF44DE5-EF22-4BA8-846B-711EFD4F1E07}"/>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7403B028-E565-4011-AAC5-B4986BBF253C}"/>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FA50A4AF-99B0-42FA-B073-36F6EA5C3E8D}"/>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40DB5A5A-69BE-42F0-AB95-991E878E3285}"/>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DE37FECA-75B6-46AB-9A72-D75F8CE6573A}"/>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7E470C7-10B1-4600-8505-32C9A791BD79}"/>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F060D879-C31D-487E-85AB-5F81E93CEEAA}"/>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8CB7CFB8-D630-41BA-9123-9788DF04CC4E}"/>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38A8382C-AAB0-4BBE-92BD-EE744B114BCB}"/>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DAD581D2-E0DA-4C34-A94C-5BF4D52EF2E5}"/>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0C0BEE04-40C2-4347-BD6F-83EEEF354567}"/>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525D9268-B7E0-4550-A5DF-ABA67D604C74}"/>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1F32743C-F284-4446-80DB-C6BB85965581}"/>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23ACEF69-CB3D-48AB-85FF-02547FABBC52}"/>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endParaRPr>
            </a:p>
          </p:txBody>
        </p:sp>
        <p:sp>
          <p:nvSpPr>
            <p:cNvPr id="23" name="矩形 22">
              <a:extLst>
                <a:ext uri="{FF2B5EF4-FFF2-40B4-BE49-F238E27FC236}">
                  <a16:creationId xmlns:a16="http://schemas.microsoft.com/office/drawing/2014/main" id="{C190625A-9D53-4890-99F3-160761AE773F}"/>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956051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childTnLst>
                          </p:cTn>
                        </p:par>
                        <p:par>
                          <p:cTn id="11" fill="hold">
                            <p:stCondLst>
                              <p:cond delay="2000"/>
                            </p:stCondLst>
                            <p:childTnLst>
                              <p:par>
                                <p:cTn id="12" presetID="2" presetClass="entr" presetSubtype="9" fill="hold" nodeType="after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3"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 calcmode="lin" valueType="num">
                                      <p:cBhvr additive="base">
                                        <p:cTn id="20"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5">
                                            <p:txEl>
                                              <p:pRg st="1" end="1"/>
                                            </p:txEl>
                                          </p:spTgt>
                                        </p:tgtEl>
                                        <p:attrNameLst>
                                          <p:attrName>ppt_y</p:attrName>
                                        </p:attrNameLst>
                                      </p:cBhvr>
                                      <p:tavLst>
                                        <p:tav tm="0">
                                          <p:val>
                                            <p:strVal val="0-#ppt_h/2"/>
                                          </p:val>
                                        </p:tav>
                                        <p:tav tm="100000">
                                          <p:val>
                                            <p:strVal val="#ppt_y"/>
                                          </p:val>
                                        </p:tav>
                                      </p:tavLst>
                                    </p:anim>
                                  </p:childTnLst>
                                </p:cTn>
                              </p:par>
                            </p:childTnLst>
                          </p:cTn>
                        </p:par>
                        <p:par>
                          <p:cTn id="22" fill="hold">
                            <p:stCondLst>
                              <p:cond delay="500"/>
                            </p:stCondLst>
                            <p:childTnLst>
                              <p:par>
                                <p:cTn id="23" presetID="31" presetClass="entr" presetSubtype="0" fill="hold" nodeType="after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p:cTn id="25" dur="1000" fill="hold"/>
                                        <p:tgtEl>
                                          <p:spTgt spid="5">
                                            <p:txEl>
                                              <p:pRg st="2" end="2"/>
                                            </p:txEl>
                                          </p:spTgt>
                                        </p:tgtEl>
                                        <p:attrNameLst>
                                          <p:attrName>ppt_w</p:attrName>
                                        </p:attrNameLst>
                                      </p:cBhvr>
                                      <p:tavLst>
                                        <p:tav tm="0">
                                          <p:val>
                                            <p:fltVal val="0"/>
                                          </p:val>
                                        </p:tav>
                                        <p:tav tm="100000">
                                          <p:val>
                                            <p:strVal val="#ppt_w"/>
                                          </p:val>
                                        </p:tav>
                                      </p:tavLst>
                                    </p:anim>
                                    <p:anim calcmode="lin" valueType="num">
                                      <p:cBhvr>
                                        <p:cTn id="26" dur="1000" fill="hold"/>
                                        <p:tgtEl>
                                          <p:spTgt spid="5">
                                            <p:txEl>
                                              <p:pRg st="2" end="2"/>
                                            </p:txEl>
                                          </p:spTgt>
                                        </p:tgtEl>
                                        <p:attrNameLst>
                                          <p:attrName>ppt_h</p:attrName>
                                        </p:attrNameLst>
                                      </p:cBhvr>
                                      <p:tavLst>
                                        <p:tav tm="0">
                                          <p:val>
                                            <p:fltVal val="0"/>
                                          </p:val>
                                        </p:tav>
                                        <p:tav tm="100000">
                                          <p:val>
                                            <p:strVal val="#ppt_h"/>
                                          </p:val>
                                        </p:tav>
                                      </p:tavLst>
                                    </p:anim>
                                    <p:anim calcmode="lin" valueType="num">
                                      <p:cBhvr>
                                        <p:cTn id="27" dur="1000" fill="hold"/>
                                        <p:tgtEl>
                                          <p:spTgt spid="5">
                                            <p:txEl>
                                              <p:pRg st="2" end="2"/>
                                            </p:txEl>
                                          </p:spTgt>
                                        </p:tgtEl>
                                        <p:attrNameLst>
                                          <p:attrName>style.rotation</p:attrName>
                                        </p:attrNameLst>
                                      </p:cBhvr>
                                      <p:tavLst>
                                        <p:tav tm="0">
                                          <p:val>
                                            <p:fltVal val="90"/>
                                          </p:val>
                                        </p:tav>
                                        <p:tav tm="100000">
                                          <p:val>
                                            <p:fltVal val="0"/>
                                          </p:val>
                                        </p:tav>
                                      </p:tavLst>
                                    </p:anim>
                                    <p:animEffect transition="in" filter="fade">
                                      <p:cBhvr>
                                        <p:cTn id="28" dur="1000"/>
                                        <p:tgtEl>
                                          <p:spTgt spid="5">
                                            <p:txEl>
                                              <p:pRg st="2" end="2"/>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p:cTn id="31" dur="1000" fill="hold"/>
                                        <p:tgtEl>
                                          <p:spTgt spid="5">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5">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5">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5">
                                            <p:txEl>
                                              <p:pRg st="3" end="3"/>
                                            </p:txEl>
                                          </p:spTgt>
                                        </p:tgtEl>
                                      </p:cBhvr>
                                    </p:animEffect>
                                  </p:childTnLst>
                                </p:cTn>
                              </p:par>
                              <p:par>
                                <p:cTn id="35" presetID="31" presetClass="entr" presetSubtype="0" fill="hold" nodeType="with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 calcmode="lin" valueType="num">
                                      <p:cBhvr>
                                        <p:cTn id="37" dur="1000" fill="hold"/>
                                        <p:tgtEl>
                                          <p:spTgt spid="5">
                                            <p:txEl>
                                              <p:pRg st="4" end="4"/>
                                            </p:txEl>
                                          </p:spTgt>
                                        </p:tgtEl>
                                        <p:attrNameLst>
                                          <p:attrName>ppt_w</p:attrName>
                                        </p:attrNameLst>
                                      </p:cBhvr>
                                      <p:tavLst>
                                        <p:tav tm="0">
                                          <p:val>
                                            <p:fltVal val="0"/>
                                          </p:val>
                                        </p:tav>
                                        <p:tav tm="100000">
                                          <p:val>
                                            <p:strVal val="#ppt_w"/>
                                          </p:val>
                                        </p:tav>
                                      </p:tavLst>
                                    </p:anim>
                                    <p:anim calcmode="lin" valueType="num">
                                      <p:cBhvr>
                                        <p:cTn id="38" dur="1000" fill="hold"/>
                                        <p:tgtEl>
                                          <p:spTgt spid="5">
                                            <p:txEl>
                                              <p:pRg st="4" end="4"/>
                                            </p:txEl>
                                          </p:spTgt>
                                        </p:tgtEl>
                                        <p:attrNameLst>
                                          <p:attrName>ppt_h</p:attrName>
                                        </p:attrNameLst>
                                      </p:cBhvr>
                                      <p:tavLst>
                                        <p:tav tm="0">
                                          <p:val>
                                            <p:fltVal val="0"/>
                                          </p:val>
                                        </p:tav>
                                        <p:tav tm="100000">
                                          <p:val>
                                            <p:strVal val="#ppt_h"/>
                                          </p:val>
                                        </p:tav>
                                      </p:tavLst>
                                    </p:anim>
                                    <p:anim calcmode="lin" valueType="num">
                                      <p:cBhvr>
                                        <p:cTn id="39" dur="1000" fill="hold"/>
                                        <p:tgtEl>
                                          <p:spTgt spid="5">
                                            <p:txEl>
                                              <p:pRg st="4" end="4"/>
                                            </p:txEl>
                                          </p:spTgt>
                                        </p:tgtEl>
                                        <p:attrNameLst>
                                          <p:attrName>style.rotation</p:attrName>
                                        </p:attrNameLst>
                                      </p:cBhvr>
                                      <p:tavLst>
                                        <p:tav tm="0">
                                          <p:val>
                                            <p:fltVal val="90"/>
                                          </p:val>
                                        </p:tav>
                                        <p:tav tm="100000">
                                          <p:val>
                                            <p:fltVal val="0"/>
                                          </p:val>
                                        </p:tav>
                                      </p:tavLst>
                                    </p:anim>
                                    <p:animEffect transition="in" filter="fade">
                                      <p:cBhvr>
                                        <p:cTn id="40" dur="1000"/>
                                        <p:tgtEl>
                                          <p:spTgt spid="5">
                                            <p:txEl>
                                              <p:pRg st="4" end="4"/>
                                            </p:txEl>
                                          </p:spTgt>
                                        </p:tgtEl>
                                      </p:cBhvr>
                                    </p:animEffect>
                                  </p:childTnLst>
                                </p:cTn>
                              </p:par>
                              <p:par>
                                <p:cTn id="41" presetID="31" presetClass="entr" presetSubtype="0" fill="hold" nodeType="with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anim calcmode="lin" valueType="num">
                                      <p:cBhvr>
                                        <p:cTn id="43" dur="1000" fill="hold"/>
                                        <p:tgtEl>
                                          <p:spTgt spid="5">
                                            <p:txEl>
                                              <p:pRg st="5" end="5"/>
                                            </p:txEl>
                                          </p:spTgt>
                                        </p:tgtEl>
                                        <p:attrNameLst>
                                          <p:attrName>ppt_w</p:attrName>
                                        </p:attrNameLst>
                                      </p:cBhvr>
                                      <p:tavLst>
                                        <p:tav tm="0">
                                          <p:val>
                                            <p:fltVal val="0"/>
                                          </p:val>
                                        </p:tav>
                                        <p:tav tm="100000">
                                          <p:val>
                                            <p:strVal val="#ppt_w"/>
                                          </p:val>
                                        </p:tav>
                                      </p:tavLst>
                                    </p:anim>
                                    <p:anim calcmode="lin" valueType="num">
                                      <p:cBhvr>
                                        <p:cTn id="44" dur="1000" fill="hold"/>
                                        <p:tgtEl>
                                          <p:spTgt spid="5">
                                            <p:txEl>
                                              <p:pRg st="5" end="5"/>
                                            </p:txEl>
                                          </p:spTgt>
                                        </p:tgtEl>
                                        <p:attrNameLst>
                                          <p:attrName>ppt_h</p:attrName>
                                        </p:attrNameLst>
                                      </p:cBhvr>
                                      <p:tavLst>
                                        <p:tav tm="0">
                                          <p:val>
                                            <p:fltVal val="0"/>
                                          </p:val>
                                        </p:tav>
                                        <p:tav tm="100000">
                                          <p:val>
                                            <p:strVal val="#ppt_h"/>
                                          </p:val>
                                        </p:tav>
                                      </p:tavLst>
                                    </p:anim>
                                    <p:anim calcmode="lin" valueType="num">
                                      <p:cBhvr>
                                        <p:cTn id="45" dur="1000" fill="hold"/>
                                        <p:tgtEl>
                                          <p:spTgt spid="5">
                                            <p:txEl>
                                              <p:pRg st="5" end="5"/>
                                            </p:txEl>
                                          </p:spTgt>
                                        </p:tgtEl>
                                        <p:attrNameLst>
                                          <p:attrName>style.rotation</p:attrName>
                                        </p:attrNameLst>
                                      </p:cBhvr>
                                      <p:tavLst>
                                        <p:tav tm="0">
                                          <p:val>
                                            <p:fltVal val="90"/>
                                          </p:val>
                                        </p:tav>
                                        <p:tav tm="100000">
                                          <p:val>
                                            <p:fltVal val="0"/>
                                          </p:val>
                                        </p:tav>
                                      </p:tavLst>
                                    </p:anim>
                                    <p:animEffect transition="in" filter="fade">
                                      <p:cBhvr>
                                        <p:cTn id="46" dur="1000"/>
                                        <p:tgtEl>
                                          <p:spTgt spid="5">
                                            <p:txEl>
                                              <p:pRg st="5" end="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right)">
                                      <p:cBhvr>
                                        <p:cTn id="5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2.4  </a:t>
            </a:r>
            <a:r>
              <a:rPr lang="zh-CN" altLang="en-US" b="1" dirty="0">
                <a:latin typeface="仿宋" panose="02010609060101010101" pitchFamily="49" charset="-122"/>
                <a:ea typeface="仿宋" panose="02010609060101010101" pitchFamily="49" charset="-122"/>
              </a:rPr>
              <a:t>控制语句</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7">
            <a:extLst>
              <a:ext uri="{FF2B5EF4-FFF2-40B4-BE49-F238E27FC236}">
                <a16:creationId xmlns:a16="http://schemas.microsoft.com/office/drawing/2014/main" id="{079D13D5-4246-47B6-94DA-733CD948FB48}"/>
              </a:ext>
            </a:extLst>
          </p:cNvPr>
          <p:cNvSpPr/>
          <p:nvPr/>
        </p:nvSpPr>
        <p:spPr>
          <a:xfrm>
            <a:off x="913606" y="1372394"/>
            <a:ext cx="10820400" cy="4608563"/>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内容占位符 2">
            <a:extLst>
              <a:ext uri="{FF2B5EF4-FFF2-40B4-BE49-F238E27FC236}">
                <a16:creationId xmlns:a16="http://schemas.microsoft.com/office/drawing/2014/main" id="{BAD57CF4-42FF-4CEC-838D-FEE87AADFA7A}"/>
              </a:ext>
            </a:extLst>
          </p:cNvPr>
          <p:cNvSpPr txBox="1">
            <a:spLocks/>
          </p:cNvSpPr>
          <p:nvPr/>
        </p:nvSpPr>
        <p:spPr>
          <a:xfrm>
            <a:off x="1049773" y="1474026"/>
            <a:ext cx="10531833" cy="309876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形式</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2</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：没有第</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2</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个表达式，循环结束的条件在循环体中判断，其中的</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break</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语句用于结束循环。</a:t>
            </a:r>
          </a:p>
          <a:p>
            <a:pPr marL="0" indent="720000">
              <a:lnSpc>
                <a:spcPct val="130000"/>
              </a:lnSpc>
              <a:spcBef>
                <a:spcPts val="0"/>
              </a:spcBef>
              <a:buNone/>
            </a:pP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		</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sum=0;</a:t>
            </a:r>
          </a:p>
          <a:p>
            <a:pPr marL="0" indent="720000">
              <a:lnSpc>
                <a:spcPct val="13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		for(i=1;;i++)</a:t>
            </a:r>
          </a:p>
          <a:p>
            <a:pPr marL="0" indent="720000">
              <a:lnSpc>
                <a:spcPct val="13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		{</a:t>
            </a:r>
          </a:p>
          <a:p>
            <a:pPr marL="0" indent="720000">
              <a:lnSpc>
                <a:spcPct val="13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			sum+=i;</a:t>
            </a:r>
          </a:p>
          <a:p>
            <a:pPr marL="0" indent="720000">
              <a:lnSpc>
                <a:spcPct val="13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			if(i&gt;=100)</a:t>
            </a:r>
          </a:p>
          <a:p>
            <a:pPr marL="0" indent="720000">
              <a:lnSpc>
                <a:spcPct val="13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				break;</a:t>
            </a:r>
          </a:p>
          <a:p>
            <a:pPr marL="0" indent="720000">
              <a:lnSpc>
                <a:spcPct val="13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		}</a:t>
            </a:r>
          </a:p>
          <a:p>
            <a:pPr marL="0" indent="720000">
              <a:lnSpc>
                <a:spcPct val="130000"/>
              </a:lnSpc>
              <a:spcBef>
                <a:spcPts val="0"/>
              </a:spcBef>
              <a:buNone/>
            </a:pPr>
            <a:endParaRPr lang="en-US" altLang="zh-CN" sz="2400" dirty="0">
              <a:solidFill>
                <a:schemeClr val="tx1">
                  <a:lumMod val="85000"/>
                  <a:lumOff val="15000"/>
                </a:schemeClr>
              </a:solidFill>
              <a:latin typeface="仿宋" panose="02010609060101010101" pitchFamily="49" charset="-122"/>
              <a:ea typeface="仿宋" panose="02010609060101010101" pitchFamily="49" charset="-122"/>
            </a:endParaRPr>
          </a:p>
          <a:p>
            <a:pPr marL="0" indent="720000">
              <a:lnSpc>
                <a:spcPct val="130000"/>
              </a:lnSpc>
              <a:spcBef>
                <a:spcPts val="0"/>
              </a:spcBef>
              <a:buNone/>
            </a:pPr>
            <a:endParaRPr lang="zh-CN" altLang="en-US" sz="2400" dirty="0">
              <a:solidFill>
                <a:schemeClr val="tx1">
                  <a:lumMod val="85000"/>
                  <a:lumOff val="15000"/>
                </a:schemeClr>
              </a:solidFill>
              <a:latin typeface="仿宋" panose="02010609060101010101" pitchFamily="49" charset="-122"/>
              <a:ea typeface="仿宋" panose="02010609060101010101" pitchFamily="49" charset="-122"/>
            </a:endParaRPr>
          </a:p>
        </p:txBody>
      </p:sp>
      <p:grpSp>
        <p:nvGrpSpPr>
          <p:cNvPr id="6" name="组合 5">
            <a:extLst>
              <a:ext uri="{FF2B5EF4-FFF2-40B4-BE49-F238E27FC236}">
                <a16:creationId xmlns:a16="http://schemas.microsoft.com/office/drawing/2014/main" id="{7282F414-9272-43D4-8122-5EAD5D5308C1}"/>
              </a:ext>
            </a:extLst>
          </p:cNvPr>
          <p:cNvGrpSpPr/>
          <p:nvPr/>
        </p:nvGrpSpPr>
        <p:grpSpPr>
          <a:xfrm>
            <a:off x="8941467" y="4128224"/>
            <a:ext cx="2510373" cy="1805007"/>
            <a:chOff x="9675584" y="5494473"/>
            <a:chExt cx="1877787" cy="810813"/>
          </a:xfrm>
        </p:grpSpPr>
        <p:sp>
          <p:nvSpPr>
            <p:cNvPr id="7" name="矩形 6">
              <a:extLst>
                <a:ext uri="{FF2B5EF4-FFF2-40B4-BE49-F238E27FC236}">
                  <a16:creationId xmlns:a16="http://schemas.microsoft.com/office/drawing/2014/main" id="{388C252B-AF53-45EA-B25C-F151D012F0E3}"/>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矩形 7">
              <a:extLst>
                <a:ext uri="{FF2B5EF4-FFF2-40B4-BE49-F238E27FC236}">
                  <a16:creationId xmlns:a16="http://schemas.microsoft.com/office/drawing/2014/main" id="{A309CA31-BD2E-4C84-998A-4219AFA8AE6E}"/>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 name="矩形 8">
              <a:extLst>
                <a:ext uri="{FF2B5EF4-FFF2-40B4-BE49-F238E27FC236}">
                  <a16:creationId xmlns:a16="http://schemas.microsoft.com/office/drawing/2014/main" id="{D94AB7DA-ED05-4237-B8C6-FE54DA4F4F94}"/>
                </a:ext>
              </a:extLst>
            </p:cNvPr>
            <p:cNvSpPr/>
            <p:nvPr/>
          </p:nvSpPr>
          <p:spPr>
            <a:xfrm>
              <a:off x="10241641" y="5494473"/>
              <a:ext cx="266702" cy="81081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AF52CE96-A43A-4424-88A5-CF0BF3CF987B}"/>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298871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childTnLst>
                          </p:cTn>
                        </p:par>
                        <p:par>
                          <p:cTn id="11" fill="hold">
                            <p:stCondLst>
                              <p:cond delay="2000"/>
                            </p:stCondLst>
                            <p:childTnLst>
                              <p:par>
                                <p:cTn id="12" presetID="31"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style.rotation</p:attrName>
                                        </p:attrNameLst>
                                      </p:cBhvr>
                                      <p:tavLst>
                                        <p:tav tm="0">
                                          <p:val>
                                            <p:fltVal val="90"/>
                                          </p:val>
                                        </p:tav>
                                        <p:tav tm="100000">
                                          <p:val>
                                            <p:fltVal val="0"/>
                                          </p:val>
                                        </p:tav>
                                      </p:tavLst>
                                    </p:anim>
                                    <p:animEffect transition="in" filter="fade">
                                      <p:cBhvr>
                                        <p:cTn id="17" dur="1000"/>
                                        <p:tgtEl>
                                          <p:spTgt spid="5"/>
                                        </p:tgtEl>
                                      </p:cBhvr>
                                    </p:animEffect>
                                  </p:childTnLst>
                                </p:cTn>
                              </p:par>
                            </p:childTnLst>
                          </p:cTn>
                        </p:par>
                        <p:par>
                          <p:cTn id="18" fill="hold">
                            <p:stCondLst>
                              <p:cond delay="3000"/>
                            </p:stCondLst>
                            <p:childTnLst>
                              <p:par>
                                <p:cTn id="19" presetID="22" presetClass="entr" presetSubtype="4"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2.4  </a:t>
            </a:r>
            <a:r>
              <a:rPr lang="zh-CN" altLang="en-US" b="1" dirty="0">
                <a:latin typeface="仿宋" panose="02010609060101010101" pitchFamily="49" charset="-122"/>
                <a:ea typeface="仿宋" panose="02010609060101010101" pitchFamily="49" charset="-122"/>
              </a:rPr>
              <a:t>控制语句</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7">
            <a:extLst>
              <a:ext uri="{FF2B5EF4-FFF2-40B4-BE49-F238E27FC236}">
                <a16:creationId xmlns:a16="http://schemas.microsoft.com/office/drawing/2014/main" id="{B94C2C41-0E76-4C53-A067-90A6D04105D8}"/>
              </a:ext>
            </a:extLst>
          </p:cNvPr>
          <p:cNvSpPr/>
          <p:nvPr/>
        </p:nvSpPr>
        <p:spPr>
          <a:xfrm>
            <a:off x="913606" y="1372394"/>
            <a:ext cx="10820400" cy="4608563"/>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内容占位符 2">
            <a:extLst>
              <a:ext uri="{FF2B5EF4-FFF2-40B4-BE49-F238E27FC236}">
                <a16:creationId xmlns:a16="http://schemas.microsoft.com/office/drawing/2014/main" id="{2957101B-AEE7-460B-8170-93ADABC80D7F}"/>
              </a:ext>
            </a:extLst>
          </p:cNvPr>
          <p:cNvSpPr txBox="1">
            <a:spLocks/>
          </p:cNvSpPr>
          <p:nvPr/>
        </p:nvSpPr>
        <p:spPr>
          <a:xfrm>
            <a:off x="1049773" y="1474026"/>
            <a:ext cx="10531833" cy="309876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形式</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3</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：没有第</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3</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个表达式，变量</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i</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的改变放在循环体中，成为循环体中的一条语句。</a:t>
            </a:r>
          </a:p>
          <a:p>
            <a:pPr marL="0" indent="720000">
              <a:lnSpc>
                <a:spcPct val="130000"/>
              </a:lnSpc>
              <a:spcBef>
                <a:spcPts val="0"/>
              </a:spcBef>
              <a:buNone/>
            </a:pP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		</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sum=0;</a:t>
            </a:r>
          </a:p>
          <a:p>
            <a:pPr marL="0" indent="720000">
              <a:lnSpc>
                <a:spcPct val="13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		for(i=1;i&lt;=100;)</a:t>
            </a:r>
          </a:p>
          <a:p>
            <a:pPr marL="0" indent="720000">
              <a:lnSpc>
                <a:spcPct val="13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		{</a:t>
            </a:r>
          </a:p>
          <a:p>
            <a:pPr marL="0" indent="720000">
              <a:lnSpc>
                <a:spcPct val="13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			sum+=i;</a:t>
            </a:r>
          </a:p>
          <a:p>
            <a:pPr marL="0" indent="720000">
              <a:lnSpc>
                <a:spcPct val="13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			i=i+1;</a:t>
            </a:r>
          </a:p>
          <a:p>
            <a:pPr marL="0" indent="720000">
              <a:lnSpc>
                <a:spcPct val="13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		}</a:t>
            </a:r>
          </a:p>
          <a:p>
            <a:pPr marL="0" indent="720000">
              <a:lnSpc>
                <a:spcPct val="130000"/>
              </a:lnSpc>
              <a:spcBef>
                <a:spcPts val="0"/>
              </a:spcBef>
              <a:buNone/>
            </a:pPr>
            <a:endParaRPr lang="en-US" altLang="zh-CN" sz="2400" dirty="0">
              <a:solidFill>
                <a:schemeClr val="tx1">
                  <a:lumMod val="85000"/>
                  <a:lumOff val="15000"/>
                </a:schemeClr>
              </a:solidFill>
              <a:latin typeface="仿宋" panose="02010609060101010101" pitchFamily="49" charset="-122"/>
              <a:ea typeface="仿宋" panose="02010609060101010101" pitchFamily="49" charset="-122"/>
            </a:endParaRPr>
          </a:p>
          <a:p>
            <a:pPr marL="0" indent="720000">
              <a:lnSpc>
                <a:spcPct val="130000"/>
              </a:lnSpc>
              <a:spcBef>
                <a:spcPts val="0"/>
              </a:spcBef>
              <a:buNone/>
            </a:pPr>
            <a:endParaRPr lang="zh-CN" altLang="en-US" sz="2400" dirty="0">
              <a:solidFill>
                <a:schemeClr val="tx1">
                  <a:lumMod val="85000"/>
                  <a:lumOff val="15000"/>
                </a:schemeClr>
              </a:solidFill>
              <a:latin typeface="仿宋" panose="02010609060101010101" pitchFamily="49" charset="-122"/>
              <a:ea typeface="仿宋" panose="02010609060101010101" pitchFamily="49" charset="-122"/>
            </a:endParaRPr>
          </a:p>
        </p:txBody>
      </p:sp>
      <p:grpSp>
        <p:nvGrpSpPr>
          <p:cNvPr id="6" name="组合 5">
            <a:extLst>
              <a:ext uri="{FF2B5EF4-FFF2-40B4-BE49-F238E27FC236}">
                <a16:creationId xmlns:a16="http://schemas.microsoft.com/office/drawing/2014/main" id="{6C882455-9581-40AC-8668-71CCFA5FD1B6}"/>
              </a:ext>
            </a:extLst>
          </p:cNvPr>
          <p:cNvGrpSpPr/>
          <p:nvPr/>
        </p:nvGrpSpPr>
        <p:grpSpPr>
          <a:xfrm>
            <a:off x="8941467" y="4128224"/>
            <a:ext cx="2510373" cy="1805007"/>
            <a:chOff x="9675584" y="5494473"/>
            <a:chExt cx="1877787" cy="810813"/>
          </a:xfrm>
        </p:grpSpPr>
        <p:sp>
          <p:nvSpPr>
            <p:cNvPr id="7" name="矩形 6">
              <a:extLst>
                <a:ext uri="{FF2B5EF4-FFF2-40B4-BE49-F238E27FC236}">
                  <a16:creationId xmlns:a16="http://schemas.microsoft.com/office/drawing/2014/main" id="{1CFE56A3-1020-4F5E-98FE-6CC14C924789}"/>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矩形 7">
              <a:extLst>
                <a:ext uri="{FF2B5EF4-FFF2-40B4-BE49-F238E27FC236}">
                  <a16:creationId xmlns:a16="http://schemas.microsoft.com/office/drawing/2014/main" id="{183496C2-83D1-43F9-9504-90311E3608FD}"/>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 name="矩形 8">
              <a:extLst>
                <a:ext uri="{FF2B5EF4-FFF2-40B4-BE49-F238E27FC236}">
                  <a16:creationId xmlns:a16="http://schemas.microsoft.com/office/drawing/2014/main" id="{3BAB7276-BFD7-48BB-8E39-A90293A36819}"/>
                </a:ext>
              </a:extLst>
            </p:cNvPr>
            <p:cNvSpPr/>
            <p:nvPr/>
          </p:nvSpPr>
          <p:spPr>
            <a:xfrm>
              <a:off x="10241641" y="5494473"/>
              <a:ext cx="266702" cy="81081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65408060-71FA-4E6D-AE96-FA69F3E29EB0}"/>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3809055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childTnLst>
                          </p:cTn>
                        </p:par>
                        <p:par>
                          <p:cTn id="11" fill="hold">
                            <p:stCondLst>
                              <p:cond delay="2000"/>
                            </p:stCondLst>
                            <p:childTnLst>
                              <p:par>
                                <p:cTn id="12" presetID="31"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style.rotation</p:attrName>
                                        </p:attrNameLst>
                                      </p:cBhvr>
                                      <p:tavLst>
                                        <p:tav tm="0">
                                          <p:val>
                                            <p:fltVal val="90"/>
                                          </p:val>
                                        </p:tav>
                                        <p:tav tm="100000">
                                          <p:val>
                                            <p:fltVal val="0"/>
                                          </p:val>
                                        </p:tav>
                                      </p:tavLst>
                                    </p:anim>
                                    <p:animEffect transition="in" filter="fade">
                                      <p:cBhvr>
                                        <p:cTn id="17" dur="1000"/>
                                        <p:tgtEl>
                                          <p:spTgt spid="5"/>
                                        </p:tgtEl>
                                      </p:cBhvr>
                                    </p:animEffect>
                                  </p:childTnLst>
                                </p:cTn>
                              </p:par>
                            </p:childTnLst>
                          </p:cTn>
                        </p:par>
                        <p:par>
                          <p:cTn id="18" fill="hold">
                            <p:stCondLst>
                              <p:cond delay="3000"/>
                            </p:stCondLst>
                            <p:childTnLst>
                              <p:par>
                                <p:cTn id="19" presetID="22" presetClass="entr" presetSubtype="4"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2.4  </a:t>
            </a:r>
            <a:r>
              <a:rPr lang="zh-CN" altLang="en-US" b="1" dirty="0">
                <a:latin typeface="仿宋" panose="02010609060101010101" pitchFamily="49" charset="-122"/>
                <a:ea typeface="仿宋" panose="02010609060101010101" pitchFamily="49" charset="-122"/>
              </a:rPr>
              <a:t>控制语句</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7">
            <a:extLst>
              <a:ext uri="{FF2B5EF4-FFF2-40B4-BE49-F238E27FC236}">
                <a16:creationId xmlns:a16="http://schemas.microsoft.com/office/drawing/2014/main" id="{80028436-4CEA-4771-B2FB-CDE0AEFB6FD1}"/>
              </a:ext>
            </a:extLst>
          </p:cNvPr>
          <p:cNvSpPr/>
          <p:nvPr/>
        </p:nvSpPr>
        <p:spPr>
          <a:xfrm>
            <a:off x="913606" y="1372394"/>
            <a:ext cx="10820400" cy="4608563"/>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内容占位符 2">
            <a:extLst>
              <a:ext uri="{FF2B5EF4-FFF2-40B4-BE49-F238E27FC236}">
                <a16:creationId xmlns:a16="http://schemas.microsoft.com/office/drawing/2014/main" id="{784F4D0F-9A20-49FD-8AC5-F0376E85148C}"/>
              </a:ext>
            </a:extLst>
          </p:cNvPr>
          <p:cNvSpPr txBox="1">
            <a:spLocks/>
          </p:cNvSpPr>
          <p:nvPr/>
        </p:nvSpPr>
        <p:spPr>
          <a:xfrm>
            <a:off x="1049773" y="1474026"/>
            <a:ext cx="10531833" cy="309876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形式</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4</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：没有第</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1</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个表达式和第</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3</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个表达式，综合使用形式</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1</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和形式</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3</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a:t>
            </a:r>
          </a:p>
          <a:p>
            <a:pPr marL="0" indent="720000">
              <a:lnSpc>
                <a:spcPct val="130000"/>
              </a:lnSpc>
              <a:spcBef>
                <a:spcPts val="0"/>
              </a:spcBef>
              <a:buNone/>
            </a:pP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		</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sum=0;</a:t>
            </a:r>
          </a:p>
          <a:p>
            <a:pPr marL="0" indent="720000">
              <a:lnSpc>
                <a:spcPct val="13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		i=1;</a:t>
            </a:r>
          </a:p>
          <a:p>
            <a:pPr marL="0" indent="720000">
              <a:lnSpc>
                <a:spcPct val="13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		for(;i&lt;=100;)</a:t>
            </a:r>
          </a:p>
          <a:p>
            <a:pPr marL="0" indent="720000">
              <a:lnSpc>
                <a:spcPct val="13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		{</a:t>
            </a:r>
          </a:p>
          <a:p>
            <a:pPr marL="0" indent="720000">
              <a:lnSpc>
                <a:spcPct val="13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			sum+=i;</a:t>
            </a:r>
          </a:p>
          <a:p>
            <a:pPr marL="0" indent="720000">
              <a:lnSpc>
                <a:spcPct val="13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			i++;</a:t>
            </a:r>
          </a:p>
          <a:p>
            <a:pPr marL="0" indent="720000">
              <a:lnSpc>
                <a:spcPct val="13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		}</a:t>
            </a:r>
          </a:p>
          <a:p>
            <a:pPr marL="0" indent="720000">
              <a:lnSpc>
                <a:spcPct val="130000"/>
              </a:lnSpc>
              <a:spcBef>
                <a:spcPts val="0"/>
              </a:spcBef>
              <a:buNone/>
            </a:pPr>
            <a:endParaRPr lang="en-US" altLang="zh-CN" sz="2400" dirty="0">
              <a:solidFill>
                <a:schemeClr val="tx1">
                  <a:lumMod val="85000"/>
                  <a:lumOff val="15000"/>
                </a:schemeClr>
              </a:solidFill>
              <a:latin typeface="仿宋" panose="02010609060101010101" pitchFamily="49" charset="-122"/>
              <a:ea typeface="仿宋" panose="02010609060101010101" pitchFamily="49" charset="-122"/>
            </a:endParaRPr>
          </a:p>
          <a:p>
            <a:pPr marL="0" indent="720000">
              <a:lnSpc>
                <a:spcPct val="130000"/>
              </a:lnSpc>
              <a:spcBef>
                <a:spcPts val="0"/>
              </a:spcBef>
              <a:buNone/>
            </a:pPr>
            <a:endParaRPr lang="zh-CN" altLang="en-US" sz="2400" dirty="0">
              <a:solidFill>
                <a:schemeClr val="tx1">
                  <a:lumMod val="85000"/>
                  <a:lumOff val="15000"/>
                </a:schemeClr>
              </a:solidFill>
              <a:latin typeface="仿宋" panose="02010609060101010101" pitchFamily="49" charset="-122"/>
              <a:ea typeface="仿宋" panose="02010609060101010101" pitchFamily="49" charset="-122"/>
            </a:endParaRPr>
          </a:p>
        </p:txBody>
      </p:sp>
      <p:grpSp>
        <p:nvGrpSpPr>
          <p:cNvPr id="6" name="组合 5">
            <a:extLst>
              <a:ext uri="{FF2B5EF4-FFF2-40B4-BE49-F238E27FC236}">
                <a16:creationId xmlns:a16="http://schemas.microsoft.com/office/drawing/2014/main" id="{0CCA04CE-B3DA-442A-AB26-A472E10E89A9}"/>
              </a:ext>
            </a:extLst>
          </p:cNvPr>
          <p:cNvGrpSpPr/>
          <p:nvPr/>
        </p:nvGrpSpPr>
        <p:grpSpPr>
          <a:xfrm>
            <a:off x="8941467" y="4128224"/>
            <a:ext cx="2510373" cy="1805007"/>
            <a:chOff x="9675584" y="5494473"/>
            <a:chExt cx="1877787" cy="810813"/>
          </a:xfrm>
        </p:grpSpPr>
        <p:sp>
          <p:nvSpPr>
            <p:cNvPr id="7" name="矩形 6">
              <a:extLst>
                <a:ext uri="{FF2B5EF4-FFF2-40B4-BE49-F238E27FC236}">
                  <a16:creationId xmlns:a16="http://schemas.microsoft.com/office/drawing/2014/main" id="{D6AE3687-5191-4B97-B0EB-056DC8D26B25}"/>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矩形 7">
              <a:extLst>
                <a:ext uri="{FF2B5EF4-FFF2-40B4-BE49-F238E27FC236}">
                  <a16:creationId xmlns:a16="http://schemas.microsoft.com/office/drawing/2014/main" id="{C85E400B-AE1F-421B-AACC-F509DBA85076}"/>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 name="矩形 8">
              <a:extLst>
                <a:ext uri="{FF2B5EF4-FFF2-40B4-BE49-F238E27FC236}">
                  <a16:creationId xmlns:a16="http://schemas.microsoft.com/office/drawing/2014/main" id="{1D77780F-6141-4CC8-BEA3-4D874B4CA18A}"/>
                </a:ext>
              </a:extLst>
            </p:cNvPr>
            <p:cNvSpPr/>
            <p:nvPr/>
          </p:nvSpPr>
          <p:spPr>
            <a:xfrm>
              <a:off x="10241641" y="5494473"/>
              <a:ext cx="266702" cy="81081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1435D9E3-FB92-4477-A0BA-28320A17C5FC}"/>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4015317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childTnLst>
                          </p:cTn>
                        </p:par>
                        <p:par>
                          <p:cTn id="11" fill="hold">
                            <p:stCondLst>
                              <p:cond delay="2000"/>
                            </p:stCondLst>
                            <p:childTnLst>
                              <p:par>
                                <p:cTn id="12" presetID="31"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style.rotation</p:attrName>
                                        </p:attrNameLst>
                                      </p:cBhvr>
                                      <p:tavLst>
                                        <p:tav tm="0">
                                          <p:val>
                                            <p:fltVal val="90"/>
                                          </p:val>
                                        </p:tav>
                                        <p:tav tm="100000">
                                          <p:val>
                                            <p:fltVal val="0"/>
                                          </p:val>
                                        </p:tav>
                                      </p:tavLst>
                                    </p:anim>
                                    <p:animEffect transition="in" filter="fade">
                                      <p:cBhvr>
                                        <p:cTn id="17" dur="1000"/>
                                        <p:tgtEl>
                                          <p:spTgt spid="5"/>
                                        </p:tgtEl>
                                      </p:cBhvr>
                                    </p:animEffect>
                                  </p:childTnLst>
                                </p:cTn>
                              </p:par>
                            </p:childTnLst>
                          </p:cTn>
                        </p:par>
                        <p:par>
                          <p:cTn id="18" fill="hold">
                            <p:stCondLst>
                              <p:cond delay="3000"/>
                            </p:stCondLst>
                            <p:childTnLst>
                              <p:par>
                                <p:cTn id="19" presetID="22" presetClass="entr" presetSubtype="4"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en-US" altLang="zh-CN" b="1" dirty="0">
                <a:latin typeface="仿宋" panose="02010609060101010101" pitchFamily="49" charset="-122"/>
                <a:ea typeface="仿宋" panose="02010609060101010101" pitchFamily="49" charset="-122"/>
              </a:rPr>
              <a:t>2.2  </a:t>
            </a:r>
            <a:r>
              <a:rPr lang="zh-CN" altLang="en-US" b="1" dirty="0">
                <a:latin typeface="仿宋" panose="02010609060101010101" pitchFamily="49" charset="-122"/>
                <a:ea typeface="仿宋" panose="02010609060101010101" pitchFamily="49" charset="-122"/>
              </a:rPr>
              <a:t>数据类型和运算符号</a:t>
            </a:r>
          </a:p>
        </p:txBody>
      </p:sp>
      <p:sp>
        <p:nvSpPr>
          <p:cNvPr id="11" name="矩形 10">
            <a:extLst>
              <a:ext uri="{FF2B5EF4-FFF2-40B4-BE49-F238E27FC236}">
                <a16:creationId xmlns:a16="http://schemas.microsoft.com/office/drawing/2014/main" id="{E11FABFA-81B0-4119-99E2-EFDC20803ECF}"/>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4" name="组合 13">
            <a:extLst>
              <a:ext uri="{FF2B5EF4-FFF2-40B4-BE49-F238E27FC236}">
                <a16:creationId xmlns:a16="http://schemas.microsoft.com/office/drawing/2014/main" id="{BC79DC08-CBE3-4EA7-ADB8-047BFF6B56BC}"/>
              </a:ext>
            </a:extLst>
          </p:cNvPr>
          <p:cNvGrpSpPr/>
          <p:nvPr/>
        </p:nvGrpSpPr>
        <p:grpSpPr>
          <a:xfrm flipH="1">
            <a:off x="6575336" y="5348447"/>
            <a:ext cx="5441599" cy="1357947"/>
            <a:chOff x="897607" y="5043462"/>
            <a:chExt cx="5441599" cy="1357947"/>
          </a:xfrm>
        </p:grpSpPr>
        <p:sp>
          <p:nvSpPr>
            <p:cNvPr id="16" name="矩形 15">
              <a:extLst>
                <a:ext uri="{FF2B5EF4-FFF2-40B4-BE49-F238E27FC236}">
                  <a16:creationId xmlns:a16="http://schemas.microsoft.com/office/drawing/2014/main" id="{FEF5BC93-15A1-41BA-8822-B937040D731D}"/>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133C9B3C-8432-44A6-820B-9AF228F7CEF7}"/>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A3AF420A-3124-4795-BAC9-7F4306F2F3D8}"/>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9" name="矩形 18">
              <a:extLst>
                <a:ext uri="{FF2B5EF4-FFF2-40B4-BE49-F238E27FC236}">
                  <a16:creationId xmlns:a16="http://schemas.microsoft.com/office/drawing/2014/main" id="{F5E91F4E-492D-47EF-9F9F-1B04D880D2CC}"/>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22B109DB-B3FA-499F-B9D2-2C5E9353DDC5}"/>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07B898CB-BC33-4A47-938E-BA696943FF88}"/>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219CB3B4-FCEB-4684-8B9B-66789B85A056}"/>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FFF61827-B338-4709-872F-564F9BFBA349}"/>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C13425A1-05D6-4DA6-BEE3-848F585B83A0}"/>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6" name="矩形 25">
              <a:extLst>
                <a:ext uri="{FF2B5EF4-FFF2-40B4-BE49-F238E27FC236}">
                  <a16:creationId xmlns:a16="http://schemas.microsoft.com/office/drawing/2014/main" id="{40519A66-6B2B-4C08-8B61-32EFCB88E484}"/>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8B7CBC9D-6BDF-4ACB-AF2E-E99BAFC4917C}"/>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8" name="矩形 27">
              <a:extLst>
                <a:ext uri="{FF2B5EF4-FFF2-40B4-BE49-F238E27FC236}">
                  <a16:creationId xmlns:a16="http://schemas.microsoft.com/office/drawing/2014/main" id="{9F7BA234-ACC0-402B-AFC7-F16EE57DD8BB}"/>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DDFDE4CD-3E06-4808-8CB4-EAECC21722AE}"/>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0" name="矩形 29">
              <a:extLst>
                <a:ext uri="{FF2B5EF4-FFF2-40B4-BE49-F238E27FC236}">
                  <a16:creationId xmlns:a16="http://schemas.microsoft.com/office/drawing/2014/main" id="{A7F8EED9-BF20-4CC0-B441-132B736BFAD0}"/>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1" name="矩形 30">
              <a:extLst>
                <a:ext uri="{FF2B5EF4-FFF2-40B4-BE49-F238E27FC236}">
                  <a16:creationId xmlns:a16="http://schemas.microsoft.com/office/drawing/2014/main" id="{DA8139A1-E326-460B-B264-04A716BC3301}"/>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2" name="矩形 31">
              <a:extLst>
                <a:ext uri="{FF2B5EF4-FFF2-40B4-BE49-F238E27FC236}">
                  <a16:creationId xmlns:a16="http://schemas.microsoft.com/office/drawing/2014/main" id="{1590615F-97F7-42C2-AB7D-8CFF2B1AC2C5}"/>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33" name="矩形 32">
              <a:extLst>
                <a:ext uri="{FF2B5EF4-FFF2-40B4-BE49-F238E27FC236}">
                  <a16:creationId xmlns:a16="http://schemas.microsoft.com/office/drawing/2014/main" id="{C275F300-6C06-4520-8EEB-2CBC72A01435}"/>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
        <p:nvSpPr>
          <p:cNvPr id="24" name="内容占位符 2">
            <a:extLst>
              <a:ext uri="{FF2B5EF4-FFF2-40B4-BE49-F238E27FC236}">
                <a16:creationId xmlns:a16="http://schemas.microsoft.com/office/drawing/2014/main" id="{A8A9633A-9823-438F-B821-C7B4E3973477}"/>
              </a:ext>
            </a:extLst>
          </p:cNvPr>
          <p:cNvSpPr txBox="1">
            <a:spLocks/>
          </p:cNvSpPr>
          <p:nvPr/>
        </p:nvSpPr>
        <p:spPr>
          <a:xfrm>
            <a:off x="456406" y="1600994"/>
            <a:ext cx="5486400" cy="4191000"/>
          </a:xfrm>
          <a:prstGeom prst="rect">
            <a:avLst/>
          </a:prstGeom>
        </p:spPr>
        <p:txBody>
          <a:bodyPr vert="horz" lIns="121917" tIns="60958" rIns="121917" bIns="60958" rtlCol="0">
            <a:norm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631825">
              <a:lnSpc>
                <a:spcPct val="130000"/>
              </a:lnSpc>
              <a:buNone/>
            </a:pPr>
            <a:r>
              <a:rPr lang="zh-CN" altLang="en-US" sz="2400" dirty="0">
                <a:latin typeface="仿宋" panose="02010609060101010101" pitchFamily="49" charset="-122"/>
                <a:ea typeface="仿宋" panose="02010609060101010101" pitchFamily="49" charset="-122"/>
              </a:rPr>
              <a:t>根据数据占据的内存空间的大小、数据的表示范围和数据的表示精度，可以将整型数和实型数分为</a:t>
            </a:r>
            <a:r>
              <a:rPr lang="en-US" altLang="zh-CN" sz="2400" dirty="0">
                <a:latin typeface="仿宋" panose="02010609060101010101" pitchFamily="49" charset="-122"/>
                <a:ea typeface="仿宋" panose="02010609060101010101" pitchFamily="49" charset="-122"/>
              </a:rPr>
              <a:t>byte</a:t>
            </a:r>
            <a:r>
              <a:rPr lang="zh-CN" altLang="en-US" sz="2400" dirty="0">
                <a:latin typeface="仿宋" panose="02010609060101010101" pitchFamily="49" charset="-122"/>
                <a:ea typeface="仿宋" panose="02010609060101010101" pitchFamily="49" charset="-122"/>
              </a:rPr>
              <a:t>（字节整型）、</a:t>
            </a:r>
            <a:r>
              <a:rPr lang="en-US" altLang="zh-CN" sz="2400" dirty="0">
                <a:latin typeface="仿宋" panose="02010609060101010101" pitchFamily="49" charset="-122"/>
                <a:ea typeface="仿宋" panose="02010609060101010101" pitchFamily="49" charset="-122"/>
              </a:rPr>
              <a:t>short</a:t>
            </a:r>
            <a:r>
              <a:rPr lang="zh-CN" altLang="en-US" sz="2400" dirty="0">
                <a:latin typeface="仿宋" panose="02010609060101010101" pitchFamily="49" charset="-122"/>
                <a:ea typeface="仿宋" panose="02010609060101010101" pitchFamily="49" charset="-122"/>
              </a:rPr>
              <a:t>（短整型）、</a:t>
            </a:r>
            <a:r>
              <a:rPr lang="en-US" altLang="zh-CN" sz="2400" dirty="0" err="1">
                <a:latin typeface="仿宋" panose="02010609060101010101" pitchFamily="49" charset="-122"/>
                <a:ea typeface="仿宋" panose="02010609060101010101" pitchFamily="49" charset="-122"/>
              </a:rPr>
              <a:t>int</a:t>
            </a:r>
            <a:r>
              <a:rPr lang="zh-CN" altLang="en-US" sz="2400" dirty="0">
                <a:latin typeface="仿宋" panose="02010609060101010101" pitchFamily="49" charset="-122"/>
                <a:ea typeface="仿宋" panose="02010609060101010101" pitchFamily="49" charset="-122"/>
              </a:rPr>
              <a:t>（基本整型）、</a:t>
            </a:r>
            <a:r>
              <a:rPr lang="en-US" altLang="zh-CN" sz="2400" dirty="0">
                <a:latin typeface="仿宋" panose="02010609060101010101" pitchFamily="49" charset="-122"/>
                <a:ea typeface="仿宋" panose="02010609060101010101" pitchFamily="49" charset="-122"/>
              </a:rPr>
              <a:t>long</a:t>
            </a:r>
            <a:r>
              <a:rPr lang="zh-CN" altLang="en-US" sz="2400" dirty="0">
                <a:latin typeface="仿宋" panose="02010609060101010101" pitchFamily="49" charset="-122"/>
                <a:ea typeface="仿宋" panose="02010609060101010101" pitchFamily="49" charset="-122"/>
              </a:rPr>
              <a:t>（长整型）、</a:t>
            </a:r>
            <a:r>
              <a:rPr lang="en-US" altLang="zh-CN" sz="2400" dirty="0">
                <a:latin typeface="仿宋" panose="02010609060101010101" pitchFamily="49" charset="-122"/>
                <a:ea typeface="仿宋" panose="02010609060101010101" pitchFamily="49" charset="-122"/>
              </a:rPr>
              <a:t>float</a:t>
            </a:r>
            <a:r>
              <a:rPr lang="zh-CN" altLang="en-US" sz="2400" dirty="0">
                <a:latin typeface="仿宋" panose="02010609060101010101" pitchFamily="49" charset="-122"/>
                <a:ea typeface="仿宋" panose="02010609060101010101" pitchFamily="49" charset="-122"/>
              </a:rPr>
              <a:t>（单精度实型）、</a:t>
            </a:r>
            <a:r>
              <a:rPr lang="en-US" altLang="zh-CN" sz="2400" dirty="0">
                <a:latin typeface="仿宋" panose="02010609060101010101" pitchFamily="49" charset="-122"/>
                <a:ea typeface="仿宋" panose="02010609060101010101" pitchFamily="49" charset="-122"/>
              </a:rPr>
              <a:t>double</a:t>
            </a:r>
            <a:r>
              <a:rPr lang="zh-CN" altLang="en-US" sz="2400" dirty="0">
                <a:latin typeface="仿宋" panose="02010609060101010101" pitchFamily="49" charset="-122"/>
                <a:ea typeface="仿宋" panose="02010609060101010101" pitchFamily="49" charset="-122"/>
              </a:rPr>
              <a:t>（双精度实型）。</a:t>
            </a:r>
            <a:endParaRPr lang="en-US" altLang="zh-CN" sz="2400" dirty="0">
              <a:latin typeface="仿宋" panose="02010609060101010101" pitchFamily="49" charset="-122"/>
              <a:ea typeface="仿宋" panose="02010609060101010101" pitchFamily="49" charset="-122"/>
            </a:endParaRPr>
          </a:p>
          <a:p>
            <a:pPr marL="0" indent="0">
              <a:lnSpc>
                <a:spcPct val="130000"/>
              </a:lnSpc>
              <a:buNone/>
            </a:pPr>
            <a:r>
              <a:rPr lang="zh-CN" altLang="en-US" sz="2400" dirty="0">
                <a:latin typeface="仿宋" panose="02010609060101010101" pitchFamily="49" charset="-122"/>
                <a:ea typeface="仿宋" panose="02010609060101010101" pitchFamily="49" charset="-122"/>
              </a:rPr>
              <a:t>布尔型数用</a:t>
            </a:r>
            <a:r>
              <a:rPr lang="en-US" altLang="zh-CN" sz="2400" dirty="0" err="1">
                <a:latin typeface="仿宋" panose="02010609060101010101" pitchFamily="49" charset="-122"/>
                <a:ea typeface="仿宋" panose="02010609060101010101" pitchFamily="49" charset="-122"/>
              </a:rPr>
              <a:t>boolean</a:t>
            </a:r>
            <a:r>
              <a:rPr lang="zh-CN" altLang="en-US" sz="2400" dirty="0">
                <a:latin typeface="仿宋" panose="02010609060101010101" pitchFamily="49" charset="-122"/>
                <a:ea typeface="仿宋" panose="02010609060101010101" pitchFamily="49" charset="-122"/>
              </a:rPr>
              <a:t>表示，字符型用</a:t>
            </a:r>
            <a:r>
              <a:rPr lang="en-US" altLang="zh-CN" sz="2400" dirty="0">
                <a:latin typeface="仿宋" panose="02010609060101010101" pitchFamily="49" charset="-122"/>
                <a:ea typeface="仿宋" panose="02010609060101010101" pitchFamily="49" charset="-122"/>
              </a:rPr>
              <a:t>char</a:t>
            </a:r>
            <a:r>
              <a:rPr lang="zh-CN" altLang="en-US" sz="2400" dirty="0">
                <a:latin typeface="仿宋" panose="02010609060101010101" pitchFamily="49" charset="-122"/>
                <a:ea typeface="仿宋" panose="02010609060101010101" pitchFamily="49" charset="-122"/>
              </a:rPr>
              <a:t>表示。</a:t>
            </a:r>
          </a:p>
          <a:p>
            <a:pPr marL="0" indent="0">
              <a:lnSpc>
                <a:spcPct val="130000"/>
              </a:lnSpc>
              <a:buNone/>
            </a:pPr>
            <a:endParaRPr lang="zh-CN" altLang="en-US" sz="2400" dirty="0">
              <a:latin typeface="仿宋" panose="02010609060101010101" pitchFamily="49" charset="-122"/>
              <a:ea typeface="仿宋" panose="02010609060101010101" pitchFamily="49" charset="-122"/>
            </a:endParaRPr>
          </a:p>
        </p:txBody>
      </p:sp>
      <p:sp>
        <p:nvSpPr>
          <p:cNvPr id="34" name="矩形 33">
            <a:extLst>
              <a:ext uri="{FF2B5EF4-FFF2-40B4-BE49-F238E27FC236}">
                <a16:creationId xmlns:a16="http://schemas.microsoft.com/office/drawing/2014/main" id="{3755CFBE-8DE6-4290-A61C-ED5726210088}"/>
              </a:ext>
            </a:extLst>
          </p:cNvPr>
          <p:cNvSpPr/>
          <p:nvPr/>
        </p:nvSpPr>
        <p:spPr>
          <a:xfrm flipV="1">
            <a:off x="793" y="6172994"/>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7BF1418C-890D-4472-B8BC-AD7C88F9437B}"/>
              </a:ext>
            </a:extLst>
          </p:cNvPr>
          <p:cNvSpPr/>
          <p:nvPr/>
        </p:nvSpPr>
        <p:spPr>
          <a:xfrm flipV="1">
            <a:off x="-2" y="1326675"/>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a:extLst>
              <a:ext uri="{FF2B5EF4-FFF2-40B4-BE49-F238E27FC236}">
                <a16:creationId xmlns:a16="http://schemas.microsoft.com/office/drawing/2014/main" id="{7C7D7CAC-C778-4CF0-B345-AE8CF87750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42806" y="1460191"/>
            <a:ext cx="5924815" cy="4252772"/>
          </a:xfrm>
          <a:prstGeom prst="rect">
            <a:avLst/>
          </a:prstGeom>
        </p:spPr>
      </p:pic>
    </p:spTree>
    <p:extLst>
      <p:ext uri="{BB962C8B-B14F-4D97-AF65-F5344CB8AC3E}">
        <p14:creationId xmlns:p14="http://schemas.microsoft.com/office/powerpoint/2010/main" val="38073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right)">
                                      <p:cBhvr>
                                        <p:cTn id="7" dur="500"/>
                                        <p:tgtEl>
                                          <p:spTgt spid="1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right)">
                                      <p:cBhvr>
                                        <p:cTn id="10" dur="500"/>
                                        <p:tgtEl>
                                          <p:spTgt spid="35"/>
                                        </p:tgtEl>
                                      </p:cBhvr>
                                    </p:animEffect>
                                  </p:childTnLst>
                                </p:cTn>
                              </p:par>
                            </p:childTnLst>
                          </p:cTn>
                        </p:par>
                        <p:par>
                          <p:cTn id="11" fill="hold">
                            <p:stCondLst>
                              <p:cond delay="500"/>
                            </p:stCondLst>
                            <p:childTnLst>
                              <p:par>
                                <p:cTn id="12" presetID="31" presetClass="entr" presetSubtype="0" fill="hold" grpId="0" nodeType="after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1000" fill="hold"/>
                                        <p:tgtEl>
                                          <p:spTgt spid="24"/>
                                        </p:tgtEl>
                                        <p:attrNameLst>
                                          <p:attrName>ppt_w</p:attrName>
                                        </p:attrNameLst>
                                      </p:cBhvr>
                                      <p:tavLst>
                                        <p:tav tm="0">
                                          <p:val>
                                            <p:fltVal val="0"/>
                                          </p:val>
                                        </p:tav>
                                        <p:tav tm="100000">
                                          <p:val>
                                            <p:strVal val="#ppt_w"/>
                                          </p:val>
                                        </p:tav>
                                      </p:tavLst>
                                    </p:anim>
                                    <p:anim calcmode="lin" valueType="num">
                                      <p:cBhvr>
                                        <p:cTn id="15" dur="1000" fill="hold"/>
                                        <p:tgtEl>
                                          <p:spTgt spid="24"/>
                                        </p:tgtEl>
                                        <p:attrNameLst>
                                          <p:attrName>ppt_h</p:attrName>
                                        </p:attrNameLst>
                                      </p:cBhvr>
                                      <p:tavLst>
                                        <p:tav tm="0">
                                          <p:val>
                                            <p:fltVal val="0"/>
                                          </p:val>
                                        </p:tav>
                                        <p:tav tm="100000">
                                          <p:val>
                                            <p:strVal val="#ppt_h"/>
                                          </p:val>
                                        </p:tav>
                                      </p:tavLst>
                                    </p:anim>
                                    <p:anim calcmode="lin" valueType="num">
                                      <p:cBhvr>
                                        <p:cTn id="16" dur="1000" fill="hold"/>
                                        <p:tgtEl>
                                          <p:spTgt spid="24"/>
                                        </p:tgtEl>
                                        <p:attrNameLst>
                                          <p:attrName>style.rotation</p:attrName>
                                        </p:attrNameLst>
                                      </p:cBhvr>
                                      <p:tavLst>
                                        <p:tav tm="0">
                                          <p:val>
                                            <p:fltVal val="90"/>
                                          </p:val>
                                        </p:tav>
                                        <p:tav tm="100000">
                                          <p:val>
                                            <p:fltVal val="0"/>
                                          </p:val>
                                        </p:tav>
                                      </p:tavLst>
                                    </p:anim>
                                    <p:animEffect transition="in" filter="fade">
                                      <p:cBhvr>
                                        <p:cTn id="17" dur="1000"/>
                                        <p:tgtEl>
                                          <p:spTgt spid="24"/>
                                        </p:tgtEl>
                                      </p:cBhvr>
                                    </p:animEffect>
                                  </p:childTnLst>
                                </p:cTn>
                              </p:par>
                            </p:childTnLst>
                          </p:cTn>
                        </p:par>
                        <p:par>
                          <p:cTn id="18" fill="hold">
                            <p:stCondLst>
                              <p:cond delay="1500"/>
                            </p:stCondLst>
                            <p:childTnLst>
                              <p:par>
                                <p:cTn id="19" presetID="21" presetClass="entr" presetSubtype="1" fill="hold"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heel(1)">
                                      <p:cBhvr>
                                        <p:cTn id="21" dur="2000"/>
                                        <p:tgtEl>
                                          <p:spTgt spid="36"/>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wipe(left)">
                                      <p:cBhvr>
                                        <p:cTn id="2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4" grpId="0" animBg="1"/>
      <p:bldP spid="3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2.4  </a:t>
            </a:r>
            <a:r>
              <a:rPr lang="zh-CN" altLang="en-US" b="1" dirty="0">
                <a:latin typeface="仿宋" panose="02010609060101010101" pitchFamily="49" charset="-122"/>
                <a:ea typeface="仿宋" panose="02010609060101010101" pitchFamily="49" charset="-122"/>
              </a:rPr>
              <a:t>控制语句</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7">
            <a:extLst>
              <a:ext uri="{FF2B5EF4-FFF2-40B4-BE49-F238E27FC236}">
                <a16:creationId xmlns:a16="http://schemas.microsoft.com/office/drawing/2014/main" id="{210C204C-D996-4E9A-9548-61831FF7491F}"/>
              </a:ext>
            </a:extLst>
          </p:cNvPr>
          <p:cNvSpPr/>
          <p:nvPr/>
        </p:nvSpPr>
        <p:spPr>
          <a:xfrm>
            <a:off x="913606" y="1372394"/>
            <a:ext cx="10820400" cy="510540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内容占位符 2">
            <a:extLst>
              <a:ext uri="{FF2B5EF4-FFF2-40B4-BE49-F238E27FC236}">
                <a16:creationId xmlns:a16="http://schemas.microsoft.com/office/drawing/2014/main" id="{F0535055-8676-4C52-898D-DA7F62E12E45}"/>
              </a:ext>
            </a:extLst>
          </p:cNvPr>
          <p:cNvSpPr txBox="1">
            <a:spLocks/>
          </p:cNvSpPr>
          <p:nvPr/>
        </p:nvSpPr>
        <p:spPr>
          <a:xfrm>
            <a:off x="1049773" y="1474026"/>
            <a:ext cx="10531833" cy="309876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形式</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5</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：三个表达式都没有，综合使用形式</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1</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、形式</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2</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和形式</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3</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a:t>
            </a:r>
          </a:p>
          <a:p>
            <a:pPr marL="0" indent="720000">
              <a:lnSpc>
                <a:spcPct val="130000"/>
              </a:lnSpc>
              <a:spcBef>
                <a:spcPts val="0"/>
              </a:spcBef>
              <a:buNone/>
            </a:pP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		</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sum=0;</a:t>
            </a:r>
          </a:p>
          <a:p>
            <a:pPr marL="0" indent="720000">
              <a:lnSpc>
                <a:spcPct val="13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		i=1;</a:t>
            </a:r>
          </a:p>
          <a:p>
            <a:pPr marL="0" indent="720000">
              <a:lnSpc>
                <a:spcPct val="13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		for(;;)</a:t>
            </a:r>
          </a:p>
          <a:p>
            <a:pPr marL="0" indent="720000">
              <a:lnSpc>
                <a:spcPct val="13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		{</a:t>
            </a:r>
          </a:p>
          <a:p>
            <a:pPr marL="0" indent="720000">
              <a:lnSpc>
                <a:spcPct val="13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			sum+=i;</a:t>
            </a:r>
          </a:p>
          <a:p>
            <a:pPr marL="0" indent="720000">
              <a:lnSpc>
                <a:spcPct val="13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			if(i&gt;=100)</a:t>
            </a:r>
          </a:p>
          <a:p>
            <a:pPr marL="0" indent="720000">
              <a:lnSpc>
                <a:spcPct val="13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				break;</a:t>
            </a:r>
          </a:p>
          <a:p>
            <a:pPr marL="0" indent="720000">
              <a:lnSpc>
                <a:spcPct val="13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			i++;</a:t>
            </a:r>
          </a:p>
          <a:p>
            <a:pPr marL="0" indent="720000">
              <a:lnSpc>
                <a:spcPct val="13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		}</a:t>
            </a:r>
          </a:p>
          <a:p>
            <a:pPr marL="0" indent="720000">
              <a:lnSpc>
                <a:spcPct val="130000"/>
              </a:lnSpc>
              <a:spcBef>
                <a:spcPts val="0"/>
              </a:spcBef>
              <a:buNone/>
            </a:pPr>
            <a:endParaRPr lang="en-US" altLang="zh-CN" sz="2400" dirty="0">
              <a:solidFill>
                <a:schemeClr val="tx1">
                  <a:lumMod val="85000"/>
                  <a:lumOff val="15000"/>
                </a:schemeClr>
              </a:solidFill>
              <a:latin typeface="仿宋" panose="02010609060101010101" pitchFamily="49" charset="-122"/>
              <a:ea typeface="仿宋" panose="02010609060101010101" pitchFamily="49" charset="-122"/>
            </a:endParaRPr>
          </a:p>
          <a:p>
            <a:pPr marL="0" indent="720000">
              <a:lnSpc>
                <a:spcPct val="130000"/>
              </a:lnSpc>
              <a:spcBef>
                <a:spcPts val="0"/>
              </a:spcBef>
              <a:buNone/>
            </a:pPr>
            <a:endParaRPr lang="zh-CN" altLang="en-US" sz="2400" dirty="0">
              <a:solidFill>
                <a:schemeClr val="tx1">
                  <a:lumMod val="85000"/>
                  <a:lumOff val="15000"/>
                </a:schemeClr>
              </a:solidFill>
              <a:latin typeface="仿宋" panose="02010609060101010101" pitchFamily="49" charset="-122"/>
              <a:ea typeface="仿宋" panose="02010609060101010101" pitchFamily="49" charset="-122"/>
            </a:endParaRPr>
          </a:p>
        </p:txBody>
      </p:sp>
      <p:grpSp>
        <p:nvGrpSpPr>
          <p:cNvPr id="6" name="组合 5">
            <a:extLst>
              <a:ext uri="{FF2B5EF4-FFF2-40B4-BE49-F238E27FC236}">
                <a16:creationId xmlns:a16="http://schemas.microsoft.com/office/drawing/2014/main" id="{FC5CCE70-C539-49B9-A8A4-4738C7C3F656}"/>
              </a:ext>
            </a:extLst>
          </p:cNvPr>
          <p:cNvGrpSpPr/>
          <p:nvPr/>
        </p:nvGrpSpPr>
        <p:grpSpPr>
          <a:xfrm>
            <a:off x="8941467" y="4648994"/>
            <a:ext cx="2510373" cy="1805007"/>
            <a:chOff x="9675584" y="5494473"/>
            <a:chExt cx="1877787" cy="810813"/>
          </a:xfrm>
        </p:grpSpPr>
        <p:sp>
          <p:nvSpPr>
            <p:cNvPr id="7" name="矩形 6">
              <a:extLst>
                <a:ext uri="{FF2B5EF4-FFF2-40B4-BE49-F238E27FC236}">
                  <a16:creationId xmlns:a16="http://schemas.microsoft.com/office/drawing/2014/main" id="{83FA0688-6630-44FB-A5B5-AD95C70F9B7E}"/>
                </a:ext>
              </a:extLst>
            </p:cNvPr>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矩形 7">
              <a:extLst>
                <a:ext uri="{FF2B5EF4-FFF2-40B4-BE49-F238E27FC236}">
                  <a16:creationId xmlns:a16="http://schemas.microsoft.com/office/drawing/2014/main" id="{0A43946C-D671-44B3-8FFD-FDC69AA344BB}"/>
                </a:ext>
              </a:extLst>
            </p:cNvPr>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 name="矩形 8">
              <a:extLst>
                <a:ext uri="{FF2B5EF4-FFF2-40B4-BE49-F238E27FC236}">
                  <a16:creationId xmlns:a16="http://schemas.microsoft.com/office/drawing/2014/main" id="{04ED167D-C060-4571-8213-E939D0673A30}"/>
                </a:ext>
              </a:extLst>
            </p:cNvPr>
            <p:cNvSpPr/>
            <p:nvPr/>
          </p:nvSpPr>
          <p:spPr>
            <a:xfrm>
              <a:off x="10241641" y="5494473"/>
              <a:ext cx="266702" cy="81081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5482BF51-2372-4334-A830-F99F7DEF75E8}"/>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377707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childTnLst>
                          </p:cTn>
                        </p:par>
                        <p:par>
                          <p:cTn id="11" fill="hold">
                            <p:stCondLst>
                              <p:cond delay="2000"/>
                            </p:stCondLst>
                            <p:childTnLst>
                              <p:par>
                                <p:cTn id="12" presetID="31"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style.rotation</p:attrName>
                                        </p:attrNameLst>
                                      </p:cBhvr>
                                      <p:tavLst>
                                        <p:tav tm="0">
                                          <p:val>
                                            <p:fltVal val="90"/>
                                          </p:val>
                                        </p:tav>
                                        <p:tav tm="100000">
                                          <p:val>
                                            <p:fltVal val="0"/>
                                          </p:val>
                                        </p:tav>
                                      </p:tavLst>
                                    </p:anim>
                                    <p:animEffect transition="in" filter="fade">
                                      <p:cBhvr>
                                        <p:cTn id="17" dur="1000"/>
                                        <p:tgtEl>
                                          <p:spTgt spid="5"/>
                                        </p:tgtEl>
                                      </p:cBhvr>
                                    </p:animEffect>
                                  </p:childTnLst>
                                </p:cTn>
                              </p:par>
                            </p:childTnLst>
                          </p:cTn>
                        </p:par>
                        <p:par>
                          <p:cTn id="18" fill="hold">
                            <p:stCondLst>
                              <p:cond delay="3000"/>
                            </p:stCondLst>
                            <p:childTnLst>
                              <p:par>
                                <p:cTn id="19" presetID="22" presetClass="entr" presetSubtype="4"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2.4  </a:t>
            </a:r>
            <a:r>
              <a:rPr lang="zh-CN" altLang="en-US" b="1" dirty="0">
                <a:latin typeface="仿宋" panose="02010609060101010101" pitchFamily="49" charset="-122"/>
                <a:ea typeface="仿宋" panose="02010609060101010101" pitchFamily="49" charset="-122"/>
              </a:rPr>
              <a:t>控制语句</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7">
            <a:extLst>
              <a:ext uri="{FF2B5EF4-FFF2-40B4-BE49-F238E27FC236}">
                <a16:creationId xmlns:a16="http://schemas.microsoft.com/office/drawing/2014/main" id="{DA25F915-A33D-4897-96D9-50F5D9B8303E}"/>
              </a:ext>
            </a:extLst>
          </p:cNvPr>
          <p:cNvSpPr/>
          <p:nvPr/>
        </p:nvSpPr>
        <p:spPr>
          <a:xfrm>
            <a:off x="837406" y="1905795"/>
            <a:ext cx="7086600" cy="4104582"/>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内容占位符 2">
            <a:extLst>
              <a:ext uri="{FF2B5EF4-FFF2-40B4-BE49-F238E27FC236}">
                <a16:creationId xmlns:a16="http://schemas.microsoft.com/office/drawing/2014/main" id="{88C31E36-E659-4924-A27D-41E4554B3054}"/>
              </a:ext>
            </a:extLst>
          </p:cNvPr>
          <p:cNvSpPr txBox="1">
            <a:spLocks/>
          </p:cNvSpPr>
          <p:nvPr/>
        </p:nvSpPr>
        <p:spPr>
          <a:xfrm>
            <a:off x="989806" y="2312226"/>
            <a:ext cx="6721833" cy="302256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形式</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6</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：循环体是空循环体，累加过程放在第</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3</a:t>
            </a: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个表达式中。</a:t>
            </a:r>
          </a:p>
          <a:p>
            <a:pPr marL="0" indent="720000">
              <a:lnSpc>
                <a:spcPct val="130000"/>
              </a:lnSpc>
              <a:spcBef>
                <a:spcPts val="0"/>
              </a:spcBef>
              <a:buNone/>
            </a:pP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		</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for(sum=0,i=1;i&lt;=100;sum+=</a:t>
            </a:r>
            <a:r>
              <a:rPr lang="en-US" altLang="zh-CN" sz="2400" dirty="0" err="1">
                <a:solidFill>
                  <a:schemeClr val="tx1">
                    <a:lumMod val="85000"/>
                    <a:lumOff val="15000"/>
                  </a:schemeClr>
                </a:solidFill>
                <a:latin typeface="仿宋" panose="02010609060101010101" pitchFamily="49" charset="-122"/>
                <a:ea typeface="仿宋" panose="02010609060101010101" pitchFamily="49" charset="-122"/>
              </a:rPr>
              <a:t>i,i</a:t>
            </a: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a:t>
            </a:r>
          </a:p>
          <a:p>
            <a:pPr marL="0" indent="1703388">
              <a:lnSpc>
                <a:spcPct val="130000"/>
              </a:lnSpc>
              <a:spcBef>
                <a:spcPts val="0"/>
              </a:spcBef>
              <a:buNone/>
            </a:pPr>
            <a:r>
              <a:rPr lang="en-US" altLang="zh-CN" sz="2400" dirty="0">
                <a:solidFill>
                  <a:schemeClr val="tx1">
                    <a:lumMod val="85000"/>
                    <a:lumOff val="15000"/>
                  </a:schemeClr>
                </a:solidFill>
                <a:latin typeface="仿宋" panose="02010609060101010101" pitchFamily="49" charset="-122"/>
                <a:ea typeface="仿宋" panose="02010609060101010101" pitchFamily="49" charset="-122"/>
              </a:rPr>
              <a:t>;</a:t>
            </a:r>
          </a:p>
          <a:p>
            <a:pPr marL="0" indent="720000">
              <a:lnSpc>
                <a:spcPct val="130000"/>
              </a:lnSpc>
              <a:spcBef>
                <a:spcPts val="0"/>
              </a:spcBef>
              <a:buNone/>
            </a:pPr>
            <a:endParaRPr lang="zh-CN" altLang="en-US" sz="2400" dirty="0">
              <a:solidFill>
                <a:schemeClr val="tx1">
                  <a:lumMod val="85000"/>
                  <a:lumOff val="15000"/>
                </a:schemeClr>
              </a:solidFill>
              <a:latin typeface="仿宋" panose="02010609060101010101" pitchFamily="49" charset="-122"/>
              <a:ea typeface="仿宋" panose="02010609060101010101" pitchFamily="49" charset="-122"/>
            </a:endParaRPr>
          </a:p>
        </p:txBody>
      </p:sp>
      <p:grpSp>
        <p:nvGrpSpPr>
          <p:cNvPr id="6" name="组合 5">
            <a:extLst>
              <a:ext uri="{FF2B5EF4-FFF2-40B4-BE49-F238E27FC236}">
                <a16:creationId xmlns:a16="http://schemas.microsoft.com/office/drawing/2014/main" id="{74FC819E-6BAE-419F-92A6-F7D7800DE96A}"/>
              </a:ext>
            </a:extLst>
          </p:cNvPr>
          <p:cNvGrpSpPr/>
          <p:nvPr/>
        </p:nvGrpSpPr>
        <p:grpSpPr>
          <a:xfrm>
            <a:off x="8978456" y="2820196"/>
            <a:ext cx="2510373" cy="3197345"/>
            <a:chOff x="9675584" y="4869032"/>
            <a:chExt cx="1877787" cy="1436254"/>
          </a:xfrm>
        </p:grpSpPr>
        <p:sp>
          <p:nvSpPr>
            <p:cNvPr id="7" name="矩形 6">
              <a:extLst>
                <a:ext uri="{FF2B5EF4-FFF2-40B4-BE49-F238E27FC236}">
                  <a16:creationId xmlns:a16="http://schemas.microsoft.com/office/drawing/2014/main" id="{E86A49EA-49CD-42F4-9DE7-33F36F780B44}"/>
                </a:ext>
              </a:extLst>
            </p:cNvPr>
            <p:cNvSpPr/>
            <p:nvPr/>
          </p:nvSpPr>
          <p:spPr>
            <a:xfrm>
              <a:off x="11286669" y="5416698"/>
              <a:ext cx="266702" cy="88537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8" name="矩形 7">
              <a:extLst>
                <a:ext uri="{FF2B5EF4-FFF2-40B4-BE49-F238E27FC236}">
                  <a16:creationId xmlns:a16="http://schemas.microsoft.com/office/drawing/2014/main" id="{1552F3DE-9F03-41C5-996E-42A0BD2FB6D9}"/>
                </a:ext>
              </a:extLst>
            </p:cNvPr>
            <p:cNvSpPr/>
            <p:nvPr/>
          </p:nvSpPr>
          <p:spPr>
            <a:xfrm>
              <a:off x="10729084" y="5211323"/>
              <a:ext cx="266702" cy="10939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 name="矩形 8">
              <a:extLst>
                <a:ext uri="{FF2B5EF4-FFF2-40B4-BE49-F238E27FC236}">
                  <a16:creationId xmlns:a16="http://schemas.microsoft.com/office/drawing/2014/main" id="{E87E11F5-0D34-4D5E-A072-44C2230D9240}"/>
                </a:ext>
              </a:extLst>
            </p:cNvPr>
            <p:cNvSpPr/>
            <p:nvPr/>
          </p:nvSpPr>
          <p:spPr>
            <a:xfrm>
              <a:off x="10197808" y="4869032"/>
              <a:ext cx="266702" cy="143625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0C0D0E83-7DCC-4F83-B245-6D0CA9DF1D64}"/>
                </a:ext>
              </a:extLst>
            </p:cNvPr>
            <p:cNvSpPr/>
            <p:nvPr/>
          </p:nvSpPr>
          <p:spPr>
            <a:xfrm>
              <a:off x="9675584" y="5553615"/>
              <a:ext cx="266702" cy="75167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272154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childTnLst>
                          </p:cTn>
                        </p:par>
                        <p:par>
                          <p:cTn id="11" fill="hold">
                            <p:stCondLst>
                              <p:cond delay="2000"/>
                            </p:stCondLst>
                            <p:childTnLst>
                              <p:par>
                                <p:cTn id="12" presetID="31"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style.rotation</p:attrName>
                                        </p:attrNameLst>
                                      </p:cBhvr>
                                      <p:tavLst>
                                        <p:tav tm="0">
                                          <p:val>
                                            <p:fltVal val="90"/>
                                          </p:val>
                                        </p:tav>
                                        <p:tav tm="100000">
                                          <p:val>
                                            <p:fltVal val="0"/>
                                          </p:val>
                                        </p:tav>
                                      </p:tavLst>
                                    </p:anim>
                                    <p:animEffect transition="in" filter="fade">
                                      <p:cBhvr>
                                        <p:cTn id="17" dur="1000"/>
                                        <p:tgtEl>
                                          <p:spTgt spid="5"/>
                                        </p:tgtEl>
                                      </p:cBhvr>
                                    </p:animEffect>
                                  </p:childTnLst>
                                </p:cTn>
                              </p:par>
                            </p:childTnLst>
                          </p:cTn>
                        </p:par>
                        <p:par>
                          <p:cTn id="18" fill="hold">
                            <p:stCondLst>
                              <p:cond delay="3000"/>
                            </p:stCondLst>
                            <p:childTnLst>
                              <p:par>
                                <p:cTn id="19" presetID="22" presetClass="entr" presetSubtype="4"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2.4  </a:t>
            </a:r>
            <a:r>
              <a:rPr lang="zh-CN" altLang="en-US" b="1" dirty="0">
                <a:latin typeface="仿宋" panose="02010609060101010101" pitchFamily="49" charset="-122"/>
                <a:ea typeface="仿宋" panose="02010609060101010101" pitchFamily="49" charset="-122"/>
              </a:rPr>
              <a:t>控制语句</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2">
            <a:extLst>
              <a:ext uri="{FF2B5EF4-FFF2-40B4-BE49-F238E27FC236}">
                <a16:creationId xmlns:a16="http://schemas.microsoft.com/office/drawing/2014/main" id="{7E0A4E2B-AAC7-4B13-9560-4DD0C1235AB7}"/>
              </a:ext>
            </a:extLst>
          </p:cNvPr>
          <p:cNvSpPr txBox="1">
            <a:spLocks/>
          </p:cNvSpPr>
          <p:nvPr/>
        </p:nvSpPr>
        <p:spPr>
          <a:xfrm>
            <a:off x="380206" y="1905794"/>
            <a:ext cx="11430000" cy="309876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如果循环体中还有循环语句，则形成循环的嵌套。以下是几种循环的嵌套形式。</a:t>
            </a:r>
          </a:p>
          <a:p>
            <a:pPr marL="0" indent="720000">
              <a:lnSpc>
                <a:spcPct val="130000"/>
              </a:lnSpc>
              <a:spcBef>
                <a:spcPts val="0"/>
              </a:spcBef>
              <a:buNone/>
            </a:pPr>
            <a:endParaRPr lang="en-US" altLang="zh-CN" sz="2400" dirty="0">
              <a:solidFill>
                <a:schemeClr val="tx1">
                  <a:lumMod val="85000"/>
                  <a:lumOff val="15000"/>
                </a:schemeClr>
              </a:solidFill>
              <a:latin typeface="仿宋" panose="02010609060101010101" pitchFamily="49" charset="-122"/>
              <a:ea typeface="仿宋" panose="02010609060101010101" pitchFamily="49" charset="-122"/>
            </a:endParaRPr>
          </a:p>
          <a:p>
            <a:pPr marL="0" indent="720000">
              <a:lnSpc>
                <a:spcPct val="130000"/>
              </a:lnSpc>
              <a:spcBef>
                <a:spcPts val="0"/>
              </a:spcBef>
              <a:buNone/>
            </a:pPr>
            <a:endParaRPr lang="zh-CN" altLang="en-US" sz="2400" dirty="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5" name="Freeform 3">
            <a:extLst>
              <a:ext uri="{FF2B5EF4-FFF2-40B4-BE49-F238E27FC236}">
                <a16:creationId xmlns:a16="http://schemas.microsoft.com/office/drawing/2014/main" id="{AA18D4F4-0CF9-4F4F-B035-18F77DC032AE}"/>
              </a:ext>
            </a:extLst>
          </p:cNvPr>
          <p:cNvSpPr/>
          <p:nvPr/>
        </p:nvSpPr>
        <p:spPr>
          <a:xfrm>
            <a:off x="0" y="13723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6" name="内容占位符 2">
            <a:extLst>
              <a:ext uri="{FF2B5EF4-FFF2-40B4-BE49-F238E27FC236}">
                <a16:creationId xmlns:a16="http://schemas.microsoft.com/office/drawing/2014/main" id="{C7D54288-3D20-4054-A964-EA50BC6D21B2}"/>
              </a:ext>
            </a:extLst>
          </p:cNvPr>
          <p:cNvSpPr txBox="1">
            <a:spLocks/>
          </p:cNvSpPr>
          <p:nvPr/>
        </p:nvSpPr>
        <p:spPr>
          <a:xfrm>
            <a:off x="1069615" y="1372394"/>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4.</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循环的嵌套</a:t>
            </a:r>
          </a:p>
        </p:txBody>
      </p:sp>
      <p:grpSp>
        <p:nvGrpSpPr>
          <p:cNvPr id="7" name="组合 6">
            <a:extLst>
              <a:ext uri="{FF2B5EF4-FFF2-40B4-BE49-F238E27FC236}">
                <a16:creationId xmlns:a16="http://schemas.microsoft.com/office/drawing/2014/main" id="{3832BD51-FF8D-4BA3-9560-AB3F5D4E6142}"/>
              </a:ext>
            </a:extLst>
          </p:cNvPr>
          <p:cNvGrpSpPr/>
          <p:nvPr/>
        </p:nvGrpSpPr>
        <p:grpSpPr>
          <a:xfrm flipH="1">
            <a:off x="6575336" y="5410994"/>
            <a:ext cx="5441599" cy="1357947"/>
            <a:chOff x="897607" y="5043462"/>
            <a:chExt cx="5441599" cy="1357947"/>
          </a:xfrm>
        </p:grpSpPr>
        <p:sp>
          <p:nvSpPr>
            <p:cNvPr id="8" name="矩形 7">
              <a:extLst>
                <a:ext uri="{FF2B5EF4-FFF2-40B4-BE49-F238E27FC236}">
                  <a16:creationId xmlns:a16="http://schemas.microsoft.com/office/drawing/2014/main" id="{D3008494-410B-4BC0-916D-40355E6B51D8}"/>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 name="矩形 8">
              <a:extLst>
                <a:ext uri="{FF2B5EF4-FFF2-40B4-BE49-F238E27FC236}">
                  <a16:creationId xmlns:a16="http://schemas.microsoft.com/office/drawing/2014/main" id="{B55D631E-AA49-4CD9-9674-E152430F1F81}"/>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7D9FDD44-95B9-433A-B158-A0FEFC996201}"/>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39AE574E-2F02-4504-AD4E-55F412B37FA7}"/>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60647DF0-90CD-4D50-949B-4FA76E1B0A7A}"/>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67BF6552-DFE8-4D4A-9A99-5F18F7510DDF}"/>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4" name="矩形 13">
              <a:extLst>
                <a:ext uri="{FF2B5EF4-FFF2-40B4-BE49-F238E27FC236}">
                  <a16:creationId xmlns:a16="http://schemas.microsoft.com/office/drawing/2014/main" id="{5B71BAEE-08E9-4FB9-B407-62E7461D35A3}"/>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CC3BE936-03EC-4F47-83B1-29ED5E4919A6}"/>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C3252C6C-A08D-4774-9ADC-9197E123C953}"/>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4D73277-5B90-4E0E-95ED-B1E2860E32FB}"/>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805382AB-3F83-4CD7-866C-D56D2FD143A1}"/>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9" name="矩形 18">
              <a:extLst>
                <a:ext uri="{FF2B5EF4-FFF2-40B4-BE49-F238E27FC236}">
                  <a16:creationId xmlns:a16="http://schemas.microsoft.com/office/drawing/2014/main" id="{99F12397-E6F9-4102-8727-A1D442C5220E}"/>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FC040513-BAF2-4DC0-88BB-F26148298C87}"/>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F1855164-0F3F-45AF-9750-5E43D18E09DE}"/>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333F04E0-EA98-4226-B0EB-A1019E97C156}"/>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38045961-3109-4CF8-B4E0-0430E2D67489}"/>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A5F1205B-1130-456D-A2C8-A4BD4A1C9CCB}"/>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graphicFrame>
        <p:nvGraphicFramePr>
          <p:cNvPr id="25" name="表格 24">
            <a:extLst>
              <a:ext uri="{FF2B5EF4-FFF2-40B4-BE49-F238E27FC236}">
                <a16:creationId xmlns:a16="http://schemas.microsoft.com/office/drawing/2014/main" id="{00EC45E8-6644-41B4-B1A1-56EE6C3E6451}"/>
              </a:ext>
            </a:extLst>
          </p:cNvPr>
          <p:cNvGraphicFramePr>
            <a:graphicFrameLocks noGrp="1"/>
          </p:cNvGraphicFramePr>
          <p:nvPr>
            <p:extLst>
              <p:ext uri="{D42A27DB-BD31-4B8C-83A1-F6EECF244321}">
                <p14:modId xmlns:p14="http://schemas.microsoft.com/office/powerpoint/2010/main" val="2893431599"/>
              </p:ext>
            </p:extLst>
          </p:nvPr>
        </p:nvGraphicFramePr>
        <p:xfrm>
          <a:off x="1157289" y="2655856"/>
          <a:ext cx="10455787" cy="2450338"/>
        </p:xfrm>
        <a:graphic>
          <a:graphicData uri="http://schemas.openxmlformats.org/drawingml/2006/table">
            <a:tbl>
              <a:tblPr firstRow="1" firstCol="1" lastRow="1" lastCol="1" bandRow="1" bandCol="1">
                <a:tableStyleId>{5C22544A-7EE6-4342-B048-85BDC9FD1C3A}</a:tableStyleId>
              </a:tblPr>
              <a:tblGrid>
                <a:gridCol w="5227171">
                  <a:extLst>
                    <a:ext uri="{9D8B030D-6E8A-4147-A177-3AD203B41FA5}">
                      <a16:colId xmlns:a16="http://schemas.microsoft.com/office/drawing/2014/main" val="20000"/>
                    </a:ext>
                  </a:extLst>
                </a:gridCol>
                <a:gridCol w="5228616">
                  <a:extLst>
                    <a:ext uri="{9D8B030D-6E8A-4147-A177-3AD203B41FA5}">
                      <a16:colId xmlns:a16="http://schemas.microsoft.com/office/drawing/2014/main" val="20001"/>
                    </a:ext>
                  </a:extLst>
                </a:gridCol>
              </a:tblGrid>
              <a:tr h="2450338">
                <a:tc>
                  <a:txBody>
                    <a:bodyPr/>
                    <a:lstStyle/>
                    <a:p>
                      <a:pPr algn="just">
                        <a:lnSpc>
                          <a:spcPct val="130000"/>
                        </a:lnSpc>
                        <a:spcAft>
                          <a:spcPts val="0"/>
                        </a:spcAft>
                      </a:pPr>
                      <a:r>
                        <a:rPr lang="zh-CN" sz="2400" b="0" kern="0" dirty="0">
                          <a:solidFill>
                            <a:schemeClr val="bg1"/>
                          </a:solidFill>
                          <a:effectLst/>
                          <a:latin typeface="+mn-ea"/>
                          <a:ea typeface="+mn-ea"/>
                        </a:rPr>
                        <a:t>形式</a:t>
                      </a:r>
                      <a:r>
                        <a:rPr lang="en-US" sz="2400" b="0" kern="0" dirty="0">
                          <a:solidFill>
                            <a:schemeClr val="bg1"/>
                          </a:solidFill>
                          <a:effectLst/>
                          <a:latin typeface="+mn-ea"/>
                          <a:ea typeface="+mn-ea"/>
                        </a:rPr>
                        <a:t>1</a:t>
                      </a:r>
                      <a:r>
                        <a:rPr lang="zh-CN" sz="2400" b="0" kern="0" dirty="0">
                          <a:solidFill>
                            <a:schemeClr val="bg1"/>
                          </a:solidFill>
                          <a:effectLst/>
                          <a:latin typeface="+mn-ea"/>
                          <a:ea typeface="+mn-ea"/>
                        </a:rPr>
                        <a:t>：</a:t>
                      </a:r>
                      <a:endParaRPr lang="zh-CN" sz="2400" b="0" kern="100" dirty="0">
                        <a:solidFill>
                          <a:schemeClr val="bg1"/>
                        </a:solidFill>
                        <a:effectLst/>
                        <a:latin typeface="+mn-ea"/>
                        <a:ea typeface="+mn-ea"/>
                      </a:endParaRPr>
                    </a:p>
                    <a:p>
                      <a:pPr algn="just">
                        <a:lnSpc>
                          <a:spcPct val="130000"/>
                        </a:lnSpc>
                        <a:spcAft>
                          <a:spcPts val="0"/>
                        </a:spcAft>
                      </a:pPr>
                      <a:r>
                        <a:rPr lang="en-US" sz="2400" b="0" kern="0" dirty="0">
                          <a:solidFill>
                            <a:schemeClr val="bg1"/>
                          </a:solidFill>
                          <a:effectLst/>
                          <a:latin typeface="+mn-ea"/>
                          <a:ea typeface="+mn-ea"/>
                        </a:rPr>
                        <a:t>for(…)</a:t>
                      </a:r>
                      <a:endParaRPr lang="zh-CN" sz="2400" b="0" kern="100" dirty="0">
                        <a:solidFill>
                          <a:schemeClr val="bg1"/>
                        </a:solidFill>
                        <a:effectLst/>
                        <a:latin typeface="+mn-ea"/>
                        <a:ea typeface="+mn-ea"/>
                      </a:endParaRPr>
                    </a:p>
                    <a:p>
                      <a:pPr indent="466725" algn="just">
                        <a:lnSpc>
                          <a:spcPct val="130000"/>
                        </a:lnSpc>
                        <a:spcAft>
                          <a:spcPts val="0"/>
                        </a:spcAft>
                      </a:pPr>
                      <a:r>
                        <a:rPr lang="en-US" sz="2400" b="0" kern="0" dirty="0">
                          <a:solidFill>
                            <a:schemeClr val="bg1"/>
                          </a:solidFill>
                          <a:effectLst/>
                          <a:latin typeface="+mn-ea"/>
                          <a:ea typeface="+mn-ea"/>
                        </a:rPr>
                        <a:t>while()</a:t>
                      </a:r>
                      <a:endParaRPr lang="zh-CN" sz="2400" b="0" kern="100" dirty="0">
                        <a:solidFill>
                          <a:schemeClr val="bg1"/>
                        </a:solidFill>
                        <a:effectLst/>
                        <a:latin typeface="+mn-ea"/>
                        <a:ea typeface="+mn-ea"/>
                      </a:endParaRPr>
                    </a:p>
                    <a:p>
                      <a:pPr indent="466725" algn="just">
                        <a:lnSpc>
                          <a:spcPct val="130000"/>
                        </a:lnSpc>
                        <a:spcAft>
                          <a:spcPts val="0"/>
                        </a:spcAft>
                      </a:pPr>
                      <a:r>
                        <a:rPr lang="en-US" sz="2400" b="0" kern="0" dirty="0">
                          <a:solidFill>
                            <a:schemeClr val="bg1"/>
                          </a:solidFill>
                          <a:effectLst/>
                          <a:latin typeface="+mn-ea"/>
                          <a:ea typeface="+mn-ea"/>
                        </a:rPr>
                        <a:t>{…}</a:t>
                      </a:r>
                      <a:endParaRPr lang="zh-CN" sz="2400" b="0" kern="100" dirty="0">
                        <a:solidFill>
                          <a:schemeClr val="bg1"/>
                        </a:solidFill>
                        <a:effectLst/>
                        <a:latin typeface="+mn-ea"/>
                        <a:ea typeface="+mn-ea"/>
                        <a:cs typeface="Mongolian Baiti"/>
                      </a:endParaRPr>
                    </a:p>
                  </a:txBody>
                  <a:tcPr marL="68580" marR="68580" marT="0" marB="0">
                    <a:solidFill>
                      <a:srgbClr val="FFC000"/>
                    </a:solidFill>
                  </a:tcPr>
                </a:tc>
                <a:tc>
                  <a:txBody>
                    <a:bodyPr/>
                    <a:lstStyle/>
                    <a:p>
                      <a:pPr algn="just">
                        <a:lnSpc>
                          <a:spcPct val="130000"/>
                        </a:lnSpc>
                        <a:spcAft>
                          <a:spcPts val="0"/>
                        </a:spcAft>
                      </a:pPr>
                      <a:r>
                        <a:rPr lang="zh-CN" sz="2400" b="0" kern="0" dirty="0">
                          <a:solidFill>
                            <a:schemeClr val="bg1"/>
                          </a:solidFill>
                          <a:effectLst/>
                          <a:latin typeface="+mn-ea"/>
                          <a:ea typeface="+mn-ea"/>
                        </a:rPr>
                        <a:t>形式</a:t>
                      </a:r>
                      <a:r>
                        <a:rPr lang="en-US" sz="2400" b="0" kern="0" dirty="0">
                          <a:solidFill>
                            <a:schemeClr val="bg1"/>
                          </a:solidFill>
                          <a:effectLst/>
                          <a:latin typeface="+mn-ea"/>
                          <a:ea typeface="+mn-ea"/>
                        </a:rPr>
                        <a:t>2</a:t>
                      </a:r>
                      <a:r>
                        <a:rPr lang="zh-CN" sz="2400" b="0" kern="0" dirty="0">
                          <a:solidFill>
                            <a:schemeClr val="bg1"/>
                          </a:solidFill>
                          <a:effectLst/>
                          <a:latin typeface="+mn-ea"/>
                          <a:ea typeface="+mn-ea"/>
                        </a:rPr>
                        <a:t>：</a:t>
                      </a:r>
                      <a:endParaRPr lang="zh-CN" sz="2400" b="0" kern="100" dirty="0">
                        <a:solidFill>
                          <a:schemeClr val="bg1"/>
                        </a:solidFill>
                        <a:effectLst/>
                        <a:latin typeface="+mn-ea"/>
                        <a:ea typeface="+mn-ea"/>
                      </a:endParaRPr>
                    </a:p>
                    <a:p>
                      <a:pPr algn="just">
                        <a:lnSpc>
                          <a:spcPct val="130000"/>
                        </a:lnSpc>
                        <a:spcAft>
                          <a:spcPts val="0"/>
                        </a:spcAft>
                      </a:pPr>
                      <a:r>
                        <a:rPr lang="en-US" sz="2400" b="0" kern="0" dirty="0">
                          <a:solidFill>
                            <a:schemeClr val="bg1"/>
                          </a:solidFill>
                          <a:effectLst/>
                          <a:latin typeface="+mn-ea"/>
                          <a:ea typeface="+mn-ea"/>
                        </a:rPr>
                        <a:t>while(…)</a:t>
                      </a:r>
                      <a:endParaRPr lang="zh-CN" sz="2400" b="0" kern="100" dirty="0">
                        <a:solidFill>
                          <a:schemeClr val="bg1"/>
                        </a:solidFill>
                        <a:effectLst/>
                        <a:latin typeface="+mn-ea"/>
                        <a:ea typeface="+mn-ea"/>
                      </a:endParaRPr>
                    </a:p>
                    <a:p>
                      <a:pPr indent="193040" algn="just">
                        <a:lnSpc>
                          <a:spcPct val="130000"/>
                        </a:lnSpc>
                        <a:spcAft>
                          <a:spcPts val="0"/>
                        </a:spcAft>
                      </a:pPr>
                      <a:r>
                        <a:rPr lang="en-US" sz="2400" b="0" kern="0" dirty="0">
                          <a:solidFill>
                            <a:schemeClr val="bg1"/>
                          </a:solidFill>
                          <a:effectLst/>
                          <a:latin typeface="+mn-ea"/>
                          <a:ea typeface="+mn-ea"/>
                        </a:rPr>
                        <a:t>do</a:t>
                      </a:r>
                      <a:endParaRPr lang="zh-CN" sz="2400" b="0" kern="100" dirty="0">
                        <a:solidFill>
                          <a:schemeClr val="bg1"/>
                        </a:solidFill>
                        <a:effectLst/>
                        <a:latin typeface="+mn-ea"/>
                        <a:ea typeface="+mn-ea"/>
                      </a:endParaRPr>
                    </a:p>
                    <a:p>
                      <a:pPr indent="193040" algn="just">
                        <a:lnSpc>
                          <a:spcPct val="130000"/>
                        </a:lnSpc>
                        <a:spcAft>
                          <a:spcPts val="0"/>
                        </a:spcAft>
                      </a:pPr>
                      <a:r>
                        <a:rPr lang="en-US" sz="2400" b="0" kern="0" dirty="0">
                          <a:solidFill>
                            <a:schemeClr val="bg1"/>
                          </a:solidFill>
                          <a:effectLst/>
                          <a:latin typeface="+mn-ea"/>
                          <a:ea typeface="+mn-ea"/>
                        </a:rPr>
                        <a:t>{…}</a:t>
                      </a:r>
                      <a:endParaRPr lang="zh-CN" sz="2400" b="0" kern="100" dirty="0">
                        <a:solidFill>
                          <a:schemeClr val="bg1"/>
                        </a:solidFill>
                        <a:effectLst/>
                        <a:latin typeface="+mn-ea"/>
                        <a:ea typeface="+mn-ea"/>
                      </a:endParaRPr>
                    </a:p>
                    <a:p>
                      <a:pPr indent="193040" algn="just">
                        <a:lnSpc>
                          <a:spcPct val="130000"/>
                        </a:lnSpc>
                        <a:spcAft>
                          <a:spcPts val="0"/>
                        </a:spcAft>
                      </a:pPr>
                      <a:r>
                        <a:rPr lang="en-US" sz="2400" b="0" kern="0" dirty="0">
                          <a:solidFill>
                            <a:schemeClr val="bg1"/>
                          </a:solidFill>
                          <a:effectLst/>
                          <a:latin typeface="+mn-ea"/>
                          <a:ea typeface="+mn-ea"/>
                        </a:rPr>
                        <a:t>while(…);</a:t>
                      </a:r>
                      <a:endParaRPr lang="zh-CN" sz="2400" b="0" kern="100" dirty="0">
                        <a:solidFill>
                          <a:schemeClr val="bg1"/>
                        </a:solidFill>
                        <a:effectLst/>
                        <a:latin typeface="+mn-ea"/>
                        <a:ea typeface="+mn-ea"/>
                        <a:cs typeface="Mongolian Baiti"/>
                      </a:endParaRPr>
                    </a:p>
                  </a:txBody>
                  <a:tcPr marL="68580" marR="68580" marT="0" marB="0">
                    <a:solidFill>
                      <a:srgbClr val="00B0F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606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1+#ppt_w/2"/>
                                          </p:val>
                                        </p:tav>
                                        <p:tav tm="100000">
                                          <p:val>
                                            <p:strVal val="#ppt_x"/>
                                          </p:val>
                                        </p:tav>
                                      </p:tavLst>
                                    </p:anim>
                                    <p:anim calcmode="lin" valueType="num">
                                      <p:cBhvr additive="base">
                                        <p:cTn id="15" dur="500" fill="hold"/>
                                        <p:tgtEl>
                                          <p:spTgt spid="6"/>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9"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p:cTn id="25" dur="1000" fill="hold"/>
                                        <p:tgtEl>
                                          <p:spTgt spid="25"/>
                                        </p:tgtEl>
                                        <p:attrNameLst>
                                          <p:attrName>ppt_w</p:attrName>
                                        </p:attrNameLst>
                                      </p:cBhvr>
                                      <p:tavLst>
                                        <p:tav tm="0">
                                          <p:val>
                                            <p:fltVal val="0"/>
                                          </p:val>
                                        </p:tav>
                                        <p:tav tm="100000">
                                          <p:val>
                                            <p:strVal val="#ppt_w"/>
                                          </p:val>
                                        </p:tav>
                                      </p:tavLst>
                                    </p:anim>
                                    <p:anim calcmode="lin" valueType="num">
                                      <p:cBhvr>
                                        <p:cTn id="26" dur="1000" fill="hold"/>
                                        <p:tgtEl>
                                          <p:spTgt spid="25"/>
                                        </p:tgtEl>
                                        <p:attrNameLst>
                                          <p:attrName>ppt_h</p:attrName>
                                        </p:attrNameLst>
                                      </p:cBhvr>
                                      <p:tavLst>
                                        <p:tav tm="0">
                                          <p:val>
                                            <p:fltVal val="0"/>
                                          </p:val>
                                        </p:tav>
                                        <p:tav tm="100000">
                                          <p:val>
                                            <p:strVal val="#ppt_h"/>
                                          </p:val>
                                        </p:tav>
                                      </p:tavLst>
                                    </p:anim>
                                    <p:anim calcmode="lin" valueType="num">
                                      <p:cBhvr>
                                        <p:cTn id="27" dur="1000" fill="hold"/>
                                        <p:tgtEl>
                                          <p:spTgt spid="25"/>
                                        </p:tgtEl>
                                        <p:attrNameLst>
                                          <p:attrName>style.rotation</p:attrName>
                                        </p:attrNameLst>
                                      </p:cBhvr>
                                      <p:tavLst>
                                        <p:tav tm="0">
                                          <p:val>
                                            <p:fltVal val="90"/>
                                          </p:val>
                                        </p:tav>
                                        <p:tav tm="100000">
                                          <p:val>
                                            <p:fltVal val="0"/>
                                          </p:val>
                                        </p:tav>
                                      </p:tavLst>
                                    </p:anim>
                                    <p:animEffect transition="in" filter="fade">
                                      <p:cBhvr>
                                        <p:cTn id="28" dur="1000"/>
                                        <p:tgtEl>
                                          <p:spTgt spid="25"/>
                                        </p:tgtEl>
                                      </p:cBhvr>
                                    </p:animEffect>
                                  </p:childTnLst>
                                </p:cTn>
                              </p:par>
                            </p:childTnLst>
                          </p:cTn>
                        </p:par>
                        <p:par>
                          <p:cTn id="29" fill="hold">
                            <p:stCondLst>
                              <p:cond delay="1000"/>
                            </p:stCondLst>
                            <p:childTnLst>
                              <p:par>
                                <p:cTn id="30" presetID="22" presetClass="entr" presetSubtype="2"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right)">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p:bldP spid="5" grpId="0" animBg="1"/>
      <p:bldP spid="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2.4  </a:t>
            </a:r>
            <a:r>
              <a:rPr lang="zh-CN" altLang="en-US" b="1" dirty="0">
                <a:latin typeface="仿宋" panose="02010609060101010101" pitchFamily="49" charset="-122"/>
                <a:ea typeface="仿宋" panose="02010609060101010101" pitchFamily="49" charset="-122"/>
              </a:rPr>
              <a:t>控制语句</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2">
            <a:extLst>
              <a:ext uri="{FF2B5EF4-FFF2-40B4-BE49-F238E27FC236}">
                <a16:creationId xmlns:a16="http://schemas.microsoft.com/office/drawing/2014/main" id="{1EC1F49A-F0B7-48A2-8EB8-0CC6B6B68607}"/>
              </a:ext>
            </a:extLst>
          </p:cNvPr>
          <p:cNvSpPr txBox="1">
            <a:spLocks/>
          </p:cNvSpPr>
          <p:nvPr/>
        </p:nvSpPr>
        <p:spPr>
          <a:xfrm>
            <a:off x="380206" y="1905794"/>
            <a:ext cx="11430000" cy="309876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zh-CN" altLang="en-US" sz="2400" dirty="0">
                <a:solidFill>
                  <a:schemeClr val="tx1">
                    <a:lumMod val="85000"/>
                    <a:lumOff val="15000"/>
                  </a:schemeClr>
                </a:solidFill>
                <a:latin typeface="仿宋" panose="02010609060101010101" pitchFamily="49" charset="-122"/>
                <a:ea typeface="仿宋" panose="02010609060101010101" pitchFamily="49" charset="-122"/>
              </a:rPr>
              <a:t>如果循环体中还有循环语句，则形成循环的嵌套。以下是几种循环的嵌套形式。</a:t>
            </a:r>
          </a:p>
          <a:p>
            <a:pPr marL="0" indent="720000">
              <a:lnSpc>
                <a:spcPct val="130000"/>
              </a:lnSpc>
              <a:spcBef>
                <a:spcPts val="0"/>
              </a:spcBef>
              <a:buNone/>
            </a:pPr>
            <a:endParaRPr lang="en-US" altLang="zh-CN" sz="2400" dirty="0">
              <a:solidFill>
                <a:schemeClr val="tx1">
                  <a:lumMod val="85000"/>
                  <a:lumOff val="15000"/>
                </a:schemeClr>
              </a:solidFill>
              <a:latin typeface="仿宋" panose="02010609060101010101" pitchFamily="49" charset="-122"/>
              <a:ea typeface="仿宋" panose="02010609060101010101" pitchFamily="49" charset="-122"/>
            </a:endParaRPr>
          </a:p>
          <a:p>
            <a:pPr marL="0" indent="720000">
              <a:lnSpc>
                <a:spcPct val="130000"/>
              </a:lnSpc>
              <a:spcBef>
                <a:spcPts val="0"/>
              </a:spcBef>
              <a:buNone/>
            </a:pPr>
            <a:endParaRPr lang="zh-CN" altLang="en-US" sz="2400" dirty="0">
              <a:solidFill>
                <a:schemeClr val="tx1">
                  <a:lumMod val="85000"/>
                  <a:lumOff val="15000"/>
                </a:schemeClr>
              </a:solidFill>
              <a:latin typeface="仿宋" panose="02010609060101010101" pitchFamily="49" charset="-122"/>
              <a:ea typeface="仿宋" panose="02010609060101010101" pitchFamily="49" charset="-122"/>
            </a:endParaRPr>
          </a:p>
        </p:txBody>
      </p:sp>
      <p:sp>
        <p:nvSpPr>
          <p:cNvPr id="5" name="Freeform 3">
            <a:extLst>
              <a:ext uri="{FF2B5EF4-FFF2-40B4-BE49-F238E27FC236}">
                <a16:creationId xmlns:a16="http://schemas.microsoft.com/office/drawing/2014/main" id="{068DC674-52D8-49E8-9123-C8E5512068BC}"/>
              </a:ext>
            </a:extLst>
          </p:cNvPr>
          <p:cNvSpPr/>
          <p:nvPr/>
        </p:nvSpPr>
        <p:spPr>
          <a:xfrm>
            <a:off x="0" y="13723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6" name="内容占位符 2">
            <a:extLst>
              <a:ext uri="{FF2B5EF4-FFF2-40B4-BE49-F238E27FC236}">
                <a16:creationId xmlns:a16="http://schemas.microsoft.com/office/drawing/2014/main" id="{B4F7A91A-C762-4CB9-93E0-8D886526A080}"/>
              </a:ext>
            </a:extLst>
          </p:cNvPr>
          <p:cNvSpPr txBox="1">
            <a:spLocks/>
          </p:cNvSpPr>
          <p:nvPr/>
        </p:nvSpPr>
        <p:spPr>
          <a:xfrm>
            <a:off x="1069615" y="1372394"/>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4.</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循环的嵌套</a:t>
            </a:r>
          </a:p>
        </p:txBody>
      </p:sp>
      <p:sp>
        <p:nvSpPr>
          <p:cNvPr id="7" name="矩形 6">
            <a:extLst>
              <a:ext uri="{FF2B5EF4-FFF2-40B4-BE49-F238E27FC236}">
                <a16:creationId xmlns:a16="http://schemas.microsoft.com/office/drawing/2014/main" id="{08768B2A-3D0B-47D5-BEF3-51BFE0043094}"/>
              </a:ext>
            </a:extLst>
          </p:cNvPr>
          <p:cNvSpPr/>
          <p:nvPr/>
        </p:nvSpPr>
        <p:spPr>
          <a:xfrm>
            <a:off x="0" y="5563394"/>
            <a:ext cx="12192000" cy="13716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8" name="组合 7">
            <a:extLst>
              <a:ext uri="{FF2B5EF4-FFF2-40B4-BE49-F238E27FC236}">
                <a16:creationId xmlns:a16="http://schemas.microsoft.com/office/drawing/2014/main" id="{F3EE79F4-E7CA-4D17-8128-AB0D841C34F2}"/>
              </a:ext>
            </a:extLst>
          </p:cNvPr>
          <p:cNvGrpSpPr/>
          <p:nvPr/>
        </p:nvGrpSpPr>
        <p:grpSpPr>
          <a:xfrm>
            <a:off x="761207" y="5869781"/>
            <a:ext cx="352250" cy="455613"/>
            <a:chOff x="5449889" y="1827213"/>
            <a:chExt cx="352250" cy="455613"/>
          </a:xfrm>
          <a:solidFill>
            <a:srgbClr val="FFFF00"/>
          </a:solidFill>
        </p:grpSpPr>
        <p:sp>
          <p:nvSpPr>
            <p:cNvPr id="9" name="Freeform 125">
              <a:extLst>
                <a:ext uri="{FF2B5EF4-FFF2-40B4-BE49-F238E27FC236}">
                  <a16:creationId xmlns:a16="http://schemas.microsoft.com/office/drawing/2014/main" id="{3F0094DF-809E-46E6-BF9E-61F5596C5C5A}"/>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0" name="Freeform 126">
              <a:extLst>
                <a:ext uri="{FF2B5EF4-FFF2-40B4-BE49-F238E27FC236}">
                  <a16:creationId xmlns:a16="http://schemas.microsoft.com/office/drawing/2014/main" id="{30C3CF55-50DB-45DD-AB03-53026A4E257B}"/>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11" name="内容占位符 2">
            <a:extLst>
              <a:ext uri="{FF2B5EF4-FFF2-40B4-BE49-F238E27FC236}">
                <a16:creationId xmlns:a16="http://schemas.microsoft.com/office/drawing/2014/main" id="{A581D08F-EC54-4BB5-87AF-B403A3F0DBAA}"/>
              </a:ext>
            </a:extLst>
          </p:cNvPr>
          <p:cNvSpPr txBox="1">
            <a:spLocks/>
          </p:cNvSpPr>
          <p:nvPr/>
        </p:nvSpPr>
        <p:spPr>
          <a:xfrm>
            <a:off x="1069615" y="5853106"/>
            <a:ext cx="10969191" cy="92948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2.20】</a:t>
            </a:r>
            <a:r>
              <a:rPr lang="zh-CN" altLang="en-US" sz="2400" dirty="0">
                <a:solidFill>
                  <a:schemeClr val="bg1"/>
                </a:solidFill>
                <a:latin typeface="仿宋" panose="02010609060101010101" pitchFamily="49" charset="-122"/>
                <a:ea typeface="仿宋" panose="02010609060101010101" pitchFamily="49" charset="-122"/>
              </a:rPr>
              <a:t>给定两个自然数，找出这两个然数之间的所有素数。</a:t>
            </a:r>
            <a:endParaRPr lang="en-US" altLang="zh-CN" sz="2400" dirty="0">
              <a:solidFill>
                <a:srgbClr val="FFFF00"/>
              </a:solidFill>
              <a:latin typeface="仿宋" panose="02010609060101010101" pitchFamily="49" charset="-122"/>
              <a:ea typeface="仿宋" panose="02010609060101010101" pitchFamily="49" charset="-122"/>
            </a:endParaRPr>
          </a:p>
        </p:txBody>
      </p:sp>
      <p:graphicFrame>
        <p:nvGraphicFramePr>
          <p:cNvPr id="12" name="表格 11">
            <a:extLst>
              <a:ext uri="{FF2B5EF4-FFF2-40B4-BE49-F238E27FC236}">
                <a16:creationId xmlns:a16="http://schemas.microsoft.com/office/drawing/2014/main" id="{7BFE10F9-479A-43AF-94CE-33CB2233DCAE}"/>
              </a:ext>
            </a:extLst>
          </p:cNvPr>
          <p:cNvGraphicFramePr>
            <a:graphicFrameLocks noGrp="1"/>
          </p:cNvGraphicFramePr>
          <p:nvPr>
            <p:extLst>
              <p:ext uri="{D42A27DB-BD31-4B8C-83A1-F6EECF244321}">
                <p14:modId xmlns:p14="http://schemas.microsoft.com/office/powerpoint/2010/main" val="1359111049"/>
              </p:ext>
            </p:extLst>
          </p:nvPr>
        </p:nvGraphicFramePr>
        <p:xfrm>
          <a:off x="1025525" y="2823496"/>
          <a:ext cx="10744200" cy="2337372"/>
        </p:xfrm>
        <a:graphic>
          <a:graphicData uri="http://schemas.openxmlformats.org/drawingml/2006/table">
            <a:tbl>
              <a:tblPr firstRow="1" firstCol="1" lastRow="1" lastCol="1" bandRow="1" bandCol="1">
                <a:tableStyleId>{5C22544A-7EE6-4342-B048-85BDC9FD1C3A}</a:tableStyleId>
              </a:tblPr>
              <a:tblGrid>
                <a:gridCol w="5371357">
                  <a:extLst>
                    <a:ext uri="{9D8B030D-6E8A-4147-A177-3AD203B41FA5}">
                      <a16:colId xmlns:a16="http://schemas.microsoft.com/office/drawing/2014/main" val="20000"/>
                    </a:ext>
                  </a:extLst>
                </a:gridCol>
                <a:gridCol w="5372843">
                  <a:extLst>
                    <a:ext uri="{9D8B030D-6E8A-4147-A177-3AD203B41FA5}">
                      <a16:colId xmlns:a16="http://schemas.microsoft.com/office/drawing/2014/main" val="20001"/>
                    </a:ext>
                  </a:extLst>
                </a:gridCol>
              </a:tblGrid>
              <a:tr h="2102962">
                <a:tc>
                  <a:txBody>
                    <a:bodyPr/>
                    <a:lstStyle/>
                    <a:p>
                      <a:pPr indent="231140" algn="just">
                        <a:lnSpc>
                          <a:spcPct val="130000"/>
                        </a:lnSpc>
                        <a:spcAft>
                          <a:spcPts val="0"/>
                        </a:spcAft>
                      </a:pPr>
                      <a:r>
                        <a:rPr lang="en-US" sz="2400" b="0" kern="0" dirty="0">
                          <a:solidFill>
                            <a:schemeClr val="bg1"/>
                          </a:solidFill>
                          <a:effectLst/>
                          <a:latin typeface="+mn-ea"/>
                          <a:ea typeface="+mn-ea"/>
                        </a:rPr>
                        <a:t> </a:t>
                      </a:r>
                      <a:r>
                        <a:rPr lang="zh-CN" sz="2400" b="0" kern="0" dirty="0">
                          <a:solidFill>
                            <a:schemeClr val="bg1"/>
                          </a:solidFill>
                          <a:effectLst/>
                          <a:latin typeface="+mn-ea"/>
                          <a:ea typeface="+mn-ea"/>
                        </a:rPr>
                        <a:t>形式</a:t>
                      </a:r>
                      <a:r>
                        <a:rPr lang="en-US" sz="2400" b="0" kern="0" dirty="0">
                          <a:solidFill>
                            <a:schemeClr val="bg1"/>
                          </a:solidFill>
                          <a:effectLst/>
                          <a:latin typeface="+mn-ea"/>
                          <a:ea typeface="+mn-ea"/>
                        </a:rPr>
                        <a:t>3</a:t>
                      </a:r>
                      <a:r>
                        <a:rPr lang="zh-CN" sz="2400" b="0" kern="0" dirty="0">
                          <a:solidFill>
                            <a:schemeClr val="bg1"/>
                          </a:solidFill>
                          <a:effectLst/>
                          <a:latin typeface="+mn-ea"/>
                          <a:ea typeface="+mn-ea"/>
                        </a:rPr>
                        <a:t>：</a:t>
                      </a:r>
                      <a:endParaRPr lang="zh-CN" sz="2400" b="0" kern="100" dirty="0">
                        <a:solidFill>
                          <a:schemeClr val="bg1"/>
                        </a:solidFill>
                        <a:effectLst/>
                        <a:latin typeface="+mn-ea"/>
                        <a:ea typeface="+mn-ea"/>
                      </a:endParaRPr>
                    </a:p>
                    <a:p>
                      <a:pPr indent="231140" algn="just">
                        <a:lnSpc>
                          <a:spcPct val="130000"/>
                        </a:lnSpc>
                        <a:spcAft>
                          <a:spcPts val="0"/>
                        </a:spcAft>
                      </a:pPr>
                      <a:r>
                        <a:rPr lang="en-US" sz="2400" b="0" kern="0" dirty="0">
                          <a:solidFill>
                            <a:schemeClr val="bg1"/>
                          </a:solidFill>
                          <a:effectLst/>
                          <a:latin typeface="+mn-ea"/>
                          <a:ea typeface="+mn-ea"/>
                        </a:rPr>
                        <a:t>do</a:t>
                      </a:r>
                      <a:endParaRPr lang="zh-CN" sz="2400" b="0" kern="100" dirty="0">
                        <a:solidFill>
                          <a:schemeClr val="bg1"/>
                        </a:solidFill>
                        <a:effectLst/>
                        <a:latin typeface="+mn-ea"/>
                        <a:ea typeface="+mn-ea"/>
                      </a:endParaRPr>
                    </a:p>
                    <a:p>
                      <a:pPr indent="385445" algn="just">
                        <a:lnSpc>
                          <a:spcPct val="130000"/>
                        </a:lnSpc>
                        <a:spcAft>
                          <a:spcPts val="0"/>
                        </a:spcAft>
                      </a:pPr>
                      <a:r>
                        <a:rPr lang="en-US" sz="2400" b="0" kern="0" dirty="0">
                          <a:solidFill>
                            <a:schemeClr val="bg1"/>
                          </a:solidFill>
                          <a:effectLst/>
                          <a:latin typeface="+mn-ea"/>
                          <a:ea typeface="+mn-ea"/>
                        </a:rPr>
                        <a:t>   for(…)</a:t>
                      </a:r>
                      <a:endParaRPr lang="zh-CN" sz="2400" b="0" kern="100" dirty="0">
                        <a:solidFill>
                          <a:schemeClr val="bg1"/>
                        </a:solidFill>
                        <a:effectLst/>
                        <a:latin typeface="+mn-ea"/>
                        <a:ea typeface="+mn-ea"/>
                      </a:endParaRPr>
                    </a:p>
                    <a:p>
                      <a:pPr indent="385445" algn="just">
                        <a:lnSpc>
                          <a:spcPct val="130000"/>
                        </a:lnSpc>
                        <a:spcAft>
                          <a:spcPts val="0"/>
                        </a:spcAft>
                      </a:pPr>
                      <a:r>
                        <a:rPr lang="en-US" sz="2400" b="0" kern="0" dirty="0">
                          <a:solidFill>
                            <a:schemeClr val="bg1"/>
                          </a:solidFill>
                          <a:effectLst/>
                          <a:latin typeface="+mn-ea"/>
                          <a:ea typeface="+mn-ea"/>
                        </a:rPr>
                        <a:t>   {…}</a:t>
                      </a:r>
                      <a:endParaRPr lang="zh-CN" sz="2400" b="0" kern="100" dirty="0">
                        <a:solidFill>
                          <a:schemeClr val="bg1"/>
                        </a:solidFill>
                        <a:effectLst/>
                        <a:latin typeface="+mn-ea"/>
                        <a:ea typeface="+mn-ea"/>
                      </a:endParaRPr>
                    </a:p>
                    <a:p>
                      <a:pPr indent="201295" algn="just">
                        <a:lnSpc>
                          <a:spcPct val="130000"/>
                        </a:lnSpc>
                        <a:spcAft>
                          <a:spcPts val="0"/>
                        </a:spcAft>
                      </a:pPr>
                      <a:r>
                        <a:rPr lang="en-US" sz="2400" b="0" kern="0" dirty="0">
                          <a:solidFill>
                            <a:schemeClr val="bg1"/>
                          </a:solidFill>
                          <a:effectLst/>
                          <a:latin typeface="+mn-ea"/>
                          <a:ea typeface="+mn-ea"/>
                        </a:rPr>
                        <a:t>while(…);</a:t>
                      </a:r>
                      <a:endParaRPr lang="zh-CN" sz="2400" b="0" kern="100" dirty="0">
                        <a:solidFill>
                          <a:schemeClr val="bg1"/>
                        </a:solidFill>
                        <a:effectLst/>
                        <a:latin typeface="+mn-ea"/>
                        <a:ea typeface="+mn-ea"/>
                        <a:cs typeface="Mongolian Baiti"/>
                      </a:endParaRPr>
                    </a:p>
                  </a:txBody>
                  <a:tcPr marL="68580" marR="68580" marT="0" marB="0">
                    <a:solidFill>
                      <a:schemeClr val="accent1">
                        <a:lumMod val="60000"/>
                        <a:lumOff val="40000"/>
                      </a:schemeClr>
                    </a:solidFill>
                  </a:tcPr>
                </a:tc>
                <a:tc>
                  <a:txBody>
                    <a:bodyPr/>
                    <a:lstStyle/>
                    <a:p>
                      <a:pPr algn="just">
                        <a:lnSpc>
                          <a:spcPct val="130000"/>
                        </a:lnSpc>
                        <a:spcAft>
                          <a:spcPts val="0"/>
                        </a:spcAft>
                      </a:pPr>
                      <a:r>
                        <a:rPr lang="en-US" sz="2400" b="0" kern="0" dirty="0">
                          <a:solidFill>
                            <a:schemeClr val="bg1"/>
                          </a:solidFill>
                          <a:effectLst/>
                          <a:latin typeface="+mn-ea"/>
                          <a:ea typeface="+mn-ea"/>
                        </a:rPr>
                        <a:t> </a:t>
                      </a:r>
                      <a:r>
                        <a:rPr lang="zh-CN" sz="2400" b="0" kern="0" dirty="0">
                          <a:solidFill>
                            <a:schemeClr val="bg1"/>
                          </a:solidFill>
                          <a:effectLst/>
                          <a:latin typeface="+mn-ea"/>
                          <a:ea typeface="+mn-ea"/>
                        </a:rPr>
                        <a:t>形式</a:t>
                      </a:r>
                      <a:r>
                        <a:rPr lang="en-US" sz="2400" b="0" kern="0" dirty="0">
                          <a:solidFill>
                            <a:schemeClr val="bg1"/>
                          </a:solidFill>
                          <a:effectLst/>
                          <a:latin typeface="+mn-ea"/>
                          <a:ea typeface="+mn-ea"/>
                        </a:rPr>
                        <a:t>4</a:t>
                      </a:r>
                      <a:r>
                        <a:rPr lang="zh-CN" sz="2400" b="0" kern="0" dirty="0">
                          <a:solidFill>
                            <a:schemeClr val="bg1"/>
                          </a:solidFill>
                          <a:effectLst/>
                          <a:latin typeface="+mn-ea"/>
                          <a:ea typeface="+mn-ea"/>
                        </a:rPr>
                        <a:t>：</a:t>
                      </a:r>
                      <a:endParaRPr lang="zh-CN" sz="2400" b="0" kern="100" dirty="0">
                        <a:solidFill>
                          <a:schemeClr val="bg1"/>
                        </a:solidFill>
                        <a:effectLst/>
                        <a:latin typeface="+mn-ea"/>
                        <a:ea typeface="+mn-ea"/>
                      </a:endParaRPr>
                    </a:p>
                    <a:p>
                      <a:pPr algn="just">
                        <a:lnSpc>
                          <a:spcPct val="130000"/>
                        </a:lnSpc>
                        <a:spcAft>
                          <a:spcPts val="0"/>
                        </a:spcAft>
                      </a:pPr>
                      <a:r>
                        <a:rPr lang="en-US" sz="2400" b="0" kern="0" dirty="0">
                          <a:solidFill>
                            <a:schemeClr val="bg1"/>
                          </a:solidFill>
                          <a:effectLst/>
                          <a:latin typeface="+mn-ea"/>
                          <a:ea typeface="+mn-ea"/>
                        </a:rPr>
                        <a:t>while(…)</a:t>
                      </a:r>
                      <a:endParaRPr lang="zh-CN" sz="2400" b="0" kern="100" dirty="0">
                        <a:solidFill>
                          <a:schemeClr val="bg1"/>
                        </a:solidFill>
                        <a:effectLst/>
                        <a:latin typeface="+mn-ea"/>
                        <a:ea typeface="+mn-ea"/>
                      </a:endParaRPr>
                    </a:p>
                    <a:p>
                      <a:pPr indent="193040" algn="just">
                        <a:lnSpc>
                          <a:spcPct val="130000"/>
                        </a:lnSpc>
                        <a:spcAft>
                          <a:spcPts val="0"/>
                        </a:spcAft>
                      </a:pPr>
                      <a:r>
                        <a:rPr lang="en-US" sz="2400" b="0" kern="0" dirty="0">
                          <a:solidFill>
                            <a:schemeClr val="bg1"/>
                          </a:solidFill>
                          <a:effectLst/>
                          <a:latin typeface="+mn-ea"/>
                          <a:ea typeface="+mn-ea"/>
                        </a:rPr>
                        <a:t>while(…)</a:t>
                      </a:r>
                      <a:endParaRPr lang="zh-CN" sz="2400" b="0" kern="100" dirty="0">
                        <a:solidFill>
                          <a:schemeClr val="bg1"/>
                        </a:solidFill>
                        <a:effectLst/>
                        <a:latin typeface="+mn-ea"/>
                        <a:ea typeface="+mn-ea"/>
                      </a:endParaRPr>
                    </a:p>
                    <a:p>
                      <a:pPr indent="193040" algn="just">
                        <a:lnSpc>
                          <a:spcPct val="130000"/>
                        </a:lnSpc>
                        <a:spcAft>
                          <a:spcPts val="0"/>
                        </a:spcAft>
                      </a:pPr>
                      <a:r>
                        <a:rPr lang="en-US" sz="2400" b="0" kern="0" dirty="0">
                          <a:solidFill>
                            <a:schemeClr val="bg1"/>
                          </a:solidFill>
                          <a:effectLst/>
                          <a:latin typeface="+mn-ea"/>
                          <a:ea typeface="+mn-ea"/>
                        </a:rPr>
                        <a:t>{…}</a:t>
                      </a:r>
                      <a:endParaRPr lang="zh-CN" sz="2400" b="0" kern="100" dirty="0">
                        <a:solidFill>
                          <a:schemeClr val="bg1"/>
                        </a:solidFill>
                        <a:effectLst/>
                        <a:latin typeface="+mn-ea"/>
                        <a:ea typeface="+mn-ea"/>
                        <a:cs typeface="Mongolian Baiti"/>
                      </a:endParaRPr>
                    </a:p>
                  </a:txBody>
                  <a:tcPr marL="68580" marR="68580" marT="0" marB="0">
                    <a:solidFill>
                      <a:schemeClr val="tx2">
                        <a:lumMod val="60000"/>
                        <a:lumOff val="40000"/>
                      </a:schemeClr>
                    </a:solidFill>
                  </a:tcPr>
                </a:tc>
                <a:extLst>
                  <a:ext uri="{0D108BD9-81ED-4DB2-BD59-A6C34878D82A}">
                    <a16:rowId xmlns:a16="http://schemas.microsoft.com/office/drawing/2014/main" val="10000"/>
                  </a:ext>
                </a:extLst>
              </a:tr>
            </a:tbl>
          </a:graphicData>
        </a:graphic>
      </p:graphicFrame>
      <p:sp>
        <p:nvSpPr>
          <p:cNvPr id="13" name="矩形 12">
            <a:hlinkClick r:id="rId2" action="ppaction://hlinkfile"/>
            <a:extLst>
              <a:ext uri="{FF2B5EF4-FFF2-40B4-BE49-F238E27FC236}">
                <a16:creationId xmlns:a16="http://schemas.microsoft.com/office/drawing/2014/main" id="{AF2D94B2-686E-4440-8E2F-8BE1576D742A}"/>
              </a:ext>
            </a:extLst>
          </p:cNvPr>
          <p:cNvSpPr/>
          <p:nvPr/>
        </p:nvSpPr>
        <p:spPr>
          <a:xfrm>
            <a:off x="1874664" y="6325394"/>
            <a:ext cx="3030038" cy="461665"/>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sz="2400" b="1" dirty="0">
                <a:solidFill>
                  <a:srgbClr val="0070C0"/>
                </a:solidFill>
                <a:latin typeface="Times New Roman" panose="02020603050405020304" pitchFamily="18" charset="0"/>
                <a:cs typeface="Times New Roman" panose="02020603050405020304" pitchFamily="18" charset="0"/>
              </a:rPr>
              <a:t>Example2_20.java</a:t>
            </a:r>
            <a:endParaRPr lang="zh-CN" altLang="en-US"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2595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31"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p:cTn id="10" dur="1000" fill="hold"/>
                                        <p:tgtEl>
                                          <p:spTgt spid="12"/>
                                        </p:tgtEl>
                                        <p:attrNameLst>
                                          <p:attrName>ppt_w</p:attrName>
                                        </p:attrNameLst>
                                      </p:cBhvr>
                                      <p:tavLst>
                                        <p:tav tm="0">
                                          <p:val>
                                            <p:fltVal val="0"/>
                                          </p:val>
                                        </p:tav>
                                        <p:tav tm="100000">
                                          <p:val>
                                            <p:strVal val="#ppt_w"/>
                                          </p:val>
                                        </p:tav>
                                      </p:tavLst>
                                    </p:anim>
                                    <p:anim calcmode="lin" valueType="num">
                                      <p:cBhvr>
                                        <p:cTn id="11" dur="1000" fill="hold"/>
                                        <p:tgtEl>
                                          <p:spTgt spid="12"/>
                                        </p:tgtEl>
                                        <p:attrNameLst>
                                          <p:attrName>ppt_h</p:attrName>
                                        </p:attrNameLst>
                                      </p:cBhvr>
                                      <p:tavLst>
                                        <p:tav tm="0">
                                          <p:val>
                                            <p:fltVal val="0"/>
                                          </p:val>
                                        </p:tav>
                                        <p:tav tm="100000">
                                          <p:val>
                                            <p:strVal val="#ppt_h"/>
                                          </p:val>
                                        </p:tav>
                                      </p:tavLst>
                                    </p:anim>
                                    <p:anim calcmode="lin" valueType="num">
                                      <p:cBhvr>
                                        <p:cTn id="12" dur="1000" fill="hold"/>
                                        <p:tgtEl>
                                          <p:spTgt spid="12"/>
                                        </p:tgtEl>
                                        <p:attrNameLst>
                                          <p:attrName>style.rotation</p:attrName>
                                        </p:attrNameLst>
                                      </p:cBhvr>
                                      <p:tavLst>
                                        <p:tav tm="0">
                                          <p:val>
                                            <p:fltVal val="90"/>
                                          </p:val>
                                        </p:tav>
                                        <p:tav tm="100000">
                                          <p:val>
                                            <p:fltVal val="0"/>
                                          </p:val>
                                        </p:tav>
                                      </p:tavLst>
                                    </p:anim>
                                    <p:animEffect transition="in" filter="fade">
                                      <p:cBhvr>
                                        <p:cTn id="13" dur="10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500"/>
                            </p:stCondLst>
                            <p:childTnLst>
                              <p:par>
                                <p:cTn id="20" presetID="31" presetClass="entr" presetSubtype="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1000" fill="hold"/>
                                        <p:tgtEl>
                                          <p:spTgt spid="8"/>
                                        </p:tgtEl>
                                        <p:attrNameLst>
                                          <p:attrName>ppt_w</p:attrName>
                                        </p:attrNameLst>
                                      </p:cBhvr>
                                      <p:tavLst>
                                        <p:tav tm="0">
                                          <p:val>
                                            <p:fltVal val="0"/>
                                          </p:val>
                                        </p:tav>
                                        <p:tav tm="100000">
                                          <p:val>
                                            <p:strVal val="#ppt_w"/>
                                          </p:val>
                                        </p:tav>
                                      </p:tavLst>
                                    </p:anim>
                                    <p:anim calcmode="lin" valueType="num">
                                      <p:cBhvr>
                                        <p:cTn id="23" dur="1000" fill="hold"/>
                                        <p:tgtEl>
                                          <p:spTgt spid="8"/>
                                        </p:tgtEl>
                                        <p:attrNameLst>
                                          <p:attrName>ppt_h</p:attrName>
                                        </p:attrNameLst>
                                      </p:cBhvr>
                                      <p:tavLst>
                                        <p:tav tm="0">
                                          <p:val>
                                            <p:fltVal val="0"/>
                                          </p:val>
                                        </p:tav>
                                        <p:tav tm="100000">
                                          <p:val>
                                            <p:strVal val="#ppt_h"/>
                                          </p:val>
                                        </p:tav>
                                      </p:tavLst>
                                    </p:anim>
                                    <p:anim calcmode="lin" valueType="num">
                                      <p:cBhvr>
                                        <p:cTn id="24" dur="1000" fill="hold"/>
                                        <p:tgtEl>
                                          <p:spTgt spid="8"/>
                                        </p:tgtEl>
                                        <p:attrNameLst>
                                          <p:attrName>style.rotation</p:attrName>
                                        </p:attrNameLst>
                                      </p:cBhvr>
                                      <p:tavLst>
                                        <p:tav tm="0">
                                          <p:val>
                                            <p:fltVal val="90"/>
                                          </p:val>
                                        </p:tav>
                                        <p:tav tm="100000">
                                          <p:val>
                                            <p:fltVal val="0"/>
                                          </p:val>
                                        </p:tav>
                                      </p:tavLst>
                                    </p:anim>
                                    <p:animEffect transition="in" filter="fade">
                                      <p:cBhvr>
                                        <p:cTn id="25" dur="1000"/>
                                        <p:tgtEl>
                                          <p:spTgt spid="8"/>
                                        </p:tgtEl>
                                      </p:cBhvr>
                                    </p:animEffect>
                                  </p:childTnLst>
                                </p:cTn>
                              </p:par>
                            </p:childTnLst>
                          </p:cTn>
                        </p:par>
                        <p:par>
                          <p:cTn id="26" fill="hold">
                            <p:stCondLst>
                              <p:cond delay="1500"/>
                            </p:stCondLst>
                            <p:childTnLst>
                              <p:par>
                                <p:cTn id="27" presetID="2" presetClass="entr" presetSubtype="2"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1+#ppt_w/2"/>
                                          </p:val>
                                        </p:tav>
                                        <p:tav tm="100000">
                                          <p:val>
                                            <p:strVal val="#ppt_x"/>
                                          </p:val>
                                        </p:tav>
                                      </p:tavLst>
                                    </p:anim>
                                    <p:anim calcmode="lin" valueType="num">
                                      <p:cBhvr additive="base">
                                        <p:cTn id="30"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7" grpId="0" animBg="1"/>
      <p:bldP spid="11"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2.4  </a:t>
            </a:r>
            <a:r>
              <a:rPr lang="zh-CN" altLang="en-US" b="1" dirty="0">
                <a:latin typeface="仿宋" panose="02010609060101010101" pitchFamily="49" charset="-122"/>
                <a:ea typeface="仿宋" panose="02010609060101010101" pitchFamily="49" charset="-122"/>
              </a:rPr>
              <a:t>控制语句</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7">
            <a:extLst>
              <a:ext uri="{FF2B5EF4-FFF2-40B4-BE49-F238E27FC236}">
                <a16:creationId xmlns:a16="http://schemas.microsoft.com/office/drawing/2014/main" id="{BA4273E3-62E6-49E9-86BC-3F2716BCDA1F}"/>
              </a:ext>
            </a:extLst>
          </p:cNvPr>
          <p:cNvSpPr/>
          <p:nvPr/>
        </p:nvSpPr>
        <p:spPr>
          <a:xfrm>
            <a:off x="897373" y="2892075"/>
            <a:ext cx="10820400" cy="3310669"/>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内容占位符 2">
            <a:extLst>
              <a:ext uri="{FF2B5EF4-FFF2-40B4-BE49-F238E27FC236}">
                <a16:creationId xmlns:a16="http://schemas.microsoft.com/office/drawing/2014/main" id="{753462BF-324C-45DC-9D8D-7BE6618EBB90}"/>
              </a:ext>
            </a:extLst>
          </p:cNvPr>
          <p:cNvSpPr txBox="1">
            <a:spLocks/>
          </p:cNvSpPr>
          <p:nvPr/>
        </p:nvSpPr>
        <p:spPr>
          <a:xfrm>
            <a:off x="897373" y="2998026"/>
            <a:ext cx="10531833" cy="309876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在前面介绍</a:t>
            </a:r>
            <a:r>
              <a:rPr lang="en-US" altLang="zh-CN" sz="2400" dirty="0">
                <a:solidFill>
                  <a:schemeClr val="tx1"/>
                </a:solidFill>
                <a:latin typeface="仿宋" panose="02010609060101010101" pitchFamily="49" charset="-122"/>
                <a:ea typeface="仿宋" panose="02010609060101010101" pitchFamily="49" charset="-122"/>
              </a:rPr>
              <a:t>switch</a:t>
            </a:r>
            <a:r>
              <a:rPr lang="zh-CN" altLang="en-US" sz="2400" dirty="0">
                <a:solidFill>
                  <a:schemeClr val="tx1"/>
                </a:solidFill>
                <a:latin typeface="仿宋" panose="02010609060101010101" pitchFamily="49" charset="-122"/>
                <a:ea typeface="仿宋" panose="02010609060101010101" pitchFamily="49" charset="-122"/>
              </a:rPr>
              <a:t>语句时讲过</a:t>
            </a:r>
            <a:r>
              <a:rPr lang="en-US" altLang="zh-CN" sz="2400" dirty="0">
                <a:solidFill>
                  <a:schemeClr val="tx1"/>
                </a:solidFill>
                <a:latin typeface="仿宋" panose="02010609060101010101" pitchFamily="49" charset="-122"/>
                <a:ea typeface="仿宋" panose="02010609060101010101" pitchFamily="49" charset="-122"/>
              </a:rPr>
              <a:t>break</a:t>
            </a:r>
            <a:r>
              <a:rPr lang="zh-CN" altLang="en-US" sz="2400" dirty="0">
                <a:solidFill>
                  <a:schemeClr val="tx1"/>
                </a:solidFill>
                <a:latin typeface="仿宋" panose="02010609060101010101" pitchFamily="49" charset="-122"/>
                <a:ea typeface="仿宋" panose="02010609060101010101" pitchFamily="49" charset="-122"/>
              </a:rPr>
              <a:t>语句。</a:t>
            </a:r>
            <a:r>
              <a:rPr lang="en-US" altLang="zh-CN" sz="2400" dirty="0">
                <a:solidFill>
                  <a:schemeClr val="tx1"/>
                </a:solidFill>
                <a:latin typeface="仿宋" panose="02010609060101010101" pitchFamily="49" charset="-122"/>
                <a:ea typeface="仿宋" panose="02010609060101010101" pitchFamily="49" charset="-122"/>
              </a:rPr>
              <a:t>break</a:t>
            </a:r>
            <a:r>
              <a:rPr lang="zh-CN" altLang="en-US" sz="2400" dirty="0">
                <a:solidFill>
                  <a:schemeClr val="tx1"/>
                </a:solidFill>
                <a:latin typeface="仿宋" panose="02010609060101010101" pitchFamily="49" charset="-122"/>
                <a:ea typeface="仿宋" panose="02010609060101010101" pitchFamily="49" charset="-122"/>
              </a:rPr>
              <a:t>语句用于</a:t>
            </a:r>
            <a:r>
              <a:rPr lang="en-US" altLang="zh-CN" sz="2400" dirty="0">
                <a:solidFill>
                  <a:schemeClr val="tx1"/>
                </a:solidFill>
                <a:latin typeface="仿宋" panose="02010609060101010101" pitchFamily="49" charset="-122"/>
                <a:ea typeface="仿宋" panose="02010609060101010101" pitchFamily="49" charset="-122"/>
              </a:rPr>
              <a:t>switch</a:t>
            </a:r>
            <a:r>
              <a:rPr lang="zh-CN" altLang="en-US" sz="2400" dirty="0">
                <a:solidFill>
                  <a:schemeClr val="tx1"/>
                </a:solidFill>
                <a:latin typeface="仿宋" panose="02010609060101010101" pitchFamily="49" charset="-122"/>
                <a:ea typeface="仿宋" panose="02010609060101010101" pitchFamily="49" charset="-122"/>
              </a:rPr>
              <a:t>中可以提前结束</a:t>
            </a:r>
            <a:r>
              <a:rPr lang="en-US" altLang="zh-CN" sz="2400" dirty="0">
                <a:solidFill>
                  <a:schemeClr val="tx1"/>
                </a:solidFill>
                <a:latin typeface="仿宋" panose="02010609060101010101" pitchFamily="49" charset="-122"/>
                <a:ea typeface="仿宋" panose="02010609060101010101" pitchFamily="49" charset="-122"/>
              </a:rPr>
              <a:t>switch</a:t>
            </a:r>
            <a:r>
              <a:rPr lang="zh-CN" altLang="en-US" sz="2400" dirty="0">
                <a:solidFill>
                  <a:schemeClr val="tx1"/>
                </a:solidFill>
                <a:latin typeface="仿宋" panose="02010609060101010101" pitchFamily="49" charset="-122"/>
                <a:ea typeface="仿宋" panose="02010609060101010101" pitchFamily="49" charset="-122"/>
              </a:rPr>
              <a:t>语句。</a:t>
            </a:r>
          </a:p>
          <a:p>
            <a:pPr marL="0" indent="7200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break</a:t>
            </a:r>
            <a:r>
              <a:rPr lang="zh-CN" altLang="en-US" sz="2400" dirty="0">
                <a:solidFill>
                  <a:schemeClr val="tx1"/>
                </a:solidFill>
                <a:latin typeface="仿宋" panose="02010609060101010101" pitchFamily="49" charset="-122"/>
                <a:ea typeface="仿宋" panose="02010609060101010101" pitchFamily="49" charset="-122"/>
              </a:rPr>
              <a:t>语句更多是用在循环中。</a:t>
            </a:r>
            <a:r>
              <a:rPr lang="en-US" altLang="zh-CN" sz="2400" dirty="0">
                <a:solidFill>
                  <a:schemeClr val="tx1"/>
                </a:solidFill>
                <a:latin typeface="仿宋" panose="02010609060101010101" pitchFamily="49" charset="-122"/>
                <a:ea typeface="仿宋" panose="02010609060101010101" pitchFamily="49" charset="-122"/>
              </a:rPr>
              <a:t>break</a:t>
            </a:r>
            <a:r>
              <a:rPr lang="zh-CN" altLang="en-US" sz="2400" dirty="0">
                <a:solidFill>
                  <a:schemeClr val="tx1"/>
                </a:solidFill>
                <a:latin typeface="仿宋" panose="02010609060101010101" pitchFamily="49" charset="-122"/>
                <a:ea typeface="仿宋" panose="02010609060101010101" pitchFamily="49" charset="-122"/>
              </a:rPr>
              <a:t>用在循环中可以提前结束它所在的循环，不管后面还有多少次循环都不再被执行了。</a:t>
            </a:r>
          </a:p>
          <a:p>
            <a:pPr marL="0" indent="7200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break</a:t>
            </a:r>
            <a:r>
              <a:rPr lang="zh-CN" altLang="en-US" sz="2400" dirty="0">
                <a:solidFill>
                  <a:schemeClr val="tx1"/>
                </a:solidFill>
                <a:latin typeface="仿宋" panose="02010609060101010101" pitchFamily="49" charset="-122"/>
                <a:ea typeface="仿宋" panose="02010609060101010101" pitchFamily="49" charset="-122"/>
              </a:rPr>
              <a:t>语句可以分成基本的</a:t>
            </a:r>
            <a:r>
              <a:rPr lang="en-US" altLang="zh-CN" sz="2400" dirty="0">
                <a:solidFill>
                  <a:schemeClr val="tx1"/>
                </a:solidFill>
                <a:latin typeface="仿宋" panose="02010609060101010101" pitchFamily="49" charset="-122"/>
                <a:ea typeface="仿宋" panose="02010609060101010101" pitchFamily="49" charset="-122"/>
              </a:rPr>
              <a:t>break</a:t>
            </a:r>
            <a:r>
              <a:rPr lang="zh-CN" altLang="en-US" sz="2400" dirty="0">
                <a:solidFill>
                  <a:schemeClr val="tx1"/>
                </a:solidFill>
                <a:latin typeface="仿宋" panose="02010609060101010101" pitchFamily="49" charset="-122"/>
                <a:ea typeface="仿宋" panose="02010609060101010101" pitchFamily="49" charset="-122"/>
              </a:rPr>
              <a:t>语句和带标号的</a:t>
            </a:r>
            <a:r>
              <a:rPr lang="en-US" altLang="zh-CN" sz="2400" dirty="0">
                <a:solidFill>
                  <a:schemeClr val="tx1"/>
                </a:solidFill>
                <a:latin typeface="仿宋" panose="02010609060101010101" pitchFamily="49" charset="-122"/>
                <a:ea typeface="仿宋" panose="02010609060101010101" pitchFamily="49" charset="-122"/>
              </a:rPr>
              <a:t>break</a:t>
            </a:r>
            <a:r>
              <a:rPr lang="zh-CN" altLang="en-US" sz="2400" dirty="0">
                <a:solidFill>
                  <a:schemeClr val="tx1"/>
                </a:solidFill>
                <a:latin typeface="仿宋" panose="02010609060101010101" pitchFamily="49" charset="-122"/>
                <a:ea typeface="仿宋" panose="02010609060101010101" pitchFamily="49" charset="-122"/>
              </a:rPr>
              <a:t>语句。</a:t>
            </a:r>
          </a:p>
          <a:p>
            <a:pPr marL="0" indent="720000">
              <a:lnSpc>
                <a:spcPct val="130000"/>
              </a:lnSpc>
              <a:spcBef>
                <a:spcPts val="0"/>
              </a:spcBef>
              <a:buNone/>
            </a:pPr>
            <a:endParaRPr lang="en-US" altLang="zh-CN" sz="2400" dirty="0">
              <a:solidFill>
                <a:schemeClr val="tx1"/>
              </a:solidFill>
              <a:latin typeface="仿宋" panose="02010609060101010101" pitchFamily="49" charset="-122"/>
              <a:ea typeface="仿宋" panose="02010609060101010101" pitchFamily="49" charset="-122"/>
            </a:endParaRPr>
          </a:p>
          <a:p>
            <a:pPr marL="0" indent="720000">
              <a:lnSpc>
                <a:spcPct val="13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6" name="Freeform 3">
            <a:extLst>
              <a:ext uri="{FF2B5EF4-FFF2-40B4-BE49-F238E27FC236}">
                <a16:creationId xmlns:a16="http://schemas.microsoft.com/office/drawing/2014/main" id="{7B72C310-B31D-4AC7-9A0E-7FB849E69656}"/>
              </a:ext>
            </a:extLst>
          </p:cNvPr>
          <p:cNvSpPr/>
          <p:nvPr/>
        </p:nvSpPr>
        <p:spPr>
          <a:xfrm>
            <a:off x="0" y="22105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7" name="内容占位符 2">
            <a:extLst>
              <a:ext uri="{FF2B5EF4-FFF2-40B4-BE49-F238E27FC236}">
                <a16:creationId xmlns:a16="http://schemas.microsoft.com/office/drawing/2014/main" id="{053C0914-A49F-4A5C-A3FD-712369DA4894}"/>
              </a:ext>
            </a:extLst>
          </p:cNvPr>
          <p:cNvSpPr txBox="1">
            <a:spLocks/>
          </p:cNvSpPr>
          <p:nvPr/>
        </p:nvSpPr>
        <p:spPr>
          <a:xfrm>
            <a:off x="1069615" y="1372394"/>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break</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语句和</a:t>
            </a: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continue</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语句都是控制转移语句。</a:t>
            </a:r>
          </a:p>
        </p:txBody>
      </p:sp>
      <p:sp>
        <p:nvSpPr>
          <p:cNvPr id="8" name="内容占位符 2">
            <a:extLst>
              <a:ext uri="{FF2B5EF4-FFF2-40B4-BE49-F238E27FC236}">
                <a16:creationId xmlns:a16="http://schemas.microsoft.com/office/drawing/2014/main" id="{EE43EA41-24A6-41FF-905A-4DBAAE7F3185}"/>
              </a:ext>
            </a:extLst>
          </p:cNvPr>
          <p:cNvSpPr txBox="1">
            <a:spLocks/>
          </p:cNvSpPr>
          <p:nvPr/>
        </p:nvSpPr>
        <p:spPr>
          <a:xfrm>
            <a:off x="761206" y="2215541"/>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1.break</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语句</a:t>
            </a:r>
          </a:p>
        </p:txBody>
      </p:sp>
    </p:spTree>
    <p:extLst>
      <p:ext uri="{BB962C8B-B14F-4D97-AF65-F5344CB8AC3E}">
        <p14:creationId xmlns:p14="http://schemas.microsoft.com/office/powerpoint/2010/main" val="420845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 presetClass="entr" presetSubtype="9"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500" fill="hold"/>
                                        <p:tgtEl>
                                          <p:spTgt spid="7"/>
                                        </p:tgtEl>
                                        <p:attrNameLst>
                                          <p:attrName>ppt_x</p:attrName>
                                        </p:attrNameLst>
                                      </p:cBhvr>
                                      <p:tavLst>
                                        <p:tav tm="0">
                                          <p:val>
                                            <p:strVal val="0-#ppt_w/2"/>
                                          </p:val>
                                        </p:tav>
                                        <p:tav tm="100000">
                                          <p:val>
                                            <p:strVal val="#ppt_x"/>
                                          </p:val>
                                        </p:tav>
                                      </p:tavLst>
                                    </p:anim>
                                    <p:anim calcmode="lin" valueType="num">
                                      <p:cBhvr additive="base">
                                        <p:cTn id="11"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par>
                          <p:cTn id="17" fill="hold">
                            <p:stCondLst>
                              <p:cond delay="500"/>
                            </p:stCondLst>
                            <p:childTnLst>
                              <p:par>
                                <p:cTn id="18" presetID="2" presetClass="entr" presetSubtype="2" fill="hold" nodeType="after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6" presetClass="entr" presetSubtype="16"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circle(in)">
                                      <p:cBhvr>
                                        <p:cTn id="25" dur="20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5">
                                            <p:txEl>
                                              <p:pRg st="1" end="1"/>
                                            </p:txEl>
                                          </p:spTgt>
                                        </p:tgtEl>
                                        <p:attrNameLst>
                                          <p:attrName>style.visibility</p:attrName>
                                        </p:attrNameLst>
                                      </p:cBhvr>
                                      <p:to>
                                        <p:strVal val="visible"/>
                                      </p:to>
                                    </p:set>
                                    <p:anim calcmode="lin" valueType="num">
                                      <p:cBhvr additive="base">
                                        <p:cTn id="36"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5">
                                            <p:txEl>
                                              <p:pRg st="2" end="2"/>
                                            </p:txEl>
                                          </p:spTgt>
                                        </p:tgtEl>
                                        <p:attrNameLst>
                                          <p:attrName>style.visibility</p:attrName>
                                        </p:attrNameLst>
                                      </p:cBhvr>
                                      <p:to>
                                        <p:strVal val="visible"/>
                                      </p:to>
                                    </p:set>
                                    <p:anim calcmode="lin" valueType="num">
                                      <p:cBhvr additive="base">
                                        <p:cTn id="42"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uiExpand="1" build="p"/>
      <p:bldP spid="6" grpId="0" animBg="1"/>
      <p:bldP spid="7"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2.4  </a:t>
            </a:r>
            <a:r>
              <a:rPr lang="zh-CN" altLang="en-US" b="1" dirty="0">
                <a:latin typeface="仿宋" panose="02010609060101010101" pitchFamily="49" charset="-122"/>
                <a:ea typeface="仿宋" panose="02010609060101010101" pitchFamily="49" charset="-122"/>
              </a:rPr>
              <a:t>控制语句</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Freeform 3">
            <a:extLst>
              <a:ext uri="{FF2B5EF4-FFF2-40B4-BE49-F238E27FC236}">
                <a16:creationId xmlns:a16="http://schemas.microsoft.com/office/drawing/2014/main" id="{C94334A6-2413-4B08-A289-F9821CD1BF3B}"/>
              </a:ext>
            </a:extLst>
          </p:cNvPr>
          <p:cNvSpPr/>
          <p:nvPr/>
        </p:nvSpPr>
        <p:spPr>
          <a:xfrm>
            <a:off x="304006" y="1478755"/>
            <a:ext cx="5257006"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5" name="内容占位符 2">
            <a:extLst>
              <a:ext uri="{FF2B5EF4-FFF2-40B4-BE49-F238E27FC236}">
                <a16:creationId xmlns:a16="http://schemas.microsoft.com/office/drawing/2014/main" id="{7FE8F429-2F21-4D23-82B0-B8456ADA6D6C}"/>
              </a:ext>
            </a:extLst>
          </p:cNvPr>
          <p:cNvSpPr txBox="1">
            <a:spLocks/>
          </p:cNvSpPr>
          <p:nvPr/>
        </p:nvSpPr>
        <p:spPr>
          <a:xfrm>
            <a:off x="460015" y="1488649"/>
            <a:ext cx="3577791"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1</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）基本的</a:t>
            </a: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break</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语句</a:t>
            </a:r>
          </a:p>
        </p:txBody>
      </p:sp>
      <p:sp>
        <p:nvSpPr>
          <p:cNvPr id="6" name="内容占位符 2">
            <a:extLst>
              <a:ext uri="{FF2B5EF4-FFF2-40B4-BE49-F238E27FC236}">
                <a16:creationId xmlns:a16="http://schemas.microsoft.com/office/drawing/2014/main" id="{0F2B6802-8ACF-49D7-A3BA-9C66F647509F}"/>
              </a:ext>
            </a:extLst>
          </p:cNvPr>
          <p:cNvSpPr txBox="1">
            <a:spLocks/>
          </p:cNvSpPr>
          <p:nvPr/>
        </p:nvSpPr>
        <p:spPr>
          <a:xfrm>
            <a:off x="304006" y="2236176"/>
            <a:ext cx="5791994" cy="309861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基本的</a:t>
            </a:r>
            <a:r>
              <a:rPr lang="en-US" altLang="zh-CN" sz="2400" dirty="0">
                <a:solidFill>
                  <a:schemeClr val="tx1"/>
                </a:solidFill>
                <a:latin typeface="仿宋" panose="02010609060101010101" pitchFamily="49" charset="-122"/>
                <a:ea typeface="仿宋" panose="02010609060101010101" pitchFamily="49" charset="-122"/>
              </a:rPr>
              <a:t>break</a:t>
            </a:r>
            <a:r>
              <a:rPr lang="zh-CN" altLang="en-US" sz="2400" dirty="0">
                <a:solidFill>
                  <a:schemeClr val="tx1"/>
                </a:solidFill>
                <a:latin typeface="仿宋" panose="02010609060101010101" pitchFamily="49" charset="-122"/>
                <a:ea typeface="仿宋" panose="02010609060101010101" pitchFamily="49" charset="-122"/>
              </a:rPr>
              <a:t>语句的语法形式：</a:t>
            </a:r>
          </a:p>
          <a:p>
            <a:pPr marL="0" indent="1252538">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break;</a:t>
            </a: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一定要将这个语句放到循环体中，否则会出现编译错误。</a:t>
            </a:r>
          </a:p>
        </p:txBody>
      </p:sp>
      <p:sp>
        <p:nvSpPr>
          <p:cNvPr id="7" name="矩形 6">
            <a:extLst>
              <a:ext uri="{FF2B5EF4-FFF2-40B4-BE49-F238E27FC236}">
                <a16:creationId xmlns:a16="http://schemas.microsoft.com/office/drawing/2014/main" id="{426F2BC4-5CD3-4DA6-AD64-AE868F466987}"/>
              </a:ext>
            </a:extLst>
          </p:cNvPr>
          <p:cNvSpPr/>
          <p:nvPr/>
        </p:nvSpPr>
        <p:spPr>
          <a:xfrm>
            <a:off x="6476206" y="2134394"/>
            <a:ext cx="5633350" cy="2667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8" name="组合 7">
            <a:extLst>
              <a:ext uri="{FF2B5EF4-FFF2-40B4-BE49-F238E27FC236}">
                <a16:creationId xmlns:a16="http://schemas.microsoft.com/office/drawing/2014/main" id="{435C41F4-475E-4C18-9AE0-5128114DBE4D}"/>
              </a:ext>
            </a:extLst>
          </p:cNvPr>
          <p:cNvGrpSpPr/>
          <p:nvPr/>
        </p:nvGrpSpPr>
        <p:grpSpPr>
          <a:xfrm>
            <a:off x="6704806" y="2354964"/>
            <a:ext cx="5029200" cy="929488"/>
            <a:chOff x="761207" y="6298966"/>
            <a:chExt cx="5624050" cy="929488"/>
          </a:xfrm>
        </p:grpSpPr>
        <p:grpSp>
          <p:nvGrpSpPr>
            <p:cNvPr id="9" name="组合 8">
              <a:extLst>
                <a:ext uri="{FF2B5EF4-FFF2-40B4-BE49-F238E27FC236}">
                  <a16:creationId xmlns:a16="http://schemas.microsoft.com/office/drawing/2014/main" id="{6E4AD087-952E-473C-B50C-1503F1FE3C0A}"/>
                </a:ext>
              </a:extLst>
            </p:cNvPr>
            <p:cNvGrpSpPr/>
            <p:nvPr/>
          </p:nvGrpSpPr>
          <p:grpSpPr>
            <a:xfrm>
              <a:off x="761207" y="6326981"/>
              <a:ext cx="352250" cy="455613"/>
              <a:chOff x="5449889" y="1827213"/>
              <a:chExt cx="352250" cy="455613"/>
            </a:xfrm>
            <a:solidFill>
              <a:srgbClr val="FFFF00"/>
            </a:solidFill>
          </p:grpSpPr>
          <p:sp>
            <p:nvSpPr>
              <p:cNvPr id="11" name="Freeform 125">
                <a:extLst>
                  <a:ext uri="{FF2B5EF4-FFF2-40B4-BE49-F238E27FC236}">
                    <a16:creationId xmlns:a16="http://schemas.microsoft.com/office/drawing/2014/main" id="{825AAD26-E5D2-4E62-A297-FD34AC8AEE1C}"/>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2" name="Freeform 126">
                <a:extLst>
                  <a:ext uri="{FF2B5EF4-FFF2-40B4-BE49-F238E27FC236}">
                    <a16:creationId xmlns:a16="http://schemas.microsoft.com/office/drawing/2014/main" id="{4776AF05-0BDC-4726-A088-215B1935C857}"/>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10" name="内容占位符 2">
              <a:extLst>
                <a:ext uri="{FF2B5EF4-FFF2-40B4-BE49-F238E27FC236}">
                  <a16:creationId xmlns:a16="http://schemas.microsoft.com/office/drawing/2014/main" id="{80FEBAD2-B69F-4EB7-A98D-68FC011883B5}"/>
                </a:ext>
              </a:extLst>
            </p:cNvPr>
            <p:cNvSpPr txBox="1">
              <a:spLocks/>
            </p:cNvSpPr>
            <p:nvPr/>
          </p:nvSpPr>
          <p:spPr>
            <a:xfrm>
              <a:off x="1357697" y="6298966"/>
              <a:ext cx="5027560" cy="92948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2.22】</a:t>
              </a:r>
              <a:r>
                <a:rPr lang="zh-CN" altLang="en-US" sz="2400" dirty="0">
                  <a:solidFill>
                    <a:schemeClr val="bg1"/>
                  </a:solidFill>
                  <a:latin typeface="仿宋" panose="02010609060101010101" pitchFamily="49" charset="-122"/>
                  <a:ea typeface="仿宋" panose="02010609060101010101" pitchFamily="49" charset="-122"/>
                </a:rPr>
                <a:t>计算</a:t>
              </a:r>
              <a:r>
                <a:rPr lang="en-US" altLang="zh-CN" sz="2400" dirty="0">
                  <a:solidFill>
                    <a:schemeClr val="bg1"/>
                  </a:solidFill>
                  <a:latin typeface="仿宋" panose="02010609060101010101" pitchFamily="49" charset="-122"/>
                  <a:ea typeface="仿宋" panose="02010609060101010101" pitchFamily="49" charset="-122"/>
                </a:rPr>
                <a:t>1!+2!+3!+……</a:t>
              </a:r>
              <a:r>
                <a:rPr lang="zh-CN" altLang="en-US" sz="2400" dirty="0">
                  <a:solidFill>
                    <a:schemeClr val="bg1"/>
                  </a:solidFill>
                  <a:latin typeface="仿宋" panose="02010609060101010101" pitchFamily="49" charset="-122"/>
                  <a:ea typeface="仿宋" panose="02010609060101010101" pitchFamily="49" charset="-122"/>
                </a:rPr>
                <a:t>，直到某一个数的阶乘大于</a:t>
              </a:r>
              <a:r>
                <a:rPr lang="en-US" altLang="zh-CN" sz="2400" dirty="0">
                  <a:solidFill>
                    <a:schemeClr val="bg1"/>
                  </a:solidFill>
                  <a:latin typeface="仿宋" panose="02010609060101010101" pitchFamily="49" charset="-122"/>
                  <a:ea typeface="仿宋" panose="02010609060101010101" pitchFamily="49" charset="-122"/>
                </a:rPr>
                <a:t>1000_000</a:t>
              </a:r>
              <a:r>
                <a:rPr lang="zh-CN" altLang="en-US" sz="2400" dirty="0">
                  <a:solidFill>
                    <a:schemeClr val="bg1"/>
                  </a:solidFill>
                  <a:latin typeface="仿宋" panose="02010609060101010101" pitchFamily="49" charset="-122"/>
                  <a:ea typeface="仿宋" panose="02010609060101010101" pitchFamily="49" charset="-122"/>
                </a:rPr>
                <a:t>为止（大于</a:t>
              </a:r>
              <a:r>
                <a:rPr lang="en-US" altLang="zh-CN" sz="2400" dirty="0">
                  <a:solidFill>
                    <a:schemeClr val="bg1"/>
                  </a:solidFill>
                  <a:latin typeface="仿宋" panose="02010609060101010101" pitchFamily="49" charset="-122"/>
                  <a:ea typeface="仿宋" panose="02010609060101010101" pitchFamily="49" charset="-122"/>
                </a:rPr>
                <a:t>1000_0000</a:t>
              </a:r>
              <a:r>
                <a:rPr lang="zh-CN" altLang="en-US" sz="2400" dirty="0">
                  <a:solidFill>
                    <a:schemeClr val="bg1"/>
                  </a:solidFill>
                  <a:latin typeface="仿宋" panose="02010609060101010101" pitchFamily="49" charset="-122"/>
                  <a:ea typeface="仿宋" panose="02010609060101010101" pitchFamily="49" charset="-122"/>
                </a:rPr>
                <a:t>的数不累加）。</a:t>
              </a:r>
              <a:endParaRPr lang="en-US" altLang="zh-CN" sz="2400" dirty="0">
                <a:solidFill>
                  <a:srgbClr val="FFFF00"/>
                </a:solidFill>
                <a:latin typeface="仿宋" panose="02010609060101010101" pitchFamily="49" charset="-122"/>
                <a:ea typeface="仿宋" panose="02010609060101010101" pitchFamily="49" charset="-122"/>
              </a:endParaRPr>
            </a:p>
          </p:txBody>
        </p:sp>
      </p:grpSp>
      <p:grpSp>
        <p:nvGrpSpPr>
          <p:cNvPr id="13" name="组合 12">
            <a:extLst>
              <a:ext uri="{FF2B5EF4-FFF2-40B4-BE49-F238E27FC236}">
                <a16:creationId xmlns:a16="http://schemas.microsoft.com/office/drawing/2014/main" id="{ACA05329-CB1B-4821-AC84-B8B9E2B4E93D}"/>
              </a:ext>
            </a:extLst>
          </p:cNvPr>
          <p:cNvGrpSpPr/>
          <p:nvPr/>
        </p:nvGrpSpPr>
        <p:grpSpPr>
          <a:xfrm flipH="1">
            <a:off x="6575336" y="5577047"/>
            <a:ext cx="5441599" cy="1357947"/>
            <a:chOff x="897607" y="5043462"/>
            <a:chExt cx="5441599" cy="1357947"/>
          </a:xfrm>
        </p:grpSpPr>
        <p:sp>
          <p:nvSpPr>
            <p:cNvPr id="14" name="矩形 13">
              <a:extLst>
                <a:ext uri="{FF2B5EF4-FFF2-40B4-BE49-F238E27FC236}">
                  <a16:creationId xmlns:a16="http://schemas.microsoft.com/office/drawing/2014/main" id="{A3652514-C778-492B-8120-3A6B2BE6B61B}"/>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440D489F-1E5D-4113-ADA6-3B66D89E928B}"/>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2C95D48B-0F3A-4A0C-9F3C-1BDFAB099436}"/>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A91FB5EA-1910-4C2A-85F0-D1CE4BFB3F1F}"/>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B4938CA8-1EA3-4C13-8BAE-1B98BE0591F2}"/>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9" name="矩形 18">
              <a:extLst>
                <a:ext uri="{FF2B5EF4-FFF2-40B4-BE49-F238E27FC236}">
                  <a16:creationId xmlns:a16="http://schemas.microsoft.com/office/drawing/2014/main" id="{F19B2D2A-497D-495D-BE36-6EBF80A0996B}"/>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02F84F1F-F822-4E81-8807-62469394ADCB}"/>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8603426D-0DDF-413D-876C-29DFF95936BE}"/>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D2288247-8212-4F5F-82E2-18A99831C83F}"/>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7264F9C1-DCEC-4530-B60F-ECF7C34E1471}"/>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09FE8B13-5A52-4B3E-A594-939CB33B3927}"/>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460E975E-556B-493D-A4EF-4798306A45CB}"/>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6" name="矩形 25">
              <a:extLst>
                <a:ext uri="{FF2B5EF4-FFF2-40B4-BE49-F238E27FC236}">
                  <a16:creationId xmlns:a16="http://schemas.microsoft.com/office/drawing/2014/main" id="{E59D7E99-7B58-49A9-AC33-519A6B5C7B94}"/>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F3793885-AB74-4C29-81D3-D53C8696BB11}"/>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8" name="矩形 27">
              <a:extLst>
                <a:ext uri="{FF2B5EF4-FFF2-40B4-BE49-F238E27FC236}">
                  <a16:creationId xmlns:a16="http://schemas.microsoft.com/office/drawing/2014/main" id="{01990ABD-8030-45E3-ABA9-913F14B33E24}"/>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62C809A7-A0F2-4F38-AB20-A8C8788CF681}"/>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30" name="矩形 29">
              <a:extLst>
                <a:ext uri="{FF2B5EF4-FFF2-40B4-BE49-F238E27FC236}">
                  <a16:creationId xmlns:a16="http://schemas.microsoft.com/office/drawing/2014/main" id="{BCAE9519-074F-4B4C-B2C6-B0B6D64F4AB6}"/>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
        <p:nvSpPr>
          <p:cNvPr id="31" name="矩形 30">
            <a:hlinkClick r:id="rId2" action="ppaction://hlinkfile"/>
            <a:extLst>
              <a:ext uri="{FF2B5EF4-FFF2-40B4-BE49-F238E27FC236}">
                <a16:creationId xmlns:a16="http://schemas.microsoft.com/office/drawing/2014/main" id="{189F8C2C-4130-4523-9FCE-71262F9BFC16}"/>
              </a:ext>
            </a:extLst>
          </p:cNvPr>
          <p:cNvSpPr/>
          <p:nvPr/>
        </p:nvSpPr>
        <p:spPr>
          <a:xfrm>
            <a:off x="7303870" y="4168707"/>
            <a:ext cx="3030038" cy="461665"/>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sz="2400" b="1" dirty="0">
                <a:solidFill>
                  <a:srgbClr val="0070C0"/>
                </a:solidFill>
                <a:latin typeface="Times New Roman" panose="02020603050405020304" pitchFamily="18" charset="0"/>
                <a:cs typeface="Times New Roman" panose="02020603050405020304" pitchFamily="18" charset="0"/>
              </a:rPr>
              <a:t>Example2_22.java</a:t>
            </a:r>
            <a:endParaRPr lang="zh-CN" altLang="en-US"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7307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1+#ppt_w/2"/>
                                          </p:val>
                                        </p:tav>
                                        <p:tav tm="100000">
                                          <p:val>
                                            <p:strVal val="#ppt_x"/>
                                          </p:val>
                                        </p:tav>
                                      </p:tavLst>
                                    </p:anim>
                                    <p:anim calcmode="lin" valueType="num">
                                      <p:cBhvr additive="base">
                                        <p:cTn id="15" dur="500" fill="hold"/>
                                        <p:tgtEl>
                                          <p:spTgt spid="5"/>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31" presetClass="entr" presetSubtype="0" fill="hold"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p:cTn id="19" dur="1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20"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21" dur="1000" fill="hold"/>
                                        <p:tgtEl>
                                          <p:spTgt spid="6">
                                            <p:txEl>
                                              <p:pRg st="0" end="0"/>
                                            </p:txEl>
                                          </p:spTgt>
                                        </p:tgtEl>
                                        <p:attrNameLst>
                                          <p:attrName>style.rotation</p:attrName>
                                        </p:attrNameLst>
                                      </p:cBhvr>
                                      <p:tavLst>
                                        <p:tav tm="0">
                                          <p:val>
                                            <p:fltVal val="90"/>
                                          </p:val>
                                        </p:tav>
                                        <p:tav tm="100000">
                                          <p:val>
                                            <p:fltVal val="0"/>
                                          </p:val>
                                        </p:tav>
                                      </p:tavLst>
                                    </p:anim>
                                    <p:animEffect transition="in" filter="fade">
                                      <p:cBhvr>
                                        <p:cTn id="22" dur="1000"/>
                                        <p:tgtEl>
                                          <p:spTgt spid="6">
                                            <p:txEl>
                                              <p:pRg st="0" end="0"/>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 calcmode="lin" valueType="num">
                                      <p:cBhvr>
                                        <p:cTn id="25" dur="1000" fill="hold"/>
                                        <p:tgtEl>
                                          <p:spTgt spid="6">
                                            <p:txEl>
                                              <p:pRg st="1" end="1"/>
                                            </p:txEl>
                                          </p:spTgt>
                                        </p:tgtEl>
                                        <p:attrNameLst>
                                          <p:attrName>ppt_w</p:attrName>
                                        </p:attrNameLst>
                                      </p:cBhvr>
                                      <p:tavLst>
                                        <p:tav tm="0">
                                          <p:val>
                                            <p:fltVal val="0"/>
                                          </p:val>
                                        </p:tav>
                                        <p:tav tm="100000">
                                          <p:val>
                                            <p:strVal val="#ppt_w"/>
                                          </p:val>
                                        </p:tav>
                                      </p:tavLst>
                                    </p:anim>
                                    <p:anim calcmode="lin" valueType="num">
                                      <p:cBhvr>
                                        <p:cTn id="26" dur="1000" fill="hold"/>
                                        <p:tgtEl>
                                          <p:spTgt spid="6">
                                            <p:txEl>
                                              <p:pRg st="1" end="1"/>
                                            </p:txEl>
                                          </p:spTgt>
                                        </p:tgtEl>
                                        <p:attrNameLst>
                                          <p:attrName>ppt_h</p:attrName>
                                        </p:attrNameLst>
                                      </p:cBhvr>
                                      <p:tavLst>
                                        <p:tav tm="0">
                                          <p:val>
                                            <p:fltVal val="0"/>
                                          </p:val>
                                        </p:tav>
                                        <p:tav tm="100000">
                                          <p:val>
                                            <p:strVal val="#ppt_h"/>
                                          </p:val>
                                        </p:tav>
                                      </p:tavLst>
                                    </p:anim>
                                    <p:anim calcmode="lin" valueType="num">
                                      <p:cBhvr>
                                        <p:cTn id="27" dur="1000" fill="hold"/>
                                        <p:tgtEl>
                                          <p:spTgt spid="6">
                                            <p:txEl>
                                              <p:pRg st="1" end="1"/>
                                            </p:txEl>
                                          </p:spTgt>
                                        </p:tgtEl>
                                        <p:attrNameLst>
                                          <p:attrName>style.rotation</p:attrName>
                                        </p:attrNameLst>
                                      </p:cBhvr>
                                      <p:tavLst>
                                        <p:tav tm="0">
                                          <p:val>
                                            <p:fltVal val="90"/>
                                          </p:val>
                                        </p:tav>
                                        <p:tav tm="100000">
                                          <p:val>
                                            <p:fltVal val="0"/>
                                          </p:val>
                                        </p:tav>
                                      </p:tavLst>
                                    </p:anim>
                                    <p:animEffect transition="in" filter="fade">
                                      <p:cBhvr>
                                        <p:cTn id="28" dur="1000"/>
                                        <p:tgtEl>
                                          <p:spTgt spid="6">
                                            <p:txEl>
                                              <p:pRg st="1" end="1"/>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 calcmode="lin" valueType="num">
                                      <p:cBhvr>
                                        <p:cTn id="31" dur="1000" fill="hold"/>
                                        <p:tgtEl>
                                          <p:spTgt spid="6">
                                            <p:txEl>
                                              <p:pRg st="2" end="2"/>
                                            </p:txEl>
                                          </p:spTgt>
                                        </p:tgtEl>
                                        <p:attrNameLst>
                                          <p:attrName>ppt_w</p:attrName>
                                        </p:attrNameLst>
                                      </p:cBhvr>
                                      <p:tavLst>
                                        <p:tav tm="0">
                                          <p:val>
                                            <p:fltVal val="0"/>
                                          </p:val>
                                        </p:tav>
                                        <p:tav tm="100000">
                                          <p:val>
                                            <p:strVal val="#ppt_w"/>
                                          </p:val>
                                        </p:tav>
                                      </p:tavLst>
                                    </p:anim>
                                    <p:anim calcmode="lin" valueType="num">
                                      <p:cBhvr>
                                        <p:cTn id="32" dur="1000" fill="hold"/>
                                        <p:tgtEl>
                                          <p:spTgt spid="6">
                                            <p:txEl>
                                              <p:pRg st="2" end="2"/>
                                            </p:txEl>
                                          </p:spTgt>
                                        </p:tgtEl>
                                        <p:attrNameLst>
                                          <p:attrName>ppt_h</p:attrName>
                                        </p:attrNameLst>
                                      </p:cBhvr>
                                      <p:tavLst>
                                        <p:tav tm="0">
                                          <p:val>
                                            <p:fltVal val="0"/>
                                          </p:val>
                                        </p:tav>
                                        <p:tav tm="100000">
                                          <p:val>
                                            <p:strVal val="#ppt_h"/>
                                          </p:val>
                                        </p:tav>
                                      </p:tavLst>
                                    </p:anim>
                                    <p:anim calcmode="lin" valueType="num">
                                      <p:cBhvr>
                                        <p:cTn id="33" dur="1000" fill="hold"/>
                                        <p:tgtEl>
                                          <p:spTgt spid="6">
                                            <p:txEl>
                                              <p:pRg st="2" end="2"/>
                                            </p:txEl>
                                          </p:spTgt>
                                        </p:tgtEl>
                                        <p:attrNameLst>
                                          <p:attrName>style.rotation</p:attrName>
                                        </p:attrNameLst>
                                      </p:cBhvr>
                                      <p:tavLst>
                                        <p:tav tm="0">
                                          <p:val>
                                            <p:fltVal val="90"/>
                                          </p:val>
                                        </p:tav>
                                        <p:tav tm="100000">
                                          <p:val>
                                            <p:fltVal val="0"/>
                                          </p:val>
                                        </p:tav>
                                      </p:tavLst>
                                    </p:anim>
                                    <p:animEffect transition="in" filter="fade">
                                      <p:cBhvr>
                                        <p:cTn id="34" dur="1000"/>
                                        <p:tgtEl>
                                          <p:spTgt spid="6">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circle(in)">
                                      <p:cBhvr>
                                        <p:cTn id="39" dur="2000"/>
                                        <p:tgtEl>
                                          <p:spTgt spid="7"/>
                                        </p:tgtEl>
                                      </p:cBhvr>
                                    </p:animEffect>
                                  </p:childTnLst>
                                </p:cTn>
                              </p:par>
                            </p:childTnLst>
                          </p:cTn>
                        </p:par>
                        <p:par>
                          <p:cTn id="40" fill="hold">
                            <p:stCondLst>
                              <p:cond delay="2000"/>
                            </p:stCondLst>
                            <p:childTnLst>
                              <p:par>
                                <p:cTn id="41" presetID="31" presetClass="entr" presetSubtype="0"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p:cTn id="43" dur="1000" fill="hold"/>
                                        <p:tgtEl>
                                          <p:spTgt spid="8"/>
                                        </p:tgtEl>
                                        <p:attrNameLst>
                                          <p:attrName>ppt_w</p:attrName>
                                        </p:attrNameLst>
                                      </p:cBhvr>
                                      <p:tavLst>
                                        <p:tav tm="0">
                                          <p:val>
                                            <p:fltVal val="0"/>
                                          </p:val>
                                        </p:tav>
                                        <p:tav tm="100000">
                                          <p:val>
                                            <p:strVal val="#ppt_w"/>
                                          </p:val>
                                        </p:tav>
                                      </p:tavLst>
                                    </p:anim>
                                    <p:anim calcmode="lin" valueType="num">
                                      <p:cBhvr>
                                        <p:cTn id="44" dur="1000" fill="hold"/>
                                        <p:tgtEl>
                                          <p:spTgt spid="8"/>
                                        </p:tgtEl>
                                        <p:attrNameLst>
                                          <p:attrName>ppt_h</p:attrName>
                                        </p:attrNameLst>
                                      </p:cBhvr>
                                      <p:tavLst>
                                        <p:tav tm="0">
                                          <p:val>
                                            <p:fltVal val="0"/>
                                          </p:val>
                                        </p:tav>
                                        <p:tav tm="100000">
                                          <p:val>
                                            <p:strVal val="#ppt_h"/>
                                          </p:val>
                                        </p:tav>
                                      </p:tavLst>
                                    </p:anim>
                                    <p:anim calcmode="lin" valueType="num">
                                      <p:cBhvr>
                                        <p:cTn id="45" dur="1000" fill="hold"/>
                                        <p:tgtEl>
                                          <p:spTgt spid="8"/>
                                        </p:tgtEl>
                                        <p:attrNameLst>
                                          <p:attrName>style.rotation</p:attrName>
                                        </p:attrNameLst>
                                      </p:cBhvr>
                                      <p:tavLst>
                                        <p:tav tm="0">
                                          <p:val>
                                            <p:fltVal val="90"/>
                                          </p:val>
                                        </p:tav>
                                        <p:tav tm="100000">
                                          <p:val>
                                            <p:fltVal val="0"/>
                                          </p:val>
                                        </p:tav>
                                      </p:tavLst>
                                    </p:anim>
                                    <p:animEffect transition="in" filter="fade">
                                      <p:cBhvr>
                                        <p:cTn id="46" dur="1000"/>
                                        <p:tgtEl>
                                          <p:spTgt spid="8"/>
                                        </p:tgtEl>
                                      </p:cBhvr>
                                    </p:animEffect>
                                  </p:childTnLst>
                                </p:cTn>
                              </p:par>
                            </p:childTnLst>
                          </p:cTn>
                        </p:par>
                        <p:par>
                          <p:cTn id="47" fill="hold">
                            <p:stCondLst>
                              <p:cond delay="3000"/>
                            </p:stCondLst>
                            <p:childTnLst>
                              <p:par>
                                <p:cTn id="48" presetID="22" presetClass="entr" presetSubtype="2" fill="hold" nodeType="after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right)">
                                      <p:cBhvr>
                                        <p:cTn id="5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p:bldP spid="7"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2.4  </a:t>
            </a:r>
            <a:r>
              <a:rPr lang="zh-CN" altLang="en-US" b="1" dirty="0">
                <a:latin typeface="仿宋" panose="02010609060101010101" pitchFamily="49" charset="-122"/>
                <a:ea typeface="仿宋" panose="02010609060101010101" pitchFamily="49" charset="-122"/>
              </a:rPr>
              <a:t>控制语句</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Freeform 3">
            <a:extLst>
              <a:ext uri="{FF2B5EF4-FFF2-40B4-BE49-F238E27FC236}">
                <a16:creationId xmlns:a16="http://schemas.microsoft.com/office/drawing/2014/main" id="{CA230119-315B-4364-B1B8-2FF37F877735}"/>
              </a:ext>
            </a:extLst>
          </p:cNvPr>
          <p:cNvSpPr/>
          <p:nvPr/>
        </p:nvSpPr>
        <p:spPr>
          <a:xfrm>
            <a:off x="304006" y="1478755"/>
            <a:ext cx="5257006"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5" name="内容占位符 2">
            <a:extLst>
              <a:ext uri="{FF2B5EF4-FFF2-40B4-BE49-F238E27FC236}">
                <a16:creationId xmlns:a16="http://schemas.microsoft.com/office/drawing/2014/main" id="{FFFC89A3-0E03-4B06-910A-DE10CABA5318}"/>
              </a:ext>
            </a:extLst>
          </p:cNvPr>
          <p:cNvSpPr txBox="1">
            <a:spLocks/>
          </p:cNvSpPr>
          <p:nvPr/>
        </p:nvSpPr>
        <p:spPr>
          <a:xfrm>
            <a:off x="460015" y="1488649"/>
            <a:ext cx="4263591"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2</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）带标号的</a:t>
            </a: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break</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语句</a:t>
            </a:r>
          </a:p>
        </p:txBody>
      </p:sp>
      <p:sp>
        <p:nvSpPr>
          <p:cNvPr id="6" name="内容占位符 2">
            <a:extLst>
              <a:ext uri="{FF2B5EF4-FFF2-40B4-BE49-F238E27FC236}">
                <a16:creationId xmlns:a16="http://schemas.microsoft.com/office/drawing/2014/main" id="{384CB59C-9397-487A-883B-63A686E2F472}"/>
              </a:ext>
            </a:extLst>
          </p:cNvPr>
          <p:cNvSpPr txBox="1">
            <a:spLocks/>
          </p:cNvSpPr>
          <p:nvPr/>
        </p:nvSpPr>
        <p:spPr>
          <a:xfrm>
            <a:off x="75406" y="2159976"/>
            <a:ext cx="7086600" cy="454641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基本的</a:t>
            </a:r>
            <a:r>
              <a:rPr lang="en-US" altLang="zh-CN" sz="2400" dirty="0">
                <a:solidFill>
                  <a:schemeClr val="tx1"/>
                </a:solidFill>
                <a:latin typeface="仿宋" panose="02010609060101010101" pitchFamily="49" charset="-122"/>
                <a:ea typeface="仿宋" panose="02010609060101010101" pitchFamily="49" charset="-122"/>
              </a:rPr>
              <a:t>break</a:t>
            </a:r>
            <a:r>
              <a:rPr lang="zh-CN" altLang="en-US" sz="2400" dirty="0">
                <a:solidFill>
                  <a:schemeClr val="tx1"/>
                </a:solidFill>
                <a:latin typeface="仿宋" panose="02010609060101010101" pitchFamily="49" charset="-122"/>
                <a:ea typeface="仿宋" panose="02010609060101010101" pitchFamily="49" charset="-122"/>
              </a:rPr>
              <a:t>语句使它所在的循环提前结束，而带标号的</a:t>
            </a:r>
            <a:r>
              <a:rPr lang="en-US" altLang="zh-CN" sz="2400" dirty="0">
                <a:solidFill>
                  <a:schemeClr val="tx1"/>
                </a:solidFill>
                <a:latin typeface="仿宋" panose="02010609060101010101" pitchFamily="49" charset="-122"/>
                <a:ea typeface="仿宋" panose="02010609060101010101" pitchFamily="49" charset="-122"/>
              </a:rPr>
              <a:t>break</a:t>
            </a:r>
            <a:r>
              <a:rPr lang="zh-CN" altLang="en-US" sz="2400" dirty="0">
                <a:solidFill>
                  <a:schemeClr val="tx1"/>
                </a:solidFill>
                <a:latin typeface="仿宋" panose="02010609060101010101" pitchFamily="49" charset="-122"/>
                <a:ea typeface="仿宋" panose="02010609060101010101" pitchFamily="49" charset="-122"/>
              </a:rPr>
              <a:t>语句可以使标号所指的循环提前结束。</a:t>
            </a: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带标号的</a:t>
            </a:r>
            <a:r>
              <a:rPr lang="en-US" altLang="zh-CN" sz="2400" dirty="0">
                <a:solidFill>
                  <a:schemeClr val="tx1"/>
                </a:solidFill>
                <a:latin typeface="仿宋" panose="02010609060101010101" pitchFamily="49" charset="-122"/>
                <a:ea typeface="仿宋" panose="02010609060101010101" pitchFamily="49" charset="-122"/>
              </a:rPr>
              <a:t>break</a:t>
            </a:r>
            <a:r>
              <a:rPr lang="zh-CN" altLang="en-US" sz="2400" dirty="0">
                <a:solidFill>
                  <a:schemeClr val="tx1"/>
                </a:solidFill>
                <a:latin typeface="仿宋" panose="02010609060101010101" pitchFamily="49" charset="-122"/>
                <a:ea typeface="仿宋" panose="02010609060101010101" pitchFamily="49" charset="-122"/>
              </a:rPr>
              <a:t>语句的语法形式：</a:t>
            </a:r>
          </a:p>
          <a:p>
            <a:pPr marL="0" indent="1439863">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标号</a:t>
            </a:r>
            <a:r>
              <a:rPr lang="en-US" altLang="zh-CN" sz="2400" dirty="0">
                <a:solidFill>
                  <a:schemeClr val="tx1"/>
                </a:solidFill>
                <a:latin typeface="仿宋" panose="02010609060101010101" pitchFamily="49" charset="-122"/>
                <a:ea typeface="仿宋" panose="02010609060101010101" pitchFamily="49" charset="-122"/>
              </a:rPr>
              <a:t>:</a:t>
            </a:r>
          </a:p>
          <a:p>
            <a:pPr marL="0" indent="1439863">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a:t>
            </a:r>
          </a:p>
          <a:p>
            <a:pPr marL="0" indent="1439863">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break </a:t>
            </a:r>
            <a:r>
              <a:rPr lang="zh-CN" altLang="en-US" sz="2400" dirty="0">
                <a:solidFill>
                  <a:schemeClr val="tx1"/>
                </a:solidFill>
                <a:latin typeface="仿宋" panose="02010609060101010101" pitchFamily="49" charset="-122"/>
                <a:ea typeface="仿宋" panose="02010609060101010101" pitchFamily="49" charset="-122"/>
              </a:rPr>
              <a:t>标号</a:t>
            </a:r>
            <a:r>
              <a:rPr lang="en-US" altLang="zh-CN" sz="2400" dirty="0">
                <a:solidFill>
                  <a:schemeClr val="tx1"/>
                </a:solidFill>
                <a:latin typeface="仿宋" panose="02010609060101010101" pitchFamily="49" charset="-122"/>
                <a:ea typeface="仿宋" panose="02010609060101010101" pitchFamily="49" charset="-122"/>
              </a:rPr>
              <a:t>;</a:t>
            </a: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一般地，带标号的</a:t>
            </a:r>
            <a:r>
              <a:rPr lang="en-US" altLang="zh-CN" sz="2400" dirty="0">
                <a:solidFill>
                  <a:schemeClr val="tx1"/>
                </a:solidFill>
                <a:latin typeface="仿宋" panose="02010609060101010101" pitchFamily="49" charset="-122"/>
                <a:ea typeface="仿宋" panose="02010609060101010101" pitchFamily="49" charset="-122"/>
              </a:rPr>
              <a:t>break</a:t>
            </a:r>
            <a:r>
              <a:rPr lang="zh-CN" altLang="en-US" sz="2400" dirty="0">
                <a:solidFill>
                  <a:schemeClr val="tx1"/>
                </a:solidFill>
                <a:latin typeface="仿宋" panose="02010609060101010101" pitchFamily="49" charset="-122"/>
                <a:ea typeface="仿宋" panose="02010609060101010101" pitchFamily="49" charset="-122"/>
              </a:rPr>
              <a:t>语句多用在多重循环中，用于在内层循环中提前结束外层的循环。</a:t>
            </a:r>
          </a:p>
        </p:txBody>
      </p:sp>
      <p:sp>
        <p:nvSpPr>
          <p:cNvPr id="7" name="矩形 6">
            <a:extLst>
              <a:ext uri="{FF2B5EF4-FFF2-40B4-BE49-F238E27FC236}">
                <a16:creationId xmlns:a16="http://schemas.microsoft.com/office/drawing/2014/main" id="{E2632852-79E0-4CA8-8731-F782578767DB}"/>
              </a:ext>
            </a:extLst>
          </p:cNvPr>
          <p:cNvSpPr/>
          <p:nvPr/>
        </p:nvSpPr>
        <p:spPr>
          <a:xfrm>
            <a:off x="7047914" y="2286794"/>
            <a:ext cx="5067092" cy="2667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8" name="组合 7">
            <a:extLst>
              <a:ext uri="{FF2B5EF4-FFF2-40B4-BE49-F238E27FC236}">
                <a16:creationId xmlns:a16="http://schemas.microsoft.com/office/drawing/2014/main" id="{C96C0270-062B-4E82-AAAD-1E0D217126DB}"/>
              </a:ext>
            </a:extLst>
          </p:cNvPr>
          <p:cNvGrpSpPr/>
          <p:nvPr/>
        </p:nvGrpSpPr>
        <p:grpSpPr>
          <a:xfrm>
            <a:off x="7162006" y="2507364"/>
            <a:ext cx="4800599" cy="2446430"/>
            <a:chOff x="761207" y="6298966"/>
            <a:chExt cx="4857134" cy="2446430"/>
          </a:xfrm>
        </p:grpSpPr>
        <p:grpSp>
          <p:nvGrpSpPr>
            <p:cNvPr id="9" name="组合 8">
              <a:extLst>
                <a:ext uri="{FF2B5EF4-FFF2-40B4-BE49-F238E27FC236}">
                  <a16:creationId xmlns:a16="http://schemas.microsoft.com/office/drawing/2014/main" id="{F403BCF8-4B15-4332-B7AC-F5F52593D7BE}"/>
                </a:ext>
              </a:extLst>
            </p:cNvPr>
            <p:cNvGrpSpPr/>
            <p:nvPr/>
          </p:nvGrpSpPr>
          <p:grpSpPr>
            <a:xfrm>
              <a:off x="761207" y="6326981"/>
              <a:ext cx="352250" cy="455613"/>
              <a:chOff x="5449889" y="1827213"/>
              <a:chExt cx="352250" cy="455613"/>
            </a:xfrm>
            <a:solidFill>
              <a:srgbClr val="FFFF00"/>
            </a:solidFill>
          </p:grpSpPr>
          <p:sp>
            <p:nvSpPr>
              <p:cNvPr id="11" name="Freeform 125">
                <a:extLst>
                  <a:ext uri="{FF2B5EF4-FFF2-40B4-BE49-F238E27FC236}">
                    <a16:creationId xmlns:a16="http://schemas.microsoft.com/office/drawing/2014/main" id="{F5BBD39F-FC1B-4702-BA3E-BDCD6FA2BD04}"/>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2" name="Freeform 126">
                <a:extLst>
                  <a:ext uri="{FF2B5EF4-FFF2-40B4-BE49-F238E27FC236}">
                    <a16:creationId xmlns:a16="http://schemas.microsoft.com/office/drawing/2014/main" id="{A941B1D4-1D9E-4FFC-B04F-E78E8FD72162}"/>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10" name="内容占位符 2">
              <a:extLst>
                <a:ext uri="{FF2B5EF4-FFF2-40B4-BE49-F238E27FC236}">
                  <a16:creationId xmlns:a16="http://schemas.microsoft.com/office/drawing/2014/main" id="{039D2143-840B-44CF-BE3C-0DEB6824DED7}"/>
                </a:ext>
              </a:extLst>
            </p:cNvPr>
            <p:cNvSpPr txBox="1">
              <a:spLocks/>
            </p:cNvSpPr>
            <p:nvPr/>
          </p:nvSpPr>
          <p:spPr>
            <a:xfrm>
              <a:off x="1238869" y="6298966"/>
              <a:ext cx="4379472" cy="244643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2.23】</a:t>
              </a:r>
              <a:r>
                <a:rPr lang="zh-CN" altLang="en-US" sz="2400" dirty="0">
                  <a:solidFill>
                    <a:schemeClr val="bg1"/>
                  </a:solidFill>
                  <a:latin typeface="仿宋" panose="02010609060101010101" pitchFamily="49" charset="-122"/>
                  <a:ea typeface="仿宋" panose="02010609060101010101" pitchFamily="49" charset="-122"/>
                </a:rPr>
                <a:t>找出从</a:t>
              </a:r>
              <a:r>
                <a:rPr lang="en-US" altLang="zh-CN" sz="2400" dirty="0">
                  <a:solidFill>
                    <a:schemeClr val="bg1"/>
                  </a:solidFill>
                  <a:latin typeface="仿宋" panose="02010609060101010101" pitchFamily="49" charset="-122"/>
                  <a:ea typeface="仿宋" panose="02010609060101010101" pitchFamily="49" charset="-122"/>
                </a:rPr>
                <a:t>100</a:t>
              </a:r>
              <a:r>
                <a:rPr lang="zh-CN" altLang="en-US" sz="2400" dirty="0">
                  <a:solidFill>
                    <a:schemeClr val="bg1"/>
                  </a:solidFill>
                  <a:latin typeface="仿宋" panose="02010609060101010101" pitchFamily="49" charset="-122"/>
                  <a:ea typeface="仿宋" panose="02010609060101010101" pitchFamily="49" charset="-122"/>
                </a:rPr>
                <a:t>开始的若干个素数，直到某一个非素数的第一个因子大于</a:t>
              </a:r>
              <a:r>
                <a:rPr lang="en-US" altLang="zh-CN" sz="2400" dirty="0">
                  <a:solidFill>
                    <a:schemeClr val="bg1"/>
                  </a:solidFill>
                  <a:latin typeface="仿宋" panose="02010609060101010101" pitchFamily="49" charset="-122"/>
                  <a:ea typeface="仿宋" panose="02010609060101010101" pitchFamily="49" charset="-122"/>
                </a:rPr>
                <a:t>15</a:t>
              </a:r>
              <a:r>
                <a:rPr lang="zh-CN" altLang="en-US" sz="2400" dirty="0">
                  <a:solidFill>
                    <a:schemeClr val="bg1"/>
                  </a:solidFill>
                  <a:latin typeface="仿宋" panose="02010609060101010101" pitchFamily="49" charset="-122"/>
                  <a:ea typeface="仿宋" panose="02010609060101010101" pitchFamily="49" charset="-122"/>
                </a:rPr>
                <a:t>为止。</a:t>
              </a:r>
              <a:endParaRPr lang="en-US" altLang="zh-CN" sz="2400" dirty="0">
                <a:solidFill>
                  <a:srgbClr val="FFFF00"/>
                </a:solidFill>
                <a:latin typeface="仿宋" panose="02010609060101010101" pitchFamily="49" charset="-122"/>
                <a:ea typeface="仿宋" panose="02010609060101010101" pitchFamily="49" charset="-122"/>
              </a:endParaRPr>
            </a:p>
          </p:txBody>
        </p:sp>
      </p:grpSp>
      <p:sp>
        <p:nvSpPr>
          <p:cNvPr id="13" name="矩形 12">
            <a:hlinkClick r:id="rId2" action="ppaction://hlinkfile"/>
            <a:extLst>
              <a:ext uri="{FF2B5EF4-FFF2-40B4-BE49-F238E27FC236}">
                <a16:creationId xmlns:a16="http://schemas.microsoft.com/office/drawing/2014/main" id="{7205CCBC-C0E7-41B4-812E-3CB4FA4DE415}"/>
              </a:ext>
            </a:extLst>
          </p:cNvPr>
          <p:cNvSpPr/>
          <p:nvPr/>
        </p:nvSpPr>
        <p:spPr>
          <a:xfrm>
            <a:off x="7303870" y="4168707"/>
            <a:ext cx="3030038" cy="461665"/>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sz="2400" b="1" dirty="0">
                <a:solidFill>
                  <a:srgbClr val="0070C0"/>
                </a:solidFill>
                <a:latin typeface="Times New Roman" panose="02020603050405020304" pitchFamily="18" charset="0"/>
                <a:cs typeface="Times New Roman" panose="02020603050405020304" pitchFamily="18" charset="0"/>
              </a:rPr>
              <a:t>Example2_23.java</a:t>
            </a:r>
            <a:endParaRPr lang="zh-CN" altLang="en-US"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816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1+#ppt_w/2"/>
                                          </p:val>
                                        </p:tav>
                                        <p:tav tm="100000">
                                          <p:val>
                                            <p:strVal val="#ppt_x"/>
                                          </p:val>
                                        </p:tav>
                                      </p:tavLst>
                                    </p:anim>
                                    <p:anim calcmode="lin" valueType="num">
                                      <p:cBhvr additive="base">
                                        <p:cTn id="15" dur="500" fill="hold"/>
                                        <p:tgtEl>
                                          <p:spTgt spid="5"/>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9" fill="hold"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3" fill="hold"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 calcmode="lin" valueType="num">
                                      <p:cBhvr additive="base">
                                        <p:cTn id="25"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
                                            <p:txEl>
                                              <p:pRg st="1" end="1"/>
                                            </p:txEl>
                                          </p:spTgt>
                                        </p:tgtEl>
                                        <p:attrNameLst>
                                          <p:attrName>ppt_y</p:attrName>
                                        </p:attrNameLst>
                                      </p:cBhvr>
                                      <p:tavLst>
                                        <p:tav tm="0">
                                          <p:val>
                                            <p:strVal val="0-#ppt_h/2"/>
                                          </p:val>
                                        </p:tav>
                                        <p:tav tm="100000">
                                          <p:val>
                                            <p:strVal val="#ppt_y"/>
                                          </p:val>
                                        </p:tav>
                                      </p:tavLst>
                                    </p:anim>
                                  </p:childTnLst>
                                </p:cTn>
                              </p:par>
                            </p:childTnLst>
                          </p:cTn>
                        </p:par>
                        <p:par>
                          <p:cTn id="27" fill="hold">
                            <p:stCondLst>
                              <p:cond delay="500"/>
                            </p:stCondLst>
                            <p:childTnLst>
                              <p:par>
                                <p:cTn id="28" presetID="31" presetClass="entr" presetSubtype="0" fill="hold" nodeType="after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 calcmode="lin" valueType="num">
                                      <p:cBhvr>
                                        <p:cTn id="30" dur="1000" fill="hold"/>
                                        <p:tgtEl>
                                          <p:spTgt spid="6">
                                            <p:txEl>
                                              <p:pRg st="2" end="2"/>
                                            </p:txEl>
                                          </p:spTgt>
                                        </p:tgtEl>
                                        <p:attrNameLst>
                                          <p:attrName>ppt_w</p:attrName>
                                        </p:attrNameLst>
                                      </p:cBhvr>
                                      <p:tavLst>
                                        <p:tav tm="0">
                                          <p:val>
                                            <p:fltVal val="0"/>
                                          </p:val>
                                        </p:tav>
                                        <p:tav tm="100000">
                                          <p:val>
                                            <p:strVal val="#ppt_w"/>
                                          </p:val>
                                        </p:tav>
                                      </p:tavLst>
                                    </p:anim>
                                    <p:anim calcmode="lin" valueType="num">
                                      <p:cBhvr>
                                        <p:cTn id="31" dur="1000" fill="hold"/>
                                        <p:tgtEl>
                                          <p:spTgt spid="6">
                                            <p:txEl>
                                              <p:pRg st="2" end="2"/>
                                            </p:txEl>
                                          </p:spTgt>
                                        </p:tgtEl>
                                        <p:attrNameLst>
                                          <p:attrName>ppt_h</p:attrName>
                                        </p:attrNameLst>
                                      </p:cBhvr>
                                      <p:tavLst>
                                        <p:tav tm="0">
                                          <p:val>
                                            <p:fltVal val="0"/>
                                          </p:val>
                                        </p:tav>
                                        <p:tav tm="100000">
                                          <p:val>
                                            <p:strVal val="#ppt_h"/>
                                          </p:val>
                                        </p:tav>
                                      </p:tavLst>
                                    </p:anim>
                                    <p:anim calcmode="lin" valueType="num">
                                      <p:cBhvr>
                                        <p:cTn id="32" dur="1000" fill="hold"/>
                                        <p:tgtEl>
                                          <p:spTgt spid="6">
                                            <p:txEl>
                                              <p:pRg st="2" end="2"/>
                                            </p:txEl>
                                          </p:spTgt>
                                        </p:tgtEl>
                                        <p:attrNameLst>
                                          <p:attrName>style.rotation</p:attrName>
                                        </p:attrNameLst>
                                      </p:cBhvr>
                                      <p:tavLst>
                                        <p:tav tm="0">
                                          <p:val>
                                            <p:fltVal val="90"/>
                                          </p:val>
                                        </p:tav>
                                        <p:tav tm="100000">
                                          <p:val>
                                            <p:fltVal val="0"/>
                                          </p:val>
                                        </p:tav>
                                      </p:tavLst>
                                    </p:anim>
                                    <p:animEffect transition="in" filter="fade">
                                      <p:cBhvr>
                                        <p:cTn id="33" dur="1000"/>
                                        <p:tgtEl>
                                          <p:spTgt spid="6">
                                            <p:txEl>
                                              <p:pRg st="2" end="2"/>
                                            </p:txEl>
                                          </p:spTgt>
                                        </p:tgtEl>
                                      </p:cBhvr>
                                    </p:animEffect>
                                  </p:childTnLst>
                                </p:cTn>
                              </p:par>
                              <p:par>
                                <p:cTn id="34" presetID="31" presetClass="entr" presetSubtype="0" fill="hold" nodeType="withEffect">
                                  <p:stCondLst>
                                    <p:cond delay="0"/>
                                  </p:stCondLst>
                                  <p:childTnLst>
                                    <p:set>
                                      <p:cBhvr>
                                        <p:cTn id="35" dur="1" fill="hold">
                                          <p:stCondLst>
                                            <p:cond delay="0"/>
                                          </p:stCondLst>
                                        </p:cTn>
                                        <p:tgtEl>
                                          <p:spTgt spid="6">
                                            <p:txEl>
                                              <p:pRg st="3" end="3"/>
                                            </p:txEl>
                                          </p:spTgt>
                                        </p:tgtEl>
                                        <p:attrNameLst>
                                          <p:attrName>style.visibility</p:attrName>
                                        </p:attrNameLst>
                                      </p:cBhvr>
                                      <p:to>
                                        <p:strVal val="visible"/>
                                      </p:to>
                                    </p:set>
                                    <p:anim calcmode="lin" valueType="num">
                                      <p:cBhvr>
                                        <p:cTn id="36" dur="1000" fill="hold"/>
                                        <p:tgtEl>
                                          <p:spTgt spid="6">
                                            <p:txEl>
                                              <p:pRg st="3" end="3"/>
                                            </p:txEl>
                                          </p:spTgt>
                                        </p:tgtEl>
                                        <p:attrNameLst>
                                          <p:attrName>ppt_w</p:attrName>
                                        </p:attrNameLst>
                                      </p:cBhvr>
                                      <p:tavLst>
                                        <p:tav tm="0">
                                          <p:val>
                                            <p:fltVal val="0"/>
                                          </p:val>
                                        </p:tav>
                                        <p:tav tm="100000">
                                          <p:val>
                                            <p:strVal val="#ppt_w"/>
                                          </p:val>
                                        </p:tav>
                                      </p:tavLst>
                                    </p:anim>
                                    <p:anim calcmode="lin" valueType="num">
                                      <p:cBhvr>
                                        <p:cTn id="37" dur="1000" fill="hold"/>
                                        <p:tgtEl>
                                          <p:spTgt spid="6">
                                            <p:txEl>
                                              <p:pRg st="3" end="3"/>
                                            </p:txEl>
                                          </p:spTgt>
                                        </p:tgtEl>
                                        <p:attrNameLst>
                                          <p:attrName>ppt_h</p:attrName>
                                        </p:attrNameLst>
                                      </p:cBhvr>
                                      <p:tavLst>
                                        <p:tav tm="0">
                                          <p:val>
                                            <p:fltVal val="0"/>
                                          </p:val>
                                        </p:tav>
                                        <p:tav tm="100000">
                                          <p:val>
                                            <p:strVal val="#ppt_h"/>
                                          </p:val>
                                        </p:tav>
                                      </p:tavLst>
                                    </p:anim>
                                    <p:anim calcmode="lin" valueType="num">
                                      <p:cBhvr>
                                        <p:cTn id="38" dur="1000" fill="hold"/>
                                        <p:tgtEl>
                                          <p:spTgt spid="6">
                                            <p:txEl>
                                              <p:pRg st="3" end="3"/>
                                            </p:txEl>
                                          </p:spTgt>
                                        </p:tgtEl>
                                        <p:attrNameLst>
                                          <p:attrName>style.rotation</p:attrName>
                                        </p:attrNameLst>
                                      </p:cBhvr>
                                      <p:tavLst>
                                        <p:tav tm="0">
                                          <p:val>
                                            <p:fltVal val="90"/>
                                          </p:val>
                                        </p:tav>
                                        <p:tav tm="100000">
                                          <p:val>
                                            <p:fltVal val="0"/>
                                          </p:val>
                                        </p:tav>
                                      </p:tavLst>
                                    </p:anim>
                                    <p:animEffect transition="in" filter="fade">
                                      <p:cBhvr>
                                        <p:cTn id="39" dur="1000"/>
                                        <p:tgtEl>
                                          <p:spTgt spid="6">
                                            <p:txEl>
                                              <p:pRg st="3" end="3"/>
                                            </p:txEl>
                                          </p:spTgt>
                                        </p:tgtEl>
                                      </p:cBhvr>
                                    </p:animEffect>
                                  </p:childTnLst>
                                </p:cTn>
                              </p:par>
                              <p:par>
                                <p:cTn id="40" presetID="31" presetClass="entr" presetSubtype="0" fill="hold" nodeType="withEffect">
                                  <p:stCondLst>
                                    <p:cond delay="0"/>
                                  </p:stCondLst>
                                  <p:childTnLst>
                                    <p:set>
                                      <p:cBhvr>
                                        <p:cTn id="41" dur="1" fill="hold">
                                          <p:stCondLst>
                                            <p:cond delay="0"/>
                                          </p:stCondLst>
                                        </p:cTn>
                                        <p:tgtEl>
                                          <p:spTgt spid="6">
                                            <p:txEl>
                                              <p:pRg st="4" end="4"/>
                                            </p:txEl>
                                          </p:spTgt>
                                        </p:tgtEl>
                                        <p:attrNameLst>
                                          <p:attrName>style.visibility</p:attrName>
                                        </p:attrNameLst>
                                      </p:cBhvr>
                                      <p:to>
                                        <p:strVal val="visible"/>
                                      </p:to>
                                    </p:set>
                                    <p:anim calcmode="lin" valueType="num">
                                      <p:cBhvr>
                                        <p:cTn id="42" dur="1000" fill="hold"/>
                                        <p:tgtEl>
                                          <p:spTgt spid="6">
                                            <p:txEl>
                                              <p:pRg st="4" end="4"/>
                                            </p:txEl>
                                          </p:spTgt>
                                        </p:tgtEl>
                                        <p:attrNameLst>
                                          <p:attrName>ppt_w</p:attrName>
                                        </p:attrNameLst>
                                      </p:cBhvr>
                                      <p:tavLst>
                                        <p:tav tm="0">
                                          <p:val>
                                            <p:fltVal val="0"/>
                                          </p:val>
                                        </p:tav>
                                        <p:tav tm="100000">
                                          <p:val>
                                            <p:strVal val="#ppt_w"/>
                                          </p:val>
                                        </p:tav>
                                      </p:tavLst>
                                    </p:anim>
                                    <p:anim calcmode="lin" valueType="num">
                                      <p:cBhvr>
                                        <p:cTn id="43" dur="1000" fill="hold"/>
                                        <p:tgtEl>
                                          <p:spTgt spid="6">
                                            <p:txEl>
                                              <p:pRg st="4" end="4"/>
                                            </p:txEl>
                                          </p:spTgt>
                                        </p:tgtEl>
                                        <p:attrNameLst>
                                          <p:attrName>ppt_h</p:attrName>
                                        </p:attrNameLst>
                                      </p:cBhvr>
                                      <p:tavLst>
                                        <p:tav tm="0">
                                          <p:val>
                                            <p:fltVal val="0"/>
                                          </p:val>
                                        </p:tav>
                                        <p:tav tm="100000">
                                          <p:val>
                                            <p:strVal val="#ppt_h"/>
                                          </p:val>
                                        </p:tav>
                                      </p:tavLst>
                                    </p:anim>
                                    <p:anim calcmode="lin" valueType="num">
                                      <p:cBhvr>
                                        <p:cTn id="44" dur="1000" fill="hold"/>
                                        <p:tgtEl>
                                          <p:spTgt spid="6">
                                            <p:txEl>
                                              <p:pRg st="4" end="4"/>
                                            </p:txEl>
                                          </p:spTgt>
                                        </p:tgtEl>
                                        <p:attrNameLst>
                                          <p:attrName>style.rotation</p:attrName>
                                        </p:attrNameLst>
                                      </p:cBhvr>
                                      <p:tavLst>
                                        <p:tav tm="0">
                                          <p:val>
                                            <p:fltVal val="90"/>
                                          </p:val>
                                        </p:tav>
                                        <p:tav tm="100000">
                                          <p:val>
                                            <p:fltVal val="0"/>
                                          </p:val>
                                        </p:tav>
                                      </p:tavLst>
                                    </p:anim>
                                    <p:animEffect transition="in" filter="fade">
                                      <p:cBhvr>
                                        <p:cTn id="45" dur="1000"/>
                                        <p:tgtEl>
                                          <p:spTgt spid="6">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9" fill="hold" nodeType="clickEffect">
                                  <p:stCondLst>
                                    <p:cond delay="0"/>
                                  </p:stCondLst>
                                  <p:childTnLst>
                                    <p:set>
                                      <p:cBhvr>
                                        <p:cTn id="49" dur="1" fill="hold">
                                          <p:stCondLst>
                                            <p:cond delay="0"/>
                                          </p:stCondLst>
                                        </p:cTn>
                                        <p:tgtEl>
                                          <p:spTgt spid="6">
                                            <p:txEl>
                                              <p:pRg st="5" end="5"/>
                                            </p:txEl>
                                          </p:spTgt>
                                        </p:tgtEl>
                                        <p:attrNameLst>
                                          <p:attrName>style.visibility</p:attrName>
                                        </p:attrNameLst>
                                      </p:cBhvr>
                                      <p:to>
                                        <p:strVal val="visible"/>
                                      </p:to>
                                    </p:set>
                                    <p:anim calcmode="lin" valueType="num">
                                      <p:cBhvr additive="base">
                                        <p:cTn id="50"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51" dur="500" fill="hold"/>
                                        <p:tgtEl>
                                          <p:spTgt spid="6">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6" presetClass="entr" presetSubtype="16"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circle(in)">
                                      <p:cBhvr>
                                        <p:cTn id="56" dur="2000"/>
                                        <p:tgtEl>
                                          <p:spTgt spid="7"/>
                                        </p:tgtEl>
                                      </p:cBhvr>
                                    </p:animEffect>
                                  </p:childTnLst>
                                </p:cTn>
                              </p:par>
                            </p:childTnLst>
                          </p:cTn>
                        </p:par>
                        <p:par>
                          <p:cTn id="57" fill="hold">
                            <p:stCondLst>
                              <p:cond delay="2000"/>
                            </p:stCondLst>
                            <p:childTnLst>
                              <p:par>
                                <p:cTn id="58" presetID="31" presetClass="entr" presetSubtype="0" fill="hold" nodeType="afterEffect">
                                  <p:stCondLst>
                                    <p:cond delay="0"/>
                                  </p:stCondLst>
                                  <p:childTnLst>
                                    <p:set>
                                      <p:cBhvr>
                                        <p:cTn id="59" dur="1" fill="hold">
                                          <p:stCondLst>
                                            <p:cond delay="0"/>
                                          </p:stCondLst>
                                        </p:cTn>
                                        <p:tgtEl>
                                          <p:spTgt spid="8"/>
                                        </p:tgtEl>
                                        <p:attrNameLst>
                                          <p:attrName>style.visibility</p:attrName>
                                        </p:attrNameLst>
                                      </p:cBhvr>
                                      <p:to>
                                        <p:strVal val="visible"/>
                                      </p:to>
                                    </p:set>
                                    <p:anim calcmode="lin" valueType="num">
                                      <p:cBhvr>
                                        <p:cTn id="60" dur="1000" fill="hold"/>
                                        <p:tgtEl>
                                          <p:spTgt spid="8"/>
                                        </p:tgtEl>
                                        <p:attrNameLst>
                                          <p:attrName>ppt_w</p:attrName>
                                        </p:attrNameLst>
                                      </p:cBhvr>
                                      <p:tavLst>
                                        <p:tav tm="0">
                                          <p:val>
                                            <p:fltVal val="0"/>
                                          </p:val>
                                        </p:tav>
                                        <p:tav tm="100000">
                                          <p:val>
                                            <p:strVal val="#ppt_w"/>
                                          </p:val>
                                        </p:tav>
                                      </p:tavLst>
                                    </p:anim>
                                    <p:anim calcmode="lin" valueType="num">
                                      <p:cBhvr>
                                        <p:cTn id="61" dur="1000" fill="hold"/>
                                        <p:tgtEl>
                                          <p:spTgt spid="8"/>
                                        </p:tgtEl>
                                        <p:attrNameLst>
                                          <p:attrName>ppt_h</p:attrName>
                                        </p:attrNameLst>
                                      </p:cBhvr>
                                      <p:tavLst>
                                        <p:tav tm="0">
                                          <p:val>
                                            <p:fltVal val="0"/>
                                          </p:val>
                                        </p:tav>
                                        <p:tav tm="100000">
                                          <p:val>
                                            <p:strVal val="#ppt_h"/>
                                          </p:val>
                                        </p:tav>
                                      </p:tavLst>
                                    </p:anim>
                                    <p:anim calcmode="lin" valueType="num">
                                      <p:cBhvr>
                                        <p:cTn id="62" dur="1000" fill="hold"/>
                                        <p:tgtEl>
                                          <p:spTgt spid="8"/>
                                        </p:tgtEl>
                                        <p:attrNameLst>
                                          <p:attrName>style.rotation</p:attrName>
                                        </p:attrNameLst>
                                      </p:cBhvr>
                                      <p:tavLst>
                                        <p:tav tm="0">
                                          <p:val>
                                            <p:fltVal val="90"/>
                                          </p:val>
                                        </p:tav>
                                        <p:tav tm="100000">
                                          <p:val>
                                            <p:fltVal val="0"/>
                                          </p:val>
                                        </p:tav>
                                      </p:tavLst>
                                    </p:anim>
                                    <p:animEffect transition="in" filter="fade">
                                      <p:cBhvr>
                                        <p:cTn id="63"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p:bldP spid="7"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2.4  </a:t>
            </a:r>
            <a:r>
              <a:rPr lang="zh-CN" altLang="en-US" b="1" dirty="0">
                <a:latin typeface="仿宋" panose="02010609060101010101" pitchFamily="49" charset="-122"/>
                <a:ea typeface="仿宋" panose="02010609060101010101" pitchFamily="49" charset="-122"/>
              </a:rPr>
              <a:t>控制语句</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7">
            <a:extLst>
              <a:ext uri="{FF2B5EF4-FFF2-40B4-BE49-F238E27FC236}">
                <a16:creationId xmlns:a16="http://schemas.microsoft.com/office/drawing/2014/main" id="{E3C80045-63CF-4A2D-997D-EFA677AA6FB5}"/>
              </a:ext>
            </a:extLst>
          </p:cNvPr>
          <p:cNvSpPr/>
          <p:nvPr/>
        </p:nvSpPr>
        <p:spPr>
          <a:xfrm>
            <a:off x="860459" y="2206275"/>
            <a:ext cx="11001729" cy="3920269"/>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内容占位符 2">
            <a:extLst>
              <a:ext uri="{FF2B5EF4-FFF2-40B4-BE49-F238E27FC236}">
                <a16:creationId xmlns:a16="http://schemas.microsoft.com/office/drawing/2014/main" id="{81BF809D-2386-48B1-B03C-6E57F4937C8E}"/>
              </a:ext>
            </a:extLst>
          </p:cNvPr>
          <p:cNvSpPr txBox="1">
            <a:spLocks/>
          </p:cNvSpPr>
          <p:nvPr/>
        </p:nvSpPr>
        <p:spPr>
          <a:xfrm>
            <a:off x="1125973" y="2617026"/>
            <a:ext cx="10074633" cy="309876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continue</a:t>
            </a:r>
            <a:r>
              <a:rPr lang="zh-CN" altLang="en-US" sz="2400" dirty="0">
                <a:solidFill>
                  <a:schemeClr val="tx1"/>
                </a:solidFill>
                <a:latin typeface="仿宋" panose="02010609060101010101" pitchFamily="49" charset="-122"/>
                <a:ea typeface="仿宋" panose="02010609060101010101" pitchFamily="49" charset="-122"/>
              </a:rPr>
              <a:t>语句用在循环中，可以使它所在循环的当前一次循环提前结束，即使它下面还有语句也不再执行，接着执行下一次循环。</a:t>
            </a:r>
          </a:p>
          <a:p>
            <a:pPr marL="0" indent="7200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continue</a:t>
            </a:r>
            <a:r>
              <a:rPr lang="zh-CN" altLang="en-US" sz="2400" dirty="0">
                <a:solidFill>
                  <a:schemeClr val="tx1"/>
                </a:solidFill>
                <a:latin typeface="仿宋" panose="02010609060101010101" pitchFamily="49" charset="-122"/>
                <a:ea typeface="仿宋" panose="02010609060101010101" pitchFamily="49" charset="-122"/>
              </a:rPr>
              <a:t>语句也分为基本的</a:t>
            </a:r>
            <a:r>
              <a:rPr lang="en-US" altLang="zh-CN" sz="2400" dirty="0">
                <a:solidFill>
                  <a:schemeClr val="tx1"/>
                </a:solidFill>
                <a:latin typeface="仿宋" panose="02010609060101010101" pitchFamily="49" charset="-122"/>
                <a:ea typeface="仿宋" panose="02010609060101010101" pitchFamily="49" charset="-122"/>
              </a:rPr>
              <a:t>continue</a:t>
            </a:r>
            <a:r>
              <a:rPr lang="zh-CN" altLang="en-US" sz="2400" dirty="0">
                <a:solidFill>
                  <a:schemeClr val="tx1"/>
                </a:solidFill>
                <a:latin typeface="仿宋" panose="02010609060101010101" pitchFamily="49" charset="-122"/>
                <a:ea typeface="仿宋" panose="02010609060101010101" pitchFamily="49" charset="-122"/>
              </a:rPr>
              <a:t>语句和带标号的</a:t>
            </a:r>
            <a:r>
              <a:rPr lang="en-US" altLang="zh-CN" sz="2400" dirty="0">
                <a:solidFill>
                  <a:schemeClr val="tx1"/>
                </a:solidFill>
                <a:latin typeface="仿宋" panose="02010609060101010101" pitchFamily="49" charset="-122"/>
                <a:ea typeface="仿宋" panose="02010609060101010101" pitchFamily="49" charset="-122"/>
              </a:rPr>
              <a:t>continue</a:t>
            </a:r>
            <a:r>
              <a:rPr lang="zh-CN" altLang="en-US" sz="2400" dirty="0">
                <a:solidFill>
                  <a:schemeClr val="tx1"/>
                </a:solidFill>
                <a:latin typeface="仿宋" panose="02010609060101010101" pitchFamily="49" charset="-122"/>
                <a:ea typeface="仿宋" panose="02010609060101010101" pitchFamily="49" charset="-122"/>
              </a:rPr>
              <a:t>语句。</a:t>
            </a:r>
          </a:p>
          <a:p>
            <a:pPr marL="0" indent="720000">
              <a:lnSpc>
                <a:spcPct val="130000"/>
              </a:lnSpc>
              <a:spcBef>
                <a:spcPts val="0"/>
              </a:spcBef>
              <a:buNone/>
            </a:pPr>
            <a:endParaRPr lang="en-US" altLang="zh-CN" sz="2400" dirty="0">
              <a:solidFill>
                <a:schemeClr val="tx1"/>
              </a:solidFill>
              <a:latin typeface="仿宋" panose="02010609060101010101" pitchFamily="49" charset="-122"/>
              <a:ea typeface="仿宋" panose="02010609060101010101" pitchFamily="49" charset="-122"/>
            </a:endParaRPr>
          </a:p>
          <a:p>
            <a:pPr marL="0" indent="720000">
              <a:lnSpc>
                <a:spcPct val="13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6" name="Freeform 3">
            <a:extLst>
              <a:ext uri="{FF2B5EF4-FFF2-40B4-BE49-F238E27FC236}">
                <a16:creationId xmlns:a16="http://schemas.microsoft.com/office/drawing/2014/main" id="{A4FBAC52-C21E-4D64-81BD-DF80A58D0094}"/>
              </a:ext>
            </a:extLst>
          </p:cNvPr>
          <p:cNvSpPr/>
          <p:nvPr/>
        </p:nvSpPr>
        <p:spPr>
          <a:xfrm>
            <a:off x="0" y="15247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7" name="内容占位符 2">
            <a:extLst>
              <a:ext uri="{FF2B5EF4-FFF2-40B4-BE49-F238E27FC236}">
                <a16:creationId xmlns:a16="http://schemas.microsoft.com/office/drawing/2014/main" id="{489D05AF-06C5-453A-8B6E-0FF76FC5B8BB}"/>
              </a:ext>
            </a:extLst>
          </p:cNvPr>
          <p:cNvSpPr txBox="1">
            <a:spLocks/>
          </p:cNvSpPr>
          <p:nvPr/>
        </p:nvSpPr>
        <p:spPr>
          <a:xfrm>
            <a:off x="761206" y="1529741"/>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2.continue</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语句</a:t>
            </a:r>
          </a:p>
        </p:txBody>
      </p:sp>
      <p:grpSp>
        <p:nvGrpSpPr>
          <p:cNvPr id="8" name="组合 7">
            <a:extLst>
              <a:ext uri="{FF2B5EF4-FFF2-40B4-BE49-F238E27FC236}">
                <a16:creationId xmlns:a16="http://schemas.microsoft.com/office/drawing/2014/main" id="{DF4F3302-E70E-4E51-9DE6-C6DFE03A25BA}"/>
              </a:ext>
            </a:extLst>
          </p:cNvPr>
          <p:cNvGrpSpPr/>
          <p:nvPr/>
        </p:nvGrpSpPr>
        <p:grpSpPr>
          <a:xfrm>
            <a:off x="9155687" y="4572793"/>
            <a:ext cx="2510373" cy="1371601"/>
            <a:chOff x="9675584" y="5689160"/>
            <a:chExt cx="1877787" cy="616126"/>
          </a:xfrm>
        </p:grpSpPr>
        <p:sp>
          <p:nvSpPr>
            <p:cNvPr id="9" name="矩形 8">
              <a:extLst>
                <a:ext uri="{FF2B5EF4-FFF2-40B4-BE49-F238E27FC236}">
                  <a16:creationId xmlns:a16="http://schemas.microsoft.com/office/drawing/2014/main" id="{0DE28F30-C7CD-40FF-BBF3-9562451B73A1}"/>
                </a:ext>
              </a:extLst>
            </p:cNvPr>
            <p:cNvSpPr/>
            <p:nvPr/>
          </p:nvSpPr>
          <p:spPr>
            <a:xfrm>
              <a:off x="11286669" y="5757618"/>
              <a:ext cx="266702" cy="5444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2D65F0FD-EE3F-4463-98B5-5C2DC878F698}"/>
                </a:ext>
              </a:extLst>
            </p:cNvPr>
            <p:cNvSpPr/>
            <p:nvPr/>
          </p:nvSpPr>
          <p:spPr>
            <a:xfrm>
              <a:off x="10642146" y="5997222"/>
              <a:ext cx="266702" cy="3080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E358EE3C-1254-438A-AB38-F513049DB075}"/>
                </a:ext>
              </a:extLst>
            </p:cNvPr>
            <p:cNvSpPr/>
            <p:nvPr/>
          </p:nvSpPr>
          <p:spPr>
            <a:xfrm>
              <a:off x="10241641" y="5689160"/>
              <a:ext cx="266702" cy="6161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EE76B2C0-C384-44DE-BDED-290C3157FAB4}"/>
                </a:ext>
              </a:extLst>
            </p:cNvPr>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656732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1+#ppt_w/2"/>
                                          </p:val>
                                        </p:tav>
                                        <p:tav tm="100000">
                                          <p:val>
                                            <p:strVal val="#ppt_x"/>
                                          </p:val>
                                        </p:tav>
                                      </p:tavLst>
                                    </p:anim>
                                    <p:anim calcmode="lin" valueType="num">
                                      <p:cBhvr additive="base">
                                        <p:cTn id="15" dur="500" fill="hold"/>
                                        <p:tgtEl>
                                          <p:spTgt spid="7"/>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6" presetClass="entr" presetSubtype="16"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circle(in)">
                                      <p:cBhvr>
                                        <p:cTn id="19" dur="2000"/>
                                        <p:tgtEl>
                                          <p:spTgt spid="4"/>
                                        </p:tgtEl>
                                      </p:cBhvr>
                                    </p:animEffect>
                                  </p:childTnLst>
                                </p:cTn>
                              </p:par>
                            </p:childTnLst>
                          </p:cTn>
                        </p:par>
                        <p:par>
                          <p:cTn id="20" fill="hold">
                            <p:stCondLst>
                              <p:cond delay="3000"/>
                            </p:stCondLst>
                            <p:childTnLst>
                              <p:par>
                                <p:cTn id="21" presetID="2" presetClass="entr" presetSubtype="9" fill="hold" grpId="0" nodeType="after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additive="base">
                                        <p:cTn id="23"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3" fill="hold" grpId="0"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 calcmode="lin" valueType="num">
                                      <p:cBhvr additive="base">
                                        <p:cTn id="29"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5">
                                            <p:txEl>
                                              <p:pRg st="1" end="1"/>
                                            </p:txEl>
                                          </p:spTgt>
                                        </p:tgtEl>
                                        <p:attrNameLst>
                                          <p:attrName>ppt_y</p:attrName>
                                        </p:attrNameLst>
                                      </p:cBhvr>
                                      <p:tavLst>
                                        <p:tav tm="0">
                                          <p:val>
                                            <p:strVal val="0-#ppt_h/2"/>
                                          </p:val>
                                        </p:tav>
                                        <p:tav tm="100000">
                                          <p:val>
                                            <p:strVal val="#ppt_y"/>
                                          </p:val>
                                        </p:tav>
                                      </p:tavLst>
                                    </p:anim>
                                  </p:childTnLst>
                                </p:cTn>
                              </p:par>
                            </p:childTnLst>
                          </p:cTn>
                        </p:par>
                        <p:par>
                          <p:cTn id="31" fill="hold">
                            <p:stCondLst>
                              <p:cond delay="500"/>
                            </p:stCondLst>
                            <p:childTnLst>
                              <p:par>
                                <p:cTn id="32" presetID="22" presetClass="entr" presetSubtype="4"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uiExpand="1" build="p"/>
      <p:bldP spid="6" grpId="0" animBg="1"/>
      <p:bldP spid="7"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2.4  </a:t>
            </a:r>
            <a:r>
              <a:rPr lang="zh-CN" altLang="en-US" b="1" dirty="0">
                <a:latin typeface="仿宋" panose="02010609060101010101" pitchFamily="49" charset="-122"/>
                <a:ea typeface="仿宋" panose="02010609060101010101" pitchFamily="49" charset="-122"/>
              </a:rPr>
              <a:t>控制语句</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Freeform 3">
            <a:extLst>
              <a:ext uri="{FF2B5EF4-FFF2-40B4-BE49-F238E27FC236}">
                <a16:creationId xmlns:a16="http://schemas.microsoft.com/office/drawing/2014/main" id="{FADC7C66-B908-472C-B3D5-36D1B1CA1E33}"/>
              </a:ext>
            </a:extLst>
          </p:cNvPr>
          <p:cNvSpPr/>
          <p:nvPr/>
        </p:nvSpPr>
        <p:spPr>
          <a:xfrm>
            <a:off x="304006" y="1478755"/>
            <a:ext cx="5257006"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5" name="内容占位符 2">
            <a:extLst>
              <a:ext uri="{FF2B5EF4-FFF2-40B4-BE49-F238E27FC236}">
                <a16:creationId xmlns:a16="http://schemas.microsoft.com/office/drawing/2014/main" id="{F20651C2-938B-4841-9487-C22E8288895E}"/>
              </a:ext>
            </a:extLst>
          </p:cNvPr>
          <p:cNvSpPr txBox="1">
            <a:spLocks/>
          </p:cNvSpPr>
          <p:nvPr/>
        </p:nvSpPr>
        <p:spPr>
          <a:xfrm>
            <a:off x="460015" y="1488649"/>
            <a:ext cx="4339791"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1</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）基本的</a:t>
            </a: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continue</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语句</a:t>
            </a:r>
          </a:p>
        </p:txBody>
      </p:sp>
      <p:sp>
        <p:nvSpPr>
          <p:cNvPr id="6" name="内容占位符 2">
            <a:extLst>
              <a:ext uri="{FF2B5EF4-FFF2-40B4-BE49-F238E27FC236}">
                <a16:creationId xmlns:a16="http://schemas.microsoft.com/office/drawing/2014/main" id="{4A2D786E-00D1-4A56-B239-C4736F5AB307}"/>
              </a:ext>
            </a:extLst>
          </p:cNvPr>
          <p:cNvSpPr txBox="1">
            <a:spLocks/>
          </p:cNvSpPr>
          <p:nvPr/>
        </p:nvSpPr>
        <p:spPr>
          <a:xfrm>
            <a:off x="-76994" y="2388576"/>
            <a:ext cx="5791994" cy="309861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基本的</a:t>
            </a:r>
            <a:r>
              <a:rPr lang="en-US" altLang="zh-CN" sz="2400" dirty="0">
                <a:solidFill>
                  <a:schemeClr val="tx1"/>
                </a:solidFill>
                <a:latin typeface="仿宋" panose="02010609060101010101" pitchFamily="49" charset="-122"/>
                <a:ea typeface="仿宋" panose="02010609060101010101" pitchFamily="49" charset="-122"/>
              </a:rPr>
              <a:t>continue</a:t>
            </a:r>
            <a:r>
              <a:rPr lang="zh-CN" altLang="en-US" sz="2400" dirty="0">
                <a:solidFill>
                  <a:schemeClr val="tx1"/>
                </a:solidFill>
                <a:latin typeface="仿宋" panose="02010609060101010101" pitchFamily="49" charset="-122"/>
                <a:ea typeface="仿宋" panose="02010609060101010101" pitchFamily="49" charset="-122"/>
              </a:rPr>
              <a:t>语句的语法形式：</a:t>
            </a:r>
          </a:p>
          <a:p>
            <a:pPr marL="0" indent="1165225">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continue;</a:t>
            </a: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这条语句必须在一个循环体中。</a:t>
            </a:r>
          </a:p>
        </p:txBody>
      </p:sp>
      <p:sp>
        <p:nvSpPr>
          <p:cNvPr id="7" name="矩形 6">
            <a:extLst>
              <a:ext uri="{FF2B5EF4-FFF2-40B4-BE49-F238E27FC236}">
                <a16:creationId xmlns:a16="http://schemas.microsoft.com/office/drawing/2014/main" id="{6E566435-A0E6-4ED2-85D9-9D4F357FAD92}"/>
              </a:ext>
            </a:extLst>
          </p:cNvPr>
          <p:cNvSpPr/>
          <p:nvPr/>
        </p:nvSpPr>
        <p:spPr>
          <a:xfrm>
            <a:off x="6476206" y="2134394"/>
            <a:ext cx="5633350" cy="2667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8" name="组合 7">
            <a:extLst>
              <a:ext uri="{FF2B5EF4-FFF2-40B4-BE49-F238E27FC236}">
                <a16:creationId xmlns:a16="http://schemas.microsoft.com/office/drawing/2014/main" id="{E340913B-CEB3-47BB-9CB4-C535D137318B}"/>
              </a:ext>
            </a:extLst>
          </p:cNvPr>
          <p:cNvGrpSpPr/>
          <p:nvPr/>
        </p:nvGrpSpPr>
        <p:grpSpPr>
          <a:xfrm>
            <a:off x="6704806" y="2354964"/>
            <a:ext cx="5029200" cy="929488"/>
            <a:chOff x="761207" y="6298966"/>
            <a:chExt cx="5624050" cy="929488"/>
          </a:xfrm>
        </p:grpSpPr>
        <p:grpSp>
          <p:nvGrpSpPr>
            <p:cNvPr id="9" name="组合 8">
              <a:extLst>
                <a:ext uri="{FF2B5EF4-FFF2-40B4-BE49-F238E27FC236}">
                  <a16:creationId xmlns:a16="http://schemas.microsoft.com/office/drawing/2014/main" id="{672595E1-B85D-465A-ADB2-B81F23CEDBAB}"/>
                </a:ext>
              </a:extLst>
            </p:cNvPr>
            <p:cNvGrpSpPr/>
            <p:nvPr/>
          </p:nvGrpSpPr>
          <p:grpSpPr>
            <a:xfrm>
              <a:off x="761207" y="6326981"/>
              <a:ext cx="352250" cy="455613"/>
              <a:chOff x="5449889" y="1827213"/>
              <a:chExt cx="352250" cy="455613"/>
            </a:xfrm>
            <a:solidFill>
              <a:srgbClr val="FFFF00"/>
            </a:solidFill>
          </p:grpSpPr>
          <p:sp>
            <p:nvSpPr>
              <p:cNvPr id="11" name="Freeform 125">
                <a:extLst>
                  <a:ext uri="{FF2B5EF4-FFF2-40B4-BE49-F238E27FC236}">
                    <a16:creationId xmlns:a16="http://schemas.microsoft.com/office/drawing/2014/main" id="{64183FB0-4C27-48D7-A77C-361FB87E7878}"/>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2" name="Freeform 126">
                <a:extLst>
                  <a:ext uri="{FF2B5EF4-FFF2-40B4-BE49-F238E27FC236}">
                    <a16:creationId xmlns:a16="http://schemas.microsoft.com/office/drawing/2014/main" id="{60DD6CC7-0D3B-4828-AB8D-4EAEA2B6D015}"/>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10" name="内容占位符 2">
              <a:extLst>
                <a:ext uri="{FF2B5EF4-FFF2-40B4-BE49-F238E27FC236}">
                  <a16:creationId xmlns:a16="http://schemas.microsoft.com/office/drawing/2014/main" id="{3689D8DD-C552-4002-AA76-64D9F1B316D3}"/>
                </a:ext>
              </a:extLst>
            </p:cNvPr>
            <p:cNvSpPr txBox="1">
              <a:spLocks/>
            </p:cNvSpPr>
            <p:nvPr/>
          </p:nvSpPr>
          <p:spPr>
            <a:xfrm>
              <a:off x="1357697" y="6298966"/>
              <a:ext cx="5027560" cy="92948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2.24】</a:t>
              </a:r>
              <a:r>
                <a:rPr lang="zh-CN" altLang="en-US" sz="2400" dirty="0">
                  <a:solidFill>
                    <a:schemeClr val="bg1"/>
                  </a:solidFill>
                  <a:latin typeface="仿宋" panose="02010609060101010101" pitchFamily="49" charset="-122"/>
                  <a:ea typeface="仿宋" panose="02010609060101010101" pitchFamily="49" charset="-122"/>
                </a:rPr>
                <a:t>从键盘输入若干个正整数，将其中不能被</a:t>
              </a:r>
              <a:r>
                <a:rPr lang="en-US" altLang="zh-CN" sz="2400" dirty="0">
                  <a:solidFill>
                    <a:schemeClr val="bg1"/>
                  </a:solidFill>
                  <a:latin typeface="仿宋" panose="02010609060101010101" pitchFamily="49" charset="-122"/>
                  <a:ea typeface="仿宋" panose="02010609060101010101" pitchFamily="49" charset="-122"/>
                </a:rPr>
                <a:t>3</a:t>
              </a:r>
              <a:r>
                <a:rPr lang="zh-CN" altLang="en-US" sz="2400" dirty="0">
                  <a:solidFill>
                    <a:schemeClr val="bg1"/>
                  </a:solidFill>
                  <a:latin typeface="仿宋" panose="02010609060101010101" pitchFamily="49" charset="-122"/>
                  <a:ea typeface="仿宋" panose="02010609060101010101" pitchFamily="49" charset="-122"/>
                </a:rPr>
                <a:t>整除的数累加在一起，并输出其和，当输入负数时结束。</a:t>
              </a:r>
            </a:p>
          </p:txBody>
        </p:sp>
      </p:grpSp>
      <p:grpSp>
        <p:nvGrpSpPr>
          <p:cNvPr id="13" name="组合 12">
            <a:extLst>
              <a:ext uri="{FF2B5EF4-FFF2-40B4-BE49-F238E27FC236}">
                <a16:creationId xmlns:a16="http://schemas.microsoft.com/office/drawing/2014/main" id="{FDDECB14-865C-4BAC-8F28-95A0C154B7BF}"/>
              </a:ext>
            </a:extLst>
          </p:cNvPr>
          <p:cNvGrpSpPr/>
          <p:nvPr/>
        </p:nvGrpSpPr>
        <p:grpSpPr>
          <a:xfrm flipH="1">
            <a:off x="6575336" y="5577047"/>
            <a:ext cx="5441599" cy="1357947"/>
            <a:chOff x="897607" y="5043462"/>
            <a:chExt cx="5441599" cy="1357947"/>
          </a:xfrm>
        </p:grpSpPr>
        <p:sp>
          <p:nvSpPr>
            <p:cNvPr id="14" name="矩形 13">
              <a:extLst>
                <a:ext uri="{FF2B5EF4-FFF2-40B4-BE49-F238E27FC236}">
                  <a16:creationId xmlns:a16="http://schemas.microsoft.com/office/drawing/2014/main" id="{431C84EF-3F40-482C-8E22-9AAF01ADEC39}"/>
                </a:ext>
              </a:extLst>
            </p:cNvPr>
            <p:cNvSpPr/>
            <p:nvPr/>
          </p:nvSpPr>
          <p:spPr>
            <a:xfrm rot="10800000" flipH="1">
              <a:off x="897607" y="5786052"/>
              <a:ext cx="403859" cy="4717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5" name="矩形 14">
              <a:extLst>
                <a:ext uri="{FF2B5EF4-FFF2-40B4-BE49-F238E27FC236}">
                  <a16:creationId xmlns:a16="http://schemas.microsoft.com/office/drawing/2014/main" id="{2344CB76-3FC3-4409-9CAE-F89F7D8B3136}"/>
                </a:ext>
              </a:extLst>
            </p:cNvPr>
            <p:cNvSpPr/>
            <p:nvPr/>
          </p:nvSpPr>
          <p:spPr>
            <a:xfrm rot="10800000" flipH="1">
              <a:off x="1673535" y="5532364"/>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A3342067-EC29-4BA0-975D-C2B99B693402}"/>
                </a:ext>
              </a:extLst>
            </p:cNvPr>
            <p:cNvSpPr/>
            <p:nvPr/>
          </p:nvSpPr>
          <p:spPr>
            <a:xfrm rot="10800000" flipH="1">
              <a:off x="1502086" y="5758278"/>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7" name="矩形 16">
              <a:extLst>
                <a:ext uri="{FF2B5EF4-FFF2-40B4-BE49-F238E27FC236}">
                  <a16:creationId xmlns:a16="http://schemas.microsoft.com/office/drawing/2014/main" id="{B10F2FA3-37C4-4BF2-8370-1524FE582144}"/>
                </a:ext>
              </a:extLst>
            </p:cNvPr>
            <p:cNvSpPr/>
            <p:nvPr/>
          </p:nvSpPr>
          <p:spPr>
            <a:xfrm rot="10800000" flipH="1">
              <a:off x="1844984" y="5374955"/>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8" name="矩形 17">
              <a:extLst>
                <a:ext uri="{FF2B5EF4-FFF2-40B4-BE49-F238E27FC236}">
                  <a16:creationId xmlns:a16="http://schemas.microsoft.com/office/drawing/2014/main" id="{467A77C7-7C6C-40CB-BD9B-25C42C16D066}"/>
                </a:ext>
              </a:extLst>
            </p:cNvPr>
            <p:cNvSpPr/>
            <p:nvPr/>
          </p:nvSpPr>
          <p:spPr>
            <a:xfrm rot="10800000" flipH="1">
              <a:off x="3444526" y="6057022"/>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9" name="矩形 18">
              <a:extLst>
                <a:ext uri="{FF2B5EF4-FFF2-40B4-BE49-F238E27FC236}">
                  <a16:creationId xmlns:a16="http://schemas.microsoft.com/office/drawing/2014/main" id="{A571FD7C-8AF8-4A5E-B006-6C50368AEDEB}"/>
                </a:ext>
              </a:extLst>
            </p:cNvPr>
            <p:cNvSpPr/>
            <p:nvPr/>
          </p:nvSpPr>
          <p:spPr>
            <a:xfrm rot="10800000" flipH="1" flipV="1">
              <a:off x="1310071" y="524514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0" name="矩形 19">
              <a:extLst>
                <a:ext uri="{FF2B5EF4-FFF2-40B4-BE49-F238E27FC236}">
                  <a16:creationId xmlns:a16="http://schemas.microsoft.com/office/drawing/2014/main" id="{84854EF1-FBDF-4780-9978-7A1EB0E7D1CF}"/>
                </a:ext>
              </a:extLst>
            </p:cNvPr>
            <p:cNvSpPr/>
            <p:nvPr/>
          </p:nvSpPr>
          <p:spPr>
            <a:xfrm rot="10800000" flipH="1">
              <a:off x="2800213" y="5717245"/>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1" name="矩形 20">
              <a:extLst>
                <a:ext uri="{FF2B5EF4-FFF2-40B4-BE49-F238E27FC236}">
                  <a16:creationId xmlns:a16="http://schemas.microsoft.com/office/drawing/2014/main" id="{1E5D8F79-FFB1-4930-8E79-ADD16DB21F19}"/>
                </a:ext>
              </a:extLst>
            </p:cNvPr>
            <p:cNvSpPr/>
            <p:nvPr/>
          </p:nvSpPr>
          <p:spPr>
            <a:xfrm rot="10800000" flipH="1">
              <a:off x="3123033" y="5479476"/>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2" name="矩形 21">
              <a:extLst>
                <a:ext uri="{FF2B5EF4-FFF2-40B4-BE49-F238E27FC236}">
                  <a16:creationId xmlns:a16="http://schemas.microsoft.com/office/drawing/2014/main" id="{323044C3-8074-4F47-99A2-4461760A095A}"/>
                </a:ext>
              </a:extLst>
            </p:cNvPr>
            <p:cNvSpPr/>
            <p:nvPr/>
          </p:nvSpPr>
          <p:spPr>
            <a:xfrm rot="10800000" flipH="1">
              <a:off x="2580634" y="5374955"/>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7707D9D2-4CDD-4D6B-AB32-6B7AE6CFB5A9}"/>
                </a:ext>
              </a:extLst>
            </p:cNvPr>
            <p:cNvSpPr/>
            <p:nvPr/>
          </p:nvSpPr>
          <p:spPr>
            <a:xfrm rot="10800000" flipH="1">
              <a:off x="2128633" y="5696727"/>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4" name="矩形 23">
              <a:extLst>
                <a:ext uri="{FF2B5EF4-FFF2-40B4-BE49-F238E27FC236}">
                  <a16:creationId xmlns:a16="http://schemas.microsoft.com/office/drawing/2014/main" id="{245CD95A-655F-45D3-BC21-2C26179ADB2F}"/>
                </a:ext>
              </a:extLst>
            </p:cNvPr>
            <p:cNvSpPr/>
            <p:nvPr/>
          </p:nvSpPr>
          <p:spPr>
            <a:xfrm rot="10800000" flipH="1">
              <a:off x="2720202" y="6114191"/>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5" name="矩形 24">
              <a:extLst>
                <a:ext uri="{FF2B5EF4-FFF2-40B4-BE49-F238E27FC236}">
                  <a16:creationId xmlns:a16="http://schemas.microsoft.com/office/drawing/2014/main" id="{41B5CC5E-D858-4B00-B6AD-CCA128CBE438}"/>
                </a:ext>
              </a:extLst>
            </p:cNvPr>
            <p:cNvSpPr/>
            <p:nvPr/>
          </p:nvSpPr>
          <p:spPr>
            <a:xfrm rot="10800000" flipH="1">
              <a:off x="5927727" y="509700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6" name="矩形 25">
              <a:extLst>
                <a:ext uri="{FF2B5EF4-FFF2-40B4-BE49-F238E27FC236}">
                  <a16:creationId xmlns:a16="http://schemas.microsoft.com/office/drawing/2014/main" id="{88A819B9-8EAA-4532-8702-63D1B9F007E2}"/>
                </a:ext>
              </a:extLst>
            </p:cNvPr>
            <p:cNvSpPr/>
            <p:nvPr/>
          </p:nvSpPr>
          <p:spPr>
            <a:xfrm rot="10800000" flipH="1">
              <a:off x="5394326" y="52339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7" name="矩形 26">
              <a:extLst>
                <a:ext uri="{FF2B5EF4-FFF2-40B4-BE49-F238E27FC236}">
                  <a16:creationId xmlns:a16="http://schemas.microsoft.com/office/drawing/2014/main" id="{52CE6745-2FC3-4205-86C9-B36028DDCFBB}"/>
                </a:ext>
              </a:extLst>
            </p:cNvPr>
            <p:cNvSpPr/>
            <p:nvPr/>
          </p:nvSpPr>
          <p:spPr>
            <a:xfrm rot="10800000" flipH="1">
              <a:off x="4777661" y="5348848"/>
              <a:ext cx="181690" cy="195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8" name="矩形 27">
              <a:extLst>
                <a:ext uri="{FF2B5EF4-FFF2-40B4-BE49-F238E27FC236}">
                  <a16:creationId xmlns:a16="http://schemas.microsoft.com/office/drawing/2014/main" id="{9B2CE6DE-67F2-436A-A306-8C0451FB28B4}"/>
                </a:ext>
              </a:extLst>
            </p:cNvPr>
            <p:cNvSpPr/>
            <p:nvPr/>
          </p:nvSpPr>
          <p:spPr>
            <a:xfrm rot="10800000" flipH="1">
              <a:off x="4235262" y="5244327"/>
              <a:ext cx="266702" cy="28721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29" name="矩形 28">
              <a:extLst>
                <a:ext uri="{FF2B5EF4-FFF2-40B4-BE49-F238E27FC236}">
                  <a16:creationId xmlns:a16="http://schemas.microsoft.com/office/drawing/2014/main" id="{5ECD3AB1-628B-45E0-B4C4-93FEE4CC572A}"/>
                </a:ext>
              </a:extLst>
            </p:cNvPr>
            <p:cNvSpPr/>
            <p:nvPr/>
          </p:nvSpPr>
          <p:spPr>
            <a:xfrm rot="10800000" flipH="1">
              <a:off x="3717926" y="5557895"/>
              <a:ext cx="266702" cy="2872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latin typeface="仿宋" panose="02010609060101010101" pitchFamily="49" charset="-122"/>
                <a:ea typeface="仿宋" panose="02010609060101010101" pitchFamily="49" charset="-122"/>
              </a:endParaRPr>
            </a:p>
          </p:txBody>
        </p:sp>
        <p:sp>
          <p:nvSpPr>
            <p:cNvPr id="30" name="矩形 29">
              <a:extLst>
                <a:ext uri="{FF2B5EF4-FFF2-40B4-BE49-F238E27FC236}">
                  <a16:creationId xmlns:a16="http://schemas.microsoft.com/office/drawing/2014/main" id="{49A4D87F-F72D-49A1-B5AB-A7A44EB1EA90}"/>
                </a:ext>
              </a:extLst>
            </p:cNvPr>
            <p:cNvSpPr/>
            <p:nvPr/>
          </p:nvSpPr>
          <p:spPr>
            <a:xfrm rot="10800000" flipH="1">
              <a:off x="6232526" y="5043462"/>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
        <p:nvSpPr>
          <p:cNvPr id="31" name="矩形 30">
            <a:hlinkClick r:id="rId2" action="ppaction://hlinkfile"/>
            <a:extLst>
              <a:ext uri="{FF2B5EF4-FFF2-40B4-BE49-F238E27FC236}">
                <a16:creationId xmlns:a16="http://schemas.microsoft.com/office/drawing/2014/main" id="{FB5CFDCF-6AE1-47F1-ACFF-DC948F650D6A}"/>
              </a:ext>
            </a:extLst>
          </p:cNvPr>
          <p:cNvSpPr/>
          <p:nvPr/>
        </p:nvSpPr>
        <p:spPr>
          <a:xfrm>
            <a:off x="7303870" y="4168707"/>
            <a:ext cx="3030038" cy="461665"/>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sz="2400" b="1" dirty="0">
                <a:solidFill>
                  <a:srgbClr val="0070C0"/>
                </a:solidFill>
                <a:latin typeface="Times New Roman" panose="02020603050405020304" pitchFamily="18" charset="0"/>
                <a:cs typeface="Times New Roman" panose="02020603050405020304" pitchFamily="18" charset="0"/>
              </a:rPr>
              <a:t>Example2_24.java</a:t>
            </a:r>
            <a:endParaRPr lang="zh-CN" altLang="en-US"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456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1+#ppt_w/2"/>
                                          </p:val>
                                        </p:tav>
                                        <p:tav tm="100000">
                                          <p:val>
                                            <p:strVal val="#ppt_x"/>
                                          </p:val>
                                        </p:tav>
                                      </p:tavLst>
                                    </p:anim>
                                    <p:anim calcmode="lin" valueType="num">
                                      <p:cBhvr additive="base">
                                        <p:cTn id="15" dur="500" fill="hold"/>
                                        <p:tgtEl>
                                          <p:spTgt spid="5"/>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31"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fltVal val="0"/>
                                          </p:val>
                                        </p:tav>
                                        <p:tav tm="100000">
                                          <p:val>
                                            <p:strVal val="#ppt_w"/>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 calcmode="lin" valueType="num">
                                      <p:cBhvr>
                                        <p:cTn id="21" dur="1000" fill="hold"/>
                                        <p:tgtEl>
                                          <p:spTgt spid="6"/>
                                        </p:tgtEl>
                                        <p:attrNameLst>
                                          <p:attrName>style.rotation</p:attrName>
                                        </p:attrNameLst>
                                      </p:cBhvr>
                                      <p:tavLst>
                                        <p:tav tm="0">
                                          <p:val>
                                            <p:fltVal val="90"/>
                                          </p:val>
                                        </p:tav>
                                        <p:tav tm="100000">
                                          <p:val>
                                            <p:fltVal val="0"/>
                                          </p:val>
                                        </p:tav>
                                      </p:tavLst>
                                    </p:anim>
                                    <p:animEffect transition="in" filter="fade">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circle(in)">
                                      <p:cBhvr>
                                        <p:cTn id="27" dur="2000"/>
                                        <p:tgtEl>
                                          <p:spTgt spid="7"/>
                                        </p:tgtEl>
                                      </p:cBhvr>
                                    </p:animEffect>
                                  </p:childTnLst>
                                </p:cTn>
                              </p:par>
                            </p:childTnLst>
                          </p:cTn>
                        </p:par>
                        <p:par>
                          <p:cTn id="28" fill="hold">
                            <p:stCondLst>
                              <p:cond delay="2000"/>
                            </p:stCondLst>
                            <p:childTnLst>
                              <p:par>
                                <p:cTn id="29" presetID="31" presetClass="entr" presetSubtype="0"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1000" fill="hold"/>
                                        <p:tgtEl>
                                          <p:spTgt spid="8"/>
                                        </p:tgtEl>
                                        <p:attrNameLst>
                                          <p:attrName>ppt_w</p:attrName>
                                        </p:attrNameLst>
                                      </p:cBhvr>
                                      <p:tavLst>
                                        <p:tav tm="0">
                                          <p:val>
                                            <p:fltVal val="0"/>
                                          </p:val>
                                        </p:tav>
                                        <p:tav tm="100000">
                                          <p:val>
                                            <p:strVal val="#ppt_w"/>
                                          </p:val>
                                        </p:tav>
                                      </p:tavLst>
                                    </p:anim>
                                    <p:anim calcmode="lin" valueType="num">
                                      <p:cBhvr>
                                        <p:cTn id="32" dur="1000" fill="hold"/>
                                        <p:tgtEl>
                                          <p:spTgt spid="8"/>
                                        </p:tgtEl>
                                        <p:attrNameLst>
                                          <p:attrName>ppt_h</p:attrName>
                                        </p:attrNameLst>
                                      </p:cBhvr>
                                      <p:tavLst>
                                        <p:tav tm="0">
                                          <p:val>
                                            <p:fltVal val="0"/>
                                          </p:val>
                                        </p:tav>
                                        <p:tav tm="100000">
                                          <p:val>
                                            <p:strVal val="#ppt_h"/>
                                          </p:val>
                                        </p:tav>
                                      </p:tavLst>
                                    </p:anim>
                                    <p:anim calcmode="lin" valueType="num">
                                      <p:cBhvr>
                                        <p:cTn id="33" dur="1000" fill="hold"/>
                                        <p:tgtEl>
                                          <p:spTgt spid="8"/>
                                        </p:tgtEl>
                                        <p:attrNameLst>
                                          <p:attrName>style.rotation</p:attrName>
                                        </p:attrNameLst>
                                      </p:cBhvr>
                                      <p:tavLst>
                                        <p:tav tm="0">
                                          <p:val>
                                            <p:fltVal val="90"/>
                                          </p:val>
                                        </p:tav>
                                        <p:tav tm="100000">
                                          <p:val>
                                            <p:fltVal val="0"/>
                                          </p:val>
                                        </p:tav>
                                      </p:tavLst>
                                    </p:anim>
                                    <p:animEffect transition="in" filter="fade">
                                      <p:cBhvr>
                                        <p:cTn id="34" dur="1000"/>
                                        <p:tgtEl>
                                          <p:spTgt spid="8"/>
                                        </p:tgtEl>
                                      </p:cBhvr>
                                    </p:animEffect>
                                  </p:childTnLst>
                                </p:cTn>
                              </p:par>
                            </p:childTnLst>
                          </p:cTn>
                        </p:par>
                        <p:par>
                          <p:cTn id="35" fill="hold">
                            <p:stCondLst>
                              <p:cond delay="3000"/>
                            </p:stCondLst>
                            <p:childTnLst>
                              <p:par>
                                <p:cTn id="36" presetID="22" presetClass="entr" presetSubtype="2"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right)">
                                      <p:cBhvr>
                                        <p:cTn id="3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p:bldP spid="6" grpId="0"/>
      <p:bldP spid="7"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2.4  </a:t>
            </a:r>
            <a:r>
              <a:rPr lang="zh-CN" altLang="en-US" b="1" dirty="0">
                <a:latin typeface="仿宋" panose="02010609060101010101" pitchFamily="49" charset="-122"/>
                <a:ea typeface="仿宋" panose="02010609060101010101" pitchFamily="49" charset="-122"/>
              </a:rPr>
              <a:t>控制语句</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Freeform 3">
            <a:extLst>
              <a:ext uri="{FF2B5EF4-FFF2-40B4-BE49-F238E27FC236}">
                <a16:creationId xmlns:a16="http://schemas.microsoft.com/office/drawing/2014/main" id="{7354933C-B6DA-43E4-8728-39CD7AEDC88A}"/>
              </a:ext>
            </a:extLst>
          </p:cNvPr>
          <p:cNvSpPr/>
          <p:nvPr/>
        </p:nvSpPr>
        <p:spPr>
          <a:xfrm>
            <a:off x="-1587" y="1478755"/>
            <a:ext cx="12191999"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6" name="内容占位符 2">
            <a:extLst>
              <a:ext uri="{FF2B5EF4-FFF2-40B4-BE49-F238E27FC236}">
                <a16:creationId xmlns:a16="http://schemas.microsoft.com/office/drawing/2014/main" id="{1D13081D-9A92-4EB6-9372-2A742FC6A79B}"/>
              </a:ext>
            </a:extLst>
          </p:cNvPr>
          <p:cNvSpPr txBox="1">
            <a:spLocks/>
          </p:cNvSpPr>
          <p:nvPr/>
        </p:nvSpPr>
        <p:spPr>
          <a:xfrm>
            <a:off x="1" y="1488649"/>
            <a:ext cx="4799806"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a:t>
            </a: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2</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）带标号的</a:t>
            </a: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continue</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语句</a:t>
            </a:r>
          </a:p>
        </p:txBody>
      </p:sp>
      <p:sp>
        <p:nvSpPr>
          <p:cNvPr id="7" name="内容占位符 2">
            <a:extLst>
              <a:ext uri="{FF2B5EF4-FFF2-40B4-BE49-F238E27FC236}">
                <a16:creationId xmlns:a16="http://schemas.microsoft.com/office/drawing/2014/main" id="{A313A980-F76E-4C23-AE7C-C8ED230705A3}"/>
              </a:ext>
            </a:extLst>
          </p:cNvPr>
          <p:cNvSpPr txBox="1">
            <a:spLocks/>
          </p:cNvSpPr>
          <p:nvPr/>
        </p:nvSpPr>
        <p:spPr>
          <a:xfrm>
            <a:off x="303212" y="2159976"/>
            <a:ext cx="11506994" cy="309861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带标号的</a:t>
            </a:r>
            <a:r>
              <a:rPr lang="en-US" altLang="zh-CN" sz="2400" dirty="0">
                <a:solidFill>
                  <a:schemeClr val="tx1"/>
                </a:solidFill>
                <a:latin typeface="仿宋" panose="02010609060101010101" pitchFamily="49" charset="-122"/>
                <a:ea typeface="仿宋" panose="02010609060101010101" pitchFamily="49" charset="-122"/>
              </a:rPr>
              <a:t>continue</a:t>
            </a:r>
            <a:r>
              <a:rPr lang="zh-CN" altLang="en-US" sz="2400" dirty="0">
                <a:solidFill>
                  <a:schemeClr val="tx1"/>
                </a:solidFill>
                <a:latin typeface="仿宋" panose="02010609060101010101" pitchFamily="49" charset="-122"/>
                <a:ea typeface="仿宋" panose="02010609060101010101" pitchFamily="49" charset="-122"/>
              </a:rPr>
              <a:t>语句使它标号所指的循环当前一次循环提前结束，后面的若干次循环还能继续执行。它的语法形式：</a:t>
            </a:r>
          </a:p>
          <a:p>
            <a:pPr marL="0" indent="1439863">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标号</a:t>
            </a:r>
            <a:r>
              <a:rPr lang="en-US" altLang="zh-CN" sz="2400" dirty="0">
                <a:solidFill>
                  <a:schemeClr val="tx1"/>
                </a:solidFill>
                <a:latin typeface="仿宋" panose="02010609060101010101" pitchFamily="49" charset="-122"/>
                <a:ea typeface="仿宋" panose="02010609060101010101" pitchFamily="49" charset="-122"/>
              </a:rPr>
              <a:t>:</a:t>
            </a:r>
          </a:p>
          <a:p>
            <a:pPr marL="0" indent="1439863">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a:t>
            </a:r>
          </a:p>
          <a:p>
            <a:pPr marL="0" indent="1439863">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continue </a:t>
            </a:r>
            <a:r>
              <a:rPr lang="zh-CN" altLang="en-US" sz="2400">
                <a:solidFill>
                  <a:schemeClr val="tx1"/>
                </a:solidFill>
                <a:latin typeface="仿宋" panose="02010609060101010101" pitchFamily="49" charset="-122"/>
                <a:ea typeface="仿宋" panose="02010609060101010101" pitchFamily="49" charset="-122"/>
              </a:rPr>
              <a:t>标号</a:t>
            </a:r>
            <a:r>
              <a:rPr lang="en-US" altLang="zh-CN" sz="2400">
                <a:solidFill>
                  <a:schemeClr val="tx1"/>
                </a:solidFill>
                <a:latin typeface="仿宋" panose="02010609060101010101" pitchFamily="49" charset="-122"/>
                <a:ea typeface="仿宋" panose="02010609060101010101" pitchFamily="49" charset="-122"/>
              </a:rPr>
              <a:t>;</a:t>
            </a:r>
            <a:endParaRPr lang="en-US" altLang="zh-CN" sz="2400" dirty="0">
              <a:solidFill>
                <a:schemeClr val="tx1"/>
              </a:solidFill>
              <a:latin typeface="仿宋" panose="02010609060101010101" pitchFamily="49" charset="-122"/>
              <a:ea typeface="仿宋" panose="02010609060101010101" pitchFamily="49" charset="-122"/>
            </a:endParaRP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带标号的</a:t>
            </a:r>
            <a:r>
              <a:rPr lang="en-US" altLang="zh-CN" sz="2400" dirty="0">
                <a:solidFill>
                  <a:schemeClr val="tx1"/>
                </a:solidFill>
                <a:latin typeface="仿宋" panose="02010609060101010101" pitchFamily="49" charset="-122"/>
                <a:ea typeface="仿宋" panose="02010609060101010101" pitchFamily="49" charset="-122"/>
              </a:rPr>
              <a:t>continue</a:t>
            </a:r>
            <a:r>
              <a:rPr lang="zh-CN" altLang="en-US" sz="2400" dirty="0">
                <a:solidFill>
                  <a:schemeClr val="tx1"/>
                </a:solidFill>
                <a:latin typeface="仿宋" panose="02010609060101010101" pitchFamily="49" charset="-122"/>
                <a:ea typeface="仿宋" panose="02010609060101010101" pitchFamily="49" charset="-122"/>
              </a:rPr>
              <a:t>语句一般用在多重循环中，“标号”指向外层循环。</a:t>
            </a:r>
          </a:p>
        </p:txBody>
      </p:sp>
      <p:sp>
        <p:nvSpPr>
          <p:cNvPr id="8" name="矩形 7">
            <a:extLst>
              <a:ext uri="{FF2B5EF4-FFF2-40B4-BE49-F238E27FC236}">
                <a16:creationId xmlns:a16="http://schemas.microsoft.com/office/drawing/2014/main" id="{A5CC3FB1-8A49-4456-88EF-123E46B0E2F6}"/>
              </a:ext>
            </a:extLst>
          </p:cNvPr>
          <p:cNvSpPr/>
          <p:nvPr/>
        </p:nvSpPr>
        <p:spPr>
          <a:xfrm>
            <a:off x="0" y="6020594"/>
            <a:ext cx="12192000" cy="914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 name="组合 8">
            <a:extLst>
              <a:ext uri="{FF2B5EF4-FFF2-40B4-BE49-F238E27FC236}">
                <a16:creationId xmlns:a16="http://schemas.microsoft.com/office/drawing/2014/main" id="{052AA4DA-EEF6-4FF6-B7E6-C2314F4E8850}"/>
              </a:ext>
            </a:extLst>
          </p:cNvPr>
          <p:cNvGrpSpPr/>
          <p:nvPr/>
        </p:nvGrpSpPr>
        <p:grpSpPr>
          <a:xfrm>
            <a:off x="761207" y="6157906"/>
            <a:ext cx="10896599" cy="929488"/>
            <a:chOff x="761207" y="6310306"/>
            <a:chExt cx="10896599" cy="929488"/>
          </a:xfrm>
        </p:grpSpPr>
        <p:grpSp>
          <p:nvGrpSpPr>
            <p:cNvPr id="10" name="组合 9">
              <a:extLst>
                <a:ext uri="{FF2B5EF4-FFF2-40B4-BE49-F238E27FC236}">
                  <a16:creationId xmlns:a16="http://schemas.microsoft.com/office/drawing/2014/main" id="{3A9E1864-E184-4860-8F66-B0EF6D094E9B}"/>
                </a:ext>
              </a:extLst>
            </p:cNvPr>
            <p:cNvGrpSpPr/>
            <p:nvPr/>
          </p:nvGrpSpPr>
          <p:grpSpPr>
            <a:xfrm>
              <a:off x="761207" y="6326981"/>
              <a:ext cx="352250" cy="455613"/>
              <a:chOff x="5449889" y="1827213"/>
              <a:chExt cx="352250" cy="455613"/>
            </a:xfrm>
            <a:solidFill>
              <a:srgbClr val="FFFF00"/>
            </a:solidFill>
          </p:grpSpPr>
          <p:sp>
            <p:nvSpPr>
              <p:cNvPr id="12" name="Freeform 125">
                <a:extLst>
                  <a:ext uri="{FF2B5EF4-FFF2-40B4-BE49-F238E27FC236}">
                    <a16:creationId xmlns:a16="http://schemas.microsoft.com/office/drawing/2014/main" id="{6EE6A041-3F01-46B6-AD3F-D7B90A501821}"/>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3" name="Freeform 126">
                <a:extLst>
                  <a:ext uri="{FF2B5EF4-FFF2-40B4-BE49-F238E27FC236}">
                    <a16:creationId xmlns:a16="http://schemas.microsoft.com/office/drawing/2014/main" id="{AC5AFFA0-05E5-4FD7-B8E6-779A1634ED89}"/>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11" name="内容占位符 2">
              <a:extLst>
                <a:ext uri="{FF2B5EF4-FFF2-40B4-BE49-F238E27FC236}">
                  <a16:creationId xmlns:a16="http://schemas.microsoft.com/office/drawing/2014/main" id="{F1F0EDB5-F900-4F11-88D3-13296D9BD000}"/>
                </a:ext>
              </a:extLst>
            </p:cNvPr>
            <p:cNvSpPr txBox="1">
              <a:spLocks/>
            </p:cNvSpPr>
            <p:nvPr/>
          </p:nvSpPr>
          <p:spPr>
            <a:xfrm>
              <a:off x="1069615" y="6310306"/>
              <a:ext cx="10588191" cy="92948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2.25】</a:t>
              </a:r>
              <a:r>
                <a:rPr lang="zh-CN" altLang="en-US" sz="2400" dirty="0">
                  <a:solidFill>
                    <a:schemeClr val="bg1"/>
                  </a:solidFill>
                  <a:latin typeface="仿宋" panose="02010609060101010101" pitchFamily="49" charset="-122"/>
                  <a:ea typeface="仿宋" panose="02010609060101010101" pitchFamily="49" charset="-122"/>
                </a:rPr>
                <a:t>带标号的</a:t>
              </a:r>
              <a:r>
                <a:rPr lang="en-US" altLang="zh-CN" sz="2400" dirty="0">
                  <a:solidFill>
                    <a:schemeClr val="bg1"/>
                  </a:solidFill>
                  <a:latin typeface="仿宋" panose="02010609060101010101" pitchFamily="49" charset="-122"/>
                  <a:ea typeface="仿宋" panose="02010609060101010101" pitchFamily="49" charset="-122"/>
                </a:rPr>
                <a:t>continue</a:t>
              </a:r>
              <a:r>
                <a:rPr lang="zh-CN" altLang="en-US" sz="2400" dirty="0">
                  <a:solidFill>
                    <a:schemeClr val="bg1"/>
                  </a:solidFill>
                  <a:latin typeface="仿宋" panose="02010609060101010101" pitchFamily="49" charset="-122"/>
                  <a:ea typeface="仿宋" panose="02010609060101010101" pitchFamily="49" charset="-122"/>
                </a:rPr>
                <a:t>的使用。</a:t>
              </a:r>
              <a:endParaRPr lang="en-US" altLang="zh-CN" sz="2400" dirty="0">
                <a:solidFill>
                  <a:srgbClr val="FFFF00"/>
                </a:solidFill>
                <a:latin typeface="仿宋" panose="02010609060101010101" pitchFamily="49" charset="-122"/>
                <a:ea typeface="仿宋" panose="02010609060101010101" pitchFamily="49" charset="-122"/>
              </a:endParaRPr>
            </a:p>
          </p:txBody>
        </p:sp>
      </p:grpSp>
      <p:sp>
        <p:nvSpPr>
          <p:cNvPr id="14" name="矩形 13">
            <a:hlinkClick r:id="rId2" action="ppaction://hlinkfile"/>
            <a:extLst>
              <a:ext uri="{FF2B5EF4-FFF2-40B4-BE49-F238E27FC236}">
                <a16:creationId xmlns:a16="http://schemas.microsoft.com/office/drawing/2014/main" id="{5DD644BF-6D3B-4D0E-8E86-3526BFC69B98}"/>
              </a:ext>
            </a:extLst>
          </p:cNvPr>
          <p:cNvSpPr/>
          <p:nvPr/>
        </p:nvSpPr>
        <p:spPr>
          <a:xfrm>
            <a:off x="6783366" y="6246961"/>
            <a:ext cx="3030038" cy="461665"/>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sz="2400" b="1" dirty="0">
                <a:solidFill>
                  <a:srgbClr val="0070C0"/>
                </a:solidFill>
                <a:latin typeface="Times New Roman" panose="02020603050405020304" pitchFamily="18" charset="0"/>
                <a:cs typeface="Times New Roman" panose="02020603050405020304" pitchFamily="18" charset="0"/>
              </a:rPr>
              <a:t>Example2_25.java</a:t>
            </a:r>
            <a:endParaRPr lang="zh-CN" altLang="en-US"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0660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1+#ppt_w/2"/>
                                          </p:val>
                                        </p:tav>
                                        <p:tav tm="100000">
                                          <p:val>
                                            <p:strVal val="#ppt_x"/>
                                          </p:val>
                                        </p:tav>
                                      </p:tavLst>
                                    </p:anim>
                                    <p:anim calcmode="lin" valueType="num">
                                      <p:cBhvr additive="base">
                                        <p:cTn id="15" dur="500" fill="hold"/>
                                        <p:tgtEl>
                                          <p:spTgt spid="6"/>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9" fill="hold" nodeType="after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 calcmode="lin" valueType="num">
                                      <p:cBhvr>
                                        <p:cTn id="25" dur="1000" fill="hold"/>
                                        <p:tgtEl>
                                          <p:spTgt spid="7">
                                            <p:txEl>
                                              <p:pRg st="1" end="1"/>
                                            </p:txEl>
                                          </p:spTgt>
                                        </p:tgtEl>
                                        <p:attrNameLst>
                                          <p:attrName>ppt_w</p:attrName>
                                        </p:attrNameLst>
                                      </p:cBhvr>
                                      <p:tavLst>
                                        <p:tav tm="0">
                                          <p:val>
                                            <p:fltVal val="0"/>
                                          </p:val>
                                        </p:tav>
                                        <p:tav tm="100000">
                                          <p:val>
                                            <p:strVal val="#ppt_w"/>
                                          </p:val>
                                        </p:tav>
                                      </p:tavLst>
                                    </p:anim>
                                    <p:anim calcmode="lin" valueType="num">
                                      <p:cBhvr>
                                        <p:cTn id="26" dur="1000" fill="hold"/>
                                        <p:tgtEl>
                                          <p:spTgt spid="7">
                                            <p:txEl>
                                              <p:pRg st="1" end="1"/>
                                            </p:txEl>
                                          </p:spTgt>
                                        </p:tgtEl>
                                        <p:attrNameLst>
                                          <p:attrName>ppt_h</p:attrName>
                                        </p:attrNameLst>
                                      </p:cBhvr>
                                      <p:tavLst>
                                        <p:tav tm="0">
                                          <p:val>
                                            <p:fltVal val="0"/>
                                          </p:val>
                                        </p:tav>
                                        <p:tav tm="100000">
                                          <p:val>
                                            <p:strVal val="#ppt_h"/>
                                          </p:val>
                                        </p:tav>
                                      </p:tavLst>
                                    </p:anim>
                                    <p:anim calcmode="lin" valueType="num">
                                      <p:cBhvr>
                                        <p:cTn id="27" dur="1000" fill="hold"/>
                                        <p:tgtEl>
                                          <p:spTgt spid="7">
                                            <p:txEl>
                                              <p:pRg st="1" end="1"/>
                                            </p:txEl>
                                          </p:spTgt>
                                        </p:tgtEl>
                                        <p:attrNameLst>
                                          <p:attrName>style.rotation</p:attrName>
                                        </p:attrNameLst>
                                      </p:cBhvr>
                                      <p:tavLst>
                                        <p:tav tm="0">
                                          <p:val>
                                            <p:fltVal val="90"/>
                                          </p:val>
                                        </p:tav>
                                        <p:tav tm="100000">
                                          <p:val>
                                            <p:fltVal val="0"/>
                                          </p:val>
                                        </p:tav>
                                      </p:tavLst>
                                    </p:anim>
                                    <p:animEffect transition="in" filter="fade">
                                      <p:cBhvr>
                                        <p:cTn id="28" dur="1000"/>
                                        <p:tgtEl>
                                          <p:spTgt spid="7">
                                            <p:txEl>
                                              <p:pRg st="1" end="1"/>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anim calcmode="lin" valueType="num">
                                      <p:cBhvr>
                                        <p:cTn id="31" dur="1000" fill="hold"/>
                                        <p:tgtEl>
                                          <p:spTgt spid="7">
                                            <p:txEl>
                                              <p:pRg st="2" end="2"/>
                                            </p:txEl>
                                          </p:spTgt>
                                        </p:tgtEl>
                                        <p:attrNameLst>
                                          <p:attrName>ppt_w</p:attrName>
                                        </p:attrNameLst>
                                      </p:cBhvr>
                                      <p:tavLst>
                                        <p:tav tm="0">
                                          <p:val>
                                            <p:fltVal val="0"/>
                                          </p:val>
                                        </p:tav>
                                        <p:tav tm="100000">
                                          <p:val>
                                            <p:strVal val="#ppt_w"/>
                                          </p:val>
                                        </p:tav>
                                      </p:tavLst>
                                    </p:anim>
                                    <p:anim calcmode="lin" valueType="num">
                                      <p:cBhvr>
                                        <p:cTn id="32" dur="1000" fill="hold"/>
                                        <p:tgtEl>
                                          <p:spTgt spid="7">
                                            <p:txEl>
                                              <p:pRg st="2" end="2"/>
                                            </p:txEl>
                                          </p:spTgt>
                                        </p:tgtEl>
                                        <p:attrNameLst>
                                          <p:attrName>ppt_h</p:attrName>
                                        </p:attrNameLst>
                                      </p:cBhvr>
                                      <p:tavLst>
                                        <p:tav tm="0">
                                          <p:val>
                                            <p:fltVal val="0"/>
                                          </p:val>
                                        </p:tav>
                                        <p:tav tm="100000">
                                          <p:val>
                                            <p:strVal val="#ppt_h"/>
                                          </p:val>
                                        </p:tav>
                                      </p:tavLst>
                                    </p:anim>
                                    <p:anim calcmode="lin" valueType="num">
                                      <p:cBhvr>
                                        <p:cTn id="33" dur="1000" fill="hold"/>
                                        <p:tgtEl>
                                          <p:spTgt spid="7">
                                            <p:txEl>
                                              <p:pRg st="2" end="2"/>
                                            </p:txEl>
                                          </p:spTgt>
                                        </p:tgtEl>
                                        <p:attrNameLst>
                                          <p:attrName>style.rotation</p:attrName>
                                        </p:attrNameLst>
                                      </p:cBhvr>
                                      <p:tavLst>
                                        <p:tav tm="0">
                                          <p:val>
                                            <p:fltVal val="90"/>
                                          </p:val>
                                        </p:tav>
                                        <p:tav tm="100000">
                                          <p:val>
                                            <p:fltVal val="0"/>
                                          </p:val>
                                        </p:tav>
                                      </p:tavLst>
                                    </p:anim>
                                    <p:animEffect transition="in" filter="fade">
                                      <p:cBhvr>
                                        <p:cTn id="34" dur="1000"/>
                                        <p:tgtEl>
                                          <p:spTgt spid="7">
                                            <p:txEl>
                                              <p:pRg st="2" end="2"/>
                                            </p:txEl>
                                          </p:spTgt>
                                        </p:tgtEl>
                                      </p:cBhvr>
                                    </p:animEffect>
                                  </p:childTnLst>
                                </p:cTn>
                              </p:par>
                              <p:par>
                                <p:cTn id="35" presetID="31" presetClass="entr" presetSubtype="0" fill="hold" nodeType="with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anim calcmode="lin" valueType="num">
                                      <p:cBhvr>
                                        <p:cTn id="37" dur="1000" fill="hold"/>
                                        <p:tgtEl>
                                          <p:spTgt spid="7">
                                            <p:txEl>
                                              <p:pRg st="3" end="3"/>
                                            </p:txEl>
                                          </p:spTgt>
                                        </p:tgtEl>
                                        <p:attrNameLst>
                                          <p:attrName>ppt_w</p:attrName>
                                        </p:attrNameLst>
                                      </p:cBhvr>
                                      <p:tavLst>
                                        <p:tav tm="0">
                                          <p:val>
                                            <p:fltVal val="0"/>
                                          </p:val>
                                        </p:tav>
                                        <p:tav tm="100000">
                                          <p:val>
                                            <p:strVal val="#ppt_w"/>
                                          </p:val>
                                        </p:tav>
                                      </p:tavLst>
                                    </p:anim>
                                    <p:anim calcmode="lin" valueType="num">
                                      <p:cBhvr>
                                        <p:cTn id="38" dur="1000" fill="hold"/>
                                        <p:tgtEl>
                                          <p:spTgt spid="7">
                                            <p:txEl>
                                              <p:pRg st="3" end="3"/>
                                            </p:txEl>
                                          </p:spTgt>
                                        </p:tgtEl>
                                        <p:attrNameLst>
                                          <p:attrName>ppt_h</p:attrName>
                                        </p:attrNameLst>
                                      </p:cBhvr>
                                      <p:tavLst>
                                        <p:tav tm="0">
                                          <p:val>
                                            <p:fltVal val="0"/>
                                          </p:val>
                                        </p:tav>
                                        <p:tav tm="100000">
                                          <p:val>
                                            <p:strVal val="#ppt_h"/>
                                          </p:val>
                                        </p:tav>
                                      </p:tavLst>
                                    </p:anim>
                                    <p:anim calcmode="lin" valueType="num">
                                      <p:cBhvr>
                                        <p:cTn id="39" dur="1000" fill="hold"/>
                                        <p:tgtEl>
                                          <p:spTgt spid="7">
                                            <p:txEl>
                                              <p:pRg st="3" end="3"/>
                                            </p:txEl>
                                          </p:spTgt>
                                        </p:tgtEl>
                                        <p:attrNameLst>
                                          <p:attrName>style.rotation</p:attrName>
                                        </p:attrNameLst>
                                      </p:cBhvr>
                                      <p:tavLst>
                                        <p:tav tm="0">
                                          <p:val>
                                            <p:fltVal val="90"/>
                                          </p:val>
                                        </p:tav>
                                        <p:tav tm="100000">
                                          <p:val>
                                            <p:fltVal val="0"/>
                                          </p:val>
                                        </p:tav>
                                      </p:tavLst>
                                    </p:anim>
                                    <p:animEffect transition="in" filter="fade">
                                      <p:cBhvr>
                                        <p:cTn id="40" dur="1000"/>
                                        <p:tgtEl>
                                          <p:spTgt spid="7">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3" fill="hold" nodeType="clickEffect">
                                  <p:stCondLst>
                                    <p:cond delay="0"/>
                                  </p:stCondLst>
                                  <p:childTnLst>
                                    <p:set>
                                      <p:cBhvr>
                                        <p:cTn id="44" dur="1" fill="hold">
                                          <p:stCondLst>
                                            <p:cond delay="0"/>
                                          </p:stCondLst>
                                        </p:cTn>
                                        <p:tgtEl>
                                          <p:spTgt spid="7">
                                            <p:txEl>
                                              <p:pRg st="4" end="4"/>
                                            </p:txEl>
                                          </p:spTgt>
                                        </p:tgtEl>
                                        <p:attrNameLst>
                                          <p:attrName>style.visibility</p:attrName>
                                        </p:attrNameLst>
                                      </p:cBhvr>
                                      <p:to>
                                        <p:strVal val="visible"/>
                                      </p:to>
                                    </p:set>
                                    <p:anim calcmode="lin" valueType="num">
                                      <p:cBhvr additive="base">
                                        <p:cTn id="45" dur="500" fill="hold"/>
                                        <p:tgtEl>
                                          <p:spTgt spid="7">
                                            <p:txEl>
                                              <p:pRg st="4" end="4"/>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500"/>
                                        <p:tgtEl>
                                          <p:spTgt spid="8"/>
                                        </p:tgtEl>
                                      </p:cBhvr>
                                    </p:animEffect>
                                  </p:childTnLst>
                                </p:cTn>
                              </p:par>
                            </p:childTnLst>
                          </p:cTn>
                        </p:par>
                        <p:par>
                          <p:cTn id="52" fill="hold">
                            <p:stCondLst>
                              <p:cond delay="500"/>
                            </p:stCondLst>
                            <p:childTnLst>
                              <p:par>
                                <p:cTn id="53" presetID="2" presetClass="entr" presetSubtype="2"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1+#ppt_w/2"/>
                                          </p:val>
                                        </p:tav>
                                        <p:tav tm="100000">
                                          <p:val>
                                            <p:strVal val="#ppt_x"/>
                                          </p:val>
                                        </p:tav>
                                      </p:tavLst>
                                    </p:anim>
                                    <p:anim calcmode="lin" valueType="num">
                                      <p:cBhvr additive="base">
                                        <p:cTn id="5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6" grpId="0"/>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322" y="0"/>
            <a:ext cx="10285836" cy="1229955"/>
          </a:xfrm>
        </p:spPr>
        <p:txBody>
          <a:bodyPr/>
          <a:lstStyle/>
          <a:p>
            <a:r>
              <a:rPr lang="en-US" altLang="zh-CN" b="1" dirty="0">
                <a:latin typeface="仿宋" panose="02010609060101010101" pitchFamily="49" charset="-122"/>
                <a:ea typeface="仿宋" panose="02010609060101010101" pitchFamily="49" charset="-122"/>
              </a:rPr>
              <a:t>2.2  </a:t>
            </a:r>
            <a:r>
              <a:rPr lang="zh-CN" altLang="en-US" b="1" dirty="0">
                <a:latin typeface="仿宋" panose="02010609060101010101" pitchFamily="49" charset="-122"/>
                <a:ea typeface="仿宋" panose="02010609060101010101" pitchFamily="49" charset="-122"/>
              </a:rPr>
              <a:t>数据类型和运算符号</a:t>
            </a:r>
          </a:p>
        </p:txBody>
      </p:sp>
      <p:sp>
        <p:nvSpPr>
          <p:cNvPr id="11" name="矩形 10">
            <a:extLst>
              <a:ext uri="{FF2B5EF4-FFF2-40B4-BE49-F238E27FC236}">
                <a16:creationId xmlns:a16="http://schemas.microsoft.com/office/drawing/2014/main" id="{E11FABFA-81B0-4119-99E2-EFDC20803ECF}"/>
              </a:ext>
            </a:extLst>
          </p:cNvPr>
          <p:cNvSpPr/>
          <p:nvPr/>
        </p:nvSpPr>
        <p:spPr>
          <a:xfrm>
            <a:off x="0" y="6325036"/>
            <a:ext cx="12192000" cy="542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7F95465F-AB2D-4FBB-8B95-122F9751F2CF}"/>
              </a:ext>
            </a:extLst>
          </p:cNvPr>
          <p:cNvSpPr/>
          <p:nvPr/>
        </p:nvSpPr>
        <p:spPr>
          <a:xfrm>
            <a:off x="1340644" y="4344194"/>
            <a:ext cx="10469562" cy="55244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8" name="矩形 37">
            <a:extLst>
              <a:ext uri="{FF2B5EF4-FFF2-40B4-BE49-F238E27FC236}">
                <a16:creationId xmlns:a16="http://schemas.microsoft.com/office/drawing/2014/main" id="{BBCC3122-ED39-4A85-BD24-29AD70177611}"/>
              </a:ext>
            </a:extLst>
          </p:cNvPr>
          <p:cNvSpPr/>
          <p:nvPr/>
        </p:nvSpPr>
        <p:spPr>
          <a:xfrm>
            <a:off x="1340644" y="2591594"/>
            <a:ext cx="10469562" cy="55244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39" name="Freeform 3">
            <a:extLst>
              <a:ext uri="{FF2B5EF4-FFF2-40B4-BE49-F238E27FC236}">
                <a16:creationId xmlns:a16="http://schemas.microsoft.com/office/drawing/2014/main" id="{CC5FA19F-6113-4473-B621-66DC5AFE732A}"/>
              </a:ext>
            </a:extLst>
          </p:cNvPr>
          <p:cNvSpPr/>
          <p:nvPr/>
        </p:nvSpPr>
        <p:spPr>
          <a:xfrm>
            <a:off x="794" y="12961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40" name="内容占位符 2">
            <a:extLst>
              <a:ext uri="{FF2B5EF4-FFF2-40B4-BE49-F238E27FC236}">
                <a16:creationId xmlns:a16="http://schemas.microsoft.com/office/drawing/2014/main" id="{7670398E-DBD9-41A0-8EFF-45A3B2A00296}"/>
              </a:ext>
            </a:extLst>
          </p:cNvPr>
          <p:cNvSpPr txBox="1">
            <a:spLocks/>
          </p:cNvSpPr>
          <p:nvPr/>
        </p:nvSpPr>
        <p:spPr>
          <a:xfrm>
            <a:off x="1070409" y="1306088"/>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1</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、整型数</a:t>
            </a:r>
          </a:p>
        </p:txBody>
      </p:sp>
      <p:sp>
        <p:nvSpPr>
          <p:cNvPr id="41" name="内容占位符 1">
            <a:extLst>
              <a:ext uri="{FF2B5EF4-FFF2-40B4-BE49-F238E27FC236}">
                <a16:creationId xmlns:a16="http://schemas.microsoft.com/office/drawing/2014/main" id="{54D6E5E1-0A03-4295-B1D1-D2ECD089CF2D}"/>
              </a:ext>
            </a:extLst>
          </p:cNvPr>
          <p:cNvSpPr>
            <a:spLocks noGrp="1"/>
          </p:cNvSpPr>
          <p:nvPr>
            <p:ph idx="1"/>
          </p:nvPr>
        </p:nvSpPr>
        <p:spPr>
          <a:xfrm>
            <a:off x="1204912" y="1880831"/>
            <a:ext cx="10798529" cy="4292163"/>
          </a:xfrm>
        </p:spPr>
        <p:txBody>
          <a:bodyPr>
            <a:noAutofit/>
          </a:bodyPr>
          <a:lstStyle/>
          <a:p>
            <a:pPr marL="0" indent="0">
              <a:spcBef>
                <a:spcPts val="1800"/>
              </a:spcBef>
              <a:buFont typeface="Symbol" pitchFamily="18" charset="2"/>
              <a:buNone/>
              <a:defRPr/>
            </a:pPr>
            <a:r>
              <a:rPr lang="zh-CN" altLang="en-US" sz="2400" dirty="0">
                <a:latin typeface="仿宋" panose="02010609060101010101" pitchFamily="49" charset="-122"/>
                <a:ea typeface="仿宋" panose="02010609060101010101" pitchFamily="49" charset="-122"/>
              </a:rPr>
              <a:t>没有小数部分的数值型数就是整型数。</a:t>
            </a:r>
          </a:p>
          <a:p>
            <a:pPr marL="0" indent="0">
              <a:spcBef>
                <a:spcPts val="1800"/>
              </a:spcBef>
              <a:buFont typeface="Symbol" pitchFamily="18" charset="2"/>
              <a:buNone/>
              <a:defRPr/>
            </a:pPr>
            <a:r>
              <a:rPr lang="zh-CN" altLang="en-US" sz="2400" dirty="0">
                <a:latin typeface="仿宋" panose="02010609060101010101" pitchFamily="49" charset="-122"/>
                <a:ea typeface="仿宋" panose="02010609060101010101" pitchFamily="49" charset="-122"/>
              </a:rPr>
              <a:t>（</a:t>
            </a:r>
            <a:r>
              <a:rPr lang="en-US" altLang="zh-CN" sz="2400" dirty="0">
                <a:latin typeface="仿宋" panose="02010609060101010101" pitchFamily="49" charset="-122"/>
                <a:ea typeface="仿宋" panose="02010609060101010101" pitchFamily="49" charset="-122"/>
              </a:rPr>
              <a:t>1</a:t>
            </a:r>
            <a:r>
              <a:rPr lang="zh-CN" altLang="en-US" sz="2400" dirty="0">
                <a:latin typeface="仿宋" panose="02010609060101010101" pitchFamily="49" charset="-122"/>
                <a:ea typeface="仿宋" panose="02010609060101010101" pitchFamily="49" charset="-122"/>
              </a:rPr>
              <a:t>）字节整型数</a:t>
            </a:r>
            <a:r>
              <a:rPr lang="en-US" altLang="zh-CN" sz="2400" dirty="0">
                <a:latin typeface="仿宋" panose="02010609060101010101" pitchFamily="49" charset="-122"/>
                <a:ea typeface="仿宋" panose="02010609060101010101" pitchFamily="49" charset="-122"/>
              </a:rPr>
              <a:t>byte</a:t>
            </a:r>
          </a:p>
          <a:p>
            <a:pPr marL="0" indent="0">
              <a:spcBef>
                <a:spcPts val="1800"/>
              </a:spcBef>
              <a:buFont typeface="Symbol" pitchFamily="18" charset="2"/>
              <a:buNone/>
              <a:defRPr/>
            </a:pPr>
            <a:r>
              <a:rPr lang="zh-CN" altLang="en-US" sz="2400" dirty="0">
                <a:latin typeface="仿宋" panose="02010609060101010101" pitchFamily="49" charset="-122"/>
                <a:ea typeface="仿宋" panose="02010609060101010101" pitchFamily="49" charset="-122"/>
              </a:rPr>
              <a:t>用一个字节（</a:t>
            </a:r>
            <a:r>
              <a:rPr lang="en-US" altLang="zh-CN" sz="2400" dirty="0">
                <a:latin typeface="仿宋" panose="02010609060101010101" pitchFamily="49" charset="-122"/>
                <a:ea typeface="仿宋" panose="02010609060101010101" pitchFamily="49" charset="-122"/>
              </a:rPr>
              <a:t>8</a:t>
            </a:r>
            <a:r>
              <a:rPr lang="zh-CN" altLang="en-US" sz="2400" dirty="0">
                <a:latin typeface="仿宋" panose="02010609060101010101" pitchFamily="49" charset="-122"/>
                <a:ea typeface="仿宋" panose="02010609060101010101" pitchFamily="49" charset="-122"/>
              </a:rPr>
              <a:t>个二进制数）表示整型数，所以一个字节型数表示数的范围是：</a:t>
            </a:r>
            <a:r>
              <a:rPr lang="en-US" altLang="zh-CN" sz="2400" dirty="0">
                <a:latin typeface="仿宋" panose="02010609060101010101" pitchFamily="49" charset="-122"/>
                <a:ea typeface="仿宋" panose="02010609060101010101" pitchFamily="49" charset="-122"/>
              </a:rPr>
              <a:t>-128~127</a:t>
            </a:r>
            <a:r>
              <a:rPr lang="zh-CN" altLang="en-US" sz="2400" dirty="0">
                <a:latin typeface="仿宋" panose="02010609060101010101" pitchFamily="49" charset="-122"/>
                <a:ea typeface="仿宋" panose="02010609060101010101" pitchFamily="49" charset="-122"/>
              </a:rPr>
              <a:t>。</a:t>
            </a:r>
          </a:p>
          <a:p>
            <a:pPr marL="0" indent="0">
              <a:spcBef>
                <a:spcPts val="1800"/>
              </a:spcBef>
              <a:buFont typeface="Symbol" pitchFamily="18" charset="2"/>
              <a:buNone/>
              <a:defRPr/>
            </a:pPr>
            <a:r>
              <a:rPr lang="zh-CN" altLang="en-US" sz="2400" dirty="0">
                <a:latin typeface="仿宋" panose="02010609060101010101" pitchFamily="49" charset="-122"/>
                <a:ea typeface="仿宋" panose="02010609060101010101" pitchFamily="49" charset="-122"/>
              </a:rPr>
              <a:t>（</a:t>
            </a:r>
            <a:r>
              <a:rPr lang="en-US" altLang="zh-CN" sz="2400" dirty="0">
                <a:latin typeface="仿宋" panose="02010609060101010101" pitchFamily="49" charset="-122"/>
                <a:ea typeface="仿宋" panose="02010609060101010101" pitchFamily="49" charset="-122"/>
              </a:rPr>
              <a:t>2</a:t>
            </a:r>
            <a:r>
              <a:rPr lang="zh-CN" altLang="en-US" sz="2400" dirty="0">
                <a:latin typeface="仿宋" panose="02010609060101010101" pitchFamily="49" charset="-122"/>
                <a:ea typeface="仿宋" panose="02010609060101010101" pitchFamily="49" charset="-122"/>
              </a:rPr>
              <a:t>）短整型</a:t>
            </a:r>
            <a:r>
              <a:rPr lang="en-US" altLang="zh-CN" sz="2400" dirty="0">
                <a:latin typeface="仿宋" panose="02010609060101010101" pitchFamily="49" charset="-122"/>
                <a:ea typeface="仿宋" panose="02010609060101010101" pitchFamily="49" charset="-122"/>
              </a:rPr>
              <a:t>short</a:t>
            </a:r>
          </a:p>
          <a:p>
            <a:pPr marL="0" indent="0">
              <a:spcBef>
                <a:spcPts val="1800"/>
              </a:spcBef>
              <a:buFont typeface="Symbol" pitchFamily="18" charset="2"/>
              <a:buNone/>
              <a:defRPr/>
            </a:pPr>
            <a:r>
              <a:rPr lang="zh-CN" altLang="en-US" sz="2400" dirty="0">
                <a:latin typeface="仿宋" panose="02010609060101010101" pitchFamily="49" charset="-122"/>
                <a:ea typeface="仿宋" panose="02010609060101010101" pitchFamily="49" charset="-122"/>
              </a:rPr>
              <a:t>用两个字节（</a:t>
            </a:r>
            <a:r>
              <a:rPr lang="en-US" altLang="zh-CN" sz="2400" dirty="0">
                <a:latin typeface="仿宋" panose="02010609060101010101" pitchFamily="49" charset="-122"/>
                <a:ea typeface="仿宋" panose="02010609060101010101" pitchFamily="49" charset="-122"/>
              </a:rPr>
              <a:t>16</a:t>
            </a:r>
            <a:r>
              <a:rPr lang="zh-CN" altLang="en-US" sz="2400" dirty="0">
                <a:latin typeface="仿宋" panose="02010609060101010101" pitchFamily="49" charset="-122"/>
                <a:ea typeface="仿宋" panose="02010609060101010101" pitchFamily="49" charset="-122"/>
              </a:rPr>
              <a:t>个二进制数）表示整型数，一个短整数表示数的范围是：</a:t>
            </a:r>
            <a:r>
              <a:rPr lang="en-US" altLang="zh-CN" sz="2400" dirty="0">
                <a:latin typeface="仿宋" panose="02010609060101010101" pitchFamily="49" charset="-122"/>
                <a:ea typeface="仿宋" panose="02010609060101010101" pitchFamily="49" charset="-122"/>
              </a:rPr>
              <a:t>-32768~32767</a:t>
            </a:r>
            <a:r>
              <a:rPr lang="zh-CN" altLang="en-US" sz="2400"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1292340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wipe(left)">
                                      <p:cBhvr>
                                        <p:cTn id="10" dur="500"/>
                                        <p:tgtEl>
                                          <p:spTgt spid="39"/>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40"/>
                                        </p:tgtEl>
                                        <p:attrNameLst>
                                          <p:attrName>style.visibility</p:attrName>
                                        </p:attrNameLst>
                                      </p:cBhvr>
                                      <p:to>
                                        <p:strVal val="visible"/>
                                      </p:to>
                                    </p:set>
                                    <p:anim calcmode="lin" valueType="num">
                                      <p:cBhvr additive="base">
                                        <p:cTn id="14" dur="500" fill="hold"/>
                                        <p:tgtEl>
                                          <p:spTgt spid="40"/>
                                        </p:tgtEl>
                                        <p:attrNameLst>
                                          <p:attrName>ppt_x</p:attrName>
                                        </p:attrNameLst>
                                      </p:cBhvr>
                                      <p:tavLst>
                                        <p:tav tm="0">
                                          <p:val>
                                            <p:strVal val="1+#ppt_w/2"/>
                                          </p:val>
                                        </p:tav>
                                        <p:tav tm="100000">
                                          <p:val>
                                            <p:strVal val="#ppt_x"/>
                                          </p:val>
                                        </p:tav>
                                      </p:tavLst>
                                    </p:anim>
                                    <p:anim calcmode="lin" valueType="num">
                                      <p:cBhvr additive="base">
                                        <p:cTn id="15" dur="500" fill="hold"/>
                                        <p:tgtEl>
                                          <p:spTgt spid="40"/>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9" fill="hold" grpId="0" nodeType="afterEffect">
                                  <p:stCondLst>
                                    <p:cond delay="0"/>
                                  </p:stCondLst>
                                  <p:childTnLst>
                                    <p:set>
                                      <p:cBhvr>
                                        <p:cTn id="18" dur="1" fill="hold">
                                          <p:stCondLst>
                                            <p:cond delay="0"/>
                                          </p:stCondLst>
                                        </p:cTn>
                                        <p:tgtEl>
                                          <p:spTgt spid="41">
                                            <p:txEl>
                                              <p:pRg st="0" end="0"/>
                                            </p:txEl>
                                          </p:spTgt>
                                        </p:tgtEl>
                                        <p:attrNameLst>
                                          <p:attrName>style.visibility</p:attrName>
                                        </p:attrNameLst>
                                      </p:cBhvr>
                                      <p:to>
                                        <p:strVal val="visible"/>
                                      </p:to>
                                    </p:set>
                                    <p:anim calcmode="lin" valueType="num">
                                      <p:cBhvr additive="base">
                                        <p:cTn id="19"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wipe(left)">
                                      <p:cBhvr>
                                        <p:cTn id="25" dur="500"/>
                                        <p:tgtEl>
                                          <p:spTgt spid="38"/>
                                        </p:tgtEl>
                                      </p:cBhvr>
                                    </p:animEffect>
                                  </p:childTnLst>
                                </p:cTn>
                              </p:par>
                            </p:childTnLst>
                          </p:cTn>
                        </p:par>
                        <p:par>
                          <p:cTn id="26" fill="hold">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41">
                                            <p:txEl>
                                              <p:pRg st="1" end="1"/>
                                            </p:txEl>
                                          </p:spTgt>
                                        </p:tgtEl>
                                        <p:attrNameLst>
                                          <p:attrName>style.visibility</p:attrName>
                                        </p:attrNameLst>
                                      </p:cBhvr>
                                      <p:to>
                                        <p:strVal val="visible"/>
                                      </p:to>
                                    </p:set>
                                    <p:anim calcmode="lin" valueType="num">
                                      <p:cBhvr additive="base">
                                        <p:cTn id="29" dur="500" fill="hold"/>
                                        <p:tgtEl>
                                          <p:spTgt spid="41">
                                            <p:txEl>
                                              <p:pRg st="1" end="1"/>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9" fill="hold" grpId="0" nodeType="clickEffect">
                                  <p:stCondLst>
                                    <p:cond delay="0"/>
                                  </p:stCondLst>
                                  <p:childTnLst>
                                    <p:set>
                                      <p:cBhvr>
                                        <p:cTn id="34" dur="1" fill="hold">
                                          <p:stCondLst>
                                            <p:cond delay="0"/>
                                          </p:stCondLst>
                                        </p:cTn>
                                        <p:tgtEl>
                                          <p:spTgt spid="41">
                                            <p:txEl>
                                              <p:pRg st="2" end="2"/>
                                            </p:txEl>
                                          </p:spTgt>
                                        </p:tgtEl>
                                        <p:attrNameLst>
                                          <p:attrName>style.visibility</p:attrName>
                                        </p:attrNameLst>
                                      </p:cBhvr>
                                      <p:to>
                                        <p:strVal val="visible"/>
                                      </p:to>
                                    </p:set>
                                    <p:anim calcmode="lin" valueType="num">
                                      <p:cBhvr additive="base">
                                        <p:cTn id="35" dur="500" fill="hold"/>
                                        <p:tgtEl>
                                          <p:spTgt spid="41">
                                            <p:txEl>
                                              <p:pRg st="2" end="2"/>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41">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wipe(left)">
                                      <p:cBhvr>
                                        <p:cTn id="41" dur="500"/>
                                        <p:tgtEl>
                                          <p:spTgt spid="37"/>
                                        </p:tgtEl>
                                      </p:cBhvr>
                                    </p:animEffect>
                                  </p:childTnLst>
                                </p:cTn>
                              </p:par>
                            </p:childTnLst>
                          </p:cTn>
                        </p:par>
                        <p:par>
                          <p:cTn id="42" fill="hold">
                            <p:stCondLst>
                              <p:cond delay="500"/>
                            </p:stCondLst>
                            <p:childTnLst>
                              <p:par>
                                <p:cTn id="43" presetID="2" presetClass="entr" presetSubtype="2" fill="hold" grpId="0" nodeType="afterEffect">
                                  <p:stCondLst>
                                    <p:cond delay="0"/>
                                  </p:stCondLst>
                                  <p:childTnLst>
                                    <p:set>
                                      <p:cBhvr>
                                        <p:cTn id="44" dur="1" fill="hold">
                                          <p:stCondLst>
                                            <p:cond delay="0"/>
                                          </p:stCondLst>
                                        </p:cTn>
                                        <p:tgtEl>
                                          <p:spTgt spid="41">
                                            <p:txEl>
                                              <p:pRg st="3" end="3"/>
                                            </p:txEl>
                                          </p:spTgt>
                                        </p:tgtEl>
                                        <p:attrNameLst>
                                          <p:attrName>style.visibility</p:attrName>
                                        </p:attrNameLst>
                                      </p:cBhvr>
                                      <p:to>
                                        <p:strVal val="visible"/>
                                      </p:to>
                                    </p:set>
                                    <p:anim calcmode="lin" valueType="num">
                                      <p:cBhvr additive="base">
                                        <p:cTn id="45" dur="500" fill="hold"/>
                                        <p:tgtEl>
                                          <p:spTgt spid="41">
                                            <p:txEl>
                                              <p:pRg st="3" end="3"/>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4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9" fill="hold" grpId="0" nodeType="clickEffect">
                                  <p:stCondLst>
                                    <p:cond delay="0"/>
                                  </p:stCondLst>
                                  <p:childTnLst>
                                    <p:set>
                                      <p:cBhvr>
                                        <p:cTn id="50" dur="1" fill="hold">
                                          <p:stCondLst>
                                            <p:cond delay="0"/>
                                          </p:stCondLst>
                                        </p:cTn>
                                        <p:tgtEl>
                                          <p:spTgt spid="41">
                                            <p:txEl>
                                              <p:pRg st="4" end="4"/>
                                            </p:txEl>
                                          </p:spTgt>
                                        </p:tgtEl>
                                        <p:attrNameLst>
                                          <p:attrName>style.visibility</p:attrName>
                                        </p:attrNameLst>
                                      </p:cBhvr>
                                      <p:to>
                                        <p:strVal val="visible"/>
                                      </p:to>
                                    </p:set>
                                    <p:anim calcmode="lin" valueType="num">
                                      <p:cBhvr additive="base">
                                        <p:cTn id="51" dur="500" fill="hold"/>
                                        <p:tgtEl>
                                          <p:spTgt spid="41">
                                            <p:txEl>
                                              <p:pRg st="4" end="4"/>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41">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animBg="1"/>
      <p:bldP spid="38" grpId="0" animBg="1"/>
      <p:bldP spid="39" grpId="0" animBg="1"/>
      <p:bldP spid="40" grpId="0"/>
      <p:bldP spid="41"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矩形: 圆角 6">
            <a:extLst>
              <a:ext uri="{FF2B5EF4-FFF2-40B4-BE49-F238E27FC236}">
                <a16:creationId xmlns:a16="http://schemas.microsoft.com/office/drawing/2014/main" id="{A40EBE4B-E7F2-47E4-822E-3D5F28DF1BF1}"/>
              </a:ext>
            </a:extLst>
          </p:cNvPr>
          <p:cNvSpPr/>
          <p:nvPr/>
        </p:nvSpPr>
        <p:spPr>
          <a:xfrm>
            <a:off x="6092501" y="3588674"/>
            <a:ext cx="4590143" cy="584200"/>
          </a:xfrm>
          <a:prstGeom prst="roundRect">
            <a:avLst>
              <a:gd name="adj" fmla="val 0"/>
            </a:avLst>
          </a:prstGeom>
          <a:solidFill>
            <a:srgbClr val="75666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a:solidFill>
                <a:schemeClr val="bg1"/>
              </a:solidFill>
              <a:latin typeface="仿宋" panose="02010609060101010101" pitchFamily="49" charset="-122"/>
              <a:ea typeface="仿宋" panose="02010609060101010101" pitchFamily="49" charset="-122"/>
            </a:endParaRPr>
          </a:p>
        </p:txBody>
      </p:sp>
      <p:grpSp>
        <p:nvGrpSpPr>
          <p:cNvPr id="120" name="组合 119">
            <a:extLst>
              <a:ext uri="{FF2B5EF4-FFF2-40B4-BE49-F238E27FC236}">
                <a16:creationId xmlns:a16="http://schemas.microsoft.com/office/drawing/2014/main" id="{12536E3C-E9B8-472D-ADE4-961AC72CE232}"/>
              </a:ext>
            </a:extLst>
          </p:cNvPr>
          <p:cNvGrpSpPr/>
          <p:nvPr/>
        </p:nvGrpSpPr>
        <p:grpSpPr>
          <a:xfrm>
            <a:off x="5283214" y="1248880"/>
            <a:ext cx="549846" cy="617986"/>
            <a:chOff x="279401" y="2698750"/>
            <a:chExt cx="1473200" cy="1655763"/>
          </a:xfrm>
        </p:grpSpPr>
        <p:sp>
          <p:nvSpPr>
            <p:cNvPr id="121" name="Freeform 45">
              <a:extLst>
                <a:ext uri="{FF2B5EF4-FFF2-40B4-BE49-F238E27FC236}">
                  <a16:creationId xmlns:a16="http://schemas.microsoft.com/office/drawing/2014/main" id="{5A6B1E3D-737E-4E7F-9CFF-61084CB179F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2" name="Freeform 46">
              <a:extLst>
                <a:ext uri="{FF2B5EF4-FFF2-40B4-BE49-F238E27FC236}">
                  <a16:creationId xmlns:a16="http://schemas.microsoft.com/office/drawing/2014/main" id="{B90E1F18-7BC4-41B6-8B8E-F8BB8C26EE93}"/>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3" name="Freeform 47">
              <a:extLst>
                <a:ext uri="{FF2B5EF4-FFF2-40B4-BE49-F238E27FC236}">
                  <a16:creationId xmlns:a16="http://schemas.microsoft.com/office/drawing/2014/main" id="{231A5CE1-B98E-44FC-8E6E-C52607274C8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4" name="Freeform 48">
              <a:extLst>
                <a:ext uri="{FF2B5EF4-FFF2-40B4-BE49-F238E27FC236}">
                  <a16:creationId xmlns:a16="http://schemas.microsoft.com/office/drawing/2014/main" id="{980829F6-B387-42A8-849F-6C8E73FE966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5" name="Freeform 49">
              <a:extLst>
                <a:ext uri="{FF2B5EF4-FFF2-40B4-BE49-F238E27FC236}">
                  <a16:creationId xmlns:a16="http://schemas.microsoft.com/office/drawing/2014/main" id="{AF1F527F-DB45-4317-85EB-6C5FB5B729A4}"/>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6" name="Oval 50">
              <a:extLst>
                <a:ext uri="{FF2B5EF4-FFF2-40B4-BE49-F238E27FC236}">
                  <a16:creationId xmlns:a16="http://schemas.microsoft.com/office/drawing/2014/main" id="{45E0D06C-CFFB-494E-BDC4-8225308719A8}"/>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7" name="Freeform 51">
              <a:extLst>
                <a:ext uri="{FF2B5EF4-FFF2-40B4-BE49-F238E27FC236}">
                  <a16:creationId xmlns:a16="http://schemas.microsoft.com/office/drawing/2014/main" id="{176FB438-A2C8-4D8A-9455-8685C32D2A83}"/>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28" name="Freeform 52">
              <a:extLst>
                <a:ext uri="{FF2B5EF4-FFF2-40B4-BE49-F238E27FC236}">
                  <a16:creationId xmlns:a16="http://schemas.microsoft.com/office/drawing/2014/main" id="{587BAF12-F001-4A50-8437-9BD79F91E50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129" name="组合 128">
            <a:extLst>
              <a:ext uri="{FF2B5EF4-FFF2-40B4-BE49-F238E27FC236}">
                <a16:creationId xmlns:a16="http://schemas.microsoft.com/office/drawing/2014/main" id="{5BC1E2AB-3648-4AF6-9081-8DCDAA4B37B7}"/>
              </a:ext>
            </a:extLst>
          </p:cNvPr>
          <p:cNvGrpSpPr/>
          <p:nvPr/>
        </p:nvGrpSpPr>
        <p:grpSpPr>
          <a:xfrm>
            <a:off x="5274270" y="1968692"/>
            <a:ext cx="549846" cy="617986"/>
            <a:chOff x="279401" y="2698750"/>
            <a:chExt cx="1473200" cy="1655763"/>
          </a:xfrm>
        </p:grpSpPr>
        <p:sp>
          <p:nvSpPr>
            <p:cNvPr id="130" name="Freeform 45">
              <a:extLst>
                <a:ext uri="{FF2B5EF4-FFF2-40B4-BE49-F238E27FC236}">
                  <a16:creationId xmlns:a16="http://schemas.microsoft.com/office/drawing/2014/main" id="{3972C737-E08F-4E81-A435-0E694C487CA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1" name="Freeform 46">
              <a:extLst>
                <a:ext uri="{FF2B5EF4-FFF2-40B4-BE49-F238E27FC236}">
                  <a16:creationId xmlns:a16="http://schemas.microsoft.com/office/drawing/2014/main" id="{996B2CEE-4B54-4F87-A12B-9502DC4B3EB1}"/>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2" name="Freeform 47">
              <a:extLst>
                <a:ext uri="{FF2B5EF4-FFF2-40B4-BE49-F238E27FC236}">
                  <a16:creationId xmlns:a16="http://schemas.microsoft.com/office/drawing/2014/main" id="{A3D511C7-83A3-44E3-AD8E-954CF78A100B}"/>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3" name="Freeform 48">
              <a:extLst>
                <a:ext uri="{FF2B5EF4-FFF2-40B4-BE49-F238E27FC236}">
                  <a16:creationId xmlns:a16="http://schemas.microsoft.com/office/drawing/2014/main" id="{A11E4F89-9485-4EC3-B7F2-A75844226029}"/>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4" name="Freeform 49">
              <a:extLst>
                <a:ext uri="{FF2B5EF4-FFF2-40B4-BE49-F238E27FC236}">
                  <a16:creationId xmlns:a16="http://schemas.microsoft.com/office/drawing/2014/main" id="{4DA3EAED-299D-48A4-BB5D-FDF47255A03C}"/>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5" name="Oval 50">
              <a:extLst>
                <a:ext uri="{FF2B5EF4-FFF2-40B4-BE49-F238E27FC236}">
                  <a16:creationId xmlns:a16="http://schemas.microsoft.com/office/drawing/2014/main" id="{5EFC0F61-47EA-4811-B68A-E8DCA36B42B7}"/>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6" name="Freeform 51">
              <a:extLst>
                <a:ext uri="{FF2B5EF4-FFF2-40B4-BE49-F238E27FC236}">
                  <a16:creationId xmlns:a16="http://schemas.microsoft.com/office/drawing/2014/main" id="{B6004DD6-B5A2-4F05-943F-1C59397A0BBC}"/>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37" name="Freeform 52">
              <a:extLst>
                <a:ext uri="{FF2B5EF4-FFF2-40B4-BE49-F238E27FC236}">
                  <a16:creationId xmlns:a16="http://schemas.microsoft.com/office/drawing/2014/main" id="{EEBCF78E-CB09-4C07-A049-F6E0D7E2F81C}"/>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38" name="TextBox 68">
            <a:extLst>
              <a:ext uri="{FF2B5EF4-FFF2-40B4-BE49-F238E27FC236}">
                <a16:creationId xmlns:a16="http://schemas.microsoft.com/office/drawing/2014/main" id="{62CFC4C2-9DBB-4970-87C2-F7342454C3BD}"/>
              </a:ext>
            </a:extLst>
          </p:cNvPr>
          <p:cNvSpPr txBox="1"/>
          <p:nvPr/>
        </p:nvSpPr>
        <p:spPr>
          <a:xfrm>
            <a:off x="6095206" y="2114102"/>
            <a:ext cx="39616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2.3   </a:t>
            </a:r>
            <a:r>
              <a:rPr lang="zh-CN" altLang="en-US" sz="2400" b="1" dirty="0">
                <a:latin typeface="仿宋" panose="02010609060101010101" pitchFamily="49" charset="-122"/>
                <a:ea typeface="仿宋" panose="02010609060101010101" pitchFamily="49" charset="-122"/>
              </a:rPr>
              <a:t>输入输出</a:t>
            </a:r>
          </a:p>
        </p:txBody>
      </p:sp>
      <p:grpSp>
        <p:nvGrpSpPr>
          <p:cNvPr id="139" name="组合 138">
            <a:extLst>
              <a:ext uri="{FF2B5EF4-FFF2-40B4-BE49-F238E27FC236}">
                <a16:creationId xmlns:a16="http://schemas.microsoft.com/office/drawing/2014/main" id="{BE048C30-E67A-482E-B9EB-77F4FAD8BB55}"/>
              </a:ext>
            </a:extLst>
          </p:cNvPr>
          <p:cNvGrpSpPr/>
          <p:nvPr/>
        </p:nvGrpSpPr>
        <p:grpSpPr>
          <a:xfrm>
            <a:off x="5275064" y="2742685"/>
            <a:ext cx="549846" cy="617986"/>
            <a:chOff x="279401" y="2698750"/>
            <a:chExt cx="1473200" cy="1655763"/>
          </a:xfrm>
        </p:grpSpPr>
        <p:sp>
          <p:nvSpPr>
            <p:cNvPr id="140" name="Freeform 45">
              <a:extLst>
                <a:ext uri="{FF2B5EF4-FFF2-40B4-BE49-F238E27FC236}">
                  <a16:creationId xmlns:a16="http://schemas.microsoft.com/office/drawing/2014/main" id="{EB9781C6-124D-49CE-82D3-2C7F6EF8D3D4}"/>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1" name="Freeform 46">
              <a:extLst>
                <a:ext uri="{FF2B5EF4-FFF2-40B4-BE49-F238E27FC236}">
                  <a16:creationId xmlns:a16="http://schemas.microsoft.com/office/drawing/2014/main" id="{A531BAD0-2FFA-4B26-9B22-8824AEDAD347}"/>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2" name="Freeform 47">
              <a:extLst>
                <a:ext uri="{FF2B5EF4-FFF2-40B4-BE49-F238E27FC236}">
                  <a16:creationId xmlns:a16="http://schemas.microsoft.com/office/drawing/2014/main" id="{4949DAB7-7B92-4E63-909B-8524BF2DF34F}"/>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3" name="Freeform 48">
              <a:extLst>
                <a:ext uri="{FF2B5EF4-FFF2-40B4-BE49-F238E27FC236}">
                  <a16:creationId xmlns:a16="http://schemas.microsoft.com/office/drawing/2014/main" id="{9D6FD066-BECA-4D5C-B3BC-02B0FB1FDD11}"/>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4" name="Freeform 49">
              <a:extLst>
                <a:ext uri="{FF2B5EF4-FFF2-40B4-BE49-F238E27FC236}">
                  <a16:creationId xmlns:a16="http://schemas.microsoft.com/office/drawing/2014/main" id="{FBE3846C-17E4-49AD-B745-7BDC59974D5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5" name="Oval 50">
              <a:extLst>
                <a:ext uri="{FF2B5EF4-FFF2-40B4-BE49-F238E27FC236}">
                  <a16:creationId xmlns:a16="http://schemas.microsoft.com/office/drawing/2014/main" id="{5736930D-1698-450B-8A9B-28C789A90BA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6" name="Freeform 51">
              <a:extLst>
                <a:ext uri="{FF2B5EF4-FFF2-40B4-BE49-F238E27FC236}">
                  <a16:creationId xmlns:a16="http://schemas.microsoft.com/office/drawing/2014/main" id="{035E16BF-3FE5-4482-9628-D0108A141B66}"/>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47" name="Freeform 52">
              <a:extLst>
                <a:ext uri="{FF2B5EF4-FFF2-40B4-BE49-F238E27FC236}">
                  <a16:creationId xmlns:a16="http://schemas.microsoft.com/office/drawing/2014/main" id="{B32DD250-0C38-42F7-902A-B93430678D8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48" name="TextBox 78">
            <a:extLst>
              <a:ext uri="{FF2B5EF4-FFF2-40B4-BE49-F238E27FC236}">
                <a16:creationId xmlns:a16="http://schemas.microsoft.com/office/drawing/2014/main" id="{AFEED21C-3772-4E4B-9BE4-CE90B5019F7C}"/>
              </a:ext>
            </a:extLst>
          </p:cNvPr>
          <p:cNvSpPr txBox="1"/>
          <p:nvPr/>
        </p:nvSpPr>
        <p:spPr>
          <a:xfrm>
            <a:off x="6096000" y="2888095"/>
            <a:ext cx="41902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2.4   </a:t>
            </a:r>
            <a:r>
              <a:rPr lang="zh-CN" altLang="en-US" sz="2400" b="1" dirty="0">
                <a:latin typeface="仿宋" panose="02010609060101010101" pitchFamily="49" charset="-122"/>
                <a:ea typeface="仿宋" panose="02010609060101010101" pitchFamily="49" charset="-122"/>
              </a:rPr>
              <a:t>流程控制</a:t>
            </a:r>
          </a:p>
        </p:txBody>
      </p:sp>
      <p:sp>
        <p:nvSpPr>
          <p:cNvPr id="149" name="TextBox 108">
            <a:extLst>
              <a:ext uri="{FF2B5EF4-FFF2-40B4-BE49-F238E27FC236}">
                <a16:creationId xmlns:a16="http://schemas.microsoft.com/office/drawing/2014/main" id="{92646231-BB38-47A7-B400-74719D2F5E49}"/>
              </a:ext>
            </a:extLst>
          </p:cNvPr>
          <p:cNvSpPr txBox="1"/>
          <p:nvPr/>
        </p:nvSpPr>
        <p:spPr>
          <a:xfrm>
            <a:off x="6099500" y="3662088"/>
            <a:ext cx="5180806" cy="461665"/>
          </a:xfrm>
          <a:prstGeom prst="rect">
            <a:avLst/>
          </a:prstGeom>
        </p:spPr>
        <p:txBody>
          <a:bodyPr wrap="square" rtlCol="0">
            <a:spAutoFit/>
          </a:bodyPr>
          <a:lstStyle/>
          <a:p>
            <a:r>
              <a:rPr lang="en-US" altLang="zh-CN" sz="2400" b="1" dirty="0">
                <a:solidFill>
                  <a:schemeClr val="bg1"/>
                </a:solidFill>
                <a:latin typeface="仿宋" panose="02010609060101010101" pitchFamily="49" charset="-122"/>
                <a:ea typeface="仿宋" panose="02010609060101010101" pitchFamily="49" charset="-122"/>
              </a:rPr>
              <a:t>2.5   </a:t>
            </a:r>
            <a:r>
              <a:rPr lang="zh-CN" altLang="en-US" sz="2400" b="1" dirty="0">
                <a:solidFill>
                  <a:schemeClr val="bg1"/>
                </a:solidFill>
                <a:latin typeface="仿宋" panose="02010609060101010101" pitchFamily="49" charset="-122"/>
                <a:ea typeface="仿宋" panose="02010609060101010101" pitchFamily="49" charset="-122"/>
              </a:rPr>
              <a:t>数组</a:t>
            </a:r>
          </a:p>
        </p:txBody>
      </p:sp>
      <p:sp>
        <p:nvSpPr>
          <p:cNvPr id="150" name="TextBox 2">
            <a:extLst>
              <a:ext uri="{FF2B5EF4-FFF2-40B4-BE49-F238E27FC236}">
                <a16:creationId xmlns:a16="http://schemas.microsoft.com/office/drawing/2014/main" id="{4F0869E4-A930-4E46-875D-69EF40867F8B}"/>
              </a:ext>
            </a:extLst>
          </p:cNvPr>
          <p:cNvSpPr txBox="1"/>
          <p:nvPr/>
        </p:nvSpPr>
        <p:spPr>
          <a:xfrm>
            <a:off x="6084338" y="1366069"/>
            <a:ext cx="3961606" cy="461665"/>
          </a:xfrm>
          <a:prstGeom prst="rect">
            <a:avLst/>
          </a:prstGeom>
          <a:noFill/>
        </p:spPr>
        <p:txBody>
          <a:bodyPr wrap="square" rtlCol="0">
            <a:spAutoFit/>
          </a:bodyPr>
          <a:lstStyle/>
          <a:p>
            <a:r>
              <a:rPr lang="en-US" altLang="zh-CN" sz="2400" b="1" dirty="0">
                <a:latin typeface="仿宋" panose="02010609060101010101" pitchFamily="49" charset="-122"/>
                <a:ea typeface="仿宋" panose="02010609060101010101" pitchFamily="49" charset="-122"/>
              </a:rPr>
              <a:t>2.2   </a:t>
            </a:r>
            <a:r>
              <a:rPr lang="zh-CN" altLang="en-US" sz="2400" b="1" dirty="0">
                <a:latin typeface="仿宋" panose="02010609060101010101" pitchFamily="49" charset="-122"/>
                <a:ea typeface="仿宋" panose="02010609060101010101" pitchFamily="49" charset="-122"/>
              </a:rPr>
              <a:t>数据类型和运算符号</a:t>
            </a:r>
          </a:p>
        </p:txBody>
      </p:sp>
      <p:grpSp>
        <p:nvGrpSpPr>
          <p:cNvPr id="151" name="组合 150">
            <a:extLst>
              <a:ext uri="{FF2B5EF4-FFF2-40B4-BE49-F238E27FC236}">
                <a16:creationId xmlns:a16="http://schemas.microsoft.com/office/drawing/2014/main" id="{24A9AD97-2493-440B-BC1D-AA9AEA5901D8}"/>
              </a:ext>
            </a:extLst>
          </p:cNvPr>
          <p:cNvGrpSpPr/>
          <p:nvPr/>
        </p:nvGrpSpPr>
        <p:grpSpPr>
          <a:xfrm>
            <a:off x="5295940" y="3518752"/>
            <a:ext cx="549846" cy="617986"/>
            <a:chOff x="279401" y="2698750"/>
            <a:chExt cx="1473200" cy="1655763"/>
          </a:xfrm>
        </p:grpSpPr>
        <p:sp>
          <p:nvSpPr>
            <p:cNvPr id="152" name="Freeform 45">
              <a:extLst>
                <a:ext uri="{FF2B5EF4-FFF2-40B4-BE49-F238E27FC236}">
                  <a16:creationId xmlns:a16="http://schemas.microsoft.com/office/drawing/2014/main" id="{2E87A3AF-4CD7-40A4-92AF-B42A38430371}"/>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3" name="Freeform 46">
              <a:extLst>
                <a:ext uri="{FF2B5EF4-FFF2-40B4-BE49-F238E27FC236}">
                  <a16:creationId xmlns:a16="http://schemas.microsoft.com/office/drawing/2014/main" id="{0F6474BA-4FAB-4571-87C1-FCC76E8E12D8}"/>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4" name="Freeform 47">
              <a:extLst>
                <a:ext uri="{FF2B5EF4-FFF2-40B4-BE49-F238E27FC236}">
                  <a16:creationId xmlns:a16="http://schemas.microsoft.com/office/drawing/2014/main" id="{BC8408E7-EDE7-4653-82AA-597441B44D20}"/>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5" name="Freeform 48">
              <a:extLst>
                <a:ext uri="{FF2B5EF4-FFF2-40B4-BE49-F238E27FC236}">
                  <a16:creationId xmlns:a16="http://schemas.microsoft.com/office/drawing/2014/main" id="{E789C844-62D9-40DF-9364-601EC66CE39A}"/>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6" name="Freeform 49">
              <a:extLst>
                <a:ext uri="{FF2B5EF4-FFF2-40B4-BE49-F238E27FC236}">
                  <a16:creationId xmlns:a16="http://schemas.microsoft.com/office/drawing/2014/main" id="{F1632258-DC3F-45BB-B662-9918CCED8C98}"/>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7" name="Oval 50">
              <a:extLst>
                <a:ext uri="{FF2B5EF4-FFF2-40B4-BE49-F238E27FC236}">
                  <a16:creationId xmlns:a16="http://schemas.microsoft.com/office/drawing/2014/main" id="{90EB62B3-A3EF-4B07-AE5C-A6A513D3135F}"/>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8" name="Freeform 51">
              <a:extLst>
                <a:ext uri="{FF2B5EF4-FFF2-40B4-BE49-F238E27FC236}">
                  <a16:creationId xmlns:a16="http://schemas.microsoft.com/office/drawing/2014/main" id="{8AC8FF35-0911-44B1-89A5-702450A3172E}"/>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59" name="Freeform 52">
              <a:extLst>
                <a:ext uri="{FF2B5EF4-FFF2-40B4-BE49-F238E27FC236}">
                  <a16:creationId xmlns:a16="http://schemas.microsoft.com/office/drawing/2014/main" id="{DC01298C-B00B-4C2D-BA4E-DD60B02EEC57}"/>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grpSp>
        <p:nvGrpSpPr>
          <p:cNvPr id="160" name="组合 159">
            <a:extLst>
              <a:ext uri="{FF2B5EF4-FFF2-40B4-BE49-F238E27FC236}">
                <a16:creationId xmlns:a16="http://schemas.microsoft.com/office/drawing/2014/main" id="{46269DF3-EBA4-47DA-AC25-2860CCE33604}"/>
              </a:ext>
            </a:extLst>
          </p:cNvPr>
          <p:cNvGrpSpPr/>
          <p:nvPr/>
        </p:nvGrpSpPr>
        <p:grpSpPr>
          <a:xfrm>
            <a:off x="5362212" y="4302218"/>
            <a:ext cx="549846" cy="617986"/>
            <a:chOff x="279401" y="2698750"/>
            <a:chExt cx="1473200" cy="1655763"/>
          </a:xfrm>
        </p:grpSpPr>
        <p:sp>
          <p:nvSpPr>
            <p:cNvPr id="161" name="Freeform 45">
              <a:extLst>
                <a:ext uri="{FF2B5EF4-FFF2-40B4-BE49-F238E27FC236}">
                  <a16:creationId xmlns:a16="http://schemas.microsoft.com/office/drawing/2014/main" id="{80DD4620-9A35-405A-84AB-97F0220CBEC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2" name="Freeform 46">
              <a:extLst>
                <a:ext uri="{FF2B5EF4-FFF2-40B4-BE49-F238E27FC236}">
                  <a16:creationId xmlns:a16="http://schemas.microsoft.com/office/drawing/2014/main" id="{32F09628-F15B-4C20-BCF8-3336B106714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3" name="Freeform 47">
              <a:extLst>
                <a:ext uri="{FF2B5EF4-FFF2-40B4-BE49-F238E27FC236}">
                  <a16:creationId xmlns:a16="http://schemas.microsoft.com/office/drawing/2014/main" id="{1A9565C6-337B-43ED-8B86-2D60400FAE09}"/>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4" name="Freeform 48">
              <a:extLst>
                <a:ext uri="{FF2B5EF4-FFF2-40B4-BE49-F238E27FC236}">
                  <a16:creationId xmlns:a16="http://schemas.microsoft.com/office/drawing/2014/main" id="{2CA1A40E-84FA-41E4-8B96-70095783DC1E}"/>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5" name="Freeform 49">
              <a:extLst>
                <a:ext uri="{FF2B5EF4-FFF2-40B4-BE49-F238E27FC236}">
                  <a16:creationId xmlns:a16="http://schemas.microsoft.com/office/drawing/2014/main" id="{9A94B340-FC11-4C85-8B41-44ABB4FBABA1}"/>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6" name="Oval 50">
              <a:extLst>
                <a:ext uri="{FF2B5EF4-FFF2-40B4-BE49-F238E27FC236}">
                  <a16:creationId xmlns:a16="http://schemas.microsoft.com/office/drawing/2014/main" id="{99F5FA50-79F2-4B3D-B3B8-2356F6FA51A3}"/>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7" name="Freeform 51">
              <a:extLst>
                <a:ext uri="{FF2B5EF4-FFF2-40B4-BE49-F238E27FC236}">
                  <a16:creationId xmlns:a16="http://schemas.microsoft.com/office/drawing/2014/main" id="{50276B3B-7B7E-4EB5-B446-A3B2C20D8EA8}"/>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68" name="Freeform 52">
              <a:extLst>
                <a:ext uri="{FF2B5EF4-FFF2-40B4-BE49-F238E27FC236}">
                  <a16:creationId xmlns:a16="http://schemas.microsoft.com/office/drawing/2014/main" id="{F5B6E48B-F94B-47DB-BA90-7A3AB79B240B}"/>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69" name="TextBox 206">
            <a:extLst>
              <a:ext uri="{FF2B5EF4-FFF2-40B4-BE49-F238E27FC236}">
                <a16:creationId xmlns:a16="http://schemas.microsoft.com/office/drawing/2014/main" id="{76A40ECD-E1F5-49FF-8719-1A7743ACBBA6}"/>
              </a:ext>
            </a:extLst>
          </p:cNvPr>
          <p:cNvSpPr txBox="1"/>
          <p:nvPr/>
        </p:nvSpPr>
        <p:spPr>
          <a:xfrm>
            <a:off x="6085394" y="4450153"/>
            <a:ext cx="5180806" cy="461665"/>
          </a:xfrm>
          <a:prstGeom prst="rect">
            <a:avLst/>
          </a:prstGeom>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2.6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枚举</a:t>
            </a:r>
          </a:p>
        </p:txBody>
      </p:sp>
      <p:pic>
        <p:nvPicPr>
          <p:cNvPr id="170" name="图片 169">
            <a:extLst>
              <a:ext uri="{FF2B5EF4-FFF2-40B4-BE49-F238E27FC236}">
                <a16:creationId xmlns:a16="http://schemas.microsoft.com/office/drawing/2014/main" id="{AD4125E7-923E-4BCD-A416-468EF080E4C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72" y="3091"/>
            <a:ext cx="4550077" cy="6825118"/>
          </a:xfrm>
          <a:prstGeom prst="rect">
            <a:avLst/>
          </a:prstGeom>
        </p:spPr>
      </p:pic>
      <p:sp>
        <p:nvSpPr>
          <p:cNvPr id="171" name="矩形 170">
            <a:extLst>
              <a:ext uri="{FF2B5EF4-FFF2-40B4-BE49-F238E27FC236}">
                <a16:creationId xmlns:a16="http://schemas.microsoft.com/office/drawing/2014/main" id="{203F7574-926D-4C95-9223-219C821DFEBD}"/>
              </a:ext>
            </a:extLst>
          </p:cNvPr>
          <p:cNvSpPr/>
          <p:nvPr/>
        </p:nvSpPr>
        <p:spPr>
          <a:xfrm>
            <a:off x="0" y="0"/>
            <a:ext cx="4545205"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746625" algn="l"/>
              </a:tabLst>
            </a:pPr>
            <a:endParaRPr lang="zh-CN" altLang="en-US" dirty="0">
              <a:solidFill>
                <a:srgbClr val="55B2A0"/>
              </a:solidFill>
            </a:endParaRPr>
          </a:p>
        </p:txBody>
      </p:sp>
      <p:sp>
        <p:nvSpPr>
          <p:cNvPr id="172" name="文本框 24">
            <a:extLst>
              <a:ext uri="{FF2B5EF4-FFF2-40B4-BE49-F238E27FC236}">
                <a16:creationId xmlns:a16="http://schemas.microsoft.com/office/drawing/2014/main" id="{3534DA00-4BF3-4A92-A003-1B8FA793C3A8}"/>
              </a:ext>
            </a:extLst>
          </p:cNvPr>
          <p:cNvSpPr txBox="1"/>
          <p:nvPr/>
        </p:nvSpPr>
        <p:spPr>
          <a:xfrm>
            <a:off x="291732" y="-79882"/>
            <a:ext cx="1455919" cy="2216504"/>
          </a:xfrm>
          <a:prstGeom prst="rect">
            <a:avLst/>
          </a:prstGeom>
          <a:noFill/>
        </p:spPr>
        <p:txBody>
          <a:bodyPr wrap="square" rtlCol="0">
            <a:spAutoFit/>
          </a:bodyPr>
          <a:lstStyle/>
          <a:p>
            <a:r>
              <a:rPr lang="en-US" altLang="zh-CN" sz="13800" b="1" dirty="0">
                <a:solidFill>
                  <a:schemeClr val="bg1"/>
                </a:solidFill>
                <a:latin typeface="Bodoni MT" panose="02070603080606020203" pitchFamily="18" charset="0"/>
              </a:rPr>
              <a:t>C</a:t>
            </a:r>
            <a:endParaRPr lang="zh-CN" altLang="en-US" sz="6000" b="1" dirty="0">
              <a:solidFill>
                <a:schemeClr val="bg1"/>
              </a:solidFill>
              <a:latin typeface="Bodoni MT" panose="02070603080606020203" pitchFamily="18" charset="0"/>
            </a:endParaRPr>
          </a:p>
        </p:txBody>
      </p:sp>
      <p:sp>
        <p:nvSpPr>
          <p:cNvPr id="173" name="文本框 25">
            <a:extLst>
              <a:ext uri="{FF2B5EF4-FFF2-40B4-BE49-F238E27FC236}">
                <a16:creationId xmlns:a16="http://schemas.microsoft.com/office/drawing/2014/main" id="{9C98BCD3-E517-4374-87DC-375B762C9DC9}"/>
              </a:ext>
            </a:extLst>
          </p:cNvPr>
          <p:cNvSpPr txBox="1"/>
          <p:nvPr/>
        </p:nvSpPr>
        <p:spPr>
          <a:xfrm>
            <a:off x="469087" y="1891211"/>
            <a:ext cx="2044719" cy="923544"/>
          </a:xfrm>
          <a:prstGeom prst="rect">
            <a:avLst/>
          </a:prstGeom>
          <a:noFill/>
        </p:spPr>
        <p:txBody>
          <a:bodyPr wrap="square" rtlCol="0">
            <a:spAutoFit/>
          </a:bodyPr>
          <a:lstStyle/>
          <a:p>
            <a:r>
              <a:rPr lang="zh-CN" altLang="en-US" sz="5400" dirty="0">
                <a:solidFill>
                  <a:schemeClr val="bg1"/>
                </a:solidFill>
                <a:latin typeface="黑体" panose="02010609060101010101" pitchFamily="49" charset="-122"/>
                <a:ea typeface="黑体" panose="02010609060101010101" pitchFamily="49" charset="-122"/>
              </a:rPr>
              <a:t>目录</a:t>
            </a:r>
          </a:p>
        </p:txBody>
      </p:sp>
      <p:sp>
        <p:nvSpPr>
          <p:cNvPr id="174" name="文本框 26">
            <a:extLst>
              <a:ext uri="{FF2B5EF4-FFF2-40B4-BE49-F238E27FC236}">
                <a16:creationId xmlns:a16="http://schemas.microsoft.com/office/drawing/2014/main" id="{E2AFECCA-47F1-43C9-8DF1-3D7650BFAFCC}"/>
              </a:ext>
            </a:extLst>
          </p:cNvPr>
          <p:cNvSpPr txBox="1"/>
          <p:nvPr/>
        </p:nvSpPr>
        <p:spPr>
          <a:xfrm>
            <a:off x="1395640" y="997242"/>
            <a:ext cx="3136002" cy="830997"/>
          </a:xfrm>
          <a:prstGeom prst="rect">
            <a:avLst/>
          </a:prstGeom>
          <a:noFill/>
        </p:spPr>
        <p:txBody>
          <a:bodyPr wrap="square" rtlCol="0">
            <a:spAutoFit/>
          </a:bodyPr>
          <a:lstStyle/>
          <a:p>
            <a:r>
              <a:rPr lang="en-US" altLang="zh-CN" sz="4800" b="1" dirty="0">
                <a:solidFill>
                  <a:schemeClr val="bg1"/>
                </a:solidFill>
                <a:latin typeface="Bodoni MT" panose="02070603080606020203" pitchFamily="18" charset="0"/>
              </a:rPr>
              <a:t>ONTENTS</a:t>
            </a:r>
            <a:endParaRPr lang="zh-CN" altLang="en-US" sz="6000" b="1" dirty="0">
              <a:solidFill>
                <a:schemeClr val="bg1"/>
              </a:solidFill>
              <a:latin typeface="Bodoni MT" panose="02070603080606020203" pitchFamily="18" charset="0"/>
            </a:endParaRPr>
          </a:p>
        </p:txBody>
      </p:sp>
      <p:sp>
        <p:nvSpPr>
          <p:cNvPr id="175" name="矩形 174">
            <a:extLst>
              <a:ext uri="{FF2B5EF4-FFF2-40B4-BE49-F238E27FC236}">
                <a16:creationId xmlns:a16="http://schemas.microsoft.com/office/drawing/2014/main" id="{B3429AC9-4ADE-4728-AA1C-E1C09F41B85B}"/>
              </a:ext>
            </a:extLst>
          </p:cNvPr>
          <p:cNvSpPr/>
          <p:nvPr/>
        </p:nvSpPr>
        <p:spPr>
          <a:xfrm>
            <a:off x="532606" y="1753157"/>
            <a:ext cx="3810000" cy="7880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矩形 175">
            <a:extLst>
              <a:ext uri="{FF2B5EF4-FFF2-40B4-BE49-F238E27FC236}">
                <a16:creationId xmlns:a16="http://schemas.microsoft.com/office/drawing/2014/main" id="{BBE537E9-DA2C-4AE3-9B05-47ACA54039D0}"/>
              </a:ext>
            </a:extLst>
          </p:cNvPr>
          <p:cNvSpPr/>
          <p:nvPr/>
        </p:nvSpPr>
        <p:spPr>
          <a:xfrm>
            <a:off x="532607" y="2809797"/>
            <a:ext cx="1431478" cy="113910"/>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7" name="组合 176">
            <a:extLst>
              <a:ext uri="{FF2B5EF4-FFF2-40B4-BE49-F238E27FC236}">
                <a16:creationId xmlns:a16="http://schemas.microsoft.com/office/drawing/2014/main" id="{C07B2382-6F5C-4862-896E-B31C68D12EE5}"/>
              </a:ext>
            </a:extLst>
          </p:cNvPr>
          <p:cNvGrpSpPr/>
          <p:nvPr/>
        </p:nvGrpSpPr>
        <p:grpSpPr>
          <a:xfrm>
            <a:off x="5376318" y="5045684"/>
            <a:ext cx="549846" cy="617986"/>
            <a:chOff x="279401" y="2698750"/>
            <a:chExt cx="1473200" cy="1655763"/>
          </a:xfrm>
        </p:grpSpPr>
        <p:sp>
          <p:nvSpPr>
            <p:cNvPr id="178" name="Freeform 45">
              <a:extLst>
                <a:ext uri="{FF2B5EF4-FFF2-40B4-BE49-F238E27FC236}">
                  <a16:creationId xmlns:a16="http://schemas.microsoft.com/office/drawing/2014/main" id="{D11B542C-8CFC-41C1-8A95-8C2FB373975F}"/>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79" name="Freeform 46">
              <a:extLst>
                <a:ext uri="{FF2B5EF4-FFF2-40B4-BE49-F238E27FC236}">
                  <a16:creationId xmlns:a16="http://schemas.microsoft.com/office/drawing/2014/main" id="{0A019D9B-0ABF-43F8-BBB3-2DCE2A511F26}"/>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0" name="Freeform 47">
              <a:extLst>
                <a:ext uri="{FF2B5EF4-FFF2-40B4-BE49-F238E27FC236}">
                  <a16:creationId xmlns:a16="http://schemas.microsoft.com/office/drawing/2014/main" id="{89E4FB18-A479-4190-9335-5018C8339369}"/>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1" name="Freeform 48">
              <a:extLst>
                <a:ext uri="{FF2B5EF4-FFF2-40B4-BE49-F238E27FC236}">
                  <a16:creationId xmlns:a16="http://schemas.microsoft.com/office/drawing/2014/main" id="{2277E399-C68D-4AB7-B97E-74C1925C2CA3}"/>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2" name="Freeform 49">
              <a:extLst>
                <a:ext uri="{FF2B5EF4-FFF2-40B4-BE49-F238E27FC236}">
                  <a16:creationId xmlns:a16="http://schemas.microsoft.com/office/drawing/2014/main" id="{FC58C1E0-4386-4088-A8DB-63ED479DB93C}"/>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3" name="Oval 50">
              <a:extLst>
                <a:ext uri="{FF2B5EF4-FFF2-40B4-BE49-F238E27FC236}">
                  <a16:creationId xmlns:a16="http://schemas.microsoft.com/office/drawing/2014/main" id="{5CB51622-4C96-4A52-83F2-24E02DA0E19B}"/>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4" name="Freeform 51">
              <a:extLst>
                <a:ext uri="{FF2B5EF4-FFF2-40B4-BE49-F238E27FC236}">
                  <a16:creationId xmlns:a16="http://schemas.microsoft.com/office/drawing/2014/main" id="{11C90F0D-2A1C-444F-8959-C53C11D06D62}"/>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5" name="Freeform 52">
              <a:extLst>
                <a:ext uri="{FF2B5EF4-FFF2-40B4-BE49-F238E27FC236}">
                  <a16:creationId xmlns:a16="http://schemas.microsoft.com/office/drawing/2014/main" id="{7C83C986-D7C0-468B-8042-9CC20AEF44F0}"/>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86" name="TextBox 206">
            <a:extLst>
              <a:ext uri="{FF2B5EF4-FFF2-40B4-BE49-F238E27FC236}">
                <a16:creationId xmlns:a16="http://schemas.microsoft.com/office/drawing/2014/main" id="{8545B12D-923A-4E4B-A66F-605DA9E3A007}"/>
              </a:ext>
            </a:extLst>
          </p:cNvPr>
          <p:cNvSpPr txBox="1"/>
          <p:nvPr/>
        </p:nvSpPr>
        <p:spPr>
          <a:xfrm>
            <a:off x="6099500" y="5193619"/>
            <a:ext cx="5180806" cy="461665"/>
          </a:xfrm>
          <a:prstGeom prst="rect">
            <a:avLst/>
          </a:prstGeom>
        </p:spPr>
        <p:txBody>
          <a:bodyPr wrap="square" rtlCol="0">
            <a:spAutoFit/>
          </a:bodyPr>
          <a:lstStyle/>
          <a:p>
            <a:r>
              <a:rPr lang="en-US" altLang="zh-CN" sz="2400" b="1" dirty="0">
                <a:solidFill>
                  <a:schemeClr val="tx1">
                    <a:lumMod val="95000"/>
                    <a:lumOff val="5000"/>
                  </a:schemeClr>
                </a:solidFill>
                <a:latin typeface="仿宋" panose="02010609060101010101" pitchFamily="49" charset="-122"/>
                <a:ea typeface="仿宋" panose="02010609060101010101" pitchFamily="49" charset="-122"/>
              </a:rPr>
              <a:t>2.7   </a:t>
            </a:r>
            <a:r>
              <a:rPr lang="zh-CN" altLang="en-US" sz="2400" b="1" dirty="0">
                <a:solidFill>
                  <a:schemeClr val="tx1">
                    <a:lumMod val="95000"/>
                    <a:lumOff val="5000"/>
                  </a:schemeClr>
                </a:solidFill>
                <a:latin typeface="仿宋" panose="02010609060101010101" pitchFamily="49" charset="-122"/>
                <a:ea typeface="仿宋" panose="02010609060101010101" pitchFamily="49" charset="-122"/>
              </a:rPr>
              <a:t>小结</a:t>
            </a:r>
          </a:p>
        </p:txBody>
      </p:sp>
      <p:grpSp>
        <p:nvGrpSpPr>
          <p:cNvPr id="187" name="组合 186">
            <a:extLst>
              <a:ext uri="{FF2B5EF4-FFF2-40B4-BE49-F238E27FC236}">
                <a16:creationId xmlns:a16="http://schemas.microsoft.com/office/drawing/2014/main" id="{3D3914A1-821E-45FB-B8FF-1B6B13358EA3}"/>
              </a:ext>
            </a:extLst>
          </p:cNvPr>
          <p:cNvGrpSpPr/>
          <p:nvPr/>
        </p:nvGrpSpPr>
        <p:grpSpPr>
          <a:xfrm>
            <a:off x="5292045" y="430774"/>
            <a:ext cx="549846" cy="617986"/>
            <a:chOff x="279401" y="2698750"/>
            <a:chExt cx="1473200" cy="1655763"/>
          </a:xfrm>
        </p:grpSpPr>
        <p:sp>
          <p:nvSpPr>
            <p:cNvPr id="188" name="Freeform 45">
              <a:extLst>
                <a:ext uri="{FF2B5EF4-FFF2-40B4-BE49-F238E27FC236}">
                  <a16:creationId xmlns:a16="http://schemas.microsoft.com/office/drawing/2014/main" id="{929D3E3D-466C-4DF0-ACFF-1FB6712C742C}"/>
                </a:ext>
              </a:extLst>
            </p:cNvPr>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solidFill>
              <a:srgbClr val="FFA000">
                <a:alpha val="84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89" name="Freeform 46">
              <a:extLst>
                <a:ext uri="{FF2B5EF4-FFF2-40B4-BE49-F238E27FC236}">
                  <a16:creationId xmlns:a16="http://schemas.microsoft.com/office/drawing/2014/main" id="{51A5804C-F897-4BBF-BB8B-8DE8EBAF5690}"/>
                </a:ext>
              </a:extLst>
            </p:cNvPr>
            <p:cNvSpPr>
              <a:spLocks/>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0" name="Freeform 47">
              <a:extLst>
                <a:ext uri="{FF2B5EF4-FFF2-40B4-BE49-F238E27FC236}">
                  <a16:creationId xmlns:a16="http://schemas.microsoft.com/office/drawing/2014/main" id="{22C35572-9370-47F6-91BB-5DBA58384E51}"/>
                </a:ext>
              </a:extLst>
            </p:cNvPr>
            <p:cNvSpPr>
              <a:spLocks/>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1" name="Freeform 48">
              <a:extLst>
                <a:ext uri="{FF2B5EF4-FFF2-40B4-BE49-F238E27FC236}">
                  <a16:creationId xmlns:a16="http://schemas.microsoft.com/office/drawing/2014/main" id="{979921ED-439B-4DC1-808B-BA44FA2819C6}"/>
                </a:ext>
              </a:extLst>
            </p:cNvPr>
            <p:cNvSpPr>
              <a:spLocks/>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2" name="Freeform 49">
              <a:extLst>
                <a:ext uri="{FF2B5EF4-FFF2-40B4-BE49-F238E27FC236}">
                  <a16:creationId xmlns:a16="http://schemas.microsoft.com/office/drawing/2014/main" id="{CAE84BCA-ECEC-4CB3-A15D-CC6F54714050}"/>
                </a:ext>
              </a:extLst>
            </p:cNvPr>
            <p:cNvSpPr>
              <a:spLocks/>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3" name="Oval 50">
              <a:extLst>
                <a:ext uri="{FF2B5EF4-FFF2-40B4-BE49-F238E27FC236}">
                  <a16:creationId xmlns:a16="http://schemas.microsoft.com/office/drawing/2014/main" id="{8C1A0872-75EC-4B93-996A-082D94A05049}"/>
                </a:ext>
              </a:extLst>
            </p:cNvPr>
            <p:cNvSpPr>
              <a:spLocks noChangeArrowheads="1"/>
            </p:cNvSpPr>
            <p:nvPr/>
          </p:nvSpPr>
          <p:spPr bwMode="auto">
            <a:xfrm>
              <a:off x="925513" y="3532188"/>
              <a:ext cx="176213" cy="174625"/>
            </a:xfrm>
            <a:prstGeom prst="ellipse">
              <a:avLst/>
            </a:pr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4" name="Freeform 51">
              <a:extLst>
                <a:ext uri="{FF2B5EF4-FFF2-40B4-BE49-F238E27FC236}">
                  <a16:creationId xmlns:a16="http://schemas.microsoft.com/office/drawing/2014/main" id="{12721B50-4C6B-4D84-98D0-898383AF70DF}"/>
                </a:ext>
              </a:extLst>
            </p:cNvPr>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sp>
          <p:nvSpPr>
            <p:cNvPr id="195" name="Freeform 52">
              <a:extLst>
                <a:ext uri="{FF2B5EF4-FFF2-40B4-BE49-F238E27FC236}">
                  <a16:creationId xmlns:a16="http://schemas.microsoft.com/office/drawing/2014/main" id="{A272D19F-1668-414E-9AD2-43D86C85B75D}"/>
                </a:ext>
              </a:extLst>
            </p:cNvPr>
            <p:cNvSpPr>
              <a:spLocks/>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b="1">
                <a:latin typeface="仿宋" panose="02010609060101010101" pitchFamily="49" charset="-122"/>
                <a:ea typeface="仿宋" panose="02010609060101010101" pitchFamily="49" charset="-122"/>
              </a:endParaRPr>
            </a:p>
          </p:txBody>
        </p:sp>
      </p:grpSp>
      <p:sp>
        <p:nvSpPr>
          <p:cNvPr id="196" name="TextBox 206">
            <a:extLst>
              <a:ext uri="{FF2B5EF4-FFF2-40B4-BE49-F238E27FC236}">
                <a16:creationId xmlns:a16="http://schemas.microsoft.com/office/drawing/2014/main" id="{C69DC414-680C-41BD-8AC1-957392238DF3}"/>
              </a:ext>
            </a:extLst>
          </p:cNvPr>
          <p:cNvSpPr txBox="1"/>
          <p:nvPr/>
        </p:nvSpPr>
        <p:spPr>
          <a:xfrm>
            <a:off x="6095206" y="618036"/>
            <a:ext cx="3950738" cy="461665"/>
          </a:xfrm>
          <a:prstGeom prst="rect">
            <a:avLst/>
          </a:prstGeom>
        </p:spPr>
        <p:txBody>
          <a:bodyPr wrap="square" rtlCol="0">
            <a:spAutoFit/>
          </a:bodyPr>
          <a:lstStyle/>
          <a:p>
            <a:r>
              <a:rPr lang="en-US" altLang="zh-CN" sz="2400" b="1" dirty="0">
                <a:latin typeface="仿宋" panose="02010609060101010101" pitchFamily="49" charset="-122"/>
                <a:ea typeface="仿宋" panose="02010609060101010101" pitchFamily="49" charset="-122"/>
              </a:rPr>
              <a:t>2.1   </a:t>
            </a:r>
            <a:r>
              <a:rPr lang="zh-CN" altLang="en-US" sz="2400" b="1" dirty="0">
                <a:latin typeface="仿宋" panose="02010609060101010101" pitchFamily="49" charset="-122"/>
                <a:ea typeface="仿宋" panose="02010609060101010101" pitchFamily="49" charset="-122"/>
              </a:rPr>
              <a:t>标识符与关键字</a:t>
            </a:r>
          </a:p>
        </p:txBody>
      </p:sp>
    </p:spTree>
    <p:extLst>
      <p:ext uri="{BB962C8B-B14F-4D97-AF65-F5344CB8AC3E}">
        <p14:creationId xmlns:p14="http://schemas.microsoft.com/office/powerpoint/2010/main" val="185847943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2.5  </a:t>
            </a:r>
            <a:r>
              <a:rPr lang="zh-CN" altLang="en-US" b="1" dirty="0">
                <a:latin typeface="仿宋" panose="02010609060101010101" pitchFamily="49" charset="-122"/>
                <a:ea typeface="仿宋" panose="02010609060101010101" pitchFamily="49" charset="-122"/>
              </a:rPr>
              <a:t>数组</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4" name="内容占位符 2">
            <a:extLst>
              <a:ext uri="{FF2B5EF4-FFF2-40B4-BE49-F238E27FC236}">
                <a16:creationId xmlns:a16="http://schemas.microsoft.com/office/drawing/2014/main" id="{AB992D4D-2F42-4729-A8AB-B8B35A5D0A5B}"/>
              </a:ext>
            </a:extLst>
          </p:cNvPr>
          <p:cNvSpPr txBox="1">
            <a:spLocks/>
          </p:cNvSpPr>
          <p:nvPr/>
        </p:nvSpPr>
        <p:spPr>
          <a:xfrm>
            <a:off x="612415" y="1219994"/>
            <a:ext cx="11197791" cy="4837539"/>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有一个下标的数组称为一维数组。</a:t>
            </a: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一维数组在使用前必须先声明、再创建，最后才能使用数组。</a:t>
            </a:r>
            <a:endParaRPr lang="en-US" altLang="zh-CN" sz="2400" dirty="0">
              <a:solidFill>
                <a:schemeClr val="tx1"/>
              </a:solidFill>
              <a:latin typeface="仿宋" panose="02010609060101010101" pitchFamily="49" charset="-122"/>
              <a:ea typeface="仿宋" panose="02010609060101010101" pitchFamily="49" charset="-122"/>
            </a:endParaRPr>
          </a:p>
          <a:p>
            <a:pPr marL="0" indent="720000">
              <a:lnSpc>
                <a:spcPct val="130000"/>
              </a:lnSpc>
              <a:spcBef>
                <a:spcPts val="0"/>
              </a:spcBef>
              <a:buNone/>
            </a:pPr>
            <a:endParaRPr lang="en-US" altLang="zh-CN" sz="2400" dirty="0">
              <a:solidFill>
                <a:schemeClr val="tx1"/>
              </a:solidFill>
              <a:latin typeface="仿宋" panose="02010609060101010101" pitchFamily="49" charset="-122"/>
              <a:ea typeface="仿宋" panose="02010609060101010101" pitchFamily="49" charset="-122"/>
            </a:endParaRPr>
          </a:p>
          <a:p>
            <a:pPr marL="0" indent="720000">
              <a:lnSpc>
                <a:spcPct val="100000"/>
              </a:lnSpc>
              <a:spcBef>
                <a:spcPts val="0"/>
              </a:spcBef>
              <a:buNone/>
            </a:pPr>
            <a:endParaRPr lang="en-US" altLang="zh-CN" sz="2400" dirty="0">
              <a:solidFill>
                <a:schemeClr val="tx1"/>
              </a:solidFill>
              <a:latin typeface="仿宋" panose="02010609060101010101" pitchFamily="49" charset="-122"/>
              <a:ea typeface="仿宋" panose="02010609060101010101" pitchFamily="49" charset="-122"/>
            </a:endParaRP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声明一维数组有以下几种常见形式：</a:t>
            </a: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1</a:t>
            </a:r>
            <a:r>
              <a:rPr lang="zh-CN" altLang="en-US" sz="2400" dirty="0">
                <a:solidFill>
                  <a:schemeClr val="tx1"/>
                </a:solidFill>
                <a:latin typeface="仿宋" panose="02010609060101010101" pitchFamily="49" charset="-122"/>
                <a:ea typeface="仿宋" panose="02010609060101010101" pitchFamily="49" charset="-122"/>
              </a:rPr>
              <a:t>）形式</a:t>
            </a:r>
            <a:r>
              <a:rPr lang="en-US" altLang="zh-CN" sz="2400" dirty="0">
                <a:solidFill>
                  <a:schemeClr val="tx1"/>
                </a:solidFill>
                <a:latin typeface="仿宋" panose="02010609060101010101" pitchFamily="49" charset="-122"/>
                <a:ea typeface="仿宋" panose="02010609060101010101" pitchFamily="49" charset="-122"/>
              </a:rPr>
              <a:t>1</a:t>
            </a:r>
          </a:p>
          <a:p>
            <a:pPr marL="0" indent="133985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数据类型 数组名</a:t>
            </a:r>
            <a:r>
              <a:rPr lang="en-US" altLang="zh-CN" sz="2400" dirty="0">
                <a:solidFill>
                  <a:schemeClr val="tx1"/>
                </a:solidFill>
                <a:latin typeface="仿宋" panose="02010609060101010101" pitchFamily="49" charset="-122"/>
                <a:ea typeface="仿宋" panose="02010609060101010101" pitchFamily="49" charset="-122"/>
              </a:rPr>
              <a:t>[];</a:t>
            </a:r>
          </a:p>
          <a:p>
            <a:pPr marL="0" indent="7200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数据类型”表示数组中元素的数据类型，“数组名”是标识符，“</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是下标运算符，例如：</a:t>
            </a:r>
          </a:p>
          <a:p>
            <a:pPr marL="0" indent="720000">
              <a:lnSpc>
                <a:spcPct val="130000"/>
              </a:lnSpc>
              <a:spcBef>
                <a:spcPts val="0"/>
              </a:spcBef>
              <a:buNone/>
            </a:pPr>
            <a:r>
              <a:rPr lang="en-US" altLang="zh-CN" sz="2400" dirty="0" err="1">
                <a:solidFill>
                  <a:schemeClr val="tx1"/>
                </a:solidFill>
                <a:latin typeface="仿宋" panose="02010609060101010101" pitchFamily="49" charset="-122"/>
                <a:ea typeface="仿宋" panose="02010609060101010101" pitchFamily="49" charset="-122"/>
              </a:rPr>
              <a:t>int</a:t>
            </a:r>
            <a:r>
              <a:rPr lang="en-US" altLang="zh-CN" sz="2400" dirty="0">
                <a:solidFill>
                  <a:schemeClr val="tx1"/>
                </a:solidFill>
                <a:latin typeface="仿宋" panose="02010609060101010101" pitchFamily="49" charset="-122"/>
                <a:ea typeface="仿宋" panose="02010609060101010101" pitchFamily="49" charset="-122"/>
              </a:rPr>
              <a:t> a[]</a:t>
            </a:r>
            <a:r>
              <a:rPr lang="zh-CN" altLang="en-US" sz="2400" dirty="0">
                <a:solidFill>
                  <a:schemeClr val="tx1"/>
                </a:solidFill>
                <a:latin typeface="仿宋" panose="02010609060101010101" pitchFamily="49" charset="-122"/>
                <a:ea typeface="仿宋" panose="02010609060101010101" pitchFamily="49" charset="-122"/>
              </a:rPr>
              <a:t>；</a:t>
            </a:r>
            <a:endParaRPr lang="en-US" altLang="zh-CN" sz="2400" dirty="0">
              <a:solidFill>
                <a:schemeClr val="tx1"/>
              </a:solidFill>
              <a:latin typeface="仿宋" panose="02010609060101010101" pitchFamily="49" charset="-122"/>
              <a:ea typeface="仿宋" panose="02010609060101010101" pitchFamily="49" charset="-122"/>
            </a:endParaRPr>
          </a:p>
          <a:p>
            <a:pPr marL="0" indent="720000">
              <a:lnSpc>
                <a:spcPct val="130000"/>
              </a:lnSpc>
              <a:spcBef>
                <a:spcPts val="0"/>
              </a:spcBef>
              <a:buNone/>
            </a:pPr>
            <a:endParaRPr lang="en-US" altLang="zh-CN" sz="2400" dirty="0">
              <a:solidFill>
                <a:schemeClr val="tx1"/>
              </a:solidFill>
              <a:latin typeface="仿宋" panose="02010609060101010101" pitchFamily="49" charset="-122"/>
              <a:ea typeface="仿宋" panose="02010609060101010101" pitchFamily="49" charset="-122"/>
            </a:endParaRPr>
          </a:p>
          <a:p>
            <a:pPr marL="0" indent="720000">
              <a:lnSpc>
                <a:spcPct val="130000"/>
              </a:lnSpc>
              <a:spcBef>
                <a:spcPts val="0"/>
              </a:spcBef>
              <a:buNone/>
            </a:pPr>
            <a:endParaRPr lang="en-US" altLang="zh-CN" sz="2400" dirty="0">
              <a:solidFill>
                <a:schemeClr val="tx1"/>
              </a:solidFill>
              <a:latin typeface="仿宋" panose="02010609060101010101" pitchFamily="49" charset="-122"/>
              <a:ea typeface="仿宋" panose="02010609060101010101" pitchFamily="49" charset="-122"/>
            </a:endParaRPr>
          </a:p>
        </p:txBody>
      </p:sp>
      <p:sp>
        <p:nvSpPr>
          <p:cNvPr id="5" name="Freeform 3">
            <a:extLst>
              <a:ext uri="{FF2B5EF4-FFF2-40B4-BE49-F238E27FC236}">
                <a16:creationId xmlns:a16="http://schemas.microsoft.com/office/drawing/2014/main" id="{58A694D0-A763-467E-AF6A-D1F27EAF5DCC}"/>
              </a:ext>
            </a:extLst>
          </p:cNvPr>
          <p:cNvSpPr/>
          <p:nvPr/>
        </p:nvSpPr>
        <p:spPr>
          <a:xfrm>
            <a:off x="0" y="22867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6" name="内容占位符 2">
            <a:extLst>
              <a:ext uri="{FF2B5EF4-FFF2-40B4-BE49-F238E27FC236}">
                <a16:creationId xmlns:a16="http://schemas.microsoft.com/office/drawing/2014/main" id="{A277D920-FADF-4AD8-89E9-1EAEA9452C6E}"/>
              </a:ext>
            </a:extLst>
          </p:cNvPr>
          <p:cNvSpPr txBox="1">
            <a:spLocks/>
          </p:cNvSpPr>
          <p:nvPr/>
        </p:nvSpPr>
        <p:spPr>
          <a:xfrm>
            <a:off x="1069615" y="2286794"/>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1.</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声明数组</a:t>
            </a:r>
          </a:p>
        </p:txBody>
      </p:sp>
      <p:sp>
        <p:nvSpPr>
          <p:cNvPr id="7" name="内容占位符 2">
            <a:extLst>
              <a:ext uri="{FF2B5EF4-FFF2-40B4-BE49-F238E27FC236}">
                <a16:creationId xmlns:a16="http://schemas.microsoft.com/office/drawing/2014/main" id="{12A3EBE3-3372-4A40-9E78-E2A27695F907}"/>
              </a:ext>
            </a:extLst>
          </p:cNvPr>
          <p:cNvSpPr txBox="1">
            <a:spLocks/>
          </p:cNvSpPr>
          <p:nvPr/>
        </p:nvSpPr>
        <p:spPr>
          <a:xfrm>
            <a:off x="917215" y="3546980"/>
            <a:ext cx="4339791"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endParaRPr lang="zh-CN" altLang="en-US" sz="2400" dirty="0">
              <a:solidFill>
                <a:schemeClr val="tx1">
                  <a:lumMod val="95000"/>
                  <a:lumOff val="5000"/>
                </a:schemeClr>
              </a:solidFill>
              <a:latin typeface="仿宋" panose="02010609060101010101" pitchFamily="49" charset="-122"/>
              <a:ea typeface="仿宋" panose="02010609060101010101" pitchFamily="49" charset="-122"/>
            </a:endParaRPr>
          </a:p>
        </p:txBody>
      </p:sp>
      <p:sp>
        <p:nvSpPr>
          <p:cNvPr id="8" name="矩形 7">
            <a:extLst>
              <a:ext uri="{FF2B5EF4-FFF2-40B4-BE49-F238E27FC236}">
                <a16:creationId xmlns:a16="http://schemas.microsoft.com/office/drawing/2014/main" id="{342F5547-8948-463A-959E-1CB6490733AE}"/>
              </a:ext>
            </a:extLst>
          </p:cNvPr>
          <p:cNvSpPr/>
          <p:nvPr/>
        </p:nvSpPr>
        <p:spPr>
          <a:xfrm>
            <a:off x="0" y="6020594"/>
            <a:ext cx="12192000" cy="914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69959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par>
                                <p:cTn id="8" presetID="2" presetClass="entr" presetSubtype="9"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 calcmode="lin" valueType="num">
                                      <p:cBhvr additive="base">
                                        <p:cTn id="10"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1" dur="5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9" fill="hold" grpId="0"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additive="base">
                                        <p:cTn id="16"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4">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par>
                          <p:cTn id="23" fill="hold">
                            <p:stCondLst>
                              <p:cond delay="500"/>
                            </p:stCondLst>
                            <p:childTnLst>
                              <p:par>
                                <p:cTn id="24" presetID="2" presetClass="entr" presetSubtype="2"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1+#ppt_w/2"/>
                                          </p:val>
                                        </p:tav>
                                        <p:tav tm="100000">
                                          <p:val>
                                            <p:strVal val="#ppt_x"/>
                                          </p:val>
                                        </p:tav>
                                      </p:tavLst>
                                    </p:anim>
                                    <p:anim calcmode="lin" valueType="num">
                                      <p:cBhvr additive="base">
                                        <p:cTn id="27" dur="500" fill="hold"/>
                                        <p:tgtEl>
                                          <p:spTgt spid="6"/>
                                        </p:tgtEl>
                                        <p:attrNameLst>
                                          <p:attrName>ppt_y</p:attrName>
                                        </p:attrNameLst>
                                      </p:cBhvr>
                                      <p:tavLst>
                                        <p:tav tm="0">
                                          <p:val>
                                            <p:strVal val="#ppt_y"/>
                                          </p:val>
                                        </p:tav>
                                        <p:tav tm="100000">
                                          <p:val>
                                            <p:strVal val="#ppt_y"/>
                                          </p:val>
                                        </p:tav>
                                      </p:tavLst>
                                    </p:anim>
                                  </p:childTnLst>
                                </p:cTn>
                              </p:par>
                            </p:childTnLst>
                          </p:cTn>
                        </p:par>
                        <p:par>
                          <p:cTn id="28" fill="hold">
                            <p:stCondLst>
                              <p:cond delay="1000"/>
                            </p:stCondLst>
                            <p:childTnLst>
                              <p:par>
                                <p:cTn id="29" presetID="2" presetClass="entr" presetSubtype="9" fill="hold" grpId="0" nodeType="after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0-#ppt_h/2"/>
                                          </p:val>
                                        </p:tav>
                                        <p:tav tm="100000">
                                          <p:val>
                                            <p:strVal val="#ppt_y"/>
                                          </p:val>
                                        </p:tav>
                                      </p:tavLst>
                                    </p:anim>
                                  </p:childTnLst>
                                </p:cTn>
                              </p:par>
                            </p:childTnLst>
                          </p:cTn>
                        </p:par>
                        <p:par>
                          <p:cTn id="33" fill="hold">
                            <p:stCondLst>
                              <p:cond delay="1500"/>
                            </p:stCondLst>
                            <p:childTnLst>
                              <p:par>
                                <p:cTn id="34" presetID="2" presetClass="entr" presetSubtype="9" fill="hold" grpId="0" nodeType="after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 calcmode="lin" valueType="num">
                                      <p:cBhvr additive="base">
                                        <p:cTn id="36"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4">
                                            <p:txEl>
                                              <p:pRg st="5" end="5"/>
                                            </p:txEl>
                                          </p:spTgt>
                                        </p:tgtEl>
                                        <p:attrNameLst>
                                          <p:attrName>ppt_y</p:attrName>
                                        </p:attrNameLst>
                                      </p:cBhvr>
                                      <p:tavLst>
                                        <p:tav tm="0">
                                          <p:val>
                                            <p:strVal val="0-#ppt_h/2"/>
                                          </p:val>
                                        </p:tav>
                                        <p:tav tm="100000">
                                          <p:val>
                                            <p:strVal val="#ppt_y"/>
                                          </p:val>
                                        </p:tav>
                                      </p:tavLst>
                                    </p:anim>
                                  </p:childTnLst>
                                </p:cTn>
                              </p:par>
                            </p:childTnLst>
                          </p:cTn>
                        </p:par>
                        <p:par>
                          <p:cTn id="38" fill="hold">
                            <p:stCondLst>
                              <p:cond delay="2000"/>
                            </p:stCondLst>
                            <p:childTnLst>
                              <p:par>
                                <p:cTn id="39" presetID="2" presetClass="entr" presetSubtype="9" fill="hold" grpId="0" nodeType="after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anim calcmode="lin" valueType="num">
                                      <p:cBhvr additive="base">
                                        <p:cTn id="41"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4">
                                            <p:txEl>
                                              <p:pRg st="6" end="6"/>
                                            </p:txEl>
                                          </p:spTgt>
                                        </p:tgtEl>
                                        <p:attrNameLst>
                                          <p:attrName>ppt_y</p:attrName>
                                        </p:attrNameLst>
                                      </p:cBhvr>
                                      <p:tavLst>
                                        <p:tav tm="0">
                                          <p:val>
                                            <p:strVal val="0-#ppt_h/2"/>
                                          </p:val>
                                        </p:tav>
                                        <p:tav tm="100000">
                                          <p:val>
                                            <p:strVal val="#ppt_y"/>
                                          </p:val>
                                        </p:tav>
                                      </p:tavLst>
                                    </p:anim>
                                  </p:childTnLst>
                                </p:cTn>
                              </p:par>
                            </p:childTnLst>
                          </p:cTn>
                        </p:par>
                        <p:par>
                          <p:cTn id="43" fill="hold">
                            <p:stCondLst>
                              <p:cond delay="2500"/>
                            </p:stCondLst>
                            <p:childTnLst>
                              <p:par>
                                <p:cTn id="44" presetID="2" presetClass="entr" presetSubtype="9" fill="hold" grpId="0" nodeType="afterEffect">
                                  <p:stCondLst>
                                    <p:cond delay="0"/>
                                  </p:stCondLst>
                                  <p:childTnLst>
                                    <p:set>
                                      <p:cBhvr>
                                        <p:cTn id="45" dur="1" fill="hold">
                                          <p:stCondLst>
                                            <p:cond delay="0"/>
                                          </p:stCondLst>
                                        </p:cTn>
                                        <p:tgtEl>
                                          <p:spTgt spid="4">
                                            <p:txEl>
                                              <p:pRg st="7" end="7"/>
                                            </p:txEl>
                                          </p:spTgt>
                                        </p:tgtEl>
                                        <p:attrNameLst>
                                          <p:attrName>style.visibility</p:attrName>
                                        </p:attrNameLst>
                                      </p:cBhvr>
                                      <p:to>
                                        <p:strVal val="visible"/>
                                      </p:to>
                                    </p:set>
                                    <p:anim calcmode="lin" valueType="num">
                                      <p:cBhvr additive="base">
                                        <p:cTn id="46"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4">
                                            <p:txEl>
                                              <p:pRg st="7" end="7"/>
                                            </p:txEl>
                                          </p:spTgt>
                                        </p:tgtEl>
                                        <p:attrNameLst>
                                          <p:attrName>ppt_y</p:attrName>
                                        </p:attrNameLst>
                                      </p:cBhvr>
                                      <p:tavLst>
                                        <p:tav tm="0">
                                          <p:val>
                                            <p:strVal val="0-#ppt_h/2"/>
                                          </p:val>
                                        </p:tav>
                                        <p:tav tm="100000">
                                          <p:val>
                                            <p:strVal val="#ppt_y"/>
                                          </p:val>
                                        </p:tav>
                                      </p:tavLst>
                                    </p:anim>
                                  </p:childTnLst>
                                </p:cTn>
                              </p:par>
                            </p:childTnLst>
                          </p:cTn>
                        </p:par>
                        <p:par>
                          <p:cTn id="48" fill="hold">
                            <p:stCondLst>
                              <p:cond delay="3000"/>
                            </p:stCondLst>
                            <p:childTnLst>
                              <p:par>
                                <p:cTn id="49" presetID="2" presetClass="entr" presetSubtype="9" fill="hold" grpId="0" nodeType="after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anim calcmode="lin" valueType="num">
                                      <p:cBhvr additive="base">
                                        <p:cTn id="51" dur="500" fill="hold"/>
                                        <p:tgtEl>
                                          <p:spTgt spid="4">
                                            <p:txEl>
                                              <p:pRg st="8" end="8"/>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4">
                                            <p:txEl>
                                              <p:pRg st="8" end="8"/>
                                            </p:txEl>
                                          </p:spTgt>
                                        </p:tgtEl>
                                        <p:attrNameLst>
                                          <p:attrName>ppt_y</p:attrName>
                                        </p:attrNameLst>
                                      </p:cBhvr>
                                      <p:tavLst>
                                        <p:tav tm="0">
                                          <p:val>
                                            <p:strVal val="0-#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left)">
                                      <p:cBhvr>
                                        <p:cTn id="5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uiExpand="1" build="p"/>
      <p:bldP spid="5" grpId="0" animBg="1"/>
      <p:bldP spid="6" grpId="0"/>
      <p:bldP spid="8"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2.5  </a:t>
            </a:r>
            <a:r>
              <a:rPr lang="zh-CN" altLang="en-US" b="1" dirty="0">
                <a:latin typeface="仿宋" panose="02010609060101010101" pitchFamily="49" charset="-122"/>
                <a:ea typeface="仿宋" panose="02010609060101010101" pitchFamily="49" charset="-122"/>
              </a:rPr>
              <a:t>数组</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3FF9FCE-A86B-4D94-BFB2-46D7B741398B}"/>
              </a:ext>
            </a:extLst>
          </p:cNvPr>
          <p:cNvSpPr/>
          <p:nvPr/>
        </p:nvSpPr>
        <p:spPr>
          <a:xfrm>
            <a:off x="0" y="6020594"/>
            <a:ext cx="12192000" cy="914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圆角矩形 7">
            <a:extLst>
              <a:ext uri="{FF2B5EF4-FFF2-40B4-BE49-F238E27FC236}">
                <a16:creationId xmlns:a16="http://schemas.microsoft.com/office/drawing/2014/main" id="{D3AA5E41-AF15-4266-9C71-70BE2AB28B96}"/>
              </a:ext>
            </a:extLst>
          </p:cNvPr>
          <p:cNvSpPr/>
          <p:nvPr/>
        </p:nvSpPr>
        <p:spPr>
          <a:xfrm>
            <a:off x="913606" y="1372394"/>
            <a:ext cx="10820400" cy="4608563"/>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内容占位符 2">
            <a:extLst>
              <a:ext uri="{FF2B5EF4-FFF2-40B4-BE49-F238E27FC236}">
                <a16:creationId xmlns:a16="http://schemas.microsoft.com/office/drawing/2014/main" id="{77A3C2F2-A8E9-430E-AE19-90299FF05A5D}"/>
              </a:ext>
            </a:extLst>
          </p:cNvPr>
          <p:cNvSpPr txBox="1">
            <a:spLocks/>
          </p:cNvSpPr>
          <p:nvPr/>
        </p:nvSpPr>
        <p:spPr>
          <a:xfrm>
            <a:off x="913606" y="1550226"/>
            <a:ext cx="11140640" cy="309876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2</a:t>
            </a:r>
            <a:r>
              <a:rPr lang="zh-CN" altLang="en-US" sz="2400" dirty="0">
                <a:solidFill>
                  <a:schemeClr val="tx1"/>
                </a:solidFill>
                <a:latin typeface="仿宋" panose="02010609060101010101" pitchFamily="49" charset="-122"/>
                <a:ea typeface="仿宋" panose="02010609060101010101" pitchFamily="49" charset="-122"/>
              </a:rPr>
              <a:t>）形式</a:t>
            </a:r>
            <a:r>
              <a:rPr lang="en-US" altLang="zh-CN" sz="2400" dirty="0">
                <a:solidFill>
                  <a:schemeClr val="tx1"/>
                </a:solidFill>
                <a:latin typeface="仿宋" panose="02010609060101010101" pitchFamily="49" charset="-122"/>
                <a:ea typeface="仿宋" panose="02010609060101010101" pitchFamily="49" charset="-122"/>
              </a:rPr>
              <a:t>2</a:t>
            </a:r>
          </a:p>
          <a:p>
            <a:pPr marL="0" indent="1616075">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数据类型 </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数组名</a:t>
            </a:r>
            <a:r>
              <a:rPr lang="en-US" altLang="zh-CN" sz="2400" dirty="0">
                <a:solidFill>
                  <a:schemeClr val="tx1"/>
                </a:solidFill>
                <a:latin typeface="仿宋" panose="02010609060101010101" pitchFamily="49" charset="-122"/>
                <a:ea typeface="仿宋" panose="02010609060101010101" pitchFamily="49" charset="-122"/>
              </a:rPr>
              <a:t>;</a:t>
            </a:r>
          </a:p>
          <a:p>
            <a:pPr marL="0" indent="7200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 []</a:t>
            </a:r>
            <a:r>
              <a:rPr lang="zh-CN" altLang="en-US" sz="2400" dirty="0">
                <a:solidFill>
                  <a:schemeClr val="tx1"/>
                </a:solidFill>
                <a:latin typeface="仿宋" panose="02010609060101010101" pitchFamily="49" charset="-122"/>
                <a:ea typeface="仿宋" panose="02010609060101010101" pitchFamily="49" charset="-122"/>
              </a:rPr>
              <a:t>与数据类型和数组名之间有无空格都可以。例如 </a:t>
            </a:r>
          </a:p>
          <a:p>
            <a:pPr marL="0" indent="7200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float  []x;   //[]</a:t>
            </a:r>
            <a:r>
              <a:rPr lang="zh-CN" altLang="en-US" sz="2400" dirty="0">
                <a:solidFill>
                  <a:schemeClr val="tx1"/>
                </a:solidFill>
                <a:latin typeface="仿宋" panose="02010609060101010101" pitchFamily="49" charset="-122"/>
                <a:ea typeface="仿宋" panose="02010609060101010101" pitchFamily="49" charset="-122"/>
              </a:rPr>
              <a:t>与数据类型间有空格</a:t>
            </a:r>
          </a:p>
          <a:p>
            <a:pPr marL="0" indent="7200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float[]x</a:t>
            </a:r>
            <a:r>
              <a:rPr lang="zh-CN" altLang="en-US" sz="2400" dirty="0">
                <a:solidFill>
                  <a:schemeClr val="tx1"/>
                </a:solidFill>
                <a:latin typeface="仿宋" panose="02010609060101010101" pitchFamily="49" charset="-122"/>
                <a:ea typeface="仿宋" panose="02010609060101010101" pitchFamily="49" charset="-122"/>
              </a:rPr>
              <a:t>；    </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与数据类型间无空格</a:t>
            </a: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3</a:t>
            </a:r>
            <a:r>
              <a:rPr lang="zh-CN" altLang="en-US" sz="2400" dirty="0">
                <a:solidFill>
                  <a:schemeClr val="tx1"/>
                </a:solidFill>
                <a:latin typeface="仿宋" panose="02010609060101010101" pitchFamily="49" charset="-122"/>
                <a:ea typeface="仿宋" panose="02010609060101010101" pitchFamily="49" charset="-122"/>
              </a:rPr>
              <a:t>）可以一次声明多个数组，这时需注意</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的位置。</a:t>
            </a:r>
          </a:p>
          <a:p>
            <a:pPr marL="0" indent="7200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double []</a:t>
            </a:r>
            <a:r>
              <a:rPr lang="en-US" altLang="zh-CN" sz="2400" dirty="0" err="1">
                <a:solidFill>
                  <a:schemeClr val="tx1"/>
                </a:solidFill>
                <a:latin typeface="仿宋" panose="02010609060101010101" pitchFamily="49" charset="-122"/>
                <a:ea typeface="仿宋" panose="02010609060101010101" pitchFamily="49" charset="-122"/>
              </a:rPr>
              <a:t>x,y</a:t>
            </a:r>
            <a:r>
              <a:rPr lang="en-US" altLang="zh-CN" sz="2400" dirty="0">
                <a:solidFill>
                  <a:schemeClr val="tx1"/>
                </a:solidFill>
                <a:latin typeface="仿宋" panose="02010609060101010101" pitchFamily="49" charset="-122"/>
                <a:ea typeface="仿宋" panose="02010609060101010101" pitchFamily="49" charset="-122"/>
              </a:rPr>
              <a:t>;  //[]</a:t>
            </a:r>
            <a:r>
              <a:rPr lang="zh-CN" altLang="en-US" sz="2400" dirty="0">
                <a:solidFill>
                  <a:schemeClr val="tx1"/>
                </a:solidFill>
                <a:latin typeface="仿宋" panose="02010609060101010101" pitchFamily="49" charset="-122"/>
                <a:ea typeface="仿宋" panose="02010609060101010101" pitchFamily="49" charset="-122"/>
              </a:rPr>
              <a:t>在数组名列表前，表示声明两个</a:t>
            </a:r>
            <a:r>
              <a:rPr lang="en-US" altLang="zh-CN" sz="2400" dirty="0">
                <a:solidFill>
                  <a:schemeClr val="tx1"/>
                </a:solidFill>
                <a:latin typeface="仿宋" panose="02010609060101010101" pitchFamily="49" charset="-122"/>
                <a:ea typeface="仿宋" panose="02010609060101010101" pitchFamily="49" charset="-122"/>
              </a:rPr>
              <a:t>double</a:t>
            </a:r>
            <a:r>
              <a:rPr lang="zh-CN" altLang="en-US" sz="2400" dirty="0">
                <a:solidFill>
                  <a:schemeClr val="tx1"/>
                </a:solidFill>
                <a:latin typeface="仿宋" panose="02010609060101010101" pitchFamily="49" charset="-122"/>
                <a:ea typeface="仿宋" panose="02010609060101010101" pitchFamily="49" charset="-122"/>
              </a:rPr>
              <a:t>型数组</a:t>
            </a:r>
            <a:r>
              <a:rPr lang="en-US" altLang="zh-CN" sz="2400" dirty="0">
                <a:solidFill>
                  <a:schemeClr val="tx1"/>
                </a:solidFill>
                <a:latin typeface="仿宋" panose="02010609060101010101" pitchFamily="49" charset="-122"/>
                <a:ea typeface="仿宋" panose="02010609060101010101" pitchFamily="49" charset="-122"/>
              </a:rPr>
              <a:t>x</a:t>
            </a:r>
            <a:r>
              <a:rPr lang="zh-CN" altLang="en-US" sz="2400" dirty="0">
                <a:solidFill>
                  <a:schemeClr val="tx1"/>
                </a:solidFill>
                <a:latin typeface="仿宋" panose="02010609060101010101" pitchFamily="49" charset="-122"/>
                <a:ea typeface="仿宋" panose="02010609060101010101" pitchFamily="49" charset="-122"/>
              </a:rPr>
              <a:t>和</a:t>
            </a:r>
            <a:r>
              <a:rPr lang="en-US" altLang="zh-CN" sz="2400" dirty="0">
                <a:solidFill>
                  <a:schemeClr val="tx1"/>
                </a:solidFill>
                <a:latin typeface="仿宋" panose="02010609060101010101" pitchFamily="49" charset="-122"/>
                <a:ea typeface="仿宋" panose="02010609060101010101" pitchFamily="49" charset="-122"/>
              </a:rPr>
              <a:t>y</a:t>
            </a:r>
          </a:p>
          <a:p>
            <a:pPr marL="0" indent="7200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double x[],y;   //[]</a:t>
            </a:r>
            <a:r>
              <a:rPr lang="zh-CN" altLang="en-US" sz="2400" dirty="0">
                <a:solidFill>
                  <a:schemeClr val="tx1"/>
                </a:solidFill>
                <a:latin typeface="仿宋" panose="02010609060101010101" pitchFamily="49" charset="-122"/>
                <a:ea typeface="仿宋" panose="02010609060101010101" pitchFamily="49" charset="-122"/>
              </a:rPr>
              <a:t>在</a:t>
            </a:r>
            <a:r>
              <a:rPr lang="en-US" altLang="zh-CN" sz="2400" dirty="0">
                <a:solidFill>
                  <a:schemeClr val="tx1"/>
                </a:solidFill>
                <a:latin typeface="仿宋" panose="02010609060101010101" pitchFamily="49" charset="-122"/>
                <a:ea typeface="仿宋" panose="02010609060101010101" pitchFamily="49" charset="-122"/>
              </a:rPr>
              <a:t>x</a:t>
            </a:r>
            <a:r>
              <a:rPr lang="zh-CN" altLang="en-US" sz="2400" dirty="0">
                <a:solidFill>
                  <a:schemeClr val="tx1"/>
                </a:solidFill>
                <a:latin typeface="仿宋" panose="02010609060101010101" pitchFamily="49" charset="-122"/>
                <a:ea typeface="仿宋" panose="02010609060101010101" pitchFamily="49" charset="-122"/>
              </a:rPr>
              <a:t>后，表示声明了</a:t>
            </a:r>
            <a:r>
              <a:rPr lang="en-US" altLang="zh-CN" sz="2400" dirty="0">
                <a:solidFill>
                  <a:schemeClr val="tx1"/>
                </a:solidFill>
                <a:latin typeface="仿宋" panose="02010609060101010101" pitchFamily="49" charset="-122"/>
                <a:ea typeface="仿宋" panose="02010609060101010101" pitchFamily="49" charset="-122"/>
              </a:rPr>
              <a:t>double</a:t>
            </a:r>
            <a:r>
              <a:rPr lang="zh-CN" altLang="en-US" sz="2400" dirty="0">
                <a:solidFill>
                  <a:schemeClr val="tx1"/>
                </a:solidFill>
                <a:latin typeface="仿宋" panose="02010609060101010101" pitchFamily="49" charset="-122"/>
                <a:ea typeface="仿宋" panose="02010609060101010101" pitchFamily="49" charset="-122"/>
              </a:rPr>
              <a:t>型数组</a:t>
            </a:r>
            <a:r>
              <a:rPr lang="en-US" altLang="zh-CN" sz="2400" dirty="0">
                <a:solidFill>
                  <a:schemeClr val="tx1"/>
                </a:solidFill>
                <a:latin typeface="仿宋" panose="02010609060101010101" pitchFamily="49" charset="-122"/>
                <a:ea typeface="仿宋" panose="02010609060101010101" pitchFamily="49" charset="-122"/>
              </a:rPr>
              <a:t>x</a:t>
            </a:r>
            <a:r>
              <a:rPr lang="zh-CN" altLang="en-US" sz="2400" dirty="0">
                <a:solidFill>
                  <a:schemeClr val="tx1"/>
                </a:solidFill>
                <a:latin typeface="仿宋" panose="02010609060101010101" pitchFamily="49" charset="-122"/>
                <a:ea typeface="仿宋" panose="02010609060101010101" pitchFamily="49" charset="-122"/>
              </a:rPr>
              <a:t>，</a:t>
            </a:r>
            <a:r>
              <a:rPr lang="en-US" altLang="zh-CN" sz="2400" dirty="0">
                <a:solidFill>
                  <a:schemeClr val="tx1"/>
                </a:solidFill>
                <a:latin typeface="仿宋" panose="02010609060101010101" pitchFamily="49" charset="-122"/>
                <a:ea typeface="仿宋" panose="02010609060101010101" pitchFamily="49" charset="-122"/>
              </a:rPr>
              <a:t>y</a:t>
            </a:r>
            <a:r>
              <a:rPr lang="zh-CN" altLang="en-US" sz="2400" dirty="0">
                <a:solidFill>
                  <a:schemeClr val="tx1"/>
                </a:solidFill>
                <a:latin typeface="仿宋" panose="02010609060101010101" pitchFamily="49" charset="-122"/>
                <a:ea typeface="仿宋" panose="02010609060101010101" pitchFamily="49" charset="-122"/>
              </a:rPr>
              <a:t>是普通变量</a:t>
            </a:r>
          </a:p>
          <a:p>
            <a:pPr marL="0" indent="720000">
              <a:lnSpc>
                <a:spcPct val="13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74214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2000"/>
                                        <p:tgtEl>
                                          <p:spTgt spid="5"/>
                                        </p:tgtEl>
                                      </p:cBhvr>
                                    </p:animEffect>
                                  </p:childTnLst>
                                </p:cTn>
                              </p:par>
                            </p:childTnLst>
                          </p:cTn>
                        </p:par>
                        <p:par>
                          <p:cTn id="16" fill="hold">
                            <p:stCondLst>
                              <p:cond delay="2000"/>
                            </p:stCondLst>
                            <p:childTnLst>
                              <p:par>
                                <p:cTn id="17" presetID="31" presetClass="entr" presetSubtype="0" fill="hold"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p:cTn id="19" dur="1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20"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21" dur="1000" fill="hold"/>
                                        <p:tgtEl>
                                          <p:spTgt spid="6">
                                            <p:txEl>
                                              <p:pRg st="0" end="0"/>
                                            </p:txEl>
                                          </p:spTgt>
                                        </p:tgtEl>
                                        <p:attrNameLst>
                                          <p:attrName>style.rotation</p:attrName>
                                        </p:attrNameLst>
                                      </p:cBhvr>
                                      <p:tavLst>
                                        <p:tav tm="0">
                                          <p:val>
                                            <p:fltVal val="90"/>
                                          </p:val>
                                        </p:tav>
                                        <p:tav tm="100000">
                                          <p:val>
                                            <p:fltVal val="0"/>
                                          </p:val>
                                        </p:tav>
                                      </p:tavLst>
                                    </p:anim>
                                    <p:animEffect transition="in" filter="fade">
                                      <p:cBhvr>
                                        <p:cTn id="22" dur="1000"/>
                                        <p:tgtEl>
                                          <p:spTgt spid="6">
                                            <p:txEl>
                                              <p:pRg st="0" end="0"/>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 calcmode="lin" valueType="num">
                                      <p:cBhvr>
                                        <p:cTn id="25" dur="1000" fill="hold"/>
                                        <p:tgtEl>
                                          <p:spTgt spid="6">
                                            <p:txEl>
                                              <p:pRg st="1" end="1"/>
                                            </p:txEl>
                                          </p:spTgt>
                                        </p:tgtEl>
                                        <p:attrNameLst>
                                          <p:attrName>ppt_w</p:attrName>
                                        </p:attrNameLst>
                                      </p:cBhvr>
                                      <p:tavLst>
                                        <p:tav tm="0">
                                          <p:val>
                                            <p:fltVal val="0"/>
                                          </p:val>
                                        </p:tav>
                                        <p:tav tm="100000">
                                          <p:val>
                                            <p:strVal val="#ppt_w"/>
                                          </p:val>
                                        </p:tav>
                                      </p:tavLst>
                                    </p:anim>
                                    <p:anim calcmode="lin" valueType="num">
                                      <p:cBhvr>
                                        <p:cTn id="26" dur="1000" fill="hold"/>
                                        <p:tgtEl>
                                          <p:spTgt spid="6">
                                            <p:txEl>
                                              <p:pRg st="1" end="1"/>
                                            </p:txEl>
                                          </p:spTgt>
                                        </p:tgtEl>
                                        <p:attrNameLst>
                                          <p:attrName>ppt_h</p:attrName>
                                        </p:attrNameLst>
                                      </p:cBhvr>
                                      <p:tavLst>
                                        <p:tav tm="0">
                                          <p:val>
                                            <p:fltVal val="0"/>
                                          </p:val>
                                        </p:tav>
                                        <p:tav tm="100000">
                                          <p:val>
                                            <p:strVal val="#ppt_h"/>
                                          </p:val>
                                        </p:tav>
                                      </p:tavLst>
                                    </p:anim>
                                    <p:anim calcmode="lin" valueType="num">
                                      <p:cBhvr>
                                        <p:cTn id="27" dur="1000" fill="hold"/>
                                        <p:tgtEl>
                                          <p:spTgt spid="6">
                                            <p:txEl>
                                              <p:pRg st="1" end="1"/>
                                            </p:txEl>
                                          </p:spTgt>
                                        </p:tgtEl>
                                        <p:attrNameLst>
                                          <p:attrName>style.rotation</p:attrName>
                                        </p:attrNameLst>
                                      </p:cBhvr>
                                      <p:tavLst>
                                        <p:tav tm="0">
                                          <p:val>
                                            <p:fltVal val="90"/>
                                          </p:val>
                                        </p:tav>
                                        <p:tav tm="100000">
                                          <p:val>
                                            <p:fltVal val="0"/>
                                          </p:val>
                                        </p:tav>
                                      </p:tavLst>
                                    </p:anim>
                                    <p:animEffect transition="in" filter="fade">
                                      <p:cBhvr>
                                        <p:cTn id="28" dur="1000"/>
                                        <p:tgtEl>
                                          <p:spTgt spid="6">
                                            <p:txEl>
                                              <p:pRg st="1" end="1"/>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 calcmode="lin" valueType="num">
                                      <p:cBhvr>
                                        <p:cTn id="31" dur="1000" fill="hold"/>
                                        <p:tgtEl>
                                          <p:spTgt spid="6">
                                            <p:txEl>
                                              <p:pRg st="2" end="2"/>
                                            </p:txEl>
                                          </p:spTgt>
                                        </p:tgtEl>
                                        <p:attrNameLst>
                                          <p:attrName>ppt_w</p:attrName>
                                        </p:attrNameLst>
                                      </p:cBhvr>
                                      <p:tavLst>
                                        <p:tav tm="0">
                                          <p:val>
                                            <p:fltVal val="0"/>
                                          </p:val>
                                        </p:tav>
                                        <p:tav tm="100000">
                                          <p:val>
                                            <p:strVal val="#ppt_w"/>
                                          </p:val>
                                        </p:tav>
                                      </p:tavLst>
                                    </p:anim>
                                    <p:anim calcmode="lin" valueType="num">
                                      <p:cBhvr>
                                        <p:cTn id="32" dur="1000" fill="hold"/>
                                        <p:tgtEl>
                                          <p:spTgt spid="6">
                                            <p:txEl>
                                              <p:pRg st="2" end="2"/>
                                            </p:txEl>
                                          </p:spTgt>
                                        </p:tgtEl>
                                        <p:attrNameLst>
                                          <p:attrName>ppt_h</p:attrName>
                                        </p:attrNameLst>
                                      </p:cBhvr>
                                      <p:tavLst>
                                        <p:tav tm="0">
                                          <p:val>
                                            <p:fltVal val="0"/>
                                          </p:val>
                                        </p:tav>
                                        <p:tav tm="100000">
                                          <p:val>
                                            <p:strVal val="#ppt_h"/>
                                          </p:val>
                                        </p:tav>
                                      </p:tavLst>
                                    </p:anim>
                                    <p:anim calcmode="lin" valueType="num">
                                      <p:cBhvr>
                                        <p:cTn id="33" dur="1000" fill="hold"/>
                                        <p:tgtEl>
                                          <p:spTgt spid="6">
                                            <p:txEl>
                                              <p:pRg st="2" end="2"/>
                                            </p:txEl>
                                          </p:spTgt>
                                        </p:tgtEl>
                                        <p:attrNameLst>
                                          <p:attrName>style.rotation</p:attrName>
                                        </p:attrNameLst>
                                      </p:cBhvr>
                                      <p:tavLst>
                                        <p:tav tm="0">
                                          <p:val>
                                            <p:fltVal val="90"/>
                                          </p:val>
                                        </p:tav>
                                        <p:tav tm="100000">
                                          <p:val>
                                            <p:fltVal val="0"/>
                                          </p:val>
                                        </p:tav>
                                      </p:tavLst>
                                    </p:anim>
                                    <p:animEffect transition="in" filter="fade">
                                      <p:cBhvr>
                                        <p:cTn id="34" dur="1000"/>
                                        <p:tgtEl>
                                          <p:spTgt spid="6">
                                            <p:txEl>
                                              <p:pRg st="2" end="2"/>
                                            </p:txEl>
                                          </p:spTgt>
                                        </p:tgtEl>
                                      </p:cBhvr>
                                    </p:animEffect>
                                  </p:childTnLst>
                                </p:cTn>
                              </p:par>
                              <p:par>
                                <p:cTn id="35" presetID="31" presetClass="entr" presetSubtype="0" fill="hold" nodeType="with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 calcmode="lin" valueType="num">
                                      <p:cBhvr>
                                        <p:cTn id="37" dur="1000" fill="hold"/>
                                        <p:tgtEl>
                                          <p:spTgt spid="6">
                                            <p:txEl>
                                              <p:pRg st="3" end="3"/>
                                            </p:txEl>
                                          </p:spTgt>
                                        </p:tgtEl>
                                        <p:attrNameLst>
                                          <p:attrName>ppt_w</p:attrName>
                                        </p:attrNameLst>
                                      </p:cBhvr>
                                      <p:tavLst>
                                        <p:tav tm="0">
                                          <p:val>
                                            <p:fltVal val="0"/>
                                          </p:val>
                                        </p:tav>
                                        <p:tav tm="100000">
                                          <p:val>
                                            <p:strVal val="#ppt_w"/>
                                          </p:val>
                                        </p:tav>
                                      </p:tavLst>
                                    </p:anim>
                                    <p:anim calcmode="lin" valueType="num">
                                      <p:cBhvr>
                                        <p:cTn id="38" dur="1000" fill="hold"/>
                                        <p:tgtEl>
                                          <p:spTgt spid="6">
                                            <p:txEl>
                                              <p:pRg st="3" end="3"/>
                                            </p:txEl>
                                          </p:spTgt>
                                        </p:tgtEl>
                                        <p:attrNameLst>
                                          <p:attrName>ppt_h</p:attrName>
                                        </p:attrNameLst>
                                      </p:cBhvr>
                                      <p:tavLst>
                                        <p:tav tm="0">
                                          <p:val>
                                            <p:fltVal val="0"/>
                                          </p:val>
                                        </p:tav>
                                        <p:tav tm="100000">
                                          <p:val>
                                            <p:strVal val="#ppt_h"/>
                                          </p:val>
                                        </p:tav>
                                      </p:tavLst>
                                    </p:anim>
                                    <p:anim calcmode="lin" valueType="num">
                                      <p:cBhvr>
                                        <p:cTn id="39" dur="1000" fill="hold"/>
                                        <p:tgtEl>
                                          <p:spTgt spid="6">
                                            <p:txEl>
                                              <p:pRg st="3" end="3"/>
                                            </p:txEl>
                                          </p:spTgt>
                                        </p:tgtEl>
                                        <p:attrNameLst>
                                          <p:attrName>style.rotation</p:attrName>
                                        </p:attrNameLst>
                                      </p:cBhvr>
                                      <p:tavLst>
                                        <p:tav tm="0">
                                          <p:val>
                                            <p:fltVal val="90"/>
                                          </p:val>
                                        </p:tav>
                                        <p:tav tm="100000">
                                          <p:val>
                                            <p:fltVal val="0"/>
                                          </p:val>
                                        </p:tav>
                                      </p:tavLst>
                                    </p:anim>
                                    <p:animEffect transition="in" filter="fade">
                                      <p:cBhvr>
                                        <p:cTn id="40" dur="1000"/>
                                        <p:tgtEl>
                                          <p:spTgt spid="6">
                                            <p:txEl>
                                              <p:pRg st="3" end="3"/>
                                            </p:txEl>
                                          </p:spTgt>
                                        </p:tgtEl>
                                      </p:cBhvr>
                                    </p:animEffect>
                                  </p:childTnLst>
                                </p:cTn>
                              </p:par>
                              <p:par>
                                <p:cTn id="41" presetID="31" presetClass="entr" presetSubtype="0" fill="hold" nodeType="with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anim calcmode="lin" valueType="num">
                                      <p:cBhvr>
                                        <p:cTn id="43" dur="1000" fill="hold"/>
                                        <p:tgtEl>
                                          <p:spTgt spid="6">
                                            <p:txEl>
                                              <p:pRg st="4" end="4"/>
                                            </p:txEl>
                                          </p:spTgt>
                                        </p:tgtEl>
                                        <p:attrNameLst>
                                          <p:attrName>ppt_w</p:attrName>
                                        </p:attrNameLst>
                                      </p:cBhvr>
                                      <p:tavLst>
                                        <p:tav tm="0">
                                          <p:val>
                                            <p:fltVal val="0"/>
                                          </p:val>
                                        </p:tav>
                                        <p:tav tm="100000">
                                          <p:val>
                                            <p:strVal val="#ppt_w"/>
                                          </p:val>
                                        </p:tav>
                                      </p:tavLst>
                                    </p:anim>
                                    <p:anim calcmode="lin" valueType="num">
                                      <p:cBhvr>
                                        <p:cTn id="44" dur="1000" fill="hold"/>
                                        <p:tgtEl>
                                          <p:spTgt spid="6">
                                            <p:txEl>
                                              <p:pRg st="4" end="4"/>
                                            </p:txEl>
                                          </p:spTgt>
                                        </p:tgtEl>
                                        <p:attrNameLst>
                                          <p:attrName>ppt_h</p:attrName>
                                        </p:attrNameLst>
                                      </p:cBhvr>
                                      <p:tavLst>
                                        <p:tav tm="0">
                                          <p:val>
                                            <p:fltVal val="0"/>
                                          </p:val>
                                        </p:tav>
                                        <p:tav tm="100000">
                                          <p:val>
                                            <p:strVal val="#ppt_h"/>
                                          </p:val>
                                        </p:tav>
                                      </p:tavLst>
                                    </p:anim>
                                    <p:anim calcmode="lin" valueType="num">
                                      <p:cBhvr>
                                        <p:cTn id="45" dur="1000" fill="hold"/>
                                        <p:tgtEl>
                                          <p:spTgt spid="6">
                                            <p:txEl>
                                              <p:pRg st="4" end="4"/>
                                            </p:txEl>
                                          </p:spTgt>
                                        </p:tgtEl>
                                        <p:attrNameLst>
                                          <p:attrName>style.rotation</p:attrName>
                                        </p:attrNameLst>
                                      </p:cBhvr>
                                      <p:tavLst>
                                        <p:tav tm="0">
                                          <p:val>
                                            <p:fltVal val="90"/>
                                          </p:val>
                                        </p:tav>
                                        <p:tav tm="100000">
                                          <p:val>
                                            <p:fltVal val="0"/>
                                          </p:val>
                                        </p:tav>
                                      </p:tavLst>
                                    </p:anim>
                                    <p:animEffect transition="in" filter="fade">
                                      <p:cBhvr>
                                        <p:cTn id="46" dur="1000"/>
                                        <p:tgtEl>
                                          <p:spTgt spid="6">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nodeType="clickEffect">
                                  <p:stCondLst>
                                    <p:cond delay="0"/>
                                  </p:stCondLst>
                                  <p:childTnLst>
                                    <p:set>
                                      <p:cBhvr>
                                        <p:cTn id="50" dur="1" fill="hold">
                                          <p:stCondLst>
                                            <p:cond delay="0"/>
                                          </p:stCondLst>
                                        </p:cTn>
                                        <p:tgtEl>
                                          <p:spTgt spid="6">
                                            <p:txEl>
                                              <p:pRg st="5" end="5"/>
                                            </p:txEl>
                                          </p:spTgt>
                                        </p:tgtEl>
                                        <p:attrNameLst>
                                          <p:attrName>style.visibility</p:attrName>
                                        </p:attrNameLst>
                                      </p:cBhvr>
                                      <p:to>
                                        <p:strVal val="visible"/>
                                      </p:to>
                                    </p:set>
                                    <p:anim calcmode="lin" valueType="num">
                                      <p:cBhvr>
                                        <p:cTn id="51" dur="1000" fill="hold"/>
                                        <p:tgtEl>
                                          <p:spTgt spid="6">
                                            <p:txEl>
                                              <p:pRg st="5" end="5"/>
                                            </p:txEl>
                                          </p:spTgt>
                                        </p:tgtEl>
                                        <p:attrNameLst>
                                          <p:attrName>ppt_w</p:attrName>
                                        </p:attrNameLst>
                                      </p:cBhvr>
                                      <p:tavLst>
                                        <p:tav tm="0">
                                          <p:val>
                                            <p:fltVal val="0"/>
                                          </p:val>
                                        </p:tav>
                                        <p:tav tm="100000">
                                          <p:val>
                                            <p:strVal val="#ppt_w"/>
                                          </p:val>
                                        </p:tav>
                                      </p:tavLst>
                                    </p:anim>
                                    <p:anim calcmode="lin" valueType="num">
                                      <p:cBhvr>
                                        <p:cTn id="52" dur="1000" fill="hold"/>
                                        <p:tgtEl>
                                          <p:spTgt spid="6">
                                            <p:txEl>
                                              <p:pRg st="5" end="5"/>
                                            </p:txEl>
                                          </p:spTgt>
                                        </p:tgtEl>
                                        <p:attrNameLst>
                                          <p:attrName>ppt_h</p:attrName>
                                        </p:attrNameLst>
                                      </p:cBhvr>
                                      <p:tavLst>
                                        <p:tav tm="0">
                                          <p:val>
                                            <p:fltVal val="0"/>
                                          </p:val>
                                        </p:tav>
                                        <p:tav tm="100000">
                                          <p:val>
                                            <p:strVal val="#ppt_h"/>
                                          </p:val>
                                        </p:tav>
                                      </p:tavLst>
                                    </p:anim>
                                    <p:anim calcmode="lin" valueType="num">
                                      <p:cBhvr>
                                        <p:cTn id="53" dur="1000" fill="hold"/>
                                        <p:tgtEl>
                                          <p:spTgt spid="6">
                                            <p:txEl>
                                              <p:pRg st="5" end="5"/>
                                            </p:txEl>
                                          </p:spTgt>
                                        </p:tgtEl>
                                        <p:attrNameLst>
                                          <p:attrName>style.rotation</p:attrName>
                                        </p:attrNameLst>
                                      </p:cBhvr>
                                      <p:tavLst>
                                        <p:tav tm="0">
                                          <p:val>
                                            <p:fltVal val="90"/>
                                          </p:val>
                                        </p:tav>
                                        <p:tav tm="100000">
                                          <p:val>
                                            <p:fltVal val="0"/>
                                          </p:val>
                                        </p:tav>
                                      </p:tavLst>
                                    </p:anim>
                                    <p:animEffect transition="in" filter="fade">
                                      <p:cBhvr>
                                        <p:cTn id="54" dur="1000"/>
                                        <p:tgtEl>
                                          <p:spTgt spid="6">
                                            <p:txEl>
                                              <p:pRg st="5" end="5"/>
                                            </p:txEl>
                                          </p:spTgt>
                                        </p:tgtEl>
                                      </p:cBhvr>
                                    </p:animEffect>
                                  </p:childTnLst>
                                </p:cTn>
                              </p:par>
                              <p:par>
                                <p:cTn id="55" presetID="31" presetClass="entr" presetSubtype="0" fill="hold" nodeType="withEffect">
                                  <p:stCondLst>
                                    <p:cond delay="0"/>
                                  </p:stCondLst>
                                  <p:childTnLst>
                                    <p:set>
                                      <p:cBhvr>
                                        <p:cTn id="56" dur="1" fill="hold">
                                          <p:stCondLst>
                                            <p:cond delay="0"/>
                                          </p:stCondLst>
                                        </p:cTn>
                                        <p:tgtEl>
                                          <p:spTgt spid="6">
                                            <p:txEl>
                                              <p:pRg st="6" end="6"/>
                                            </p:txEl>
                                          </p:spTgt>
                                        </p:tgtEl>
                                        <p:attrNameLst>
                                          <p:attrName>style.visibility</p:attrName>
                                        </p:attrNameLst>
                                      </p:cBhvr>
                                      <p:to>
                                        <p:strVal val="visible"/>
                                      </p:to>
                                    </p:set>
                                    <p:anim calcmode="lin" valueType="num">
                                      <p:cBhvr>
                                        <p:cTn id="57" dur="1000" fill="hold"/>
                                        <p:tgtEl>
                                          <p:spTgt spid="6">
                                            <p:txEl>
                                              <p:pRg st="6" end="6"/>
                                            </p:txEl>
                                          </p:spTgt>
                                        </p:tgtEl>
                                        <p:attrNameLst>
                                          <p:attrName>ppt_w</p:attrName>
                                        </p:attrNameLst>
                                      </p:cBhvr>
                                      <p:tavLst>
                                        <p:tav tm="0">
                                          <p:val>
                                            <p:fltVal val="0"/>
                                          </p:val>
                                        </p:tav>
                                        <p:tav tm="100000">
                                          <p:val>
                                            <p:strVal val="#ppt_w"/>
                                          </p:val>
                                        </p:tav>
                                      </p:tavLst>
                                    </p:anim>
                                    <p:anim calcmode="lin" valueType="num">
                                      <p:cBhvr>
                                        <p:cTn id="58" dur="1000" fill="hold"/>
                                        <p:tgtEl>
                                          <p:spTgt spid="6">
                                            <p:txEl>
                                              <p:pRg st="6" end="6"/>
                                            </p:txEl>
                                          </p:spTgt>
                                        </p:tgtEl>
                                        <p:attrNameLst>
                                          <p:attrName>ppt_h</p:attrName>
                                        </p:attrNameLst>
                                      </p:cBhvr>
                                      <p:tavLst>
                                        <p:tav tm="0">
                                          <p:val>
                                            <p:fltVal val="0"/>
                                          </p:val>
                                        </p:tav>
                                        <p:tav tm="100000">
                                          <p:val>
                                            <p:strVal val="#ppt_h"/>
                                          </p:val>
                                        </p:tav>
                                      </p:tavLst>
                                    </p:anim>
                                    <p:anim calcmode="lin" valueType="num">
                                      <p:cBhvr>
                                        <p:cTn id="59" dur="1000" fill="hold"/>
                                        <p:tgtEl>
                                          <p:spTgt spid="6">
                                            <p:txEl>
                                              <p:pRg st="6" end="6"/>
                                            </p:txEl>
                                          </p:spTgt>
                                        </p:tgtEl>
                                        <p:attrNameLst>
                                          <p:attrName>style.rotation</p:attrName>
                                        </p:attrNameLst>
                                      </p:cBhvr>
                                      <p:tavLst>
                                        <p:tav tm="0">
                                          <p:val>
                                            <p:fltVal val="90"/>
                                          </p:val>
                                        </p:tav>
                                        <p:tav tm="100000">
                                          <p:val>
                                            <p:fltVal val="0"/>
                                          </p:val>
                                        </p:tav>
                                      </p:tavLst>
                                    </p:anim>
                                    <p:animEffect transition="in" filter="fade">
                                      <p:cBhvr>
                                        <p:cTn id="60" dur="1000"/>
                                        <p:tgtEl>
                                          <p:spTgt spid="6">
                                            <p:txEl>
                                              <p:pRg st="6" end="6"/>
                                            </p:txEl>
                                          </p:spTgt>
                                        </p:tgtEl>
                                      </p:cBhvr>
                                    </p:animEffect>
                                  </p:childTnLst>
                                </p:cTn>
                              </p:par>
                              <p:par>
                                <p:cTn id="61" presetID="31" presetClass="entr" presetSubtype="0" fill="hold" nodeType="withEffect">
                                  <p:stCondLst>
                                    <p:cond delay="0"/>
                                  </p:stCondLst>
                                  <p:childTnLst>
                                    <p:set>
                                      <p:cBhvr>
                                        <p:cTn id="62" dur="1" fill="hold">
                                          <p:stCondLst>
                                            <p:cond delay="0"/>
                                          </p:stCondLst>
                                        </p:cTn>
                                        <p:tgtEl>
                                          <p:spTgt spid="6">
                                            <p:txEl>
                                              <p:pRg st="7" end="7"/>
                                            </p:txEl>
                                          </p:spTgt>
                                        </p:tgtEl>
                                        <p:attrNameLst>
                                          <p:attrName>style.visibility</p:attrName>
                                        </p:attrNameLst>
                                      </p:cBhvr>
                                      <p:to>
                                        <p:strVal val="visible"/>
                                      </p:to>
                                    </p:set>
                                    <p:anim calcmode="lin" valueType="num">
                                      <p:cBhvr>
                                        <p:cTn id="63" dur="1000" fill="hold"/>
                                        <p:tgtEl>
                                          <p:spTgt spid="6">
                                            <p:txEl>
                                              <p:pRg st="7" end="7"/>
                                            </p:txEl>
                                          </p:spTgt>
                                        </p:tgtEl>
                                        <p:attrNameLst>
                                          <p:attrName>ppt_w</p:attrName>
                                        </p:attrNameLst>
                                      </p:cBhvr>
                                      <p:tavLst>
                                        <p:tav tm="0">
                                          <p:val>
                                            <p:fltVal val="0"/>
                                          </p:val>
                                        </p:tav>
                                        <p:tav tm="100000">
                                          <p:val>
                                            <p:strVal val="#ppt_w"/>
                                          </p:val>
                                        </p:tav>
                                      </p:tavLst>
                                    </p:anim>
                                    <p:anim calcmode="lin" valueType="num">
                                      <p:cBhvr>
                                        <p:cTn id="64" dur="1000" fill="hold"/>
                                        <p:tgtEl>
                                          <p:spTgt spid="6">
                                            <p:txEl>
                                              <p:pRg st="7" end="7"/>
                                            </p:txEl>
                                          </p:spTgt>
                                        </p:tgtEl>
                                        <p:attrNameLst>
                                          <p:attrName>ppt_h</p:attrName>
                                        </p:attrNameLst>
                                      </p:cBhvr>
                                      <p:tavLst>
                                        <p:tav tm="0">
                                          <p:val>
                                            <p:fltVal val="0"/>
                                          </p:val>
                                        </p:tav>
                                        <p:tav tm="100000">
                                          <p:val>
                                            <p:strVal val="#ppt_h"/>
                                          </p:val>
                                        </p:tav>
                                      </p:tavLst>
                                    </p:anim>
                                    <p:anim calcmode="lin" valueType="num">
                                      <p:cBhvr>
                                        <p:cTn id="65" dur="1000" fill="hold"/>
                                        <p:tgtEl>
                                          <p:spTgt spid="6">
                                            <p:txEl>
                                              <p:pRg st="7" end="7"/>
                                            </p:txEl>
                                          </p:spTgt>
                                        </p:tgtEl>
                                        <p:attrNameLst>
                                          <p:attrName>style.rotation</p:attrName>
                                        </p:attrNameLst>
                                      </p:cBhvr>
                                      <p:tavLst>
                                        <p:tav tm="0">
                                          <p:val>
                                            <p:fltVal val="90"/>
                                          </p:val>
                                        </p:tav>
                                        <p:tav tm="100000">
                                          <p:val>
                                            <p:fltVal val="0"/>
                                          </p:val>
                                        </p:tav>
                                      </p:tavLst>
                                    </p:anim>
                                    <p:animEffect transition="in" filter="fade">
                                      <p:cBhvr>
                                        <p:cTn id="66" dur="10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2.5  </a:t>
            </a:r>
            <a:r>
              <a:rPr lang="zh-CN" altLang="en-US" b="1" dirty="0">
                <a:latin typeface="仿宋" panose="02010609060101010101" pitchFamily="49" charset="-122"/>
                <a:ea typeface="仿宋" panose="02010609060101010101" pitchFamily="49" charset="-122"/>
              </a:rPr>
              <a:t>数组</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963E6176-E7EF-4AD7-B9BC-8D7B80431243}"/>
              </a:ext>
            </a:extLst>
          </p:cNvPr>
          <p:cNvSpPr/>
          <p:nvPr/>
        </p:nvSpPr>
        <p:spPr>
          <a:xfrm>
            <a:off x="0" y="6020594"/>
            <a:ext cx="12192000" cy="914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圆角矩形 7">
            <a:extLst>
              <a:ext uri="{FF2B5EF4-FFF2-40B4-BE49-F238E27FC236}">
                <a16:creationId xmlns:a16="http://schemas.microsoft.com/office/drawing/2014/main" id="{5E3B9066-6AA9-44FD-B79E-B7770B1A17C2}"/>
              </a:ext>
            </a:extLst>
          </p:cNvPr>
          <p:cNvSpPr/>
          <p:nvPr/>
        </p:nvSpPr>
        <p:spPr>
          <a:xfrm>
            <a:off x="913606" y="2024125"/>
            <a:ext cx="10820400" cy="3920269"/>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内容占位符 2">
            <a:extLst>
              <a:ext uri="{FF2B5EF4-FFF2-40B4-BE49-F238E27FC236}">
                <a16:creationId xmlns:a16="http://schemas.microsoft.com/office/drawing/2014/main" id="{9828920F-50AF-4CAF-B2AB-FD6F16112A47}"/>
              </a:ext>
            </a:extLst>
          </p:cNvPr>
          <p:cNvSpPr txBox="1">
            <a:spLocks/>
          </p:cNvSpPr>
          <p:nvPr/>
        </p:nvSpPr>
        <p:spPr>
          <a:xfrm>
            <a:off x="1066006" y="2210594"/>
            <a:ext cx="10074633" cy="309876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必须创建数组后才能使用数组。数组的创建方法：</a:t>
            </a:r>
          </a:p>
          <a:p>
            <a:pPr marL="0" indent="1528763">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new </a:t>
            </a:r>
            <a:r>
              <a:rPr lang="zh-CN" altLang="en-US" sz="2400" dirty="0">
                <a:solidFill>
                  <a:schemeClr val="tx1"/>
                </a:solidFill>
                <a:latin typeface="仿宋" panose="02010609060101010101" pitchFamily="49" charset="-122"/>
                <a:ea typeface="仿宋" panose="02010609060101010101" pitchFamily="49" charset="-122"/>
              </a:rPr>
              <a:t>数据类型</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数组长度表达式</a:t>
            </a:r>
            <a:r>
              <a:rPr lang="en-US" altLang="zh-CN" sz="2400" dirty="0">
                <a:solidFill>
                  <a:schemeClr val="tx1"/>
                </a:solidFill>
                <a:latin typeface="仿宋" panose="02010609060101010101" pitchFamily="49" charset="-122"/>
                <a:ea typeface="仿宋" panose="02010609060101010101" pitchFamily="49" charset="-122"/>
              </a:rPr>
              <a:t>]</a:t>
            </a:r>
          </a:p>
          <a:p>
            <a:pPr marL="0" indent="7200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数据类型”指的是数组元素的类型；常量表达式定义数组长度或元素个数，它可以是常量、变量或者返回值为常量的任意表达式，其值的类型必须是整型。如：</a:t>
            </a:r>
          </a:p>
          <a:p>
            <a:pPr marL="0" indent="1252538">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new </a:t>
            </a:r>
            <a:r>
              <a:rPr lang="en-US" altLang="zh-CN" sz="2400" dirty="0" err="1">
                <a:solidFill>
                  <a:schemeClr val="tx1"/>
                </a:solidFill>
                <a:latin typeface="仿宋" panose="02010609060101010101" pitchFamily="49" charset="-122"/>
                <a:ea typeface="仿宋" panose="02010609060101010101" pitchFamily="49" charset="-122"/>
              </a:rPr>
              <a:t>int</a:t>
            </a:r>
            <a:r>
              <a:rPr lang="en-US" altLang="zh-CN" sz="2400" dirty="0">
                <a:solidFill>
                  <a:schemeClr val="tx1"/>
                </a:solidFill>
                <a:latin typeface="仿宋" panose="02010609060101010101" pitchFamily="49" charset="-122"/>
                <a:ea typeface="仿宋" panose="02010609060101010101" pitchFamily="49" charset="-122"/>
              </a:rPr>
              <a:t>[10]</a:t>
            </a: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创建了一个整型数组，共有</a:t>
            </a:r>
            <a:r>
              <a:rPr lang="en-US" altLang="zh-CN" sz="2400" dirty="0">
                <a:solidFill>
                  <a:schemeClr val="tx1"/>
                </a:solidFill>
                <a:latin typeface="仿宋" panose="02010609060101010101" pitchFamily="49" charset="-122"/>
                <a:ea typeface="仿宋" panose="02010609060101010101" pitchFamily="49" charset="-122"/>
              </a:rPr>
              <a:t>10</a:t>
            </a:r>
            <a:r>
              <a:rPr lang="zh-CN" altLang="en-US" sz="2400" dirty="0">
                <a:solidFill>
                  <a:schemeClr val="tx1"/>
                </a:solidFill>
                <a:latin typeface="仿宋" panose="02010609060101010101" pitchFamily="49" charset="-122"/>
                <a:ea typeface="仿宋" panose="02010609060101010101" pitchFamily="49" charset="-122"/>
              </a:rPr>
              <a:t>个元素，即</a:t>
            </a:r>
            <a:r>
              <a:rPr lang="en-US" altLang="zh-CN" sz="2400" dirty="0">
                <a:solidFill>
                  <a:schemeClr val="tx1"/>
                </a:solidFill>
                <a:latin typeface="仿宋" panose="02010609060101010101" pitchFamily="49" charset="-122"/>
                <a:ea typeface="仿宋" panose="02010609060101010101" pitchFamily="49" charset="-122"/>
              </a:rPr>
              <a:t>a[0]</a:t>
            </a:r>
            <a:r>
              <a:rPr lang="zh-CN" altLang="en-US" sz="2400" dirty="0">
                <a:solidFill>
                  <a:schemeClr val="tx1"/>
                </a:solidFill>
                <a:latin typeface="仿宋" panose="02010609060101010101" pitchFamily="49" charset="-122"/>
                <a:ea typeface="仿宋" panose="02010609060101010101" pitchFamily="49" charset="-122"/>
              </a:rPr>
              <a:t>到</a:t>
            </a:r>
            <a:r>
              <a:rPr lang="en-US" altLang="zh-CN" sz="2400" dirty="0">
                <a:solidFill>
                  <a:schemeClr val="tx1"/>
                </a:solidFill>
                <a:latin typeface="仿宋" panose="02010609060101010101" pitchFamily="49" charset="-122"/>
                <a:ea typeface="仿宋" panose="02010609060101010101" pitchFamily="49" charset="-122"/>
              </a:rPr>
              <a:t>a[9]</a:t>
            </a:r>
            <a:r>
              <a:rPr lang="zh-CN" altLang="en-US" sz="2400" dirty="0">
                <a:solidFill>
                  <a:schemeClr val="tx1"/>
                </a:solidFill>
                <a:latin typeface="仿宋" panose="02010609060101010101" pitchFamily="49" charset="-122"/>
                <a:ea typeface="仿宋" panose="02010609060101010101" pitchFamily="49" charset="-122"/>
              </a:rPr>
              <a:t>。</a:t>
            </a:r>
          </a:p>
          <a:p>
            <a:pPr marL="0" indent="720000">
              <a:lnSpc>
                <a:spcPct val="130000"/>
              </a:lnSpc>
              <a:spcBef>
                <a:spcPts val="0"/>
              </a:spcBef>
              <a:buNone/>
            </a:pPr>
            <a:endParaRPr lang="en-US" altLang="zh-CN" sz="2400" dirty="0">
              <a:solidFill>
                <a:schemeClr val="tx1"/>
              </a:solidFill>
              <a:latin typeface="仿宋" panose="02010609060101010101" pitchFamily="49" charset="-122"/>
              <a:ea typeface="仿宋" panose="02010609060101010101" pitchFamily="49" charset="-122"/>
            </a:endParaRPr>
          </a:p>
          <a:p>
            <a:pPr marL="0" indent="720000">
              <a:lnSpc>
                <a:spcPct val="13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7" name="Freeform 3">
            <a:extLst>
              <a:ext uri="{FF2B5EF4-FFF2-40B4-BE49-F238E27FC236}">
                <a16:creationId xmlns:a16="http://schemas.microsoft.com/office/drawing/2014/main" id="{B67BB030-8693-4D5F-9676-7FBE5C5E24C2}"/>
              </a:ext>
            </a:extLst>
          </p:cNvPr>
          <p:cNvSpPr/>
          <p:nvPr/>
        </p:nvSpPr>
        <p:spPr>
          <a:xfrm>
            <a:off x="0" y="1325708"/>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8" name="内容占位符 2">
            <a:extLst>
              <a:ext uri="{FF2B5EF4-FFF2-40B4-BE49-F238E27FC236}">
                <a16:creationId xmlns:a16="http://schemas.microsoft.com/office/drawing/2014/main" id="{BF3B252A-B46C-4154-B40C-2CD53B5F1C92}"/>
              </a:ext>
            </a:extLst>
          </p:cNvPr>
          <p:cNvSpPr txBox="1">
            <a:spLocks/>
          </p:cNvSpPr>
          <p:nvPr/>
        </p:nvSpPr>
        <p:spPr>
          <a:xfrm>
            <a:off x="733071" y="1350862"/>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2.</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创建数组</a:t>
            </a:r>
          </a:p>
        </p:txBody>
      </p:sp>
      <p:grpSp>
        <p:nvGrpSpPr>
          <p:cNvPr id="9" name="组合 8">
            <a:extLst>
              <a:ext uri="{FF2B5EF4-FFF2-40B4-BE49-F238E27FC236}">
                <a16:creationId xmlns:a16="http://schemas.microsoft.com/office/drawing/2014/main" id="{194674D8-9AF7-4A3A-8DB6-F4265EF6CC7F}"/>
              </a:ext>
            </a:extLst>
          </p:cNvPr>
          <p:cNvGrpSpPr/>
          <p:nvPr/>
        </p:nvGrpSpPr>
        <p:grpSpPr>
          <a:xfrm>
            <a:off x="9548656" y="4572793"/>
            <a:ext cx="2117412" cy="1371601"/>
            <a:chOff x="9969524" y="5689160"/>
            <a:chExt cx="1583847" cy="616126"/>
          </a:xfrm>
        </p:grpSpPr>
        <p:sp>
          <p:nvSpPr>
            <p:cNvPr id="10" name="矩形 9">
              <a:extLst>
                <a:ext uri="{FF2B5EF4-FFF2-40B4-BE49-F238E27FC236}">
                  <a16:creationId xmlns:a16="http://schemas.microsoft.com/office/drawing/2014/main" id="{9B502037-45FF-416A-A8D1-4411E24D9AAA}"/>
                </a:ext>
              </a:extLst>
            </p:cNvPr>
            <p:cNvSpPr/>
            <p:nvPr/>
          </p:nvSpPr>
          <p:spPr>
            <a:xfrm>
              <a:off x="11286669" y="5757618"/>
              <a:ext cx="266702" cy="5444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1EAC3C27-1D0A-4B5E-9210-BDA0140CD051}"/>
                </a:ext>
              </a:extLst>
            </p:cNvPr>
            <p:cNvSpPr/>
            <p:nvPr/>
          </p:nvSpPr>
          <p:spPr>
            <a:xfrm>
              <a:off x="10881502" y="5997222"/>
              <a:ext cx="266702" cy="3080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197F5CD9-DBDD-477C-A0B9-2E86AC94E5C4}"/>
                </a:ext>
              </a:extLst>
            </p:cNvPr>
            <p:cNvSpPr/>
            <p:nvPr/>
          </p:nvSpPr>
          <p:spPr>
            <a:xfrm>
              <a:off x="10425514" y="5689160"/>
              <a:ext cx="266702" cy="6161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BEA866E6-69A1-4ED9-853D-9AED47B1829B}"/>
                </a:ext>
              </a:extLst>
            </p:cNvPr>
            <p:cNvSpPr/>
            <p:nvPr/>
          </p:nvSpPr>
          <p:spPr>
            <a:xfrm>
              <a:off x="996952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391395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500"/>
                            </p:stCondLst>
                            <p:childTnLst>
                              <p:par>
                                <p:cTn id="17" presetID="2" presetClass="entr" presetSubtype="2"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par>
                          <p:cTn id="21" fill="hold">
                            <p:stCondLst>
                              <p:cond delay="1000"/>
                            </p:stCondLst>
                            <p:childTnLst>
                              <p:par>
                                <p:cTn id="22" presetID="31"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1000" fill="hold"/>
                                        <p:tgtEl>
                                          <p:spTgt spid="6"/>
                                        </p:tgtEl>
                                        <p:attrNameLst>
                                          <p:attrName>ppt_w</p:attrName>
                                        </p:attrNameLst>
                                      </p:cBhvr>
                                      <p:tavLst>
                                        <p:tav tm="0">
                                          <p:val>
                                            <p:fltVal val="0"/>
                                          </p:val>
                                        </p:tav>
                                        <p:tav tm="100000">
                                          <p:val>
                                            <p:strVal val="#ppt_w"/>
                                          </p:val>
                                        </p:tav>
                                      </p:tavLst>
                                    </p:anim>
                                    <p:anim calcmode="lin" valueType="num">
                                      <p:cBhvr>
                                        <p:cTn id="25" dur="1000" fill="hold"/>
                                        <p:tgtEl>
                                          <p:spTgt spid="6"/>
                                        </p:tgtEl>
                                        <p:attrNameLst>
                                          <p:attrName>ppt_h</p:attrName>
                                        </p:attrNameLst>
                                      </p:cBhvr>
                                      <p:tavLst>
                                        <p:tav tm="0">
                                          <p:val>
                                            <p:fltVal val="0"/>
                                          </p:val>
                                        </p:tav>
                                        <p:tav tm="100000">
                                          <p:val>
                                            <p:strVal val="#ppt_h"/>
                                          </p:val>
                                        </p:tav>
                                      </p:tavLst>
                                    </p:anim>
                                    <p:anim calcmode="lin" valueType="num">
                                      <p:cBhvr>
                                        <p:cTn id="26" dur="1000" fill="hold"/>
                                        <p:tgtEl>
                                          <p:spTgt spid="6"/>
                                        </p:tgtEl>
                                        <p:attrNameLst>
                                          <p:attrName>style.rotation</p:attrName>
                                        </p:attrNameLst>
                                      </p:cBhvr>
                                      <p:tavLst>
                                        <p:tav tm="0">
                                          <p:val>
                                            <p:fltVal val="90"/>
                                          </p:val>
                                        </p:tav>
                                        <p:tav tm="100000">
                                          <p:val>
                                            <p:fltVal val="0"/>
                                          </p:val>
                                        </p:tav>
                                      </p:tavLst>
                                    </p:anim>
                                    <p:animEffect transition="in" filter="fade">
                                      <p:cBhvr>
                                        <p:cTn id="27" dur="1000"/>
                                        <p:tgtEl>
                                          <p:spTgt spid="6"/>
                                        </p:tgtEl>
                                      </p:cBhvr>
                                    </p:animEffect>
                                  </p:childTnLst>
                                </p:cTn>
                              </p:par>
                            </p:childTnLst>
                          </p:cTn>
                        </p:par>
                        <p:par>
                          <p:cTn id="28" fill="hold">
                            <p:stCondLst>
                              <p:cond delay="2000"/>
                            </p:stCondLst>
                            <p:childTnLst>
                              <p:par>
                                <p:cTn id="29" presetID="22" presetClass="entr" presetSubtype="4"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6" grpId="0"/>
      <p:bldP spid="7" grpId="0" animBg="1"/>
      <p:bldP spid="8"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2.5  </a:t>
            </a:r>
            <a:r>
              <a:rPr lang="zh-CN" altLang="en-US" b="1" dirty="0">
                <a:latin typeface="仿宋" panose="02010609060101010101" pitchFamily="49" charset="-122"/>
                <a:ea typeface="仿宋" panose="02010609060101010101" pitchFamily="49" charset="-122"/>
              </a:rPr>
              <a:t>数组</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0FA4D0C9-E428-4354-8C9D-EEF8A45F0C58}"/>
              </a:ext>
            </a:extLst>
          </p:cNvPr>
          <p:cNvSpPr/>
          <p:nvPr/>
        </p:nvSpPr>
        <p:spPr>
          <a:xfrm>
            <a:off x="0" y="6020594"/>
            <a:ext cx="12192000" cy="914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圆角矩形 7">
            <a:extLst>
              <a:ext uri="{FF2B5EF4-FFF2-40B4-BE49-F238E27FC236}">
                <a16:creationId xmlns:a16="http://schemas.microsoft.com/office/drawing/2014/main" id="{B7046252-9145-4307-A6BD-D4D526CAE1D0}"/>
              </a:ext>
            </a:extLst>
          </p:cNvPr>
          <p:cNvSpPr/>
          <p:nvPr/>
        </p:nvSpPr>
        <p:spPr>
          <a:xfrm>
            <a:off x="896623" y="1072283"/>
            <a:ext cx="10820400" cy="495300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内容占位符 2">
            <a:extLst>
              <a:ext uri="{FF2B5EF4-FFF2-40B4-BE49-F238E27FC236}">
                <a16:creationId xmlns:a16="http://schemas.microsoft.com/office/drawing/2014/main" id="{2FE093C8-6615-4037-92B0-3DBD98B9AF65}"/>
              </a:ext>
            </a:extLst>
          </p:cNvPr>
          <p:cNvSpPr txBox="1">
            <a:spLocks/>
          </p:cNvSpPr>
          <p:nvPr/>
        </p:nvSpPr>
        <p:spPr>
          <a:xfrm>
            <a:off x="1066006" y="1550226"/>
            <a:ext cx="10481634" cy="309876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数组声明的是数组的名称，是引用；创建数组则是为数组元素分配内存空间。使用数组就是使用引用访问元素。使用之前要把数组名和创建的数组联结起来：</a:t>
            </a:r>
          </a:p>
          <a:p>
            <a:pPr marL="0" indent="133985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已声明的数组名</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创建的数组</a:t>
            </a:r>
            <a:r>
              <a:rPr lang="en-US" altLang="zh-CN" sz="2400" dirty="0">
                <a:solidFill>
                  <a:schemeClr val="tx1"/>
                </a:solidFill>
                <a:latin typeface="仿宋" panose="02010609060101010101" pitchFamily="49" charset="-122"/>
                <a:ea typeface="仿宋" panose="02010609060101010101" pitchFamily="49" charset="-122"/>
              </a:rPr>
              <a:t>;</a:t>
            </a: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如前面已声明的数组名</a:t>
            </a:r>
            <a:r>
              <a:rPr lang="en-US" altLang="zh-CN" sz="2400" dirty="0">
                <a:solidFill>
                  <a:schemeClr val="tx1"/>
                </a:solidFill>
                <a:latin typeface="仿宋" panose="02010609060101010101" pitchFamily="49" charset="-122"/>
                <a:ea typeface="仿宋" panose="02010609060101010101" pitchFamily="49" charset="-122"/>
              </a:rPr>
              <a:t>a</a:t>
            </a:r>
            <a:r>
              <a:rPr lang="zh-CN" altLang="en-US" sz="2400" dirty="0">
                <a:solidFill>
                  <a:schemeClr val="tx1"/>
                </a:solidFill>
                <a:latin typeface="仿宋" panose="02010609060101010101" pitchFamily="49" charset="-122"/>
                <a:ea typeface="仿宋" panose="02010609060101010101" pitchFamily="49" charset="-122"/>
              </a:rPr>
              <a:t>和</a:t>
            </a:r>
            <a:r>
              <a:rPr lang="en-US" altLang="zh-CN" sz="2400" dirty="0">
                <a:solidFill>
                  <a:schemeClr val="tx1"/>
                </a:solidFill>
                <a:latin typeface="仿宋" panose="02010609060101010101" pitchFamily="49" charset="-122"/>
                <a:ea typeface="仿宋" panose="02010609060101010101" pitchFamily="49" charset="-122"/>
              </a:rPr>
              <a:t>x</a:t>
            </a:r>
            <a:r>
              <a:rPr lang="zh-CN" altLang="en-US" sz="2400" dirty="0">
                <a:solidFill>
                  <a:schemeClr val="tx1"/>
                </a:solidFill>
                <a:latin typeface="仿宋" panose="02010609060101010101" pitchFamily="49" charset="-122"/>
                <a:ea typeface="仿宋" panose="02010609060101010101" pitchFamily="49" charset="-122"/>
              </a:rPr>
              <a:t>，让它们分别表示一个数组：</a:t>
            </a:r>
          </a:p>
          <a:p>
            <a:pPr marL="0" indent="1252538">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a=new </a:t>
            </a:r>
            <a:r>
              <a:rPr lang="en-US" altLang="zh-CN" sz="2400" dirty="0" err="1">
                <a:solidFill>
                  <a:schemeClr val="tx1"/>
                </a:solidFill>
                <a:latin typeface="仿宋" panose="02010609060101010101" pitchFamily="49" charset="-122"/>
                <a:ea typeface="仿宋" panose="02010609060101010101" pitchFamily="49" charset="-122"/>
              </a:rPr>
              <a:t>int</a:t>
            </a:r>
            <a:r>
              <a:rPr lang="en-US" altLang="zh-CN" sz="2400" dirty="0">
                <a:solidFill>
                  <a:schemeClr val="tx1"/>
                </a:solidFill>
                <a:latin typeface="仿宋" panose="02010609060101010101" pitchFamily="49" charset="-122"/>
                <a:ea typeface="仿宋" panose="02010609060101010101" pitchFamily="49" charset="-122"/>
              </a:rPr>
              <a:t>[10];</a:t>
            </a:r>
          </a:p>
          <a:p>
            <a:pPr marL="0" indent="1252538">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x=new double[20];</a:t>
            </a: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则可以分别通过</a:t>
            </a:r>
            <a:r>
              <a:rPr lang="en-US" altLang="zh-CN" sz="2400" dirty="0">
                <a:solidFill>
                  <a:schemeClr val="tx1"/>
                </a:solidFill>
                <a:latin typeface="仿宋" panose="02010609060101010101" pitchFamily="49" charset="-122"/>
                <a:ea typeface="仿宋" panose="02010609060101010101" pitchFamily="49" charset="-122"/>
              </a:rPr>
              <a:t>a</a:t>
            </a:r>
            <a:r>
              <a:rPr lang="zh-CN" altLang="en-US" sz="2400" dirty="0">
                <a:solidFill>
                  <a:schemeClr val="tx1"/>
                </a:solidFill>
                <a:latin typeface="仿宋" panose="02010609060101010101" pitchFamily="49" charset="-122"/>
                <a:ea typeface="仿宋" panose="02010609060101010101" pitchFamily="49" charset="-122"/>
              </a:rPr>
              <a:t>和</a:t>
            </a:r>
            <a:r>
              <a:rPr lang="en-US" altLang="zh-CN" sz="2400" dirty="0">
                <a:solidFill>
                  <a:schemeClr val="tx1"/>
                </a:solidFill>
                <a:latin typeface="仿宋" panose="02010609060101010101" pitchFamily="49" charset="-122"/>
                <a:ea typeface="仿宋" panose="02010609060101010101" pitchFamily="49" charset="-122"/>
              </a:rPr>
              <a:t>x</a:t>
            </a:r>
            <a:r>
              <a:rPr lang="zh-CN" altLang="en-US" sz="2400" dirty="0">
                <a:solidFill>
                  <a:schemeClr val="tx1"/>
                </a:solidFill>
                <a:latin typeface="仿宋" panose="02010609060101010101" pitchFamily="49" charset="-122"/>
                <a:ea typeface="仿宋" panose="02010609060101010101" pitchFamily="49" charset="-122"/>
              </a:rPr>
              <a:t>使用这两个数组。</a:t>
            </a:r>
          </a:p>
          <a:p>
            <a:pPr marL="0" indent="720000">
              <a:lnSpc>
                <a:spcPct val="13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p:txBody>
      </p:sp>
      <p:grpSp>
        <p:nvGrpSpPr>
          <p:cNvPr id="7" name="组合 6">
            <a:extLst>
              <a:ext uri="{FF2B5EF4-FFF2-40B4-BE49-F238E27FC236}">
                <a16:creationId xmlns:a16="http://schemas.microsoft.com/office/drawing/2014/main" id="{64B4C196-35A2-41D1-A3A3-421B3C9152C1}"/>
              </a:ext>
            </a:extLst>
          </p:cNvPr>
          <p:cNvGrpSpPr/>
          <p:nvPr/>
        </p:nvGrpSpPr>
        <p:grpSpPr>
          <a:xfrm>
            <a:off x="9456102" y="4979622"/>
            <a:ext cx="2117412" cy="1371601"/>
            <a:chOff x="9969524" y="5689160"/>
            <a:chExt cx="1583847" cy="616126"/>
          </a:xfrm>
        </p:grpSpPr>
        <p:sp>
          <p:nvSpPr>
            <p:cNvPr id="8" name="矩形 7">
              <a:extLst>
                <a:ext uri="{FF2B5EF4-FFF2-40B4-BE49-F238E27FC236}">
                  <a16:creationId xmlns:a16="http://schemas.microsoft.com/office/drawing/2014/main" id="{6BC2957A-533D-4F07-B571-9B093E789954}"/>
                </a:ext>
              </a:extLst>
            </p:cNvPr>
            <p:cNvSpPr/>
            <p:nvPr/>
          </p:nvSpPr>
          <p:spPr>
            <a:xfrm>
              <a:off x="11286669" y="5757618"/>
              <a:ext cx="266702" cy="5444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 name="矩形 8">
              <a:extLst>
                <a:ext uri="{FF2B5EF4-FFF2-40B4-BE49-F238E27FC236}">
                  <a16:creationId xmlns:a16="http://schemas.microsoft.com/office/drawing/2014/main" id="{CBC73146-B628-4D62-9EB1-8586ADE08A4E}"/>
                </a:ext>
              </a:extLst>
            </p:cNvPr>
            <p:cNvSpPr/>
            <p:nvPr/>
          </p:nvSpPr>
          <p:spPr>
            <a:xfrm>
              <a:off x="10881502" y="5997222"/>
              <a:ext cx="266702" cy="3080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72CFEA71-DA96-491F-9968-4D150DD083BE}"/>
                </a:ext>
              </a:extLst>
            </p:cNvPr>
            <p:cNvSpPr/>
            <p:nvPr/>
          </p:nvSpPr>
          <p:spPr>
            <a:xfrm>
              <a:off x="10425514" y="5689160"/>
              <a:ext cx="266702" cy="6161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417753AF-18FF-4175-91AF-0DA780A7A127}"/>
                </a:ext>
              </a:extLst>
            </p:cNvPr>
            <p:cNvSpPr/>
            <p:nvPr/>
          </p:nvSpPr>
          <p:spPr>
            <a:xfrm>
              <a:off x="996952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3564949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6" presetClass="entr" presetSubtype="32"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out)">
                                      <p:cBhvr>
                                        <p:cTn id="15" dur="2000"/>
                                        <p:tgtEl>
                                          <p:spTgt spid="5"/>
                                        </p:tgtEl>
                                      </p:cBhvr>
                                    </p:animEffect>
                                  </p:childTnLst>
                                </p:cTn>
                              </p:par>
                            </p:childTnLst>
                          </p:cTn>
                        </p:par>
                        <p:par>
                          <p:cTn id="16" fill="hold">
                            <p:stCondLst>
                              <p:cond delay="2000"/>
                            </p:stCondLst>
                            <p:childTnLst>
                              <p:par>
                                <p:cTn id="17" presetID="2" presetClass="entr" presetSubtype="9" fill="hold"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21" fill="hold">
                            <p:stCondLst>
                              <p:cond delay="2500"/>
                            </p:stCondLst>
                            <p:childTnLst>
                              <p:par>
                                <p:cTn id="22" presetID="2" presetClass="entr" presetSubtype="3" fill="hold" nodeType="after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 calcmode="lin" valueType="num">
                                      <p:cBhvr additive="base">
                                        <p:cTn id="24"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6">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9" fill="hold" nodeType="click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 calcmode="lin" valueType="num">
                                      <p:cBhvr additive="base">
                                        <p:cTn id="30"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6">
                                            <p:txEl>
                                              <p:pRg st="2" end="2"/>
                                            </p:txEl>
                                          </p:spTgt>
                                        </p:tgtEl>
                                        <p:attrNameLst>
                                          <p:attrName>ppt_y</p:attrName>
                                        </p:attrNameLst>
                                      </p:cBhvr>
                                      <p:tavLst>
                                        <p:tav tm="0">
                                          <p:val>
                                            <p:strVal val="0-#ppt_h/2"/>
                                          </p:val>
                                        </p:tav>
                                        <p:tav tm="100000">
                                          <p:val>
                                            <p:strVal val="#ppt_y"/>
                                          </p:val>
                                        </p:tav>
                                      </p:tavLst>
                                    </p:anim>
                                  </p:childTnLst>
                                </p:cTn>
                              </p:par>
                            </p:childTnLst>
                          </p:cTn>
                        </p:par>
                        <p:par>
                          <p:cTn id="32" fill="hold">
                            <p:stCondLst>
                              <p:cond delay="500"/>
                            </p:stCondLst>
                            <p:childTnLst>
                              <p:par>
                                <p:cTn id="33" presetID="2" presetClass="entr" presetSubtype="3" fill="hold" nodeType="after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anim calcmode="lin" valueType="num">
                                      <p:cBhvr additive="base">
                                        <p:cTn id="35" dur="500" fill="hold"/>
                                        <p:tgtEl>
                                          <p:spTgt spid="6">
                                            <p:txEl>
                                              <p:pRg st="3" end="3"/>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6">
                                            <p:txEl>
                                              <p:pRg st="3" end="3"/>
                                            </p:txEl>
                                          </p:spTgt>
                                        </p:tgtEl>
                                        <p:attrNameLst>
                                          <p:attrName>ppt_y</p:attrName>
                                        </p:attrNameLst>
                                      </p:cBhvr>
                                      <p:tavLst>
                                        <p:tav tm="0">
                                          <p:val>
                                            <p:strVal val="0-#ppt_h/2"/>
                                          </p:val>
                                        </p:tav>
                                        <p:tav tm="100000">
                                          <p:val>
                                            <p:strVal val="#ppt_y"/>
                                          </p:val>
                                        </p:tav>
                                      </p:tavLst>
                                    </p:anim>
                                  </p:childTnLst>
                                </p:cTn>
                              </p:par>
                              <p:par>
                                <p:cTn id="37" presetID="2" presetClass="entr" presetSubtype="3" fill="hold" nodeType="with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anim calcmode="lin" valueType="num">
                                      <p:cBhvr additive="base">
                                        <p:cTn id="39" dur="500" fill="hold"/>
                                        <p:tgtEl>
                                          <p:spTgt spid="6">
                                            <p:txEl>
                                              <p:pRg st="4" end="4"/>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6">
                                            <p:txEl>
                                              <p:pRg st="4" end="4"/>
                                            </p:txEl>
                                          </p:spTgt>
                                        </p:tgtEl>
                                        <p:attrNameLst>
                                          <p:attrName>ppt_y</p:attrName>
                                        </p:attrNameLst>
                                      </p:cBhvr>
                                      <p:tavLst>
                                        <p:tav tm="0">
                                          <p:val>
                                            <p:strVal val="0-#ppt_h/2"/>
                                          </p:val>
                                        </p:tav>
                                        <p:tav tm="100000">
                                          <p:val>
                                            <p:strVal val="#ppt_y"/>
                                          </p:val>
                                        </p:tav>
                                      </p:tavLst>
                                    </p:anim>
                                  </p:childTnLst>
                                </p:cTn>
                              </p:par>
                              <p:par>
                                <p:cTn id="41" presetID="2" presetClass="entr" presetSubtype="3" fill="hold" nodeType="with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anim calcmode="lin" valueType="num">
                                      <p:cBhvr additive="base">
                                        <p:cTn id="43" dur="500" fill="hold"/>
                                        <p:tgtEl>
                                          <p:spTgt spid="6">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6">
                                            <p:txEl>
                                              <p:pRg st="5" end="5"/>
                                            </p:txEl>
                                          </p:spTgt>
                                        </p:tgtEl>
                                        <p:attrNameLst>
                                          <p:attrName>ppt_y</p:attrName>
                                        </p:attrNameLst>
                                      </p:cBhvr>
                                      <p:tavLst>
                                        <p:tav tm="0">
                                          <p:val>
                                            <p:strVal val="0-#ppt_h/2"/>
                                          </p:val>
                                        </p:tav>
                                        <p:tav tm="100000">
                                          <p:val>
                                            <p:strVal val="#ppt_y"/>
                                          </p:val>
                                        </p:tav>
                                      </p:tavLst>
                                    </p:anim>
                                  </p:childTnLst>
                                </p:cTn>
                              </p:par>
                            </p:childTnLst>
                          </p:cTn>
                        </p:par>
                        <p:par>
                          <p:cTn id="45" fill="hold">
                            <p:stCondLst>
                              <p:cond delay="1000"/>
                            </p:stCondLst>
                            <p:childTnLst>
                              <p:par>
                                <p:cTn id="46" presetID="22" presetClass="entr" presetSubtype="4" fill="hold" nodeType="after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down)">
                                      <p:cBhvr>
                                        <p:cTn id="4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2.5  </a:t>
            </a:r>
            <a:r>
              <a:rPr lang="zh-CN" altLang="en-US" b="1" dirty="0">
                <a:latin typeface="仿宋" panose="02010609060101010101" pitchFamily="49" charset="-122"/>
                <a:ea typeface="仿宋" panose="02010609060101010101" pitchFamily="49" charset="-122"/>
              </a:rPr>
              <a:t>数组</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66C31215-948F-4716-8F30-2D90507A90A7}"/>
              </a:ext>
            </a:extLst>
          </p:cNvPr>
          <p:cNvSpPr/>
          <p:nvPr/>
        </p:nvSpPr>
        <p:spPr>
          <a:xfrm>
            <a:off x="0" y="6020594"/>
            <a:ext cx="12192000" cy="914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圆角矩形 7">
            <a:extLst>
              <a:ext uri="{FF2B5EF4-FFF2-40B4-BE49-F238E27FC236}">
                <a16:creationId xmlns:a16="http://schemas.microsoft.com/office/drawing/2014/main" id="{84B503C3-CCC9-40C1-A60D-025D4E8D227C}"/>
              </a:ext>
            </a:extLst>
          </p:cNvPr>
          <p:cNvSpPr/>
          <p:nvPr/>
        </p:nvSpPr>
        <p:spPr>
          <a:xfrm>
            <a:off x="913606" y="1219994"/>
            <a:ext cx="10820400" cy="4630095"/>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内容占位符 2">
            <a:extLst>
              <a:ext uri="{FF2B5EF4-FFF2-40B4-BE49-F238E27FC236}">
                <a16:creationId xmlns:a16="http://schemas.microsoft.com/office/drawing/2014/main" id="{DC7842A0-C2D7-4F1F-8D65-0253294C597B}"/>
              </a:ext>
            </a:extLst>
          </p:cNvPr>
          <p:cNvSpPr txBox="1">
            <a:spLocks/>
          </p:cNvSpPr>
          <p:nvPr/>
        </p:nvSpPr>
        <p:spPr>
          <a:xfrm>
            <a:off x="1066006" y="1397826"/>
            <a:ext cx="10481634" cy="309876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也可以将数组的声明和创建放在一起。如：</a:t>
            </a:r>
          </a:p>
          <a:p>
            <a:pPr marL="0" indent="1439863">
              <a:lnSpc>
                <a:spcPct val="130000"/>
              </a:lnSpc>
              <a:spcBef>
                <a:spcPts val="0"/>
              </a:spcBef>
              <a:buNone/>
            </a:pPr>
            <a:r>
              <a:rPr lang="en-US" altLang="zh-CN" sz="2400" dirty="0" err="1">
                <a:solidFill>
                  <a:schemeClr val="tx1"/>
                </a:solidFill>
                <a:latin typeface="仿宋" panose="02010609060101010101" pitchFamily="49" charset="-122"/>
                <a:ea typeface="仿宋" panose="02010609060101010101" pitchFamily="49" charset="-122"/>
              </a:rPr>
              <a:t>int</a:t>
            </a:r>
            <a:r>
              <a:rPr lang="en-US" altLang="zh-CN" sz="2400" dirty="0">
                <a:solidFill>
                  <a:schemeClr val="tx1"/>
                </a:solidFill>
                <a:latin typeface="仿宋" panose="02010609060101010101" pitchFamily="49" charset="-122"/>
                <a:ea typeface="仿宋" panose="02010609060101010101" pitchFamily="49" charset="-122"/>
              </a:rPr>
              <a:t> a[]=new </a:t>
            </a:r>
            <a:r>
              <a:rPr lang="en-US" altLang="zh-CN" sz="2400" dirty="0" err="1">
                <a:solidFill>
                  <a:schemeClr val="tx1"/>
                </a:solidFill>
                <a:latin typeface="仿宋" panose="02010609060101010101" pitchFamily="49" charset="-122"/>
                <a:ea typeface="仿宋" panose="02010609060101010101" pitchFamily="49" charset="-122"/>
              </a:rPr>
              <a:t>int</a:t>
            </a:r>
            <a:r>
              <a:rPr lang="en-US" altLang="zh-CN" sz="2400" dirty="0">
                <a:solidFill>
                  <a:schemeClr val="tx1"/>
                </a:solidFill>
                <a:latin typeface="仿宋" panose="02010609060101010101" pitchFamily="49" charset="-122"/>
                <a:ea typeface="仿宋" panose="02010609060101010101" pitchFamily="49" charset="-122"/>
              </a:rPr>
              <a:t>[10];</a:t>
            </a:r>
          </a:p>
          <a:p>
            <a:pPr marL="0" indent="1439863">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double x[]=new double[20];</a:t>
            </a: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使用数组元素的形式：</a:t>
            </a:r>
          </a:p>
          <a:p>
            <a:pPr marL="0" indent="1439863">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数组名</a:t>
            </a: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下标表达式</a:t>
            </a:r>
            <a:r>
              <a:rPr lang="en-US" altLang="zh-CN" sz="2400" dirty="0">
                <a:solidFill>
                  <a:schemeClr val="tx1"/>
                </a:solidFill>
                <a:latin typeface="仿宋" panose="02010609060101010101" pitchFamily="49" charset="-122"/>
                <a:ea typeface="仿宋" panose="02010609060101010101" pitchFamily="49" charset="-122"/>
              </a:rPr>
              <a:t>]</a:t>
            </a:r>
          </a:p>
          <a:p>
            <a:pPr marL="0" indent="720000">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a:t>
            </a:r>
            <a:r>
              <a:rPr lang="zh-CN" altLang="en-US" sz="2400" dirty="0">
                <a:solidFill>
                  <a:schemeClr val="tx1"/>
                </a:solidFill>
                <a:latin typeface="仿宋" panose="02010609060101010101" pitchFamily="49" charset="-122"/>
                <a:ea typeface="仿宋" panose="02010609060101010101" pitchFamily="49" charset="-122"/>
              </a:rPr>
              <a:t>下标表达式”的值的类型必须是整型。</a:t>
            </a: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数组元素的下标从</a:t>
            </a:r>
            <a:r>
              <a:rPr lang="en-US" altLang="zh-CN" sz="2400" dirty="0">
                <a:solidFill>
                  <a:schemeClr val="tx1"/>
                </a:solidFill>
                <a:latin typeface="仿宋" panose="02010609060101010101" pitchFamily="49" charset="-122"/>
                <a:ea typeface="仿宋" panose="02010609060101010101" pitchFamily="49" charset="-122"/>
              </a:rPr>
              <a:t>0</a:t>
            </a:r>
            <a:r>
              <a:rPr lang="zh-CN" altLang="en-US" sz="2400" dirty="0">
                <a:solidFill>
                  <a:schemeClr val="tx1"/>
                </a:solidFill>
                <a:latin typeface="仿宋" panose="02010609060101010101" pitchFamily="49" charset="-122"/>
                <a:ea typeface="仿宋" panose="02010609060101010101" pitchFamily="49" charset="-122"/>
              </a:rPr>
              <a:t>开始，最大下标为“数组元素个数</a:t>
            </a:r>
            <a:r>
              <a:rPr lang="en-US" altLang="zh-CN" sz="2400" dirty="0">
                <a:solidFill>
                  <a:schemeClr val="tx1"/>
                </a:solidFill>
                <a:latin typeface="仿宋" panose="02010609060101010101" pitchFamily="49" charset="-122"/>
                <a:ea typeface="仿宋" panose="02010609060101010101" pitchFamily="49" charset="-122"/>
              </a:rPr>
              <a:t>-1”</a:t>
            </a:r>
            <a:r>
              <a:rPr lang="zh-CN" altLang="en-US" sz="2400" dirty="0">
                <a:solidFill>
                  <a:schemeClr val="tx1"/>
                </a:solidFill>
                <a:latin typeface="仿宋" panose="02010609060101010101" pitchFamily="49" charset="-122"/>
                <a:ea typeface="仿宋" panose="02010609060101010101" pitchFamily="49" charset="-122"/>
              </a:rPr>
              <a:t>，元素的下标值必须在这两个数以内。</a:t>
            </a:r>
          </a:p>
          <a:p>
            <a:pPr marL="0" indent="720000">
              <a:lnSpc>
                <a:spcPct val="13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p:txBody>
      </p:sp>
      <p:grpSp>
        <p:nvGrpSpPr>
          <p:cNvPr id="7" name="组合 6">
            <a:extLst>
              <a:ext uri="{FF2B5EF4-FFF2-40B4-BE49-F238E27FC236}">
                <a16:creationId xmlns:a16="http://schemas.microsoft.com/office/drawing/2014/main" id="{2F610C90-340B-47E5-8742-6A513F1CC8DD}"/>
              </a:ext>
            </a:extLst>
          </p:cNvPr>
          <p:cNvGrpSpPr/>
          <p:nvPr/>
        </p:nvGrpSpPr>
        <p:grpSpPr>
          <a:xfrm>
            <a:off x="9430228" y="4977981"/>
            <a:ext cx="2117412" cy="1016429"/>
            <a:chOff x="9969524" y="5848704"/>
            <a:chExt cx="1583847" cy="456582"/>
          </a:xfrm>
        </p:grpSpPr>
        <p:sp>
          <p:nvSpPr>
            <p:cNvPr id="8" name="矩形 7">
              <a:extLst>
                <a:ext uri="{FF2B5EF4-FFF2-40B4-BE49-F238E27FC236}">
                  <a16:creationId xmlns:a16="http://schemas.microsoft.com/office/drawing/2014/main" id="{4A19AE96-55FE-4DC3-9DF5-DD4F64A6ADED}"/>
                </a:ext>
              </a:extLst>
            </p:cNvPr>
            <p:cNvSpPr/>
            <p:nvPr/>
          </p:nvSpPr>
          <p:spPr>
            <a:xfrm>
              <a:off x="11286669" y="5848704"/>
              <a:ext cx="266702" cy="4533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9" name="矩形 8">
              <a:extLst>
                <a:ext uri="{FF2B5EF4-FFF2-40B4-BE49-F238E27FC236}">
                  <a16:creationId xmlns:a16="http://schemas.microsoft.com/office/drawing/2014/main" id="{96092FA7-871B-4BA2-816B-48DA482CB6DD}"/>
                </a:ext>
              </a:extLst>
            </p:cNvPr>
            <p:cNvSpPr/>
            <p:nvPr/>
          </p:nvSpPr>
          <p:spPr>
            <a:xfrm>
              <a:off x="10881502" y="5997222"/>
              <a:ext cx="266702" cy="3080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0" name="矩形 9">
              <a:extLst>
                <a:ext uri="{FF2B5EF4-FFF2-40B4-BE49-F238E27FC236}">
                  <a16:creationId xmlns:a16="http://schemas.microsoft.com/office/drawing/2014/main" id="{31DBDD07-9188-4D75-B0AB-D296129FECFF}"/>
                </a:ext>
              </a:extLst>
            </p:cNvPr>
            <p:cNvSpPr/>
            <p:nvPr/>
          </p:nvSpPr>
          <p:spPr>
            <a:xfrm>
              <a:off x="10425514" y="5997222"/>
              <a:ext cx="266702" cy="3080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7917F961-B181-46CD-A595-2127033558A2}"/>
                </a:ext>
              </a:extLst>
            </p:cNvPr>
            <p:cNvSpPr/>
            <p:nvPr/>
          </p:nvSpPr>
          <p:spPr>
            <a:xfrm>
              <a:off x="9969524" y="6076994"/>
              <a:ext cx="266702" cy="22829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3428335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2000"/>
                                        <p:tgtEl>
                                          <p:spTgt spid="5"/>
                                        </p:tgtEl>
                                      </p:cBhvr>
                                    </p:animEffect>
                                  </p:childTnLst>
                                </p:cTn>
                              </p:par>
                            </p:childTnLst>
                          </p:cTn>
                        </p:par>
                        <p:par>
                          <p:cTn id="16" fill="hold">
                            <p:stCondLst>
                              <p:cond delay="2000"/>
                            </p:stCondLst>
                            <p:childTnLst>
                              <p:par>
                                <p:cTn id="17" presetID="2" presetClass="entr" presetSubtype="9" fill="hold"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21" fill="hold">
                            <p:stCondLst>
                              <p:cond delay="2500"/>
                            </p:stCondLst>
                            <p:childTnLst>
                              <p:par>
                                <p:cTn id="22" presetID="31" presetClass="entr" presetSubtype="0" fill="hold" nodeType="after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 calcmode="lin" valueType="num">
                                      <p:cBhvr>
                                        <p:cTn id="24" dur="1000" fill="hold"/>
                                        <p:tgtEl>
                                          <p:spTgt spid="6">
                                            <p:txEl>
                                              <p:pRg st="1" end="1"/>
                                            </p:txEl>
                                          </p:spTgt>
                                        </p:tgtEl>
                                        <p:attrNameLst>
                                          <p:attrName>ppt_w</p:attrName>
                                        </p:attrNameLst>
                                      </p:cBhvr>
                                      <p:tavLst>
                                        <p:tav tm="0">
                                          <p:val>
                                            <p:fltVal val="0"/>
                                          </p:val>
                                        </p:tav>
                                        <p:tav tm="100000">
                                          <p:val>
                                            <p:strVal val="#ppt_w"/>
                                          </p:val>
                                        </p:tav>
                                      </p:tavLst>
                                    </p:anim>
                                    <p:anim calcmode="lin" valueType="num">
                                      <p:cBhvr>
                                        <p:cTn id="25" dur="1000" fill="hold"/>
                                        <p:tgtEl>
                                          <p:spTgt spid="6">
                                            <p:txEl>
                                              <p:pRg st="1" end="1"/>
                                            </p:txEl>
                                          </p:spTgt>
                                        </p:tgtEl>
                                        <p:attrNameLst>
                                          <p:attrName>ppt_h</p:attrName>
                                        </p:attrNameLst>
                                      </p:cBhvr>
                                      <p:tavLst>
                                        <p:tav tm="0">
                                          <p:val>
                                            <p:fltVal val="0"/>
                                          </p:val>
                                        </p:tav>
                                        <p:tav tm="100000">
                                          <p:val>
                                            <p:strVal val="#ppt_h"/>
                                          </p:val>
                                        </p:tav>
                                      </p:tavLst>
                                    </p:anim>
                                    <p:anim calcmode="lin" valueType="num">
                                      <p:cBhvr>
                                        <p:cTn id="26" dur="1000" fill="hold"/>
                                        <p:tgtEl>
                                          <p:spTgt spid="6">
                                            <p:txEl>
                                              <p:pRg st="1" end="1"/>
                                            </p:txEl>
                                          </p:spTgt>
                                        </p:tgtEl>
                                        <p:attrNameLst>
                                          <p:attrName>style.rotation</p:attrName>
                                        </p:attrNameLst>
                                      </p:cBhvr>
                                      <p:tavLst>
                                        <p:tav tm="0">
                                          <p:val>
                                            <p:fltVal val="90"/>
                                          </p:val>
                                        </p:tav>
                                        <p:tav tm="100000">
                                          <p:val>
                                            <p:fltVal val="0"/>
                                          </p:val>
                                        </p:tav>
                                      </p:tavLst>
                                    </p:anim>
                                    <p:animEffect transition="in" filter="fade">
                                      <p:cBhvr>
                                        <p:cTn id="27" dur="1000"/>
                                        <p:tgtEl>
                                          <p:spTgt spid="6">
                                            <p:txEl>
                                              <p:pRg st="1" end="1"/>
                                            </p:txEl>
                                          </p:spTgt>
                                        </p:tgtEl>
                                      </p:cBhvr>
                                    </p:animEffect>
                                  </p:childTnLst>
                                </p:cTn>
                              </p:par>
                              <p:par>
                                <p:cTn id="28" presetID="31" presetClass="entr" presetSubtype="0" fill="hold" nodeType="with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 calcmode="lin" valueType="num">
                                      <p:cBhvr>
                                        <p:cTn id="30" dur="1000" fill="hold"/>
                                        <p:tgtEl>
                                          <p:spTgt spid="6">
                                            <p:txEl>
                                              <p:pRg st="2" end="2"/>
                                            </p:txEl>
                                          </p:spTgt>
                                        </p:tgtEl>
                                        <p:attrNameLst>
                                          <p:attrName>ppt_w</p:attrName>
                                        </p:attrNameLst>
                                      </p:cBhvr>
                                      <p:tavLst>
                                        <p:tav tm="0">
                                          <p:val>
                                            <p:fltVal val="0"/>
                                          </p:val>
                                        </p:tav>
                                        <p:tav tm="100000">
                                          <p:val>
                                            <p:strVal val="#ppt_w"/>
                                          </p:val>
                                        </p:tav>
                                      </p:tavLst>
                                    </p:anim>
                                    <p:anim calcmode="lin" valueType="num">
                                      <p:cBhvr>
                                        <p:cTn id="31" dur="1000" fill="hold"/>
                                        <p:tgtEl>
                                          <p:spTgt spid="6">
                                            <p:txEl>
                                              <p:pRg st="2" end="2"/>
                                            </p:txEl>
                                          </p:spTgt>
                                        </p:tgtEl>
                                        <p:attrNameLst>
                                          <p:attrName>ppt_h</p:attrName>
                                        </p:attrNameLst>
                                      </p:cBhvr>
                                      <p:tavLst>
                                        <p:tav tm="0">
                                          <p:val>
                                            <p:fltVal val="0"/>
                                          </p:val>
                                        </p:tav>
                                        <p:tav tm="100000">
                                          <p:val>
                                            <p:strVal val="#ppt_h"/>
                                          </p:val>
                                        </p:tav>
                                      </p:tavLst>
                                    </p:anim>
                                    <p:anim calcmode="lin" valueType="num">
                                      <p:cBhvr>
                                        <p:cTn id="32" dur="1000" fill="hold"/>
                                        <p:tgtEl>
                                          <p:spTgt spid="6">
                                            <p:txEl>
                                              <p:pRg st="2" end="2"/>
                                            </p:txEl>
                                          </p:spTgt>
                                        </p:tgtEl>
                                        <p:attrNameLst>
                                          <p:attrName>style.rotation</p:attrName>
                                        </p:attrNameLst>
                                      </p:cBhvr>
                                      <p:tavLst>
                                        <p:tav tm="0">
                                          <p:val>
                                            <p:fltVal val="90"/>
                                          </p:val>
                                        </p:tav>
                                        <p:tav tm="100000">
                                          <p:val>
                                            <p:fltVal val="0"/>
                                          </p:val>
                                        </p:tav>
                                      </p:tavLst>
                                    </p:anim>
                                    <p:animEffect transition="in" filter="fade">
                                      <p:cBhvr>
                                        <p:cTn id="33" dur="1000"/>
                                        <p:tgtEl>
                                          <p:spTgt spid="6">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9" fill="hold" nodeType="clickEffect">
                                  <p:stCondLst>
                                    <p:cond delay="0"/>
                                  </p:stCondLst>
                                  <p:childTnLst>
                                    <p:set>
                                      <p:cBhvr>
                                        <p:cTn id="37" dur="1" fill="hold">
                                          <p:stCondLst>
                                            <p:cond delay="0"/>
                                          </p:stCondLst>
                                        </p:cTn>
                                        <p:tgtEl>
                                          <p:spTgt spid="6">
                                            <p:txEl>
                                              <p:pRg st="3" end="3"/>
                                            </p:txEl>
                                          </p:spTgt>
                                        </p:tgtEl>
                                        <p:attrNameLst>
                                          <p:attrName>style.visibility</p:attrName>
                                        </p:attrNameLst>
                                      </p:cBhvr>
                                      <p:to>
                                        <p:strVal val="visible"/>
                                      </p:to>
                                    </p:set>
                                    <p:anim calcmode="lin" valueType="num">
                                      <p:cBhvr additive="base">
                                        <p:cTn id="38"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6">
                                            <p:txEl>
                                              <p:pRg st="3" end="3"/>
                                            </p:txEl>
                                          </p:spTgt>
                                        </p:tgtEl>
                                        <p:attrNameLst>
                                          <p:attrName>ppt_y</p:attrName>
                                        </p:attrNameLst>
                                      </p:cBhvr>
                                      <p:tavLst>
                                        <p:tav tm="0">
                                          <p:val>
                                            <p:strVal val="0-#ppt_h/2"/>
                                          </p:val>
                                        </p:tav>
                                        <p:tav tm="100000">
                                          <p:val>
                                            <p:strVal val="#ppt_y"/>
                                          </p:val>
                                        </p:tav>
                                      </p:tavLst>
                                    </p:anim>
                                  </p:childTnLst>
                                </p:cTn>
                              </p:par>
                            </p:childTnLst>
                          </p:cTn>
                        </p:par>
                        <p:par>
                          <p:cTn id="40" fill="hold">
                            <p:stCondLst>
                              <p:cond delay="500"/>
                            </p:stCondLst>
                            <p:childTnLst>
                              <p:par>
                                <p:cTn id="41" presetID="2" presetClass="entr" presetSubtype="3" fill="hold" nodeType="after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anim calcmode="lin" valueType="num">
                                      <p:cBhvr additive="base">
                                        <p:cTn id="43" dur="500" fill="hold"/>
                                        <p:tgtEl>
                                          <p:spTgt spid="6">
                                            <p:txEl>
                                              <p:pRg st="4" end="4"/>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6">
                                            <p:txEl>
                                              <p:pRg st="4" end="4"/>
                                            </p:txEl>
                                          </p:spTgt>
                                        </p:tgtEl>
                                        <p:attrNameLst>
                                          <p:attrName>ppt_y</p:attrName>
                                        </p:attrNameLst>
                                      </p:cBhvr>
                                      <p:tavLst>
                                        <p:tav tm="0">
                                          <p:val>
                                            <p:strVal val="0-#ppt_h/2"/>
                                          </p:val>
                                        </p:tav>
                                        <p:tav tm="100000">
                                          <p:val>
                                            <p:strVal val="#ppt_y"/>
                                          </p:val>
                                        </p:tav>
                                      </p:tavLst>
                                    </p:anim>
                                  </p:childTnLst>
                                </p:cTn>
                              </p:par>
                            </p:childTnLst>
                          </p:cTn>
                        </p:par>
                        <p:par>
                          <p:cTn id="45" fill="hold">
                            <p:stCondLst>
                              <p:cond delay="1000"/>
                            </p:stCondLst>
                            <p:childTnLst>
                              <p:par>
                                <p:cTn id="46" presetID="2" presetClass="entr" presetSubtype="3" fill="hold" nodeType="afterEffect">
                                  <p:stCondLst>
                                    <p:cond delay="0"/>
                                  </p:stCondLst>
                                  <p:childTnLst>
                                    <p:set>
                                      <p:cBhvr>
                                        <p:cTn id="47" dur="1" fill="hold">
                                          <p:stCondLst>
                                            <p:cond delay="0"/>
                                          </p:stCondLst>
                                        </p:cTn>
                                        <p:tgtEl>
                                          <p:spTgt spid="6">
                                            <p:txEl>
                                              <p:pRg st="5" end="5"/>
                                            </p:txEl>
                                          </p:spTgt>
                                        </p:tgtEl>
                                        <p:attrNameLst>
                                          <p:attrName>style.visibility</p:attrName>
                                        </p:attrNameLst>
                                      </p:cBhvr>
                                      <p:to>
                                        <p:strVal val="visible"/>
                                      </p:to>
                                    </p:set>
                                    <p:anim calcmode="lin" valueType="num">
                                      <p:cBhvr additive="base">
                                        <p:cTn id="48" dur="500" fill="hold"/>
                                        <p:tgtEl>
                                          <p:spTgt spid="6">
                                            <p:txEl>
                                              <p:pRg st="5" end="5"/>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6">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9" fill="hold" nodeType="clickEffect">
                                  <p:stCondLst>
                                    <p:cond delay="0"/>
                                  </p:stCondLst>
                                  <p:childTnLst>
                                    <p:set>
                                      <p:cBhvr>
                                        <p:cTn id="53" dur="1" fill="hold">
                                          <p:stCondLst>
                                            <p:cond delay="0"/>
                                          </p:stCondLst>
                                        </p:cTn>
                                        <p:tgtEl>
                                          <p:spTgt spid="6">
                                            <p:txEl>
                                              <p:pRg st="6" end="6"/>
                                            </p:txEl>
                                          </p:spTgt>
                                        </p:tgtEl>
                                        <p:attrNameLst>
                                          <p:attrName>style.visibility</p:attrName>
                                        </p:attrNameLst>
                                      </p:cBhvr>
                                      <p:to>
                                        <p:strVal val="visible"/>
                                      </p:to>
                                    </p:set>
                                    <p:anim calcmode="lin" valueType="num">
                                      <p:cBhvr additive="base">
                                        <p:cTn id="54"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6">
                                            <p:txEl>
                                              <p:pRg st="6" end="6"/>
                                            </p:txEl>
                                          </p:spTgt>
                                        </p:tgtEl>
                                        <p:attrNameLst>
                                          <p:attrName>ppt_y</p:attrName>
                                        </p:attrNameLst>
                                      </p:cBhvr>
                                      <p:tavLst>
                                        <p:tav tm="0">
                                          <p:val>
                                            <p:strVal val="0-#ppt_h/2"/>
                                          </p:val>
                                        </p:tav>
                                        <p:tav tm="100000">
                                          <p:val>
                                            <p:strVal val="#ppt_y"/>
                                          </p:val>
                                        </p:tav>
                                      </p:tavLst>
                                    </p:anim>
                                  </p:childTnLst>
                                </p:cTn>
                              </p:par>
                            </p:childTnLst>
                          </p:cTn>
                        </p:par>
                        <p:par>
                          <p:cTn id="56" fill="hold">
                            <p:stCondLst>
                              <p:cond delay="500"/>
                            </p:stCondLst>
                            <p:childTnLst>
                              <p:par>
                                <p:cTn id="57" presetID="22" presetClass="entr" presetSubtype="4" fill="hold" nodeType="after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down)">
                                      <p:cBhvr>
                                        <p:cTn id="5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2.5  </a:t>
            </a:r>
            <a:r>
              <a:rPr lang="zh-CN" altLang="en-US" b="1" dirty="0">
                <a:latin typeface="仿宋" panose="02010609060101010101" pitchFamily="49" charset="-122"/>
                <a:ea typeface="仿宋" panose="02010609060101010101" pitchFamily="49" charset="-122"/>
              </a:rPr>
              <a:t>数组</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66C31215-948F-4716-8F30-2D90507A90A7}"/>
              </a:ext>
            </a:extLst>
          </p:cNvPr>
          <p:cNvSpPr/>
          <p:nvPr/>
        </p:nvSpPr>
        <p:spPr>
          <a:xfrm>
            <a:off x="0" y="6020594"/>
            <a:ext cx="12192000" cy="914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矩形 4">
            <a:extLst>
              <a:ext uri="{FF2B5EF4-FFF2-40B4-BE49-F238E27FC236}">
                <a16:creationId xmlns:a16="http://schemas.microsoft.com/office/drawing/2014/main" id="{0F8A9917-EC5E-47B8-AFAE-2D4A4D626C5D}"/>
              </a:ext>
            </a:extLst>
          </p:cNvPr>
          <p:cNvSpPr/>
          <p:nvPr/>
        </p:nvSpPr>
        <p:spPr>
          <a:xfrm>
            <a:off x="1587" y="1694121"/>
            <a:ext cx="12190413" cy="50299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cxnSp>
        <p:nvCxnSpPr>
          <p:cNvPr id="6" name="直接连接符 5">
            <a:extLst>
              <a:ext uri="{FF2B5EF4-FFF2-40B4-BE49-F238E27FC236}">
                <a16:creationId xmlns:a16="http://schemas.microsoft.com/office/drawing/2014/main" id="{F0F4945F-25FC-493A-9F95-7D4A91EFDA5C}"/>
              </a:ext>
            </a:extLst>
          </p:cNvPr>
          <p:cNvCxnSpPr/>
          <p:nvPr/>
        </p:nvCxnSpPr>
        <p:spPr bwMode="auto">
          <a:xfrm>
            <a:off x="1219834" y="3353594"/>
            <a:ext cx="10970579" cy="0"/>
          </a:xfrm>
          <a:prstGeom prst="line">
            <a:avLst/>
          </a:prstGeom>
          <a:solidFill>
            <a:schemeClr val="accent1"/>
          </a:solidFill>
          <a:ln w="28575" cap="flat" cmpd="sng" algn="ctr">
            <a:solidFill>
              <a:srgbClr val="FFCC99"/>
            </a:solidFill>
            <a:prstDash val="solid"/>
            <a:round/>
            <a:headEnd type="none" w="med" len="med"/>
            <a:tailEnd type="none" w="med" len="med"/>
          </a:ln>
          <a:effectLst/>
        </p:spPr>
      </p:cxnSp>
      <p:cxnSp>
        <p:nvCxnSpPr>
          <p:cNvPr id="7" name="直接连接符 6">
            <a:extLst>
              <a:ext uri="{FF2B5EF4-FFF2-40B4-BE49-F238E27FC236}">
                <a16:creationId xmlns:a16="http://schemas.microsoft.com/office/drawing/2014/main" id="{9CD410E0-4E5D-4DE7-9B40-6A45771CC9D3}"/>
              </a:ext>
            </a:extLst>
          </p:cNvPr>
          <p:cNvCxnSpPr/>
          <p:nvPr/>
        </p:nvCxnSpPr>
        <p:spPr bwMode="auto">
          <a:xfrm>
            <a:off x="1219834" y="5334794"/>
            <a:ext cx="10970579" cy="68651"/>
          </a:xfrm>
          <a:prstGeom prst="line">
            <a:avLst/>
          </a:prstGeom>
          <a:solidFill>
            <a:schemeClr val="accent1"/>
          </a:solidFill>
          <a:ln w="28575" cap="flat" cmpd="sng" algn="ctr">
            <a:solidFill>
              <a:srgbClr val="64C448"/>
            </a:solidFill>
            <a:prstDash val="solid"/>
            <a:round/>
            <a:headEnd type="none" w="med" len="med"/>
            <a:tailEnd type="none" w="med" len="med"/>
          </a:ln>
          <a:effectLst/>
        </p:spPr>
      </p:cxnSp>
      <p:cxnSp>
        <p:nvCxnSpPr>
          <p:cNvPr id="8" name="直接连接符 7">
            <a:extLst>
              <a:ext uri="{FF2B5EF4-FFF2-40B4-BE49-F238E27FC236}">
                <a16:creationId xmlns:a16="http://schemas.microsoft.com/office/drawing/2014/main" id="{57AE9FE7-6FB3-4F6A-A946-2BAF5B838430}"/>
              </a:ext>
            </a:extLst>
          </p:cNvPr>
          <p:cNvCxnSpPr/>
          <p:nvPr/>
        </p:nvCxnSpPr>
        <p:spPr bwMode="auto">
          <a:xfrm>
            <a:off x="1219834" y="6553994"/>
            <a:ext cx="10970579" cy="0"/>
          </a:xfrm>
          <a:prstGeom prst="line">
            <a:avLst/>
          </a:prstGeom>
          <a:solidFill>
            <a:schemeClr val="accent1"/>
          </a:solidFill>
          <a:ln w="28575" cap="flat" cmpd="sng" algn="ctr">
            <a:solidFill>
              <a:srgbClr val="C00000"/>
            </a:solidFill>
            <a:prstDash val="solid"/>
            <a:round/>
            <a:headEnd type="none" w="med" len="med"/>
            <a:tailEnd type="none" w="med" len="med"/>
          </a:ln>
          <a:effectLst/>
        </p:spPr>
      </p:cxnSp>
      <p:sp>
        <p:nvSpPr>
          <p:cNvPr id="9" name="内容占位符 2">
            <a:extLst>
              <a:ext uri="{FF2B5EF4-FFF2-40B4-BE49-F238E27FC236}">
                <a16:creationId xmlns:a16="http://schemas.microsoft.com/office/drawing/2014/main" id="{C8B23AF0-5DE4-4AA9-A5C6-E39F93BA61C2}"/>
              </a:ext>
            </a:extLst>
          </p:cNvPr>
          <p:cNvSpPr>
            <a:spLocks noGrp="1"/>
          </p:cNvSpPr>
          <p:nvPr>
            <p:ph idx="1"/>
          </p:nvPr>
        </p:nvSpPr>
        <p:spPr>
          <a:xfrm>
            <a:off x="609520" y="1143055"/>
            <a:ext cx="10971372" cy="533893"/>
          </a:xfrm>
        </p:spPr>
        <p:txBody>
          <a:bodyPr>
            <a:noAutofit/>
          </a:bodyPr>
          <a:lstStyle/>
          <a:p>
            <a:pPr marL="0" indent="0">
              <a:buNone/>
            </a:pPr>
            <a:r>
              <a:rPr lang="zh-CN" altLang="en-US" sz="2400" dirty="0">
                <a:latin typeface="仿宋" panose="02010609060101010101" pitchFamily="49" charset="-122"/>
                <a:ea typeface="仿宋" panose="02010609060101010101" pitchFamily="49" charset="-122"/>
              </a:rPr>
              <a:t>使用数组应注意以下几方面问题。</a:t>
            </a:r>
          </a:p>
        </p:txBody>
      </p:sp>
      <p:sp>
        <p:nvSpPr>
          <p:cNvPr id="10" name="内容占位符 2">
            <a:extLst>
              <a:ext uri="{FF2B5EF4-FFF2-40B4-BE49-F238E27FC236}">
                <a16:creationId xmlns:a16="http://schemas.microsoft.com/office/drawing/2014/main" id="{96BFED6E-6F79-42CE-84FF-62F85E932288}"/>
              </a:ext>
            </a:extLst>
          </p:cNvPr>
          <p:cNvSpPr txBox="1">
            <a:spLocks/>
          </p:cNvSpPr>
          <p:nvPr/>
        </p:nvSpPr>
        <p:spPr>
          <a:xfrm>
            <a:off x="1712426" y="1829594"/>
            <a:ext cx="9262324" cy="1449593"/>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20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20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dirty="0">
                <a:solidFill>
                  <a:schemeClr val="tx1"/>
                </a:solidFill>
                <a:latin typeface="仿宋" panose="02010609060101010101" pitchFamily="49" charset="-122"/>
                <a:ea typeface="仿宋" panose="02010609060101010101" pitchFamily="49" charset="-122"/>
              </a:rPr>
              <a:t>使用合法下标。下标有合法范围，下标在下界和上界之外谓之越界，下标越界导致抛出异常</a:t>
            </a:r>
            <a:r>
              <a:rPr lang="en-US" altLang="zh-CN" sz="2400" dirty="0" err="1">
                <a:solidFill>
                  <a:schemeClr val="tx1"/>
                </a:solidFill>
                <a:latin typeface="仿宋" panose="02010609060101010101" pitchFamily="49" charset="-122"/>
                <a:ea typeface="仿宋" panose="02010609060101010101" pitchFamily="49" charset="-122"/>
              </a:rPr>
              <a:t>ArrayIndexOutOfBoundsException</a:t>
            </a:r>
            <a:r>
              <a:rPr lang="zh-CN" altLang="en-US" sz="2400" dirty="0">
                <a:solidFill>
                  <a:schemeClr val="tx1"/>
                </a:solidFill>
                <a:latin typeface="仿宋" panose="02010609060101010101" pitchFamily="49" charset="-122"/>
                <a:ea typeface="仿宋" panose="02010609060101010101" pitchFamily="49" charset="-122"/>
              </a:rPr>
              <a:t>。（异常的内容详见第</a:t>
            </a:r>
            <a:r>
              <a:rPr lang="en-US" altLang="zh-CN" sz="2400" dirty="0">
                <a:solidFill>
                  <a:schemeClr val="tx1"/>
                </a:solidFill>
                <a:latin typeface="仿宋" panose="02010609060101010101" pitchFamily="49" charset="-122"/>
                <a:ea typeface="仿宋" panose="02010609060101010101" pitchFamily="49" charset="-122"/>
              </a:rPr>
              <a:t>6</a:t>
            </a:r>
            <a:r>
              <a:rPr lang="zh-CN" altLang="en-US" sz="2400" dirty="0">
                <a:solidFill>
                  <a:schemeClr val="tx1"/>
                </a:solidFill>
                <a:latin typeface="仿宋" panose="02010609060101010101" pitchFamily="49" charset="-122"/>
                <a:ea typeface="仿宋" panose="02010609060101010101" pitchFamily="49" charset="-122"/>
              </a:rPr>
              <a:t>章）</a:t>
            </a:r>
          </a:p>
        </p:txBody>
      </p:sp>
      <p:sp>
        <p:nvSpPr>
          <p:cNvPr id="11" name="内容占位符 2">
            <a:extLst>
              <a:ext uri="{FF2B5EF4-FFF2-40B4-BE49-F238E27FC236}">
                <a16:creationId xmlns:a16="http://schemas.microsoft.com/office/drawing/2014/main" id="{CFEF6AAA-1102-4B83-912B-9468281135DA}"/>
              </a:ext>
            </a:extLst>
          </p:cNvPr>
          <p:cNvSpPr txBox="1">
            <a:spLocks/>
          </p:cNvSpPr>
          <p:nvPr/>
        </p:nvSpPr>
        <p:spPr>
          <a:xfrm>
            <a:off x="1807363" y="3429794"/>
            <a:ext cx="9167387" cy="1973651"/>
          </a:xfrm>
          <a:prstGeom prst="rect">
            <a:avLst/>
          </a:prstGeom>
        </p:spPr>
        <p:txBody>
          <a:bodyPr vert="horz" lIns="121917" tIns="60958" rIns="121917" bIns="60958" rtlCol="0">
            <a:normAutofit/>
          </a:bodyPr>
          <a:lstStyle>
            <a:lvl1pPr marL="457189" indent="-457189" algn="l" defTabSz="1219170" rtl="0" eaLnBrk="1" latinLnBrk="0" hangingPunct="1">
              <a:lnSpc>
                <a:spcPct val="120000"/>
              </a:lnSpc>
              <a:spcBef>
                <a:spcPct val="20000"/>
              </a:spcBef>
              <a:buFont typeface="Wingdings" pitchFamily="2" charset="2"/>
              <a:buChar char="l"/>
              <a:defRPr sz="20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20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dirty="0">
                <a:solidFill>
                  <a:schemeClr val="tx1"/>
                </a:solidFill>
                <a:latin typeface="仿宋" panose="02010609060101010101" pitchFamily="49" charset="-122"/>
                <a:ea typeface="仿宋" panose="02010609060101010101" pitchFamily="49" charset="-122"/>
              </a:rPr>
              <a:t>数组创建后，每一个元素都有默认值。对于数值型数组，默认值是</a:t>
            </a:r>
            <a:r>
              <a:rPr lang="en-US" altLang="zh-CN" sz="2400" dirty="0">
                <a:solidFill>
                  <a:schemeClr val="tx1"/>
                </a:solidFill>
                <a:latin typeface="仿宋" panose="02010609060101010101" pitchFamily="49" charset="-122"/>
                <a:ea typeface="仿宋" panose="02010609060101010101" pitchFamily="49" charset="-122"/>
              </a:rPr>
              <a:t>0</a:t>
            </a:r>
            <a:r>
              <a:rPr lang="zh-CN" altLang="en-US" sz="2400" dirty="0">
                <a:solidFill>
                  <a:schemeClr val="tx1"/>
                </a:solidFill>
                <a:latin typeface="仿宋" panose="02010609060101010101" pitchFamily="49" charset="-122"/>
                <a:ea typeface="仿宋" panose="02010609060101010101" pitchFamily="49" charset="-122"/>
              </a:rPr>
              <a:t>（整型、字符型）或</a:t>
            </a:r>
            <a:r>
              <a:rPr lang="en-US" altLang="zh-CN" sz="2400" dirty="0">
                <a:solidFill>
                  <a:schemeClr val="tx1"/>
                </a:solidFill>
                <a:latin typeface="仿宋" panose="02010609060101010101" pitchFamily="49" charset="-122"/>
                <a:ea typeface="仿宋" panose="02010609060101010101" pitchFamily="49" charset="-122"/>
              </a:rPr>
              <a:t>0.0</a:t>
            </a:r>
            <a:r>
              <a:rPr lang="zh-CN" altLang="en-US" sz="2400" dirty="0">
                <a:solidFill>
                  <a:schemeClr val="tx1"/>
                </a:solidFill>
                <a:latin typeface="仿宋" panose="02010609060101010101" pitchFamily="49" charset="-122"/>
                <a:ea typeface="仿宋" panose="02010609060101010101" pitchFamily="49" charset="-122"/>
              </a:rPr>
              <a:t>（浮点型）；对于布尔型数组，默认值是</a:t>
            </a:r>
            <a:r>
              <a:rPr lang="en-US" altLang="zh-CN" sz="2400" dirty="0">
                <a:solidFill>
                  <a:schemeClr val="tx1"/>
                </a:solidFill>
                <a:latin typeface="仿宋" panose="02010609060101010101" pitchFamily="49" charset="-122"/>
                <a:ea typeface="仿宋" panose="02010609060101010101" pitchFamily="49" charset="-122"/>
              </a:rPr>
              <a:t>false</a:t>
            </a:r>
            <a:r>
              <a:rPr lang="zh-CN" altLang="en-US" sz="2400" dirty="0">
                <a:solidFill>
                  <a:schemeClr val="tx1"/>
                </a:solidFill>
                <a:latin typeface="仿宋" panose="02010609060101010101" pitchFamily="49" charset="-122"/>
                <a:ea typeface="仿宋" panose="02010609060101010101" pitchFamily="49" charset="-122"/>
              </a:rPr>
              <a:t>。当然，根据需要，在元素参与运算前应通过赋值的形式使元素有确定的值。</a:t>
            </a:r>
          </a:p>
        </p:txBody>
      </p:sp>
      <p:sp>
        <p:nvSpPr>
          <p:cNvPr id="12" name="内容占位符 2">
            <a:extLst>
              <a:ext uri="{FF2B5EF4-FFF2-40B4-BE49-F238E27FC236}">
                <a16:creationId xmlns:a16="http://schemas.microsoft.com/office/drawing/2014/main" id="{6C246C37-0232-461C-808B-44E9192168EE}"/>
              </a:ext>
            </a:extLst>
          </p:cNvPr>
          <p:cNvSpPr txBox="1">
            <a:spLocks/>
          </p:cNvSpPr>
          <p:nvPr/>
        </p:nvSpPr>
        <p:spPr>
          <a:xfrm>
            <a:off x="1753234" y="5403445"/>
            <a:ext cx="9371172" cy="1150549"/>
          </a:xfrm>
          <a:prstGeom prst="rect">
            <a:avLst/>
          </a:prstGeom>
        </p:spPr>
        <p:txBody>
          <a:bodyPr vert="horz" lIns="121917" tIns="60958" rIns="121917" bIns="60958" rtlCol="0">
            <a:normAutofit/>
          </a:bodyPr>
          <a:lstStyle>
            <a:lvl1pPr marL="457189" indent="-457189" algn="l" defTabSz="1219170" rtl="0" eaLnBrk="1" latinLnBrk="0" hangingPunct="1">
              <a:lnSpc>
                <a:spcPct val="120000"/>
              </a:lnSpc>
              <a:spcBef>
                <a:spcPct val="20000"/>
              </a:spcBef>
              <a:buFont typeface="Wingdings" pitchFamily="2" charset="2"/>
              <a:buChar char="l"/>
              <a:defRPr sz="20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20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dirty="0">
                <a:solidFill>
                  <a:schemeClr val="tx1"/>
                </a:solidFill>
                <a:latin typeface="仿宋" panose="02010609060101010101" pitchFamily="49" charset="-122"/>
                <a:ea typeface="仿宋" panose="02010609060101010101" pitchFamily="49" charset="-122"/>
              </a:rPr>
              <a:t>在</a:t>
            </a:r>
            <a:r>
              <a:rPr lang="en-US" altLang="zh-CN" sz="2400" dirty="0">
                <a:solidFill>
                  <a:schemeClr val="tx1"/>
                </a:solidFill>
                <a:latin typeface="仿宋" panose="02010609060101010101" pitchFamily="49" charset="-122"/>
                <a:ea typeface="仿宋" panose="02010609060101010101" pitchFamily="49" charset="-122"/>
              </a:rPr>
              <a:t>Java</a:t>
            </a:r>
            <a:r>
              <a:rPr lang="zh-CN" altLang="en-US" sz="2400" dirty="0">
                <a:solidFill>
                  <a:schemeClr val="tx1"/>
                </a:solidFill>
                <a:latin typeface="仿宋" panose="02010609060101010101" pitchFamily="49" charset="-122"/>
                <a:ea typeface="仿宋" panose="02010609060101010101" pitchFamily="49" charset="-122"/>
              </a:rPr>
              <a:t>中，任何一个数组（无论什么类型）都有一个“</a:t>
            </a:r>
            <a:r>
              <a:rPr lang="en-US" altLang="zh-CN" sz="2400" dirty="0">
                <a:solidFill>
                  <a:schemeClr val="tx1"/>
                </a:solidFill>
                <a:latin typeface="仿宋" panose="02010609060101010101" pitchFamily="49" charset="-122"/>
                <a:ea typeface="仿宋" panose="02010609060101010101" pitchFamily="49" charset="-122"/>
              </a:rPr>
              <a:t>length”</a:t>
            </a:r>
            <a:r>
              <a:rPr lang="zh-CN" altLang="en-US" sz="2400" dirty="0">
                <a:solidFill>
                  <a:schemeClr val="tx1"/>
                </a:solidFill>
                <a:latin typeface="仿宋" panose="02010609060101010101" pitchFamily="49" charset="-122"/>
                <a:ea typeface="仿宋" panose="02010609060101010101" pitchFamily="49" charset="-122"/>
              </a:rPr>
              <a:t>属性，该属性表示数组的长度。如：</a:t>
            </a:r>
            <a:r>
              <a:rPr lang="en-US" altLang="zh-CN" sz="2400" dirty="0" err="1">
                <a:solidFill>
                  <a:schemeClr val="tx1"/>
                </a:solidFill>
                <a:latin typeface="仿宋" panose="02010609060101010101" pitchFamily="49" charset="-122"/>
                <a:ea typeface="仿宋" panose="02010609060101010101" pitchFamily="49" charset="-122"/>
              </a:rPr>
              <a:t>a.length</a:t>
            </a:r>
            <a:r>
              <a:rPr lang="zh-CN" altLang="en-US" sz="2400" dirty="0">
                <a:solidFill>
                  <a:schemeClr val="tx1"/>
                </a:solidFill>
                <a:latin typeface="仿宋" panose="02010609060101010101" pitchFamily="49" charset="-122"/>
                <a:ea typeface="仿宋" panose="02010609060101010101" pitchFamily="49" charset="-122"/>
              </a:rPr>
              <a:t>表示数组</a:t>
            </a:r>
            <a:r>
              <a:rPr lang="en-US" altLang="zh-CN" sz="2400" dirty="0">
                <a:solidFill>
                  <a:schemeClr val="tx1"/>
                </a:solidFill>
                <a:latin typeface="仿宋" panose="02010609060101010101" pitchFamily="49" charset="-122"/>
                <a:ea typeface="仿宋" panose="02010609060101010101" pitchFamily="49" charset="-122"/>
              </a:rPr>
              <a:t>a</a:t>
            </a:r>
            <a:r>
              <a:rPr lang="zh-CN" altLang="en-US" sz="2400" dirty="0">
                <a:solidFill>
                  <a:schemeClr val="tx1"/>
                </a:solidFill>
                <a:latin typeface="仿宋" panose="02010609060101010101" pitchFamily="49" charset="-122"/>
                <a:ea typeface="仿宋" panose="02010609060101010101" pitchFamily="49" charset="-122"/>
              </a:rPr>
              <a:t>的元素个数。</a:t>
            </a:r>
          </a:p>
        </p:txBody>
      </p:sp>
      <p:sp>
        <p:nvSpPr>
          <p:cNvPr id="13" name="圆角矩形 4">
            <a:extLst>
              <a:ext uri="{FF2B5EF4-FFF2-40B4-BE49-F238E27FC236}">
                <a16:creationId xmlns:a16="http://schemas.microsoft.com/office/drawing/2014/main" id="{804A7754-A56D-4B31-A9A0-617C06AE439E}"/>
              </a:ext>
            </a:extLst>
          </p:cNvPr>
          <p:cNvSpPr/>
          <p:nvPr/>
        </p:nvSpPr>
        <p:spPr>
          <a:xfrm>
            <a:off x="304006" y="2210594"/>
            <a:ext cx="1408420" cy="9906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仿宋" panose="02010609060101010101" pitchFamily="49" charset="-122"/>
                <a:ea typeface="仿宋" panose="02010609060101010101" pitchFamily="49" charset="-122"/>
              </a:rPr>
              <a:t>01</a:t>
            </a:r>
            <a:endParaRPr lang="zh-CN" altLang="en-US" b="1" dirty="0">
              <a:latin typeface="仿宋" panose="02010609060101010101" pitchFamily="49" charset="-122"/>
              <a:ea typeface="仿宋" panose="02010609060101010101" pitchFamily="49" charset="-122"/>
            </a:endParaRPr>
          </a:p>
        </p:txBody>
      </p:sp>
      <p:sp>
        <p:nvSpPr>
          <p:cNvPr id="14" name="圆角矩形 34">
            <a:extLst>
              <a:ext uri="{FF2B5EF4-FFF2-40B4-BE49-F238E27FC236}">
                <a16:creationId xmlns:a16="http://schemas.microsoft.com/office/drawing/2014/main" id="{E19D26E3-CDA0-42B2-889C-F2DD463F18F9}"/>
              </a:ext>
            </a:extLst>
          </p:cNvPr>
          <p:cNvSpPr/>
          <p:nvPr/>
        </p:nvSpPr>
        <p:spPr>
          <a:xfrm>
            <a:off x="320012" y="3849291"/>
            <a:ext cx="1408420" cy="990600"/>
          </a:xfrm>
          <a:prstGeom prst="roundRect">
            <a:avLst/>
          </a:prstGeom>
          <a:solidFill>
            <a:srgbClr val="64C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仿宋" panose="02010609060101010101" pitchFamily="49" charset="-122"/>
                <a:ea typeface="仿宋" panose="02010609060101010101" pitchFamily="49" charset="-122"/>
              </a:rPr>
              <a:t>02</a:t>
            </a:r>
            <a:endParaRPr lang="zh-CN" altLang="en-US" b="1" dirty="0">
              <a:latin typeface="仿宋" panose="02010609060101010101" pitchFamily="49" charset="-122"/>
              <a:ea typeface="仿宋" panose="02010609060101010101" pitchFamily="49" charset="-122"/>
            </a:endParaRPr>
          </a:p>
        </p:txBody>
      </p:sp>
      <p:sp>
        <p:nvSpPr>
          <p:cNvPr id="15" name="圆角矩形 35">
            <a:extLst>
              <a:ext uri="{FF2B5EF4-FFF2-40B4-BE49-F238E27FC236}">
                <a16:creationId xmlns:a16="http://schemas.microsoft.com/office/drawing/2014/main" id="{DC6D126D-FD72-4A77-9649-903E67843D26}"/>
              </a:ext>
            </a:extLst>
          </p:cNvPr>
          <p:cNvSpPr/>
          <p:nvPr/>
        </p:nvSpPr>
        <p:spPr>
          <a:xfrm>
            <a:off x="304006" y="5487194"/>
            <a:ext cx="1408420" cy="9906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仿宋" panose="02010609060101010101" pitchFamily="49" charset="-122"/>
                <a:ea typeface="仿宋" panose="02010609060101010101" pitchFamily="49" charset="-122"/>
              </a:rPr>
              <a:t>03</a:t>
            </a:r>
            <a:endParaRPr lang="zh-CN" altLang="en-US"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34744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2" presetClass="entr" presetSubtype="9" fill="hold" grpId="0" nodeType="with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 calcmode="lin" valueType="num">
                                      <p:cBhvr additive="base">
                                        <p:cTn id="15"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500"/>
                            </p:stCondLst>
                            <p:childTnLst>
                              <p:par>
                                <p:cTn id="18" presetID="6" presetClass="entr" presetSubtype="16"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circle(in)">
                                      <p:cBhvr>
                                        <p:cTn id="20" dur="2000"/>
                                        <p:tgtEl>
                                          <p:spTgt spid="5"/>
                                        </p:tgtEl>
                                      </p:cBhvr>
                                    </p:animEffect>
                                  </p:childTnLst>
                                </p:cTn>
                              </p:par>
                            </p:childTnLst>
                          </p:cTn>
                        </p:par>
                        <p:par>
                          <p:cTn id="21" fill="hold">
                            <p:stCondLst>
                              <p:cond delay="2500"/>
                            </p:stCondLst>
                            <p:childTnLst>
                              <p:par>
                                <p:cTn id="22" presetID="31" presetClass="entr" presetSubtype="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p:cTn id="24" dur="1000" fill="hold"/>
                                        <p:tgtEl>
                                          <p:spTgt spid="13"/>
                                        </p:tgtEl>
                                        <p:attrNameLst>
                                          <p:attrName>ppt_w</p:attrName>
                                        </p:attrNameLst>
                                      </p:cBhvr>
                                      <p:tavLst>
                                        <p:tav tm="0">
                                          <p:val>
                                            <p:fltVal val="0"/>
                                          </p:val>
                                        </p:tav>
                                        <p:tav tm="100000">
                                          <p:val>
                                            <p:strVal val="#ppt_w"/>
                                          </p:val>
                                        </p:tav>
                                      </p:tavLst>
                                    </p:anim>
                                    <p:anim calcmode="lin" valueType="num">
                                      <p:cBhvr>
                                        <p:cTn id="25" dur="1000" fill="hold"/>
                                        <p:tgtEl>
                                          <p:spTgt spid="13"/>
                                        </p:tgtEl>
                                        <p:attrNameLst>
                                          <p:attrName>ppt_h</p:attrName>
                                        </p:attrNameLst>
                                      </p:cBhvr>
                                      <p:tavLst>
                                        <p:tav tm="0">
                                          <p:val>
                                            <p:fltVal val="0"/>
                                          </p:val>
                                        </p:tav>
                                        <p:tav tm="100000">
                                          <p:val>
                                            <p:strVal val="#ppt_h"/>
                                          </p:val>
                                        </p:tav>
                                      </p:tavLst>
                                    </p:anim>
                                    <p:anim calcmode="lin" valueType="num">
                                      <p:cBhvr>
                                        <p:cTn id="26" dur="1000" fill="hold"/>
                                        <p:tgtEl>
                                          <p:spTgt spid="13"/>
                                        </p:tgtEl>
                                        <p:attrNameLst>
                                          <p:attrName>style.rotation</p:attrName>
                                        </p:attrNameLst>
                                      </p:cBhvr>
                                      <p:tavLst>
                                        <p:tav tm="0">
                                          <p:val>
                                            <p:fltVal val="90"/>
                                          </p:val>
                                        </p:tav>
                                        <p:tav tm="100000">
                                          <p:val>
                                            <p:fltVal val="0"/>
                                          </p:val>
                                        </p:tav>
                                      </p:tavLst>
                                    </p:anim>
                                    <p:animEffect transition="in" filter="fade">
                                      <p:cBhvr>
                                        <p:cTn id="27" dur="1000"/>
                                        <p:tgtEl>
                                          <p:spTgt spid="13"/>
                                        </p:tgtEl>
                                      </p:cBhvr>
                                    </p:animEffect>
                                  </p:childTnLst>
                                </p:cTn>
                              </p:par>
                            </p:childTnLst>
                          </p:cTn>
                        </p:par>
                        <p:par>
                          <p:cTn id="28" fill="hold">
                            <p:stCondLst>
                              <p:cond delay="3500"/>
                            </p:stCondLst>
                            <p:childTnLst>
                              <p:par>
                                <p:cTn id="29" presetID="2" presetClass="entr" presetSubtype="2"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1+#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par>
                          <p:cTn id="33" fill="hold">
                            <p:stCondLst>
                              <p:cond delay="4000"/>
                            </p:stCondLst>
                            <p:childTnLst>
                              <p:par>
                                <p:cTn id="34" presetID="16" presetClass="entr" presetSubtype="21"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barn(inVertical)">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1000" fill="hold"/>
                                        <p:tgtEl>
                                          <p:spTgt spid="14"/>
                                        </p:tgtEl>
                                        <p:attrNameLst>
                                          <p:attrName>ppt_w</p:attrName>
                                        </p:attrNameLst>
                                      </p:cBhvr>
                                      <p:tavLst>
                                        <p:tav tm="0">
                                          <p:val>
                                            <p:fltVal val="0"/>
                                          </p:val>
                                        </p:tav>
                                        <p:tav tm="100000">
                                          <p:val>
                                            <p:strVal val="#ppt_w"/>
                                          </p:val>
                                        </p:tav>
                                      </p:tavLst>
                                    </p:anim>
                                    <p:anim calcmode="lin" valueType="num">
                                      <p:cBhvr>
                                        <p:cTn id="42" dur="1000" fill="hold"/>
                                        <p:tgtEl>
                                          <p:spTgt spid="14"/>
                                        </p:tgtEl>
                                        <p:attrNameLst>
                                          <p:attrName>ppt_h</p:attrName>
                                        </p:attrNameLst>
                                      </p:cBhvr>
                                      <p:tavLst>
                                        <p:tav tm="0">
                                          <p:val>
                                            <p:fltVal val="0"/>
                                          </p:val>
                                        </p:tav>
                                        <p:tav tm="100000">
                                          <p:val>
                                            <p:strVal val="#ppt_h"/>
                                          </p:val>
                                        </p:tav>
                                      </p:tavLst>
                                    </p:anim>
                                    <p:anim calcmode="lin" valueType="num">
                                      <p:cBhvr>
                                        <p:cTn id="43" dur="1000" fill="hold"/>
                                        <p:tgtEl>
                                          <p:spTgt spid="14"/>
                                        </p:tgtEl>
                                        <p:attrNameLst>
                                          <p:attrName>style.rotation</p:attrName>
                                        </p:attrNameLst>
                                      </p:cBhvr>
                                      <p:tavLst>
                                        <p:tav tm="0">
                                          <p:val>
                                            <p:fltVal val="90"/>
                                          </p:val>
                                        </p:tav>
                                        <p:tav tm="100000">
                                          <p:val>
                                            <p:fltVal val="0"/>
                                          </p:val>
                                        </p:tav>
                                      </p:tavLst>
                                    </p:anim>
                                    <p:animEffect transition="in" filter="fade">
                                      <p:cBhvr>
                                        <p:cTn id="44" dur="1000"/>
                                        <p:tgtEl>
                                          <p:spTgt spid="14"/>
                                        </p:tgtEl>
                                      </p:cBhvr>
                                    </p:animEffect>
                                  </p:childTnLst>
                                </p:cTn>
                              </p:par>
                            </p:childTnLst>
                          </p:cTn>
                        </p:par>
                        <p:par>
                          <p:cTn id="45" fill="hold">
                            <p:stCondLst>
                              <p:cond delay="1000"/>
                            </p:stCondLst>
                            <p:childTnLst>
                              <p:par>
                                <p:cTn id="46" presetID="2" presetClass="entr" presetSubtype="2"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additive="base">
                                        <p:cTn id="48" dur="500" fill="hold"/>
                                        <p:tgtEl>
                                          <p:spTgt spid="11"/>
                                        </p:tgtEl>
                                        <p:attrNameLst>
                                          <p:attrName>ppt_x</p:attrName>
                                        </p:attrNameLst>
                                      </p:cBhvr>
                                      <p:tavLst>
                                        <p:tav tm="0">
                                          <p:val>
                                            <p:strVal val="1+#ppt_w/2"/>
                                          </p:val>
                                        </p:tav>
                                        <p:tav tm="100000">
                                          <p:val>
                                            <p:strVal val="#ppt_x"/>
                                          </p:val>
                                        </p:tav>
                                      </p:tavLst>
                                    </p:anim>
                                    <p:anim calcmode="lin" valueType="num">
                                      <p:cBhvr additive="base">
                                        <p:cTn id="49" dur="500" fill="hold"/>
                                        <p:tgtEl>
                                          <p:spTgt spid="11"/>
                                        </p:tgtEl>
                                        <p:attrNameLst>
                                          <p:attrName>ppt_y</p:attrName>
                                        </p:attrNameLst>
                                      </p:cBhvr>
                                      <p:tavLst>
                                        <p:tav tm="0">
                                          <p:val>
                                            <p:strVal val="#ppt_y"/>
                                          </p:val>
                                        </p:tav>
                                        <p:tav tm="100000">
                                          <p:val>
                                            <p:strVal val="#ppt_y"/>
                                          </p:val>
                                        </p:tav>
                                      </p:tavLst>
                                    </p:anim>
                                  </p:childTnLst>
                                </p:cTn>
                              </p:par>
                            </p:childTnLst>
                          </p:cTn>
                        </p:par>
                        <p:par>
                          <p:cTn id="50" fill="hold">
                            <p:stCondLst>
                              <p:cond delay="1500"/>
                            </p:stCondLst>
                            <p:childTnLst>
                              <p:par>
                                <p:cTn id="51" presetID="16" presetClass="entr" presetSubtype="37" fill="hold" nodeType="after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barn(outVertical)">
                                      <p:cBhvr>
                                        <p:cTn id="53" dur="500"/>
                                        <p:tgtEl>
                                          <p:spTgt spid="7"/>
                                        </p:tgtEl>
                                      </p:cBhvr>
                                    </p:animEffect>
                                  </p:childTnLst>
                                </p:cTn>
                              </p:par>
                            </p:childTnLst>
                          </p:cTn>
                        </p:par>
                      </p:childTnLst>
                    </p:cTn>
                  </p:par>
                  <p:par>
                    <p:cTn id="54" fill="hold">
                      <p:stCondLst>
                        <p:cond delay="indefinite"/>
                      </p:stCondLst>
                      <p:childTnLst>
                        <p:par>
                          <p:cTn id="55" fill="hold">
                            <p:stCondLst>
                              <p:cond delay="0"/>
                            </p:stCondLst>
                            <p:childTnLst>
                              <p:par>
                                <p:cTn id="56" presetID="31" presetClass="entr" presetSubtype="0"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 calcmode="lin" valueType="num">
                                      <p:cBhvr>
                                        <p:cTn id="58" dur="1000" fill="hold"/>
                                        <p:tgtEl>
                                          <p:spTgt spid="15"/>
                                        </p:tgtEl>
                                        <p:attrNameLst>
                                          <p:attrName>ppt_w</p:attrName>
                                        </p:attrNameLst>
                                      </p:cBhvr>
                                      <p:tavLst>
                                        <p:tav tm="0">
                                          <p:val>
                                            <p:fltVal val="0"/>
                                          </p:val>
                                        </p:tav>
                                        <p:tav tm="100000">
                                          <p:val>
                                            <p:strVal val="#ppt_w"/>
                                          </p:val>
                                        </p:tav>
                                      </p:tavLst>
                                    </p:anim>
                                    <p:anim calcmode="lin" valueType="num">
                                      <p:cBhvr>
                                        <p:cTn id="59" dur="1000" fill="hold"/>
                                        <p:tgtEl>
                                          <p:spTgt spid="15"/>
                                        </p:tgtEl>
                                        <p:attrNameLst>
                                          <p:attrName>ppt_h</p:attrName>
                                        </p:attrNameLst>
                                      </p:cBhvr>
                                      <p:tavLst>
                                        <p:tav tm="0">
                                          <p:val>
                                            <p:fltVal val="0"/>
                                          </p:val>
                                        </p:tav>
                                        <p:tav tm="100000">
                                          <p:val>
                                            <p:strVal val="#ppt_h"/>
                                          </p:val>
                                        </p:tav>
                                      </p:tavLst>
                                    </p:anim>
                                    <p:anim calcmode="lin" valueType="num">
                                      <p:cBhvr>
                                        <p:cTn id="60" dur="1000" fill="hold"/>
                                        <p:tgtEl>
                                          <p:spTgt spid="15"/>
                                        </p:tgtEl>
                                        <p:attrNameLst>
                                          <p:attrName>style.rotation</p:attrName>
                                        </p:attrNameLst>
                                      </p:cBhvr>
                                      <p:tavLst>
                                        <p:tav tm="0">
                                          <p:val>
                                            <p:fltVal val="90"/>
                                          </p:val>
                                        </p:tav>
                                        <p:tav tm="100000">
                                          <p:val>
                                            <p:fltVal val="0"/>
                                          </p:val>
                                        </p:tav>
                                      </p:tavLst>
                                    </p:anim>
                                    <p:animEffect transition="in" filter="fade">
                                      <p:cBhvr>
                                        <p:cTn id="61" dur="1000"/>
                                        <p:tgtEl>
                                          <p:spTgt spid="15"/>
                                        </p:tgtEl>
                                      </p:cBhvr>
                                    </p:animEffect>
                                  </p:childTnLst>
                                </p:cTn>
                              </p:par>
                            </p:childTnLst>
                          </p:cTn>
                        </p:par>
                        <p:par>
                          <p:cTn id="62" fill="hold">
                            <p:stCondLst>
                              <p:cond delay="1000"/>
                            </p:stCondLst>
                            <p:childTnLst>
                              <p:par>
                                <p:cTn id="63" presetID="2" presetClass="entr" presetSubtype="2" fill="hold" grpId="0" nodeType="afterEffect">
                                  <p:stCondLst>
                                    <p:cond delay="0"/>
                                  </p:stCondLst>
                                  <p:childTnLst>
                                    <p:set>
                                      <p:cBhvr>
                                        <p:cTn id="64" dur="1" fill="hold">
                                          <p:stCondLst>
                                            <p:cond delay="0"/>
                                          </p:stCondLst>
                                        </p:cTn>
                                        <p:tgtEl>
                                          <p:spTgt spid="12"/>
                                        </p:tgtEl>
                                        <p:attrNameLst>
                                          <p:attrName>style.visibility</p:attrName>
                                        </p:attrNameLst>
                                      </p:cBhvr>
                                      <p:to>
                                        <p:strVal val="visible"/>
                                      </p:to>
                                    </p:set>
                                    <p:anim calcmode="lin" valueType="num">
                                      <p:cBhvr additive="base">
                                        <p:cTn id="65" dur="500" fill="hold"/>
                                        <p:tgtEl>
                                          <p:spTgt spid="12"/>
                                        </p:tgtEl>
                                        <p:attrNameLst>
                                          <p:attrName>ppt_x</p:attrName>
                                        </p:attrNameLst>
                                      </p:cBhvr>
                                      <p:tavLst>
                                        <p:tav tm="0">
                                          <p:val>
                                            <p:strVal val="1+#ppt_w/2"/>
                                          </p:val>
                                        </p:tav>
                                        <p:tav tm="100000">
                                          <p:val>
                                            <p:strVal val="#ppt_x"/>
                                          </p:val>
                                        </p:tav>
                                      </p:tavLst>
                                    </p:anim>
                                    <p:anim calcmode="lin" valueType="num">
                                      <p:cBhvr additive="base">
                                        <p:cTn id="66" dur="500" fill="hold"/>
                                        <p:tgtEl>
                                          <p:spTgt spid="12"/>
                                        </p:tgtEl>
                                        <p:attrNameLst>
                                          <p:attrName>ppt_y</p:attrName>
                                        </p:attrNameLst>
                                      </p:cBhvr>
                                      <p:tavLst>
                                        <p:tav tm="0">
                                          <p:val>
                                            <p:strVal val="#ppt_y"/>
                                          </p:val>
                                        </p:tav>
                                        <p:tav tm="100000">
                                          <p:val>
                                            <p:strVal val="#ppt_y"/>
                                          </p:val>
                                        </p:tav>
                                      </p:tavLst>
                                    </p:anim>
                                  </p:childTnLst>
                                </p:cTn>
                              </p:par>
                            </p:childTnLst>
                          </p:cTn>
                        </p:par>
                        <p:par>
                          <p:cTn id="67" fill="hold">
                            <p:stCondLst>
                              <p:cond delay="1500"/>
                            </p:stCondLst>
                            <p:childTnLst>
                              <p:par>
                                <p:cTn id="68" presetID="16" presetClass="entr" presetSubtype="21" fill="hold" nodeType="after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barn(inVertical)">
                                      <p:cBhvr>
                                        <p:cTn id="7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animBg="1"/>
      <p:bldP spid="9" grpId="0" build="p"/>
      <p:bldP spid="10" grpId="0"/>
      <p:bldP spid="11" grpId="0"/>
      <p:bldP spid="12" grpId="0"/>
      <p:bldP spid="13" grpId="0" animBg="1"/>
      <p:bldP spid="14" grpId="0" animBg="1"/>
      <p:bldP spid="15"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2.5  </a:t>
            </a:r>
            <a:r>
              <a:rPr lang="zh-CN" altLang="en-US" b="1" dirty="0">
                <a:latin typeface="仿宋" panose="02010609060101010101" pitchFamily="49" charset="-122"/>
                <a:ea typeface="仿宋" panose="02010609060101010101" pitchFamily="49" charset="-122"/>
              </a:rPr>
              <a:t>数组</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66C31215-948F-4716-8F30-2D90507A90A7}"/>
              </a:ext>
            </a:extLst>
          </p:cNvPr>
          <p:cNvSpPr/>
          <p:nvPr/>
        </p:nvSpPr>
        <p:spPr>
          <a:xfrm>
            <a:off x="0" y="6020594"/>
            <a:ext cx="12192000" cy="914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内容占位符 2">
            <a:extLst>
              <a:ext uri="{FF2B5EF4-FFF2-40B4-BE49-F238E27FC236}">
                <a16:creationId xmlns:a16="http://schemas.microsoft.com/office/drawing/2014/main" id="{A354FE19-5740-409E-9D8D-62D2970BFBCD}"/>
              </a:ext>
            </a:extLst>
          </p:cNvPr>
          <p:cNvSpPr>
            <a:spLocks noGrp="1"/>
          </p:cNvSpPr>
          <p:nvPr>
            <p:ph idx="1"/>
          </p:nvPr>
        </p:nvSpPr>
        <p:spPr>
          <a:xfrm>
            <a:off x="609521" y="1295701"/>
            <a:ext cx="10971372" cy="533893"/>
          </a:xfrm>
        </p:spPr>
        <p:txBody>
          <a:bodyPr>
            <a:noAutofit/>
          </a:bodyPr>
          <a:lstStyle/>
          <a:p>
            <a:pPr marL="0" indent="0">
              <a:buNone/>
            </a:pPr>
            <a:r>
              <a:rPr lang="zh-CN" altLang="en-US" sz="2400" dirty="0">
                <a:latin typeface="仿宋" panose="02010609060101010101" pitchFamily="49" charset="-122"/>
                <a:ea typeface="仿宋" panose="02010609060101010101" pitchFamily="49" charset="-122"/>
              </a:rPr>
              <a:t>使用数组应注意以下几方面问题。</a:t>
            </a:r>
          </a:p>
        </p:txBody>
      </p:sp>
      <p:cxnSp>
        <p:nvCxnSpPr>
          <p:cNvPr id="6" name="直接连接符 5">
            <a:extLst>
              <a:ext uri="{FF2B5EF4-FFF2-40B4-BE49-F238E27FC236}">
                <a16:creationId xmlns:a16="http://schemas.microsoft.com/office/drawing/2014/main" id="{156C10B6-99A1-4570-B5E3-A676E8DF3680}"/>
              </a:ext>
            </a:extLst>
          </p:cNvPr>
          <p:cNvCxnSpPr/>
          <p:nvPr/>
        </p:nvCxnSpPr>
        <p:spPr bwMode="auto">
          <a:xfrm>
            <a:off x="1219834" y="3124994"/>
            <a:ext cx="10970579" cy="0"/>
          </a:xfrm>
          <a:prstGeom prst="line">
            <a:avLst/>
          </a:prstGeom>
          <a:solidFill>
            <a:schemeClr val="accent1"/>
          </a:solidFill>
          <a:ln w="28575" cap="flat" cmpd="sng" algn="ctr">
            <a:solidFill>
              <a:schemeClr val="tx2">
                <a:lumMod val="60000"/>
                <a:lumOff val="40000"/>
              </a:schemeClr>
            </a:solidFill>
            <a:prstDash val="solid"/>
            <a:round/>
            <a:headEnd type="none" w="med" len="med"/>
            <a:tailEnd type="none" w="med" len="med"/>
          </a:ln>
          <a:effectLst/>
        </p:spPr>
      </p:cxnSp>
      <p:sp>
        <p:nvSpPr>
          <p:cNvPr id="7" name="内容占位符 2">
            <a:extLst>
              <a:ext uri="{FF2B5EF4-FFF2-40B4-BE49-F238E27FC236}">
                <a16:creationId xmlns:a16="http://schemas.microsoft.com/office/drawing/2014/main" id="{A8AC2390-8D3B-4269-AA0F-93202F2DC727}"/>
              </a:ext>
            </a:extLst>
          </p:cNvPr>
          <p:cNvSpPr txBox="1">
            <a:spLocks/>
          </p:cNvSpPr>
          <p:nvPr/>
        </p:nvSpPr>
        <p:spPr>
          <a:xfrm>
            <a:off x="1712426" y="2058194"/>
            <a:ext cx="9262324" cy="10668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20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20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sz="2400" dirty="0">
                <a:latin typeface="仿宋" panose="02010609060101010101" pitchFamily="49" charset="-122"/>
                <a:ea typeface="仿宋" panose="02010609060101010101" pitchFamily="49" charset="-122"/>
              </a:rPr>
              <a:t>数组名作为方法形参时，传递的是数组的引用，可在主调和被调方法之间起到“双向传递”数据的效果。</a:t>
            </a:r>
          </a:p>
        </p:txBody>
      </p:sp>
      <p:sp>
        <p:nvSpPr>
          <p:cNvPr id="8" name="圆角矩形 4">
            <a:extLst>
              <a:ext uri="{FF2B5EF4-FFF2-40B4-BE49-F238E27FC236}">
                <a16:creationId xmlns:a16="http://schemas.microsoft.com/office/drawing/2014/main" id="{FDDFC0A9-31C4-424C-A422-13265B865466}"/>
              </a:ext>
            </a:extLst>
          </p:cNvPr>
          <p:cNvSpPr/>
          <p:nvPr/>
        </p:nvSpPr>
        <p:spPr>
          <a:xfrm>
            <a:off x="304006" y="1981994"/>
            <a:ext cx="1408420" cy="990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仿宋" panose="02010609060101010101" pitchFamily="49" charset="-122"/>
                <a:ea typeface="仿宋" panose="02010609060101010101" pitchFamily="49" charset="-122"/>
              </a:rPr>
              <a:t>04</a:t>
            </a:r>
            <a:endParaRPr lang="zh-CN" altLang="en-US" b="1" dirty="0">
              <a:latin typeface="仿宋" panose="02010609060101010101" pitchFamily="49" charset="-122"/>
              <a:ea typeface="仿宋" panose="02010609060101010101" pitchFamily="49" charset="-122"/>
            </a:endParaRPr>
          </a:p>
        </p:txBody>
      </p:sp>
      <p:sp>
        <p:nvSpPr>
          <p:cNvPr id="9" name="矩形 8">
            <a:extLst>
              <a:ext uri="{FF2B5EF4-FFF2-40B4-BE49-F238E27FC236}">
                <a16:creationId xmlns:a16="http://schemas.microsoft.com/office/drawing/2014/main" id="{7E52CD9C-2852-420C-ACAD-213DEB6B898A}"/>
              </a:ext>
            </a:extLst>
          </p:cNvPr>
          <p:cNvSpPr/>
          <p:nvPr/>
        </p:nvSpPr>
        <p:spPr>
          <a:xfrm>
            <a:off x="-1" y="3734594"/>
            <a:ext cx="12190413" cy="312499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10" name="组合 9">
            <a:extLst>
              <a:ext uri="{FF2B5EF4-FFF2-40B4-BE49-F238E27FC236}">
                <a16:creationId xmlns:a16="http://schemas.microsoft.com/office/drawing/2014/main" id="{8B1C98D3-D5FA-4B53-B2B2-2758F581461F}"/>
              </a:ext>
            </a:extLst>
          </p:cNvPr>
          <p:cNvGrpSpPr/>
          <p:nvPr/>
        </p:nvGrpSpPr>
        <p:grpSpPr>
          <a:xfrm>
            <a:off x="228600" y="3888581"/>
            <a:ext cx="314993" cy="455613"/>
            <a:chOff x="5449889" y="1953185"/>
            <a:chExt cx="352250" cy="455613"/>
          </a:xfrm>
          <a:solidFill>
            <a:srgbClr val="FFFF00"/>
          </a:solidFill>
        </p:grpSpPr>
        <p:sp>
          <p:nvSpPr>
            <p:cNvPr id="11" name="Freeform 125">
              <a:extLst>
                <a:ext uri="{FF2B5EF4-FFF2-40B4-BE49-F238E27FC236}">
                  <a16:creationId xmlns:a16="http://schemas.microsoft.com/office/drawing/2014/main" id="{1B2A0756-A53C-47D6-99E1-8B808C61247F}"/>
                </a:ext>
              </a:extLst>
            </p:cNvPr>
            <p:cNvSpPr>
              <a:spLocks noEditPoints="1"/>
            </p:cNvSpPr>
            <p:nvPr/>
          </p:nvSpPr>
          <p:spPr bwMode="auto">
            <a:xfrm>
              <a:off x="5449889" y="1953185"/>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2" name="Freeform 126">
              <a:extLst>
                <a:ext uri="{FF2B5EF4-FFF2-40B4-BE49-F238E27FC236}">
                  <a16:creationId xmlns:a16="http://schemas.microsoft.com/office/drawing/2014/main" id="{5DC004F7-0738-4154-9EEA-8F738EB1AAF5}"/>
                </a:ext>
              </a:extLst>
            </p:cNvPr>
            <p:cNvSpPr>
              <a:spLocks noEditPoints="1"/>
            </p:cNvSpPr>
            <p:nvPr/>
          </p:nvSpPr>
          <p:spPr bwMode="auto">
            <a:xfrm>
              <a:off x="5575301" y="2145273"/>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13" name="内容占位符 2">
            <a:extLst>
              <a:ext uri="{FF2B5EF4-FFF2-40B4-BE49-F238E27FC236}">
                <a16:creationId xmlns:a16="http://schemas.microsoft.com/office/drawing/2014/main" id="{4374C85F-4EB3-4F0A-B685-10F942567483}"/>
              </a:ext>
            </a:extLst>
          </p:cNvPr>
          <p:cNvSpPr txBox="1">
            <a:spLocks/>
          </p:cNvSpPr>
          <p:nvPr/>
        </p:nvSpPr>
        <p:spPr>
          <a:xfrm>
            <a:off x="762000" y="3871906"/>
            <a:ext cx="11124406" cy="92948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2.26】</a:t>
            </a:r>
            <a:r>
              <a:rPr lang="zh-CN" altLang="en-US" sz="2400" dirty="0">
                <a:solidFill>
                  <a:schemeClr val="bg1"/>
                </a:solidFill>
                <a:latin typeface="仿宋" panose="02010609060101010101" pitchFamily="49" charset="-122"/>
                <a:ea typeface="仿宋" panose="02010609060101010101" pitchFamily="49" charset="-122"/>
              </a:rPr>
              <a:t>一维数组的使用。将一个数组中的各个元素赋值并按逆序打印出来。</a:t>
            </a:r>
            <a:endParaRPr lang="en-US" altLang="zh-CN" sz="2400" dirty="0">
              <a:solidFill>
                <a:schemeClr val="bg1"/>
              </a:solidFill>
              <a:latin typeface="仿宋" panose="02010609060101010101" pitchFamily="49" charset="-122"/>
              <a:ea typeface="仿宋" panose="02010609060101010101" pitchFamily="49" charset="-122"/>
            </a:endParaRPr>
          </a:p>
          <a:p>
            <a:pPr marL="0" indent="0">
              <a:buNone/>
            </a:pPr>
            <a:endParaRPr lang="en-US" altLang="zh-CN" sz="2400" dirty="0">
              <a:solidFill>
                <a:schemeClr val="bg1"/>
              </a:solidFill>
              <a:latin typeface="仿宋" panose="02010609060101010101" pitchFamily="49" charset="-122"/>
              <a:ea typeface="仿宋" panose="02010609060101010101" pitchFamily="49" charset="-122"/>
            </a:endParaRPr>
          </a:p>
          <a:p>
            <a:pPr marL="0" indent="0">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2.27】</a:t>
            </a:r>
            <a:r>
              <a:rPr lang="zh-CN" altLang="en-US" sz="2400" dirty="0">
                <a:solidFill>
                  <a:schemeClr val="bg1"/>
                </a:solidFill>
                <a:latin typeface="仿宋" panose="02010609060101010101" pitchFamily="49" charset="-122"/>
                <a:ea typeface="仿宋" panose="02010609060101010101" pitchFamily="49" charset="-122"/>
              </a:rPr>
              <a:t>给定一组数据，将这组数据按由小到大的顺序输出。</a:t>
            </a:r>
            <a:endParaRPr lang="en-US" altLang="zh-CN" sz="2400" dirty="0">
              <a:solidFill>
                <a:schemeClr val="bg1"/>
              </a:solidFill>
              <a:latin typeface="仿宋" panose="02010609060101010101" pitchFamily="49" charset="-122"/>
              <a:ea typeface="仿宋" panose="02010609060101010101" pitchFamily="49" charset="-122"/>
            </a:endParaRPr>
          </a:p>
          <a:p>
            <a:pPr marL="0" indent="0">
              <a:buNone/>
            </a:pPr>
            <a:r>
              <a:rPr lang="zh-CN" altLang="en-US" sz="2400" dirty="0">
                <a:solidFill>
                  <a:schemeClr val="bg1"/>
                </a:solidFill>
                <a:latin typeface="仿宋" panose="02010609060101010101" pitchFamily="49" charset="-122"/>
                <a:ea typeface="仿宋" panose="02010609060101010101" pitchFamily="49" charset="-122"/>
              </a:rPr>
              <a:t>本题采用下述方法排序。先将最大的数放到最后面。从第</a:t>
            </a:r>
            <a:r>
              <a:rPr lang="en-US" altLang="zh-CN" sz="2400" dirty="0">
                <a:solidFill>
                  <a:schemeClr val="bg1"/>
                </a:solidFill>
                <a:latin typeface="仿宋" panose="02010609060101010101" pitchFamily="49" charset="-122"/>
                <a:ea typeface="仿宋" panose="02010609060101010101" pitchFamily="49" charset="-122"/>
              </a:rPr>
              <a:t>0</a:t>
            </a:r>
            <a:r>
              <a:rPr lang="zh-CN" altLang="en-US" sz="2400" dirty="0">
                <a:solidFill>
                  <a:schemeClr val="bg1"/>
                </a:solidFill>
                <a:latin typeface="仿宋" panose="02010609060101010101" pitchFamily="49" charset="-122"/>
                <a:ea typeface="仿宋" panose="02010609060101010101" pitchFamily="49" charset="-122"/>
              </a:rPr>
              <a:t>（下标）个数开始，两两比较，如果前面的数比后的数大，则交换两个数的值。</a:t>
            </a:r>
            <a:endParaRPr lang="en-US" altLang="zh-CN" sz="2400" dirty="0">
              <a:solidFill>
                <a:schemeClr val="bg1"/>
              </a:solidFill>
              <a:latin typeface="仿宋" panose="02010609060101010101" pitchFamily="49" charset="-122"/>
              <a:ea typeface="仿宋" panose="02010609060101010101" pitchFamily="49" charset="-122"/>
            </a:endParaRPr>
          </a:p>
        </p:txBody>
      </p:sp>
      <p:grpSp>
        <p:nvGrpSpPr>
          <p:cNvPr id="14" name="组合 13">
            <a:extLst>
              <a:ext uri="{FF2B5EF4-FFF2-40B4-BE49-F238E27FC236}">
                <a16:creationId xmlns:a16="http://schemas.microsoft.com/office/drawing/2014/main" id="{1AA00AB4-02DD-4E07-AC16-946F8A7E19F6}"/>
              </a:ext>
            </a:extLst>
          </p:cNvPr>
          <p:cNvGrpSpPr/>
          <p:nvPr/>
        </p:nvGrpSpPr>
        <p:grpSpPr>
          <a:xfrm>
            <a:off x="227805" y="4879181"/>
            <a:ext cx="314993" cy="455613"/>
            <a:chOff x="267493" y="4841478"/>
            <a:chExt cx="314993" cy="455613"/>
          </a:xfrm>
        </p:grpSpPr>
        <p:sp>
          <p:nvSpPr>
            <p:cNvPr id="15" name="Freeform 125">
              <a:extLst>
                <a:ext uri="{FF2B5EF4-FFF2-40B4-BE49-F238E27FC236}">
                  <a16:creationId xmlns:a16="http://schemas.microsoft.com/office/drawing/2014/main" id="{8050A703-8808-44DC-B198-52953E8A2EC8}"/>
                </a:ext>
              </a:extLst>
            </p:cNvPr>
            <p:cNvSpPr>
              <a:spLocks noEditPoints="1"/>
            </p:cNvSpPr>
            <p:nvPr/>
          </p:nvSpPr>
          <p:spPr bwMode="auto">
            <a:xfrm>
              <a:off x="267493" y="4841478"/>
              <a:ext cx="314993"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solidFill>
              <a:srgbClr val="FFFF00"/>
            </a:solid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6" name="Freeform 126">
              <a:extLst>
                <a:ext uri="{FF2B5EF4-FFF2-40B4-BE49-F238E27FC236}">
                  <a16:creationId xmlns:a16="http://schemas.microsoft.com/office/drawing/2014/main" id="{DDD0005C-45E4-4C96-B3DB-A498BCC01B55}"/>
                </a:ext>
              </a:extLst>
            </p:cNvPr>
            <p:cNvSpPr>
              <a:spLocks noEditPoints="1"/>
            </p:cNvSpPr>
            <p:nvPr/>
          </p:nvSpPr>
          <p:spPr bwMode="auto">
            <a:xfrm>
              <a:off x="379640" y="5033566"/>
              <a:ext cx="113567"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solidFill>
              <a:srgbClr val="FFFF00"/>
            </a:solid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17" name="矩形 16">
            <a:hlinkClick r:id="rId2" action="ppaction://hlinkfile"/>
            <a:extLst>
              <a:ext uri="{FF2B5EF4-FFF2-40B4-BE49-F238E27FC236}">
                <a16:creationId xmlns:a16="http://schemas.microsoft.com/office/drawing/2014/main" id="{93D30404-54D2-4C68-8808-025E9935611A}"/>
              </a:ext>
            </a:extLst>
          </p:cNvPr>
          <p:cNvSpPr/>
          <p:nvPr/>
        </p:nvSpPr>
        <p:spPr>
          <a:xfrm>
            <a:off x="1218406" y="4449811"/>
            <a:ext cx="3030038" cy="461665"/>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sz="2400" b="1" dirty="0">
                <a:solidFill>
                  <a:srgbClr val="0070C0"/>
                </a:solidFill>
                <a:latin typeface="Times New Roman" panose="02020603050405020304" pitchFamily="18" charset="0"/>
                <a:cs typeface="Times New Roman" panose="02020603050405020304" pitchFamily="18" charset="0"/>
              </a:rPr>
              <a:t>Example2_26.java</a:t>
            </a:r>
            <a:endParaRPr lang="zh-CN" altLang="en-US" sz="2400" b="1" dirty="0">
              <a:solidFill>
                <a:srgbClr val="0070C0"/>
              </a:solidFill>
              <a:latin typeface="Times New Roman" panose="02020603050405020304" pitchFamily="18" charset="0"/>
              <a:cs typeface="Times New Roman" panose="02020603050405020304" pitchFamily="18" charset="0"/>
            </a:endParaRPr>
          </a:p>
        </p:txBody>
      </p:sp>
      <p:sp>
        <p:nvSpPr>
          <p:cNvPr id="18" name="矩形 17">
            <a:hlinkClick r:id="rId3" action="ppaction://hlinkfile"/>
            <a:extLst>
              <a:ext uri="{FF2B5EF4-FFF2-40B4-BE49-F238E27FC236}">
                <a16:creationId xmlns:a16="http://schemas.microsoft.com/office/drawing/2014/main" id="{AAB4D32B-5FFC-4E51-B5EF-FBAA750F39DC}"/>
              </a:ext>
            </a:extLst>
          </p:cNvPr>
          <p:cNvSpPr/>
          <p:nvPr/>
        </p:nvSpPr>
        <p:spPr>
          <a:xfrm>
            <a:off x="1218406" y="6357043"/>
            <a:ext cx="3030038" cy="461665"/>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sz="2400" b="1" dirty="0">
                <a:solidFill>
                  <a:srgbClr val="0070C0"/>
                </a:solidFill>
                <a:latin typeface="Times New Roman" panose="02020603050405020304" pitchFamily="18" charset="0"/>
                <a:cs typeface="Times New Roman" panose="02020603050405020304" pitchFamily="18" charset="0"/>
              </a:rPr>
              <a:t>Example2_27.java</a:t>
            </a:r>
            <a:endParaRPr lang="zh-CN" altLang="en-US"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801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3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1000" fill="hold"/>
                                        <p:tgtEl>
                                          <p:spTgt spid="8"/>
                                        </p:tgtEl>
                                        <p:attrNameLst>
                                          <p:attrName>ppt_w</p:attrName>
                                        </p:attrNameLst>
                                      </p:cBhvr>
                                      <p:tavLst>
                                        <p:tav tm="0">
                                          <p:val>
                                            <p:fltVal val="0"/>
                                          </p:val>
                                        </p:tav>
                                        <p:tav tm="100000">
                                          <p:val>
                                            <p:strVal val="#ppt_w"/>
                                          </p:val>
                                        </p:tav>
                                      </p:tavLst>
                                    </p:anim>
                                    <p:anim calcmode="lin" valueType="num">
                                      <p:cBhvr>
                                        <p:cTn id="16" dur="1000" fill="hold"/>
                                        <p:tgtEl>
                                          <p:spTgt spid="8"/>
                                        </p:tgtEl>
                                        <p:attrNameLst>
                                          <p:attrName>ppt_h</p:attrName>
                                        </p:attrNameLst>
                                      </p:cBhvr>
                                      <p:tavLst>
                                        <p:tav tm="0">
                                          <p:val>
                                            <p:fltVal val="0"/>
                                          </p:val>
                                        </p:tav>
                                        <p:tav tm="100000">
                                          <p:val>
                                            <p:strVal val="#ppt_h"/>
                                          </p:val>
                                        </p:tav>
                                      </p:tavLst>
                                    </p:anim>
                                    <p:anim calcmode="lin" valueType="num">
                                      <p:cBhvr>
                                        <p:cTn id="17" dur="1000" fill="hold"/>
                                        <p:tgtEl>
                                          <p:spTgt spid="8"/>
                                        </p:tgtEl>
                                        <p:attrNameLst>
                                          <p:attrName>style.rotation</p:attrName>
                                        </p:attrNameLst>
                                      </p:cBhvr>
                                      <p:tavLst>
                                        <p:tav tm="0">
                                          <p:val>
                                            <p:fltVal val="90"/>
                                          </p:val>
                                        </p:tav>
                                        <p:tav tm="100000">
                                          <p:val>
                                            <p:fltVal val="0"/>
                                          </p:val>
                                        </p:tav>
                                      </p:tavLst>
                                    </p:anim>
                                    <p:animEffect transition="in" filter="fade">
                                      <p:cBhvr>
                                        <p:cTn id="18" dur="1000"/>
                                        <p:tgtEl>
                                          <p:spTgt spid="8"/>
                                        </p:tgtEl>
                                      </p:cBhvr>
                                    </p:animEffec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1+#ppt_w/2"/>
                                          </p:val>
                                        </p:tav>
                                        <p:tav tm="100000">
                                          <p:val>
                                            <p:strVal val="#ppt_x"/>
                                          </p:val>
                                        </p:tav>
                                      </p:tavLst>
                                    </p:anim>
                                    <p:anim calcmode="lin" valueType="num">
                                      <p:cBhvr additive="base">
                                        <p:cTn id="23" dur="500" fill="hold"/>
                                        <p:tgtEl>
                                          <p:spTgt spid="7"/>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16" presetClass="entr" presetSubtype="21"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inVertic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3" presetClass="entr" presetSubtype="16"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plus(in)">
                                      <p:cBhvr>
                                        <p:cTn id="32" dur="2000"/>
                                        <p:tgtEl>
                                          <p:spTgt spid="9"/>
                                        </p:tgtEl>
                                      </p:cBhvr>
                                    </p:animEffect>
                                  </p:childTnLst>
                                </p:cTn>
                              </p:par>
                            </p:childTnLst>
                          </p:cTn>
                        </p:par>
                        <p:par>
                          <p:cTn id="33" fill="hold">
                            <p:stCondLst>
                              <p:cond delay="2000"/>
                            </p:stCondLst>
                            <p:childTnLst>
                              <p:par>
                                <p:cTn id="34" presetID="31" presetClass="entr" presetSubtype="0"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p:cTn id="36" dur="1000" fill="hold"/>
                                        <p:tgtEl>
                                          <p:spTgt spid="10"/>
                                        </p:tgtEl>
                                        <p:attrNameLst>
                                          <p:attrName>ppt_w</p:attrName>
                                        </p:attrNameLst>
                                      </p:cBhvr>
                                      <p:tavLst>
                                        <p:tav tm="0">
                                          <p:val>
                                            <p:fltVal val="0"/>
                                          </p:val>
                                        </p:tav>
                                        <p:tav tm="100000">
                                          <p:val>
                                            <p:strVal val="#ppt_w"/>
                                          </p:val>
                                        </p:tav>
                                      </p:tavLst>
                                    </p:anim>
                                    <p:anim calcmode="lin" valueType="num">
                                      <p:cBhvr>
                                        <p:cTn id="37" dur="1000" fill="hold"/>
                                        <p:tgtEl>
                                          <p:spTgt spid="10"/>
                                        </p:tgtEl>
                                        <p:attrNameLst>
                                          <p:attrName>ppt_h</p:attrName>
                                        </p:attrNameLst>
                                      </p:cBhvr>
                                      <p:tavLst>
                                        <p:tav tm="0">
                                          <p:val>
                                            <p:fltVal val="0"/>
                                          </p:val>
                                        </p:tav>
                                        <p:tav tm="100000">
                                          <p:val>
                                            <p:strVal val="#ppt_h"/>
                                          </p:val>
                                        </p:tav>
                                      </p:tavLst>
                                    </p:anim>
                                    <p:anim calcmode="lin" valueType="num">
                                      <p:cBhvr>
                                        <p:cTn id="38" dur="1000" fill="hold"/>
                                        <p:tgtEl>
                                          <p:spTgt spid="10"/>
                                        </p:tgtEl>
                                        <p:attrNameLst>
                                          <p:attrName>style.rotation</p:attrName>
                                        </p:attrNameLst>
                                      </p:cBhvr>
                                      <p:tavLst>
                                        <p:tav tm="0">
                                          <p:val>
                                            <p:fltVal val="90"/>
                                          </p:val>
                                        </p:tav>
                                        <p:tav tm="100000">
                                          <p:val>
                                            <p:fltVal val="0"/>
                                          </p:val>
                                        </p:tav>
                                      </p:tavLst>
                                    </p:anim>
                                    <p:animEffect transition="in" filter="fade">
                                      <p:cBhvr>
                                        <p:cTn id="39" dur="1000"/>
                                        <p:tgtEl>
                                          <p:spTgt spid="10"/>
                                        </p:tgtEl>
                                      </p:cBhvr>
                                    </p:animEffect>
                                  </p:childTnLst>
                                </p:cTn>
                              </p:par>
                            </p:childTnLst>
                          </p:cTn>
                        </p:par>
                        <p:par>
                          <p:cTn id="40" fill="hold">
                            <p:stCondLst>
                              <p:cond delay="3000"/>
                            </p:stCondLst>
                            <p:childTnLst>
                              <p:par>
                                <p:cTn id="41" presetID="2" presetClass="entr" presetSubtype="2" fill="hold" nodeType="after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anim calcmode="lin" valueType="num">
                                      <p:cBhvr additive="base">
                                        <p:cTn id="43"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45" fill="hold">
                            <p:stCondLst>
                              <p:cond delay="3500"/>
                            </p:stCondLst>
                            <p:childTnLst>
                              <p:par>
                                <p:cTn id="46" presetID="2" presetClass="entr" presetSubtype="2" fill="hold" nodeType="afterEffect">
                                  <p:stCondLst>
                                    <p:cond delay="0"/>
                                  </p:stCondLst>
                                  <p:childTnLst>
                                    <p:set>
                                      <p:cBhvr>
                                        <p:cTn id="47" dur="1" fill="hold">
                                          <p:stCondLst>
                                            <p:cond delay="0"/>
                                          </p:stCondLst>
                                        </p:cTn>
                                        <p:tgtEl>
                                          <p:spTgt spid="13">
                                            <p:txEl>
                                              <p:pRg st="2" end="2"/>
                                            </p:txEl>
                                          </p:spTgt>
                                        </p:tgtEl>
                                        <p:attrNameLst>
                                          <p:attrName>style.visibility</p:attrName>
                                        </p:attrNameLst>
                                      </p:cBhvr>
                                      <p:to>
                                        <p:strVal val="visible"/>
                                      </p:to>
                                    </p:set>
                                    <p:anim calcmode="lin" valueType="num">
                                      <p:cBhvr additive="base">
                                        <p:cTn id="48" dur="500" fill="hold"/>
                                        <p:tgtEl>
                                          <p:spTgt spid="13">
                                            <p:txEl>
                                              <p:pRg st="2" end="2"/>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1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31" presetClass="entr" presetSubtype="0" fill="hold" nodeType="click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p:cTn id="54" dur="1000" fill="hold"/>
                                        <p:tgtEl>
                                          <p:spTgt spid="14"/>
                                        </p:tgtEl>
                                        <p:attrNameLst>
                                          <p:attrName>ppt_w</p:attrName>
                                        </p:attrNameLst>
                                      </p:cBhvr>
                                      <p:tavLst>
                                        <p:tav tm="0">
                                          <p:val>
                                            <p:fltVal val="0"/>
                                          </p:val>
                                        </p:tav>
                                        <p:tav tm="100000">
                                          <p:val>
                                            <p:strVal val="#ppt_w"/>
                                          </p:val>
                                        </p:tav>
                                      </p:tavLst>
                                    </p:anim>
                                    <p:anim calcmode="lin" valueType="num">
                                      <p:cBhvr>
                                        <p:cTn id="55" dur="1000" fill="hold"/>
                                        <p:tgtEl>
                                          <p:spTgt spid="14"/>
                                        </p:tgtEl>
                                        <p:attrNameLst>
                                          <p:attrName>ppt_h</p:attrName>
                                        </p:attrNameLst>
                                      </p:cBhvr>
                                      <p:tavLst>
                                        <p:tav tm="0">
                                          <p:val>
                                            <p:fltVal val="0"/>
                                          </p:val>
                                        </p:tav>
                                        <p:tav tm="100000">
                                          <p:val>
                                            <p:strVal val="#ppt_h"/>
                                          </p:val>
                                        </p:tav>
                                      </p:tavLst>
                                    </p:anim>
                                    <p:anim calcmode="lin" valueType="num">
                                      <p:cBhvr>
                                        <p:cTn id="56" dur="1000" fill="hold"/>
                                        <p:tgtEl>
                                          <p:spTgt spid="14"/>
                                        </p:tgtEl>
                                        <p:attrNameLst>
                                          <p:attrName>style.rotation</p:attrName>
                                        </p:attrNameLst>
                                      </p:cBhvr>
                                      <p:tavLst>
                                        <p:tav tm="0">
                                          <p:val>
                                            <p:fltVal val="90"/>
                                          </p:val>
                                        </p:tav>
                                        <p:tav tm="100000">
                                          <p:val>
                                            <p:fltVal val="0"/>
                                          </p:val>
                                        </p:tav>
                                      </p:tavLst>
                                    </p:anim>
                                    <p:animEffect transition="in" filter="fade">
                                      <p:cBhvr>
                                        <p:cTn id="57" dur="1000"/>
                                        <p:tgtEl>
                                          <p:spTgt spid="14"/>
                                        </p:tgtEl>
                                      </p:cBhvr>
                                    </p:animEffect>
                                  </p:childTnLst>
                                </p:cTn>
                              </p:par>
                            </p:childTnLst>
                          </p:cTn>
                        </p:par>
                        <p:par>
                          <p:cTn id="58" fill="hold">
                            <p:stCondLst>
                              <p:cond delay="1000"/>
                            </p:stCondLst>
                            <p:childTnLst>
                              <p:par>
                                <p:cTn id="59" presetID="2" presetClass="entr" presetSubtype="2" fill="hold" nodeType="afterEffect">
                                  <p:stCondLst>
                                    <p:cond delay="0"/>
                                  </p:stCondLst>
                                  <p:childTnLst>
                                    <p:set>
                                      <p:cBhvr>
                                        <p:cTn id="60" dur="1" fill="hold">
                                          <p:stCondLst>
                                            <p:cond delay="0"/>
                                          </p:stCondLst>
                                        </p:cTn>
                                        <p:tgtEl>
                                          <p:spTgt spid="13">
                                            <p:txEl>
                                              <p:pRg st="3" end="3"/>
                                            </p:txEl>
                                          </p:spTgt>
                                        </p:tgtEl>
                                        <p:attrNameLst>
                                          <p:attrName>style.visibility</p:attrName>
                                        </p:attrNameLst>
                                      </p:cBhvr>
                                      <p:to>
                                        <p:strVal val="visible"/>
                                      </p:to>
                                    </p:set>
                                    <p:anim calcmode="lin" valueType="num">
                                      <p:cBhvr additive="base">
                                        <p:cTn id="61" dur="500" fill="hold"/>
                                        <p:tgtEl>
                                          <p:spTgt spid="13">
                                            <p:txEl>
                                              <p:pRg st="3" end="3"/>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7" grpId="0"/>
      <p:bldP spid="8" grpId="0" animBg="1"/>
      <p:bldP spid="9"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2.5  </a:t>
            </a:r>
            <a:r>
              <a:rPr lang="zh-CN" altLang="en-US" b="1" dirty="0">
                <a:latin typeface="仿宋" panose="02010609060101010101" pitchFamily="49" charset="-122"/>
                <a:ea typeface="仿宋" panose="02010609060101010101" pitchFamily="49" charset="-122"/>
              </a:rPr>
              <a:t>数组</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66C31215-948F-4716-8F30-2D90507A90A7}"/>
              </a:ext>
            </a:extLst>
          </p:cNvPr>
          <p:cNvSpPr/>
          <p:nvPr/>
        </p:nvSpPr>
        <p:spPr>
          <a:xfrm>
            <a:off x="0" y="6020594"/>
            <a:ext cx="12192000" cy="914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圆角矩形 7">
            <a:extLst>
              <a:ext uri="{FF2B5EF4-FFF2-40B4-BE49-F238E27FC236}">
                <a16:creationId xmlns:a16="http://schemas.microsoft.com/office/drawing/2014/main" id="{F0EBD017-A2FE-47DB-BDB1-09FEFF0A5595}"/>
              </a:ext>
            </a:extLst>
          </p:cNvPr>
          <p:cNvSpPr/>
          <p:nvPr/>
        </p:nvSpPr>
        <p:spPr>
          <a:xfrm>
            <a:off x="913606" y="2210594"/>
            <a:ext cx="10820400" cy="3733800"/>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内容占位符 2">
            <a:extLst>
              <a:ext uri="{FF2B5EF4-FFF2-40B4-BE49-F238E27FC236}">
                <a16:creationId xmlns:a16="http://schemas.microsoft.com/office/drawing/2014/main" id="{E456238D-E01A-473F-8E3C-5FF79A70DF6C}"/>
              </a:ext>
            </a:extLst>
          </p:cNvPr>
          <p:cNvSpPr txBox="1">
            <a:spLocks/>
          </p:cNvSpPr>
          <p:nvPr/>
        </p:nvSpPr>
        <p:spPr>
          <a:xfrm>
            <a:off x="1066006" y="2210594"/>
            <a:ext cx="10074633" cy="309876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表达式：</a:t>
            </a:r>
          </a:p>
          <a:p>
            <a:pPr marL="0" indent="1252538">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new </a:t>
            </a:r>
            <a:r>
              <a:rPr lang="en-US" altLang="zh-CN" sz="2400" dirty="0" err="1">
                <a:solidFill>
                  <a:schemeClr val="tx1"/>
                </a:solidFill>
                <a:latin typeface="仿宋" panose="02010609060101010101" pitchFamily="49" charset="-122"/>
                <a:ea typeface="仿宋" panose="02010609060101010101" pitchFamily="49" charset="-122"/>
              </a:rPr>
              <a:t>int</a:t>
            </a:r>
            <a:r>
              <a:rPr lang="en-US" altLang="zh-CN" sz="2400" dirty="0">
                <a:solidFill>
                  <a:schemeClr val="tx1"/>
                </a:solidFill>
                <a:latin typeface="仿宋" panose="02010609060101010101" pitchFamily="49" charset="-122"/>
                <a:ea typeface="仿宋" panose="02010609060101010101" pitchFamily="49" charset="-122"/>
              </a:rPr>
              <a:t>[10]</a:t>
            </a: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创建一个有</a:t>
            </a:r>
            <a:r>
              <a:rPr lang="en-US" altLang="zh-CN" sz="2400" dirty="0">
                <a:solidFill>
                  <a:schemeClr val="tx1"/>
                </a:solidFill>
                <a:latin typeface="仿宋" panose="02010609060101010101" pitchFamily="49" charset="-122"/>
                <a:ea typeface="仿宋" panose="02010609060101010101" pitchFamily="49" charset="-122"/>
              </a:rPr>
              <a:t>10</a:t>
            </a:r>
            <a:r>
              <a:rPr lang="zh-CN" altLang="en-US" sz="2400" dirty="0">
                <a:solidFill>
                  <a:schemeClr val="tx1"/>
                </a:solidFill>
                <a:latin typeface="仿宋" panose="02010609060101010101" pitchFamily="49" charset="-122"/>
                <a:ea typeface="仿宋" panose="02010609060101010101" pitchFamily="49" charset="-122"/>
              </a:rPr>
              <a:t>个元素的整型数组，同时表达式的值是数组在内存中起始地址。</a:t>
            </a: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赋值语句：</a:t>
            </a:r>
          </a:p>
          <a:p>
            <a:pPr marL="0" indent="1252538">
              <a:lnSpc>
                <a:spcPct val="130000"/>
              </a:lnSpc>
              <a:spcBef>
                <a:spcPts val="0"/>
              </a:spcBef>
              <a:buNone/>
            </a:pPr>
            <a:r>
              <a:rPr lang="en-US" altLang="zh-CN" sz="2400" dirty="0">
                <a:solidFill>
                  <a:schemeClr val="tx1"/>
                </a:solidFill>
                <a:latin typeface="仿宋" panose="02010609060101010101" pitchFamily="49" charset="-122"/>
                <a:ea typeface="仿宋" panose="02010609060101010101" pitchFamily="49" charset="-122"/>
              </a:rPr>
              <a:t>a=new </a:t>
            </a:r>
            <a:r>
              <a:rPr lang="en-US" altLang="zh-CN" sz="2400" dirty="0" err="1">
                <a:solidFill>
                  <a:schemeClr val="tx1"/>
                </a:solidFill>
                <a:latin typeface="仿宋" panose="02010609060101010101" pitchFamily="49" charset="-122"/>
                <a:ea typeface="仿宋" panose="02010609060101010101" pitchFamily="49" charset="-122"/>
              </a:rPr>
              <a:t>int</a:t>
            </a:r>
            <a:r>
              <a:rPr lang="en-US" altLang="zh-CN" sz="2400" dirty="0">
                <a:solidFill>
                  <a:schemeClr val="tx1"/>
                </a:solidFill>
                <a:latin typeface="仿宋" panose="02010609060101010101" pitchFamily="49" charset="-122"/>
                <a:ea typeface="仿宋" panose="02010609060101010101" pitchFamily="49" charset="-122"/>
              </a:rPr>
              <a:t>[10];</a:t>
            </a: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是将数组的起始地址保存在变量</a:t>
            </a:r>
            <a:r>
              <a:rPr lang="en-US" altLang="zh-CN" sz="2400" dirty="0">
                <a:solidFill>
                  <a:schemeClr val="tx1"/>
                </a:solidFill>
                <a:latin typeface="仿宋" panose="02010609060101010101" pitchFamily="49" charset="-122"/>
                <a:ea typeface="仿宋" panose="02010609060101010101" pitchFamily="49" charset="-122"/>
              </a:rPr>
              <a:t>a</a:t>
            </a:r>
            <a:r>
              <a:rPr lang="zh-CN" altLang="en-US" sz="2400" dirty="0">
                <a:solidFill>
                  <a:schemeClr val="tx1"/>
                </a:solidFill>
                <a:latin typeface="仿宋" panose="02010609060101010101" pitchFamily="49" charset="-122"/>
                <a:ea typeface="仿宋" panose="02010609060101010101" pitchFamily="49" charset="-122"/>
              </a:rPr>
              <a:t>中。</a:t>
            </a:r>
          </a:p>
          <a:p>
            <a:pPr marL="0" indent="720000">
              <a:lnSpc>
                <a:spcPct val="130000"/>
              </a:lnSpc>
              <a:spcBef>
                <a:spcPts val="0"/>
              </a:spcBef>
              <a:buNone/>
            </a:pPr>
            <a:endParaRPr lang="en-US" altLang="zh-CN" sz="2400" dirty="0">
              <a:solidFill>
                <a:schemeClr val="tx1"/>
              </a:solidFill>
              <a:latin typeface="仿宋" panose="02010609060101010101" pitchFamily="49" charset="-122"/>
              <a:ea typeface="仿宋" panose="02010609060101010101" pitchFamily="49" charset="-122"/>
            </a:endParaRPr>
          </a:p>
          <a:p>
            <a:pPr marL="0" indent="720000">
              <a:lnSpc>
                <a:spcPct val="130000"/>
              </a:lnSpc>
              <a:spcBef>
                <a:spcPts val="0"/>
              </a:spcBef>
              <a:buNone/>
            </a:pPr>
            <a:endParaRPr lang="zh-CN" altLang="en-US" sz="2400" dirty="0">
              <a:solidFill>
                <a:schemeClr val="tx1"/>
              </a:solidFill>
              <a:latin typeface="仿宋" panose="02010609060101010101" pitchFamily="49" charset="-122"/>
              <a:ea typeface="仿宋" panose="02010609060101010101" pitchFamily="49" charset="-122"/>
            </a:endParaRPr>
          </a:p>
        </p:txBody>
      </p:sp>
      <p:sp>
        <p:nvSpPr>
          <p:cNvPr id="7" name="Freeform 3">
            <a:extLst>
              <a:ext uri="{FF2B5EF4-FFF2-40B4-BE49-F238E27FC236}">
                <a16:creationId xmlns:a16="http://schemas.microsoft.com/office/drawing/2014/main" id="{378454E1-500B-43B5-89A1-4FD72038C946}"/>
              </a:ext>
            </a:extLst>
          </p:cNvPr>
          <p:cNvSpPr/>
          <p:nvPr/>
        </p:nvSpPr>
        <p:spPr>
          <a:xfrm>
            <a:off x="0" y="1524794"/>
            <a:ext cx="12190412"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FFC00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atin typeface="仿宋" panose="02010609060101010101" pitchFamily="49" charset="-122"/>
              <a:ea typeface="仿宋" panose="02010609060101010101" pitchFamily="49" charset="-122"/>
            </a:endParaRPr>
          </a:p>
        </p:txBody>
      </p:sp>
      <p:sp>
        <p:nvSpPr>
          <p:cNvPr id="8" name="内容占位符 2">
            <a:extLst>
              <a:ext uri="{FF2B5EF4-FFF2-40B4-BE49-F238E27FC236}">
                <a16:creationId xmlns:a16="http://schemas.microsoft.com/office/drawing/2014/main" id="{7CE5ECED-0F32-4D9E-9907-06B210912F7A}"/>
              </a:ext>
            </a:extLst>
          </p:cNvPr>
          <p:cNvSpPr txBox="1">
            <a:spLocks/>
          </p:cNvSpPr>
          <p:nvPr/>
        </p:nvSpPr>
        <p:spPr>
          <a:xfrm>
            <a:off x="761206" y="1529741"/>
            <a:ext cx="9316167" cy="533400"/>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tx1">
                    <a:lumMod val="95000"/>
                    <a:lumOff val="5000"/>
                  </a:schemeClr>
                </a:solidFill>
                <a:latin typeface="仿宋" panose="02010609060101010101" pitchFamily="49" charset="-122"/>
                <a:ea typeface="仿宋" panose="02010609060101010101" pitchFamily="49" charset="-122"/>
              </a:rPr>
              <a:t>4.</a:t>
            </a:r>
            <a:r>
              <a:rPr lang="zh-CN" altLang="en-US" sz="2400" dirty="0">
                <a:solidFill>
                  <a:schemeClr val="tx1">
                    <a:lumMod val="95000"/>
                    <a:lumOff val="5000"/>
                  </a:schemeClr>
                </a:solidFill>
                <a:latin typeface="仿宋" panose="02010609060101010101" pitchFamily="49" charset="-122"/>
                <a:ea typeface="仿宋" panose="02010609060101010101" pitchFamily="49" charset="-122"/>
              </a:rPr>
              <a:t>数组的内存模型</a:t>
            </a:r>
          </a:p>
        </p:txBody>
      </p:sp>
      <p:grpSp>
        <p:nvGrpSpPr>
          <p:cNvPr id="9" name="组合 8">
            <a:extLst>
              <a:ext uri="{FF2B5EF4-FFF2-40B4-BE49-F238E27FC236}">
                <a16:creationId xmlns:a16="http://schemas.microsoft.com/office/drawing/2014/main" id="{95DBE3DB-8335-4A99-9C5B-4FB76284A309}"/>
              </a:ext>
            </a:extLst>
          </p:cNvPr>
          <p:cNvGrpSpPr/>
          <p:nvPr/>
        </p:nvGrpSpPr>
        <p:grpSpPr>
          <a:xfrm>
            <a:off x="9548656" y="4572793"/>
            <a:ext cx="2117412" cy="1371601"/>
            <a:chOff x="9969524" y="5689160"/>
            <a:chExt cx="1583847" cy="616126"/>
          </a:xfrm>
        </p:grpSpPr>
        <p:sp>
          <p:nvSpPr>
            <p:cNvPr id="10" name="矩形 9">
              <a:extLst>
                <a:ext uri="{FF2B5EF4-FFF2-40B4-BE49-F238E27FC236}">
                  <a16:creationId xmlns:a16="http://schemas.microsoft.com/office/drawing/2014/main" id="{9A8D993B-9411-43B6-912B-B6A4E071C256}"/>
                </a:ext>
              </a:extLst>
            </p:cNvPr>
            <p:cNvSpPr/>
            <p:nvPr/>
          </p:nvSpPr>
          <p:spPr>
            <a:xfrm>
              <a:off x="11286669" y="5757618"/>
              <a:ext cx="266702" cy="5444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1" name="矩形 10">
              <a:extLst>
                <a:ext uri="{FF2B5EF4-FFF2-40B4-BE49-F238E27FC236}">
                  <a16:creationId xmlns:a16="http://schemas.microsoft.com/office/drawing/2014/main" id="{6EA9890C-99C6-4175-ACAE-4FD6EC5EBAA6}"/>
                </a:ext>
              </a:extLst>
            </p:cNvPr>
            <p:cNvSpPr/>
            <p:nvPr/>
          </p:nvSpPr>
          <p:spPr>
            <a:xfrm>
              <a:off x="10881502" y="5997222"/>
              <a:ext cx="266702" cy="3080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2" name="矩形 11">
              <a:extLst>
                <a:ext uri="{FF2B5EF4-FFF2-40B4-BE49-F238E27FC236}">
                  <a16:creationId xmlns:a16="http://schemas.microsoft.com/office/drawing/2014/main" id="{4BB2CD7A-92FF-42EF-B4DE-2D60CF1DF636}"/>
                </a:ext>
              </a:extLst>
            </p:cNvPr>
            <p:cNvSpPr/>
            <p:nvPr/>
          </p:nvSpPr>
          <p:spPr>
            <a:xfrm>
              <a:off x="10425514" y="5689160"/>
              <a:ext cx="266702" cy="61612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13" name="矩形 12">
              <a:extLst>
                <a:ext uri="{FF2B5EF4-FFF2-40B4-BE49-F238E27FC236}">
                  <a16:creationId xmlns:a16="http://schemas.microsoft.com/office/drawing/2014/main" id="{19DE46F6-9B5A-4FFE-88A6-3D972E1A56E5}"/>
                </a:ext>
              </a:extLst>
            </p:cNvPr>
            <p:cNvSpPr/>
            <p:nvPr/>
          </p:nvSpPr>
          <p:spPr>
            <a:xfrm>
              <a:off x="996952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2377963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500"/>
                            </p:stCondLst>
                            <p:childTnLst>
                              <p:par>
                                <p:cTn id="17" presetID="2" presetClass="entr" presetSubtype="2"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par>
                          <p:cTn id="21" fill="hold">
                            <p:stCondLst>
                              <p:cond delay="1000"/>
                            </p:stCondLst>
                            <p:childTnLst>
                              <p:par>
                                <p:cTn id="22" presetID="6" presetClass="entr" presetSubtype="16"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circle(in)">
                                      <p:cBhvr>
                                        <p:cTn id="24" dur="2000"/>
                                        <p:tgtEl>
                                          <p:spTgt spid="5"/>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p:cTn id="28" dur="1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29"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30" dur="1000" fill="hold"/>
                                        <p:tgtEl>
                                          <p:spTgt spid="6">
                                            <p:txEl>
                                              <p:pRg st="0" end="0"/>
                                            </p:txEl>
                                          </p:spTgt>
                                        </p:tgtEl>
                                        <p:attrNameLst>
                                          <p:attrName>style.rotation</p:attrName>
                                        </p:attrNameLst>
                                      </p:cBhvr>
                                      <p:tavLst>
                                        <p:tav tm="0">
                                          <p:val>
                                            <p:fltVal val="90"/>
                                          </p:val>
                                        </p:tav>
                                        <p:tav tm="100000">
                                          <p:val>
                                            <p:fltVal val="0"/>
                                          </p:val>
                                        </p:tav>
                                      </p:tavLst>
                                    </p:anim>
                                    <p:animEffect transition="in" filter="fade">
                                      <p:cBhvr>
                                        <p:cTn id="31" dur="1000"/>
                                        <p:tgtEl>
                                          <p:spTgt spid="6">
                                            <p:txEl>
                                              <p:pRg st="0" end="0"/>
                                            </p:txEl>
                                          </p:spTgt>
                                        </p:tgtEl>
                                      </p:cBhvr>
                                    </p:animEffect>
                                  </p:childTnLst>
                                </p:cTn>
                              </p:par>
                              <p:par>
                                <p:cTn id="32" presetID="31" presetClass="entr" presetSubtype="0" fill="hold" nodeType="with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p:cTn id="34" dur="1000" fill="hold"/>
                                        <p:tgtEl>
                                          <p:spTgt spid="6">
                                            <p:txEl>
                                              <p:pRg st="1" end="1"/>
                                            </p:txEl>
                                          </p:spTgt>
                                        </p:tgtEl>
                                        <p:attrNameLst>
                                          <p:attrName>ppt_w</p:attrName>
                                        </p:attrNameLst>
                                      </p:cBhvr>
                                      <p:tavLst>
                                        <p:tav tm="0">
                                          <p:val>
                                            <p:fltVal val="0"/>
                                          </p:val>
                                        </p:tav>
                                        <p:tav tm="100000">
                                          <p:val>
                                            <p:strVal val="#ppt_w"/>
                                          </p:val>
                                        </p:tav>
                                      </p:tavLst>
                                    </p:anim>
                                    <p:anim calcmode="lin" valueType="num">
                                      <p:cBhvr>
                                        <p:cTn id="35" dur="1000" fill="hold"/>
                                        <p:tgtEl>
                                          <p:spTgt spid="6">
                                            <p:txEl>
                                              <p:pRg st="1" end="1"/>
                                            </p:txEl>
                                          </p:spTgt>
                                        </p:tgtEl>
                                        <p:attrNameLst>
                                          <p:attrName>ppt_h</p:attrName>
                                        </p:attrNameLst>
                                      </p:cBhvr>
                                      <p:tavLst>
                                        <p:tav tm="0">
                                          <p:val>
                                            <p:fltVal val="0"/>
                                          </p:val>
                                        </p:tav>
                                        <p:tav tm="100000">
                                          <p:val>
                                            <p:strVal val="#ppt_h"/>
                                          </p:val>
                                        </p:tav>
                                      </p:tavLst>
                                    </p:anim>
                                    <p:anim calcmode="lin" valueType="num">
                                      <p:cBhvr>
                                        <p:cTn id="36" dur="1000" fill="hold"/>
                                        <p:tgtEl>
                                          <p:spTgt spid="6">
                                            <p:txEl>
                                              <p:pRg st="1" end="1"/>
                                            </p:txEl>
                                          </p:spTgt>
                                        </p:tgtEl>
                                        <p:attrNameLst>
                                          <p:attrName>style.rotation</p:attrName>
                                        </p:attrNameLst>
                                      </p:cBhvr>
                                      <p:tavLst>
                                        <p:tav tm="0">
                                          <p:val>
                                            <p:fltVal val="90"/>
                                          </p:val>
                                        </p:tav>
                                        <p:tav tm="100000">
                                          <p:val>
                                            <p:fltVal val="0"/>
                                          </p:val>
                                        </p:tav>
                                      </p:tavLst>
                                    </p:anim>
                                    <p:animEffect transition="in" filter="fade">
                                      <p:cBhvr>
                                        <p:cTn id="37" dur="1000"/>
                                        <p:tgtEl>
                                          <p:spTgt spid="6">
                                            <p:txEl>
                                              <p:pRg st="1" end="1"/>
                                            </p:txEl>
                                          </p:spTgt>
                                        </p:tgtEl>
                                      </p:cBhvr>
                                    </p:animEffect>
                                  </p:childTnLst>
                                </p:cTn>
                              </p:par>
                              <p:par>
                                <p:cTn id="38" presetID="31" presetClass="entr" presetSubtype="0" fill="hold" nodeType="with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 calcmode="lin" valueType="num">
                                      <p:cBhvr>
                                        <p:cTn id="40" dur="1000" fill="hold"/>
                                        <p:tgtEl>
                                          <p:spTgt spid="6">
                                            <p:txEl>
                                              <p:pRg st="2" end="2"/>
                                            </p:txEl>
                                          </p:spTgt>
                                        </p:tgtEl>
                                        <p:attrNameLst>
                                          <p:attrName>ppt_w</p:attrName>
                                        </p:attrNameLst>
                                      </p:cBhvr>
                                      <p:tavLst>
                                        <p:tav tm="0">
                                          <p:val>
                                            <p:fltVal val="0"/>
                                          </p:val>
                                        </p:tav>
                                        <p:tav tm="100000">
                                          <p:val>
                                            <p:strVal val="#ppt_w"/>
                                          </p:val>
                                        </p:tav>
                                      </p:tavLst>
                                    </p:anim>
                                    <p:anim calcmode="lin" valueType="num">
                                      <p:cBhvr>
                                        <p:cTn id="41" dur="1000" fill="hold"/>
                                        <p:tgtEl>
                                          <p:spTgt spid="6">
                                            <p:txEl>
                                              <p:pRg st="2" end="2"/>
                                            </p:txEl>
                                          </p:spTgt>
                                        </p:tgtEl>
                                        <p:attrNameLst>
                                          <p:attrName>ppt_h</p:attrName>
                                        </p:attrNameLst>
                                      </p:cBhvr>
                                      <p:tavLst>
                                        <p:tav tm="0">
                                          <p:val>
                                            <p:fltVal val="0"/>
                                          </p:val>
                                        </p:tav>
                                        <p:tav tm="100000">
                                          <p:val>
                                            <p:strVal val="#ppt_h"/>
                                          </p:val>
                                        </p:tav>
                                      </p:tavLst>
                                    </p:anim>
                                    <p:anim calcmode="lin" valueType="num">
                                      <p:cBhvr>
                                        <p:cTn id="42" dur="1000" fill="hold"/>
                                        <p:tgtEl>
                                          <p:spTgt spid="6">
                                            <p:txEl>
                                              <p:pRg st="2" end="2"/>
                                            </p:txEl>
                                          </p:spTgt>
                                        </p:tgtEl>
                                        <p:attrNameLst>
                                          <p:attrName>style.rotation</p:attrName>
                                        </p:attrNameLst>
                                      </p:cBhvr>
                                      <p:tavLst>
                                        <p:tav tm="0">
                                          <p:val>
                                            <p:fltVal val="90"/>
                                          </p:val>
                                        </p:tav>
                                        <p:tav tm="100000">
                                          <p:val>
                                            <p:fltVal val="0"/>
                                          </p:val>
                                        </p:tav>
                                      </p:tavLst>
                                    </p:anim>
                                    <p:animEffect transition="in" filter="fade">
                                      <p:cBhvr>
                                        <p:cTn id="43" dur="1000"/>
                                        <p:tgtEl>
                                          <p:spTgt spid="6">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1" presetClass="entr" presetSubtype="0" fill="hold" nodeType="clickEffect">
                                  <p:stCondLst>
                                    <p:cond delay="0"/>
                                  </p:stCondLst>
                                  <p:childTnLst>
                                    <p:set>
                                      <p:cBhvr>
                                        <p:cTn id="47" dur="1" fill="hold">
                                          <p:stCondLst>
                                            <p:cond delay="0"/>
                                          </p:stCondLst>
                                        </p:cTn>
                                        <p:tgtEl>
                                          <p:spTgt spid="6">
                                            <p:txEl>
                                              <p:pRg st="3" end="3"/>
                                            </p:txEl>
                                          </p:spTgt>
                                        </p:tgtEl>
                                        <p:attrNameLst>
                                          <p:attrName>style.visibility</p:attrName>
                                        </p:attrNameLst>
                                      </p:cBhvr>
                                      <p:to>
                                        <p:strVal val="visible"/>
                                      </p:to>
                                    </p:set>
                                    <p:anim calcmode="lin" valueType="num">
                                      <p:cBhvr>
                                        <p:cTn id="48" dur="1000" fill="hold"/>
                                        <p:tgtEl>
                                          <p:spTgt spid="6">
                                            <p:txEl>
                                              <p:pRg st="3" end="3"/>
                                            </p:txEl>
                                          </p:spTgt>
                                        </p:tgtEl>
                                        <p:attrNameLst>
                                          <p:attrName>ppt_w</p:attrName>
                                        </p:attrNameLst>
                                      </p:cBhvr>
                                      <p:tavLst>
                                        <p:tav tm="0">
                                          <p:val>
                                            <p:fltVal val="0"/>
                                          </p:val>
                                        </p:tav>
                                        <p:tav tm="100000">
                                          <p:val>
                                            <p:strVal val="#ppt_w"/>
                                          </p:val>
                                        </p:tav>
                                      </p:tavLst>
                                    </p:anim>
                                    <p:anim calcmode="lin" valueType="num">
                                      <p:cBhvr>
                                        <p:cTn id="49" dur="1000" fill="hold"/>
                                        <p:tgtEl>
                                          <p:spTgt spid="6">
                                            <p:txEl>
                                              <p:pRg st="3" end="3"/>
                                            </p:txEl>
                                          </p:spTgt>
                                        </p:tgtEl>
                                        <p:attrNameLst>
                                          <p:attrName>ppt_h</p:attrName>
                                        </p:attrNameLst>
                                      </p:cBhvr>
                                      <p:tavLst>
                                        <p:tav tm="0">
                                          <p:val>
                                            <p:fltVal val="0"/>
                                          </p:val>
                                        </p:tav>
                                        <p:tav tm="100000">
                                          <p:val>
                                            <p:strVal val="#ppt_h"/>
                                          </p:val>
                                        </p:tav>
                                      </p:tavLst>
                                    </p:anim>
                                    <p:anim calcmode="lin" valueType="num">
                                      <p:cBhvr>
                                        <p:cTn id="50" dur="1000" fill="hold"/>
                                        <p:tgtEl>
                                          <p:spTgt spid="6">
                                            <p:txEl>
                                              <p:pRg st="3" end="3"/>
                                            </p:txEl>
                                          </p:spTgt>
                                        </p:tgtEl>
                                        <p:attrNameLst>
                                          <p:attrName>style.rotation</p:attrName>
                                        </p:attrNameLst>
                                      </p:cBhvr>
                                      <p:tavLst>
                                        <p:tav tm="0">
                                          <p:val>
                                            <p:fltVal val="90"/>
                                          </p:val>
                                        </p:tav>
                                        <p:tav tm="100000">
                                          <p:val>
                                            <p:fltVal val="0"/>
                                          </p:val>
                                        </p:tav>
                                      </p:tavLst>
                                    </p:anim>
                                    <p:animEffect transition="in" filter="fade">
                                      <p:cBhvr>
                                        <p:cTn id="51" dur="1000"/>
                                        <p:tgtEl>
                                          <p:spTgt spid="6">
                                            <p:txEl>
                                              <p:pRg st="3" end="3"/>
                                            </p:txEl>
                                          </p:spTgt>
                                        </p:tgtEl>
                                      </p:cBhvr>
                                    </p:animEffect>
                                  </p:childTnLst>
                                </p:cTn>
                              </p:par>
                              <p:par>
                                <p:cTn id="52" presetID="31" presetClass="entr" presetSubtype="0" fill="hold" nodeType="withEffect">
                                  <p:stCondLst>
                                    <p:cond delay="0"/>
                                  </p:stCondLst>
                                  <p:childTnLst>
                                    <p:set>
                                      <p:cBhvr>
                                        <p:cTn id="53" dur="1" fill="hold">
                                          <p:stCondLst>
                                            <p:cond delay="0"/>
                                          </p:stCondLst>
                                        </p:cTn>
                                        <p:tgtEl>
                                          <p:spTgt spid="6">
                                            <p:txEl>
                                              <p:pRg st="4" end="4"/>
                                            </p:txEl>
                                          </p:spTgt>
                                        </p:tgtEl>
                                        <p:attrNameLst>
                                          <p:attrName>style.visibility</p:attrName>
                                        </p:attrNameLst>
                                      </p:cBhvr>
                                      <p:to>
                                        <p:strVal val="visible"/>
                                      </p:to>
                                    </p:set>
                                    <p:anim calcmode="lin" valueType="num">
                                      <p:cBhvr>
                                        <p:cTn id="54" dur="1000" fill="hold"/>
                                        <p:tgtEl>
                                          <p:spTgt spid="6">
                                            <p:txEl>
                                              <p:pRg st="4" end="4"/>
                                            </p:txEl>
                                          </p:spTgt>
                                        </p:tgtEl>
                                        <p:attrNameLst>
                                          <p:attrName>ppt_w</p:attrName>
                                        </p:attrNameLst>
                                      </p:cBhvr>
                                      <p:tavLst>
                                        <p:tav tm="0">
                                          <p:val>
                                            <p:fltVal val="0"/>
                                          </p:val>
                                        </p:tav>
                                        <p:tav tm="100000">
                                          <p:val>
                                            <p:strVal val="#ppt_w"/>
                                          </p:val>
                                        </p:tav>
                                      </p:tavLst>
                                    </p:anim>
                                    <p:anim calcmode="lin" valueType="num">
                                      <p:cBhvr>
                                        <p:cTn id="55" dur="1000" fill="hold"/>
                                        <p:tgtEl>
                                          <p:spTgt spid="6">
                                            <p:txEl>
                                              <p:pRg st="4" end="4"/>
                                            </p:txEl>
                                          </p:spTgt>
                                        </p:tgtEl>
                                        <p:attrNameLst>
                                          <p:attrName>ppt_h</p:attrName>
                                        </p:attrNameLst>
                                      </p:cBhvr>
                                      <p:tavLst>
                                        <p:tav tm="0">
                                          <p:val>
                                            <p:fltVal val="0"/>
                                          </p:val>
                                        </p:tav>
                                        <p:tav tm="100000">
                                          <p:val>
                                            <p:strVal val="#ppt_h"/>
                                          </p:val>
                                        </p:tav>
                                      </p:tavLst>
                                    </p:anim>
                                    <p:anim calcmode="lin" valueType="num">
                                      <p:cBhvr>
                                        <p:cTn id="56" dur="1000" fill="hold"/>
                                        <p:tgtEl>
                                          <p:spTgt spid="6">
                                            <p:txEl>
                                              <p:pRg st="4" end="4"/>
                                            </p:txEl>
                                          </p:spTgt>
                                        </p:tgtEl>
                                        <p:attrNameLst>
                                          <p:attrName>style.rotation</p:attrName>
                                        </p:attrNameLst>
                                      </p:cBhvr>
                                      <p:tavLst>
                                        <p:tav tm="0">
                                          <p:val>
                                            <p:fltVal val="90"/>
                                          </p:val>
                                        </p:tav>
                                        <p:tav tm="100000">
                                          <p:val>
                                            <p:fltVal val="0"/>
                                          </p:val>
                                        </p:tav>
                                      </p:tavLst>
                                    </p:anim>
                                    <p:animEffect transition="in" filter="fade">
                                      <p:cBhvr>
                                        <p:cTn id="57" dur="1000"/>
                                        <p:tgtEl>
                                          <p:spTgt spid="6">
                                            <p:txEl>
                                              <p:pRg st="4" end="4"/>
                                            </p:txEl>
                                          </p:spTgt>
                                        </p:tgtEl>
                                      </p:cBhvr>
                                    </p:animEffect>
                                  </p:childTnLst>
                                </p:cTn>
                              </p:par>
                              <p:par>
                                <p:cTn id="58" presetID="31" presetClass="entr" presetSubtype="0" fill="hold" nodeType="withEffect">
                                  <p:stCondLst>
                                    <p:cond delay="0"/>
                                  </p:stCondLst>
                                  <p:childTnLst>
                                    <p:set>
                                      <p:cBhvr>
                                        <p:cTn id="59" dur="1" fill="hold">
                                          <p:stCondLst>
                                            <p:cond delay="0"/>
                                          </p:stCondLst>
                                        </p:cTn>
                                        <p:tgtEl>
                                          <p:spTgt spid="6">
                                            <p:txEl>
                                              <p:pRg st="5" end="5"/>
                                            </p:txEl>
                                          </p:spTgt>
                                        </p:tgtEl>
                                        <p:attrNameLst>
                                          <p:attrName>style.visibility</p:attrName>
                                        </p:attrNameLst>
                                      </p:cBhvr>
                                      <p:to>
                                        <p:strVal val="visible"/>
                                      </p:to>
                                    </p:set>
                                    <p:anim calcmode="lin" valueType="num">
                                      <p:cBhvr>
                                        <p:cTn id="60" dur="1000" fill="hold"/>
                                        <p:tgtEl>
                                          <p:spTgt spid="6">
                                            <p:txEl>
                                              <p:pRg st="5" end="5"/>
                                            </p:txEl>
                                          </p:spTgt>
                                        </p:tgtEl>
                                        <p:attrNameLst>
                                          <p:attrName>ppt_w</p:attrName>
                                        </p:attrNameLst>
                                      </p:cBhvr>
                                      <p:tavLst>
                                        <p:tav tm="0">
                                          <p:val>
                                            <p:fltVal val="0"/>
                                          </p:val>
                                        </p:tav>
                                        <p:tav tm="100000">
                                          <p:val>
                                            <p:strVal val="#ppt_w"/>
                                          </p:val>
                                        </p:tav>
                                      </p:tavLst>
                                    </p:anim>
                                    <p:anim calcmode="lin" valueType="num">
                                      <p:cBhvr>
                                        <p:cTn id="61" dur="1000" fill="hold"/>
                                        <p:tgtEl>
                                          <p:spTgt spid="6">
                                            <p:txEl>
                                              <p:pRg st="5" end="5"/>
                                            </p:txEl>
                                          </p:spTgt>
                                        </p:tgtEl>
                                        <p:attrNameLst>
                                          <p:attrName>ppt_h</p:attrName>
                                        </p:attrNameLst>
                                      </p:cBhvr>
                                      <p:tavLst>
                                        <p:tav tm="0">
                                          <p:val>
                                            <p:fltVal val="0"/>
                                          </p:val>
                                        </p:tav>
                                        <p:tav tm="100000">
                                          <p:val>
                                            <p:strVal val="#ppt_h"/>
                                          </p:val>
                                        </p:tav>
                                      </p:tavLst>
                                    </p:anim>
                                    <p:anim calcmode="lin" valueType="num">
                                      <p:cBhvr>
                                        <p:cTn id="62" dur="1000" fill="hold"/>
                                        <p:tgtEl>
                                          <p:spTgt spid="6">
                                            <p:txEl>
                                              <p:pRg st="5" end="5"/>
                                            </p:txEl>
                                          </p:spTgt>
                                        </p:tgtEl>
                                        <p:attrNameLst>
                                          <p:attrName>style.rotation</p:attrName>
                                        </p:attrNameLst>
                                      </p:cBhvr>
                                      <p:tavLst>
                                        <p:tav tm="0">
                                          <p:val>
                                            <p:fltVal val="90"/>
                                          </p:val>
                                        </p:tav>
                                        <p:tav tm="100000">
                                          <p:val>
                                            <p:fltVal val="0"/>
                                          </p:val>
                                        </p:tav>
                                      </p:tavLst>
                                    </p:anim>
                                    <p:animEffect transition="in" filter="fade">
                                      <p:cBhvr>
                                        <p:cTn id="63" dur="1000"/>
                                        <p:tgtEl>
                                          <p:spTgt spid="6">
                                            <p:txEl>
                                              <p:pRg st="5" end="5"/>
                                            </p:txEl>
                                          </p:spTgt>
                                        </p:tgtEl>
                                      </p:cBhvr>
                                    </p:animEffect>
                                  </p:childTnLst>
                                </p:cTn>
                              </p:par>
                            </p:childTnLst>
                          </p:cTn>
                        </p:par>
                        <p:par>
                          <p:cTn id="64" fill="hold">
                            <p:stCondLst>
                              <p:cond delay="1000"/>
                            </p:stCondLst>
                            <p:childTnLst>
                              <p:par>
                                <p:cTn id="65" presetID="22" presetClass="entr" presetSubtype="4" fill="hold" nodeType="after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wipe(down)">
                                      <p:cBhvr>
                                        <p:cTn id="6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animBg="1"/>
      <p:bldP spid="7" grpId="0" animBg="1"/>
      <p:bldP spid="8"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8406" y="1"/>
            <a:ext cx="10285836" cy="1076972"/>
          </a:xfrm>
        </p:spPr>
        <p:txBody>
          <a:bodyPr/>
          <a:lstStyle/>
          <a:p>
            <a:r>
              <a:rPr lang="en-US" altLang="zh-CN" b="1" dirty="0">
                <a:latin typeface="仿宋" panose="02010609060101010101" pitchFamily="49" charset="-122"/>
                <a:ea typeface="仿宋" panose="02010609060101010101" pitchFamily="49" charset="-122"/>
              </a:rPr>
              <a:t>2.5  </a:t>
            </a:r>
            <a:r>
              <a:rPr lang="zh-CN" altLang="en-US" b="1" dirty="0">
                <a:latin typeface="仿宋" panose="02010609060101010101" pitchFamily="49" charset="-122"/>
                <a:ea typeface="仿宋" panose="02010609060101010101" pitchFamily="49" charset="-122"/>
              </a:rPr>
              <a:t>数组</a:t>
            </a:r>
          </a:p>
        </p:txBody>
      </p:sp>
      <p:sp>
        <p:nvSpPr>
          <p:cNvPr id="35" name="矩形 34">
            <a:extLst>
              <a:ext uri="{FF2B5EF4-FFF2-40B4-BE49-F238E27FC236}">
                <a16:creationId xmlns:a16="http://schemas.microsoft.com/office/drawing/2014/main" id="{7BF1418C-890D-4472-B8BC-AD7C88F9437B}"/>
              </a:ext>
            </a:extLst>
          </p:cNvPr>
          <p:cNvSpPr/>
          <p:nvPr/>
        </p:nvSpPr>
        <p:spPr>
          <a:xfrm flipV="1">
            <a:off x="0" y="1031253"/>
            <a:ext cx="12190413"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66C31215-948F-4716-8F30-2D90507A90A7}"/>
              </a:ext>
            </a:extLst>
          </p:cNvPr>
          <p:cNvSpPr/>
          <p:nvPr/>
        </p:nvSpPr>
        <p:spPr>
          <a:xfrm>
            <a:off x="0" y="6020594"/>
            <a:ext cx="12192000" cy="914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5" name="矩形 4">
            <a:extLst>
              <a:ext uri="{FF2B5EF4-FFF2-40B4-BE49-F238E27FC236}">
                <a16:creationId xmlns:a16="http://schemas.microsoft.com/office/drawing/2014/main" id="{C4136DA5-94CB-47A4-847D-12F79AD5AA5D}"/>
              </a:ext>
            </a:extLst>
          </p:cNvPr>
          <p:cNvSpPr/>
          <p:nvPr/>
        </p:nvSpPr>
        <p:spPr>
          <a:xfrm>
            <a:off x="-2" y="1299629"/>
            <a:ext cx="12190415" cy="47209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a:extLst>
              <a:ext uri="{FF2B5EF4-FFF2-40B4-BE49-F238E27FC236}">
                <a16:creationId xmlns:a16="http://schemas.microsoft.com/office/drawing/2014/main" id="{748E5827-E0B2-48ED-A465-7786DA924E75}"/>
              </a:ext>
            </a:extLst>
          </p:cNvPr>
          <p:cNvSpPr/>
          <p:nvPr/>
        </p:nvSpPr>
        <p:spPr>
          <a:xfrm>
            <a:off x="-1" y="1219994"/>
            <a:ext cx="12190413" cy="506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内容占位符 2">
            <a:extLst>
              <a:ext uri="{FF2B5EF4-FFF2-40B4-BE49-F238E27FC236}">
                <a16:creationId xmlns:a16="http://schemas.microsoft.com/office/drawing/2014/main" id="{28CF5B0D-496E-430E-9291-4B39FCDBB8C3}"/>
              </a:ext>
            </a:extLst>
          </p:cNvPr>
          <p:cNvSpPr txBox="1">
            <a:spLocks/>
          </p:cNvSpPr>
          <p:nvPr/>
        </p:nvSpPr>
        <p:spPr>
          <a:xfrm>
            <a:off x="258910" y="1820965"/>
            <a:ext cx="4921896" cy="3742429"/>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这样当想访问数组“</a:t>
            </a:r>
            <a:r>
              <a:rPr lang="en-US" altLang="zh-CN" sz="2400" dirty="0">
                <a:solidFill>
                  <a:schemeClr val="tx1"/>
                </a:solidFill>
                <a:latin typeface="仿宋" panose="02010609060101010101" pitchFamily="49" charset="-122"/>
                <a:ea typeface="仿宋" panose="02010609060101010101" pitchFamily="49" charset="-122"/>
              </a:rPr>
              <a:t>new </a:t>
            </a:r>
            <a:r>
              <a:rPr lang="en-US" altLang="zh-CN" sz="2400" dirty="0" err="1">
                <a:solidFill>
                  <a:schemeClr val="tx1"/>
                </a:solidFill>
                <a:latin typeface="仿宋" panose="02010609060101010101" pitchFamily="49" charset="-122"/>
                <a:ea typeface="仿宋" panose="02010609060101010101" pitchFamily="49" charset="-122"/>
              </a:rPr>
              <a:t>int</a:t>
            </a:r>
            <a:r>
              <a:rPr lang="en-US" altLang="zh-CN" sz="2400" dirty="0">
                <a:solidFill>
                  <a:schemeClr val="tx1"/>
                </a:solidFill>
                <a:latin typeface="仿宋" panose="02010609060101010101" pitchFamily="49" charset="-122"/>
                <a:ea typeface="仿宋" panose="02010609060101010101" pitchFamily="49" charset="-122"/>
              </a:rPr>
              <a:t>[10]”</a:t>
            </a:r>
            <a:r>
              <a:rPr lang="zh-CN" altLang="en-US" sz="2400" dirty="0">
                <a:solidFill>
                  <a:schemeClr val="tx1"/>
                </a:solidFill>
                <a:latin typeface="仿宋" panose="02010609060101010101" pitchFamily="49" charset="-122"/>
                <a:ea typeface="仿宋" panose="02010609060101010101" pitchFamily="49" charset="-122"/>
              </a:rPr>
              <a:t>时，就可以通过访问</a:t>
            </a:r>
            <a:r>
              <a:rPr lang="en-US" altLang="zh-CN" sz="2400" dirty="0">
                <a:solidFill>
                  <a:schemeClr val="tx1"/>
                </a:solidFill>
                <a:latin typeface="仿宋" panose="02010609060101010101" pitchFamily="49" charset="-122"/>
                <a:ea typeface="仿宋" panose="02010609060101010101" pitchFamily="49" charset="-122"/>
              </a:rPr>
              <a:t>a</a:t>
            </a:r>
            <a:r>
              <a:rPr lang="zh-CN" altLang="en-US" sz="2400" dirty="0">
                <a:solidFill>
                  <a:schemeClr val="tx1"/>
                </a:solidFill>
                <a:latin typeface="仿宋" panose="02010609060101010101" pitchFamily="49" charset="-122"/>
                <a:ea typeface="仿宋" panose="02010609060101010101" pitchFamily="49" charset="-122"/>
              </a:rPr>
              <a:t>得到数组的起始地址，从而可以访问到数组中的每一个元素。</a:t>
            </a:r>
          </a:p>
          <a:p>
            <a:pPr marL="0" indent="720000">
              <a:lnSpc>
                <a:spcPct val="130000"/>
              </a:lnSpc>
              <a:spcBef>
                <a:spcPts val="0"/>
              </a:spcBef>
              <a:buNone/>
            </a:pPr>
            <a:r>
              <a:rPr lang="zh-CN" altLang="en-US" sz="2400" dirty="0">
                <a:solidFill>
                  <a:schemeClr val="tx1"/>
                </a:solidFill>
                <a:latin typeface="仿宋" panose="02010609060101010101" pitchFamily="49" charset="-122"/>
                <a:ea typeface="仿宋" panose="02010609060101010101" pitchFamily="49" charset="-122"/>
              </a:rPr>
              <a:t>数组的内存模型如图所示。</a:t>
            </a:r>
          </a:p>
        </p:txBody>
      </p:sp>
      <p:sp>
        <p:nvSpPr>
          <p:cNvPr id="8" name="矩形 7">
            <a:extLst>
              <a:ext uri="{FF2B5EF4-FFF2-40B4-BE49-F238E27FC236}">
                <a16:creationId xmlns:a16="http://schemas.microsoft.com/office/drawing/2014/main" id="{65716891-07E5-4A3A-BA3B-72E6EB2F7410}"/>
              </a:ext>
            </a:extLst>
          </p:cNvPr>
          <p:cNvSpPr/>
          <p:nvPr/>
        </p:nvSpPr>
        <p:spPr>
          <a:xfrm>
            <a:off x="0" y="6020594"/>
            <a:ext cx="12192000" cy="914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grpSp>
        <p:nvGrpSpPr>
          <p:cNvPr id="9" name="组合 8">
            <a:extLst>
              <a:ext uri="{FF2B5EF4-FFF2-40B4-BE49-F238E27FC236}">
                <a16:creationId xmlns:a16="http://schemas.microsoft.com/office/drawing/2014/main" id="{E176DDD9-90CB-4529-93BF-07B6FD230A93}"/>
              </a:ext>
            </a:extLst>
          </p:cNvPr>
          <p:cNvGrpSpPr/>
          <p:nvPr/>
        </p:nvGrpSpPr>
        <p:grpSpPr>
          <a:xfrm>
            <a:off x="761207" y="6157906"/>
            <a:ext cx="10896599" cy="929488"/>
            <a:chOff x="761207" y="6310306"/>
            <a:chExt cx="10896599" cy="929488"/>
          </a:xfrm>
        </p:grpSpPr>
        <p:grpSp>
          <p:nvGrpSpPr>
            <p:cNvPr id="10" name="组合 9">
              <a:extLst>
                <a:ext uri="{FF2B5EF4-FFF2-40B4-BE49-F238E27FC236}">
                  <a16:creationId xmlns:a16="http://schemas.microsoft.com/office/drawing/2014/main" id="{24154794-FF8A-4DC3-BB5F-79A37BF39D76}"/>
                </a:ext>
              </a:extLst>
            </p:cNvPr>
            <p:cNvGrpSpPr/>
            <p:nvPr/>
          </p:nvGrpSpPr>
          <p:grpSpPr>
            <a:xfrm>
              <a:off x="761207" y="6326981"/>
              <a:ext cx="352250" cy="455613"/>
              <a:chOff x="5449889" y="1827213"/>
              <a:chExt cx="352250" cy="455613"/>
            </a:xfrm>
            <a:solidFill>
              <a:srgbClr val="FFFF00"/>
            </a:solidFill>
          </p:grpSpPr>
          <p:sp>
            <p:nvSpPr>
              <p:cNvPr id="12" name="Freeform 125">
                <a:extLst>
                  <a:ext uri="{FF2B5EF4-FFF2-40B4-BE49-F238E27FC236}">
                    <a16:creationId xmlns:a16="http://schemas.microsoft.com/office/drawing/2014/main" id="{6961B668-D7B1-4E99-B66E-C67B1C29C52B}"/>
                  </a:ext>
                </a:extLst>
              </p:cNvPr>
              <p:cNvSpPr>
                <a:spLocks noEditPoints="1"/>
              </p:cNvSpPr>
              <p:nvPr/>
            </p:nvSpPr>
            <p:spPr bwMode="auto">
              <a:xfrm>
                <a:off x="5449889" y="1827213"/>
                <a:ext cx="352250" cy="455613"/>
              </a:xfrm>
              <a:custGeom>
                <a:avLst/>
                <a:gdLst>
                  <a:gd name="T0" fmla="*/ 132 w 136"/>
                  <a:gd name="T1" fmla="*/ 40 h 176"/>
                  <a:gd name="T2" fmla="*/ 104 w 136"/>
                  <a:gd name="T3" fmla="*/ 40 h 176"/>
                  <a:gd name="T4" fmla="*/ 104 w 136"/>
                  <a:gd name="T5" fmla="*/ 24 h 176"/>
                  <a:gd name="T6" fmla="*/ 81 w 136"/>
                  <a:gd name="T7" fmla="*/ 0 h 176"/>
                  <a:gd name="T8" fmla="*/ 52 w 136"/>
                  <a:gd name="T9" fmla="*/ 0 h 176"/>
                  <a:gd name="T10" fmla="*/ 48 w 136"/>
                  <a:gd name="T11" fmla="*/ 4 h 176"/>
                  <a:gd name="T12" fmla="*/ 52 w 136"/>
                  <a:gd name="T13" fmla="*/ 8 h 176"/>
                  <a:gd name="T14" fmla="*/ 81 w 136"/>
                  <a:gd name="T15" fmla="*/ 8 h 176"/>
                  <a:gd name="T16" fmla="*/ 96 w 136"/>
                  <a:gd name="T17" fmla="*/ 24 h 176"/>
                  <a:gd name="T18" fmla="*/ 96 w 136"/>
                  <a:gd name="T19" fmla="*/ 40 h 176"/>
                  <a:gd name="T20" fmla="*/ 92 w 136"/>
                  <a:gd name="T21" fmla="*/ 40 h 176"/>
                  <a:gd name="T22" fmla="*/ 92 w 136"/>
                  <a:gd name="T23" fmla="*/ 27 h 176"/>
                  <a:gd name="T24" fmla="*/ 77 w 136"/>
                  <a:gd name="T25" fmla="*/ 12 h 176"/>
                  <a:gd name="T26" fmla="*/ 60 w 136"/>
                  <a:gd name="T27" fmla="*/ 12 h 176"/>
                  <a:gd name="T28" fmla="*/ 58 w 136"/>
                  <a:gd name="T29" fmla="*/ 14 h 176"/>
                  <a:gd name="T30" fmla="*/ 60 w 136"/>
                  <a:gd name="T31" fmla="*/ 16 h 176"/>
                  <a:gd name="T32" fmla="*/ 77 w 136"/>
                  <a:gd name="T33" fmla="*/ 16 h 176"/>
                  <a:gd name="T34" fmla="*/ 88 w 136"/>
                  <a:gd name="T35" fmla="*/ 27 h 176"/>
                  <a:gd name="T36" fmla="*/ 88 w 136"/>
                  <a:gd name="T37" fmla="*/ 40 h 176"/>
                  <a:gd name="T38" fmla="*/ 4 w 136"/>
                  <a:gd name="T39" fmla="*/ 40 h 176"/>
                  <a:gd name="T40" fmla="*/ 0 w 136"/>
                  <a:gd name="T41" fmla="*/ 44 h 176"/>
                  <a:gd name="T42" fmla="*/ 0 w 136"/>
                  <a:gd name="T43" fmla="*/ 172 h 176"/>
                  <a:gd name="T44" fmla="*/ 4 w 136"/>
                  <a:gd name="T45" fmla="*/ 176 h 176"/>
                  <a:gd name="T46" fmla="*/ 132 w 136"/>
                  <a:gd name="T47" fmla="*/ 176 h 176"/>
                  <a:gd name="T48" fmla="*/ 136 w 136"/>
                  <a:gd name="T49" fmla="*/ 172 h 176"/>
                  <a:gd name="T50" fmla="*/ 136 w 136"/>
                  <a:gd name="T51" fmla="*/ 44 h 176"/>
                  <a:gd name="T52" fmla="*/ 132 w 136"/>
                  <a:gd name="T53" fmla="*/ 40 h 176"/>
                  <a:gd name="T54" fmla="*/ 128 w 136"/>
                  <a:gd name="T55" fmla="*/ 168 h 176"/>
                  <a:gd name="T56" fmla="*/ 8 w 136"/>
                  <a:gd name="T57" fmla="*/ 168 h 176"/>
                  <a:gd name="T58" fmla="*/ 8 w 136"/>
                  <a:gd name="T59" fmla="*/ 48 h 176"/>
                  <a:gd name="T60" fmla="*/ 128 w 136"/>
                  <a:gd name="T61" fmla="*/ 48 h 176"/>
                  <a:gd name="T62" fmla="*/ 128 w 13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76">
                    <a:moveTo>
                      <a:pt x="132" y="40"/>
                    </a:moveTo>
                    <a:cubicBezTo>
                      <a:pt x="104" y="40"/>
                      <a:pt x="104" y="40"/>
                      <a:pt x="104" y="40"/>
                    </a:cubicBezTo>
                    <a:cubicBezTo>
                      <a:pt x="104" y="24"/>
                      <a:pt x="104" y="24"/>
                      <a:pt x="104" y="24"/>
                    </a:cubicBezTo>
                    <a:cubicBezTo>
                      <a:pt x="104" y="10"/>
                      <a:pt x="94" y="0"/>
                      <a:pt x="81" y="0"/>
                    </a:cubicBezTo>
                    <a:cubicBezTo>
                      <a:pt x="52" y="0"/>
                      <a:pt x="52" y="0"/>
                      <a:pt x="52" y="0"/>
                    </a:cubicBezTo>
                    <a:cubicBezTo>
                      <a:pt x="50" y="0"/>
                      <a:pt x="48" y="2"/>
                      <a:pt x="48" y="4"/>
                    </a:cubicBezTo>
                    <a:cubicBezTo>
                      <a:pt x="48" y="6"/>
                      <a:pt x="50" y="8"/>
                      <a:pt x="52" y="8"/>
                    </a:cubicBezTo>
                    <a:cubicBezTo>
                      <a:pt x="81" y="8"/>
                      <a:pt x="81" y="8"/>
                      <a:pt x="81" y="8"/>
                    </a:cubicBezTo>
                    <a:cubicBezTo>
                      <a:pt x="90" y="8"/>
                      <a:pt x="96" y="15"/>
                      <a:pt x="96" y="24"/>
                    </a:cubicBezTo>
                    <a:cubicBezTo>
                      <a:pt x="96" y="40"/>
                      <a:pt x="96" y="40"/>
                      <a:pt x="96" y="40"/>
                    </a:cubicBezTo>
                    <a:cubicBezTo>
                      <a:pt x="92" y="40"/>
                      <a:pt x="92" y="40"/>
                      <a:pt x="92" y="40"/>
                    </a:cubicBezTo>
                    <a:cubicBezTo>
                      <a:pt x="92" y="27"/>
                      <a:pt x="92" y="27"/>
                      <a:pt x="92" y="27"/>
                    </a:cubicBezTo>
                    <a:cubicBezTo>
                      <a:pt x="92" y="19"/>
                      <a:pt x="85" y="12"/>
                      <a:pt x="77" y="12"/>
                    </a:cubicBezTo>
                    <a:cubicBezTo>
                      <a:pt x="60" y="12"/>
                      <a:pt x="60" y="12"/>
                      <a:pt x="60" y="12"/>
                    </a:cubicBezTo>
                    <a:cubicBezTo>
                      <a:pt x="59" y="12"/>
                      <a:pt x="58" y="13"/>
                      <a:pt x="58" y="14"/>
                    </a:cubicBezTo>
                    <a:cubicBezTo>
                      <a:pt x="58" y="15"/>
                      <a:pt x="59" y="16"/>
                      <a:pt x="60" y="16"/>
                    </a:cubicBezTo>
                    <a:cubicBezTo>
                      <a:pt x="77" y="16"/>
                      <a:pt x="77" y="16"/>
                      <a:pt x="77" y="16"/>
                    </a:cubicBezTo>
                    <a:cubicBezTo>
                      <a:pt x="83" y="16"/>
                      <a:pt x="88" y="21"/>
                      <a:pt x="88" y="27"/>
                    </a:cubicBezTo>
                    <a:cubicBezTo>
                      <a:pt x="88" y="40"/>
                      <a:pt x="88" y="40"/>
                      <a:pt x="88" y="40"/>
                    </a:cubicBezTo>
                    <a:cubicBezTo>
                      <a:pt x="4" y="40"/>
                      <a:pt x="4" y="40"/>
                      <a:pt x="4" y="40"/>
                    </a:cubicBezTo>
                    <a:cubicBezTo>
                      <a:pt x="2" y="40"/>
                      <a:pt x="0" y="42"/>
                      <a:pt x="0" y="44"/>
                    </a:cubicBezTo>
                    <a:cubicBezTo>
                      <a:pt x="0" y="172"/>
                      <a:pt x="0" y="172"/>
                      <a:pt x="0" y="172"/>
                    </a:cubicBezTo>
                    <a:cubicBezTo>
                      <a:pt x="0" y="174"/>
                      <a:pt x="2" y="176"/>
                      <a:pt x="4" y="176"/>
                    </a:cubicBezTo>
                    <a:cubicBezTo>
                      <a:pt x="132" y="176"/>
                      <a:pt x="132" y="176"/>
                      <a:pt x="132" y="176"/>
                    </a:cubicBezTo>
                    <a:cubicBezTo>
                      <a:pt x="134" y="176"/>
                      <a:pt x="136" y="174"/>
                      <a:pt x="136" y="172"/>
                    </a:cubicBezTo>
                    <a:cubicBezTo>
                      <a:pt x="136" y="44"/>
                      <a:pt x="136" y="44"/>
                      <a:pt x="136" y="44"/>
                    </a:cubicBezTo>
                    <a:cubicBezTo>
                      <a:pt x="136" y="42"/>
                      <a:pt x="134" y="40"/>
                      <a:pt x="132" y="40"/>
                    </a:cubicBezTo>
                    <a:close/>
                    <a:moveTo>
                      <a:pt x="128" y="168"/>
                    </a:moveTo>
                    <a:cubicBezTo>
                      <a:pt x="8" y="168"/>
                      <a:pt x="8" y="168"/>
                      <a:pt x="8" y="168"/>
                    </a:cubicBezTo>
                    <a:cubicBezTo>
                      <a:pt x="8" y="48"/>
                      <a:pt x="8" y="48"/>
                      <a:pt x="8" y="48"/>
                    </a:cubicBezTo>
                    <a:cubicBezTo>
                      <a:pt x="128" y="48"/>
                      <a:pt x="128" y="48"/>
                      <a:pt x="128" y="48"/>
                    </a:cubicBezTo>
                    <a:lnTo>
                      <a:pt x="128"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sp>
            <p:nvSpPr>
              <p:cNvPr id="13" name="Freeform 126">
                <a:extLst>
                  <a:ext uri="{FF2B5EF4-FFF2-40B4-BE49-F238E27FC236}">
                    <a16:creationId xmlns:a16="http://schemas.microsoft.com/office/drawing/2014/main" id="{8446B433-2C03-4CF0-8A17-CD31AF032941}"/>
                  </a:ext>
                </a:extLst>
              </p:cNvPr>
              <p:cNvSpPr>
                <a:spLocks noEditPoints="1"/>
              </p:cNvSpPr>
              <p:nvPr/>
            </p:nvSpPr>
            <p:spPr bwMode="auto">
              <a:xfrm>
                <a:off x="5575301" y="2019301"/>
                <a:ext cx="127000" cy="168275"/>
              </a:xfrm>
              <a:custGeom>
                <a:avLst/>
                <a:gdLst>
                  <a:gd name="T0" fmla="*/ 21 w 42"/>
                  <a:gd name="T1" fmla="*/ 1 h 56"/>
                  <a:gd name="T2" fmla="*/ 21 w 42"/>
                  <a:gd name="T3" fmla="*/ 0 h 56"/>
                  <a:gd name="T4" fmla="*/ 21 w 42"/>
                  <a:gd name="T5" fmla="*/ 0 h 56"/>
                  <a:gd name="T6" fmla="*/ 21 w 42"/>
                  <a:gd name="T7" fmla="*/ 1 h 56"/>
                  <a:gd name="T8" fmla="*/ 0 w 42"/>
                  <a:gd name="T9" fmla="*/ 23 h 56"/>
                  <a:gd name="T10" fmla="*/ 9 w 42"/>
                  <a:gd name="T11" fmla="*/ 41 h 56"/>
                  <a:gd name="T12" fmla="*/ 9 w 42"/>
                  <a:gd name="T13" fmla="*/ 46 h 56"/>
                  <a:gd name="T14" fmla="*/ 20 w 42"/>
                  <a:gd name="T15" fmla="*/ 56 h 56"/>
                  <a:gd name="T16" fmla="*/ 21 w 42"/>
                  <a:gd name="T17" fmla="*/ 56 h 56"/>
                  <a:gd name="T18" fmla="*/ 21 w 42"/>
                  <a:gd name="T19" fmla="*/ 56 h 56"/>
                  <a:gd name="T20" fmla="*/ 22 w 42"/>
                  <a:gd name="T21" fmla="*/ 56 h 56"/>
                  <a:gd name="T22" fmla="*/ 33 w 42"/>
                  <a:gd name="T23" fmla="*/ 46 h 56"/>
                  <a:gd name="T24" fmla="*/ 33 w 42"/>
                  <a:gd name="T25" fmla="*/ 41 h 56"/>
                  <a:gd name="T26" fmla="*/ 42 w 42"/>
                  <a:gd name="T27" fmla="*/ 23 h 56"/>
                  <a:gd name="T28" fmla="*/ 21 w 42"/>
                  <a:gd name="T29" fmla="*/ 1 h 56"/>
                  <a:gd name="T30" fmla="*/ 30 w 42"/>
                  <a:gd name="T31" fmla="*/ 37 h 56"/>
                  <a:gd name="T32" fmla="*/ 29 w 42"/>
                  <a:gd name="T33" fmla="*/ 40 h 56"/>
                  <a:gd name="T34" fmla="*/ 29 w 42"/>
                  <a:gd name="T35" fmla="*/ 46 h 56"/>
                  <a:gd name="T36" fmla="*/ 21 w 42"/>
                  <a:gd name="T37" fmla="*/ 52 h 56"/>
                  <a:gd name="T38" fmla="*/ 13 w 42"/>
                  <a:gd name="T39" fmla="*/ 46 h 56"/>
                  <a:gd name="T40" fmla="*/ 13 w 42"/>
                  <a:gd name="T41" fmla="*/ 39 h 56"/>
                  <a:gd name="T42" fmla="*/ 12 w 42"/>
                  <a:gd name="T43" fmla="*/ 37 h 56"/>
                  <a:gd name="T44" fmla="*/ 4 w 42"/>
                  <a:gd name="T45" fmla="*/ 23 h 56"/>
                  <a:gd name="T46" fmla="*/ 21 w 42"/>
                  <a:gd name="T47" fmla="*/ 6 h 56"/>
                  <a:gd name="T48" fmla="*/ 38 w 42"/>
                  <a:gd name="T49" fmla="*/ 23 h 56"/>
                  <a:gd name="T50" fmla="*/ 30 w 42"/>
                  <a:gd name="T51"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 h="56">
                    <a:moveTo>
                      <a:pt x="21" y="1"/>
                    </a:moveTo>
                    <a:cubicBezTo>
                      <a:pt x="21" y="1"/>
                      <a:pt x="21" y="0"/>
                      <a:pt x="21" y="0"/>
                    </a:cubicBezTo>
                    <a:cubicBezTo>
                      <a:pt x="21" y="0"/>
                      <a:pt x="21" y="0"/>
                      <a:pt x="21" y="0"/>
                    </a:cubicBezTo>
                    <a:cubicBezTo>
                      <a:pt x="21" y="0"/>
                      <a:pt x="21" y="1"/>
                      <a:pt x="21" y="1"/>
                    </a:cubicBezTo>
                    <a:cubicBezTo>
                      <a:pt x="10" y="1"/>
                      <a:pt x="0" y="12"/>
                      <a:pt x="0" y="23"/>
                    </a:cubicBezTo>
                    <a:cubicBezTo>
                      <a:pt x="0" y="30"/>
                      <a:pt x="1" y="37"/>
                      <a:pt x="9" y="41"/>
                    </a:cubicBezTo>
                    <a:cubicBezTo>
                      <a:pt x="9" y="46"/>
                      <a:pt x="9" y="46"/>
                      <a:pt x="9" y="46"/>
                    </a:cubicBezTo>
                    <a:cubicBezTo>
                      <a:pt x="9" y="53"/>
                      <a:pt x="15" y="56"/>
                      <a:pt x="20" y="56"/>
                    </a:cubicBezTo>
                    <a:cubicBezTo>
                      <a:pt x="21" y="56"/>
                      <a:pt x="21" y="56"/>
                      <a:pt x="21" y="56"/>
                    </a:cubicBezTo>
                    <a:cubicBezTo>
                      <a:pt x="21" y="56"/>
                      <a:pt x="21" y="56"/>
                      <a:pt x="21" y="56"/>
                    </a:cubicBezTo>
                    <a:cubicBezTo>
                      <a:pt x="21" y="56"/>
                      <a:pt x="21" y="56"/>
                      <a:pt x="22" y="56"/>
                    </a:cubicBezTo>
                    <a:cubicBezTo>
                      <a:pt x="27" y="56"/>
                      <a:pt x="33" y="53"/>
                      <a:pt x="33" y="46"/>
                    </a:cubicBezTo>
                    <a:cubicBezTo>
                      <a:pt x="33" y="41"/>
                      <a:pt x="33" y="41"/>
                      <a:pt x="33" y="41"/>
                    </a:cubicBezTo>
                    <a:cubicBezTo>
                      <a:pt x="41" y="37"/>
                      <a:pt x="42" y="29"/>
                      <a:pt x="42" y="23"/>
                    </a:cubicBezTo>
                    <a:cubicBezTo>
                      <a:pt x="42" y="11"/>
                      <a:pt x="33" y="1"/>
                      <a:pt x="21" y="1"/>
                    </a:cubicBezTo>
                    <a:close/>
                    <a:moveTo>
                      <a:pt x="30" y="37"/>
                    </a:moveTo>
                    <a:cubicBezTo>
                      <a:pt x="29" y="38"/>
                      <a:pt x="29" y="39"/>
                      <a:pt x="29" y="40"/>
                    </a:cubicBezTo>
                    <a:cubicBezTo>
                      <a:pt x="29" y="46"/>
                      <a:pt x="29" y="46"/>
                      <a:pt x="29" y="46"/>
                    </a:cubicBezTo>
                    <a:cubicBezTo>
                      <a:pt x="29" y="50"/>
                      <a:pt x="25" y="52"/>
                      <a:pt x="21" y="52"/>
                    </a:cubicBezTo>
                    <a:cubicBezTo>
                      <a:pt x="17" y="52"/>
                      <a:pt x="13" y="50"/>
                      <a:pt x="13" y="46"/>
                    </a:cubicBezTo>
                    <a:cubicBezTo>
                      <a:pt x="13" y="39"/>
                      <a:pt x="13" y="39"/>
                      <a:pt x="13" y="39"/>
                    </a:cubicBezTo>
                    <a:cubicBezTo>
                      <a:pt x="13" y="39"/>
                      <a:pt x="13" y="38"/>
                      <a:pt x="12" y="37"/>
                    </a:cubicBezTo>
                    <a:cubicBezTo>
                      <a:pt x="5" y="34"/>
                      <a:pt x="4" y="29"/>
                      <a:pt x="4" y="23"/>
                    </a:cubicBezTo>
                    <a:cubicBezTo>
                      <a:pt x="4" y="14"/>
                      <a:pt x="12" y="6"/>
                      <a:pt x="21" y="6"/>
                    </a:cubicBezTo>
                    <a:cubicBezTo>
                      <a:pt x="31" y="6"/>
                      <a:pt x="38" y="14"/>
                      <a:pt x="38" y="23"/>
                    </a:cubicBezTo>
                    <a:cubicBezTo>
                      <a:pt x="38" y="30"/>
                      <a:pt x="37" y="35"/>
                      <a:pt x="30"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仿宋" panose="02010609060101010101" pitchFamily="49" charset="-122"/>
                  <a:ea typeface="仿宋" panose="02010609060101010101" pitchFamily="49" charset="-122"/>
                </a:endParaRPr>
              </a:p>
            </p:txBody>
          </p:sp>
        </p:grpSp>
        <p:sp>
          <p:nvSpPr>
            <p:cNvPr id="11" name="内容占位符 2">
              <a:extLst>
                <a:ext uri="{FF2B5EF4-FFF2-40B4-BE49-F238E27FC236}">
                  <a16:creationId xmlns:a16="http://schemas.microsoft.com/office/drawing/2014/main" id="{73216611-D2D0-4CDA-89B4-8587B39A6E45}"/>
                </a:ext>
              </a:extLst>
            </p:cNvPr>
            <p:cNvSpPr txBox="1">
              <a:spLocks/>
            </p:cNvSpPr>
            <p:nvPr/>
          </p:nvSpPr>
          <p:spPr>
            <a:xfrm>
              <a:off x="1069615" y="6310306"/>
              <a:ext cx="10588191" cy="929488"/>
            </a:xfrm>
            <a:prstGeom prst="rect">
              <a:avLst/>
            </a:prstGeom>
          </p:spPr>
          <p:txBody>
            <a:bodyPr vert="horz" lIns="121917" tIns="60958" rIns="121917" bIns="60958" rtlCol="0">
              <a:noAutofit/>
            </a:bodyPr>
            <a:lstStyle>
              <a:lvl1pPr marL="457189" indent="-457189" algn="l" defTabSz="1219170" rtl="0" eaLnBrk="1" latinLnBrk="0" hangingPunct="1">
                <a:lnSpc>
                  <a:spcPct val="120000"/>
                </a:lnSpc>
                <a:spcBef>
                  <a:spcPct val="20000"/>
                </a:spcBef>
                <a:buFont typeface="Wingdings" pitchFamily="2" charset="2"/>
                <a:buChar char="l"/>
                <a:defRPr sz="1800" kern="1200">
                  <a:solidFill>
                    <a:schemeClr val="tx1">
                      <a:lumMod val="75000"/>
                      <a:lumOff val="25000"/>
                    </a:schemeClr>
                  </a:solidFill>
                  <a:latin typeface="微软雅黑" pitchFamily="34" charset="-122"/>
                  <a:ea typeface="微软雅黑" pitchFamily="34" charset="-122"/>
                  <a:cs typeface="+mn-cs"/>
                </a:defRPr>
              </a:lvl1pPr>
              <a:lvl2pPr marL="990575" indent="-380990" algn="l" defTabSz="1219170" rtl="0" eaLnBrk="1" latinLnBrk="0" hangingPunct="1">
                <a:spcBef>
                  <a:spcPct val="20000"/>
                </a:spcBef>
                <a:buFont typeface="Arial" pitchFamily="34" charset="0"/>
                <a:buChar char="–"/>
                <a:defRPr sz="1800" kern="1200">
                  <a:solidFill>
                    <a:schemeClr val="tx1">
                      <a:lumMod val="75000"/>
                      <a:lumOff val="25000"/>
                    </a:schemeClr>
                  </a:solidFill>
                  <a:latin typeface="微软雅黑" pitchFamily="34" charset="-122"/>
                  <a:ea typeface="微软雅黑" pitchFamily="34" charset="-122"/>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sz="2400" dirty="0">
                  <a:solidFill>
                    <a:schemeClr val="bg1"/>
                  </a:solidFill>
                  <a:latin typeface="仿宋" panose="02010609060101010101" pitchFamily="49" charset="-122"/>
                  <a:ea typeface="仿宋" panose="02010609060101010101" pitchFamily="49" charset="-122"/>
                </a:rPr>
                <a:t>【</a:t>
              </a:r>
              <a:r>
                <a:rPr lang="zh-CN" altLang="en-US" sz="2400" dirty="0">
                  <a:solidFill>
                    <a:schemeClr val="bg1"/>
                  </a:solidFill>
                  <a:latin typeface="仿宋" panose="02010609060101010101" pitchFamily="49" charset="-122"/>
                  <a:ea typeface="仿宋" panose="02010609060101010101" pitchFamily="49" charset="-122"/>
                </a:rPr>
                <a:t>例</a:t>
              </a:r>
              <a:r>
                <a:rPr lang="en-US" altLang="zh-CN" sz="2400" dirty="0">
                  <a:solidFill>
                    <a:schemeClr val="bg1"/>
                  </a:solidFill>
                  <a:latin typeface="仿宋" panose="02010609060101010101" pitchFamily="49" charset="-122"/>
                  <a:ea typeface="仿宋" panose="02010609060101010101" pitchFamily="49" charset="-122"/>
                </a:rPr>
                <a:t>2.28】</a:t>
              </a:r>
              <a:r>
                <a:rPr lang="zh-CN" altLang="en-US" sz="2400" dirty="0">
                  <a:solidFill>
                    <a:schemeClr val="bg1"/>
                  </a:solidFill>
                  <a:latin typeface="仿宋" panose="02010609060101010101" pitchFamily="49" charset="-122"/>
                  <a:ea typeface="仿宋" panose="02010609060101010101" pitchFamily="49" charset="-122"/>
                </a:rPr>
                <a:t>数组的内存表示。</a:t>
              </a:r>
              <a:endParaRPr lang="en-US" altLang="zh-CN" sz="2400" dirty="0">
                <a:solidFill>
                  <a:srgbClr val="FFFF00"/>
                </a:solidFill>
                <a:latin typeface="仿宋" panose="02010609060101010101" pitchFamily="49" charset="-122"/>
                <a:ea typeface="仿宋" panose="02010609060101010101" pitchFamily="49" charset="-122"/>
              </a:endParaRPr>
            </a:p>
          </p:txBody>
        </p:sp>
      </p:grpSp>
      <p:sp>
        <p:nvSpPr>
          <p:cNvPr id="14" name="Rectangle 2">
            <a:extLst>
              <a:ext uri="{FF2B5EF4-FFF2-40B4-BE49-F238E27FC236}">
                <a16:creationId xmlns:a16="http://schemas.microsoft.com/office/drawing/2014/main" id="{669E548D-4112-4A9B-AF46-290CD6B6EB96}"/>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仿宋" panose="02010609060101010101" pitchFamily="49" charset="-122"/>
              <a:ea typeface="仿宋" panose="02010609060101010101" pitchFamily="49" charset="-122"/>
            </a:endParaRPr>
          </a:p>
        </p:txBody>
      </p:sp>
      <p:graphicFrame>
        <p:nvGraphicFramePr>
          <p:cNvPr id="15" name="对象 14">
            <a:extLst>
              <a:ext uri="{FF2B5EF4-FFF2-40B4-BE49-F238E27FC236}">
                <a16:creationId xmlns:a16="http://schemas.microsoft.com/office/drawing/2014/main" id="{E7995269-5F6F-42F5-A331-63C400E6AE2C}"/>
              </a:ext>
            </a:extLst>
          </p:cNvPr>
          <p:cNvGraphicFramePr>
            <a:graphicFrameLocks noChangeAspect="1"/>
          </p:cNvGraphicFramePr>
          <p:nvPr>
            <p:extLst>
              <p:ext uri="{D42A27DB-BD31-4B8C-83A1-F6EECF244321}">
                <p14:modId xmlns:p14="http://schemas.microsoft.com/office/powerpoint/2010/main" val="3093421633"/>
              </p:ext>
            </p:extLst>
          </p:nvPr>
        </p:nvGraphicFramePr>
        <p:xfrm>
          <a:off x="5850624" y="1299629"/>
          <a:ext cx="5793688" cy="4496594"/>
        </p:xfrm>
        <a:graphic>
          <a:graphicData uri="http://schemas.openxmlformats.org/presentationml/2006/ole">
            <mc:AlternateContent xmlns:mc="http://schemas.openxmlformats.org/markup-compatibility/2006">
              <mc:Choice xmlns:v="urn:schemas-microsoft-com:vml" Requires="v">
                <p:oleObj spid="_x0000_s9226" r:id="rId3" imgW="5087823" imgH="3935831" progId="Visio.Drawing.11">
                  <p:embed/>
                </p:oleObj>
              </mc:Choice>
              <mc:Fallback>
                <p:oleObj r:id="rId3" imgW="5087823" imgH="3935831" progId="Visio.Drawing.11">
                  <p:embed/>
                  <p:pic>
                    <p:nvPicPr>
                      <p:cNvPr id="4"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0624" y="1299629"/>
                        <a:ext cx="5793688" cy="4496594"/>
                      </a:xfrm>
                      <a:prstGeom prst="rect">
                        <a:avLst/>
                      </a:prstGeom>
                      <a:noFill/>
                    </p:spPr>
                  </p:pic>
                </p:oleObj>
              </mc:Fallback>
            </mc:AlternateContent>
          </a:graphicData>
        </a:graphic>
      </p:graphicFrame>
      <p:sp>
        <p:nvSpPr>
          <p:cNvPr id="16" name="矩形 15">
            <a:hlinkClick r:id="rId5" action="ppaction://hlinkfile"/>
            <a:extLst>
              <a:ext uri="{FF2B5EF4-FFF2-40B4-BE49-F238E27FC236}">
                <a16:creationId xmlns:a16="http://schemas.microsoft.com/office/drawing/2014/main" id="{259121B9-32D7-4EDD-99DE-7C7F1726A158}"/>
              </a:ext>
            </a:extLst>
          </p:cNvPr>
          <p:cNvSpPr/>
          <p:nvPr/>
        </p:nvSpPr>
        <p:spPr>
          <a:xfrm>
            <a:off x="5340240" y="6253423"/>
            <a:ext cx="3030038" cy="461665"/>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sz="2400" b="1" dirty="0">
                <a:solidFill>
                  <a:srgbClr val="0070C0"/>
                </a:solidFill>
                <a:latin typeface="Times New Roman" panose="02020603050405020304" pitchFamily="18" charset="0"/>
                <a:cs typeface="Times New Roman" panose="02020603050405020304" pitchFamily="18" charset="0"/>
              </a:rPr>
              <a:t>Example2_28.java</a:t>
            </a:r>
            <a:endParaRPr lang="zh-CN" altLang="en-US"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6872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par>
                          <p:cTn id="16" fill="hold">
                            <p:stCondLst>
                              <p:cond delay="500"/>
                            </p:stCondLst>
                            <p:childTnLst>
                              <p:par>
                                <p:cTn id="17" presetID="6" presetClass="entr" presetSubtype="32"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ircle(out)">
                                      <p:cBhvr>
                                        <p:cTn id="19" dur="2000"/>
                                        <p:tgtEl>
                                          <p:spTgt spid="5"/>
                                        </p:tgtEl>
                                      </p:cBhvr>
                                    </p:animEffect>
                                  </p:childTnLst>
                                </p:cTn>
                              </p:par>
                            </p:childTnLst>
                          </p:cTn>
                        </p:par>
                        <p:par>
                          <p:cTn id="20" fill="hold">
                            <p:stCondLst>
                              <p:cond delay="2500"/>
                            </p:stCondLst>
                            <p:childTnLst>
                              <p:par>
                                <p:cTn id="21" presetID="2" presetClass="entr" presetSubtype="9" fill="hold" grpId="0" nodeType="after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 calcmode="lin" valueType="num">
                                      <p:cBhvr additive="base">
                                        <p:cTn id="23"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7">
                                            <p:txEl>
                                              <p:pRg st="0" end="0"/>
                                            </p:txEl>
                                          </p:spTgt>
                                        </p:tgtEl>
                                        <p:attrNameLst>
                                          <p:attrName>ppt_y</p:attrName>
                                        </p:attrNameLst>
                                      </p:cBhvr>
                                      <p:tavLst>
                                        <p:tav tm="0">
                                          <p:val>
                                            <p:strVal val="0-#ppt_h/2"/>
                                          </p:val>
                                        </p:tav>
                                        <p:tav tm="100000">
                                          <p:val>
                                            <p:strVal val="#ppt_y"/>
                                          </p:val>
                                        </p:tav>
                                      </p:tavLst>
                                    </p:anim>
                                  </p:childTnLst>
                                </p:cTn>
                              </p:par>
                            </p:childTnLst>
                          </p:cTn>
                        </p:par>
                        <p:par>
                          <p:cTn id="25" fill="hold">
                            <p:stCondLst>
                              <p:cond delay="3000"/>
                            </p:stCondLst>
                            <p:childTnLst>
                              <p:par>
                                <p:cTn id="26" presetID="2" presetClass="entr" presetSubtype="9" fill="hold" grpId="0" nodeType="afterEffect">
                                  <p:stCondLst>
                                    <p:cond delay="0"/>
                                  </p:stCondLst>
                                  <p:childTnLst>
                                    <p:set>
                                      <p:cBhvr>
                                        <p:cTn id="27" dur="1" fill="hold">
                                          <p:stCondLst>
                                            <p:cond delay="0"/>
                                          </p:stCondLst>
                                        </p:cTn>
                                        <p:tgtEl>
                                          <p:spTgt spid="7">
                                            <p:txEl>
                                              <p:pRg st="1" end="1"/>
                                            </p:txEl>
                                          </p:spTgt>
                                        </p:tgtEl>
                                        <p:attrNameLst>
                                          <p:attrName>style.visibility</p:attrName>
                                        </p:attrNameLst>
                                      </p:cBhvr>
                                      <p:to>
                                        <p:strVal val="visible"/>
                                      </p:to>
                                    </p:set>
                                    <p:anim calcmode="lin" valueType="num">
                                      <p:cBhvr additive="base">
                                        <p:cTn id="28"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p:cTn id="34" dur="1000" fill="hold"/>
                                        <p:tgtEl>
                                          <p:spTgt spid="15"/>
                                        </p:tgtEl>
                                        <p:attrNameLst>
                                          <p:attrName>ppt_w</p:attrName>
                                        </p:attrNameLst>
                                      </p:cBhvr>
                                      <p:tavLst>
                                        <p:tav tm="0">
                                          <p:val>
                                            <p:fltVal val="0"/>
                                          </p:val>
                                        </p:tav>
                                        <p:tav tm="100000">
                                          <p:val>
                                            <p:strVal val="#ppt_w"/>
                                          </p:val>
                                        </p:tav>
                                      </p:tavLst>
                                    </p:anim>
                                    <p:anim calcmode="lin" valueType="num">
                                      <p:cBhvr>
                                        <p:cTn id="35" dur="1000" fill="hold"/>
                                        <p:tgtEl>
                                          <p:spTgt spid="15"/>
                                        </p:tgtEl>
                                        <p:attrNameLst>
                                          <p:attrName>ppt_h</p:attrName>
                                        </p:attrNameLst>
                                      </p:cBhvr>
                                      <p:tavLst>
                                        <p:tav tm="0">
                                          <p:val>
                                            <p:fltVal val="0"/>
                                          </p:val>
                                        </p:tav>
                                        <p:tav tm="100000">
                                          <p:val>
                                            <p:strVal val="#ppt_h"/>
                                          </p:val>
                                        </p:tav>
                                      </p:tavLst>
                                    </p:anim>
                                    <p:anim calcmode="lin" valueType="num">
                                      <p:cBhvr>
                                        <p:cTn id="36" dur="1000" fill="hold"/>
                                        <p:tgtEl>
                                          <p:spTgt spid="15"/>
                                        </p:tgtEl>
                                        <p:attrNameLst>
                                          <p:attrName>style.rotation</p:attrName>
                                        </p:attrNameLst>
                                      </p:cBhvr>
                                      <p:tavLst>
                                        <p:tav tm="0">
                                          <p:val>
                                            <p:fltVal val="90"/>
                                          </p:val>
                                        </p:tav>
                                        <p:tav tm="100000">
                                          <p:val>
                                            <p:fltVal val="0"/>
                                          </p:val>
                                        </p:tav>
                                      </p:tavLst>
                                    </p:anim>
                                    <p:animEffect transition="in" filter="fade">
                                      <p:cBhvr>
                                        <p:cTn id="37" dur="10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500"/>
                                        <p:tgtEl>
                                          <p:spTgt spid="8"/>
                                        </p:tgtEl>
                                      </p:cBhvr>
                                    </p:animEffect>
                                  </p:childTnLst>
                                </p:cTn>
                              </p:par>
                            </p:childTnLst>
                          </p:cTn>
                        </p:par>
                        <p:par>
                          <p:cTn id="43" fill="hold">
                            <p:stCondLst>
                              <p:cond delay="500"/>
                            </p:stCondLst>
                            <p:childTnLst>
                              <p:par>
                                <p:cTn id="44" presetID="2" presetClass="entr" presetSubtype="2" fill="hold" nodeType="after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additive="base">
                                        <p:cTn id="46" dur="500" fill="hold"/>
                                        <p:tgtEl>
                                          <p:spTgt spid="9"/>
                                        </p:tgtEl>
                                        <p:attrNameLst>
                                          <p:attrName>ppt_x</p:attrName>
                                        </p:attrNameLst>
                                      </p:cBhvr>
                                      <p:tavLst>
                                        <p:tav tm="0">
                                          <p:val>
                                            <p:strVal val="1+#ppt_w/2"/>
                                          </p:val>
                                        </p:tav>
                                        <p:tav tm="100000">
                                          <p:val>
                                            <p:strVal val="#ppt_x"/>
                                          </p:val>
                                        </p:tav>
                                      </p:tavLst>
                                    </p:anim>
                                    <p:anim calcmode="lin" valueType="num">
                                      <p:cBhvr additive="base">
                                        <p:cTn id="47"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5" grpId="0" animBg="1"/>
      <p:bldP spid="6" grpId="0" animBg="1"/>
      <p:bldP spid="7" grpId="0" build="p"/>
      <p:bldP spid="8"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2060</TotalTime>
  <Words>9871</Words>
  <Application>Microsoft Office PowerPoint</Application>
  <PresentationFormat>宽屏</PresentationFormat>
  <Paragraphs>1091</Paragraphs>
  <Slides>122</Slides>
  <Notes>9</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122</vt:i4>
      </vt:variant>
    </vt:vector>
  </HeadingPairs>
  <TitlesOfParts>
    <vt:vector size="137" baseType="lpstr">
      <vt:lpstr>等线</vt:lpstr>
      <vt:lpstr>等线 Light</vt:lpstr>
      <vt:lpstr>仿宋</vt:lpstr>
      <vt:lpstr>黑体</vt:lpstr>
      <vt:lpstr>微软雅黑</vt:lpstr>
      <vt:lpstr>Arial</vt:lpstr>
      <vt:lpstr>Bodoni MT</vt:lpstr>
      <vt:lpstr>Calibri</vt:lpstr>
      <vt:lpstr>Courier New</vt:lpstr>
      <vt:lpstr>Symbol</vt:lpstr>
      <vt:lpstr>Tahoma</vt:lpstr>
      <vt:lpstr>Times New Roman</vt:lpstr>
      <vt:lpstr>Wingdings</vt:lpstr>
      <vt:lpstr>Office 主题​​</vt:lpstr>
      <vt:lpstr>Visio.Drawing.11</vt:lpstr>
      <vt:lpstr>PowerPoint 演示文稿</vt:lpstr>
      <vt:lpstr>PowerPoint 演示文稿</vt:lpstr>
      <vt:lpstr>2.1  标识符与关键字</vt:lpstr>
      <vt:lpstr>2.1  标识符与关键字</vt:lpstr>
      <vt:lpstr>2.1  标识符与关键字</vt:lpstr>
      <vt:lpstr>PowerPoint 演示文稿</vt:lpstr>
      <vt:lpstr>2.2  数据类型和运算符号</vt:lpstr>
      <vt:lpstr>2.2  数据类型和运算符号</vt:lpstr>
      <vt:lpstr>2.2  数据类型和运算符号</vt:lpstr>
      <vt:lpstr>2.2  数据类型和运算符号</vt:lpstr>
      <vt:lpstr>2.2  数据类型和运算符号</vt:lpstr>
      <vt:lpstr>2.2  数据类型和运算符号</vt:lpstr>
      <vt:lpstr>2.2  数据类型和运算符号</vt:lpstr>
      <vt:lpstr>2.2  数据类型和运算符号</vt:lpstr>
      <vt:lpstr>2.2  数据类型和运算符号</vt:lpstr>
      <vt:lpstr>2.2  数据类型和运算符号</vt:lpstr>
      <vt:lpstr>2.2  数据类型和运算符号</vt:lpstr>
      <vt:lpstr>2.2  数据类型和运算符号</vt:lpstr>
      <vt:lpstr>2.2  数据类型和运算符号</vt:lpstr>
      <vt:lpstr>2.2  数据类型和运算符号</vt:lpstr>
      <vt:lpstr>2.2  数据类型和运算符号</vt:lpstr>
      <vt:lpstr>2.2  数据类型和运算符号</vt:lpstr>
      <vt:lpstr>2.2  数据类型和运算符号</vt:lpstr>
      <vt:lpstr>2.2  数据类型和运算符号</vt:lpstr>
      <vt:lpstr>2.2  数据类型和运算符号</vt:lpstr>
      <vt:lpstr>2.2  数据类型和运算符号</vt:lpstr>
      <vt:lpstr>2.2  数据类型和运算符号</vt:lpstr>
      <vt:lpstr>2.2  数据类型和运算符号</vt:lpstr>
      <vt:lpstr>2.2  数据类型和运算符号</vt:lpstr>
      <vt:lpstr>2.2  数据类型和运算符号</vt:lpstr>
      <vt:lpstr>2.2  数据类型和运算符号</vt:lpstr>
      <vt:lpstr>2.2  数据类型和运算符号</vt:lpstr>
      <vt:lpstr>2.2  数据类型和运算符号</vt:lpstr>
      <vt:lpstr>2.2  数据类型和运算符号</vt:lpstr>
      <vt:lpstr>2.2  数据类型和运算符号</vt:lpstr>
      <vt:lpstr>2.2  数据类型和运算符号</vt:lpstr>
      <vt:lpstr>2.2  数据类型和运算符号</vt:lpstr>
      <vt:lpstr>2.2  数据类型和运算符号</vt:lpstr>
      <vt:lpstr>2.2  数据类型和运算符号</vt:lpstr>
      <vt:lpstr>2.2  数据类型和运算符号</vt:lpstr>
      <vt:lpstr>2.2  数据类型和运算符号</vt:lpstr>
      <vt:lpstr>2.2  数据类型和运算符号</vt:lpstr>
      <vt:lpstr>2.2  数据类型和运算符号</vt:lpstr>
      <vt:lpstr>2.2  数据类型和运算符号</vt:lpstr>
      <vt:lpstr>2.2  数据类型和运算符号</vt:lpstr>
      <vt:lpstr>2.2  数据类型和运算符号</vt:lpstr>
      <vt:lpstr>2.2  数据类型和运算符号</vt:lpstr>
      <vt:lpstr>PowerPoint 演示文稿</vt:lpstr>
      <vt:lpstr>2.3  输入输出</vt:lpstr>
      <vt:lpstr>2.3  输入输出</vt:lpstr>
      <vt:lpstr>2.3  输入输出</vt:lpstr>
      <vt:lpstr>2.3  输入输出</vt:lpstr>
      <vt:lpstr>2.3  输入输出</vt:lpstr>
      <vt:lpstr>2.3  输入输出</vt:lpstr>
      <vt:lpstr>PowerPoint 演示文稿</vt:lpstr>
      <vt:lpstr>2.4  流程控制</vt:lpstr>
      <vt:lpstr>2.4  控制语句</vt:lpstr>
      <vt:lpstr>2.4  控制语句</vt:lpstr>
      <vt:lpstr>2.4  控制语句</vt:lpstr>
      <vt:lpstr>2.4  控制语句</vt:lpstr>
      <vt:lpstr>2.4  控制语句</vt:lpstr>
      <vt:lpstr>2.4  控制语句</vt:lpstr>
      <vt:lpstr>2.4  控制语句</vt:lpstr>
      <vt:lpstr>2.4  控制语句</vt:lpstr>
      <vt:lpstr>2.4  控制语句</vt:lpstr>
      <vt:lpstr>2.4  控制语句</vt:lpstr>
      <vt:lpstr>2.4  控制语句</vt:lpstr>
      <vt:lpstr>2.4  控制语句</vt:lpstr>
      <vt:lpstr>2.4  控制语句</vt:lpstr>
      <vt:lpstr>2.4  控制语句</vt:lpstr>
      <vt:lpstr>2.4  控制语句</vt:lpstr>
      <vt:lpstr>2.4  控制语句</vt:lpstr>
      <vt:lpstr>2.4  控制语句</vt:lpstr>
      <vt:lpstr>2.4  控制语句</vt:lpstr>
      <vt:lpstr>2.4  控制语句</vt:lpstr>
      <vt:lpstr>2.4  控制语句</vt:lpstr>
      <vt:lpstr>2.4  控制语句</vt:lpstr>
      <vt:lpstr>2.4  控制语句</vt:lpstr>
      <vt:lpstr>2.4  控制语句</vt:lpstr>
      <vt:lpstr>2.4  控制语句</vt:lpstr>
      <vt:lpstr>2.4  控制语句</vt:lpstr>
      <vt:lpstr>2.4  控制语句</vt:lpstr>
      <vt:lpstr>2.4  控制语句</vt:lpstr>
      <vt:lpstr>2.4  控制语句</vt:lpstr>
      <vt:lpstr>2.4  控制语句</vt:lpstr>
      <vt:lpstr>2.4  控制语句</vt:lpstr>
      <vt:lpstr>2.4  控制语句</vt:lpstr>
      <vt:lpstr>2.4  控制语句</vt:lpstr>
      <vt:lpstr>2.4  控制语句</vt:lpstr>
      <vt:lpstr>PowerPoint 演示文稿</vt:lpstr>
      <vt:lpstr>2.5  数组</vt:lpstr>
      <vt:lpstr>2.5  数组</vt:lpstr>
      <vt:lpstr>2.5  数组</vt:lpstr>
      <vt:lpstr>2.5  数组</vt:lpstr>
      <vt:lpstr>2.5  数组</vt:lpstr>
      <vt:lpstr>2.5  数组</vt:lpstr>
      <vt:lpstr>2.5  数组</vt:lpstr>
      <vt:lpstr>2.5  数组</vt:lpstr>
      <vt:lpstr>2.5  数组</vt:lpstr>
      <vt:lpstr>2.5  数组</vt:lpstr>
      <vt:lpstr>2.5  数组</vt:lpstr>
      <vt:lpstr>2.5  数组</vt:lpstr>
      <vt:lpstr>2.5  数组</vt:lpstr>
      <vt:lpstr>2.5  数组</vt:lpstr>
      <vt:lpstr>2.5  数组</vt:lpstr>
      <vt:lpstr>2.5  数组</vt:lpstr>
      <vt:lpstr>2.5  数组</vt:lpstr>
      <vt:lpstr>2.5  数组</vt:lpstr>
      <vt:lpstr>PowerPoint 演示文稿</vt:lpstr>
      <vt:lpstr>2.6  枚举</vt:lpstr>
      <vt:lpstr>2.6  枚举</vt:lpstr>
      <vt:lpstr>2.6  枚举</vt:lpstr>
      <vt:lpstr>2.6  枚举</vt:lpstr>
      <vt:lpstr>2.6  枚举</vt:lpstr>
      <vt:lpstr>2.6  枚举</vt:lpstr>
      <vt:lpstr>2.6  枚举</vt:lpstr>
      <vt:lpstr>2.6  枚举</vt:lpstr>
      <vt:lpstr>PowerPoint 演示文稿</vt:lpstr>
      <vt:lpstr>PowerPoint 演示文稿</vt:lpstr>
      <vt:lpstr>PowerPoint 演示文稿</vt:lpstr>
      <vt:lpstr>习题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DarlingKe</dc:creator>
  <cp:lastModifiedBy>DarlingKe</cp:lastModifiedBy>
  <cp:revision>35</cp:revision>
  <dcterms:created xsi:type="dcterms:W3CDTF">2021-12-31T23:04:28Z</dcterms:created>
  <dcterms:modified xsi:type="dcterms:W3CDTF">2022-01-25T12:38:25Z</dcterms:modified>
</cp:coreProperties>
</file>