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sldIdLst>
    <p:sldId id="256" r:id="rId2"/>
    <p:sldId id="266" r:id="rId3"/>
    <p:sldId id="425" r:id="rId4"/>
    <p:sldId id="657" r:id="rId5"/>
    <p:sldId id="658" r:id="rId6"/>
    <p:sldId id="659" r:id="rId7"/>
    <p:sldId id="660" r:id="rId8"/>
    <p:sldId id="661" r:id="rId9"/>
    <p:sldId id="662" r:id="rId10"/>
    <p:sldId id="663" r:id="rId11"/>
    <p:sldId id="664" r:id="rId12"/>
    <p:sldId id="665" r:id="rId13"/>
    <p:sldId id="666" r:id="rId14"/>
    <p:sldId id="667" r:id="rId15"/>
    <p:sldId id="668" r:id="rId16"/>
    <p:sldId id="669" r:id="rId17"/>
    <p:sldId id="672" r:id="rId18"/>
    <p:sldId id="670" r:id="rId19"/>
    <p:sldId id="673" r:id="rId20"/>
    <p:sldId id="674" r:id="rId21"/>
    <p:sldId id="675" r:id="rId22"/>
    <p:sldId id="676" r:id="rId23"/>
    <p:sldId id="677" r:id="rId24"/>
    <p:sldId id="678" r:id="rId25"/>
    <p:sldId id="679" r:id="rId26"/>
    <p:sldId id="680" r:id="rId27"/>
    <p:sldId id="681" r:id="rId28"/>
    <p:sldId id="682" r:id="rId29"/>
    <p:sldId id="683" r:id="rId30"/>
    <p:sldId id="684" r:id="rId31"/>
    <p:sldId id="685" r:id="rId32"/>
    <p:sldId id="686" r:id="rId33"/>
    <p:sldId id="689" r:id="rId34"/>
    <p:sldId id="690" r:id="rId35"/>
    <p:sldId id="691" r:id="rId36"/>
    <p:sldId id="695" r:id="rId37"/>
    <p:sldId id="692" r:id="rId38"/>
    <p:sldId id="697" r:id="rId39"/>
    <p:sldId id="698" r:id="rId40"/>
    <p:sldId id="699" r:id="rId41"/>
    <p:sldId id="700" r:id="rId42"/>
    <p:sldId id="706" r:id="rId43"/>
    <p:sldId id="707" r:id="rId44"/>
    <p:sldId id="708" r:id="rId45"/>
    <p:sldId id="709" r:id="rId46"/>
    <p:sldId id="710" r:id="rId47"/>
    <p:sldId id="696" r:id="rId48"/>
    <p:sldId id="701" r:id="rId49"/>
    <p:sldId id="711" r:id="rId50"/>
    <p:sldId id="712" r:id="rId51"/>
    <p:sldId id="777" r:id="rId52"/>
    <p:sldId id="705" r:id="rId53"/>
    <p:sldId id="778" r:id="rId54"/>
    <p:sldId id="779" r:id="rId55"/>
    <p:sldId id="780" r:id="rId56"/>
    <p:sldId id="781" r:id="rId57"/>
    <p:sldId id="782" r:id="rId58"/>
    <p:sldId id="783" r:id="rId59"/>
    <p:sldId id="784" r:id="rId60"/>
    <p:sldId id="785" r:id="rId61"/>
    <p:sldId id="786" r:id="rId62"/>
    <p:sldId id="787" r:id="rId63"/>
    <p:sldId id="789" r:id="rId64"/>
    <p:sldId id="790" r:id="rId65"/>
    <p:sldId id="791" r:id="rId66"/>
    <p:sldId id="792" r:id="rId67"/>
    <p:sldId id="793" r:id="rId68"/>
    <p:sldId id="794" r:id="rId69"/>
    <p:sldId id="795" r:id="rId70"/>
    <p:sldId id="796" r:id="rId71"/>
    <p:sldId id="797" r:id="rId72"/>
    <p:sldId id="798" r:id="rId73"/>
    <p:sldId id="799" r:id="rId74"/>
    <p:sldId id="800" r:id="rId75"/>
    <p:sldId id="801" r:id="rId76"/>
    <p:sldId id="866" r:id="rId77"/>
    <p:sldId id="867" r:id="rId78"/>
    <p:sldId id="714" r:id="rId79"/>
    <p:sldId id="715" r:id="rId80"/>
    <p:sldId id="716" r:id="rId81"/>
    <p:sldId id="717" r:id="rId82"/>
    <p:sldId id="718" r:id="rId83"/>
    <p:sldId id="719" r:id="rId84"/>
    <p:sldId id="325" r:id="rId85"/>
    <p:sldId id="639" r:id="rId86"/>
    <p:sldId id="720" r:id="rId87"/>
    <p:sldId id="721" r:id="rId88"/>
    <p:sldId id="723" r:id="rId89"/>
    <p:sldId id="724" r:id="rId90"/>
    <p:sldId id="725" r:id="rId91"/>
    <p:sldId id="726" r:id="rId92"/>
    <p:sldId id="727" r:id="rId93"/>
    <p:sldId id="728" r:id="rId94"/>
    <p:sldId id="729" r:id="rId95"/>
    <p:sldId id="730" r:id="rId96"/>
    <p:sldId id="731" r:id="rId97"/>
    <p:sldId id="732" r:id="rId98"/>
    <p:sldId id="733" r:id="rId99"/>
    <p:sldId id="734" r:id="rId100"/>
    <p:sldId id="735" r:id="rId101"/>
    <p:sldId id="736" r:id="rId102"/>
    <p:sldId id="737" r:id="rId103"/>
    <p:sldId id="740" r:id="rId104"/>
    <p:sldId id="741" r:id="rId105"/>
    <p:sldId id="742" r:id="rId106"/>
    <p:sldId id="743" r:id="rId107"/>
    <p:sldId id="744" r:id="rId108"/>
    <p:sldId id="745" r:id="rId109"/>
    <p:sldId id="746" r:id="rId110"/>
    <p:sldId id="748" r:id="rId111"/>
    <p:sldId id="749" r:id="rId112"/>
    <p:sldId id="750" r:id="rId113"/>
    <p:sldId id="751" r:id="rId114"/>
    <p:sldId id="752" r:id="rId115"/>
    <p:sldId id="753" r:id="rId116"/>
    <p:sldId id="754" r:id="rId117"/>
    <p:sldId id="755" r:id="rId118"/>
    <p:sldId id="756" r:id="rId119"/>
    <p:sldId id="757" r:id="rId120"/>
    <p:sldId id="758" r:id="rId121"/>
    <p:sldId id="759" r:id="rId122"/>
    <p:sldId id="760" r:id="rId123"/>
    <p:sldId id="761" r:id="rId124"/>
    <p:sldId id="762" r:id="rId125"/>
    <p:sldId id="763" r:id="rId126"/>
    <p:sldId id="764" r:id="rId127"/>
    <p:sldId id="765" r:id="rId128"/>
    <p:sldId id="766" r:id="rId129"/>
    <p:sldId id="767" r:id="rId130"/>
    <p:sldId id="768" r:id="rId131"/>
    <p:sldId id="769" r:id="rId132"/>
    <p:sldId id="770" r:id="rId133"/>
    <p:sldId id="771" r:id="rId134"/>
    <p:sldId id="772" r:id="rId135"/>
    <p:sldId id="773" r:id="rId136"/>
    <p:sldId id="774" r:id="rId137"/>
    <p:sldId id="775" r:id="rId138"/>
    <p:sldId id="776" r:id="rId139"/>
    <p:sldId id="517" r:id="rId140"/>
    <p:sldId id="458" r:id="rId1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09DF7-43B4-440C-990D-E50CB60BAD18}" type="datetimeFigureOut">
              <a:rPr lang="zh-CN" altLang="en-US" smtClean="0"/>
              <a:t>2022/1/25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64FC-2655-4102-90F3-8B57CAAD58A0}" type="slidenum">
              <a:rPr lang="zh-CN" altLang="en-US" smtClean="0"/>
              <a:t>‹#›</a:t>
            </a:fld>
            <a:endParaRPr lang="zh-CN" altLang="en-US"/>
          </a:p>
        </p:txBody>
      </p:sp>
    </p:spTree>
    <p:extLst>
      <p:ext uri="{BB962C8B-B14F-4D97-AF65-F5344CB8AC3E}">
        <p14:creationId xmlns:p14="http://schemas.microsoft.com/office/powerpoint/2010/main" val="188611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a:t>
            </a:fld>
            <a:endParaRPr lang="zh-CN" altLang="en-US"/>
          </a:p>
        </p:txBody>
      </p:sp>
    </p:spTree>
    <p:extLst>
      <p:ext uri="{BB962C8B-B14F-4D97-AF65-F5344CB8AC3E}">
        <p14:creationId xmlns:p14="http://schemas.microsoft.com/office/powerpoint/2010/main" val="1805988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86</a:t>
            </a:fld>
            <a:endParaRPr lang="zh-CN" altLang="en-US"/>
          </a:p>
        </p:txBody>
      </p:sp>
    </p:spTree>
    <p:extLst>
      <p:ext uri="{BB962C8B-B14F-4D97-AF65-F5344CB8AC3E}">
        <p14:creationId xmlns:p14="http://schemas.microsoft.com/office/powerpoint/2010/main" val="81870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17</a:t>
            </a:fld>
            <a:endParaRPr lang="zh-CN" altLang="en-US"/>
          </a:p>
        </p:txBody>
      </p:sp>
    </p:spTree>
    <p:extLst>
      <p:ext uri="{BB962C8B-B14F-4D97-AF65-F5344CB8AC3E}">
        <p14:creationId xmlns:p14="http://schemas.microsoft.com/office/powerpoint/2010/main" val="4030590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36</a:t>
            </a:fld>
            <a:endParaRPr lang="zh-CN" altLang="en-US"/>
          </a:p>
        </p:txBody>
      </p:sp>
    </p:spTree>
    <p:extLst>
      <p:ext uri="{BB962C8B-B14F-4D97-AF65-F5344CB8AC3E}">
        <p14:creationId xmlns:p14="http://schemas.microsoft.com/office/powerpoint/2010/main" val="421427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47</a:t>
            </a:fld>
            <a:endParaRPr lang="zh-CN" altLang="en-US"/>
          </a:p>
        </p:txBody>
      </p:sp>
    </p:spTree>
    <p:extLst>
      <p:ext uri="{BB962C8B-B14F-4D97-AF65-F5344CB8AC3E}">
        <p14:creationId xmlns:p14="http://schemas.microsoft.com/office/powerpoint/2010/main" val="9088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49</a:t>
            </a:fld>
            <a:endParaRPr lang="zh-CN" altLang="en-US"/>
          </a:p>
        </p:txBody>
      </p:sp>
    </p:spTree>
    <p:extLst>
      <p:ext uri="{BB962C8B-B14F-4D97-AF65-F5344CB8AC3E}">
        <p14:creationId xmlns:p14="http://schemas.microsoft.com/office/powerpoint/2010/main" val="2872001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78</a:t>
            </a:fld>
            <a:endParaRPr lang="zh-CN" altLang="en-US"/>
          </a:p>
        </p:txBody>
      </p:sp>
    </p:spTree>
    <p:extLst>
      <p:ext uri="{BB962C8B-B14F-4D97-AF65-F5344CB8AC3E}">
        <p14:creationId xmlns:p14="http://schemas.microsoft.com/office/powerpoint/2010/main" val="1904967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83</a:t>
            </a:fld>
            <a:endParaRPr lang="zh-CN" altLang="en-US"/>
          </a:p>
        </p:txBody>
      </p:sp>
    </p:spTree>
    <p:extLst>
      <p:ext uri="{BB962C8B-B14F-4D97-AF65-F5344CB8AC3E}">
        <p14:creationId xmlns:p14="http://schemas.microsoft.com/office/powerpoint/2010/main" val="250299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84</a:t>
            </a:fld>
            <a:endParaRPr lang="zh-CN" altLang="en-US"/>
          </a:p>
        </p:txBody>
      </p:sp>
    </p:spTree>
    <p:extLst>
      <p:ext uri="{BB962C8B-B14F-4D97-AF65-F5344CB8AC3E}">
        <p14:creationId xmlns:p14="http://schemas.microsoft.com/office/powerpoint/2010/main" val="334637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85</a:t>
            </a:fld>
            <a:endParaRPr lang="zh-CN" altLang="en-US"/>
          </a:p>
        </p:txBody>
      </p:sp>
    </p:spTree>
    <p:extLst>
      <p:ext uri="{BB962C8B-B14F-4D97-AF65-F5344CB8AC3E}">
        <p14:creationId xmlns:p14="http://schemas.microsoft.com/office/powerpoint/2010/main" val="3879610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426BF-75C4-428F-B8BC-2B28DF5838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B9DF5C-7C5A-4355-8C79-D807ECCB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84A09-1EDC-4CEB-9C7E-ECC81D381321}"/>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01BDB119-2A9E-4A0D-A5A9-3DCC71394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38D4FB-DA56-410B-8434-717A87D24087}"/>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39479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736F-F9BE-41C1-8567-3FD6C6DA83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457B65-B0EE-4A2C-8B63-628D4D65D9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77A2E0-2212-457A-9AE4-E369F04DDAEC}"/>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5CE28971-1CC8-4E3F-A456-792DB6175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0C085-78DF-4BB0-8081-3EE091F5F91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34522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B200AA-A13C-4555-BC8C-48D10FCA22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6FAE09-DEB0-4098-A940-0A228FC2DE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F42C4-9B63-483A-9095-AA46F34FA331}"/>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37D58142-7FED-4F03-A99E-8EA0CD888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81AF8A-2F71-4DDF-BAEE-9E00B7AFB160}"/>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72613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777B8-A7DB-4E89-90C5-2F47D6251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1BA29E-640C-4296-BC56-8C42081FF5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77D2A-46AF-48F5-8E7A-015927B8EFA7}"/>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31066BA7-808F-4730-A2BB-EBB9CB5AD7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20C51E-41E9-44AA-98D6-6E1D2E7313F8}"/>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
        <p:nvSpPr>
          <p:cNvPr id="7" name="矩形 6">
            <a:extLst>
              <a:ext uri="{FF2B5EF4-FFF2-40B4-BE49-F238E27FC236}">
                <a16:creationId xmlns:a16="http://schemas.microsoft.com/office/drawing/2014/main" id="{084396DD-CF1A-41ED-A027-40F0057EC11D}"/>
              </a:ext>
            </a:extLst>
          </p:cNvPr>
          <p:cNvSpPr/>
          <p:nvPr userDrawn="1"/>
        </p:nvSpPr>
        <p:spPr>
          <a:xfrm>
            <a:off x="-21425" y="293537"/>
            <a:ext cx="858831" cy="697293"/>
          </a:xfrm>
          <a:prstGeom prst="rect">
            <a:avLst/>
          </a:pr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8" name="矩形 7">
            <a:extLst>
              <a:ext uri="{FF2B5EF4-FFF2-40B4-BE49-F238E27FC236}">
                <a16:creationId xmlns:a16="http://schemas.microsoft.com/office/drawing/2014/main" id="{517B620F-5C24-4009-B24B-84C15697A2DD}"/>
              </a:ext>
            </a:extLst>
          </p:cNvPr>
          <p:cNvSpPr/>
          <p:nvPr userDrawn="1"/>
        </p:nvSpPr>
        <p:spPr>
          <a:xfrm>
            <a:off x="928855"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9" name="矩形 8">
            <a:extLst>
              <a:ext uri="{FF2B5EF4-FFF2-40B4-BE49-F238E27FC236}">
                <a16:creationId xmlns:a16="http://schemas.microsoft.com/office/drawing/2014/main" id="{BEE158A2-B2AB-4949-89CB-7418CD48E619}"/>
              </a:ext>
            </a:extLst>
          </p:cNvPr>
          <p:cNvSpPr/>
          <p:nvPr userDrawn="1"/>
        </p:nvSpPr>
        <p:spPr>
          <a:xfrm>
            <a:off x="12063949" y="293537"/>
            <a:ext cx="95988" cy="697293"/>
          </a:xfrm>
          <a:prstGeom prst="rect">
            <a:avLst/>
          </a:pr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10" name="矩形 9">
            <a:extLst>
              <a:ext uri="{FF2B5EF4-FFF2-40B4-BE49-F238E27FC236}">
                <a16:creationId xmlns:a16="http://schemas.microsoft.com/office/drawing/2014/main" id="{45E47B74-3319-4D92-8596-44B767C8C8FF}"/>
              </a:ext>
            </a:extLst>
          </p:cNvPr>
          <p:cNvSpPr/>
          <p:nvPr userDrawn="1"/>
        </p:nvSpPr>
        <p:spPr>
          <a:xfrm>
            <a:off x="11973758"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extLst>
      <p:ext uri="{BB962C8B-B14F-4D97-AF65-F5344CB8AC3E}">
        <p14:creationId xmlns:p14="http://schemas.microsoft.com/office/powerpoint/2010/main" val="12167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0D71F-227E-4460-AE84-4783F51F15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A2D6A0-31A5-4D2B-B411-3EEBC93F1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C4F090-3772-4039-8CA8-352B87BBCDF3}"/>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982B2FC8-B4CB-4449-8902-472DF24A4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7A2ED1-0178-4D70-8A7B-1DEBBFDCDF7B}"/>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42183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916AA-2392-4FF6-89AA-61B0DBE1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1DC36D-BCAD-4CEF-BC4E-25C5B39880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081AE3-A984-4949-A72A-EB530279DF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196AF9-2307-4168-8FBE-69E2454E1C9E}"/>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994321C3-8A3C-4FB3-931D-AA3F8F8BB4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CF34C4-F798-456B-AD9C-F63CA0FBBA36}"/>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0230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36F0-9E9C-4B31-9887-5C5E122D71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4EB28F-750E-4722-A2F9-D25878720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038374-87AF-4B41-A264-E08D485726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4FDA6F-92C3-4F07-889A-47454D56F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632170-990B-4194-B0BF-66F3CCD2C53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D3CA86-5746-423C-8426-2DC70198A838}"/>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8" name="页脚占位符 7">
            <a:extLst>
              <a:ext uri="{FF2B5EF4-FFF2-40B4-BE49-F238E27FC236}">
                <a16:creationId xmlns:a16="http://schemas.microsoft.com/office/drawing/2014/main" id="{0ABA6AF9-6ADF-4242-8A14-324DB8EC7F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E590B-B578-42C0-B6E2-6D10F8287241}"/>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8074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E1C3B-51FA-486E-895A-763E3617B2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C8E33D-697C-4300-8FEA-22C0362CA3FB}"/>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4" name="页脚占位符 3">
            <a:extLst>
              <a:ext uri="{FF2B5EF4-FFF2-40B4-BE49-F238E27FC236}">
                <a16:creationId xmlns:a16="http://schemas.microsoft.com/office/drawing/2014/main" id="{158F17C4-A3DE-4D30-9BD7-EEBC22391A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E209B7-AEF2-46AF-9BAB-7C47DC097613}"/>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588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2FA273-09F1-4BB3-A0CB-4E74958DC375}"/>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3" name="页脚占位符 2">
            <a:extLst>
              <a:ext uri="{FF2B5EF4-FFF2-40B4-BE49-F238E27FC236}">
                <a16:creationId xmlns:a16="http://schemas.microsoft.com/office/drawing/2014/main" id="{0D5CBE46-4FFB-4461-B274-52B130F720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1CF690-F10B-4B09-9D0E-7B760029953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3104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2CCBB-F4B5-4643-9401-355A1E042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A23F8B-092C-4068-A12D-F3C6F44FD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5F3084-60F7-4704-97C5-3BCC1093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997444-10B4-463B-8FBB-B67DAD8C6903}"/>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C3D89BDE-70DF-414E-8E87-11056867F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26A51-7D78-407A-B043-FF0D0DBC504E}"/>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8060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47A37-0A24-4945-B688-2E0DCD487C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30D977-923A-44DB-9B5C-7076327CC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FF997D-F658-4525-8B06-CFBE6B8D8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1C8D5E-517A-4990-81F7-6DEE8B7E1084}"/>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6A9EA405-F6A9-4DA7-B259-221166F3D8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27E34B-F9E9-4BFA-99E2-3ABDB598E88C}"/>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6551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6FEB1A-2B25-4872-8A70-4D51C0EE3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7C9B59-C75D-4805-BF89-7D8F03DD4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EB5858-2DBF-4781-9621-70A09FF5B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7F157AE8-2E55-4BC5-A3A2-E379C4F7A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795BE4-FCA7-4091-AD48-E0325E876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44757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code/c003/Employee.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code/c003/Manager.java"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code/c003/Example4_01.java"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code/c003/Example4_02.java"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hyperlink" Target="code/c003/Example4_03.java"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code/c003/Example4_06.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code/c003/Example4_07.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2" Type="http://schemas.openxmlformats.org/officeDocument/2006/relationships/hyperlink" Target="code/c003/Example4_08.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code/c003/Example4_09.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code/c003/Example4_10.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code/c003/Example4_11.jav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code/c003/Example4_12.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code/c003/Example4_13.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code/c003/Example4_15.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code/c003/Example4_16.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code/c003/Example4_17.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code/c003/Example4_18.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code/c003/Example4_19.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code/c003/Example4_21.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code/c003/Example4_22.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code/c003/innerclass/InnerClassTest1.java"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code/c003/LamdaTes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code/c003/Example4_24.java"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Java&#38754;&#21521;&#23545;&#35937;&#31532;3&#29256;&#20195;&#30721;/chapter4/&#20363;&#23376;21/qingdan.mf"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code/c003/jar/tom/jiafei/Example4_21.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code/c003/jar2/my/app/Example4_22.java"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Java&#38754;&#21521;&#23545;&#35937;&#31532;3&#29256;&#20195;&#30721;/chapter4/&#20363;&#23376;22/moon.mf"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code/c003/MemoryMonitor.java"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F65794-2BAE-4474-9260-4C7E4AAC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a:extLst>
              <a:ext uri="{FF2B5EF4-FFF2-40B4-BE49-F238E27FC236}">
                <a16:creationId xmlns:a16="http://schemas.microsoft.com/office/drawing/2014/main" id="{CE6CDBC4-7C1B-464B-9EB3-68BE03E5D8B9}"/>
              </a:ext>
            </a:extLst>
          </p:cNvPr>
          <p:cNvSpPr/>
          <p:nvPr/>
        </p:nvSpPr>
        <p:spPr>
          <a:xfrm>
            <a:off x="0" y="7915"/>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4A1FEFEF-B875-4BE4-975F-D833BC7F8762}"/>
              </a:ext>
            </a:extLst>
          </p:cNvPr>
          <p:cNvSpPr/>
          <p:nvPr/>
        </p:nvSpPr>
        <p:spPr>
          <a:xfrm>
            <a:off x="4243690" y="1345785"/>
            <a:ext cx="3779222" cy="3780589"/>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5363111-34AC-4E4F-880C-40010A18F4A5}"/>
              </a:ext>
            </a:extLst>
          </p:cNvPr>
          <p:cNvSpPr/>
          <p:nvPr/>
        </p:nvSpPr>
        <p:spPr>
          <a:xfrm>
            <a:off x="4519188" y="1606177"/>
            <a:ext cx="3239578" cy="324075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85699EE9-683F-47FD-B2BE-2487E26AF84E}"/>
              </a:ext>
            </a:extLst>
          </p:cNvPr>
          <p:cNvCxnSpPr/>
          <p:nvPr/>
        </p:nvCxnSpPr>
        <p:spPr>
          <a:xfrm>
            <a:off x="2028569"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48A9F2-208D-4B3C-8EC7-3266B7E3AC36}"/>
              </a:ext>
            </a:extLst>
          </p:cNvPr>
          <p:cNvCxnSpPr/>
          <p:nvPr/>
        </p:nvCxnSpPr>
        <p:spPr>
          <a:xfrm>
            <a:off x="1555741"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C07F70A-103E-4C53-B75A-B40736DCC682}"/>
              </a:ext>
            </a:extLst>
          </p:cNvPr>
          <p:cNvSpPr/>
          <p:nvPr/>
        </p:nvSpPr>
        <p:spPr>
          <a:xfrm>
            <a:off x="1520981" y="3275140"/>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953C7BB-63AE-48F8-B06B-3029B1844F8A}"/>
              </a:ext>
            </a:extLst>
          </p:cNvPr>
          <p:cNvSpPr/>
          <p:nvPr/>
        </p:nvSpPr>
        <p:spPr>
          <a:xfrm>
            <a:off x="2502804" y="3275139"/>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E896DF7-4E89-4A51-AD97-D1A05D3DC985}"/>
              </a:ext>
            </a:extLst>
          </p:cNvPr>
          <p:cNvSpPr/>
          <p:nvPr/>
        </p:nvSpPr>
        <p:spPr>
          <a:xfrm rot="16200000">
            <a:off x="1538371" y="2804627"/>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19400C21-5EE9-4F1B-83E5-C4FA0A6000A2}"/>
              </a:ext>
            </a:extLst>
          </p:cNvPr>
          <p:cNvCxnSpPr/>
          <p:nvPr/>
        </p:nvCxnSpPr>
        <p:spPr>
          <a:xfrm>
            <a:off x="10179410" y="3296603"/>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B8349FE-5816-48E8-8CD8-E76D36444194}"/>
              </a:ext>
            </a:extLst>
          </p:cNvPr>
          <p:cNvCxnSpPr/>
          <p:nvPr/>
        </p:nvCxnSpPr>
        <p:spPr>
          <a:xfrm>
            <a:off x="9701820" y="3296602"/>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F18B91B-0E2F-4989-A858-9930BCE0276D}"/>
              </a:ext>
            </a:extLst>
          </p:cNvPr>
          <p:cNvSpPr/>
          <p:nvPr/>
        </p:nvSpPr>
        <p:spPr>
          <a:xfrm>
            <a:off x="9665472" y="3273736"/>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A924DD5-F277-4CBF-9C37-AAEBA83BC2A9}"/>
              </a:ext>
            </a:extLst>
          </p:cNvPr>
          <p:cNvSpPr/>
          <p:nvPr/>
        </p:nvSpPr>
        <p:spPr>
          <a:xfrm>
            <a:off x="10653645" y="3278498"/>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735EFDA-E84C-43EB-9900-C7B5E5D9632F}"/>
              </a:ext>
            </a:extLst>
          </p:cNvPr>
          <p:cNvSpPr/>
          <p:nvPr/>
        </p:nvSpPr>
        <p:spPr>
          <a:xfrm rot="16200000">
            <a:off x="9689212" y="2803222"/>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B002FC1-A2C9-43D9-9704-15CF297D46AC}"/>
              </a:ext>
            </a:extLst>
          </p:cNvPr>
          <p:cNvCxnSpPr/>
          <p:nvPr/>
        </p:nvCxnSpPr>
        <p:spPr>
          <a:xfrm>
            <a:off x="2518591" y="3298006"/>
            <a:ext cx="290919"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8F8B9EE-CC3F-492E-A455-8AE4C4175D21}"/>
              </a:ext>
            </a:extLst>
          </p:cNvPr>
          <p:cNvSpPr/>
          <p:nvPr/>
        </p:nvSpPr>
        <p:spPr>
          <a:xfrm>
            <a:off x="2759511" y="3245607"/>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3C8AD195-F759-4DE6-AECA-76362943C61F}"/>
              </a:ext>
            </a:extLst>
          </p:cNvPr>
          <p:cNvCxnSpPr/>
          <p:nvPr/>
        </p:nvCxnSpPr>
        <p:spPr>
          <a:xfrm>
            <a:off x="2809509" y="3298008"/>
            <a:ext cx="328569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3F7F756-A78B-45C1-9648-CE3AD02AE2EB}"/>
              </a:ext>
            </a:extLst>
          </p:cNvPr>
          <p:cNvCxnSpPr/>
          <p:nvPr/>
        </p:nvCxnSpPr>
        <p:spPr>
          <a:xfrm flipH="1">
            <a:off x="9390514" y="3296097"/>
            <a:ext cx="307951" cy="254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DD0C846C-17EB-424D-B2F9-AB9E32EA3B68}"/>
              </a:ext>
            </a:extLst>
          </p:cNvPr>
          <p:cNvSpPr/>
          <p:nvPr/>
        </p:nvSpPr>
        <p:spPr>
          <a:xfrm rot="10800000">
            <a:off x="9340512" y="3245763"/>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E207D676-454B-4614-B6AE-1F1A9CA847F9}"/>
              </a:ext>
            </a:extLst>
          </p:cNvPr>
          <p:cNvCxnSpPr/>
          <p:nvPr/>
        </p:nvCxnSpPr>
        <p:spPr>
          <a:xfrm flipH="1">
            <a:off x="6095206" y="3297051"/>
            <a:ext cx="3295308"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A2DC5C4-B0E1-4200-9C70-BE5D159F8519}"/>
              </a:ext>
            </a:extLst>
          </p:cNvPr>
          <p:cNvCxnSpPr>
            <a:stCxn id="6" idx="7"/>
          </p:cNvCxnSpPr>
          <p:nvPr/>
        </p:nvCxnSpPr>
        <p:spPr>
          <a:xfrm flipH="1">
            <a:off x="6095206" y="1899439"/>
            <a:ext cx="1374252" cy="139665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A9F4684-9DEB-47C1-A735-8C08AC17158A}"/>
              </a:ext>
            </a:extLst>
          </p:cNvPr>
          <p:cNvCxnSpPr>
            <a:stCxn id="6" idx="3"/>
          </p:cNvCxnSpPr>
          <p:nvPr/>
        </p:nvCxnSpPr>
        <p:spPr>
          <a:xfrm flipV="1">
            <a:off x="4797144" y="3296097"/>
            <a:ext cx="1298062" cy="1276623"/>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1A3E570-05E2-4AC8-A0A6-03822916C2E7}"/>
              </a:ext>
            </a:extLst>
          </p:cNvPr>
          <p:cNvCxnSpPr/>
          <p:nvPr/>
        </p:nvCxnSpPr>
        <p:spPr>
          <a:xfrm flipH="1" flipV="1">
            <a:off x="6098563" y="3301366"/>
            <a:ext cx="1319188" cy="115089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E000D3-ACCF-42DC-90F7-BCF9034B6668}"/>
              </a:ext>
            </a:extLst>
          </p:cNvPr>
          <p:cNvCxnSpPr>
            <a:endCxn id="32" idx="1"/>
          </p:cNvCxnSpPr>
          <p:nvPr/>
        </p:nvCxnSpPr>
        <p:spPr>
          <a:xfrm flipH="1" flipV="1">
            <a:off x="4876714" y="1977561"/>
            <a:ext cx="1221847" cy="1315682"/>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610C4464-5D54-47E4-896B-7938DF997912}"/>
              </a:ext>
            </a:extLst>
          </p:cNvPr>
          <p:cNvSpPr/>
          <p:nvPr/>
        </p:nvSpPr>
        <p:spPr>
          <a:xfrm>
            <a:off x="2751996" y="3216891"/>
            <a:ext cx="152644" cy="15269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75C46E9-FFEE-4541-8E04-A448D347E75B}"/>
              </a:ext>
            </a:extLst>
          </p:cNvPr>
          <p:cNvSpPr/>
          <p:nvPr/>
        </p:nvSpPr>
        <p:spPr>
          <a:xfrm>
            <a:off x="9279749" y="3198088"/>
            <a:ext cx="160762" cy="16081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4F9C4A4A-9A21-4EB6-81A6-69BB6F1BEB63}"/>
              </a:ext>
            </a:extLst>
          </p:cNvPr>
          <p:cNvSpPr/>
          <p:nvPr/>
        </p:nvSpPr>
        <p:spPr>
          <a:xfrm>
            <a:off x="4753517" y="4534765"/>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CFB25DFA-4823-4253-BA9D-920A64734230}"/>
              </a:ext>
            </a:extLst>
          </p:cNvPr>
          <p:cNvSpPr/>
          <p:nvPr/>
        </p:nvSpPr>
        <p:spPr>
          <a:xfrm>
            <a:off x="7419458" y="1856847"/>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7A6128D-50D2-4701-B8C0-F1BD6DD92039}"/>
              </a:ext>
            </a:extLst>
          </p:cNvPr>
          <p:cNvSpPr/>
          <p:nvPr/>
        </p:nvSpPr>
        <p:spPr>
          <a:xfrm>
            <a:off x="4359552" y="1460211"/>
            <a:ext cx="3531404" cy="3532682"/>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1B8CCC4-F303-4813-9455-5A4F0E6C6E91}"/>
              </a:ext>
            </a:extLst>
          </p:cNvPr>
          <p:cNvSpPr/>
          <p:nvPr/>
        </p:nvSpPr>
        <p:spPr>
          <a:xfrm>
            <a:off x="4837647" y="195026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FC3186-A125-4250-A3A3-C9728F5AFA24}"/>
              </a:ext>
            </a:extLst>
          </p:cNvPr>
          <p:cNvSpPr/>
          <p:nvPr/>
        </p:nvSpPr>
        <p:spPr>
          <a:xfrm>
            <a:off x="7321627" y="442518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5F2E3797-EE46-4958-B629-014B484E140C}"/>
              </a:ext>
            </a:extLst>
          </p:cNvPr>
          <p:cNvGrpSpPr/>
          <p:nvPr/>
        </p:nvGrpSpPr>
        <p:grpSpPr>
          <a:xfrm>
            <a:off x="4057136" y="1606177"/>
            <a:ext cx="4314887" cy="3240750"/>
            <a:chOff x="4044019" y="1605805"/>
            <a:chExt cx="4315448" cy="3240000"/>
          </a:xfrm>
        </p:grpSpPr>
        <p:sp>
          <p:nvSpPr>
            <p:cNvPr id="37" name="椭圆 36">
              <a:extLst>
                <a:ext uri="{FF2B5EF4-FFF2-40B4-BE49-F238E27FC236}">
                  <a16:creationId xmlns:a16="http://schemas.microsoft.com/office/drawing/2014/main" id="{3DDE0CAB-4850-417D-B941-0D52DD10893C}"/>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D19802F-6ECE-4976-B962-972D53EED1A0}"/>
                </a:ext>
              </a:extLst>
            </p:cNvPr>
            <p:cNvSpPr/>
            <p:nvPr/>
          </p:nvSpPr>
          <p:spPr>
            <a:xfrm>
              <a:off x="5799546" y="2268863"/>
              <a:ext cx="649622" cy="646181"/>
            </a:xfrm>
            <a:prstGeom prst="rect">
              <a:avLst/>
            </a:prstGeom>
            <a:noFill/>
          </p:spPr>
          <p:txBody>
            <a:bodyPr wrap="none" lIns="91440" tIns="45720" rIns="91440" bIns="45720">
              <a:spAutoFit/>
            </a:bodyPr>
            <a:lstStyle/>
            <a:p>
              <a:pPr algn="ctr"/>
              <a:r>
                <a:rPr lang="en-US" altLang="zh-CN" sz="3600" b="1" dirty="0">
                  <a:ln w="0"/>
                  <a:solidFill>
                    <a:srgbClr val="FFA000"/>
                  </a:solidFill>
                  <a:latin typeface="仿宋" panose="02010609060101010101" pitchFamily="49" charset="-122"/>
                  <a:ea typeface="仿宋" panose="02010609060101010101" pitchFamily="49" charset="-122"/>
                </a:rPr>
                <a:t>03</a:t>
              </a:r>
              <a:endParaRPr lang="zh-CN" altLang="en-US" sz="3600" b="1" dirty="0">
                <a:ln w="0"/>
                <a:solidFill>
                  <a:srgbClr val="FFA000"/>
                </a:solidFill>
                <a:latin typeface="仿宋" panose="02010609060101010101" pitchFamily="49" charset="-122"/>
                <a:ea typeface="仿宋" panose="02010609060101010101" pitchFamily="49" charset="-122"/>
              </a:endParaRPr>
            </a:p>
          </p:txBody>
        </p:sp>
        <p:sp>
          <p:nvSpPr>
            <p:cNvPr id="39" name="文本框 38">
              <a:extLst>
                <a:ext uri="{FF2B5EF4-FFF2-40B4-BE49-F238E27FC236}">
                  <a16:creationId xmlns:a16="http://schemas.microsoft.com/office/drawing/2014/main" id="{D17BD1C4-B418-478A-A814-DAAA74034083}"/>
                </a:ext>
              </a:extLst>
            </p:cNvPr>
            <p:cNvSpPr txBox="1"/>
            <p:nvPr/>
          </p:nvSpPr>
          <p:spPr>
            <a:xfrm>
              <a:off x="4044019" y="2989296"/>
              <a:ext cx="4315448" cy="707722"/>
            </a:xfrm>
            <a:prstGeom prst="rect">
              <a:avLst/>
            </a:prstGeom>
            <a:noFill/>
          </p:spPr>
          <p:txBody>
            <a:bodyPr wrap="square" rtlCol="0">
              <a:spAutoFit/>
            </a:bodyPr>
            <a:lstStyle/>
            <a:p>
              <a:pPr algn="dist"/>
              <a:r>
                <a:rPr lang="en-US" altLang="zh-CN" sz="4000" b="1" dirty="0">
                  <a:solidFill>
                    <a:schemeClr val="bg1"/>
                  </a:solidFill>
                  <a:latin typeface="仿宋" panose="02010609060101010101" pitchFamily="49" charset="-122"/>
                  <a:ea typeface="仿宋" panose="02010609060101010101" pitchFamily="49" charset="-122"/>
                </a:rPr>
                <a:t>Java</a:t>
              </a:r>
              <a:r>
                <a:rPr lang="zh-CN" altLang="en-US" sz="4000" b="1" dirty="0">
                  <a:solidFill>
                    <a:schemeClr val="bg1"/>
                  </a:solidFill>
                  <a:latin typeface="仿宋" panose="02010609060101010101" pitchFamily="49" charset="-122"/>
                  <a:ea typeface="仿宋" panose="02010609060101010101" pitchFamily="49" charset="-122"/>
                </a:rPr>
                <a:t>面向对象基础  </a:t>
              </a:r>
              <a:endParaRPr lang="en-US" altLang="zh-CN" sz="4000" b="1" dirty="0">
                <a:solidFill>
                  <a:schemeClr val="bg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777E27DE-8ABE-4A8A-9EAD-446FEED90061}"/>
                </a:ext>
              </a:extLst>
            </p:cNvPr>
            <p:cNvSpPr/>
            <p:nvPr/>
          </p:nvSpPr>
          <p:spPr>
            <a:xfrm>
              <a:off x="5232038" y="2286264"/>
              <a:ext cx="648018" cy="646181"/>
            </a:xfrm>
            <a:prstGeom prst="rect">
              <a:avLst/>
            </a:prstGeom>
            <a:noFill/>
          </p:spPr>
          <p:txBody>
            <a:bodyPr wrap="none" lIns="91440" tIns="45720" rIns="91440" bIns="45720">
              <a:spAutoFit/>
            </a:bodyPr>
            <a:lstStyle/>
            <a:p>
              <a:pPr algn="ctr"/>
              <a:r>
                <a:rPr lang="zh-CN" altLang="en-US" sz="3600" b="1" cap="none" spc="0" dirty="0">
                  <a:ln w="0"/>
                  <a:solidFill>
                    <a:srgbClr val="FFA000"/>
                  </a:solidFill>
                  <a:effectLst/>
                  <a:latin typeface="仿宋" panose="02010609060101010101" pitchFamily="49" charset="-122"/>
                  <a:ea typeface="仿宋" panose="02010609060101010101" pitchFamily="49" charset="-122"/>
                </a:rPr>
                <a:t>第</a:t>
              </a:r>
            </a:p>
          </p:txBody>
        </p:sp>
        <p:sp>
          <p:nvSpPr>
            <p:cNvPr id="42" name="矩形 41">
              <a:extLst>
                <a:ext uri="{FF2B5EF4-FFF2-40B4-BE49-F238E27FC236}">
                  <a16:creationId xmlns:a16="http://schemas.microsoft.com/office/drawing/2014/main" id="{97B26DC0-F944-4BDC-A85A-47A6D9B194F4}"/>
                </a:ext>
              </a:extLst>
            </p:cNvPr>
            <p:cNvSpPr/>
            <p:nvPr/>
          </p:nvSpPr>
          <p:spPr>
            <a:xfrm>
              <a:off x="6439745" y="2286264"/>
              <a:ext cx="595112" cy="584640"/>
            </a:xfrm>
            <a:prstGeom prst="rect">
              <a:avLst/>
            </a:prstGeom>
            <a:noFill/>
          </p:spPr>
          <p:txBody>
            <a:bodyPr wrap="none" lIns="91440" tIns="45720" rIns="91440" bIns="45720">
              <a:spAutoFit/>
            </a:bodyPr>
            <a:lstStyle/>
            <a:p>
              <a:pPr algn="ctr"/>
              <a:r>
                <a:rPr lang="zh-CN" altLang="en-US" sz="3600" b="1" dirty="0">
                  <a:ln w="0"/>
                  <a:solidFill>
                    <a:srgbClr val="FFA000"/>
                  </a:solidFill>
                  <a:latin typeface="仿宋" panose="02010609060101010101" pitchFamily="49" charset="-122"/>
                  <a:ea typeface="仿宋" panose="02010609060101010101" pitchFamily="49" charset="-122"/>
                </a:rPr>
                <a:t>讲</a:t>
              </a:r>
            </a:p>
          </p:txBody>
        </p:sp>
      </p:grpSp>
      <p:cxnSp>
        <p:nvCxnSpPr>
          <p:cNvPr id="43" name="直接连接符 42">
            <a:extLst>
              <a:ext uri="{FF2B5EF4-FFF2-40B4-BE49-F238E27FC236}">
                <a16:creationId xmlns:a16="http://schemas.microsoft.com/office/drawing/2014/main" id="{DC3D6371-2BF4-4052-B23C-08F9329FDBD4}"/>
              </a:ext>
            </a:extLst>
          </p:cNvPr>
          <p:cNvCxnSpPr>
            <a:stCxn id="17" idx="4"/>
          </p:cNvCxnSpPr>
          <p:nvPr/>
        </p:nvCxnSpPr>
        <p:spPr>
          <a:xfrm flipV="1">
            <a:off x="10669430"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B494BF6-0908-4179-9C0B-4BB61AED2DC9}"/>
              </a:ext>
            </a:extLst>
          </p:cNvPr>
          <p:cNvCxnSpPr/>
          <p:nvPr/>
        </p:nvCxnSpPr>
        <p:spPr>
          <a:xfrm flipV="1">
            <a:off x="-122027"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4A76560B-FBC4-4ABE-B00D-02D7C612FF0E}"/>
              </a:ext>
            </a:extLst>
          </p:cNvPr>
          <p:cNvSpPr/>
          <p:nvPr/>
        </p:nvSpPr>
        <p:spPr>
          <a:xfrm>
            <a:off x="586700" y="3149568"/>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9150366-6891-4653-B9E3-F0BCA8F0FE55}"/>
              </a:ext>
            </a:extLst>
          </p:cNvPr>
          <p:cNvSpPr/>
          <p:nvPr/>
        </p:nvSpPr>
        <p:spPr>
          <a:xfrm>
            <a:off x="11328112" y="3159096"/>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22BB9F9F-1E74-41F0-A196-65C0773DD17F}"/>
              </a:ext>
            </a:extLst>
          </p:cNvPr>
          <p:cNvGrpSpPr/>
          <p:nvPr/>
        </p:nvGrpSpPr>
        <p:grpSpPr>
          <a:xfrm>
            <a:off x="3785857" y="920545"/>
            <a:ext cx="4655374" cy="4664314"/>
            <a:chOff x="4095140" y="1166024"/>
            <a:chExt cx="4140000" cy="4146450"/>
          </a:xfrm>
        </p:grpSpPr>
        <p:sp>
          <p:nvSpPr>
            <p:cNvPr id="48" name="椭圆 47">
              <a:extLst>
                <a:ext uri="{FF2B5EF4-FFF2-40B4-BE49-F238E27FC236}">
                  <a16:creationId xmlns:a16="http://schemas.microsoft.com/office/drawing/2014/main" id="{246BF892-F2E2-4CAE-BB23-35222EB94B89}"/>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弧形 48">
              <a:extLst>
                <a:ext uri="{FF2B5EF4-FFF2-40B4-BE49-F238E27FC236}">
                  <a16:creationId xmlns:a16="http://schemas.microsoft.com/office/drawing/2014/main" id="{DFAAB033-F32A-47B5-85A6-624484AF7EC7}"/>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C1868736-7AB6-4CAB-8B5A-F2D400B3AA4B}"/>
              </a:ext>
            </a:extLst>
          </p:cNvPr>
          <p:cNvGrpSpPr/>
          <p:nvPr/>
        </p:nvGrpSpPr>
        <p:grpSpPr>
          <a:xfrm rot="12406911">
            <a:off x="3800821" y="908679"/>
            <a:ext cx="4655374" cy="4664314"/>
            <a:chOff x="4095140" y="1166024"/>
            <a:chExt cx="4140000" cy="4146450"/>
          </a:xfrm>
        </p:grpSpPr>
        <p:sp>
          <p:nvSpPr>
            <p:cNvPr id="51" name="椭圆 50">
              <a:extLst>
                <a:ext uri="{FF2B5EF4-FFF2-40B4-BE49-F238E27FC236}">
                  <a16:creationId xmlns:a16="http://schemas.microsoft.com/office/drawing/2014/main" id="{B5C5FA44-676C-4230-9C9B-643BAD7E12C3}"/>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弧形 51">
              <a:extLst>
                <a:ext uri="{FF2B5EF4-FFF2-40B4-BE49-F238E27FC236}">
                  <a16:creationId xmlns:a16="http://schemas.microsoft.com/office/drawing/2014/main" id="{78010518-9D67-4B26-9C5B-2718E657839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A452931E-118D-4052-B4C2-8B4721E6ED77}"/>
              </a:ext>
            </a:extLst>
          </p:cNvPr>
          <p:cNvGrpSpPr/>
          <p:nvPr/>
        </p:nvGrpSpPr>
        <p:grpSpPr>
          <a:xfrm rot="6181611">
            <a:off x="3773036" y="927841"/>
            <a:ext cx="4657060" cy="4662627"/>
            <a:chOff x="4095139" y="1166024"/>
            <a:chExt cx="4140001" cy="4146450"/>
          </a:xfrm>
        </p:grpSpPr>
        <p:sp>
          <p:nvSpPr>
            <p:cNvPr id="54" name="椭圆 53">
              <a:extLst>
                <a:ext uri="{FF2B5EF4-FFF2-40B4-BE49-F238E27FC236}">
                  <a16:creationId xmlns:a16="http://schemas.microsoft.com/office/drawing/2014/main" id="{0C228E5B-FCDD-4826-BA3D-8D0911917D2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弧形 54">
              <a:extLst>
                <a:ext uri="{FF2B5EF4-FFF2-40B4-BE49-F238E27FC236}">
                  <a16:creationId xmlns:a16="http://schemas.microsoft.com/office/drawing/2014/main" id="{B342E31C-6144-4950-8A47-F72B3BCF0395}"/>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EF9C1F24-5276-4B88-9911-46716B70145F}"/>
              </a:ext>
            </a:extLst>
          </p:cNvPr>
          <p:cNvGrpSpPr/>
          <p:nvPr/>
        </p:nvGrpSpPr>
        <p:grpSpPr>
          <a:xfrm>
            <a:off x="1722776" y="3048794"/>
            <a:ext cx="562430" cy="513471"/>
            <a:chOff x="550862" y="596106"/>
            <a:chExt cx="1495425" cy="1365250"/>
          </a:xfrm>
          <a:solidFill>
            <a:srgbClr val="FFA000"/>
          </a:solidFill>
        </p:grpSpPr>
        <p:sp>
          <p:nvSpPr>
            <p:cNvPr id="58" name="Freeform 6">
              <a:extLst>
                <a:ext uri="{FF2B5EF4-FFF2-40B4-BE49-F238E27FC236}">
                  <a16:creationId xmlns:a16="http://schemas.microsoft.com/office/drawing/2014/main" id="{77CAE52D-CF67-41C2-A139-C2B78199743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
              <a:extLst>
                <a:ext uri="{FF2B5EF4-FFF2-40B4-BE49-F238E27FC236}">
                  <a16:creationId xmlns:a16="http://schemas.microsoft.com/office/drawing/2014/main" id="{398818D8-2667-48B9-BE47-789556B5923F}"/>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
              <a:extLst>
                <a:ext uri="{FF2B5EF4-FFF2-40B4-BE49-F238E27FC236}">
                  <a16:creationId xmlns:a16="http://schemas.microsoft.com/office/drawing/2014/main" id="{50559797-14BB-4997-BFB1-27AD75839286}"/>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a:extLst>
              <a:ext uri="{FF2B5EF4-FFF2-40B4-BE49-F238E27FC236}">
                <a16:creationId xmlns:a16="http://schemas.microsoft.com/office/drawing/2014/main" id="{621C306E-BE15-4F4C-9C28-9E2BDA0DC286}"/>
              </a:ext>
            </a:extLst>
          </p:cNvPr>
          <p:cNvGrpSpPr/>
          <p:nvPr/>
        </p:nvGrpSpPr>
        <p:grpSpPr>
          <a:xfrm>
            <a:off x="9897762" y="3063065"/>
            <a:ext cx="617044" cy="519129"/>
            <a:chOff x="5146675" y="766763"/>
            <a:chExt cx="1590676" cy="1338263"/>
          </a:xfrm>
        </p:grpSpPr>
        <p:sp>
          <p:nvSpPr>
            <p:cNvPr id="62" name="Oval 18">
              <a:extLst>
                <a:ext uri="{FF2B5EF4-FFF2-40B4-BE49-F238E27FC236}">
                  <a16:creationId xmlns:a16="http://schemas.microsoft.com/office/drawing/2014/main" id="{D22358EA-FFAF-4EB3-82B3-35FA1D799F1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9">
              <a:extLst>
                <a:ext uri="{FF2B5EF4-FFF2-40B4-BE49-F238E27FC236}">
                  <a16:creationId xmlns:a16="http://schemas.microsoft.com/office/drawing/2014/main" id="{B28343A3-6E7F-4D03-ADB8-EFF5B5C037F8}"/>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0">
              <a:extLst>
                <a:ext uri="{FF2B5EF4-FFF2-40B4-BE49-F238E27FC236}">
                  <a16:creationId xmlns:a16="http://schemas.microsoft.com/office/drawing/2014/main" id="{95F54CE8-7406-4111-ADE6-2A47575A314F}"/>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1">
              <a:extLst>
                <a:ext uri="{FF2B5EF4-FFF2-40B4-BE49-F238E27FC236}">
                  <a16:creationId xmlns:a16="http://schemas.microsoft.com/office/drawing/2014/main" id="{320563A8-B9F0-4375-973F-473EE088912E}"/>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2">
              <a:extLst>
                <a:ext uri="{FF2B5EF4-FFF2-40B4-BE49-F238E27FC236}">
                  <a16:creationId xmlns:a16="http://schemas.microsoft.com/office/drawing/2014/main" id="{5C764B59-B647-4438-8081-6234B95A26F7}"/>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a:extLst>
                <a:ext uri="{FF2B5EF4-FFF2-40B4-BE49-F238E27FC236}">
                  <a16:creationId xmlns:a16="http://schemas.microsoft.com/office/drawing/2014/main" id="{4A0493DC-68E3-466A-9CD0-849A9F2FF5C9}"/>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a:extLst>
                <a:ext uri="{FF2B5EF4-FFF2-40B4-BE49-F238E27FC236}">
                  <a16:creationId xmlns:a16="http://schemas.microsoft.com/office/drawing/2014/main" id="{CB68391D-C845-44E0-8D95-BCC1B1049246}"/>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25">
              <a:extLst>
                <a:ext uri="{FF2B5EF4-FFF2-40B4-BE49-F238E27FC236}">
                  <a16:creationId xmlns:a16="http://schemas.microsoft.com/office/drawing/2014/main" id="{40264371-9768-42DE-9AB9-81A0943F3E69}"/>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a:extLst>
                <a:ext uri="{FF2B5EF4-FFF2-40B4-BE49-F238E27FC236}">
                  <a16:creationId xmlns:a16="http://schemas.microsoft.com/office/drawing/2014/main" id="{4EE6401A-F120-4D70-900D-84281A9E6A53}"/>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7">
              <a:extLst>
                <a:ext uri="{FF2B5EF4-FFF2-40B4-BE49-F238E27FC236}">
                  <a16:creationId xmlns:a16="http://schemas.microsoft.com/office/drawing/2014/main" id="{AD027A97-E96C-4319-9CD7-B4915D1EB848}"/>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28">
              <a:extLst>
                <a:ext uri="{FF2B5EF4-FFF2-40B4-BE49-F238E27FC236}">
                  <a16:creationId xmlns:a16="http://schemas.microsoft.com/office/drawing/2014/main" id="{AE2343ED-7B51-4ED7-A9A4-48443ADA6CD7}"/>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9">
              <a:extLst>
                <a:ext uri="{FF2B5EF4-FFF2-40B4-BE49-F238E27FC236}">
                  <a16:creationId xmlns:a16="http://schemas.microsoft.com/office/drawing/2014/main" id="{77C1D394-92A1-4107-B9CD-AE5F32F721EF}"/>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991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49" name="组合 148">
            <a:extLst>
              <a:ext uri="{FF2B5EF4-FFF2-40B4-BE49-F238E27FC236}">
                <a16:creationId xmlns:a16="http://schemas.microsoft.com/office/drawing/2014/main" id="{BB449115-9423-4C98-9636-496265E0DBD2}"/>
              </a:ext>
            </a:extLst>
          </p:cNvPr>
          <p:cNvGrpSpPr/>
          <p:nvPr/>
        </p:nvGrpSpPr>
        <p:grpSpPr>
          <a:xfrm flipH="1">
            <a:off x="6941096" y="5464532"/>
            <a:ext cx="5075839" cy="1304409"/>
            <a:chOff x="897607" y="5097000"/>
            <a:chExt cx="5075839" cy="1304409"/>
          </a:xfrm>
        </p:grpSpPr>
        <p:sp>
          <p:nvSpPr>
            <p:cNvPr id="150" name="矩形 149">
              <a:extLst>
                <a:ext uri="{FF2B5EF4-FFF2-40B4-BE49-F238E27FC236}">
                  <a16:creationId xmlns:a16="http://schemas.microsoft.com/office/drawing/2014/main" id="{783ACFEE-9773-4377-87F9-9686C9C1887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1" name="矩形 150">
              <a:extLst>
                <a:ext uri="{FF2B5EF4-FFF2-40B4-BE49-F238E27FC236}">
                  <a16:creationId xmlns:a16="http://schemas.microsoft.com/office/drawing/2014/main" id="{9375F571-1166-4ACC-97B0-62424C3DEF9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2" name="矩形 151">
              <a:extLst>
                <a:ext uri="{FF2B5EF4-FFF2-40B4-BE49-F238E27FC236}">
                  <a16:creationId xmlns:a16="http://schemas.microsoft.com/office/drawing/2014/main" id="{F394B9D9-BC04-43C7-8DDA-4901A05E0041}"/>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3" name="矩形 152">
              <a:extLst>
                <a:ext uri="{FF2B5EF4-FFF2-40B4-BE49-F238E27FC236}">
                  <a16:creationId xmlns:a16="http://schemas.microsoft.com/office/drawing/2014/main" id="{CAEDBDB6-F2C7-4AC0-B558-875ACAA8C561}"/>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4" name="矩形 153">
              <a:extLst>
                <a:ext uri="{FF2B5EF4-FFF2-40B4-BE49-F238E27FC236}">
                  <a16:creationId xmlns:a16="http://schemas.microsoft.com/office/drawing/2014/main" id="{999B4B87-8BE4-493F-ADBA-9819A78D501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5" name="矩形 154">
              <a:extLst>
                <a:ext uri="{FF2B5EF4-FFF2-40B4-BE49-F238E27FC236}">
                  <a16:creationId xmlns:a16="http://schemas.microsoft.com/office/drawing/2014/main" id="{5F8E3B33-16BD-40A0-AED6-C4716F27D05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6" name="矩形 155">
              <a:extLst>
                <a:ext uri="{FF2B5EF4-FFF2-40B4-BE49-F238E27FC236}">
                  <a16:creationId xmlns:a16="http://schemas.microsoft.com/office/drawing/2014/main" id="{B604269F-289B-4573-A9EA-0FF66234B7B7}"/>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7" name="矩形 156">
              <a:extLst>
                <a:ext uri="{FF2B5EF4-FFF2-40B4-BE49-F238E27FC236}">
                  <a16:creationId xmlns:a16="http://schemas.microsoft.com/office/drawing/2014/main" id="{98EC8937-A192-4A64-ABDF-9BC1CC02A5AB}"/>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8" name="矩形 157">
              <a:extLst>
                <a:ext uri="{FF2B5EF4-FFF2-40B4-BE49-F238E27FC236}">
                  <a16:creationId xmlns:a16="http://schemas.microsoft.com/office/drawing/2014/main" id="{1D4C459D-14E7-45AF-B0F7-98A9F11477E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9" name="矩形 158">
              <a:extLst>
                <a:ext uri="{FF2B5EF4-FFF2-40B4-BE49-F238E27FC236}">
                  <a16:creationId xmlns:a16="http://schemas.microsoft.com/office/drawing/2014/main" id="{5A45209D-ED64-4AC4-BEF5-16FA098C164C}"/>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0" name="矩形 159">
              <a:extLst>
                <a:ext uri="{FF2B5EF4-FFF2-40B4-BE49-F238E27FC236}">
                  <a16:creationId xmlns:a16="http://schemas.microsoft.com/office/drawing/2014/main" id="{541F0C18-6E69-431D-A57B-2161C25AF75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1" name="矩形 160">
              <a:extLst>
                <a:ext uri="{FF2B5EF4-FFF2-40B4-BE49-F238E27FC236}">
                  <a16:creationId xmlns:a16="http://schemas.microsoft.com/office/drawing/2014/main" id="{C365BE90-507F-48BA-9F46-5B70A91E78AD}"/>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2" name="矩形 161">
              <a:extLst>
                <a:ext uri="{FF2B5EF4-FFF2-40B4-BE49-F238E27FC236}">
                  <a16:creationId xmlns:a16="http://schemas.microsoft.com/office/drawing/2014/main" id="{4E6421D7-F6B3-4010-B911-90E6637BA899}"/>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3" name="矩形 162">
              <a:extLst>
                <a:ext uri="{FF2B5EF4-FFF2-40B4-BE49-F238E27FC236}">
                  <a16:creationId xmlns:a16="http://schemas.microsoft.com/office/drawing/2014/main" id="{482AD37F-736C-4C98-9F32-DBF975F594E1}"/>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4" name="矩形 163">
              <a:extLst>
                <a:ext uri="{FF2B5EF4-FFF2-40B4-BE49-F238E27FC236}">
                  <a16:creationId xmlns:a16="http://schemas.microsoft.com/office/drawing/2014/main" id="{6928D5E8-C6AC-4FAE-8342-6E5C620DE6D4}"/>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5" name="矩形 164">
              <a:extLst>
                <a:ext uri="{FF2B5EF4-FFF2-40B4-BE49-F238E27FC236}">
                  <a16:creationId xmlns:a16="http://schemas.microsoft.com/office/drawing/2014/main" id="{3E6A1476-EB97-4B51-BBAF-8E3BF1547BF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Return</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语句</a:t>
              </a:r>
            </a:p>
          </p:txBody>
        </p:sp>
      </p:grpSp>
      <p:sp>
        <p:nvSpPr>
          <p:cNvPr id="24" name="矩形 23">
            <a:extLst>
              <a:ext uri="{FF2B5EF4-FFF2-40B4-BE49-F238E27FC236}">
                <a16:creationId xmlns:a16="http://schemas.microsoft.com/office/drawing/2014/main" id="{16D58462-E164-445C-88EC-F5B279FE9EA3}"/>
              </a:ext>
            </a:extLst>
          </p:cNvPr>
          <p:cNvSpPr/>
          <p:nvPr/>
        </p:nvSpPr>
        <p:spPr>
          <a:xfrm>
            <a:off x="0" y="2144288"/>
            <a:ext cx="12192000" cy="47234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4974194C-80ED-4236-B0CB-4EC253512C71}"/>
              </a:ext>
            </a:extLst>
          </p:cNvPr>
          <p:cNvSpPr txBox="1">
            <a:spLocks/>
          </p:cNvSpPr>
          <p:nvPr/>
        </p:nvSpPr>
        <p:spPr>
          <a:xfrm>
            <a:off x="1069615" y="2174449"/>
            <a:ext cx="10359591" cy="44557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542925">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return</a:t>
            </a:r>
            <a:r>
              <a:rPr lang="zh-CN" altLang="en-US" sz="2400" dirty="0">
                <a:solidFill>
                  <a:schemeClr val="tx1"/>
                </a:solidFill>
                <a:latin typeface="仿宋" panose="02010609060101010101" pitchFamily="49" charset="-122"/>
                <a:ea typeface="仿宋" panose="02010609060101010101" pitchFamily="49" charset="-122"/>
              </a:rPr>
              <a:t>语句用在方法中。当执行到</a:t>
            </a:r>
            <a:r>
              <a:rPr lang="en-US" altLang="zh-CN" sz="2400" dirty="0">
                <a:solidFill>
                  <a:schemeClr val="tx1"/>
                </a:solidFill>
                <a:latin typeface="仿宋" panose="02010609060101010101" pitchFamily="49" charset="-122"/>
                <a:ea typeface="仿宋" panose="02010609060101010101" pitchFamily="49" charset="-122"/>
              </a:rPr>
              <a:t>return</a:t>
            </a:r>
            <a:r>
              <a:rPr lang="zh-CN" altLang="en-US" sz="2400" dirty="0">
                <a:solidFill>
                  <a:schemeClr val="tx1"/>
                </a:solidFill>
                <a:latin typeface="仿宋" panose="02010609060101010101" pitchFamily="49" charset="-122"/>
                <a:ea typeface="仿宋" panose="02010609060101010101" pitchFamily="49" charset="-122"/>
              </a:rPr>
              <a:t>语句时，这个方法执行结束并返回到上一个方法的调用处。</a:t>
            </a:r>
            <a:endParaRPr lang="en-US" altLang="zh-CN" sz="2400" dirty="0">
              <a:solidFill>
                <a:schemeClr val="tx1"/>
              </a:solidFill>
              <a:latin typeface="仿宋" panose="02010609060101010101" pitchFamily="49" charset="-122"/>
              <a:ea typeface="仿宋" panose="02010609060101010101" pitchFamily="49" charset="-122"/>
            </a:endParaRPr>
          </a:p>
          <a:p>
            <a:pPr marL="0" indent="542925">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方法的返回值可用</a:t>
            </a:r>
            <a:r>
              <a:rPr lang="en-US" altLang="zh-CN" sz="2400" dirty="0">
                <a:solidFill>
                  <a:schemeClr val="tx1"/>
                </a:solidFill>
                <a:latin typeface="仿宋" panose="02010609060101010101" pitchFamily="49" charset="-122"/>
                <a:ea typeface="仿宋" panose="02010609060101010101" pitchFamily="49" charset="-122"/>
              </a:rPr>
              <a:t>return</a:t>
            </a:r>
            <a:r>
              <a:rPr lang="zh-CN" altLang="en-US" sz="2400" dirty="0">
                <a:solidFill>
                  <a:schemeClr val="tx1"/>
                </a:solidFill>
                <a:latin typeface="仿宋" panose="02010609060101010101" pitchFamily="49" charset="-122"/>
                <a:ea typeface="仿宋" panose="02010609060101010101" pitchFamily="49" charset="-122"/>
              </a:rPr>
              <a:t>语句实现。</a:t>
            </a:r>
            <a:r>
              <a:rPr lang="en-US" altLang="zh-CN" sz="2400" dirty="0">
                <a:solidFill>
                  <a:schemeClr val="tx1"/>
                </a:solidFill>
                <a:latin typeface="仿宋" panose="02010609060101010101" pitchFamily="49" charset="-122"/>
                <a:ea typeface="仿宋" panose="02010609060101010101" pitchFamily="49" charset="-122"/>
              </a:rPr>
              <a:t>return</a:t>
            </a:r>
            <a:r>
              <a:rPr lang="zh-CN" altLang="en-US" sz="2400" dirty="0">
                <a:solidFill>
                  <a:schemeClr val="tx1"/>
                </a:solidFill>
                <a:latin typeface="仿宋" panose="02010609060101010101" pitchFamily="49" charset="-122"/>
                <a:ea typeface="仿宋" panose="02010609060101010101" pitchFamily="49" charset="-122"/>
              </a:rPr>
              <a:t>语句的使用方法：</a:t>
            </a:r>
          </a:p>
          <a:p>
            <a:pPr marL="0" indent="10747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return </a:t>
            </a:r>
            <a:r>
              <a:rPr lang="zh-CN" altLang="en-US" sz="2400" dirty="0">
                <a:solidFill>
                  <a:schemeClr val="tx1"/>
                </a:solidFill>
                <a:latin typeface="仿宋" panose="02010609060101010101" pitchFamily="49" charset="-122"/>
                <a:ea typeface="仿宋" panose="02010609060101010101" pitchFamily="49" charset="-122"/>
              </a:rPr>
              <a:t>表达式</a:t>
            </a:r>
            <a:r>
              <a:rPr lang="en-US" altLang="zh-CN" sz="2400" dirty="0">
                <a:solidFill>
                  <a:schemeClr val="tx1"/>
                </a:solidFill>
                <a:latin typeface="仿宋" panose="02010609060101010101" pitchFamily="49" charset="-122"/>
                <a:ea typeface="仿宋" panose="02010609060101010101" pitchFamily="49" charset="-122"/>
              </a:rPr>
              <a:t>;</a:t>
            </a:r>
          </a:p>
          <a:p>
            <a:pPr marL="0" indent="542925">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方法也可以不返回值。如果方法不返回值，则定义方法时应该将“方法类型”声明为“</a:t>
            </a:r>
            <a:r>
              <a:rPr lang="en-US" altLang="zh-CN" sz="2400" dirty="0">
                <a:solidFill>
                  <a:schemeClr val="tx1"/>
                </a:solidFill>
                <a:latin typeface="仿宋" panose="02010609060101010101" pitchFamily="49" charset="-122"/>
                <a:ea typeface="仿宋" panose="02010609060101010101" pitchFamily="49" charset="-122"/>
              </a:rPr>
              <a:t>void”</a:t>
            </a:r>
            <a:r>
              <a:rPr lang="zh-CN" altLang="en-US" sz="2400" dirty="0">
                <a:solidFill>
                  <a:schemeClr val="tx1"/>
                </a:solidFill>
                <a:latin typeface="仿宋" panose="02010609060101010101" pitchFamily="49" charset="-122"/>
                <a:ea typeface="仿宋" panose="02010609060101010101" pitchFamily="49" charset="-122"/>
              </a:rPr>
              <a:t>，明确表示该方法不返回值。</a:t>
            </a:r>
          </a:p>
          <a:p>
            <a:pPr marL="0" indent="542925">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如果方法的类型为“</a:t>
            </a:r>
            <a:r>
              <a:rPr lang="en-US" altLang="zh-CN" sz="2400" dirty="0">
                <a:solidFill>
                  <a:schemeClr val="tx1"/>
                </a:solidFill>
                <a:latin typeface="仿宋" panose="02010609060101010101" pitchFamily="49" charset="-122"/>
                <a:ea typeface="仿宋" panose="02010609060101010101" pitchFamily="49" charset="-122"/>
              </a:rPr>
              <a:t>void”</a:t>
            </a:r>
            <a:r>
              <a:rPr lang="zh-CN" altLang="en-US" sz="2400" dirty="0">
                <a:solidFill>
                  <a:schemeClr val="tx1"/>
                </a:solidFill>
                <a:latin typeface="仿宋" panose="02010609060101010101" pitchFamily="49" charset="-122"/>
                <a:ea typeface="仿宋" panose="02010609060101010101" pitchFamily="49" charset="-122"/>
              </a:rPr>
              <a:t>，则在方法中一定不能有语句“</a:t>
            </a:r>
            <a:r>
              <a:rPr lang="en-US" altLang="zh-CN" sz="2400" dirty="0">
                <a:solidFill>
                  <a:schemeClr val="tx1"/>
                </a:solidFill>
                <a:latin typeface="仿宋" panose="02010609060101010101" pitchFamily="49" charset="-122"/>
                <a:ea typeface="仿宋" panose="02010609060101010101" pitchFamily="49" charset="-122"/>
              </a:rPr>
              <a:t>return </a:t>
            </a:r>
            <a:r>
              <a:rPr lang="zh-CN" altLang="en-US" sz="2400" dirty="0">
                <a:solidFill>
                  <a:schemeClr val="tx1"/>
                </a:solidFill>
                <a:latin typeface="仿宋" panose="02010609060101010101" pitchFamily="49" charset="-122"/>
                <a:ea typeface="仿宋" panose="02010609060101010101" pitchFamily="49" charset="-122"/>
              </a:rPr>
              <a:t>表达式</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，但是可以使用语句：</a:t>
            </a:r>
          </a:p>
          <a:p>
            <a:pPr marL="0" indent="10747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return;</a:t>
            </a:r>
          </a:p>
        </p:txBody>
      </p:sp>
      <p:sp>
        <p:nvSpPr>
          <p:cNvPr id="28" name="内容占位符 2">
            <a:extLst>
              <a:ext uri="{FF2B5EF4-FFF2-40B4-BE49-F238E27FC236}">
                <a16:creationId xmlns:a16="http://schemas.microsoft.com/office/drawing/2014/main" id="{7EC1728B-0E1B-42A2-8EC3-55DD3838782E}"/>
              </a:ext>
            </a:extLst>
          </p:cNvPr>
          <p:cNvSpPr txBox="1">
            <a:spLocks/>
          </p:cNvSpPr>
          <p:nvPr/>
        </p:nvSpPr>
        <p:spPr>
          <a:xfrm>
            <a:off x="1069615" y="42262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29" name="TextBox 39">
            <a:extLst>
              <a:ext uri="{FF2B5EF4-FFF2-40B4-BE49-F238E27FC236}">
                <a16:creationId xmlns:a16="http://schemas.microsoft.com/office/drawing/2014/main" id="{306DB7ED-2CA3-407D-81AF-590D41AD2DC1}"/>
              </a:ext>
            </a:extLst>
          </p:cNvPr>
          <p:cNvSpPr txBox="1"/>
          <p:nvPr/>
        </p:nvSpPr>
        <p:spPr>
          <a:xfrm>
            <a:off x="1218406" y="1296194"/>
            <a:ext cx="4267200" cy="369332"/>
          </a:xfrm>
          <a:prstGeom prst="rect">
            <a:avLst/>
          </a:prstGeom>
          <a:noFill/>
        </p:spPr>
        <p:txBody>
          <a:bodyPr wrap="square" rtlCol="0">
            <a:spAutoFit/>
          </a:bodyPr>
          <a:lstStyle/>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3928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9"/>
                                        </p:tgtEl>
                                        <p:attrNameLst>
                                          <p:attrName>style.visibility</p:attrName>
                                        </p:attrNameLst>
                                      </p:cBhvr>
                                      <p:to>
                                        <p:strVal val="visible"/>
                                      </p:to>
                                    </p:set>
                                    <p:animEffect transition="in" filter="wipe(right)">
                                      <p:cBhvr>
                                        <p:cTn id="11" dur="500"/>
                                        <p:tgtEl>
                                          <p:spTgt spid="149"/>
                                        </p:tgtEl>
                                      </p:cBhvr>
                                    </p:animEffect>
                                  </p:childTnLst>
                                </p:cTn>
                              </p:par>
                            </p:childTnLst>
                          </p:cTn>
                        </p:par>
                        <p:par>
                          <p:cTn id="12" fill="hold">
                            <p:stCondLst>
                              <p:cond delay="1000"/>
                            </p:stCondLst>
                            <p:childTnLst>
                              <p:par>
                                <p:cTn id="13" presetID="2" presetClass="entr" presetSubtype="9" fill="hold" nodeType="after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anim calcmode="lin" valueType="num">
                                      <p:cBhvr additive="base">
                                        <p:cTn id="1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nodeType="clickEffect">
                                  <p:stCondLst>
                                    <p:cond delay="0"/>
                                  </p:stCondLst>
                                  <p:childTnLst>
                                    <p:set>
                                      <p:cBhvr>
                                        <p:cTn id="20" dur="1" fill="hold">
                                          <p:stCondLst>
                                            <p:cond delay="0"/>
                                          </p:stCondLst>
                                        </p:cTn>
                                        <p:tgtEl>
                                          <p:spTgt spid="27">
                                            <p:txEl>
                                              <p:pRg st="1" end="1"/>
                                            </p:txEl>
                                          </p:spTgt>
                                        </p:tgtEl>
                                        <p:attrNameLst>
                                          <p:attrName>style.visibility</p:attrName>
                                        </p:attrNameLst>
                                      </p:cBhvr>
                                      <p:to>
                                        <p:strVal val="visible"/>
                                      </p:to>
                                    </p:set>
                                    <p:anim calcmode="lin" valueType="num">
                                      <p:cBhvr additive="base">
                                        <p:cTn id="21" dur="500" fill="hold"/>
                                        <p:tgtEl>
                                          <p:spTgt spid="27">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2" presetClass="entr" presetSubtype="9" fill="hold" nodeType="afterEffect">
                                  <p:stCondLst>
                                    <p:cond delay="0"/>
                                  </p:stCondLst>
                                  <p:childTnLst>
                                    <p:set>
                                      <p:cBhvr>
                                        <p:cTn id="25" dur="1" fill="hold">
                                          <p:stCondLst>
                                            <p:cond delay="0"/>
                                          </p:stCondLst>
                                        </p:cTn>
                                        <p:tgtEl>
                                          <p:spTgt spid="27">
                                            <p:txEl>
                                              <p:pRg st="2" end="2"/>
                                            </p:txEl>
                                          </p:spTgt>
                                        </p:tgtEl>
                                        <p:attrNameLst>
                                          <p:attrName>style.visibility</p:attrName>
                                        </p:attrNameLst>
                                      </p:cBhvr>
                                      <p:to>
                                        <p:strVal val="visible"/>
                                      </p:to>
                                    </p:set>
                                    <p:anim calcmode="lin" valueType="num">
                                      <p:cBhvr additive="base">
                                        <p:cTn id="26"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27">
                                            <p:txEl>
                                              <p:pRg st="3" end="3"/>
                                            </p:txEl>
                                          </p:spTgt>
                                        </p:tgtEl>
                                        <p:attrNameLst>
                                          <p:attrName>style.visibility</p:attrName>
                                        </p:attrNameLst>
                                      </p:cBhvr>
                                      <p:to>
                                        <p:strVal val="visible"/>
                                      </p:to>
                                    </p:set>
                                    <p:anim calcmode="lin" valueType="num">
                                      <p:cBhvr additive="base">
                                        <p:cTn id="32"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nodeType="clickEffect">
                                  <p:stCondLst>
                                    <p:cond delay="0"/>
                                  </p:stCondLst>
                                  <p:childTnLst>
                                    <p:set>
                                      <p:cBhvr>
                                        <p:cTn id="37" dur="1" fill="hold">
                                          <p:stCondLst>
                                            <p:cond delay="0"/>
                                          </p:stCondLst>
                                        </p:cTn>
                                        <p:tgtEl>
                                          <p:spTgt spid="27">
                                            <p:txEl>
                                              <p:pRg st="4" end="4"/>
                                            </p:txEl>
                                          </p:spTgt>
                                        </p:tgtEl>
                                        <p:attrNameLst>
                                          <p:attrName>style.visibility</p:attrName>
                                        </p:attrNameLst>
                                      </p:cBhvr>
                                      <p:to>
                                        <p:strVal val="visible"/>
                                      </p:to>
                                    </p:set>
                                    <p:anim calcmode="lin" valueType="num">
                                      <p:cBhvr additive="base">
                                        <p:cTn id="38" dur="500" fill="hold"/>
                                        <p:tgtEl>
                                          <p:spTgt spid="27">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4" end="4"/>
                                            </p:txEl>
                                          </p:spTgt>
                                        </p:tgtEl>
                                        <p:attrNameLst>
                                          <p:attrName>ppt_y</p:attrName>
                                        </p:attrNameLst>
                                      </p:cBhvr>
                                      <p:tavLst>
                                        <p:tav tm="0">
                                          <p:val>
                                            <p:strVal val="0-#ppt_h/2"/>
                                          </p:val>
                                        </p:tav>
                                        <p:tav tm="100000">
                                          <p:val>
                                            <p:strVal val="#ppt_y"/>
                                          </p:val>
                                        </p:tav>
                                      </p:tavLst>
                                    </p:anim>
                                  </p:childTnLst>
                                </p:cTn>
                              </p:par>
                            </p:childTnLst>
                          </p:cTn>
                        </p:par>
                        <p:par>
                          <p:cTn id="40" fill="hold">
                            <p:stCondLst>
                              <p:cond delay="500"/>
                            </p:stCondLst>
                            <p:childTnLst>
                              <p:par>
                                <p:cTn id="41" presetID="2" presetClass="entr" presetSubtype="3" fill="hold" nodeType="afterEffect">
                                  <p:stCondLst>
                                    <p:cond delay="0"/>
                                  </p:stCondLst>
                                  <p:childTnLst>
                                    <p:set>
                                      <p:cBhvr>
                                        <p:cTn id="42" dur="1" fill="hold">
                                          <p:stCondLst>
                                            <p:cond delay="0"/>
                                          </p:stCondLst>
                                        </p:cTn>
                                        <p:tgtEl>
                                          <p:spTgt spid="27">
                                            <p:txEl>
                                              <p:pRg st="5" end="5"/>
                                            </p:txEl>
                                          </p:spTgt>
                                        </p:tgtEl>
                                        <p:attrNameLst>
                                          <p:attrName>style.visibility</p:attrName>
                                        </p:attrNameLst>
                                      </p:cBhvr>
                                      <p:to>
                                        <p:strVal val="visible"/>
                                      </p:to>
                                    </p:set>
                                    <p:anim calcmode="lin" valueType="num">
                                      <p:cBhvr additive="base">
                                        <p:cTn id="43" dur="500" fill="hold"/>
                                        <p:tgtEl>
                                          <p:spTgt spid="27">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7">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3" y="1681733"/>
            <a:ext cx="11561440" cy="464330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682424" y="1703478"/>
            <a:ext cx="11197883"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ct val="0"/>
              </a:spcBef>
            </a:pPr>
            <a:r>
              <a:rPr lang="en-US" altLang="zh-CN" sz="2800" b="1" dirty="0">
                <a:solidFill>
                  <a:schemeClr val="tx1"/>
                </a:solidFill>
                <a:latin typeface="Times New Roman" panose="02020603050405020304" pitchFamily="18" charset="0"/>
              </a:rPr>
              <a:t>Three important services provided by the Object class.</a:t>
            </a:r>
          </a:p>
          <a:p>
            <a:pPr lvl="1">
              <a:defRPr/>
            </a:pPr>
            <a:r>
              <a:rPr lang="en-US" altLang="zh-CN" sz="2800" b="1" dirty="0">
                <a:solidFill>
                  <a:schemeClr val="tx1"/>
                </a:solidFill>
                <a:latin typeface="Times New Roman" pitchFamily="18" charset="0"/>
                <a:cs typeface="Times New Roman" pitchFamily="18" charset="0"/>
              </a:rPr>
              <a:t>public </a:t>
            </a:r>
            <a:r>
              <a:rPr lang="en-US" altLang="zh-CN" sz="2800" b="1" dirty="0" err="1">
                <a:solidFill>
                  <a:schemeClr val="tx1"/>
                </a:solidFill>
                <a:latin typeface="Times New Roman" pitchFamily="18" charset="0"/>
                <a:cs typeface="Times New Roman" pitchFamily="18" charset="0"/>
              </a:rPr>
              <a:t>boolean</a:t>
            </a:r>
            <a:r>
              <a:rPr lang="en-US" altLang="zh-CN" sz="2800" b="1" dirty="0">
                <a:solidFill>
                  <a:schemeClr val="tx1"/>
                </a:solidFill>
                <a:latin typeface="Times New Roman" pitchFamily="18" charset="0"/>
                <a:cs typeface="Times New Roman" pitchFamily="18" charset="0"/>
              </a:rPr>
              <a:t> equals(Object obj);</a:t>
            </a:r>
          </a:p>
          <a:p>
            <a:pPr lvl="1">
              <a:defRPr/>
            </a:pPr>
            <a:r>
              <a:rPr lang="en-US" altLang="zh-CN" sz="2800" b="1" dirty="0">
                <a:solidFill>
                  <a:schemeClr val="tx1"/>
                </a:solidFill>
                <a:latin typeface="Times New Roman" pitchFamily="18" charset="0"/>
                <a:cs typeface="Times New Roman" pitchFamily="18" charset="0"/>
              </a:rPr>
              <a:t>public int </a:t>
            </a:r>
            <a:r>
              <a:rPr lang="en-US" altLang="zh-CN" sz="2800" b="1" dirty="0" err="1">
                <a:solidFill>
                  <a:schemeClr val="tx1"/>
                </a:solidFill>
                <a:latin typeface="Times New Roman" pitchFamily="18" charset="0"/>
                <a:cs typeface="Times New Roman" pitchFamily="18" charset="0"/>
              </a:rPr>
              <a:t>hashCode</a:t>
            </a:r>
            <a:r>
              <a:rPr lang="en-US" altLang="zh-CN" sz="2800" b="1" dirty="0">
                <a:solidFill>
                  <a:schemeClr val="tx1"/>
                </a:solidFill>
                <a:latin typeface="Times New Roman" pitchFamily="18" charset="0"/>
                <a:cs typeface="Times New Roman" pitchFamily="18" charset="0"/>
              </a:rPr>
              <a:t>();</a:t>
            </a:r>
          </a:p>
          <a:p>
            <a:pPr lvl="1">
              <a:defRPr/>
            </a:pPr>
            <a:r>
              <a:rPr lang="en-US" altLang="zh-CN" sz="2800" b="1" dirty="0">
                <a:solidFill>
                  <a:schemeClr val="tx1"/>
                </a:solidFill>
                <a:latin typeface="Times New Roman" pitchFamily="18" charset="0"/>
                <a:cs typeface="Times New Roman" pitchFamily="18" charset="0"/>
              </a:rPr>
              <a:t>public String </a:t>
            </a:r>
            <a:r>
              <a:rPr lang="en-US" altLang="zh-CN" sz="2800" b="1" dirty="0" err="1">
                <a:solidFill>
                  <a:schemeClr val="tx1"/>
                </a:solidFill>
                <a:latin typeface="Times New Roman" pitchFamily="18" charset="0"/>
                <a:cs typeface="Times New Roman" pitchFamily="18" charset="0"/>
              </a:rPr>
              <a:t>toString</a:t>
            </a:r>
            <a:r>
              <a:rPr lang="en-US" altLang="zh-CN" sz="2800" b="1" dirty="0">
                <a:solidFill>
                  <a:schemeClr val="tx1"/>
                </a:solidFill>
                <a:latin typeface="Times New Roman" pitchFamily="18" charset="0"/>
                <a:cs typeface="Times New Roman" pitchFamily="18" charset="0"/>
              </a:rPr>
              <a:t>();</a:t>
            </a:r>
          </a:p>
          <a:p>
            <a:pPr lvl="1">
              <a:defRPr/>
            </a:pPr>
            <a:r>
              <a:rPr lang="en-US" altLang="zh-CN" sz="2800" b="1" dirty="0">
                <a:solidFill>
                  <a:schemeClr val="tx1"/>
                </a:solidFill>
                <a:latin typeface="Times New Roman" pitchFamily="18" charset="0"/>
                <a:cs typeface="Times New Roman" pitchFamily="18" charset="0"/>
              </a:rPr>
              <a:t>public Employee clone();</a:t>
            </a:r>
          </a:p>
          <a:p>
            <a:pPr lvl="1">
              <a:defRPr/>
            </a:pPr>
            <a:r>
              <a:rPr lang="en-US" altLang="zh-CN" sz="2800" b="1" dirty="0">
                <a:solidFill>
                  <a:schemeClr val="tx1"/>
                </a:solidFill>
                <a:latin typeface="Times New Roman" pitchFamily="18" charset="0"/>
                <a:cs typeface="Times New Roman" pitchFamily="18" charset="0"/>
              </a:rPr>
              <a:t>protected void finalize();</a:t>
            </a:r>
          </a:p>
          <a:p>
            <a:pPr eaLnBrk="1" hangingPunct="1">
              <a:defRPr/>
            </a:pPr>
            <a:endParaRPr lang="zh-CN" altLang="en-US" sz="2800" dirty="0">
              <a:solidFill>
                <a:schemeClr val="tx1"/>
              </a:solidFill>
              <a:latin typeface="Times New Roman" pitchFamily="18" charset="0"/>
              <a:cs typeface="Times New Roman" pitchFamily="18" charset="0"/>
            </a:endParaRPr>
          </a:p>
          <a:p>
            <a:pPr eaLnBrk="1" hangingPunct="1">
              <a:spcBef>
                <a:spcPct val="0"/>
              </a:spcBef>
              <a:buClrTx/>
              <a:buSzTx/>
              <a:buFontTx/>
              <a:buNone/>
            </a:pPr>
            <a:endParaRPr lang="zh-CN" altLang="en-US" sz="2800" b="1" dirty="0">
              <a:solidFill>
                <a:schemeClr val="tx1"/>
              </a:solidFill>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9251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330864"/>
            <a:ext cx="11561440" cy="3733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675250" y="2506226"/>
            <a:ext cx="11197883" cy="322267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altLang="zh-CN" sz="2800" dirty="0">
                <a:solidFill>
                  <a:schemeClr val="tx1"/>
                </a:solidFill>
                <a:latin typeface="Times New Roman" panose="02020603050405020304" pitchFamily="18" charset="0"/>
              </a:rPr>
              <a:t>The equals method in the Object class tests whether one object is considered equal to another. The equals method, as implemented in the Object class, determines </a:t>
            </a:r>
            <a:r>
              <a:rPr lang="en-US" altLang="zh-CN" sz="2800" b="1" dirty="0">
                <a:solidFill>
                  <a:schemeClr val="tx1"/>
                </a:solidFill>
                <a:latin typeface="Times New Roman" panose="02020603050405020304" pitchFamily="18" charset="0"/>
              </a:rPr>
              <a:t>whether two object references are identical</a:t>
            </a:r>
            <a:r>
              <a:rPr lang="en-US" altLang="zh-CN" sz="2800" dirty="0">
                <a:solidFill>
                  <a:schemeClr val="tx1"/>
                </a:solidFill>
                <a:latin typeface="Times New Roman" panose="02020603050405020304" pitchFamily="18" charset="0"/>
              </a:rPr>
              <a:t>. This is a pretty reasonable default—if two objects are identical, they should certainly be equal. </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6AF569E8-D74B-4631-84A2-0AFBA699C9EE}"/>
              </a:ext>
            </a:extLst>
          </p:cNvPr>
          <p:cNvGrpSpPr/>
          <p:nvPr/>
        </p:nvGrpSpPr>
        <p:grpSpPr>
          <a:xfrm>
            <a:off x="0" y="1503229"/>
            <a:ext cx="4557932" cy="543169"/>
            <a:chOff x="-2203" y="1286002"/>
            <a:chExt cx="12192000" cy="543169"/>
          </a:xfrm>
        </p:grpSpPr>
        <p:sp>
          <p:nvSpPr>
            <p:cNvPr id="13" name="Freeform 3">
              <a:extLst>
                <a:ext uri="{FF2B5EF4-FFF2-40B4-BE49-F238E27FC236}">
                  <a16:creationId xmlns:a16="http://schemas.microsoft.com/office/drawing/2014/main" id="{EDE55288-3AE5-4F99-BB38-FD8F3B45CD3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EC398CD-FEF7-4CAF-9CB7-F926C127D734}"/>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equals Method</a:t>
              </a:r>
              <a:endParaRPr lang="zh-CN" altLang="en-US" sz="2400" b="1" dirty="0">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36138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330864"/>
            <a:ext cx="11561440" cy="3733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675250" y="2506226"/>
            <a:ext cx="11197883" cy="322267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altLang="zh-CN" sz="2800" dirty="0">
                <a:solidFill>
                  <a:schemeClr val="tx1"/>
                </a:solidFill>
                <a:latin typeface="Times New Roman" panose="02020603050405020304" pitchFamily="18" charset="0"/>
              </a:rPr>
              <a:t>For quite a few classes, nothing else is required. For example, it makes little sense to compare two </a:t>
            </a:r>
            <a:r>
              <a:rPr lang="en-US" altLang="zh-CN" sz="2800" b="1" dirty="0" err="1">
                <a:solidFill>
                  <a:schemeClr val="tx1"/>
                </a:solidFill>
                <a:latin typeface="Times New Roman" panose="02020603050405020304" pitchFamily="18" charset="0"/>
              </a:rPr>
              <a:t>PrintStream</a:t>
            </a:r>
            <a:r>
              <a:rPr lang="en-US" altLang="zh-CN" sz="2800" dirty="0">
                <a:solidFill>
                  <a:schemeClr val="tx1"/>
                </a:solidFill>
                <a:latin typeface="Times New Roman" panose="02020603050405020304" pitchFamily="18" charset="0"/>
              </a:rPr>
              <a:t> objects for equality. However, you will often want to implement </a:t>
            </a:r>
            <a:r>
              <a:rPr lang="en-US" altLang="zh-CN" sz="2800" b="1" dirty="0">
                <a:solidFill>
                  <a:schemeClr val="tx1"/>
                </a:solidFill>
                <a:latin typeface="Times New Roman" panose="02020603050405020304" pitchFamily="18" charset="0"/>
              </a:rPr>
              <a:t>state-based equality</a:t>
            </a:r>
            <a:r>
              <a:rPr lang="en-US" altLang="zh-CN" sz="2800" dirty="0">
                <a:solidFill>
                  <a:schemeClr val="tx1"/>
                </a:solidFill>
                <a:latin typeface="Times New Roman" panose="02020603050405020304" pitchFamily="18" charset="0"/>
              </a:rPr>
              <a:t> testing, in which two objects are considered equal when they have the same state. </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6AF569E8-D74B-4631-84A2-0AFBA699C9EE}"/>
              </a:ext>
            </a:extLst>
          </p:cNvPr>
          <p:cNvGrpSpPr/>
          <p:nvPr/>
        </p:nvGrpSpPr>
        <p:grpSpPr>
          <a:xfrm>
            <a:off x="0" y="1503229"/>
            <a:ext cx="4557932" cy="543169"/>
            <a:chOff x="-2203" y="1286002"/>
            <a:chExt cx="12192000" cy="543169"/>
          </a:xfrm>
        </p:grpSpPr>
        <p:sp>
          <p:nvSpPr>
            <p:cNvPr id="13" name="Freeform 3">
              <a:extLst>
                <a:ext uri="{FF2B5EF4-FFF2-40B4-BE49-F238E27FC236}">
                  <a16:creationId xmlns:a16="http://schemas.microsoft.com/office/drawing/2014/main" id="{EDE55288-3AE5-4F99-BB38-FD8F3B45CD3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EC398CD-FEF7-4CAF-9CB7-F926C127D734}"/>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equals Method</a:t>
              </a:r>
              <a:endParaRPr lang="zh-CN" altLang="en-US" sz="2400" b="1" dirty="0">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3662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1995104"/>
            <a:ext cx="11561440" cy="406956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675250" y="2056289"/>
            <a:ext cx="11197883" cy="367261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class </a:t>
            </a:r>
            <a:r>
              <a:rPr lang="en-US" altLang="zh-CN" sz="2000" b="1" dirty="0">
                <a:solidFill>
                  <a:schemeClr val="tx1"/>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Employee</a:t>
            </a:r>
            <a:r>
              <a:rPr lang="en-US" altLang="zh-CN" sz="2000" dirty="0">
                <a:solidFill>
                  <a:schemeClr val="tx1"/>
                </a:solidFill>
                <a:latin typeface="Times New Roman" panose="02020603050405020304" pitchFamily="18" charset="0"/>
                <a:cs typeface="Times New Roman" panose="02020603050405020304" pitchFamily="18" charset="0"/>
              </a:rPr>
              <a:t> { </a:t>
            </a:r>
          </a:p>
          <a:p>
            <a:pPr marL="0" indent="0">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public </a:t>
            </a:r>
            <a:r>
              <a:rPr lang="en-US" altLang="zh-CN" sz="2000" dirty="0" err="1">
                <a:solidFill>
                  <a:schemeClr val="tx1"/>
                </a:solidFill>
                <a:latin typeface="Times New Roman" panose="02020603050405020304" pitchFamily="18" charset="0"/>
                <a:cs typeface="Times New Roman" panose="02020603050405020304" pitchFamily="18" charset="0"/>
              </a:rPr>
              <a:t>boolean</a:t>
            </a:r>
            <a:r>
              <a:rPr lang="en-US" altLang="zh-CN" sz="2000" dirty="0">
                <a:solidFill>
                  <a:schemeClr val="tx1"/>
                </a:solidFill>
                <a:latin typeface="Times New Roman" panose="02020603050405020304" pitchFamily="18" charset="0"/>
                <a:cs typeface="Times New Roman" panose="02020603050405020304" pitchFamily="18" charset="0"/>
              </a:rPr>
              <a:t> equals(Object </a:t>
            </a:r>
            <a:r>
              <a:rPr lang="en-US" altLang="zh-CN" sz="2000" dirty="0" err="1">
                <a:solidFill>
                  <a:schemeClr val="tx1"/>
                </a:solidFill>
                <a:latin typeface="Times New Roman" panose="02020603050405020304" pitchFamily="18" charset="0"/>
                <a:cs typeface="Times New Roman" panose="02020603050405020304" pitchFamily="18" charset="0"/>
              </a:rPr>
              <a:t>otherObject</a:t>
            </a:r>
            <a:r>
              <a:rPr lang="en-US" altLang="zh-CN" sz="2000" dirty="0">
                <a:solidFill>
                  <a:schemeClr val="tx1"/>
                </a:solidFill>
                <a:latin typeface="Times New Roman" panose="02020603050405020304" pitchFamily="18" charset="0"/>
                <a:cs typeface="Times New Roman" panose="02020603050405020304" pitchFamily="18" charset="0"/>
              </a:rPr>
              <a:t>) { </a:t>
            </a:r>
          </a:p>
          <a:p>
            <a:pPr marL="533386" lvl="1" indent="0">
              <a:buNone/>
            </a:pPr>
            <a:r>
              <a:rPr lang="en-US" altLang="zh-CN" sz="2000" dirty="0">
                <a:solidFill>
                  <a:schemeClr val="tx1"/>
                </a:solidFill>
                <a:latin typeface="Times New Roman" panose="02020603050405020304" pitchFamily="18" charset="0"/>
                <a:cs typeface="Times New Roman" panose="02020603050405020304" pitchFamily="18" charset="0"/>
              </a:rPr>
              <a:t>if (this == </a:t>
            </a:r>
            <a:r>
              <a:rPr lang="en-US" altLang="zh-CN" sz="2000" dirty="0" err="1">
                <a:solidFill>
                  <a:schemeClr val="tx1"/>
                </a:solidFill>
                <a:latin typeface="Times New Roman" panose="02020603050405020304" pitchFamily="18" charset="0"/>
                <a:cs typeface="Times New Roman" panose="02020603050405020304" pitchFamily="18" charset="0"/>
              </a:rPr>
              <a:t>otherObject</a:t>
            </a:r>
            <a:r>
              <a:rPr lang="en-US" altLang="zh-CN" sz="2000" dirty="0">
                <a:solidFill>
                  <a:schemeClr val="tx1"/>
                </a:solidFill>
                <a:latin typeface="Times New Roman" panose="02020603050405020304" pitchFamily="18" charset="0"/>
                <a:cs typeface="Times New Roman" panose="02020603050405020304" pitchFamily="18" charset="0"/>
              </a:rPr>
              <a:t>) return true; </a:t>
            </a:r>
          </a:p>
          <a:p>
            <a:pPr marL="533386" lvl="1" indent="0">
              <a:buNone/>
            </a:pPr>
            <a:r>
              <a:rPr lang="en-US" altLang="zh-CN" sz="2000" dirty="0">
                <a:solidFill>
                  <a:schemeClr val="tx1"/>
                </a:solidFill>
                <a:latin typeface="Times New Roman" panose="02020603050405020304" pitchFamily="18" charset="0"/>
                <a:cs typeface="Times New Roman" panose="02020603050405020304" pitchFamily="18" charset="0"/>
              </a:rPr>
              <a:t>if (</a:t>
            </a:r>
            <a:r>
              <a:rPr lang="en-US" altLang="zh-CN" sz="2000" dirty="0" err="1">
                <a:solidFill>
                  <a:schemeClr val="tx1"/>
                </a:solidFill>
                <a:latin typeface="Times New Roman" panose="02020603050405020304" pitchFamily="18" charset="0"/>
                <a:cs typeface="Times New Roman" panose="02020603050405020304" pitchFamily="18" charset="0"/>
              </a:rPr>
              <a:t>otherObject</a:t>
            </a:r>
            <a:r>
              <a:rPr lang="en-US" altLang="zh-CN" sz="2000" dirty="0">
                <a:solidFill>
                  <a:schemeClr val="tx1"/>
                </a:solidFill>
                <a:latin typeface="Times New Roman" panose="02020603050405020304" pitchFamily="18" charset="0"/>
                <a:cs typeface="Times New Roman" panose="02020603050405020304" pitchFamily="18" charset="0"/>
              </a:rPr>
              <a:t> == null) return false; </a:t>
            </a:r>
          </a:p>
          <a:p>
            <a:pPr marL="0" indent="0">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if (</a:t>
            </a:r>
            <a:r>
              <a:rPr lang="en-US" altLang="zh-CN" sz="2000" dirty="0" err="1">
                <a:solidFill>
                  <a:schemeClr val="tx1"/>
                </a:solidFill>
                <a:latin typeface="Times New Roman" panose="02020603050405020304" pitchFamily="18" charset="0"/>
                <a:cs typeface="Times New Roman" panose="02020603050405020304" pitchFamily="18" charset="0"/>
              </a:rPr>
              <a:t>getClass</a:t>
            </a:r>
            <a:r>
              <a:rPr lang="en-US" altLang="zh-CN" sz="2000" dirty="0">
                <a:solidFill>
                  <a:schemeClr val="tx1"/>
                </a:solidFill>
                <a:latin typeface="Times New Roman" panose="02020603050405020304" pitchFamily="18" charset="0"/>
                <a:cs typeface="Times New Roman" panose="02020603050405020304" pitchFamily="18" charset="0"/>
              </a:rPr>
              <a:t>() != </a:t>
            </a:r>
            <a:r>
              <a:rPr lang="en-US" altLang="zh-CN" sz="2000" dirty="0" err="1">
                <a:solidFill>
                  <a:schemeClr val="tx1"/>
                </a:solidFill>
                <a:latin typeface="Times New Roman" panose="02020603050405020304" pitchFamily="18" charset="0"/>
                <a:cs typeface="Times New Roman" panose="02020603050405020304" pitchFamily="18" charset="0"/>
              </a:rPr>
              <a:t>otherObject.getClass</a:t>
            </a:r>
            <a:r>
              <a:rPr lang="en-US" altLang="zh-CN" sz="2000" dirty="0">
                <a:solidFill>
                  <a:schemeClr val="tx1"/>
                </a:solidFill>
                <a:latin typeface="Times New Roman" panose="02020603050405020304" pitchFamily="18" charset="0"/>
                <a:cs typeface="Times New Roman" panose="02020603050405020304" pitchFamily="18" charset="0"/>
              </a:rPr>
              <a:t>()) return false; </a:t>
            </a:r>
          </a:p>
          <a:p>
            <a:pPr marL="0" indent="0">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Employee other = (Employee) </a:t>
            </a:r>
            <a:r>
              <a:rPr lang="en-US" altLang="zh-CN" sz="2000" dirty="0" err="1">
                <a:solidFill>
                  <a:schemeClr val="tx1"/>
                </a:solidFill>
                <a:latin typeface="Times New Roman" panose="02020603050405020304" pitchFamily="18" charset="0"/>
                <a:cs typeface="Times New Roman" panose="02020603050405020304" pitchFamily="18" charset="0"/>
              </a:rPr>
              <a:t>otherObject</a:t>
            </a:r>
            <a:r>
              <a:rPr lang="en-US" altLang="zh-CN" sz="2000" dirty="0">
                <a:solidFill>
                  <a:schemeClr val="tx1"/>
                </a:solidFill>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return </a:t>
            </a:r>
            <a:r>
              <a:rPr lang="en-US" altLang="zh-CN" sz="2000" dirty="0" err="1">
                <a:solidFill>
                  <a:schemeClr val="tx1"/>
                </a:solidFill>
                <a:latin typeface="Times New Roman" panose="02020603050405020304" pitchFamily="18" charset="0"/>
                <a:cs typeface="Times New Roman" panose="02020603050405020304" pitchFamily="18" charset="0"/>
              </a:rPr>
              <a:t>name.equals</a:t>
            </a:r>
            <a:r>
              <a:rPr lang="en-US" altLang="zh-CN" sz="2000" dirty="0">
                <a:solidFill>
                  <a:schemeClr val="tx1"/>
                </a:solidFill>
                <a:latin typeface="Times New Roman" panose="02020603050405020304" pitchFamily="18" charset="0"/>
                <a:cs typeface="Times New Roman" panose="02020603050405020304" pitchFamily="18" charset="0"/>
              </a:rPr>
              <a:t>(other.name) &amp;&amp; salary == </a:t>
            </a:r>
            <a:r>
              <a:rPr lang="en-US" altLang="zh-CN" sz="2000" dirty="0" err="1">
                <a:solidFill>
                  <a:schemeClr val="tx1"/>
                </a:solidFill>
                <a:latin typeface="Times New Roman" panose="02020603050405020304" pitchFamily="18" charset="0"/>
                <a:cs typeface="Times New Roman" panose="02020603050405020304" pitchFamily="18" charset="0"/>
              </a:rPr>
              <a:t>other.salary</a:t>
            </a:r>
            <a:r>
              <a:rPr lang="en-US" altLang="zh-CN" sz="2000" dirty="0">
                <a:solidFill>
                  <a:schemeClr val="tx1"/>
                </a:solidFill>
                <a:latin typeface="Times New Roman" panose="02020603050405020304" pitchFamily="18" charset="0"/>
                <a:cs typeface="Times New Roman" panose="02020603050405020304" pitchFamily="18" charset="0"/>
              </a:rPr>
              <a:t> &amp;&amp; </a:t>
            </a:r>
            <a:r>
              <a:rPr lang="en-US" altLang="zh-CN" sz="2000" dirty="0" err="1">
                <a:solidFill>
                  <a:schemeClr val="tx1"/>
                </a:solidFill>
                <a:latin typeface="Times New Roman" panose="02020603050405020304" pitchFamily="18" charset="0"/>
                <a:cs typeface="Times New Roman" panose="02020603050405020304" pitchFamily="18" charset="0"/>
              </a:rPr>
              <a:t>hireDay.equals</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dirty="0" err="1">
                <a:solidFill>
                  <a:schemeClr val="tx1"/>
                </a:solidFill>
                <a:latin typeface="Times New Roman" panose="02020603050405020304" pitchFamily="18" charset="0"/>
                <a:cs typeface="Times New Roman" panose="02020603050405020304" pitchFamily="18" charset="0"/>
              </a:rPr>
              <a:t>other.hireDay</a:t>
            </a:r>
            <a:r>
              <a:rPr lang="en-US" altLang="zh-CN" sz="2000" dirty="0">
                <a:solidFill>
                  <a:schemeClr val="tx1"/>
                </a:solidFill>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 </a:t>
            </a:r>
          </a:p>
          <a:p>
            <a:pPr marL="0" indent="0">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6AF569E8-D74B-4631-84A2-0AFBA699C9EE}"/>
              </a:ext>
            </a:extLst>
          </p:cNvPr>
          <p:cNvGrpSpPr/>
          <p:nvPr/>
        </p:nvGrpSpPr>
        <p:grpSpPr>
          <a:xfrm>
            <a:off x="0" y="1503229"/>
            <a:ext cx="4557932" cy="543169"/>
            <a:chOff x="-2203" y="1286002"/>
            <a:chExt cx="12192000" cy="543169"/>
          </a:xfrm>
        </p:grpSpPr>
        <p:sp>
          <p:nvSpPr>
            <p:cNvPr id="13" name="Freeform 3">
              <a:extLst>
                <a:ext uri="{FF2B5EF4-FFF2-40B4-BE49-F238E27FC236}">
                  <a16:creationId xmlns:a16="http://schemas.microsoft.com/office/drawing/2014/main" id="{EDE55288-3AE5-4F99-BB38-FD8F3B45CD3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EC398CD-FEF7-4CAF-9CB7-F926C127D734}"/>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equals Method</a:t>
              </a:r>
              <a:endParaRPr lang="zh-CN" altLang="en-US" sz="2400" b="1" dirty="0">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3538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354355"/>
            <a:ext cx="10984665" cy="367261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675250" y="2559938"/>
            <a:ext cx="10621107" cy="31689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altLang="zh-CN" sz="2800" dirty="0">
                <a:solidFill>
                  <a:schemeClr val="tx1"/>
                </a:solidFill>
                <a:latin typeface="Times New Roman" panose="02020603050405020304" pitchFamily="18" charset="0"/>
              </a:rPr>
              <a:t>When you define the equals method for a subclass, first call equals on the superclass. If that test doesn't pass, then the objects can't be equal. If the superclass fields are equal, then you are ready to compare the instance fields of the subclass.</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6AF569E8-D74B-4631-84A2-0AFBA699C9EE}"/>
              </a:ext>
            </a:extLst>
          </p:cNvPr>
          <p:cNvGrpSpPr/>
          <p:nvPr/>
        </p:nvGrpSpPr>
        <p:grpSpPr>
          <a:xfrm>
            <a:off x="0" y="1503229"/>
            <a:ext cx="4557932" cy="543169"/>
            <a:chOff x="-2203" y="1286002"/>
            <a:chExt cx="12192000" cy="543169"/>
          </a:xfrm>
        </p:grpSpPr>
        <p:sp>
          <p:nvSpPr>
            <p:cNvPr id="13" name="Freeform 3">
              <a:extLst>
                <a:ext uri="{FF2B5EF4-FFF2-40B4-BE49-F238E27FC236}">
                  <a16:creationId xmlns:a16="http://schemas.microsoft.com/office/drawing/2014/main" id="{EDE55288-3AE5-4F99-BB38-FD8F3B45CD3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EC398CD-FEF7-4CAF-9CB7-F926C127D734}"/>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equals Method</a:t>
              </a:r>
              <a:endParaRPr lang="zh-CN" altLang="en-US" sz="2400" b="1" dirty="0">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48080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2853255" y="2195697"/>
            <a:ext cx="7402093" cy="367261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3396104" y="2344462"/>
            <a:ext cx="6316394" cy="31689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altLang="zh-CN" sz="2400" dirty="0">
                <a:solidFill>
                  <a:schemeClr val="tx1"/>
                </a:solidFill>
                <a:latin typeface="Times New Roman" panose="02020603050405020304" pitchFamily="18" charset="0"/>
                <a:cs typeface="Times New Roman" panose="02020603050405020304" pitchFamily="18" charset="0"/>
              </a:rPr>
              <a:t>class </a:t>
            </a:r>
            <a:r>
              <a:rPr lang="en-US" altLang="zh-CN" sz="2400" dirty="0">
                <a:solidFill>
                  <a:schemeClr val="tx1"/>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Manager</a:t>
            </a:r>
            <a:r>
              <a:rPr lang="en-US" altLang="zh-CN" sz="2400" dirty="0">
                <a:solidFill>
                  <a:schemeClr val="tx1"/>
                </a:solidFill>
                <a:latin typeface="Times New Roman" panose="02020603050405020304" pitchFamily="18" charset="0"/>
                <a:cs typeface="Times New Roman" panose="02020603050405020304" pitchFamily="18" charset="0"/>
              </a:rPr>
              <a:t> extends Employee { </a:t>
            </a:r>
          </a:p>
          <a:p>
            <a:pPr marL="0" indent="0">
              <a:buFont typeface="Wingdings" panose="05000000000000000000" pitchFamily="2" charset="2"/>
              <a:buNone/>
            </a:pPr>
            <a:r>
              <a:rPr lang="en-US" altLang="zh-CN" sz="2400" dirty="0">
                <a:solidFill>
                  <a:schemeClr val="tx1"/>
                </a:solidFill>
                <a:latin typeface="Times New Roman" panose="02020603050405020304" pitchFamily="18" charset="0"/>
                <a:cs typeface="Times New Roman" panose="02020603050405020304" pitchFamily="18" charset="0"/>
              </a:rPr>
              <a:t>   public </a:t>
            </a:r>
            <a:r>
              <a:rPr lang="en-US" altLang="zh-CN" sz="2400" dirty="0" err="1">
                <a:solidFill>
                  <a:schemeClr val="tx1"/>
                </a:solidFill>
                <a:latin typeface="Times New Roman" panose="02020603050405020304" pitchFamily="18" charset="0"/>
                <a:cs typeface="Times New Roman" panose="02020603050405020304" pitchFamily="18" charset="0"/>
              </a:rPr>
              <a:t>boolean</a:t>
            </a:r>
            <a:r>
              <a:rPr lang="en-US" altLang="zh-CN" sz="2400" dirty="0">
                <a:solidFill>
                  <a:schemeClr val="tx1"/>
                </a:solidFill>
                <a:latin typeface="Times New Roman" panose="02020603050405020304" pitchFamily="18" charset="0"/>
                <a:cs typeface="Times New Roman" panose="02020603050405020304" pitchFamily="18" charset="0"/>
              </a:rPr>
              <a:t> equals(Object </a:t>
            </a:r>
            <a:r>
              <a:rPr lang="en-US" altLang="zh-CN" sz="2400" dirty="0" err="1">
                <a:solidFill>
                  <a:schemeClr val="tx1"/>
                </a:solidFill>
                <a:latin typeface="Times New Roman" panose="02020603050405020304" pitchFamily="18" charset="0"/>
                <a:cs typeface="Times New Roman" panose="02020603050405020304" pitchFamily="18" charset="0"/>
              </a:rPr>
              <a:t>otherObject</a:t>
            </a:r>
            <a:r>
              <a:rPr lang="en-US" altLang="zh-CN" sz="2400" dirty="0">
                <a:solidFill>
                  <a:schemeClr val="tx1"/>
                </a:solidFill>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pPr>
            <a:r>
              <a:rPr lang="en-US" altLang="zh-CN" sz="2400" dirty="0">
                <a:solidFill>
                  <a:schemeClr val="tx1"/>
                </a:solidFill>
                <a:latin typeface="Times New Roman" panose="02020603050405020304" pitchFamily="18" charset="0"/>
                <a:cs typeface="Times New Roman" panose="02020603050405020304" pitchFamily="18" charset="0"/>
              </a:rPr>
              <a:t>      if (!</a:t>
            </a:r>
            <a:r>
              <a:rPr lang="en-US" altLang="zh-CN" sz="2400" dirty="0" err="1">
                <a:solidFill>
                  <a:schemeClr val="tx1"/>
                </a:solidFill>
                <a:latin typeface="Times New Roman" panose="02020603050405020304" pitchFamily="18" charset="0"/>
                <a:cs typeface="Times New Roman" panose="02020603050405020304" pitchFamily="18" charset="0"/>
              </a:rPr>
              <a:t>super.equals</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dirty="0" err="1">
                <a:solidFill>
                  <a:schemeClr val="tx1"/>
                </a:solidFill>
                <a:latin typeface="Times New Roman" panose="02020603050405020304" pitchFamily="18" charset="0"/>
                <a:cs typeface="Times New Roman" panose="02020603050405020304" pitchFamily="18" charset="0"/>
              </a:rPr>
              <a:t>otherObject</a:t>
            </a:r>
            <a:r>
              <a:rPr lang="en-US" altLang="zh-CN" sz="2400" dirty="0">
                <a:solidFill>
                  <a:schemeClr val="tx1"/>
                </a:solidFill>
                <a:latin typeface="Times New Roman" panose="02020603050405020304" pitchFamily="18" charset="0"/>
                <a:cs typeface="Times New Roman" panose="02020603050405020304" pitchFamily="18" charset="0"/>
              </a:rPr>
              <a:t>)) return false; </a:t>
            </a:r>
          </a:p>
          <a:p>
            <a:pPr marL="0" indent="0">
              <a:buFont typeface="Wingdings" panose="05000000000000000000" pitchFamily="2" charset="2"/>
              <a:buNone/>
            </a:pPr>
            <a:r>
              <a:rPr lang="en-US" altLang="zh-CN" sz="2400" dirty="0">
                <a:solidFill>
                  <a:schemeClr val="tx1"/>
                </a:solidFill>
                <a:latin typeface="Times New Roman" panose="02020603050405020304" pitchFamily="18" charset="0"/>
                <a:cs typeface="Times New Roman" panose="02020603050405020304" pitchFamily="18" charset="0"/>
              </a:rPr>
              <a:t>      Manager other = (Manager) </a:t>
            </a:r>
            <a:r>
              <a:rPr lang="en-US" altLang="zh-CN" sz="2400" dirty="0" err="1">
                <a:solidFill>
                  <a:schemeClr val="tx1"/>
                </a:solidFill>
                <a:latin typeface="Times New Roman" panose="02020603050405020304" pitchFamily="18" charset="0"/>
                <a:cs typeface="Times New Roman" panose="02020603050405020304" pitchFamily="18" charset="0"/>
              </a:rPr>
              <a:t>otherObject</a:t>
            </a:r>
            <a:r>
              <a:rPr lang="en-US" altLang="zh-CN" sz="2400" dirty="0">
                <a:solidFill>
                  <a:schemeClr val="tx1"/>
                </a:solidFill>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pPr>
            <a:r>
              <a:rPr lang="en-US" altLang="zh-CN" sz="2400" dirty="0">
                <a:solidFill>
                  <a:schemeClr val="tx1"/>
                </a:solidFill>
                <a:latin typeface="Times New Roman" panose="02020603050405020304" pitchFamily="18" charset="0"/>
                <a:cs typeface="Times New Roman" panose="02020603050405020304" pitchFamily="18" charset="0"/>
              </a:rPr>
              <a:t>      return bonus == </a:t>
            </a:r>
            <a:r>
              <a:rPr lang="en-US" altLang="zh-CN" sz="2400" dirty="0" err="1">
                <a:solidFill>
                  <a:schemeClr val="tx1"/>
                </a:solidFill>
                <a:latin typeface="Times New Roman" panose="02020603050405020304" pitchFamily="18" charset="0"/>
                <a:cs typeface="Times New Roman" panose="02020603050405020304" pitchFamily="18" charset="0"/>
              </a:rPr>
              <a:t>other.bonus</a:t>
            </a:r>
            <a:r>
              <a:rPr lang="en-US" altLang="zh-CN" sz="2400" dirty="0">
                <a:solidFill>
                  <a:schemeClr val="tx1"/>
                </a:solidFill>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pPr>
            <a:r>
              <a:rPr lang="en-US" altLang="zh-CN" sz="2400" dirty="0">
                <a:solidFill>
                  <a:schemeClr val="tx1"/>
                </a:solidFill>
                <a:latin typeface="Times New Roman" panose="02020603050405020304" pitchFamily="18" charset="0"/>
                <a:cs typeface="Times New Roman" panose="02020603050405020304" pitchFamily="18" charset="0"/>
              </a:rPr>
              <a:t>  } </a:t>
            </a:r>
          </a:p>
          <a:p>
            <a:pPr marL="0" indent="0">
              <a:buFont typeface="Wingdings" panose="05000000000000000000" pitchFamily="2" charset="2"/>
              <a:buNone/>
            </a:pPr>
            <a:r>
              <a:rPr lang="en-US" altLang="zh-CN" sz="2400" dirty="0">
                <a:solidFill>
                  <a:schemeClr val="tx1"/>
                </a:solidFill>
                <a:latin typeface="Times New Roman" panose="02020603050405020304" pitchFamily="18" charset="0"/>
                <a:cs typeface="Times New Roman" panose="02020603050405020304" pitchFamily="18" charset="0"/>
              </a:rPr>
              <a:t>} </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6AF569E8-D74B-4631-84A2-0AFBA699C9EE}"/>
              </a:ext>
            </a:extLst>
          </p:cNvPr>
          <p:cNvGrpSpPr/>
          <p:nvPr/>
        </p:nvGrpSpPr>
        <p:grpSpPr>
          <a:xfrm>
            <a:off x="0" y="1503229"/>
            <a:ext cx="4557932" cy="543169"/>
            <a:chOff x="-2203" y="1286002"/>
            <a:chExt cx="12192000" cy="543169"/>
          </a:xfrm>
        </p:grpSpPr>
        <p:sp>
          <p:nvSpPr>
            <p:cNvPr id="13" name="Freeform 3">
              <a:extLst>
                <a:ext uri="{FF2B5EF4-FFF2-40B4-BE49-F238E27FC236}">
                  <a16:creationId xmlns:a16="http://schemas.microsoft.com/office/drawing/2014/main" id="{EDE55288-3AE5-4F99-BB38-FD8F3B45CD3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EC398CD-FEF7-4CAF-9CB7-F926C127D734}"/>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equals Method</a:t>
              </a:r>
              <a:endParaRPr lang="zh-CN" altLang="en-US" sz="2400" b="1" dirty="0">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99874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354355"/>
            <a:ext cx="10984665" cy="367261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3834" y="1500663"/>
            <a:ext cx="6527409"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eaLnBrk="1" hangingPunct="1">
              <a:spcBef>
                <a:spcPct val="50000"/>
              </a:spcBef>
              <a:buClrTx/>
              <a:buSzTx/>
              <a:buFontTx/>
              <a:buNone/>
            </a:pPr>
            <a:r>
              <a:rPr lang="en-US" altLang="zh-CN" sz="2800" dirty="0">
                <a:solidFill>
                  <a:srgbClr val="FF0000"/>
                </a:solidFill>
                <a:latin typeface="Times New Roman" panose="02020603050405020304" pitchFamily="18" charset="0"/>
              </a:rPr>
              <a:t>    A common mistake, can you find it?</a:t>
            </a:r>
          </a:p>
        </p:txBody>
      </p:sp>
      <p:sp>
        <p:nvSpPr>
          <p:cNvPr id="15" name="Rectangle 3">
            <a:extLst>
              <a:ext uri="{FF2B5EF4-FFF2-40B4-BE49-F238E27FC236}">
                <a16:creationId xmlns:a16="http://schemas.microsoft.com/office/drawing/2014/main" id="{BF03E905-DFFC-4B99-91C3-7FD970C0EEC3}"/>
              </a:ext>
            </a:extLst>
          </p:cNvPr>
          <p:cNvSpPr txBox="1">
            <a:spLocks noChangeArrowheads="1"/>
          </p:cNvSpPr>
          <p:nvPr/>
        </p:nvSpPr>
        <p:spPr>
          <a:xfrm>
            <a:off x="1659988" y="2554806"/>
            <a:ext cx="7484012" cy="311447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public class Employee { </a:t>
            </a:r>
          </a:p>
          <a:p>
            <a:pPr marL="0" indent="0">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public </a:t>
            </a:r>
            <a:r>
              <a:rPr lang="en-US" altLang="zh-CN" sz="2400" dirty="0" err="1">
                <a:latin typeface="Times New Roman" panose="02020603050405020304" pitchFamily="18" charset="0"/>
                <a:cs typeface="Times New Roman" panose="02020603050405020304" pitchFamily="18" charset="0"/>
              </a:rPr>
              <a:t>boolean</a:t>
            </a:r>
            <a:r>
              <a:rPr lang="en-US" altLang="zh-CN" sz="2400" dirty="0">
                <a:latin typeface="Times New Roman" panose="02020603050405020304" pitchFamily="18" charset="0"/>
                <a:cs typeface="Times New Roman" panose="02020603050405020304" pitchFamily="18" charset="0"/>
              </a:rPr>
              <a:t> equals(</a:t>
            </a:r>
            <a:r>
              <a:rPr lang="en-US" altLang="zh-CN" sz="2400" b="1" dirty="0">
                <a:latin typeface="Times New Roman" panose="02020603050405020304" pitchFamily="18" charset="0"/>
                <a:cs typeface="Times New Roman" panose="02020603050405020304" pitchFamily="18" charset="0"/>
              </a:rPr>
              <a:t>Employee other</a:t>
            </a:r>
            <a:r>
              <a:rPr lang="en-US" altLang="zh-CN" sz="2400" dirty="0">
                <a:latin typeface="Times New Roman" panose="02020603050405020304" pitchFamily="18" charset="0"/>
                <a:cs typeface="Times New Roman" panose="02020603050405020304" pitchFamily="18" charset="0"/>
              </a:rPr>
              <a:t>) { </a:t>
            </a:r>
          </a:p>
          <a:p>
            <a:pPr marL="0" indent="0">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return </a:t>
            </a:r>
            <a:r>
              <a:rPr lang="en-US" altLang="zh-CN" sz="2400" dirty="0" err="1">
                <a:latin typeface="Times New Roman" panose="02020603050405020304" pitchFamily="18" charset="0"/>
                <a:cs typeface="Times New Roman" panose="02020603050405020304" pitchFamily="18" charset="0"/>
              </a:rPr>
              <a:t>name.equals</a:t>
            </a:r>
            <a:r>
              <a:rPr lang="en-US" altLang="zh-CN" sz="2400" dirty="0">
                <a:latin typeface="Times New Roman" panose="02020603050405020304" pitchFamily="18" charset="0"/>
                <a:cs typeface="Times New Roman" panose="02020603050405020304" pitchFamily="18" charset="0"/>
              </a:rPr>
              <a:t>(other.name) &amp;&amp; </a:t>
            </a:r>
          </a:p>
          <a:p>
            <a:pPr marL="0" indent="0">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salary == </a:t>
            </a:r>
            <a:r>
              <a:rPr lang="en-US" altLang="zh-CN" sz="2400" dirty="0" err="1">
                <a:latin typeface="Times New Roman" panose="02020603050405020304" pitchFamily="18" charset="0"/>
                <a:cs typeface="Times New Roman" panose="02020603050405020304" pitchFamily="18" charset="0"/>
              </a:rPr>
              <a:t>other.salary</a:t>
            </a:r>
            <a:r>
              <a:rPr lang="en-US" altLang="zh-CN" sz="2400" dirty="0">
                <a:latin typeface="Times New Roman" panose="02020603050405020304" pitchFamily="18" charset="0"/>
                <a:cs typeface="Times New Roman" panose="02020603050405020304" pitchFamily="18" charset="0"/>
              </a:rPr>
              <a:t> &amp;&amp;</a:t>
            </a:r>
          </a:p>
          <a:p>
            <a:pPr marL="0" indent="0">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hireDay.equals</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other.hireDay</a:t>
            </a:r>
            <a:r>
              <a:rPr lang="en-US" altLang="zh-CN" sz="2400" dirty="0">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 </a:t>
            </a:r>
          </a:p>
          <a:p>
            <a:pPr marL="0" indent="0">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 </a:t>
            </a:r>
          </a:p>
          <a:p>
            <a:pPr marL="0" indent="0">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4631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354355"/>
            <a:ext cx="10984665" cy="367261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675250" y="2559938"/>
            <a:ext cx="10621107" cy="31689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altLang="zh-CN" sz="2800" dirty="0">
                <a:solidFill>
                  <a:schemeClr val="tx1"/>
                </a:solidFill>
                <a:latin typeface="Times New Roman" panose="02020603050405020304" pitchFamily="18" charset="0"/>
                <a:cs typeface="Times New Roman" panose="02020603050405020304" pitchFamily="18" charset="0"/>
              </a:rPr>
              <a:t>This method declares the explicit parameter type as Employee. As a result, it does not override the equals method of the Object class but defines a completely unrelated method.</a:t>
            </a:r>
          </a:p>
          <a:p>
            <a:r>
              <a:rPr lang="en-US" altLang="zh-CN" sz="2800" dirty="0">
                <a:solidFill>
                  <a:schemeClr val="tx1"/>
                </a:solidFill>
                <a:latin typeface="Times New Roman" panose="02020603050405020304" pitchFamily="18" charset="0"/>
                <a:cs typeface="Times New Roman" panose="02020603050405020304" pitchFamily="18" charset="0"/>
              </a:rPr>
              <a:t>Starting with JDK 5.0, you can protect yourself against this type of error by tagging methods that are intended to override superclass methods with </a:t>
            </a:r>
            <a:r>
              <a:rPr lang="en-US" altLang="zh-CN" sz="2800" b="1" dirty="0">
                <a:solidFill>
                  <a:schemeClr val="tx1"/>
                </a:solidFill>
                <a:latin typeface="Times New Roman" panose="02020603050405020304" pitchFamily="18" charset="0"/>
                <a:cs typeface="Times New Roman" panose="02020603050405020304" pitchFamily="18" charset="0"/>
              </a:rPr>
              <a:t>@Override</a:t>
            </a:r>
            <a:r>
              <a:rPr lang="en-US" altLang="zh-CN" sz="2800" dirty="0">
                <a:solidFill>
                  <a:schemeClr val="tx1"/>
                </a:solidFill>
                <a:latin typeface="Times New Roman" panose="02020603050405020304" pitchFamily="18" charset="0"/>
                <a:cs typeface="Times New Roman" panose="02020603050405020304" pitchFamily="18" charset="0"/>
              </a:rPr>
              <a:t>:</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6AF569E8-D74B-4631-84A2-0AFBA699C9EE}"/>
              </a:ext>
            </a:extLst>
          </p:cNvPr>
          <p:cNvGrpSpPr/>
          <p:nvPr/>
        </p:nvGrpSpPr>
        <p:grpSpPr>
          <a:xfrm>
            <a:off x="0" y="1503229"/>
            <a:ext cx="6096000" cy="543169"/>
            <a:chOff x="-2203" y="1286002"/>
            <a:chExt cx="14111112" cy="543169"/>
          </a:xfrm>
        </p:grpSpPr>
        <p:sp>
          <p:nvSpPr>
            <p:cNvPr id="13" name="Freeform 3">
              <a:extLst>
                <a:ext uri="{FF2B5EF4-FFF2-40B4-BE49-F238E27FC236}">
                  <a16:creationId xmlns:a16="http://schemas.microsoft.com/office/drawing/2014/main" id="{EDE55288-3AE5-4F99-BB38-FD8F3B45CD3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EC398CD-FEF7-4CAF-9CB7-F926C127D734}"/>
                </a:ext>
              </a:extLst>
            </p:cNvPr>
            <p:cNvSpPr txBox="1">
              <a:spLocks/>
            </p:cNvSpPr>
            <p:nvPr/>
          </p:nvSpPr>
          <p:spPr>
            <a:xfrm>
              <a:off x="309489" y="1295894"/>
              <a:ext cx="13799420"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rgbClr val="FF0000"/>
                  </a:solidFill>
                  <a:latin typeface="Times New Roman" panose="02020603050405020304" pitchFamily="18" charset="0"/>
                </a:rPr>
                <a:t>A common mistake, can you find it?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66254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128989"/>
            <a:ext cx="10984665" cy="389798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713863" y="2189599"/>
            <a:ext cx="10621107" cy="31689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defRPr/>
            </a:pPr>
            <a:r>
              <a:rPr lang="en-US" altLang="zh-CN" sz="2800" dirty="0">
                <a:solidFill>
                  <a:schemeClr val="tx1"/>
                </a:solidFill>
                <a:latin typeface="Times New Roman" pitchFamily="18" charset="0"/>
                <a:cs typeface="Times New Roman" pitchFamily="18" charset="0"/>
              </a:rPr>
              <a:t>@Override public </a:t>
            </a:r>
            <a:r>
              <a:rPr lang="en-US" altLang="zh-CN" sz="2800" dirty="0" err="1">
                <a:solidFill>
                  <a:schemeClr val="tx1"/>
                </a:solidFill>
                <a:latin typeface="Times New Roman" pitchFamily="18" charset="0"/>
                <a:cs typeface="Times New Roman" pitchFamily="18" charset="0"/>
              </a:rPr>
              <a:t>boolean</a:t>
            </a:r>
            <a:r>
              <a:rPr lang="en-US" altLang="zh-CN" sz="2800" dirty="0">
                <a:solidFill>
                  <a:schemeClr val="tx1"/>
                </a:solidFill>
                <a:latin typeface="Times New Roman" pitchFamily="18" charset="0"/>
                <a:cs typeface="Times New Roman" pitchFamily="18" charset="0"/>
              </a:rPr>
              <a:t> equals(Object other) </a:t>
            </a:r>
            <a:br>
              <a:rPr lang="en-US" altLang="zh-CN" sz="2800" dirty="0">
                <a:solidFill>
                  <a:schemeClr val="tx1"/>
                </a:solidFill>
                <a:latin typeface="Times New Roman" pitchFamily="18" charset="0"/>
                <a:cs typeface="Times New Roman" pitchFamily="18" charset="0"/>
              </a:rPr>
            </a:br>
            <a:r>
              <a:rPr lang="en-US" altLang="zh-CN" sz="2800" dirty="0">
                <a:solidFill>
                  <a:schemeClr val="tx1"/>
                </a:solidFill>
                <a:latin typeface="Times New Roman" pitchFamily="18" charset="0"/>
                <a:cs typeface="Times New Roman" pitchFamily="18" charset="0"/>
              </a:rPr>
              <a:t>If you made a mistake and you are defining a new method, the compiler reports an error. For example, suppose you add the following declaration to the Employee class.</a:t>
            </a:r>
          </a:p>
          <a:p>
            <a:pPr marL="0" indent="0">
              <a:buFont typeface="Wingdings" panose="05000000000000000000" pitchFamily="2" charset="2"/>
              <a:buNone/>
              <a:defRPr/>
            </a:pPr>
            <a:r>
              <a:rPr lang="en-US" altLang="zh-CN" sz="2800" dirty="0">
                <a:solidFill>
                  <a:schemeClr val="tx1"/>
                </a:solidFill>
                <a:latin typeface="Times New Roman" pitchFamily="18" charset="0"/>
                <a:cs typeface="Times New Roman" pitchFamily="18" charset="0"/>
              </a:rPr>
              <a:t>	</a:t>
            </a:r>
            <a:r>
              <a:rPr lang="en-US" altLang="zh-CN" sz="2800" b="1" dirty="0">
                <a:solidFill>
                  <a:schemeClr val="tx1"/>
                </a:solidFill>
                <a:latin typeface="Times New Roman" pitchFamily="18" charset="0"/>
                <a:cs typeface="Times New Roman" pitchFamily="18" charset="0"/>
              </a:rPr>
              <a:t>Override public </a:t>
            </a:r>
            <a:r>
              <a:rPr lang="en-US" altLang="zh-CN" sz="2800" b="1" dirty="0" err="1">
                <a:solidFill>
                  <a:schemeClr val="tx1"/>
                </a:solidFill>
                <a:latin typeface="Times New Roman" pitchFamily="18" charset="0"/>
                <a:cs typeface="Times New Roman" pitchFamily="18" charset="0"/>
              </a:rPr>
              <a:t>boolean</a:t>
            </a:r>
            <a:r>
              <a:rPr lang="en-US" altLang="zh-CN" sz="2800" b="1" dirty="0">
                <a:solidFill>
                  <a:schemeClr val="tx1"/>
                </a:solidFill>
                <a:latin typeface="Times New Roman" pitchFamily="18" charset="0"/>
                <a:cs typeface="Times New Roman" pitchFamily="18" charset="0"/>
              </a:rPr>
              <a:t> equals(Employee other) </a:t>
            </a:r>
            <a:br>
              <a:rPr lang="en-US" altLang="zh-CN" sz="2800" b="1" dirty="0">
                <a:solidFill>
                  <a:schemeClr val="tx1"/>
                </a:solidFill>
                <a:latin typeface="Times New Roman" pitchFamily="18" charset="0"/>
                <a:cs typeface="Times New Roman" pitchFamily="18" charset="0"/>
              </a:rPr>
            </a:br>
            <a:r>
              <a:rPr lang="en-US" altLang="zh-CN" sz="2800" b="1" dirty="0">
                <a:solidFill>
                  <a:schemeClr val="tx1"/>
                </a:solidFill>
                <a:latin typeface="Times New Roman" pitchFamily="18" charset="0"/>
                <a:cs typeface="Times New Roman" pitchFamily="18" charset="0"/>
              </a:rPr>
              <a:t>   </a:t>
            </a:r>
            <a:r>
              <a:rPr lang="en-US" altLang="zh-CN" sz="2800" dirty="0">
                <a:solidFill>
                  <a:schemeClr val="tx1"/>
                </a:solidFill>
                <a:latin typeface="Times New Roman" pitchFamily="18" charset="0"/>
                <a:cs typeface="Times New Roman" pitchFamily="18" charset="0"/>
              </a:rPr>
              <a:t>An error is reported because this method doesn't override any method from the Object superclass.</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6AF569E8-D74B-4631-84A2-0AFBA699C9EE}"/>
              </a:ext>
            </a:extLst>
          </p:cNvPr>
          <p:cNvGrpSpPr/>
          <p:nvPr/>
        </p:nvGrpSpPr>
        <p:grpSpPr>
          <a:xfrm>
            <a:off x="0" y="1503229"/>
            <a:ext cx="6096000" cy="543169"/>
            <a:chOff x="-2203" y="1286002"/>
            <a:chExt cx="14111112" cy="543169"/>
          </a:xfrm>
        </p:grpSpPr>
        <p:sp>
          <p:nvSpPr>
            <p:cNvPr id="13" name="Freeform 3">
              <a:extLst>
                <a:ext uri="{FF2B5EF4-FFF2-40B4-BE49-F238E27FC236}">
                  <a16:creationId xmlns:a16="http://schemas.microsoft.com/office/drawing/2014/main" id="{EDE55288-3AE5-4F99-BB38-FD8F3B45CD3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EC398CD-FEF7-4CAF-9CB7-F926C127D734}"/>
                </a:ext>
              </a:extLst>
            </p:cNvPr>
            <p:cNvSpPr txBox="1">
              <a:spLocks/>
            </p:cNvSpPr>
            <p:nvPr/>
          </p:nvSpPr>
          <p:spPr>
            <a:xfrm>
              <a:off x="309489" y="1295894"/>
              <a:ext cx="13799420"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rgbClr val="FF0000"/>
                  </a:solidFill>
                  <a:latin typeface="Times New Roman" panose="02020603050405020304" pitchFamily="18" charset="0"/>
                </a:rPr>
                <a:t>A common mistake, can you find it?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8391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128989"/>
            <a:ext cx="10984665" cy="389798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713863" y="2189599"/>
            <a:ext cx="10621107" cy="31689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altLang="zh-CN" sz="2800" dirty="0">
                <a:solidFill>
                  <a:schemeClr val="tx1"/>
                </a:solidFill>
                <a:latin typeface="Times New Roman" panose="02020603050405020304" pitchFamily="18" charset="0"/>
                <a:cs typeface="Times New Roman" panose="02020603050405020304" pitchFamily="18" charset="0"/>
              </a:rPr>
              <a:t>Here is a recipe for writing the perfect equals method:</a:t>
            </a:r>
          </a:p>
          <a:p>
            <a:pPr lvl="1"/>
            <a:r>
              <a:rPr lang="en-US" altLang="zh-CN" sz="2400" dirty="0">
                <a:solidFill>
                  <a:schemeClr val="tx1"/>
                </a:solidFill>
                <a:latin typeface="Times New Roman" panose="02020603050405020304" pitchFamily="18" charset="0"/>
                <a:cs typeface="Times New Roman" panose="02020603050405020304" pitchFamily="18" charset="0"/>
              </a:rPr>
              <a:t>Name the explicit parameter </a:t>
            </a:r>
            <a:r>
              <a:rPr lang="en-US" altLang="zh-CN" sz="2400" dirty="0" err="1">
                <a:solidFill>
                  <a:schemeClr val="tx1"/>
                </a:solidFill>
                <a:latin typeface="Times New Roman" panose="02020603050405020304" pitchFamily="18" charset="0"/>
                <a:cs typeface="Times New Roman" panose="02020603050405020304" pitchFamily="18" charset="0"/>
              </a:rPr>
              <a:t>otherObject</a:t>
            </a:r>
            <a:r>
              <a:rPr lang="en-US" altLang="zh-CN" sz="2400" dirty="0">
                <a:solidFill>
                  <a:schemeClr val="tx1"/>
                </a:solidFill>
                <a:latin typeface="Times New Roman" panose="02020603050405020304" pitchFamily="18" charset="0"/>
                <a:cs typeface="Times New Roman" panose="02020603050405020304" pitchFamily="18" charset="0"/>
              </a:rPr>
              <a:t>—later, you need to cast it to another variable that you should call other.</a:t>
            </a:r>
          </a:p>
          <a:p>
            <a:pPr lvl="1"/>
            <a:r>
              <a:rPr lang="en-US" altLang="zh-CN" sz="2400" dirty="0">
                <a:solidFill>
                  <a:schemeClr val="tx1"/>
                </a:solidFill>
                <a:latin typeface="Times New Roman" panose="02020603050405020304" pitchFamily="18" charset="0"/>
                <a:cs typeface="Times New Roman" panose="02020603050405020304" pitchFamily="18" charset="0"/>
              </a:rPr>
              <a:t>Test whether this happens to be identical to </a:t>
            </a:r>
            <a:r>
              <a:rPr lang="en-US" altLang="zh-CN" sz="2400" dirty="0" err="1">
                <a:solidFill>
                  <a:schemeClr val="tx1"/>
                </a:solidFill>
                <a:latin typeface="Times New Roman" panose="02020603050405020304" pitchFamily="18" charset="0"/>
                <a:cs typeface="Times New Roman" panose="02020603050405020304" pitchFamily="18" charset="0"/>
              </a:rPr>
              <a:t>otherObject</a:t>
            </a:r>
            <a:r>
              <a:rPr lang="en-US" altLang="zh-CN" sz="2400" dirty="0">
                <a:solidFill>
                  <a:schemeClr val="tx1"/>
                </a:solidFill>
                <a:latin typeface="Times New Roman" panose="02020603050405020304" pitchFamily="18" charset="0"/>
                <a:cs typeface="Times New Roman" panose="02020603050405020304" pitchFamily="18" charset="0"/>
              </a:rPr>
              <a:t>:</a:t>
            </a:r>
            <a:endParaRPr lang="en-US" altLang="zh-CN" sz="32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800" b="1" dirty="0">
                <a:solidFill>
                  <a:schemeClr val="tx1"/>
                </a:solidFill>
                <a:latin typeface="Times New Roman" pitchFamily="18" charset="0"/>
                <a:cs typeface="Times New Roman" pitchFamily="18" charset="0"/>
              </a:rPr>
              <a:t>if (this == </a:t>
            </a:r>
            <a:r>
              <a:rPr lang="en-US" altLang="zh-CN" sz="2800" b="1" dirty="0" err="1">
                <a:solidFill>
                  <a:schemeClr val="tx1"/>
                </a:solidFill>
                <a:latin typeface="Times New Roman" pitchFamily="18" charset="0"/>
                <a:cs typeface="Times New Roman" pitchFamily="18" charset="0"/>
              </a:rPr>
              <a:t>otherObject</a:t>
            </a:r>
            <a:r>
              <a:rPr lang="en-US" altLang="zh-CN" sz="2800" b="1" dirty="0">
                <a:solidFill>
                  <a:schemeClr val="tx1"/>
                </a:solidFill>
                <a:latin typeface="Times New Roman" pitchFamily="18" charset="0"/>
                <a:cs typeface="Times New Roman" pitchFamily="18" charset="0"/>
              </a:rPr>
              <a:t>) return true; </a:t>
            </a:r>
            <a:br>
              <a:rPr lang="en-US" altLang="zh-CN" sz="2800" b="1" dirty="0">
                <a:solidFill>
                  <a:schemeClr val="tx1"/>
                </a:solidFill>
                <a:latin typeface="Times New Roman" pitchFamily="18" charset="0"/>
                <a:cs typeface="Times New Roman" pitchFamily="18" charset="0"/>
              </a:rPr>
            </a:br>
            <a:r>
              <a:rPr lang="en-US" altLang="zh-CN" sz="2800" dirty="0">
                <a:solidFill>
                  <a:schemeClr val="tx1"/>
                </a:solidFill>
                <a:latin typeface="Times New Roman" pitchFamily="18" charset="0"/>
                <a:cs typeface="Times New Roman" pitchFamily="18" charset="0"/>
              </a:rPr>
              <a:t>This statement is just an optimization. In practice, this is a common case. It is much cheaper to check for identity than to compare the fields.</a:t>
            </a:r>
          </a:p>
          <a:p>
            <a:pPr lvl="1"/>
            <a:endParaRPr lang="en-US" altLang="zh-CN" sz="2400" dirty="0">
              <a:solidFill>
                <a:schemeClr val="tx1"/>
              </a:solidFill>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equals Method</a:t>
            </a: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2744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49" name="组合 148">
            <a:extLst>
              <a:ext uri="{FF2B5EF4-FFF2-40B4-BE49-F238E27FC236}">
                <a16:creationId xmlns:a16="http://schemas.microsoft.com/office/drawing/2014/main" id="{BB449115-9423-4C98-9636-496265E0DBD2}"/>
              </a:ext>
            </a:extLst>
          </p:cNvPr>
          <p:cNvGrpSpPr/>
          <p:nvPr/>
        </p:nvGrpSpPr>
        <p:grpSpPr>
          <a:xfrm flipH="1">
            <a:off x="6941096" y="5464532"/>
            <a:ext cx="5075839" cy="1304409"/>
            <a:chOff x="897607" y="5097000"/>
            <a:chExt cx="5075839" cy="1304409"/>
          </a:xfrm>
        </p:grpSpPr>
        <p:sp>
          <p:nvSpPr>
            <p:cNvPr id="150" name="矩形 149">
              <a:extLst>
                <a:ext uri="{FF2B5EF4-FFF2-40B4-BE49-F238E27FC236}">
                  <a16:creationId xmlns:a16="http://schemas.microsoft.com/office/drawing/2014/main" id="{783ACFEE-9773-4377-87F9-9686C9C1887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1" name="矩形 150">
              <a:extLst>
                <a:ext uri="{FF2B5EF4-FFF2-40B4-BE49-F238E27FC236}">
                  <a16:creationId xmlns:a16="http://schemas.microsoft.com/office/drawing/2014/main" id="{9375F571-1166-4ACC-97B0-62424C3DEF9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2" name="矩形 151">
              <a:extLst>
                <a:ext uri="{FF2B5EF4-FFF2-40B4-BE49-F238E27FC236}">
                  <a16:creationId xmlns:a16="http://schemas.microsoft.com/office/drawing/2014/main" id="{F394B9D9-BC04-43C7-8DDA-4901A05E0041}"/>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3" name="矩形 152">
              <a:extLst>
                <a:ext uri="{FF2B5EF4-FFF2-40B4-BE49-F238E27FC236}">
                  <a16:creationId xmlns:a16="http://schemas.microsoft.com/office/drawing/2014/main" id="{CAEDBDB6-F2C7-4AC0-B558-875ACAA8C561}"/>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4" name="矩形 153">
              <a:extLst>
                <a:ext uri="{FF2B5EF4-FFF2-40B4-BE49-F238E27FC236}">
                  <a16:creationId xmlns:a16="http://schemas.microsoft.com/office/drawing/2014/main" id="{999B4B87-8BE4-493F-ADBA-9819A78D501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5" name="矩形 154">
              <a:extLst>
                <a:ext uri="{FF2B5EF4-FFF2-40B4-BE49-F238E27FC236}">
                  <a16:creationId xmlns:a16="http://schemas.microsoft.com/office/drawing/2014/main" id="{5F8E3B33-16BD-40A0-AED6-C4716F27D05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6" name="矩形 155">
              <a:extLst>
                <a:ext uri="{FF2B5EF4-FFF2-40B4-BE49-F238E27FC236}">
                  <a16:creationId xmlns:a16="http://schemas.microsoft.com/office/drawing/2014/main" id="{B604269F-289B-4573-A9EA-0FF66234B7B7}"/>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7" name="矩形 156">
              <a:extLst>
                <a:ext uri="{FF2B5EF4-FFF2-40B4-BE49-F238E27FC236}">
                  <a16:creationId xmlns:a16="http://schemas.microsoft.com/office/drawing/2014/main" id="{98EC8937-A192-4A64-ABDF-9BC1CC02A5AB}"/>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8" name="矩形 157">
              <a:extLst>
                <a:ext uri="{FF2B5EF4-FFF2-40B4-BE49-F238E27FC236}">
                  <a16:creationId xmlns:a16="http://schemas.microsoft.com/office/drawing/2014/main" id="{1D4C459D-14E7-45AF-B0F7-98A9F11477E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9" name="矩形 158">
              <a:extLst>
                <a:ext uri="{FF2B5EF4-FFF2-40B4-BE49-F238E27FC236}">
                  <a16:creationId xmlns:a16="http://schemas.microsoft.com/office/drawing/2014/main" id="{5A45209D-ED64-4AC4-BEF5-16FA098C164C}"/>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0" name="矩形 159">
              <a:extLst>
                <a:ext uri="{FF2B5EF4-FFF2-40B4-BE49-F238E27FC236}">
                  <a16:creationId xmlns:a16="http://schemas.microsoft.com/office/drawing/2014/main" id="{541F0C18-6E69-431D-A57B-2161C25AF75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1" name="矩形 160">
              <a:extLst>
                <a:ext uri="{FF2B5EF4-FFF2-40B4-BE49-F238E27FC236}">
                  <a16:creationId xmlns:a16="http://schemas.microsoft.com/office/drawing/2014/main" id="{C365BE90-507F-48BA-9F46-5B70A91E78AD}"/>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2" name="矩形 161">
              <a:extLst>
                <a:ext uri="{FF2B5EF4-FFF2-40B4-BE49-F238E27FC236}">
                  <a16:creationId xmlns:a16="http://schemas.microsoft.com/office/drawing/2014/main" id="{4E6421D7-F6B3-4010-B911-90E6637BA899}"/>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3" name="矩形 162">
              <a:extLst>
                <a:ext uri="{FF2B5EF4-FFF2-40B4-BE49-F238E27FC236}">
                  <a16:creationId xmlns:a16="http://schemas.microsoft.com/office/drawing/2014/main" id="{482AD37F-736C-4C98-9F32-DBF975F594E1}"/>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4" name="矩形 163">
              <a:extLst>
                <a:ext uri="{FF2B5EF4-FFF2-40B4-BE49-F238E27FC236}">
                  <a16:creationId xmlns:a16="http://schemas.microsoft.com/office/drawing/2014/main" id="{6928D5E8-C6AC-4FAE-8342-6E5C620DE6D4}"/>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5" name="矩形 164">
              <a:extLst>
                <a:ext uri="{FF2B5EF4-FFF2-40B4-BE49-F238E27FC236}">
                  <a16:creationId xmlns:a16="http://schemas.microsoft.com/office/drawing/2014/main" id="{3E6A1476-EB97-4B51-BBAF-8E3BF1547BF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方法名</a:t>
              </a:r>
            </a:p>
          </p:txBody>
        </p:sp>
      </p:grpSp>
      <p:sp>
        <p:nvSpPr>
          <p:cNvPr id="24" name="Freeform 3">
            <a:extLst>
              <a:ext uri="{FF2B5EF4-FFF2-40B4-BE49-F238E27FC236}">
                <a16:creationId xmlns:a16="http://schemas.microsoft.com/office/drawing/2014/main" id="{1F431798-24A5-4474-BA6A-9578F30BBE00}"/>
              </a:ext>
            </a:extLst>
          </p:cNvPr>
          <p:cNvSpPr/>
          <p:nvPr/>
        </p:nvSpPr>
        <p:spPr>
          <a:xfrm>
            <a:off x="0" y="32675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530ECEEA-60EE-4E76-BB3C-17E160B2B3C4}"/>
              </a:ext>
            </a:extLst>
          </p:cNvPr>
          <p:cNvSpPr txBox="1">
            <a:spLocks/>
          </p:cNvSpPr>
          <p:nvPr/>
        </p:nvSpPr>
        <p:spPr>
          <a:xfrm>
            <a:off x="1069615" y="2174449"/>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38784BFB-FCFF-41C5-8E09-28CB3CD879F6}"/>
              </a:ext>
            </a:extLst>
          </p:cNvPr>
          <p:cNvSpPr txBox="1">
            <a:spLocks/>
          </p:cNvSpPr>
          <p:nvPr/>
        </p:nvSpPr>
        <p:spPr>
          <a:xfrm>
            <a:off x="308409" y="3303965"/>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形式参数列表</a:t>
            </a:r>
          </a:p>
        </p:txBody>
      </p:sp>
      <p:sp>
        <p:nvSpPr>
          <p:cNvPr id="29" name="内容占位符 2">
            <a:extLst>
              <a:ext uri="{FF2B5EF4-FFF2-40B4-BE49-F238E27FC236}">
                <a16:creationId xmlns:a16="http://schemas.microsoft.com/office/drawing/2014/main" id="{8E566537-0095-4F56-AB29-2E78BCB2E366}"/>
              </a:ext>
            </a:extLst>
          </p:cNvPr>
          <p:cNvSpPr txBox="1">
            <a:spLocks/>
          </p:cNvSpPr>
          <p:nvPr/>
        </p:nvSpPr>
        <p:spPr>
          <a:xfrm>
            <a:off x="1069615" y="4835894"/>
            <a:ext cx="10038041" cy="1260900"/>
          </a:xfrm>
          <a:prstGeom prst="rect">
            <a:avLst/>
          </a:prstGeom>
        </p:spPr>
        <p:txBody>
          <a:bodyPr vert="horz" lIns="121917" tIns="60958" rIns="121917" bIns="60958" rtlCol="0">
            <a:noAutofit/>
          </a:bodyPr>
          <a:lstStyle>
            <a:defPPr>
              <a:defRPr lang="en-US"/>
            </a:defPPr>
            <a:lvl1pPr indent="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dirty="0">
              <a:latin typeface="仿宋" panose="02010609060101010101" pitchFamily="49" charset="-122"/>
              <a:ea typeface="仿宋" panose="02010609060101010101" pitchFamily="49" charset="-122"/>
            </a:endParaRPr>
          </a:p>
        </p:txBody>
      </p:sp>
      <p:sp>
        <p:nvSpPr>
          <p:cNvPr id="30" name="TextBox 39">
            <a:extLst>
              <a:ext uri="{FF2B5EF4-FFF2-40B4-BE49-F238E27FC236}">
                <a16:creationId xmlns:a16="http://schemas.microsoft.com/office/drawing/2014/main" id="{423CE52E-0C14-4544-B40E-F9993D10CF5D}"/>
              </a:ext>
            </a:extLst>
          </p:cNvPr>
          <p:cNvSpPr txBox="1"/>
          <p:nvPr/>
        </p:nvSpPr>
        <p:spPr>
          <a:xfrm>
            <a:off x="1218406" y="1296194"/>
            <a:ext cx="4267200" cy="369332"/>
          </a:xfrm>
          <a:prstGeom prst="rect">
            <a:avLst/>
          </a:prstGeom>
          <a:noFill/>
        </p:spPr>
        <p:txBody>
          <a:bodyPr wrap="square" rtlCol="0">
            <a:spAutoFit/>
          </a:bodyPr>
          <a:lstStyle/>
          <a:p>
            <a:endParaRPr lang="zh-CN" altLang="en-US" dirty="0">
              <a:latin typeface="仿宋" panose="02010609060101010101" pitchFamily="49" charset="-122"/>
              <a:ea typeface="仿宋" panose="02010609060101010101" pitchFamily="49" charset="-122"/>
            </a:endParaRPr>
          </a:p>
        </p:txBody>
      </p:sp>
      <p:sp>
        <p:nvSpPr>
          <p:cNvPr id="31" name="内容占位符 2">
            <a:extLst>
              <a:ext uri="{FF2B5EF4-FFF2-40B4-BE49-F238E27FC236}">
                <a16:creationId xmlns:a16="http://schemas.microsoft.com/office/drawing/2014/main" id="{B45870BC-BEAE-4702-9268-51A1D7942357}"/>
              </a:ext>
            </a:extLst>
          </p:cNvPr>
          <p:cNvSpPr txBox="1">
            <a:spLocks/>
          </p:cNvSpPr>
          <p:nvPr/>
        </p:nvSpPr>
        <p:spPr>
          <a:xfrm>
            <a:off x="989806" y="2326849"/>
            <a:ext cx="10359591" cy="6457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“方法名”是方法的标识，执行一个方法是通过“方法名”完成的。</a:t>
            </a:r>
          </a:p>
        </p:txBody>
      </p:sp>
      <p:sp>
        <p:nvSpPr>
          <p:cNvPr id="32" name="内容占位符 2">
            <a:extLst>
              <a:ext uri="{FF2B5EF4-FFF2-40B4-BE49-F238E27FC236}">
                <a16:creationId xmlns:a16="http://schemas.microsoft.com/office/drawing/2014/main" id="{D67CE2B0-A833-4F20-AE5A-1916B5A0AB28}"/>
              </a:ext>
            </a:extLst>
          </p:cNvPr>
          <p:cNvSpPr txBox="1">
            <a:spLocks/>
          </p:cNvSpPr>
          <p:nvPr/>
        </p:nvSpPr>
        <p:spPr>
          <a:xfrm>
            <a:off x="561871" y="3922813"/>
            <a:ext cx="11375077" cy="2438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62388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如果执行一个方法时，需要给方法一些原始数据，则可以通过“形式参数列表”来完成。</a:t>
            </a:r>
          </a:p>
          <a:p>
            <a:pPr marL="0" indent="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“形式参数表列”的形式：</a:t>
            </a:r>
          </a:p>
          <a:p>
            <a:pPr marL="0" indent="1076325">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数据类型</a:t>
            </a:r>
            <a:r>
              <a:rPr lang="en-US" altLang="zh-CN" sz="2400" b="1" dirty="0">
                <a:solidFill>
                  <a:schemeClr val="tx1"/>
                </a:solidFill>
                <a:latin typeface="仿宋" panose="02010609060101010101" pitchFamily="49" charset="-122"/>
                <a:ea typeface="仿宋" panose="02010609060101010101" pitchFamily="49" charset="-122"/>
              </a:rPr>
              <a:t>1 </a:t>
            </a:r>
            <a:r>
              <a:rPr lang="zh-CN" altLang="en-US" sz="2400" b="1" dirty="0">
                <a:solidFill>
                  <a:schemeClr val="tx1"/>
                </a:solidFill>
                <a:latin typeface="仿宋" panose="02010609060101010101" pitchFamily="49" charset="-122"/>
                <a:ea typeface="仿宋" panose="02010609060101010101" pitchFamily="49" charset="-122"/>
              </a:rPr>
              <a:t>形式参数</a:t>
            </a:r>
            <a:r>
              <a:rPr lang="en-US" altLang="zh-CN" sz="2400" b="1" dirty="0">
                <a:solidFill>
                  <a:schemeClr val="tx1"/>
                </a:solidFill>
                <a:latin typeface="仿宋" panose="02010609060101010101" pitchFamily="49" charset="-122"/>
                <a:ea typeface="仿宋" panose="02010609060101010101" pitchFamily="49" charset="-122"/>
              </a:rPr>
              <a:t>1, </a:t>
            </a:r>
            <a:r>
              <a:rPr lang="zh-CN" altLang="en-US" sz="2400" b="1" dirty="0">
                <a:solidFill>
                  <a:schemeClr val="tx1"/>
                </a:solidFill>
                <a:latin typeface="仿宋" panose="02010609060101010101" pitchFamily="49" charset="-122"/>
                <a:ea typeface="仿宋" panose="02010609060101010101" pitchFamily="49" charset="-122"/>
              </a:rPr>
              <a:t>数据类型</a:t>
            </a:r>
            <a:r>
              <a:rPr lang="en-US" altLang="zh-CN" sz="2400" b="1" dirty="0">
                <a:solidFill>
                  <a:schemeClr val="tx1"/>
                </a:solidFill>
                <a:latin typeface="仿宋" panose="02010609060101010101" pitchFamily="49" charset="-122"/>
                <a:ea typeface="仿宋" panose="02010609060101010101" pitchFamily="49" charset="-122"/>
              </a:rPr>
              <a:t>2 </a:t>
            </a:r>
            <a:r>
              <a:rPr lang="zh-CN" altLang="en-US" sz="2400" b="1" dirty="0">
                <a:solidFill>
                  <a:schemeClr val="tx1"/>
                </a:solidFill>
                <a:latin typeface="仿宋" panose="02010609060101010101" pitchFamily="49" charset="-122"/>
                <a:ea typeface="仿宋" panose="02010609060101010101" pitchFamily="49" charset="-122"/>
              </a:rPr>
              <a:t>形式参数</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数据类型</a:t>
            </a:r>
            <a:r>
              <a:rPr lang="en-US" altLang="zh-CN" sz="2400" b="1" dirty="0">
                <a:solidFill>
                  <a:schemeClr val="tx1"/>
                </a:solidFill>
                <a:latin typeface="仿宋" panose="02010609060101010101" pitchFamily="49" charset="-122"/>
                <a:ea typeface="仿宋" panose="02010609060101010101" pitchFamily="49" charset="-122"/>
              </a:rPr>
              <a:t>n </a:t>
            </a:r>
            <a:r>
              <a:rPr lang="zh-CN" altLang="en-US" sz="2400" b="1" dirty="0">
                <a:solidFill>
                  <a:schemeClr val="tx1"/>
                </a:solidFill>
                <a:latin typeface="仿宋" panose="02010609060101010101" pitchFamily="49" charset="-122"/>
                <a:ea typeface="仿宋" panose="02010609060101010101" pitchFamily="49" charset="-122"/>
              </a:rPr>
              <a:t>形式参数</a:t>
            </a:r>
            <a:r>
              <a:rPr lang="en-US" altLang="zh-CN" sz="2400" b="1" dirty="0">
                <a:solidFill>
                  <a:schemeClr val="tx1"/>
                </a:solidFill>
                <a:latin typeface="仿宋" panose="02010609060101010101" pitchFamily="49" charset="-122"/>
                <a:ea typeface="仿宋" panose="02010609060101010101" pitchFamily="49" charset="-122"/>
              </a:rPr>
              <a:t>n</a:t>
            </a:r>
          </a:p>
        </p:txBody>
      </p:sp>
    </p:spTree>
    <p:extLst>
      <p:ext uri="{BB962C8B-B14F-4D97-AF65-F5344CB8AC3E}">
        <p14:creationId xmlns:p14="http://schemas.microsoft.com/office/powerpoint/2010/main" val="234551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9"/>
                                        </p:tgtEl>
                                        <p:attrNameLst>
                                          <p:attrName>style.visibility</p:attrName>
                                        </p:attrNameLst>
                                      </p:cBhvr>
                                      <p:to>
                                        <p:strVal val="visible"/>
                                      </p:to>
                                    </p:set>
                                    <p:animEffect transition="in" filter="wipe(right)">
                                      <p:cBhvr>
                                        <p:cTn id="11" dur="500"/>
                                        <p:tgtEl>
                                          <p:spTgt spid="149"/>
                                        </p:tgtEl>
                                      </p:cBhvr>
                                    </p:animEffect>
                                  </p:childTnLst>
                                </p:cTn>
                              </p:par>
                            </p:childTnLst>
                          </p:cTn>
                        </p:par>
                        <p:par>
                          <p:cTn id="12" fill="hold">
                            <p:stCondLst>
                              <p:cond delay="1000"/>
                            </p:stCondLst>
                            <p:childTnLst>
                              <p:par>
                                <p:cTn id="13" presetID="2" presetClass="entr" presetSubtype="9"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1+#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9" fill="hold" grpId="0" nodeType="after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 calcmode="lin" valueType="num">
                                      <p:cBhvr additive="base">
                                        <p:cTn id="30"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3" fill="hold" grpId="0" nodeType="clickEffect">
                                  <p:stCondLst>
                                    <p:cond delay="0"/>
                                  </p:stCondLst>
                                  <p:childTnLst>
                                    <p:set>
                                      <p:cBhvr>
                                        <p:cTn id="35" dur="1" fill="hold">
                                          <p:stCondLst>
                                            <p:cond delay="0"/>
                                          </p:stCondLst>
                                        </p:cTn>
                                        <p:tgtEl>
                                          <p:spTgt spid="32">
                                            <p:txEl>
                                              <p:pRg st="1" end="1"/>
                                            </p:txEl>
                                          </p:spTgt>
                                        </p:tgtEl>
                                        <p:attrNameLst>
                                          <p:attrName>style.visibility</p:attrName>
                                        </p:attrNameLst>
                                      </p:cBhvr>
                                      <p:to>
                                        <p:strVal val="visible"/>
                                      </p:to>
                                    </p:set>
                                    <p:anim calcmode="lin" valueType="num">
                                      <p:cBhvr additive="base">
                                        <p:cTn id="36" dur="500" fill="hold"/>
                                        <p:tgtEl>
                                          <p:spTgt spid="32">
                                            <p:txEl>
                                              <p:pRg st="1" end="1"/>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2">
                                            <p:txEl>
                                              <p:pRg st="1" end="1"/>
                                            </p:txEl>
                                          </p:spTgt>
                                        </p:tgtEl>
                                        <p:attrNameLst>
                                          <p:attrName>ppt_y</p:attrName>
                                        </p:attrNameLst>
                                      </p:cBhvr>
                                      <p:tavLst>
                                        <p:tav tm="0">
                                          <p:val>
                                            <p:strVal val="0-#ppt_h/2"/>
                                          </p:val>
                                        </p:tav>
                                        <p:tav tm="100000">
                                          <p:val>
                                            <p:strVal val="#ppt_y"/>
                                          </p:val>
                                        </p:tav>
                                      </p:tavLst>
                                    </p:anim>
                                  </p:childTnLst>
                                </p:cTn>
                              </p:par>
                            </p:childTnLst>
                          </p:cTn>
                        </p:par>
                        <p:par>
                          <p:cTn id="38" fill="hold">
                            <p:stCondLst>
                              <p:cond delay="500"/>
                            </p:stCondLst>
                            <p:childTnLst>
                              <p:par>
                                <p:cTn id="39" presetID="2" presetClass="entr" presetSubtype="2" fill="hold" grpId="0" nodeType="afterEffect">
                                  <p:stCondLst>
                                    <p:cond delay="0"/>
                                  </p:stCondLst>
                                  <p:childTnLst>
                                    <p:set>
                                      <p:cBhvr>
                                        <p:cTn id="40" dur="1" fill="hold">
                                          <p:stCondLst>
                                            <p:cond delay="0"/>
                                          </p:stCondLst>
                                        </p:cTn>
                                        <p:tgtEl>
                                          <p:spTgt spid="32">
                                            <p:txEl>
                                              <p:pRg st="2" end="2"/>
                                            </p:txEl>
                                          </p:spTgt>
                                        </p:tgtEl>
                                        <p:attrNameLst>
                                          <p:attrName>style.visibility</p:attrName>
                                        </p:attrNameLst>
                                      </p:cBhvr>
                                      <p:to>
                                        <p:strVal val="visible"/>
                                      </p:to>
                                    </p:set>
                                    <p:anim calcmode="lin" valueType="num">
                                      <p:cBhvr additive="base">
                                        <p:cTn id="41" dur="500" fill="hold"/>
                                        <p:tgtEl>
                                          <p:spTgt spid="32">
                                            <p:txEl>
                                              <p:pRg st="2" end="2"/>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24" grpId="0" animBg="1"/>
      <p:bldP spid="28" grpId="0"/>
      <p:bldP spid="31" grpId="0"/>
      <p:bldP spid="32"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128989"/>
            <a:ext cx="10975287" cy="419604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847894" y="2185805"/>
            <a:ext cx="8838100" cy="31689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42900" lvl="1" indent="-342900">
              <a:buClr>
                <a:schemeClr val="folHlink"/>
              </a:buClr>
              <a:buSzPct val="60000"/>
            </a:pPr>
            <a:r>
              <a:rPr lang="en-US" altLang="zh-CN" sz="2400" dirty="0">
                <a:solidFill>
                  <a:schemeClr val="tx1"/>
                </a:solidFill>
                <a:latin typeface="Times New Roman" panose="02020603050405020304" pitchFamily="18" charset="0"/>
                <a:cs typeface="Times New Roman" panose="02020603050405020304" pitchFamily="18" charset="0"/>
              </a:rPr>
              <a:t>Test whether </a:t>
            </a:r>
            <a:r>
              <a:rPr lang="en-US" altLang="zh-CN" sz="2400" dirty="0" err="1">
                <a:solidFill>
                  <a:schemeClr val="tx1"/>
                </a:solidFill>
                <a:latin typeface="Times New Roman" panose="02020603050405020304" pitchFamily="18" charset="0"/>
                <a:cs typeface="Times New Roman" panose="02020603050405020304" pitchFamily="18" charset="0"/>
              </a:rPr>
              <a:t>otherObject</a:t>
            </a:r>
            <a:r>
              <a:rPr lang="en-US" altLang="zh-CN" sz="2400" dirty="0">
                <a:solidFill>
                  <a:schemeClr val="tx1"/>
                </a:solidFill>
                <a:latin typeface="Times New Roman" panose="02020603050405020304" pitchFamily="18" charset="0"/>
                <a:cs typeface="Times New Roman" panose="02020603050405020304" pitchFamily="18" charset="0"/>
              </a:rPr>
              <a:t> is null and return false if it is. This test is required.</a:t>
            </a:r>
          </a:p>
          <a:p>
            <a:pPr marL="0" indent="0">
              <a:buFont typeface="Wingdings" panose="05000000000000000000" pitchFamily="2" charset="2"/>
              <a:buNone/>
            </a:pPr>
            <a:r>
              <a:rPr lang="en-US" altLang="zh-CN" sz="2800" b="1" dirty="0">
                <a:solidFill>
                  <a:schemeClr val="tx1"/>
                </a:solidFill>
                <a:latin typeface="Times New Roman" panose="02020603050405020304" pitchFamily="18" charset="0"/>
                <a:cs typeface="Times New Roman" panose="02020603050405020304" pitchFamily="18" charset="0"/>
              </a:rPr>
              <a:t>    if (</a:t>
            </a:r>
            <a:r>
              <a:rPr lang="en-US" altLang="zh-CN" sz="2800" b="1" dirty="0" err="1">
                <a:solidFill>
                  <a:schemeClr val="tx1"/>
                </a:solidFill>
                <a:latin typeface="Times New Roman" panose="02020603050405020304" pitchFamily="18" charset="0"/>
                <a:cs typeface="Times New Roman" panose="02020603050405020304" pitchFamily="18" charset="0"/>
              </a:rPr>
              <a:t>otherObject</a:t>
            </a:r>
            <a:r>
              <a:rPr lang="en-US" altLang="zh-CN" sz="2800" b="1" dirty="0">
                <a:solidFill>
                  <a:schemeClr val="tx1"/>
                </a:solidFill>
                <a:latin typeface="Times New Roman" panose="02020603050405020304" pitchFamily="18" charset="0"/>
                <a:cs typeface="Times New Roman" panose="02020603050405020304" pitchFamily="18" charset="0"/>
              </a:rPr>
              <a:t> == null) return false;  </a:t>
            </a:r>
          </a:p>
          <a:p>
            <a:pPr marL="0" indent="0">
              <a:buFont typeface="Wingdings" panose="05000000000000000000" pitchFamily="2" charset="2"/>
              <a:buNone/>
            </a:pPr>
            <a:r>
              <a:rPr lang="en-US" altLang="zh-CN" sz="2800" dirty="0">
                <a:solidFill>
                  <a:schemeClr val="tx1"/>
                </a:solidFill>
                <a:latin typeface="Times New Roman" panose="02020603050405020304" pitchFamily="18" charset="0"/>
                <a:cs typeface="Times New Roman" panose="02020603050405020304" pitchFamily="18" charset="0"/>
              </a:rPr>
              <a:t>Compare the classes of this and </a:t>
            </a:r>
            <a:r>
              <a:rPr lang="en-US" altLang="zh-CN" sz="2800" dirty="0" err="1">
                <a:solidFill>
                  <a:schemeClr val="tx1"/>
                </a:solidFill>
                <a:latin typeface="Times New Roman" panose="02020603050405020304" pitchFamily="18" charset="0"/>
                <a:cs typeface="Times New Roman" panose="02020603050405020304" pitchFamily="18" charset="0"/>
              </a:rPr>
              <a:t>otherObject</a:t>
            </a:r>
            <a:r>
              <a:rPr lang="en-US" altLang="zh-CN" sz="2800" dirty="0">
                <a:solidFill>
                  <a:schemeClr val="tx1"/>
                </a:solidFill>
                <a:latin typeface="Times New Roman" panose="02020603050405020304" pitchFamily="18" charset="0"/>
                <a:cs typeface="Times New Roman" panose="02020603050405020304" pitchFamily="18" charset="0"/>
              </a:rPr>
              <a:t>. If the semantics of equals can change in subclasses, use the </a:t>
            </a:r>
            <a:r>
              <a:rPr lang="en-US" altLang="zh-CN" sz="2800" dirty="0" err="1">
                <a:solidFill>
                  <a:schemeClr val="tx1"/>
                </a:solidFill>
                <a:latin typeface="Times New Roman" panose="02020603050405020304" pitchFamily="18" charset="0"/>
                <a:cs typeface="Times New Roman" panose="02020603050405020304" pitchFamily="18" charset="0"/>
              </a:rPr>
              <a:t>getClass</a:t>
            </a:r>
            <a:r>
              <a:rPr lang="en-US" altLang="zh-CN" sz="2800" dirty="0">
                <a:solidFill>
                  <a:schemeClr val="tx1"/>
                </a:solidFill>
                <a:latin typeface="Times New Roman" panose="02020603050405020304" pitchFamily="18" charset="0"/>
                <a:cs typeface="Times New Roman" panose="02020603050405020304" pitchFamily="18" charset="0"/>
              </a:rPr>
              <a:t> test:</a:t>
            </a:r>
          </a:p>
          <a:p>
            <a:pPr marL="0" indent="0">
              <a:buFont typeface="Wingdings" panose="05000000000000000000" pitchFamily="2" charset="2"/>
              <a:buNone/>
            </a:pP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b="1" dirty="0">
                <a:solidFill>
                  <a:schemeClr val="tx1"/>
                </a:solidFill>
                <a:latin typeface="Times New Roman" panose="02020603050405020304" pitchFamily="18" charset="0"/>
                <a:cs typeface="Times New Roman" panose="02020603050405020304" pitchFamily="18" charset="0"/>
              </a:rPr>
              <a:t>if (</a:t>
            </a:r>
            <a:r>
              <a:rPr lang="en-US" altLang="zh-CN" sz="2800" b="1" dirty="0" err="1">
                <a:solidFill>
                  <a:schemeClr val="tx1"/>
                </a:solidFill>
                <a:latin typeface="Times New Roman" panose="02020603050405020304" pitchFamily="18" charset="0"/>
                <a:cs typeface="Times New Roman" panose="02020603050405020304" pitchFamily="18" charset="0"/>
              </a:rPr>
              <a:t>getClass</a:t>
            </a:r>
            <a:r>
              <a:rPr lang="en-US" altLang="zh-CN" sz="2800" b="1" dirty="0">
                <a:solidFill>
                  <a:schemeClr val="tx1"/>
                </a:solidFill>
                <a:latin typeface="Times New Roman" panose="02020603050405020304" pitchFamily="18" charset="0"/>
                <a:cs typeface="Times New Roman" panose="02020603050405020304" pitchFamily="18" charset="0"/>
              </a:rPr>
              <a:t>() != </a:t>
            </a:r>
            <a:r>
              <a:rPr lang="en-US" altLang="zh-CN" sz="2800" b="1" dirty="0" err="1">
                <a:solidFill>
                  <a:schemeClr val="tx1"/>
                </a:solidFill>
                <a:latin typeface="Times New Roman" panose="02020603050405020304" pitchFamily="18" charset="0"/>
                <a:cs typeface="Times New Roman" panose="02020603050405020304" pitchFamily="18" charset="0"/>
              </a:rPr>
              <a:t>otherObject.getClass</a:t>
            </a:r>
            <a:r>
              <a:rPr lang="en-US" altLang="zh-CN" sz="2800" b="1" dirty="0">
                <a:solidFill>
                  <a:schemeClr val="tx1"/>
                </a:solidFill>
                <a:latin typeface="Times New Roman" panose="02020603050405020304" pitchFamily="18" charset="0"/>
                <a:cs typeface="Times New Roman" panose="02020603050405020304" pitchFamily="18" charset="0"/>
              </a:rPr>
              <a:t>()) return false; </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equals Method</a:t>
            </a: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4392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128989"/>
            <a:ext cx="10975287" cy="419604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847894" y="2185805"/>
            <a:ext cx="8838100" cy="31689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buClr>
                <a:schemeClr val="folHlink"/>
              </a:buClr>
              <a:buSzPct val="60000"/>
              <a:buNone/>
            </a:pPr>
            <a:r>
              <a:rPr lang="en-US" altLang="zh-CN" sz="2800" b="1" dirty="0">
                <a:solidFill>
                  <a:schemeClr val="tx1"/>
                </a:solidFill>
                <a:latin typeface="Times New Roman" panose="02020603050405020304" pitchFamily="18" charset="0"/>
                <a:cs typeface="Times New Roman" panose="02020603050405020304" pitchFamily="18" charset="0"/>
              </a:rPr>
              <a:t>if (</a:t>
            </a:r>
            <a:r>
              <a:rPr lang="en-US" altLang="zh-CN" sz="2800" b="1" dirty="0" err="1">
                <a:solidFill>
                  <a:schemeClr val="tx1"/>
                </a:solidFill>
                <a:latin typeface="Times New Roman" panose="02020603050405020304" pitchFamily="18" charset="0"/>
                <a:cs typeface="Times New Roman" panose="02020603050405020304" pitchFamily="18" charset="0"/>
              </a:rPr>
              <a:t>getClass</a:t>
            </a:r>
            <a:r>
              <a:rPr lang="en-US" altLang="zh-CN" sz="2800" b="1" dirty="0">
                <a:solidFill>
                  <a:schemeClr val="tx1"/>
                </a:solidFill>
                <a:latin typeface="Times New Roman" panose="02020603050405020304" pitchFamily="18" charset="0"/>
                <a:cs typeface="Times New Roman" panose="02020603050405020304" pitchFamily="18" charset="0"/>
              </a:rPr>
              <a:t>() != </a:t>
            </a:r>
            <a:r>
              <a:rPr lang="en-US" altLang="zh-CN" sz="2800" b="1" dirty="0" err="1">
                <a:solidFill>
                  <a:schemeClr val="tx1"/>
                </a:solidFill>
                <a:latin typeface="Times New Roman" panose="02020603050405020304" pitchFamily="18" charset="0"/>
                <a:cs typeface="Times New Roman" panose="02020603050405020304" pitchFamily="18" charset="0"/>
              </a:rPr>
              <a:t>otherObject.getClass</a:t>
            </a:r>
            <a:r>
              <a:rPr lang="en-US" altLang="zh-CN" sz="2800" b="1" dirty="0">
                <a:solidFill>
                  <a:schemeClr val="tx1"/>
                </a:solidFill>
                <a:latin typeface="Times New Roman" panose="02020603050405020304" pitchFamily="18" charset="0"/>
                <a:cs typeface="Times New Roman" panose="02020603050405020304" pitchFamily="18" charset="0"/>
              </a:rPr>
              <a:t>()) return false; </a:t>
            </a:r>
            <a:br>
              <a:rPr lang="en-US" altLang="zh-CN" sz="2800" b="1" dirty="0">
                <a:solidFill>
                  <a:schemeClr val="tx1"/>
                </a:solidFill>
                <a:latin typeface="Times New Roman" panose="02020603050405020304" pitchFamily="18" charset="0"/>
                <a:cs typeface="Times New Roman" panose="02020603050405020304" pitchFamily="18" charset="0"/>
              </a:rPr>
            </a:br>
            <a:r>
              <a:rPr lang="en-US" altLang="zh-CN" sz="2800" dirty="0">
                <a:solidFill>
                  <a:schemeClr val="tx1"/>
                </a:solidFill>
                <a:latin typeface="Times New Roman" panose="02020603050405020304" pitchFamily="18" charset="0"/>
                <a:cs typeface="Times New Roman" panose="02020603050405020304" pitchFamily="18" charset="0"/>
              </a:rPr>
              <a:t>If the same semantics holds for all subclasses, you can use an </a:t>
            </a:r>
            <a:r>
              <a:rPr lang="en-US" altLang="zh-CN" sz="2800" dirty="0" err="1">
                <a:solidFill>
                  <a:schemeClr val="tx1"/>
                </a:solidFill>
                <a:latin typeface="Times New Roman" panose="02020603050405020304" pitchFamily="18" charset="0"/>
                <a:cs typeface="Times New Roman" panose="02020603050405020304" pitchFamily="18" charset="0"/>
              </a:rPr>
              <a:t>instanceof</a:t>
            </a:r>
            <a:r>
              <a:rPr lang="en-US" altLang="zh-CN" sz="2800" dirty="0">
                <a:solidFill>
                  <a:schemeClr val="tx1"/>
                </a:solidFill>
                <a:latin typeface="Times New Roman" panose="02020603050405020304" pitchFamily="18" charset="0"/>
                <a:cs typeface="Times New Roman" panose="02020603050405020304" pitchFamily="18" charset="0"/>
              </a:rPr>
              <a:t> test:</a:t>
            </a:r>
          </a:p>
          <a:p>
            <a:pPr marL="0" indent="0">
              <a:buFont typeface="Wingdings" panose="05000000000000000000" pitchFamily="2" charset="2"/>
              <a:buNone/>
            </a:pP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b="1" dirty="0">
                <a:solidFill>
                  <a:schemeClr val="tx1"/>
                </a:solidFill>
                <a:latin typeface="Times New Roman" panose="02020603050405020304" pitchFamily="18" charset="0"/>
                <a:cs typeface="Times New Roman" panose="02020603050405020304" pitchFamily="18" charset="0"/>
              </a:rPr>
              <a:t>if (!(</a:t>
            </a:r>
            <a:r>
              <a:rPr lang="en-US" altLang="zh-CN" sz="2800" b="1" dirty="0" err="1">
                <a:solidFill>
                  <a:schemeClr val="tx1"/>
                </a:solidFill>
                <a:latin typeface="Times New Roman" panose="02020603050405020304" pitchFamily="18" charset="0"/>
                <a:cs typeface="Times New Roman" panose="02020603050405020304" pitchFamily="18" charset="0"/>
              </a:rPr>
              <a:t>otherObject</a:t>
            </a: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instanceof</a:t>
            </a: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ClassName</a:t>
            </a:r>
            <a:r>
              <a:rPr lang="en-US" altLang="zh-CN" sz="2800" b="1" dirty="0">
                <a:solidFill>
                  <a:schemeClr val="tx1"/>
                </a:solidFill>
                <a:latin typeface="Times New Roman" panose="02020603050405020304" pitchFamily="18" charset="0"/>
                <a:cs typeface="Times New Roman" panose="02020603050405020304" pitchFamily="18" charset="0"/>
              </a:rPr>
              <a:t>)) return false;</a:t>
            </a:r>
          </a:p>
          <a:p>
            <a:pPr marL="0" indent="0">
              <a:buNone/>
              <a:defRPr/>
            </a:pPr>
            <a:r>
              <a:rPr lang="en-US" altLang="zh-CN" sz="2800" dirty="0">
                <a:solidFill>
                  <a:schemeClr val="tx1"/>
                </a:solidFill>
                <a:latin typeface="Times New Roman" pitchFamily="18" charset="0"/>
                <a:cs typeface="Times New Roman" pitchFamily="18" charset="0"/>
              </a:rPr>
              <a:t>Cast </a:t>
            </a:r>
            <a:r>
              <a:rPr lang="en-US" altLang="zh-CN" sz="2800" dirty="0" err="1">
                <a:solidFill>
                  <a:schemeClr val="tx1"/>
                </a:solidFill>
                <a:latin typeface="Times New Roman" pitchFamily="18" charset="0"/>
                <a:cs typeface="Times New Roman" pitchFamily="18" charset="0"/>
              </a:rPr>
              <a:t>otherObject</a:t>
            </a:r>
            <a:r>
              <a:rPr lang="en-US" altLang="zh-CN" sz="2800" dirty="0">
                <a:solidFill>
                  <a:schemeClr val="tx1"/>
                </a:solidFill>
                <a:latin typeface="Times New Roman" pitchFamily="18" charset="0"/>
                <a:cs typeface="Times New Roman" pitchFamily="18" charset="0"/>
              </a:rPr>
              <a:t> to a variable of your class type:</a:t>
            </a:r>
          </a:p>
          <a:p>
            <a:pPr marL="0" indent="0">
              <a:buFont typeface="Wingdings" panose="05000000000000000000" pitchFamily="2" charset="2"/>
              <a:buNone/>
              <a:defRPr/>
            </a:pPr>
            <a:r>
              <a:rPr lang="en-US" altLang="zh-CN" sz="2800" b="1" dirty="0" err="1">
                <a:solidFill>
                  <a:schemeClr val="tx1"/>
                </a:solidFill>
                <a:latin typeface="Times New Roman" pitchFamily="18" charset="0"/>
                <a:cs typeface="Times New Roman" pitchFamily="18" charset="0"/>
              </a:rPr>
              <a:t>ClassName</a:t>
            </a:r>
            <a:r>
              <a:rPr lang="en-US" altLang="zh-CN" sz="2800" b="1" dirty="0">
                <a:solidFill>
                  <a:schemeClr val="tx1"/>
                </a:solidFill>
                <a:latin typeface="Times New Roman" pitchFamily="18" charset="0"/>
                <a:cs typeface="Times New Roman" pitchFamily="18" charset="0"/>
              </a:rPr>
              <a:t> other = (</a:t>
            </a:r>
            <a:r>
              <a:rPr lang="en-US" altLang="zh-CN" sz="2800" b="1" dirty="0" err="1">
                <a:solidFill>
                  <a:schemeClr val="tx1"/>
                </a:solidFill>
                <a:latin typeface="Times New Roman" pitchFamily="18" charset="0"/>
                <a:cs typeface="Times New Roman" pitchFamily="18" charset="0"/>
              </a:rPr>
              <a:t>ClassName</a:t>
            </a:r>
            <a:r>
              <a:rPr lang="en-US" altLang="zh-CN" sz="2800" b="1" dirty="0">
                <a:solidFill>
                  <a:schemeClr val="tx1"/>
                </a:solidFill>
                <a:latin typeface="Times New Roman" pitchFamily="18" charset="0"/>
                <a:cs typeface="Times New Roman" pitchFamily="18" charset="0"/>
              </a:rPr>
              <a:t>) </a:t>
            </a:r>
            <a:r>
              <a:rPr lang="en-US" altLang="zh-CN" sz="2800" b="1" dirty="0" err="1">
                <a:solidFill>
                  <a:schemeClr val="tx1"/>
                </a:solidFill>
                <a:latin typeface="Times New Roman" pitchFamily="18" charset="0"/>
                <a:cs typeface="Times New Roman" pitchFamily="18" charset="0"/>
              </a:rPr>
              <a:t>otherObject</a:t>
            </a:r>
            <a:endParaRPr lang="en-US" altLang="zh-CN" sz="2800" b="1" dirty="0">
              <a:solidFill>
                <a:schemeClr val="tx1"/>
              </a:solidFill>
              <a:latin typeface="Times New Roman" pitchFamily="18" charset="0"/>
              <a:cs typeface="Times New Roman" pitchFamily="18" charset="0"/>
            </a:endParaRPr>
          </a:p>
          <a:p>
            <a:pPr marL="0" indent="0">
              <a:buFont typeface="Wingdings" panose="05000000000000000000" pitchFamily="2" charset="2"/>
              <a:buNone/>
            </a:pPr>
            <a:endParaRPr lang="en-US" altLang="zh-CN" sz="2800" b="1" dirty="0">
              <a:solidFill>
                <a:schemeClr val="tx1"/>
              </a:solidFill>
              <a:latin typeface="Times New Roman" pitchFamily="18" charset="0"/>
              <a:cs typeface="Times New Roman" pitchFamily="18" charset="0"/>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equals Method</a:t>
            </a: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814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18017" y="2219253"/>
            <a:ext cx="11537995"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847893" y="2185805"/>
            <a:ext cx="10926765" cy="31689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800" dirty="0">
                <a:solidFill>
                  <a:schemeClr val="tx1"/>
                </a:solidFill>
                <a:latin typeface="Times New Roman" pitchFamily="18" charset="0"/>
                <a:cs typeface="Times New Roman" pitchFamily="18" charset="0"/>
              </a:rPr>
              <a:t>Now compare the fields, as required by your notion of equality. Use == for primitive type fields, equals for object fields. Return true if all fields match, false otherwise.</a:t>
            </a:r>
          </a:p>
          <a:p>
            <a:pPr marL="0" indent="0">
              <a:buFont typeface="Wingdings" panose="05000000000000000000" pitchFamily="2" charset="2"/>
              <a:buNone/>
              <a:defRPr/>
            </a:pPr>
            <a:r>
              <a:rPr lang="en-US" altLang="zh-CN" sz="2400" b="1" dirty="0">
                <a:solidFill>
                  <a:schemeClr val="tx1"/>
                </a:solidFill>
                <a:latin typeface="Times New Roman" pitchFamily="18" charset="0"/>
                <a:cs typeface="Times New Roman" pitchFamily="18" charset="0"/>
              </a:rPr>
              <a:t>return field</a:t>
            </a:r>
            <a:r>
              <a:rPr lang="en-US" altLang="zh-CN" sz="2400" b="1" baseline="-25000" dirty="0">
                <a:solidFill>
                  <a:schemeClr val="tx1"/>
                </a:solidFill>
                <a:latin typeface="Times New Roman" pitchFamily="18" charset="0"/>
                <a:cs typeface="Times New Roman" pitchFamily="18" charset="0"/>
              </a:rPr>
              <a:t>1</a:t>
            </a:r>
            <a:r>
              <a:rPr lang="en-US" altLang="zh-CN" sz="2400" b="1" dirty="0">
                <a:solidFill>
                  <a:schemeClr val="tx1"/>
                </a:solidFill>
                <a:latin typeface="Times New Roman" pitchFamily="18" charset="0"/>
                <a:cs typeface="Times New Roman" pitchFamily="18" charset="0"/>
              </a:rPr>
              <a:t> == other.field</a:t>
            </a:r>
            <a:r>
              <a:rPr lang="en-US" altLang="zh-CN" sz="2400" b="1" baseline="-25000" dirty="0">
                <a:solidFill>
                  <a:schemeClr val="tx1"/>
                </a:solidFill>
                <a:latin typeface="Times New Roman" pitchFamily="18" charset="0"/>
                <a:cs typeface="Times New Roman" pitchFamily="18" charset="0"/>
              </a:rPr>
              <a:t>1 </a:t>
            </a:r>
            <a:r>
              <a:rPr lang="en-US" altLang="zh-CN" sz="2400" b="1" dirty="0">
                <a:solidFill>
                  <a:schemeClr val="tx1"/>
                </a:solidFill>
                <a:latin typeface="Times New Roman" pitchFamily="18" charset="0"/>
                <a:cs typeface="Times New Roman" pitchFamily="18" charset="0"/>
              </a:rPr>
              <a:t>&amp;&amp; field</a:t>
            </a:r>
            <a:r>
              <a:rPr lang="en-US" altLang="zh-CN" sz="2400" b="1" baseline="-25000" dirty="0">
                <a:solidFill>
                  <a:schemeClr val="tx1"/>
                </a:solidFill>
                <a:latin typeface="Times New Roman" pitchFamily="18" charset="0"/>
                <a:cs typeface="Times New Roman" pitchFamily="18" charset="0"/>
              </a:rPr>
              <a:t>2</a:t>
            </a:r>
            <a:r>
              <a:rPr lang="en-US" altLang="zh-CN" sz="2400" b="1" dirty="0">
                <a:solidFill>
                  <a:schemeClr val="tx1"/>
                </a:solidFill>
                <a:latin typeface="Times New Roman" pitchFamily="18" charset="0"/>
                <a:cs typeface="Times New Roman" pitchFamily="18" charset="0"/>
              </a:rPr>
              <a:t>.equals(other.field</a:t>
            </a:r>
            <a:r>
              <a:rPr lang="en-US" altLang="zh-CN" sz="2400" b="1" baseline="-25000" dirty="0">
                <a:solidFill>
                  <a:schemeClr val="tx1"/>
                </a:solidFill>
                <a:latin typeface="Times New Roman" pitchFamily="18" charset="0"/>
                <a:cs typeface="Times New Roman" pitchFamily="18" charset="0"/>
              </a:rPr>
              <a:t>2</a:t>
            </a:r>
            <a:r>
              <a:rPr lang="en-US" altLang="zh-CN" sz="2400" b="1" dirty="0">
                <a:solidFill>
                  <a:schemeClr val="tx1"/>
                </a:solidFill>
                <a:latin typeface="Times New Roman" pitchFamily="18" charset="0"/>
                <a:cs typeface="Times New Roman" pitchFamily="18" charset="0"/>
              </a:rPr>
              <a:t>)&amp;&amp; . . .;</a:t>
            </a:r>
            <a:br>
              <a:rPr lang="en-US" altLang="zh-CN" sz="2800" dirty="0">
                <a:solidFill>
                  <a:schemeClr val="tx1"/>
                </a:solidFill>
                <a:latin typeface="Times New Roman" pitchFamily="18" charset="0"/>
                <a:cs typeface="Times New Roman" pitchFamily="18" charset="0"/>
              </a:rPr>
            </a:br>
            <a:r>
              <a:rPr lang="en-US" altLang="zh-CN" sz="2800" dirty="0">
                <a:solidFill>
                  <a:schemeClr val="tx1"/>
                </a:solidFill>
                <a:latin typeface="Times New Roman" pitchFamily="18" charset="0"/>
                <a:cs typeface="Times New Roman" pitchFamily="18" charset="0"/>
              </a:rPr>
              <a:t>If you redefine equals in a subclass, include a call to </a:t>
            </a:r>
            <a:r>
              <a:rPr lang="en-US" altLang="zh-CN" sz="2800" dirty="0" err="1">
                <a:solidFill>
                  <a:schemeClr val="tx1"/>
                </a:solidFill>
                <a:latin typeface="Times New Roman" pitchFamily="18" charset="0"/>
                <a:cs typeface="Times New Roman" pitchFamily="18" charset="0"/>
              </a:rPr>
              <a:t>super.equals</a:t>
            </a:r>
            <a:r>
              <a:rPr lang="en-US" altLang="zh-CN" sz="2800" dirty="0">
                <a:solidFill>
                  <a:schemeClr val="tx1"/>
                </a:solidFill>
                <a:latin typeface="Times New Roman" pitchFamily="18" charset="0"/>
                <a:cs typeface="Times New Roman" pitchFamily="18" charset="0"/>
              </a:rPr>
              <a:t>(other).</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equals Method</a:t>
            </a: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6494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18017" y="2219253"/>
            <a:ext cx="11537995"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847894" y="2185805"/>
            <a:ext cx="10434396" cy="31689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altLang="zh-CN" sz="2800" dirty="0">
                <a:solidFill>
                  <a:schemeClr val="tx1"/>
                </a:solidFill>
                <a:latin typeface="Times New Roman" panose="02020603050405020304" pitchFamily="18" charset="0"/>
              </a:rPr>
              <a:t> A hash code is an integer that is derived from an object. Hash codes should be scrambled</a:t>
            </a:r>
            <a:r>
              <a:rPr lang="en-US" altLang="zh-CN" sz="2800" b="1" dirty="0">
                <a:solidFill>
                  <a:schemeClr val="tx1"/>
                </a:solidFill>
                <a:latin typeface="Times New Roman" panose="02020603050405020304" pitchFamily="18" charset="0"/>
              </a:rPr>
              <a:t>—if x and y are two distinct objects, there should be a high probability that </a:t>
            </a:r>
            <a:r>
              <a:rPr lang="en-US" altLang="zh-CN" sz="2800" b="1" dirty="0" err="1">
                <a:solidFill>
                  <a:schemeClr val="tx1"/>
                </a:solidFill>
                <a:latin typeface="Times New Roman" panose="02020603050405020304" pitchFamily="18" charset="0"/>
              </a:rPr>
              <a:t>x.hashCode</a:t>
            </a:r>
            <a:r>
              <a:rPr lang="en-US" altLang="zh-CN" sz="2800" b="1" dirty="0">
                <a:solidFill>
                  <a:schemeClr val="tx1"/>
                </a:solidFill>
                <a:latin typeface="Times New Roman" panose="02020603050405020304" pitchFamily="18" charset="0"/>
              </a:rPr>
              <a:t>() and </a:t>
            </a:r>
            <a:r>
              <a:rPr lang="en-US" altLang="zh-CN" sz="2800" b="1" dirty="0" err="1">
                <a:solidFill>
                  <a:schemeClr val="tx1"/>
                </a:solidFill>
                <a:latin typeface="Times New Roman" panose="02020603050405020304" pitchFamily="18" charset="0"/>
              </a:rPr>
              <a:t>y.hashCode</a:t>
            </a:r>
            <a:r>
              <a:rPr lang="en-US" altLang="zh-CN" sz="2800" b="1" dirty="0">
                <a:solidFill>
                  <a:schemeClr val="tx1"/>
                </a:solidFill>
                <a:latin typeface="Times New Roman" panose="02020603050405020304" pitchFamily="18" charset="0"/>
              </a:rPr>
              <a:t>() are different. </a:t>
            </a:r>
            <a:endParaRPr lang="en-US" altLang="zh-CN" sz="2800" dirty="0">
              <a:solidFill>
                <a:schemeClr val="tx1"/>
              </a:solidFill>
              <a:latin typeface="Times New Roman" pitchFamily="18" charset="0"/>
              <a:cs typeface="Times New Roman" pitchFamily="18" charset="0"/>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hascode</a:t>
            </a:r>
            <a:r>
              <a:rPr lang="en-US" altLang="zh-CN" sz="2400" b="1" dirty="0">
                <a:solidFill>
                  <a:schemeClr val="tx1"/>
                </a:solidFill>
                <a:latin typeface="Times New Roman" panose="02020603050405020304" pitchFamily="18" charset="0"/>
              </a:rPr>
              <a:t> Method</a:t>
            </a: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353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18017" y="2219253"/>
            <a:ext cx="11537995"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hascode</a:t>
            </a:r>
            <a:r>
              <a:rPr lang="en-US" altLang="zh-CN" sz="2400" b="1" dirty="0">
                <a:solidFill>
                  <a:schemeClr val="tx1"/>
                </a:solidFill>
                <a:latin typeface="Times New Roman" panose="02020603050405020304" pitchFamily="18" charset="0"/>
              </a:rPr>
              <a:t>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7BBF3BB0-105B-4820-B7B0-397B9F2D3510}"/>
              </a:ext>
            </a:extLst>
          </p:cNvPr>
          <p:cNvSpPr txBox="1">
            <a:spLocks noChangeArrowheads="1"/>
          </p:cNvSpPr>
          <p:nvPr/>
        </p:nvSpPr>
        <p:spPr>
          <a:xfrm>
            <a:off x="1319969" y="2406870"/>
            <a:ext cx="8281988" cy="38163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altLang="zh-CN" sz="2800">
                <a:latin typeface="Times New Roman" panose="02020603050405020304" pitchFamily="18" charset="0"/>
              </a:rPr>
              <a:t>The String class uses the following algorithm to compute the hash code:</a:t>
            </a:r>
          </a:p>
          <a:p>
            <a:pPr lvl="1">
              <a:buFont typeface="Wingdings" panose="05000000000000000000" pitchFamily="2" charset="2"/>
              <a:buNone/>
            </a:pPr>
            <a:r>
              <a:rPr lang="en-US" altLang="zh-CN" sz="2000" i="1">
                <a:latin typeface="Times New Roman" panose="02020603050405020304" pitchFamily="18" charset="0"/>
              </a:rPr>
              <a:t>int hash = 0; </a:t>
            </a:r>
          </a:p>
          <a:p>
            <a:pPr lvl="1">
              <a:buFont typeface="Wingdings" panose="05000000000000000000" pitchFamily="2" charset="2"/>
              <a:buNone/>
            </a:pPr>
            <a:r>
              <a:rPr lang="en-US" altLang="zh-CN" sz="2000" i="1">
                <a:latin typeface="Times New Roman" panose="02020603050405020304" pitchFamily="18" charset="0"/>
              </a:rPr>
              <a:t>for (int i = 0; i &lt; length(); i++) </a:t>
            </a:r>
          </a:p>
          <a:p>
            <a:pPr lvl="1">
              <a:buFont typeface="Wingdings" panose="05000000000000000000" pitchFamily="2" charset="2"/>
              <a:buNone/>
            </a:pPr>
            <a:r>
              <a:rPr lang="en-US" altLang="zh-CN" sz="2000" i="1">
                <a:latin typeface="Times New Roman" panose="02020603050405020304" pitchFamily="18" charset="0"/>
              </a:rPr>
              <a:t>	hash = 31 * hash + charAt(i);</a:t>
            </a:r>
            <a:r>
              <a:rPr lang="en-US" altLang="zh-CN" sz="2400">
                <a:latin typeface="Times New Roman" panose="02020603050405020304" pitchFamily="18" charset="0"/>
              </a:rPr>
              <a:t> </a:t>
            </a:r>
            <a:endParaRPr lang="en-US" altLang="zh-CN" sz="2400" dirty="0">
              <a:latin typeface="Times New Roman" panose="02020603050405020304" pitchFamily="18" charset="0"/>
            </a:endParaRPr>
          </a:p>
        </p:txBody>
      </p:sp>
      <p:pic>
        <p:nvPicPr>
          <p:cNvPr id="16" name="Picture 6">
            <a:extLst>
              <a:ext uri="{FF2B5EF4-FFF2-40B4-BE49-F238E27FC236}">
                <a16:creationId xmlns:a16="http://schemas.microsoft.com/office/drawing/2014/main" id="{9C3DD618-0D04-452D-B9A2-449179C22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034" y="3770358"/>
            <a:ext cx="39528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46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 calcmode="lin" valueType="num">
                                      <p:cBhvr additive="base">
                                        <p:cTn id="19"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anim calcmode="lin" valueType="num">
                                      <p:cBhvr additive="base">
                                        <p:cTn id="23"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 calcmode="lin" valueType="num">
                                      <p:cBhvr additive="base">
                                        <p:cTn id="2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ox(in)">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847894" y="2185805"/>
            <a:ext cx="10434396" cy="169687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endParaRPr lang="en-US" altLang="zh-CN" sz="2800" dirty="0">
              <a:solidFill>
                <a:schemeClr val="tx1"/>
              </a:solidFill>
              <a:latin typeface="仿宋" panose="02010609060101010101" pitchFamily="49" charset="-122"/>
              <a:ea typeface="仿宋" panose="02010609060101010101" pitchFamily="49" charset="-122"/>
              <a:cs typeface="Times New Roman" pitchFamily="18" charset="0"/>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如何在</a:t>
            </a:r>
            <a:r>
              <a:rPr lang="en-US" altLang="zh-CN" sz="2400" b="1" dirty="0">
                <a:solidFill>
                  <a:schemeClr val="tx1"/>
                </a:solidFill>
                <a:latin typeface="仿宋" panose="02010609060101010101" pitchFamily="49" charset="-122"/>
                <a:ea typeface="仿宋" panose="02010609060101010101" pitchFamily="49" charset="-122"/>
              </a:rPr>
              <a:t>Eclipse</a:t>
            </a:r>
            <a:r>
              <a:rPr lang="zh-CN" altLang="en-US" sz="2400" b="1" dirty="0">
                <a:solidFill>
                  <a:schemeClr val="tx1"/>
                </a:solidFill>
                <a:latin typeface="仿宋" panose="02010609060101010101" pitchFamily="49" charset="-122"/>
                <a:ea typeface="仿宋" panose="02010609060101010101" pitchFamily="49" charset="-122"/>
              </a:rPr>
              <a:t>中查看</a:t>
            </a:r>
            <a:r>
              <a:rPr lang="en-US" altLang="zh-CN" sz="2400" b="1" dirty="0">
                <a:solidFill>
                  <a:schemeClr val="tx1"/>
                </a:solidFill>
                <a:latin typeface="仿宋" panose="02010609060101010101" pitchFamily="49" charset="-122"/>
                <a:ea typeface="仿宋" panose="02010609060101010101" pitchFamily="49" charset="-122"/>
              </a:rPr>
              <a:t>JAR</a:t>
            </a:r>
            <a:r>
              <a:rPr lang="zh-CN" altLang="en-US" sz="2400" b="1" dirty="0">
                <a:solidFill>
                  <a:schemeClr val="tx1"/>
                </a:solidFill>
                <a:latin typeface="仿宋" panose="02010609060101010101" pitchFamily="49" charset="-122"/>
                <a:ea typeface="仿宋" panose="02010609060101010101" pitchFamily="49" charset="-122"/>
              </a:rPr>
              <a:t>源码？</a:t>
            </a:r>
            <a:endParaRPr lang="en-US" altLang="zh-CN" sz="2400" dirty="0">
              <a:solidFill>
                <a:schemeClr val="tx1"/>
              </a:solidFill>
              <a:latin typeface="仿宋" panose="02010609060101010101" pitchFamily="49" charset="-122"/>
              <a:ea typeface="仿宋" panose="02010609060101010101" pitchFamily="49" charset="-122"/>
              <a:cs typeface="Times New Roman" pitchFamily="18" charset="0"/>
            </a:endParaRPr>
          </a:p>
          <a:p>
            <a:pPr marL="0" indent="0">
              <a:buNone/>
            </a:pP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4BEE6945-84C6-403B-B2A0-D65613CD634E}"/>
              </a:ext>
            </a:extLst>
          </p:cNvPr>
          <p:cNvSpPr txBox="1">
            <a:spLocks noChangeArrowheads="1"/>
          </p:cNvSpPr>
          <p:nvPr/>
        </p:nvSpPr>
        <p:spPr>
          <a:xfrm>
            <a:off x="116526" y="2214282"/>
            <a:ext cx="4610219" cy="18078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sz="2800" b="1" dirty="0">
                <a:latin typeface="仿宋" panose="02010609060101010101" pitchFamily="49" charset="-122"/>
                <a:ea typeface="仿宋" panose="02010609060101010101" pitchFamily="49" charset="-122"/>
              </a:rPr>
              <a:t>Step1</a:t>
            </a:r>
            <a:r>
              <a:rPr lang="zh-CN" altLang="en-US" sz="2800" b="1" dirty="0">
                <a:latin typeface="仿宋" panose="02010609060101010101" pitchFamily="49" charset="-122"/>
                <a:ea typeface="仿宋" panose="02010609060101010101" pitchFamily="49" charset="-122"/>
              </a:rPr>
              <a:t>：</a:t>
            </a:r>
            <a:endParaRPr lang="en-US" altLang="zh-CN" sz="2800"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sz="2800" b="1" dirty="0">
                <a:latin typeface="仿宋" panose="02010609060101010101" pitchFamily="49" charset="-122"/>
                <a:ea typeface="仿宋" panose="02010609060101010101" pitchFamily="49" charset="-122"/>
              </a:rPr>
              <a:t>project---&gt;properties </a:t>
            </a:r>
          </a:p>
          <a:p>
            <a:pPr marL="0" indent="0">
              <a:buFont typeface="Wingdings" panose="05000000000000000000" pitchFamily="2" charset="2"/>
              <a:buNone/>
            </a:pPr>
            <a:r>
              <a:rPr lang="zh-CN" altLang="en-US" sz="2800" b="1" dirty="0">
                <a:latin typeface="仿宋" panose="02010609060101010101" pitchFamily="49" charset="-122"/>
                <a:ea typeface="仿宋" panose="02010609060101010101" pitchFamily="49" charset="-122"/>
              </a:rPr>
              <a:t>如右图所示：</a:t>
            </a:r>
            <a:endParaRPr lang="en-US" altLang="zh-CN" sz="2400" b="1" dirty="0">
              <a:latin typeface="仿宋" panose="02010609060101010101" pitchFamily="49" charset="-122"/>
              <a:ea typeface="仿宋" panose="02010609060101010101" pitchFamily="49" charset="-122"/>
            </a:endParaRPr>
          </a:p>
        </p:txBody>
      </p:sp>
      <p:pic>
        <p:nvPicPr>
          <p:cNvPr id="16" name="Picture 2">
            <a:extLst>
              <a:ext uri="{FF2B5EF4-FFF2-40B4-BE49-F238E27FC236}">
                <a16:creationId xmlns:a16="http://schemas.microsoft.com/office/drawing/2014/main" id="{25ACCF55-01A5-4640-92D7-738C2E84A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745" y="1604331"/>
            <a:ext cx="6746302" cy="504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437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847894" y="2185805"/>
            <a:ext cx="10434396" cy="169687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endParaRPr lang="en-US" altLang="zh-CN" sz="2800" dirty="0">
              <a:solidFill>
                <a:schemeClr val="tx1"/>
              </a:solidFill>
              <a:latin typeface="仿宋" panose="02010609060101010101" pitchFamily="49" charset="-122"/>
              <a:ea typeface="仿宋" panose="02010609060101010101" pitchFamily="49" charset="-122"/>
              <a:cs typeface="Times New Roman" pitchFamily="18" charset="0"/>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如何在</a:t>
            </a:r>
            <a:r>
              <a:rPr lang="en-US" altLang="zh-CN" sz="2400" b="1" dirty="0">
                <a:solidFill>
                  <a:schemeClr val="tx1"/>
                </a:solidFill>
                <a:latin typeface="仿宋" panose="02010609060101010101" pitchFamily="49" charset="-122"/>
                <a:ea typeface="仿宋" panose="02010609060101010101" pitchFamily="49" charset="-122"/>
              </a:rPr>
              <a:t>Eclipse</a:t>
            </a:r>
            <a:r>
              <a:rPr lang="zh-CN" altLang="en-US" sz="2400" b="1" dirty="0">
                <a:solidFill>
                  <a:schemeClr val="tx1"/>
                </a:solidFill>
                <a:latin typeface="仿宋" panose="02010609060101010101" pitchFamily="49" charset="-122"/>
                <a:ea typeface="仿宋" panose="02010609060101010101" pitchFamily="49" charset="-122"/>
              </a:rPr>
              <a:t>中查看</a:t>
            </a:r>
            <a:r>
              <a:rPr lang="en-US" altLang="zh-CN" sz="2400" b="1" dirty="0">
                <a:solidFill>
                  <a:schemeClr val="tx1"/>
                </a:solidFill>
                <a:latin typeface="仿宋" panose="02010609060101010101" pitchFamily="49" charset="-122"/>
                <a:ea typeface="仿宋" panose="02010609060101010101" pitchFamily="49" charset="-122"/>
              </a:rPr>
              <a:t>JAR</a:t>
            </a:r>
            <a:r>
              <a:rPr lang="zh-CN" altLang="en-US" sz="2400" b="1" dirty="0">
                <a:solidFill>
                  <a:schemeClr val="tx1"/>
                </a:solidFill>
                <a:latin typeface="仿宋" panose="02010609060101010101" pitchFamily="49" charset="-122"/>
                <a:ea typeface="仿宋" panose="02010609060101010101" pitchFamily="49" charset="-122"/>
              </a:rPr>
              <a:t>源码？</a:t>
            </a:r>
            <a:endParaRPr lang="en-US" altLang="zh-CN" sz="2400" dirty="0">
              <a:solidFill>
                <a:schemeClr val="tx1"/>
              </a:solidFill>
              <a:latin typeface="仿宋" panose="02010609060101010101" pitchFamily="49" charset="-122"/>
              <a:ea typeface="仿宋" panose="02010609060101010101" pitchFamily="49" charset="-122"/>
              <a:cs typeface="Times New Roman" pitchFamily="18" charset="0"/>
            </a:endParaRPr>
          </a:p>
          <a:p>
            <a:pPr marL="0" indent="0">
              <a:buNone/>
            </a:pP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7" name="Rectangle 3">
            <a:extLst>
              <a:ext uri="{FF2B5EF4-FFF2-40B4-BE49-F238E27FC236}">
                <a16:creationId xmlns:a16="http://schemas.microsoft.com/office/drawing/2014/main" id="{638395A5-B9C2-49EB-86BA-DD7E7FEBB856}"/>
              </a:ext>
            </a:extLst>
          </p:cNvPr>
          <p:cNvSpPr txBox="1">
            <a:spLocks noChangeArrowheads="1"/>
          </p:cNvSpPr>
          <p:nvPr/>
        </p:nvSpPr>
        <p:spPr>
          <a:xfrm>
            <a:off x="107147" y="2036505"/>
            <a:ext cx="3648927" cy="35061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latin typeface="仿宋" panose="02010609060101010101" pitchFamily="49" charset="-122"/>
                <a:ea typeface="仿宋" panose="02010609060101010101" pitchFamily="49" charset="-122"/>
              </a:rPr>
              <a:t>Step2</a:t>
            </a:r>
            <a:r>
              <a:rPr lang="zh-CN" altLang="en-US" sz="2800" b="1" dirty="0">
                <a:latin typeface="仿宋" panose="02010609060101010101" pitchFamily="49" charset="-122"/>
                <a:ea typeface="仿宋" panose="02010609060101010101" pitchFamily="49" charset="-122"/>
              </a:rPr>
              <a:t>：展开相应的</a:t>
            </a:r>
            <a:r>
              <a:rPr lang="en-US" altLang="zh-CN" sz="2800" b="1" dirty="0">
                <a:latin typeface="仿宋" panose="02010609060101010101" pitchFamily="49" charset="-122"/>
                <a:ea typeface="仿宋" panose="02010609060101010101" pitchFamily="49" charset="-122"/>
              </a:rPr>
              <a:t>JAR</a:t>
            </a:r>
            <a:r>
              <a:rPr lang="zh-CN" altLang="en-US" sz="2800" b="1" dirty="0">
                <a:latin typeface="仿宋" panose="02010609060101010101" pitchFamily="49" charset="-122"/>
                <a:ea typeface="仿宋" panose="02010609060101010101" pitchFamily="49" charset="-122"/>
              </a:rPr>
              <a:t>，如果没有关联源程序，单击编辑按钮，如右图所示：</a:t>
            </a:r>
            <a:endParaRPr lang="en-US" altLang="zh-CN" sz="2800"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endParaRPr lang="en-US" altLang="zh-CN" sz="2800" b="1" dirty="0">
              <a:latin typeface="仿宋" panose="02010609060101010101" pitchFamily="49" charset="-122"/>
              <a:ea typeface="仿宋" panose="02010609060101010101" pitchFamily="49" charset="-122"/>
            </a:endParaRPr>
          </a:p>
        </p:txBody>
      </p:sp>
      <p:pic>
        <p:nvPicPr>
          <p:cNvPr id="18" name="Picture 2">
            <a:extLst>
              <a:ext uri="{FF2B5EF4-FFF2-40B4-BE49-F238E27FC236}">
                <a16:creationId xmlns:a16="http://schemas.microsoft.com/office/drawing/2014/main" id="{80A76800-5791-44B8-87FE-E720D27D0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6821" y="1774813"/>
            <a:ext cx="6751637"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8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847894" y="2185805"/>
            <a:ext cx="10434396" cy="169687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endParaRPr lang="en-US" altLang="zh-CN" sz="2800" dirty="0">
              <a:solidFill>
                <a:schemeClr val="tx1"/>
              </a:solidFill>
              <a:latin typeface="仿宋" panose="02010609060101010101" pitchFamily="49" charset="-122"/>
              <a:ea typeface="仿宋" panose="02010609060101010101" pitchFamily="49" charset="-122"/>
              <a:cs typeface="Times New Roman" pitchFamily="18" charset="0"/>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如何在</a:t>
            </a:r>
            <a:r>
              <a:rPr lang="en-US" altLang="zh-CN" sz="2400" b="1" dirty="0">
                <a:solidFill>
                  <a:schemeClr val="tx1"/>
                </a:solidFill>
                <a:latin typeface="仿宋" panose="02010609060101010101" pitchFamily="49" charset="-122"/>
                <a:ea typeface="仿宋" panose="02010609060101010101" pitchFamily="49" charset="-122"/>
              </a:rPr>
              <a:t>Eclipse</a:t>
            </a:r>
            <a:r>
              <a:rPr lang="zh-CN" altLang="en-US" sz="2400" b="1" dirty="0">
                <a:solidFill>
                  <a:schemeClr val="tx1"/>
                </a:solidFill>
                <a:latin typeface="仿宋" panose="02010609060101010101" pitchFamily="49" charset="-122"/>
                <a:ea typeface="仿宋" panose="02010609060101010101" pitchFamily="49" charset="-122"/>
              </a:rPr>
              <a:t>中查看</a:t>
            </a:r>
            <a:r>
              <a:rPr lang="en-US" altLang="zh-CN" sz="2400" b="1" dirty="0">
                <a:solidFill>
                  <a:schemeClr val="tx1"/>
                </a:solidFill>
                <a:latin typeface="仿宋" panose="02010609060101010101" pitchFamily="49" charset="-122"/>
                <a:ea typeface="仿宋" panose="02010609060101010101" pitchFamily="49" charset="-122"/>
              </a:rPr>
              <a:t>JAR</a:t>
            </a:r>
            <a:r>
              <a:rPr lang="zh-CN" altLang="en-US" sz="2400" b="1" dirty="0">
                <a:solidFill>
                  <a:schemeClr val="tx1"/>
                </a:solidFill>
                <a:latin typeface="仿宋" panose="02010609060101010101" pitchFamily="49" charset="-122"/>
                <a:ea typeface="仿宋" panose="02010609060101010101" pitchFamily="49" charset="-122"/>
              </a:rPr>
              <a:t>源码？</a:t>
            </a:r>
            <a:endParaRPr lang="en-US" altLang="zh-CN" sz="2400" dirty="0">
              <a:solidFill>
                <a:schemeClr val="tx1"/>
              </a:solidFill>
              <a:latin typeface="仿宋" panose="02010609060101010101" pitchFamily="49" charset="-122"/>
              <a:ea typeface="仿宋" panose="02010609060101010101" pitchFamily="49" charset="-122"/>
              <a:cs typeface="Times New Roman" pitchFamily="18" charset="0"/>
            </a:endParaRPr>
          </a:p>
          <a:p>
            <a:pPr marL="0" indent="0">
              <a:buNone/>
            </a:pP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7" name="Rectangle 3">
            <a:extLst>
              <a:ext uri="{FF2B5EF4-FFF2-40B4-BE49-F238E27FC236}">
                <a16:creationId xmlns:a16="http://schemas.microsoft.com/office/drawing/2014/main" id="{638395A5-B9C2-49EB-86BA-DD7E7FEBB856}"/>
              </a:ext>
            </a:extLst>
          </p:cNvPr>
          <p:cNvSpPr txBox="1">
            <a:spLocks noChangeArrowheads="1"/>
          </p:cNvSpPr>
          <p:nvPr/>
        </p:nvSpPr>
        <p:spPr>
          <a:xfrm>
            <a:off x="107147" y="2036505"/>
            <a:ext cx="3648927" cy="35061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sz="2800" b="1" dirty="0">
                <a:latin typeface="仿宋" panose="02010609060101010101" pitchFamily="49" charset="-122"/>
                <a:ea typeface="仿宋" panose="02010609060101010101" pitchFamily="49" charset="-122"/>
              </a:rPr>
              <a:t>Step2</a:t>
            </a:r>
            <a:r>
              <a:rPr lang="zh-CN" altLang="en-US" sz="2800" b="1" dirty="0">
                <a:latin typeface="仿宋" panose="02010609060101010101" pitchFamily="49" charset="-122"/>
                <a:ea typeface="仿宋" panose="02010609060101010101" pitchFamily="49" charset="-122"/>
              </a:rPr>
              <a:t>：在弹出的对话框中选择关联的</a:t>
            </a:r>
            <a:r>
              <a:rPr lang="en-US" altLang="zh-CN" sz="2800" b="1" dirty="0">
                <a:latin typeface="仿宋" panose="02010609060101010101" pitchFamily="49" charset="-122"/>
                <a:ea typeface="仿宋" panose="02010609060101010101" pitchFamily="49" charset="-122"/>
              </a:rPr>
              <a:t>JAR</a:t>
            </a:r>
            <a:r>
              <a:rPr lang="zh-CN" altLang="en-US" sz="2800" b="1" dirty="0">
                <a:latin typeface="仿宋" panose="02010609060101010101" pitchFamily="49" charset="-122"/>
                <a:ea typeface="仿宋" panose="02010609060101010101" pitchFamily="49" charset="-122"/>
              </a:rPr>
              <a:t>源程序压缩包即可：</a:t>
            </a:r>
            <a:endParaRPr lang="en-US" altLang="zh-CN" sz="2800"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endParaRPr lang="en-US" altLang="zh-CN" sz="2800" b="1" dirty="0">
              <a:latin typeface="仿宋" panose="02010609060101010101" pitchFamily="49" charset="-122"/>
              <a:ea typeface="仿宋" panose="02010609060101010101" pitchFamily="49" charset="-122"/>
            </a:endParaRPr>
          </a:p>
        </p:txBody>
      </p:sp>
      <p:pic>
        <p:nvPicPr>
          <p:cNvPr id="14" name="Picture 2">
            <a:extLst>
              <a:ext uri="{FF2B5EF4-FFF2-40B4-BE49-F238E27FC236}">
                <a16:creationId xmlns:a16="http://schemas.microsoft.com/office/drawing/2014/main" id="{9DDFEA36-7ED3-4459-B3CD-56A323FA4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6821" y="2132689"/>
            <a:ext cx="6435725" cy="359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7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18017" y="2219253"/>
            <a:ext cx="11537995"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hascode</a:t>
            </a:r>
            <a:r>
              <a:rPr lang="en-US" altLang="zh-CN" sz="2400" b="1" dirty="0">
                <a:solidFill>
                  <a:schemeClr val="tx1"/>
                </a:solidFill>
                <a:latin typeface="Times New Roman" panose="02020603050405020304" pitchFamily="18" charset="0"/>
              </a:rPr>
              <a:t>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7BBF3BB0-105B-4820-B7B0-397B9F2D3510}"/>
              </a:ext>
            </a:extLst>
          </p:cNvPr>
          <p:cNvSpPr txBox="1">
            <a:spLocks noChangeArrowheads="1"/>
          </p:cNvSpPr>
          <p:nvPr/>
        </p:nvSpPr>
        <p:spPr>
          <a:xfrm>
            <a:off x="1319968" y="2406870"/>
            <a:ext cx="9118259" cy="30513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sz="2800" dirty="0">
                <a:latin typeface="Times New Roman" panose="02020603050405020304" pitchFamily="18" charset="0"/>
              </a:rPr>
              <a:t>The </a:t>
            </a:r>
            <a:r>
              <a:rPr lang="en-US" altLang="zh-CN" sz="2800" i="1" dirty="0" err="1">
                <a:latin typeface="Times New Roman" panose="02020603050405020304" pitchFamily="18" charset="0"/>
              </a:rPr>
              <a:t>hashCode</a:t>
            </a:r>
            <a:r>
              <a:rPr lang="en-US" altLang="zh-CN" sz="2800" dirty="0">
                <a:latin typeface="Times New Roman" panose="02020603050405020304" pitchFamily="18" charset="0"/>
              </a:rPr>
              <a:t> method is defined in the Object class. Therefore, </a:t>
            </a:r>
            <a:r>
              <a:rPr lang="en-US" altLang="zh-CN" sz="2800" b="1" i="1" dirty="0">
                <a:solidFill>
                  <a:srgbClr val="0000FF"/>
                </a:solidFill>
                <a:latin typeface="Times New Roman" panose="02020603050405020304" pitchFamily="18" charset="0"/>
              </a:rPr>
              <a:t>every object has a default hash code. That hash code is derived from the </a:t>
            </a:r>
            <a:r>
              <a:rPr lang="en-US" altLang="zh-CN" sz="2800" b="1" i="1" dirty="0">
                <a:solidFill>
                  <a:srgbClr val="FF0000"/>
                </a:solidFill>
                <a:latin typeface="Times New Roman" panose="02020603050405020304" pitchFamily="18" charset="0"/>
              </a:rPr>
              <a:t>object's memory address</a:t>
            </a:r>
            <a:r>
              <a:rPr lang="en-US" altLang="zh-CN" sz="2800" dirty="0">
                <a:latin typeface="Times New Roman" panose="02020603050405020304" pitchFamily="18" charset="0"/>
              </a:rPr>
              <a:t>. </a:t>
            </a:r>
          </a:p>
          <a:p>
            <a:pPr marL="0" indent="0">
              <a:buFont typeface="Wingdings" panose="05000000000000000000" pitchFamily="2" charset="2"/>
              <a:buNone/>
            </a:pPr>
            <a:r>
              <a:rPr lang="en-US" altLang="zh-CN" sz="2800" dirty="0">
                <a:latin typeface="Times New Roman" panose="02020603050405020304" pitchFamily="18" charset="0"/>
              </a:rPr>
              <a:t>Consider this example: </a:t>
            </a:r>
          </a:p>
        </p:txBody>
      </p:sp>
    </p:spTree>
    <p:extLst>
      <p:ext uri="{BB962C8B-B14F-4D97-AF65-F5344CB8AC3E}">
        <p14:creationId xmlns:p14="http://schemas.microsoft.com/office/powerpoint/2010/main" val="32312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 calcmode="lin" valueType="num">
                                      <p:cBhvr additive="base">
                                        <p:cTn id="2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18017" y="2219253"/>
            <a:ext cx="11537995"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hascode</a:t>
            </a:r>
            <a:r>
              <a:rPr lang="en-US" altLang="zh-CN" sz="2400" b="1" dirty="0">
                <a:solidFill>
                  <a:schemeClr val="tx1"/>
                </a:solidFill>
                <a:latin typeface="Times New Roman" panose="02020603050405020304" pitchFamily="18" charset="0"/>
              </a:rPr>
              <a:t>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7BBF3BB0-105B-4820-B7B0-397B9F2D3510}"/>
              </a:ext>
            </a:extLst>
          </p:cNvPr>
          <p:cNvSpPr txBox="1">
            <a:spLocks noChangeArrowheads="1"/>
          </p:cNvSpPr>
          <p:nvPr/>
        </p:nvSpPr>
        <p:spPr>
          <a:xfrm>
            <a:off x="1319968" y="2406870"/>
            <a:ext cx="9118259" cy="305139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sz="2800" i="1" dirty="0">
                <a:latin typeface="Times New Roman" panose="02020603050405020304" pitchFamily="18" charset="0"/>
              </a:rPr>
              <a:t>String s = "Ok"; </a:t>
            </a:r>
          </a:p>
          <a:p>
            <a:pPr marL="0" indent="0">
              <a:buFont typeface="Wingdings" panose="05000000000000000000" pitchFamily="2" charset="2"/>
              <a:buNone/>
            </a:pPr>
            <a:r>
              <a:rPr lang="en-US" altLang="zh-CN" sz="2800" i="1" dirty="0" err="1">
                <a:latin typeface="Times New Roman" panose="02020603050405020304" pitchFamily="18" charset="0"/>
              </a:rPr>
              <a:t>StringBuffer</a:t>
            </a:r>
            <a:r>
              <a:rPr lang="en-US" altLang="zh-CN" sz="2800" i="1" dirty="0">
                <a:latin typeface="Times New Roman" panose="02020603050405020304" pitchFamily="18" charset="0"/>
              </a:rPr>
              <a:t> sb = new </a:t>
            </a:r>
            <a:r>
              <a:rPr lang="en-US" altLang="zh-CN" sz="2800" i="1" dirty="0" err="1">
                <a:latin typeface="Times New Roman" panose="02020603050405020304" pitchFamily="18" charset="0"/>
              </a:rPr>
              <a:t>StringBuffer</a:t>
            </a:r>
            <a:r>
              <a:rPr lang="en-US" altLang="zh-CN" sz="2800" i="1" dirty="0">
                <a:latin typeface="Times New Roman" panose="02020603050405020304" pitchFamily="18" charset="0"/>
              </a:rPr>
              <a:t>(s); </a:t>
            </a:r>
            <a:r>
              <a:rPr lang="en-US" altLang="zh-CN" sz="2800" i="1" dirty="0" err="1">
                <a:latin typeface="Times New Roman" panose="02020603050405020304" pitchFamily="18" charset="0"/>
              </a:rPr>
              <a:t>System.out.println</a:t>
            </a:r>
            <a:r>
              <a:rPr lang="en-US" altLang="zh-CN" sz="2800" i="1" dirty="0">
                <a:latin typeface="Times New Roman" panose="02020603050405020304" pitchFamily="18" charset="0"/>
              </a:rPr>
              <a:t>(</a:t>
            </a:r>
            <a:r>
              <a:rPr lang="en-US" altLang="zh-CN" sz="2800" i="1" dirty="0" err="1">
                <a:latin typeface="Times New Roman" panose="02020603050405020304" pitchFamily="18" charset="0"/>
              </a:rPr>
              <a:t>s.hashCode</a:t>
            </a:r>
            <a:r>
              <a:rPr lang="en-US" altLang="zh-CN" sz="2800" i="1" dirty="0">
                <a:latin typeface="Times New Roman" panose="02020603050405020304" pitchFamily="18" charset="0"/>
              </a:rPr>
              <a:t>() + " " + </a:t>
            </a:r>
            <a:r>
              <a:rPr lang="en-US" altLang="zh-CN" sz="2800" i="1" dirty="0" err="1">
                <a:latin typeface="Times New Roman" panose="02020603050405020304" pitchFamily="18" charset="0"/>
              </a:rPr>
              <a:t>sb.hashCode</a:t>
            </a:r>
            <a:r>
              <a:rPr lang="en-US" altLang="zh-CN" sz="2800" i="1" dirty="0">
                <a:latin typeface="Times New Roman" panose="02020603050405020304" pitchFamily="18" charset="0"/>
              </a:rPr>
              <a:t>()); </a:t>
            </a:r>
          </a:p>
          <a:p>
            <a:pPr marL="0" indent="0">
              <a:buFont typeface="Wingdings" panose="05000000000000000000" pitchFamily="2" charset="2"/>
              <a:buNone/>
            </a:pPr>
            <a:endParaRPr lang="en-US" altLang="zh-CN" sz="2800" i="1" dirty="0">
              <a:latin typeface="Times New Roman" panose="02020603050405020304" pitchFamily="18" charset="0"/>
            </a:endParaRPr>
          </a:p>
          <a:p>
            <a:pPr marL="0" indent="0">
              <a:buFont typeface="Wingdings" panose="05000000000000000000" pitchFamily="2" charset="2"/>
              <a:buNone/>
            </a:pPr>
            <a:r>
              <a:rPr lang="en-US" altLang="zh-CN" sz="2800" i="1" dirty="0">
                <a:latin typeface="Times New Roman" panose="02020603050405020304" pitchFamily="18" charset="0"/>
              </a:rPr>
              <a:t>String t = new String("Ok"); </a:t>
            </a:r>
          </a:p>
          <a:p>
            <a:pPr marL="0" indent="0">
              <a:buFont typeface="Wingdings" panose="05000000000000000000" pitchFamily="2" charset="2"/>
              <a:buNone/>
            </a:pPr>
            <a:r>
              <a:rPr lang="en-US" altLang="zh-CN" sz="2800" i="1" dirty="0" err="1">
                <a:latin typeface="Times New Roman" panose="02020603050405020304" pitchFamily="18" charset="0"/>
              </a:rPr>
              <a:t>StringBuffer</a:t>
            </a:r>
            <a:r>
              <a:rPr lang="en-US" altLang="zh-CN" sz="2800" i="1" dirty="0">
                <a:latin typeface="Times New Roman" panose="02020603050405020304" pitchFamily="18" charset="0"/>
              </a:rPr>
              <a:t> tb = new </a:t>
            </a:r>
            <a:r>
              <a:rPr lang="en-US" altLang="zh-CN" sz="2800" i="1" dirty="0" err="1">
                <a:latin typeface="Times New Roman" panose="02020603050405020304" pitchFamily="18" charset="0"/>
              </a:rPr>
              <a:t>StringBuffer</a:t>
            </a:r>
            <a:r>
              <a:rPr lang="en-US" altLang="zh-CN" sz="2800" i="1" dirty="0">
                <a:latin typeface="Times New Roman" panose="02020603050405020304" pitchFamily="18" charset="0"/>
              </a:rPr>
              <a:t>(t); </a:t>
            </a:r>
            <a:r>
              <a:rPr lang="en-US" altLang="zh-CN" sz="2800" i="1" dirty="0" err="1">
                <a:latin typeface="Times New Roman" panose="02020603050405020304" pitchFamily="18" charset="0"/>
              </a:rPr>
              <a:t>System.out.println</a:t>
            </a:r>
            <a:r>
              <a:rPr lang="en-US" altLang="zh-CN" sz="2800" i="1" dirty="0">
                <a:latin typeface="Times New Roman" panose="02020603050405020304" pitchFamily="18" charset="0"/>
              </a:rPr>
              <a:t>(</a:t>
            </a:r>
            <a:r>
              <a:rPr lang="en-US" altLang="zh-CN" sz="2800" i="1" dirty="0" err="1">
                <a:latin typeface="Times New Roman" panose="02020603050405020304" pitchFamily="18" charset="0"/>
              </a:rPr>
              <a:t>t.hashCode</a:t>
            </a:r>
            <a:r>
              <a:rPr lang="en-US" altLang="zh-CN" sz="2800" i="1" dirty="0">
                <a:latin typeface="Times New Roman" panose="02020603050405020304" pitchFamily="18" charset="0"/>
              </a:rPr>
              <a:t>() + " " + </a:t>
            </a:r>
            <a:r>
              <a:rPr lang="en-US" altLang="zh-CN" sz="2800" i="1" dirty="0" err="1">
                <a:latin typeface="Times New Roman" panose="02020603050405020304" pitchFamily="18" charset="0"/>
              </a:rPr>
              <a:t>tb.hashCode</a:t>
            </a:r>
            <a:r>
              <a:rPr lang="en-US" altLang="zh-CN" sz="2800" i="1" dirty="0">
                <a:latin typeface="Times New Roman" panose="02020603050405020304" pitchFamily="18" charset="0"/>
              </a:rPr>
              <a:t>()); </a:t>
            </a:r>
          </a:p>
        </p:txBody>
      </p:sp>
    </p:spTree>
    <p:extLst>
      <p:ext uri="{BB962C8B-B14F-4D97-AF65-F5344CB8AC3E}">
        <p14:creationId xmlns:p14="http://schemas.microsoft.com/office/powerpoint/2010/main" val="113253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 calcmode="lin" valueType="num">
                                      <p:cBhvr additive="base">
                                        <p:cTn id="2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 calcmode="lin" valueType="num">
                                      <p:cBhvr additive="base">
                                        <p:cTn id="2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xEl>
                                              <p:pRg st="4" end="4"/>
                                            </p:txEl>
                                          </p:spTgt>
                                        </p:tgtEl>
                                        <p:attrNameLst>
                                          <p:attrName>style.visibility</p:attrName>
                                        </p:attrNameLst>
                                      </p:cBhvr>
                                      <p:to>
                                        <p:strVal val="visible"/>
                                      </p:to>
                                    </p:set>
                                    <p:anim calcmode="lin" valueType="num">
                                      <p:cBhvr additive="base">
                                        <p:cTn id="3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49" name="组合 148">
            <a:extLst>
              <a:ext uri="{FF2B5EF4-FFF2-40B4-BE49-F238E27FC236}">
                <a16:creationId xmlns:a16="http://schemas.microsoft.com/office/drawing/2014/main" id="{BB449115-9423-4C98-9636-496265E0DBD2}"/>
              </a:ext>
            </a:extLst>
          </p:cNvPr>
          <p:cNvGrpSpPr/>
          <p:nvPr/>
        </p:nvGrpSpPr>
        <p:grpSpPr>
          <a:xfrm flipH="1">
            <a:off x="6941096" y="5464532"/>
            <a:ext cx="5075839" cy="1304409"/>
            <a:chOff x="897607" y="5097000"/>
            <a:chExt cx="5075839" cy="1304409"/>
          </a:xfrm>
        </p:grpSpPr>
        <p:sp>
          <p:nvSpPr>
            <p:cNvPr id="150" name="矩形 149">
              <a:extLst>
                <a:ext uri="{FF2B5EF4-FFF2-40B4-BE49-F238E27FC236}">
                  <a16:creationId xmlns:a16="http://schemas.microsoft.com/office/drawing/2014/main" id="{783ACFEE-9773-4377-87F9-9686C9C1887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1" name="矩形 150">
              <a:extLst>
                <a:ext uri="{FF2B5EF4-FFF2-40B4-BE49-F238E27FC236}">
                  <a16:creationId xmlns:a16="http://schemas.microsoft.com/office/drawing/2014/main" id="{9375F571-1166-4ACC-97B0-62424C3DEF9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2" name="矩形 151">
              <a:extLst>
                <a:ext uri="{FF2B5EF4-FFF2-40B4-BE49-F238E27FC236}">
                  <a16:creationId xmlns:a16="http://schemas.microsoft.com/office/drawing/2014/main" id="{F394B9D9-BC04-43C7-8DDA-4901A05E0041}"/>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3" name="矩形 152">
              <a:extLst>
                <a:ext uri="{FF2B5EF4-FFF2-40B4-BE49-F238E27FC236}">
                  <a16:creationId xmlns:a16="http://schemas.microsoft.com/office/drawing/2014/main" id="{CAEDBDB6-F2C7-4AC0-B558-875ACAA8C561}"/>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4" name="矩形 153">
              <a:extLst>
                <a:ext uri="{FF2B5EF4-FFF2-40B4-BE49-F238E27FC236}">
                  <a16:creationId xmlns:a16="http://schemas.microsoft.com/office/drawing/2014/main" id="{999B4B87-8BE4-493F-ADBA-9819A78D501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5" name="矩形 154">
              <a:extLst>
                <a:ext uri="{FF2B5EF4-FFF2-40B4-BE49-F238E27FC236}">
                  <a16:creationId xmlns:a16="http://schemas.microsoft.com/office/drawing/2014/main" id="{5F8E3B33-16BD-40A0-AED6-C4716F27D05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6" name="矩形 155">
              <a:extLst>
                <a:ext uri="{FF2B5EF4-FFF2-40B4-BE49-F238E27FC236}">
                  <a16:creationId xmlns:a16="http://schemas.microsoft.com/office/drawing/2014/main" id="{B604269F-289B-4573-A9EA-0FF66234B7B7}"/>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7" name="矩形 156">
              <a:extLst>
                <a:ext uri="{FF2B5EF4-FFF2-40B4-BE49-F238E27FC236}">
                  <a16:creationId xmlns:a16="http://schemas.microsoft.com/office/drawing/2014/main" id="{98EC8937-A192-4A64-ABDF-9BC1CC02A5AB}"/>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8" name="矩形 157">
              <a:extLst>
                <a:ext uri="{FF2B5EF4-FFF2-40B4-BE49-F238E27FC236}">
                  <a16:creationId xmlns:a16="http://schemas.microsoft.com/office/drawing/2014/main" id="{1D4C459D-14E7-45AF-B0F7-98A9F11477E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9" name="矩形 158">
              <a:extLst>
                <a:ext uri="{FF2B5EF4-FFF2-40B4-BE49-F238E27FC236}">
                  <a16:creationId xmlns:a16="http://schemas.microsoft.com/office/drawing/2014/main" id="{5A45209D-ED64-4AC4-BEF5-16FA098C164C}"/>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0" name="矩形 159">
              <a:extLst>
                <a:ext uri="{FF2B5EF4-FFF2-40B4-BE49-F238E27FC236}">
                  <a16:creationId xmlns:a16="http://schemas.microsoft.com/office/drawing/2014/main" id="{541F0C18-6E69-431D-A57B-2161C25AF75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1" name="矩形 160">
              <a:extLst>
                <a:ext uri="{FF2B5EF4-FFF2-40B4-BE49-F238E27FC236}">
                  <a16:creationId xmlns:a16="http://schemas.microsoft.com/office/drawing/2014/main" id="{C365BE90-507F-48BA-9F46-5B70A91E78AD}"/>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2" name="矩形 161">
              <a:extLst>
                <a:ext uri="{FF2B5EF4-FFF2-40B4-BE49-F238E27FC236}">
                  <a16:creationId xmlns:a16="http://schemas.microsoft.com/office/drawing/2014/main" id="{4E6421D7-F6B3-4010-B911-90E6637BA899}"/>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3" name="矩形 162">
              <a:extLst>
                <a:ext uri="{FF2B5EF4-FFF2-40B4-BE49-F238E27FC236}">
                  <a16:creationId xmlns:a16="http://schemas.microsoft.com/office/drawing/2014/main" id="{482AD37F-736C-4C98-9F32-DBF975F594E1}"/>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4" name="矩形 163">
              <a:extLst>
                <a:ext uri="{FF2B5EF4-FFF2-40B4-BE49-F238E27FC236}">
                  <a16:creationId xmlns:a16="http://schemas.microsoft.com/office/drawing/2014/main" id="{6928D5E8-C6AC-4FAE-8342-6E5C620DE6D4}"/>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5" name="矩形 164">
              <a:extLst>
                <a:ext uri="{FF2B5EF4-FFF2-40B4-BE49-F238E27FC236}">
                  <a16:creationId xmlns:a16="http://schemas.microsoft.com/office/drawing/2014/main" id="{3E6A1476-EB97-4B51-BBAF-8E3BF1547BF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形参列表</a:t>
              </a:r>
            </a:p>
          </p:txBody>
        </p:sp>
      </p:grpSp>
      <p:sp>
        <p:nvSpPr>
          <p:cNvPr id="24" name="圆角矩形 11">
            <a:extLst>
              <a:ext uri="{FF2B5EF4-FFF2-40B4-BE49-F238E27FC236}">
                <a16:creationId xmlns:a16="http://schemas.microsoft.com/office/drawing/2014/main" id="{A80CDB94-652D-43FB-AA1B-751FFCA4FE3A}"/>
              </a:ext>
            </a:extLst>
          </p:cNvPr>
          <p:cNvSpPr/>
          <p:nvPr/>
        </p:nvSpPr>
        <p:spPr>
          <a:xfrm>
            <a:off x="837406" y="1981994"/>
            <a:ext cx="10820400" cy="363493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D17D6393-1C15-4F17-AC50-FEE6C3FE61B0}"/>
              </a:ext>
            </a:extLst>
          </p:cNvPr>
          <p:cNvSpPr txBox="1">
            <a:spLocks/>
          </p:cNvSpPr>
          <p:nvPr/>
        </p:nvSpPr>
        <p:spPr>
          <a:xfrm>
            <a:off x="1218406" y="2286794"/>
            <a:ext cx="9978591"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538163">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根据需要，“形式参数列表”可以有也可以没有。如果定义方法时没有“形式参数列表”，则执行方法不需要给出实际数据；否则，一定要给出相应的实际数据。</a:t>
            </a:r>
          </a:p>
          <a:p>
            <a:pPr marL="0" indent="538163">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调用方法时给出的参数称为实际数据。实际数据又称“实际参数”（简称实参），实参可以是常量、变量或表达式，但</a:t>
            </a:r>
            <a:r>
              <a:rPr lang="zh-CN" altLang="en-US" sz="2400" b="1" dirty="0">
                <a:solidFill>
                  <a:schemeClr val="tx1"/>
                </a:solidFill>
                <a:latin typeface="仿宋" panose="02010609060101010101" pitchFamily="49" charset="-122"/>
                <a:ea typeface="仿宋" panose="02010609060101010101" pitchFamily="49" charset="-122"/>
              </a:rPr>
              <a:t>形参一定是变量</a:t>
            </a:r>
            <a:r>
              <a:rPr lang="zh-CN" altLang="en-US" sz="2400" dirty="0">
                <a:solidFill>
                  <a:schemeClr val="tx1"/>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22523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9"/>
                                        </p:tgtEl>
                                        <p:attrNameLst>
                                          <p:attrName>style.visibility</p:attrName>
                                        </p:attrNameLst>
                                      </p:cBhvr>
                                      <p:to>
                                        <p:strVal val="visible"/>
                                      </p:to>
                                    </p:set>
                                    <p:animEffect transition="in" filter="wipe(right)">
                                      <p:cBhvr>
                                        <p:cTn id="11" dur="500"/>
                                        <p:tgtEl>
                                          <p:spTgt spid="149"/>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circle(in)">
                                      <p:cBhvr>
                                        <p:cTn id="15" dur="2000"/>
                                        <p:tgtEl>
                                          <p:spTgt spid="24"/>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 calcmode="lin" valueType="num">
                                      <p:cBhvr additive="base">
                                        <p:cTn id="19"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25">
                                            <p:txEl>
                                              <p:pRg st="1" end="1"/>
                                            </p:txEl>
                                          </p:spTgt>
                                        </p:tgtEl>
                                        <p:attrNameLst>
                                          <p:attrName>style.visibility</p:attrName>
                                        </p:attrNameLst>
                                      </p:cBhvr>
                                      <p:to>
                                        <p:strVal val="visible"/>
                                      </p:to>
                                    </p:set>
                                    <p:anim calcmode="lin" valueType="num">
                                      <p:cBhvr additive="base">
                                        <p:cTn id="25" dur="500" fill="hold"/>
                                        <p:tgtEl>
                                          <p:spTgt spid="25">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5">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24" grpId="0" animBg="1"/>
      <p:bldP spid="25" grpId="0" uiExpand="1"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18017" y="2219253"/>
            <a:ext cx="11537995"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hascode</a:t>
            </a:r>
            <a:r>
              <a:rPr lang="en-US" altLang="zh-CN" sz="2400" b="1" dirty="0">
                <a:solidFill>
                  <a:schemeClr val="tx1"/>
                </a:solidFill>
                <a:latin typeface="Times New Roman" panose="02020603050405020304" pitchFamily="18" charset="0"/>
              </a:rPr>
              <a:t> Method</a:t>
            </a:r>
            <a:endParaRPr lang="zh-CN" altLang="en-US" sz="2400" b="1" dirty="0">
              <a:solidFill>
                <a:schemeClr val="tx1"/>
              </a:solidFill>
              <a:latin typeface="仿宋" panose="02010609060101010101" pitchFamily="49" charset="-122"/>
              <a:ea typeface="仿宋" panose="02010609060101010101" pitchFamily="49" charset="-122"/>
            </a:endParaRPr>
          </a:p>
        </p:txBody>
      </p:sp>
      <p:pic>
        <p:nvPicPr>
          <p:cNvPr id="16" name="Picture 6">
            <a:extLst>
              <a:ext uri="{FF2B5EF4-FFF2-40B4-BE49-F238E27FC236}">
                <a16:creationId xmlns:a16="http://schemas.microsoft.com/office/drawing/2014/main" id="{6D8533AB-E849-4AB8-89C8-4C924D37A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472" y="2666883"/>
            <a:ext cx="532765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35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6" y="2243068"/>
            <a:ext cx="10215632"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hascode</a:t>
            </a:r>
            <a:r>
              <a:rPr lang="en-US" altLang="zh-CN" sz="2400" b="1" dirty="0">
                <a:solidFill>
                  <a:schemeClr val="tx1"/>
                </a:solidFill>
                <a:latin typeface="Times New Roman" panose="02020603050405020304" pitchFamily="18" charset="0"/>
              </a:rPr>
              <a:t>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7BBF3BB0-105B-4820-B7B0-397B9F2D3510}"/>
              </a:ext>
            </a:extLst>
          </p:cNvPr>
          <p:cNvSpPr txBox="1">
            <a:spLocks noChangeArrowheads="1"/>
          </p:cNvSpPr>
          <p:nvPr/>
        </p:nvSpPr>
        <p:spPr>
          <a:xfrm>
            <a:off x="1319968" y="2406870"/>
            <a:ext cx="9118259" cy="305139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sz="2800" i="1" dirty="0">
                <a:latin typeface="Times New Roman" panose="02020603050405020304" pitchFamily="18" charset="0"/>
              </a:rPr>
              <a:t>     If you redefine the </a:t>
            </a:r>
            <a:r>
              <a:rPr lang="en-US" altLang="zh-CN" sz="2800" b="1" i="1" dirty="0">
                <a:solidFill>
                  <a:srgbClr val="FF0000"/>
                </a:solidFill>
                <a:latin typeface="Times New Roman" panose="02020603050405020304" pitchFamily="18" charset="0"/>
              </a:rPr>
              <a:t>equals</a:t>
            </a:r>
            <a:r>
              <a:rPr lang="en-US" altLang="zh-CN" sz="2800" i="1" dirty="0">
                <a:latin typeface="Times New Roman" panose="02020603050405020304" pitchFamily="18" charset="0"/>
              </a:rPr>
              <a:t> method, you will also need to redefine the </a:t>
            </a:r>
            <a:r>
              <a:rPr lang="en-US" altLang="zh-CN" sz="2800" b="1" i="1" dirty="0" err="1">
                <a:solidFill>
                  <a:srgbClr val="FF0000"/>
                </a:solidFill>
                <a:latin typeface="Times New Roman" panose="02020603050405020304" pitchFamily="18" charset="0"/>
              </a:rPr>
              <a:t>hashCode</a:t>
            </a:r>
            <a:r>
              <a:rPr lang="en-US" altLang="zh-CN" sz="2800" i="1" dirty="0">
                <a:latin typeface="Times New Roman" panose="02020603050405020304" pitchFamily="18" charset="0"/>
              </a:rPr>
              <a:t> method for objects that users might insert into a hash table.</a:t>
            </a:r>
          </a:p>
          <a:p>
            <a:pPr marL="0" indent="0">
              <a:buFont typeface="Wingdings" panose="05000000000000000000" pitchFamily="2" charset="2"/>
              <a:buNone/>
            </a:pPr>
            <a:r>
              <a:rPr lang="en-US" altLang="zh-CN" sz="2800" i="1" dirty="0">
                <a:latin typeface="Times New Roman" panose="02020603050405020304" pitchFamily="18" charset="0"/>
              </a:rPr>
              <a:t>     The </a:t>
            </a:r>
            <a:r>
              <a:rPr lang="en-US" altLang="zh-CN" sz="2800" b="1" i="1" dirty="0" err="1">
                <a:solidFill>
                  <a:srgbClr val="FF0000"/>
                </a:solidFill>
                <a:latin typeface="Times New Roman" panose="02020603050405020304" pitchFamily="18" charset="0"/>
              </a:rPr>
              <a:t>hashCode</a:t>
            </a:r>
            <a:r>
              <a:rPr lang="en-US" altLang="zh-CN" sz="2800" i="1" dirty="0">
                <a:latin typeface="Times New Roman" panose="02020603050405020304" pitchFamily="18" charset="0"/>
              </a:rPr>
              <a:t> method should return an integer (which can be negative). Just combine the hash codes of the instance fields so that the hash codes for different objects are likely to be widely scattered.  </a:t>
            </a:r>
          </a:p>
        </p:txBody>
      </p:sp>
    </p:spTree>
    <p:extLst>
      <p:ext uri="{BB962C8B-B14F-4D97-AF65-F5344CB8AC3E}">
        <p14:creationId xmlns:p14="http://schemas.microsoft.com/office/powerpoint/2010/main" val="7400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 calcmode="lin" valueType="num">
                                      <p:cBhvr additive="base">
                                        <p:cTn id="2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6" y="2243068"/>
            <a:ext cx="10215632"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hascode</a:t>
            </a:r>
            <a:r>
              <a:rPr lang="en-US" altLang="zh-CN" sz="2400" b="1" dirty="0">
                <a:solidFill>
                  <a:schemeClr val="tx1"/>
                </a:solidFill>
                <a:latin typeface="Times New Roman" panose="02020603050405020304" pitchFamily="18" charset="0"/>
              </a:rPr>
              <a:t>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7BBF3BB0-105B-4820-B7B0-397B9F2D3510}"/>
              </a:ext>
            </a:extLst>
          </p:cNvPr>
          <p:cNvSpPr txBox="1">
            <a:spLocks noChangeArrowheads="1"/>
          </p:cNvSpPr>
          <p:nvPr/>
        </p:nvSpPr>
        <p:spPr>
          <a:xfrm>
            <a:off x="1319968" y="2406870"/>
            <a:ext cx="9118259" cy="30513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sz="2800" i="1" dirty="0">
                <a:latin typeface="Times New Roman" panose="02020603050405020304" pitchFamily="18" charset="0"/>
              </a:rPr>
              <a:t> Your definitions of equals and </a:t>
            </a:r>
            <a:r>
              <a:rPr lang="en-US" altLang="zh-CN" sz="2800" i="1" dirty="0" err="1">
                <a:latin typeface="Times New Roman" panose="02020603050405020304" pitchFamily="18" charset="0"/>
              </a:rPr>
              <a:t>hashCode</a:t>
            </a:r>
            <a:r>
              <a:rPr lang="en-US" altLang="zh-CN" sz="2800" i="1" dirty="0">
                <a:latin typeface="Times New Roman" panose="02020603050405020304" pitchFamily="18" charset="0"/>
              </a:rPr>
              <a:t> must be compatible: if </a:t>
            </a:r>
            <a:r>
              <a:rPr lang="en-US" altLang="zh-CN" sz="2800" b="1" i="1" dirty="0" err="1">
                <a:solidFill>
                  <a:srgbClr val="FF0000"/>
                </a:solidFill>
                <a:latin typeface="Times New Roman" panose="02020603050405020304" pitchFamily="18" charset="0"/>
              </a:rPr>
              <a:t>x.equals</a:t>
            </a:r>
            <a:r>
              <a:rPr lang="en-US" altLang="zh-CN" sz="2800" b="1" i="1" dirty="0">
                <a:solidFill>
                  <a:srgbClr val="FF0000"/>
                </a:solidFill>
                <a:latin typeface="Times New Roman" panose="02020603050405020304" pitchFamily="18" charset="0"/>
              </a:rPr>
              <a:t>(y)</a:t>
            </a:r>
            <a:r>
              <a:rPr lang="en-US" altLang="zh-CN" sz="2800" i="1" dirty="0">
                <a:latin typeface="Times New Roman" panose="02020603050405020304" pitchFamily="18" charset="0"/>
              </a:rPr>
              <a:t> is true, then </a:t>
            </a:r>
            <a:r>
              <a:rPr lang="en-US" altLang="zh-CN" sz="2800" b="1" i="1" dirty="0" err="1">
                <a:solidFill>
                  <a:srgbClr val="FF0000"/>
                </a:solidFill>
                <a:latin typeface="Times New Roman" panose="02020603050405020304" pitchFamily="18" charset="0"/>
              </a:rPr>
              <a:t>x.hashCode</a:t>
            </a:r>
            <a:r>
              <a:rPr lang="en-US" altLang="zh-CN" sz="2800" b="1" i="1" dirty="0">
                <a:solidFill>
                  <a:srgbClr val="FF0000"/>
                </a:solidFill>
                <a:latin typeface="Times New Roman" panose="02020603050405020304" pitchFamily="18" charset="0"/>
              </a:rPr>
              <a:t>()</a:t>
            </a:r>
            <a:r>
              <a:rPr lang="en-US" altLang="zh-CN" sz="2800" i="1" dirty="0">
                <a:latin typeface="Times New Roman" panose="02020603050405020304" pitchFamily="18" charset="0"/>
              </a:rPr>
              <a:t> must be the same value as </a:t>
            </a:r>
            <a:r>
              <a:rPr lang="en-US" altLang="zh-CN" sz="2800" b="1" i="1" dirty="0" err="1">
                <a:solidFill>
                  <a:srgbClr val="FF0000"/>
                </a:solidFill>
                <a:latin typeface="Times New Roman" panose="02020603050405020304" pitchFamily="18" charset="0"/>
              </a:rPr>
              <a:t>y.hashCode</a:t>
            </a:r>
            <a:r>
              <a:rPr lang="en-US" altLang="zh-CN" sz="2800" b="1" i="1" dirty="0">
                <a:solidFill>
                  <a:srgbClr val="FF0000"/>
                </a:solidFill>
                <a:latin typeface="Times New Roman" panose="02020603050405020304" pitchFamily="18" charset="0"/>
              </a:rPr>
              <a:t>().</a:t>
            </a:r>
            <a:r>
              <a:rPr lang="en-US" altLang="zh-CN" sz="2800" i="1" dirty="0">
                <a:latin typeface="Times New Roman" panose="02020603050405020304" pitchFamily="18" charset="0"/>
              </a:rPr>
              <a:t> </a:t>
            </a:r>
          </a:p>
          <a:p>
            <a:pPr marL="0" indent="0">
              <a:buFont typeface="Wingdings" panose="05000000000000000000" pitchFamily="2" charset="2"/>
              <a:buNone/>
            </a:pPr>
            <a:r>
              <a:rPr lang="en-US" altLang="zh-CN" sz="2800" i="1" dirty="0">
                <a:latin typeface="Times New Roman" panose="02020603050405020304" pitchFamily="18" charset="0"/>
              </a:rPr>
              <a:t>    For example, if you define </a:t>
            </a:r>
            <a:r>
              <a:rPr lang="en-US" altLang="zh-CN" sz="2800" i="1" dirty="0" err="1">
                <a:latin typeface="Times New Roman" panose="02020603050405020304" pitchFamily="18" charset="0"/>
              </a:rPr>
              <a:t>Employee.equals</a:t>
            </a:r>
            <a:r>
              <a:rPr lang="en-US" altLang="zh-CN" sz="2800" i="1" dirty="0">
                <a:latin typeface="Times New Roman" panose="02020603050405020304" pitchFamily="18" charset="0"/>
              </a:rPr>
              <a:t> to compare employee IDs, then the </a:t>
            </a:r>
            <a:r>
              <a:rPr lang="en-US" altLang="zh-CN" sz="2800" i="1" dirty="0" err="1">
                <a:latin typeface="Times New Roman" panose="02020603050405020304" pitchFamily="18" charset="0"/>
              </a:rPr>
              <a:t>hashCode</a:t>
            </a:r>
            <a:r>
              <a:rPr lang="en-US" altLang="zh-CN" sz="2800" i="1" dirty="0">
                <a:latin typeface="Times New Roman" panose="02020603050405020304" pitchFamily="18" charset="0"/>
              </a:rPr>
              <a:t> method needs to hash the IDs, not employee names or memory addresses.</a:t>
            </a:r>
            <a:r>
              <a:rPr lang="en-US" altLang="zh-CN" sz="2800" dirty="0">
                <a:latin typeface="Times New Roman" panose="02020603050405020304" pitchFamily="18" charset="0"/>
              </a:rPr>
              <a:t> </a:t>
            </a:r>
          </a:p>
        </p:txBody>
      </p:sp>
    </p:spTree>
    <p:extLst>
      <p:ext uri="{BB962C8B-B14F-4D97-AF65-F5344CB8AC3E}">
        <p14:creationId xmlns:p14="http://schemas.microsoft.com/office/powerpoint/2010/main" val="103446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 calcmode="lin" valueType="num">
                                      <p:cBhvr additive="base">
                                        <p:cTn id="2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6" y="2243068"/>
            <a:ext cx="10215632"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toString</a:t>
            </a:r>
            <a:r>
              <a:rPr lang="en-US" altLang="zh-CN" sz="2400" b="1" dirty="0">
                <a:solidFill>
                  <a:schemeClr val="tx1"/>
                </a:solidFill>
                <a:latin typeface="Times New Roman" panose="02020603050405020304" pitchFamily="18" charset="0"/>
              </a:rPr>
              <a:t>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7BBF3BB0-105B-4820-B7B0-397B9F2D3510}"/>
              </a:ext>
            </a:extLst>
          </p:cNvPr>
          <p:cNvSpPr txBox="1">
            <a:spLocks noChangeArrowheads="1"/>
          </p:cNvSpPr>
          <p:nvPr/>
        </p:nvSpPr>
        <p:spPr>
          <a:xfrm>
            <a:off x="1319968" y="2406870"/>
            <a:ext cx="9118259" cy="30513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sz="2800" i="1" dirty="0">
                <a:latin typeface="Times New Roman" panose="02020603050405020304" pitchFamily="18" charset="0"/>
              </a:rPr>
              <a:t> Another important method in Object is the </a:t>
            </a:r>
            <a:r>
              <a:rPr lang="en-US" altLang="zh-CN" sz="2800" b="1" i="1" dirty="0" err="1">
                <a:latin typeface="Times New Roman" panose="02020603050405020304" pitchFamily="18" charset="0"/>
              </a:rPr>
              <a:t>toString</a:t>
            </a:r>
            <a:r>
              <a:rPr lang="en-US" altLang="zh-CN" sz="2800" i="1" dirty="0">
                <a:latin typeface="Times New Roman" panose="02020603050405020304" pitchFamily="18" charset="0"/>
              </a:rPr>
              <a:t> method that returns a string representing the value of this object. Here is a typical example. The </a:t>
            </a:r>
            <a:r>
              <a:rPr lang="en-US" altLang="zh-CN" sz="2800" i="1" dirty="0" err="1">
                <a:latin typeface="Times New Roman" panose="02020603050405020304" pitchFamily="18" charset="0"/>
              </a:rPr>
              <a:t>toString</a:t>
            </a:r>
            <a:r>
              <a:rPr lang="en-US" altLang="zh-CN" sz="2800" i="1" dirty="0">
                <a:latin typeface="Times New Roman" panose="02020603050405020304" pitchFamily="18" charset="0"/>
              </a:rPr>
              <a:t> method of the Point class returns a string like this:</a:t>
            </a:r>
          </a:p>
          <a:p>
            <a:pPr marL="0" indent="0">
              <a:buFont typeface="Wingdings" panose="05000000000000000000" pitchFamily="2" charset="2"/>
              <a:buNone/>
            </a:pPr>
            <a:r>
              <a:rPr lang="en-US" altLang="zh-CN" sz="2800" b="1" i="1" dirty="0" err="1">
                <a:solidFill>
                  <a:srgbClr val="FF0000"/>
                </a:solidFill>
                <a:latin typeface="Times New Roman" panose="02020603050405020304" pitchFamily="18" charset="0"/>
              </a:rPr>
              <a:t>java.awt.Point</a:t>
            </a:r>
            <a:r>
              <a:rPr lang="en-US" altLang="zh-CN" sz="2800" b="1" i="1" dirty="0">
                <a:solidFill>
                  <a:srgbClr val="FF0000"/>
                </a:solidFill>
                <a:latin typeface="Times New Roman" panose="02020603050405020304" pitchFamily="18" charset="0"/>
              </a:rPr>
              <a:t>[x=10,y=20]</a:t>
            </a:r>
            <a:r>
              <a:rPr lang="en-US" altLang="zh-CN" sz="2800" b="1" dirty="0">
                <a:solidFill>
                  <a:srgbClr val="FF0000"/>
                </a:solidFill>
                <a:latin typeface="Times New Roman" panose="02020603050405020304" pitchFamily="18" charset="0"/>
              </a:rPr>
              <a:t> </a:t>
            </a:r>
            <a:endParaRPr lang="en-US" altLang="zh-CN" sz="2800" dirty="0">
              <a:latin typeface="Times New Roman" panose="02020603050405020304" pitchFamily="18" charset="0"/>
            </a:endParaRPr>
          </a:p>
        </p:txBody>
      </p:sp>
    </p:spTree>
    <p:extLst>
      <p:ext uri="{BB962C8B-B14F-4D97-AF65-F5344CB8AC3E}">
        <p14:creationId xmlns:p14="http://schemas.microsoft.com/office/powerpoint/2010/main" val="38920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 calcmode="lin" valueType="num">
                                      <p:cBhvr additive="base">
                                        <p:cTn id="2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6" y="2243068"/>
            <a:ext cx="10215632"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toString</a:t>
            </a:r>
            <a:r>
              <a:rPr lang="en-US" altLang="zh-CN" sz="2400" b="1" dirty="0">
                <a:solidFill>
                  <a:schemeClr val="tx1"/>
                </a:solidFill>
                <a:latin typeface="Times New Roman" panose="02020603050405020304" pitchFamily="18" charset="0"/>
              </a:rPr>
              <a:t>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7BBF3BB0-105B-4820-B7B0-397B9F2D3510}"/>
              </a:ext>
            </a:extLst>
          </p:cNvPr>
          <p:cNvSpPr txBox="1">
            <a:spLocks noChangeArrowheads="1"/>
          </p:cNvSpPr>
          <p:nvPr/>
        </p:nvSpPr>
        <p:spPr>
          <a:xfrm>
            <a:off x="1319968" y="2406870"/>
            <a:ext cx="9118259" cy="30513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sz="2800" i="1" dirty="0">
                <a:latin typeface="Times New Roman" panose="02020603050405020304" pitchFamily="18" charset="0"/>
              </a:rPr>
              <a:t> Most (but not all) </a:t>
            </a:r>
            <a:r>
              <a:rPr lang="en-US" altLang="zh-CN" sz="2800" i="1" dirty="0" err="1">
                <a:latin typeface="Times New Roman" panose="02020603050405020304" pitchFamily="18" charset="0"/>
              </a:rPr>
              <a:t>toString</a:t>
            </a:r>
            <a:r>
              <a:rPr lang="en-US" altLang="zh-CN" sz="2800" i="1" dirty="0">
                <a:latin typeface="Times New Roman" panose="02020603050405020304" pitchFamily="18" charset="0"/>
              </a:rPr>
              <a:t> methods follow this format: the </a:t>
            </a:r>
            <a:r>
              <a:rPr lang="en-US" altLang="zh-CN" sz="2800" b="1" i="1" dirty="0">
                <a:solidFill>
                  <a:srgbClr val="FF0000"/>
                </a:solidFill>
                <a:latin typeface="Times New Roman" panose="02020603050405020304" pitchFamily="18" charset="0"/>
              </a:rPr>
              <a:t>name</a:t>
            </a:r>
            <a:r>
              <a:rPr lang="en-US" altLang="zh-CN" sz="2800" i="1" dirty="0">
                <a:latin typeface="Times New Roman" panose="02020603050405020304" pitchFamily="18" charset="0"/>
              </a:rPr>
              <a:t> of the class, followed by the </a:t>
            </a:r>
            <a:r>
              <a:rPr lang="en-US" altLang="zh-CN" sz="2800" b="1" i="1" dirty="0">
                <a:solidFill>
                  <a:srgbClr val="FF0000"/>
                </a:solidFill>
                <a:latin typeface="Times New Roman" panose="02020603050405020304" pitchFamily="18" charset="0"/>
              </a:rPr>
              <a:t>field values</a:t>
            </a:r>
            <a:r>
              <a:rPr lang="en-US" altLang="zh-CN" sz="2800" i="1" dirty="0">
                <a:latin typeface="Times New Roman" panose="02020603050405020304" pitchFamily="18" charset="0"/>
              </a:rPr>
              <a:t> enclosed in square brackets. Here is an implementation of the </a:t>
            </a:r>
            <a:r>
              <a:rPr lang="en-US" altLang="zh-CN" sz="2800" i="1" dirty="0" err="1">
                <a:latin typeface="Times New Roman" panose="02020603050405020304" pitchFamily="18" charset="0"/>
              </a:rPr>
              <a:t>toString</a:t>
            </a:r>
            <a:r>
              <a:rPr lang="en-US" altLang="zh-CN" sz="2800" i="1" dirty="0">
                <a:latin typeface="Times New Roman" panose="02020603050405020304" pitchFamily="18" charset="0"/>
              </a:rPr>
              <a:t> method for the Employee class:</a:t>
            </a:r>
            <a:r>
              <a:rPr lang="en-US" altLang="zh-CN" sz="2800" dirty="0">
                <a:latin typeface="Times New Roman" panose="02020603050405020304" pitchFamily="18" charset="0"/>
              </a:rPr>
              <a:t> </a:t>
            </a:r>
          </a:p>
        </p:txBody>
      </p:sp>
    </p:spTree>
    <p:extLst>
      <p:ext uri="{BB962C8B-B14F-4D97-AF65-F5344CB8AC3E}">
        <p14:creationId xmlns:p14="http://schemas.microsoft.com/office/powerpoint/2010/main" val="232670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6" y="2243067"/>
            <a:ext cx="10215632" cy="383539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toString</a:t>
            </a:r>
            <a:r>
              <a:rPr lang="en-US" altLang="zh-CN" sz="2400" b="1" dirty="0">
                <a:solidFill>
                  <a:schemeClr val="tx1"/>
                </a:solidFill>
                <a:latin typeface="Times New Roman" panose="02020603050405020304" pitchFamily="18" charset="0"/>
              </a:rPr>
              <a:t>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6" name="Text Box 6">
            <a:extLst>
              <a:ext uri="{FF2B5EF4-FFF2-40B4-BE49-F238E27FC236}">
                <a16:creationId xmlns:a16="http://schemas.microsoft.com/office/drawing/2014/main" id="{17723155-E982-4B7C-9BF2-5078B06F4723}"/>
              </a:ext>
            </a:extLst>
          </p:cNvPr>
          <p:cNvSpPr txBox="1">
            <a:spLocks noChangeArrowheads="1"/>
          </p:cNvSpPr>
          <p:nvPr/>
        </p:nvSpPr>
        <p:spPr bwMode="auto">
          <a:xfrm>
            <a:off x="1647313" y="2243067"/>
            <a:ext cx="77057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public String </a:t>
            </a:r>
            <a:r>
              <a:rPr lang="en-US" altLang="zh-CN" sz="2400" dirty="0" err="1">
                <a:latin typeface="Times New Roman" panose="02020603050405020304" pitchFamily="18" charset="0"/>
              </a:rPr>
              <a:t>toString</a:t>
            </a:r>
            <a:r>
              <a:rPr lang="en-US" altLang="zh-CN" sz="2400" dirty="0">
                <a:latin typeface="Times New Roman" panose="02020603050405020304" pitchFamily="18" charset="0"/>
              </a:rPr>
              <a:t>() { </a:t>
            </a:r>
          </a:p>
          <a:p>
            <a:pPr eaLnBrk="1" hangingPunct="1">
              <a:spcBef>
                <a:spcPct val="50000"/>
              </a:spcBef>
              <a:buClrTx/>
              <a:buSzTx/>
              <a:buFontTx/>
              <a:buNone/>
            </a:pPr>
            <a:r>
              <a:rPr lang="en-US" altLang="zh-CN" sz="2400" dirty="0">
                <a:latin typeface="Times New Roman" panose="02020603050405020304" pitchFamily="18" charset="0"/>
              </a:rPr>
              <a:t>    return "</a:t>
            </a:r>
            <a:r>
              <a:rPr lang="en-US" altLang="zh-CN" sz="2400" b="1" i="1" dirty="0">
                <a:solidFill>
                  <a:srgbClr val="FF0000"/>
                </a:solidFill>
                <a:latin typeface="Times New Roman" panose="02020603050405020304" pitchFamily="18" charset="0"/>
              </a:rPr>
              <a:t>Employee</a:t>
            </a:r>
            <a:r>
              <a:rPr lang="en-US" altLang="zh-CN" sz="2400" dirty="0">
                <a:latin typeface="Times New Roman" panose="02020603050405020304" pitchFamily="18" charset="0"/>
              </a:rPr>
              <a:t>[name=" + name + ",salary=" + salary + 		",</a:t>
            </a:r>
            <a:r>
              <a:rPr lang="en-US" altLang="zh-CN" sz="2400" dirty="0" err="1">
                <a:latin typeface="Times New Roman" panose="02020603050405020304" pitchFamily="18" charset="0"/>
              </a:rPr>
              <a:t>hireDay</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hireDay</a:t>
            </a:r>
            <a:r>
              <a:rPr lang="en-US" altLang="zh-CN" sz="2400" dirty="0">
                <a:latin typeface="Times New Roman" panose="02020603050405020304" pitchFamily="18" charset="0"/>
              </a:rPr>
              <a:t> + "]"; </a:t>
            </a:r>
          </a:p>
          <a:p>
            <a:pPr eaLnBrk="1" hangingPunct="1">
              <a:spcBef>
                <a:spcPct val="50000"/>
              </a:spcBef>
              <a:buClrTx/>
              <a:buSzTx/>
              <a:buFontTx/>
              <a:buNone/>
            </a:pPr>
            <a:r>
              <a:rPr lang="en-US" altLang="zh-CN" sz="24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17" name="Text Box 7">
            <a:extLst>
              <a:ext uri="{FF2B5EF4-FFF2-40B4-BE49-F238E27FC236}">
                <a16:creationId xmlns:a16="http://schemas.microsoft.com/office/drawing/2014/main" id="{1C74C55E-2245-4619-A3AD-9D5304F13DD9}"/>
              </a:ext>
            </a:extLst>
          </p:cNvPr>
          <p:cNvSpPr txBox="1">
            <a:spLocks noChangeArrowheads="1"/>
          </p:cNvSpPr>
          <p:nvPr/>
        </p:nvSpPr>
        <p:spPr bwMode="auto">
          <a:xfrm>
            <a:off x="1647313" y="4160767"/>
            <a:ext cx="79930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public String </a:t>
            </a:r>
            <a:r>
              <a:rPr lang="en-US" altLang="zh-CN" sz="2400" dirty="0" err="1">
                <a:latin typeface="Times New Roman" panose="02020603050405020304" pitchFamily="18" charset="0"/>
              </a:rPr>
              <a:t>toString</a:t>
            </a:r>
            <a:r>
              <a:rPr lang="en-US" altLang="zh-CN" sz="2400" dirty="0">
                <a:latin typeface="Times New Roman" panose="02020603050405020304" pitchFamily="18" charset="0"/>
              </a:rPr>
              <a:t>() { </a:t>
            </a:r>
          </a:p>
          <a:p>
            <a:pPr eaLnBrk="1" hangingPunct="1">
              <a:spcBef>
                <a:spcPct val="50000"/>
              </a:spcBef>
              <a:buClrTx/>
              <a:buSzTx/>
              <a:buFontTx/>
              <a:buNone/>
            </a:pPr>
            <a:r>
              <a:rPr lang="en-US" altLang="zh-CN" sz="2400" dirty="0">
                <a:latin typeface="Times New Roman" panose="02020603050405020304" pitchFamily="18" charset="0"/>
              </a:rPr>
              <a:t>    return </a:t>
            </a:r>
            <a:r>
              <a:rPr lang="en-US" altLang="zh-CN" sz="2400" b="1" i="1" dirty="0" err="1">
                <a:solidFill>
                  <a:srgbClr val="FF0000"/>
                </a:solidFill>
                <a:latin typeface="Times New Roman" panose="02020603050405020304" pitchFamily="18" charset="0"/>
              </a:rPr>
              <a:t>getClass</a:t>
            </a:r>
            <a:r>
              <a:rPr lang="en-US" altLang="zh-CN" sz="2400" b="1" i="1" dirty="0">
                <a:solidFill>
                  <a:srgbClr val="FF0000"/>
                </a:solidFill>
                <a:latin typeface="Times New Roman" panose="02020603050405020304" pitchFamily="18" charset="0"/>
              </a:rPr>
              <a:t>().</a:t>
            </a:r>
            <a:r>
              <a:rPr lang="en-US" altLang="zh-CN" sz="2400" b="1" i="1" dirty="0" err="1">
                <a:solidFill>
                  <a:srgbClr val="FF0000"/>
                </a:solidFill>
                <a:latin typeface="Times New Roman" panose="02020603050405020304" pitchFamily="18" charset="0"/>
              </a:rPr>
              <a:t>getName</a:t>
            </a:r>
            <a:r>
              <a:rPr lang="en-US" altLang="zh-CN" sz="2400" b="1" i="1" dirty="0">
                <a:solidFill>
                  <a:srgbClr val="FF0000"/>
                </a:solidFill>
                <a:latin typeface="Times New Roman" panose="02020603050405020304" pitchFamily="18" charset="0"/>
              </a:rPr>
              <a:t>()</a:t>
            </a:r>
            <a:r>
              <a:rPr lang="en-US" altLang="zh-CN" sz="2400" dirty="0">
                <a:latin typeface="Times New Roman" panose="02020603050405020304" pitchFamily="18" charset="0"/>
              </a:rPr>
              <a:t> + "[name=" + name + ",salary=" 			+ salary + ",</a:t>
            </a:r>
            <a:r>
              <a:rPr lang="en-US" altLang="zh-CN" sz="2400" dirty="0" err="1">
                <a:latin typeface="Times New Roman" panose="02020603050405020304" pitchFamily="18" charset="0"/>
              </a:rPr>
              <a:t>hireDay</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hireDay</a:t>
            </a:r>
            <a:r>
              <a:rPr lang="en-US" altLang="zh-CN" sz="2400" dirty="0">
                <a:latin typeface="Times New Roman" panose="02020603050405020304" pitchFamily="18" charset="0"/>
              </a:rPr>
              <a:t> + "]"; </a:t>
            </a:r>
          </a:p>
          <a:p>
            <a:pPr eaLnBrk="1" hangingPunct="1">
              <a:spcBef>
                <a:spcPct val="50000"/>
              </a:spcBef>
              <a:buClrTx/>
              <a:buSzTx/>
              <a:buFontTx/>
              <a:buNone/>
            </a:pPr>
            <a:r>
              <a:rPr lang="en-US" altLang="zh-CN" sz="2400" dirty="0">
                <a:latin typeface="Times New Roman" panose="02020603050405020304" pitchFamily="18" charset="0"/>
              </a:rPr>
              <a:t>} </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39085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p:bldP spid="1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6" y="2243068"/>
            <a:ext cx="10215632"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toString</a:t>
            </a:r>
            <a:r>
              <a:rPr lang="en-US" altLang="zh-CN" sz="2400" b="1" dirty="0">
                <a:solidFill>
                  <a:schemeClr val="tx1"/>
                </a:solidFill>
                <a:latin typeface="Times New Roman" panose="02020603050405020304" pitchFamily="18" charset="0"/>
              </a:rPr>
              <a:t>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7BBF3BB0-105B-4820-B7B0-397B9F2D3510}"/>
              </a:ext>
            </a:extLst>
          </p:cNvPr>
          <p:cNvSpPr txBox="1">
            <a:spLocks noChangeArrowheads="1"/>
          </p:cNvSpPr>
          <p:nvPr/>
        </p:nvSpPr>
        <p:spPr>
          <a:xfrm>
            <a:off x="1319968" y="2406870"/>
            <a:ext cx="9118259" cy="30513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None/>
            </a:pPr>
            <a:r>
              <a:rPr lang="en-US" altLang="zh-CN" sz="2800" dirty="0">
                <a:latin typeface="Times New Roman" panose="02020603050405020304" pitchFamily="18" charset="0"/>
              </a:rPr>
              <a:t> The Object class defines the </a:t>
            </a:r>
            <a:r>
              <a:rPr lang="en-US" altLang="zh-CN" sz="2800" b="1" i="1" dirty="0" err="1">
                <a:solidFill>
                  <a:srgbClr val="0000FF"/>
                </a:solidFill>
                <a:latin typeface="Times New Roman" panose="02020603050405020304" pitchFamily="18" charset="0"/>
              </a:rPr>
              <a:t>toString</a:t>
            </a:r>
            <a:r>
              <a:rPr lang="en-US" altLang="zh-CN" sz="2800" dirty="0">
                <a:latin typeface="Times New Roman" panose="02020603050405020304" pitchFamily="18" charset="0"/>
              </a:rPr>
              <a:t> method to print the class name and the hash code of the object. For example, the call</a:t>
            </a:r>
          </a:p>
          <a:p>
            <a:pPr>
              <a:spcBef>
                <a:spcPct val="0"/>
              </a:spcBef>
              <a:buNone/>
            </a:pPr>
            <a:r>
              <a:rPr lang="en-US" altLang="zh-CN" sz="2800" b="1" i="1" dirty="0">
                <a:solidFill>
                  <a:srgbClr val="FF0000"/>
                </a:solidFill>
                <a:latin typeface="Times New Roman" panose="02020603050405020304" pitchFamily="18" charset="0"/>
              </a:rPr>
              <a:t>        </a:t>
            </a:r>
            <a:r>
              <a:rPr lang="en-US" altLang="zh-CN" sz="2800" b="1" i="1" dirty="0" err="1">
                <a:solidFill>
                  <a:srgbClr val="FF0000"/>
                </a:solidFill>
                <a:latin typeface="Times New Roman" panose="02020603050405020304" pitchFamily="18" charset="0"/>
              </a:rPr>
              <a:t>System.out.println</a:t>
            </a:r>
            <a:r>
              <a:rPr lang="en-US" altLang="zh-CN" sz="2800" b="1" i="1" dirty="0">
                <a:solidFill>
                  <a:srgbClr val="FF0000"/>
                </a:solidFill>
                <a:latin typeface="Times New Roman" panose="02020603050405020304" pitchFamily="18" charset="0"/>
              </a:rPr>
              <a:t>(</a:t>
            </a:r>
            <a:r>
              <a:rPr lang="en-US" altLang="zh-CN" sz="2800" b="1" i="1" dirty="0" err="1">
                <a:solidFill>
                  <a:srgbClr val="FF0000"/>
                </a:solidFill>
                <a:latin typeface="Times New Roman" panose="02020603050405020304" pitchFamily="18" charset="0"/>
              </a:rPr>
              <a:t>System.out</a:t>
            </a:r>
            <a:r>
              <a:rPr lang="en-US" altLang="zh-CN" sz="2800" b="1" i="1" dirty="0">
                <a:solidFill>
                  <a:srgbClr val="FF0000"/>
                </a:solidFill>
                <a:latin typeface="Times New Roman" panose="02020603050405020304" pitchFamily="18" charset="0"/>
              </a:rPr>
              <a:t>) </a:t>
            </a:r>
            <a:br>
              <a:rPr lang="en-US" altLang="zh-CN" sz="2800" b="1" i="1" dirty="0">
                <a:solidFill>
                  <a:srgbClr val="FF0000"/>
                </a:solidFill>
                <a:latin typeface="Times New Roman" panose="02020603050405020304" pitchFamily="18" charset="0"/>
              </a:rPr>
            </a:br>
            <a:r>
              <a:rPr lang="en-US" altLang="zh-CN" sz="2800" dirty="0">
                <a:latin typeface="Times New Roman" panose="02020603050405020304" pitchFamily="18" charset="0"/>
              </a:rPr>
              <a:t>produces an output that looks like this:</a:t>
            </a:r>
          </a:p>
          <a:p>
            <a:pPr>
              <a:spcBef>
                <a:spcPct val="0"/>
              </a:spcBef>
              <a:buNone/>
            </a:pPr>
            <a:r>
              <a:rPr lang="en-US" altLang="zh-CN" sz="2800" b="1" i="1" dirty="0">
                <a:solidFill>
                  <a:srgbClr val="FF0000"/>
                </a:solidFill>
                <a:latin typeface="Times New Roman" panose="02020603050405020304" pitchFamily="18" charset="0"/>
              </a:rPr>
              <a:t>        java.io.PrintStream@2f6684 </a:t>
            </a:r>
            <a:endParaRPr lang="en-US" altLang="zh-CN" sz="2800" dirty="0">
              <a:latin typeface="Times New Roman" panose="02020603050405020304" pitchFamily="18" charset="0"/>
            </a:endParaRPr>
          </a:p>
        </p:txBody>
      </p:sp>
    </p:spTree>
    <p:extLst>
      <p:ext uri="{BB962C8B-B14F-4D97-AF65-F5344CB8AC3E}">
        <p14:creationId xmlns:p14="http://schemas.microsoft.com/office/powerpoint/2010/main" val="42224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 calcmode="lin" valueType="num">
                                      <p:cBhvr additive="base">
                                        <p:cTn id="2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 calcmode="lin" valueType="num">
                                      <p:cBhvr additive="base">
                                        <p:cTn id="2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6" y="2243068"/>
            <a:ext cx="10215632"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clone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7BBF3BB0-105B-4820-B7B0-397B9F2D3510}"/>
              </a:ext>
            </a:extLst>
          </p:cNvPr>
          <p:cNvSpPr txBox="1">
            <a:spLocks noChangeArrowheads="1"/>
          </p:cNvSpPr>
          <p:nvPr/>
        </p:nvSpPr>
        <p:spPr>
          <a:xfrm>
            <a:off x="1319968" y="2406870"/>
            <a:ext cx="9118259" cy="30513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None/>
            </a:pPr>
            <a:r>
              <a:rPr lang="en-US" altLang="zh-CN" sz="4000" dirty="0">
                <a:latin typeface="Times New Roman" panose="02020603050405020304" pitchFamily="18" charset="0"/>
              </a:rPr>
              <a:t> </a:t>
            </a:r>
            <a:r>
              <a:rPr lang="en-US" altLang="zh-CN" sz="2800" b="1" i="1" dirty="0">
                <a:solidFill>
                  <a:srgbClr val="FF0000"/>
                </a:solidFill>
                <a:latin typeface="Times New Roman" panose="02020603050405020304" pitchFamily="18" charset="0"/>
              </a:rPr>
              <a:t>Object clone()</a:t>
            </a:r>
          </a:p>
          <a:p>
            <a:pPr>
              <a:spcBef>
                <a:spcPct val="0"/>
              </a:spcBef>
              <a:buNone/>
            </a:pPr>
            <a:r>
              <a:rPr lang="en-US" altLang="zh-CN" sz="2800" dirty="0">
                <a:latin typeface="Times New Roman" panose="02020603050405020304" pitchFamily="18" charset="0"/>
              </a:rPr>
              <a:t>    creates a clone of the object. The Java runtime system allocates memory for the new instance and copies the memory allocated for the current object.</a:t>
            </a:r>
          </a:p>
        </p:txBody>
      </p:sp>
    </p:spTree>
    <p:extLst>
      <p:ext uri="{BB962C8B-B14F-4D97-AF65-F5344CB8AC3E}">
        <p14:creationId xmlns:p14="http://schemas.microsoft.com/office/powerpoint/2010/main" val="251993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 calcmode="lin" valueType="num">
                                      <p:cBhvr additive="base">
                                        <p:cTn id="2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243068"/>
            <a:ext cx="11397317"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clone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7BBF3BB0-105B-4820-B7B0-397B9F2D3510}"/>
              </a:ext>
            </a:extLst>
          </p:cNvPr>
          <p:cNvSpPr txBox="1">
            <a:spLocks noChangeArrowheads="1"/>
          </p:cNvSpPr>
          <p:nvPr/>
        </p:nvSpPr>
        <p:spPr>
          <a:xfrm>
            <a:off x="970672" y="2406870"/>
            <a:ext cx="10578904" cy="340462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Wingdings" panose="05000000000000000000" pitchFamily="2" charset="2"/>
              <a:buNone/>
            </a:pPr>
            <a:r>
              <a:rPr lang="en-US" altLang="zh-CN" sz="4600" dirty="0">
                <a:latin typeface="Times New Roman" panose="02020603050405020304" pitchFamily="18" charset="0"/>
              </a:rPr>
              <a:t>When you make a copy of a variable, the original and the copy are references to the same object. This means a change to either variable also affects the other. </a:t>
            </a:r>
          </a:p>
          <a:p>
            <a:pPr marL="0" indent="0">
              <a:lnSpc>
                <a:spcPct val="90000"/>
              </a:lnSpc>
              <a:buFont typeface="Wingdings" panose="05000000000000000000" pitchFamily="2" charset="2"/>
              <a:buNone/>
            </a:pPr>
            <a:endParaRPr lang="en-US" altLang="zh-CN" sz="4600" dirty="0">
              <a:latin typeface="Times New Roman" panose="02020603050405020304" pitchFamily="18" charset="0"/>
            </a:endParaRPr>
          </a:p>
          <a:p>
            <a:pPr marL="400050" lvl="1" indent="0">
              <a:lnSpc>
                <a:spcPct val="90000"/>
              </a:lnSpc>
              <a:buFont typeface="Wingdings" panose="05000000000000000000" pitchFamily="2" charset="2"/>
              <a:buNone/>
            </a:pPr>
            <a:r>
              <a:rPr lang="en-US" altLang="zh-CN" sz="2900" dirty="0">
                <a:latin typeface="Times New Roman" panose="02020603050405020304" pitchFamily="18" charset="0"/>
              </a:rPr>
              <a:t>Employee original = new Employee("John Public", 50000); </a:t>
            </a:r>
          </a:p>
          <a:p>
            <a:pPr marL="400050" lvl="1" indent="0">
              <a:lnSpc>
                <a:spcPct val="90000"/>
              </a:lnSpc>
              <a:buFont typeface="Wingdings" panose="05000000000000000000" pitchFamily="2" charset="2"/>
              <a:buNone/>
            </a:pPr>
            <a:r>
              <a:rPr lang="en-US" altLang="zh-CN" sz="2900" dirty="0">
                <a:latin typeface="Times New Roman" panose="02020603050405020304" pitchFamily="18" charset="0"/>
              </a:rPr>
              <a:t>Employee copy = original; </a:t>
            </a:r>
          </a:p>
          <a:p>
            <a:pPr marL="400050" lvl="1" indent="0">
              <a:lnSpc>
                <a:spcPct val="90000"/>
              </a:lnSpc>
              <a:buFont typeface="Wingdings" panose="05000000000000000000" pitchFamily="2" charset="2"/>
              <a:buNone/>
            </a:pPr>
            <a:r>
              <a:rPr lang="en-US" altLang="zh-CN" sz="2900" dirty="0" err="1">
                <a:latin typeface="Times New Roman" panose="02020603050405020304" pitchFamily="18" charset="0"/>
              </a:rPr>
              <a:t>copy.raiseSalary</a:t>
            </a:r>
            <a:r>
              <a:rPr lang="en-US" altLang="zh-CN" sz="2900" dirty="0">
                <a:latin typeface="Times New Roman" panose="02020603050405020304" pitchFamily="18" charset="0"/>
              </a:rPr>
              <a:t>(10); // oops--also changed original </a:t>
            </a:r>
            <a:endParaRPr lang="zh-CN" altLang="en-US" sz="2900" dirty="0">
              <a:latin typeface="Times New Roman" panose="02020603050405020304" pitchFamily="18" charset="0"/>
            </a:endParaRPr>
          </a:p>
        </p:txBody>
      </p:sp>
    </p:spTree>
    <p:extLst>
      <p:ext uri="{BB962C8B-B14F-4D97-AF65-F5344CB8AC3E}">
        <p14:creationId xmlns:p14="http://schemas.microsoft.com/office/powerpoint/2010/main" val="171714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additive="base">
                                        <p:cTn id="2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 calcmode="lin" valueType="num">
                                      <p:cBhvr additive="base">
                                        <p:cTn id="2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xEl>
                                              <p:pRg st="4" end="4"/>
                                            </p:txEl>
                                          </p:spTgt>
                                        </p:tgtEl>
                                        <p:attrNameLst>
                                          <p:attrName>style.visibility</p:attrName>
                                        </p:attrNameLst>
                                      </p:cBhvr>
                                      <p:to>
                                        <p:strVal val="visible"/>
                                      </p:to>
                                    </p:set>
                                    <p:anim calcmode="lin" valueType="num">
                                      <p:cBhvr additive="base">
                                        <p:cTn id="3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6" y="2243068"/>
            <a:ext cx="10215632"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clone Method</a:t>
            </a:r>
            <a:endParaRPr lang="zh-CN" altLang="en-US" sz="2400" b="1" dirty="0">
              <a:solidFill>
                <a:schemeClr val="tx1"/>
              </a:solidFill>
              <a:latin typeface="仿宋" panose="02010609060101010101" pitchFamily="49" charset="-122"/>
              <a:ea typeface="仿宋" panose="02010609060101010101" pitchFamily="49" charset="-122"/>
            </a:endParaRPr>
          </a:p>
        </p:txBody>
      </p:sp>
      <p:pic>
        <p:nvPicPr>
          <p:cNvPr id="16" name="Picture 6">
            <a:extLst>
              <a:ext uri="{FF2B5EF4-FFF2-40B4-BE49-F238E27FC236}">
                <a16:creationId xmlns:a16="http://schemas.microsoft.com/office/drawing/2014/main" id="{7893C035-4A03-4883-9A8B-1824EBA76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317" y="2674867"/>
            <a:ext cx="43211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
            <a:extLst>
              <a:ext uri="{FF2B5EF4-FFF2-40B4-BE49-F238E27FC236}">
                <a16:creationId xmlns:a16="http://schemas.microsoft.com/office/drawing/2014/main" id="{22EEABCA-536F-45DD-B8EB-B41F80595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2042" y="2243067"/>
            <a:ext cx="410527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477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方法体</a:t>
              </a:r>
            </a:p>
          </p:txBody>
        </p:sp>
      </p:grpSp>
      <p:sp>
        <p:nvSpPr>
          <p:cNvPr id="24" name="Freeform 3">
            <a:extLst>
              <a:ext uri="{FF2B5EF4-FFF2-40B4-BE49-F238E27FC236}">
                <a16:creationId xmlns:a16="http://schemas.microsoft.com/office/drawing/2014/main" id="{4C4F5EB9-CBF4-4815-B9E4-D92A707372FB}"/>
              </a:ext>
            </a:extLst>
          </p:cNvPr>
          <p:cNvSpPr/>
          <p:nvPr/>
        </p:nvSpPr>
        <p:spPr>
          <a:xfrm>
            <a:off x="0" y="3658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b="1" dirty="0">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B62BE180-D2DD-4C7B-92E8-DD920CC1FD79}"/>
              </a:ext>
            </a:extLst>
          </p:cNvPr>
          <p:cNvSpPr txBox="1">
            <a:spLocks/>
          </p:cNvSpPr>
          <p:nvPr/>
        </p:nvSpPr>
        <p:spPr>
          <a:xfrm>
            <a:off x="1069615" y="2174449"/>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62AF69B3-4D9F-4AE3-9209-DCC1681C71E6}"/>
              </a:ext>
            </a:extLst>
          </p:cNvPr>
          <p:cNvSpPr txBox="1">
            <a:spLocks/>
          </p:cNvSpPr>
          <p:nvPr/>
        </p:nvSpPr>
        <p:spPr>
          <a:xfrm>
            <a:off x="357665" y="368278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方法执行</a:t>
            </a:r>
          </a:p>
        </p:txBody>
      </p:sp>
      <p:sp>
        <p:nvSpPr>
          <p:cNvPr id="29" name="内容占位符 2">
            <a:extLst>
              <a:ext uri="{FF2B5EF4-FFF2-40B4-BE49-F238E27FC236}">
                <a16:creationId xmlns:a16="http://schemas.microsoft.com/office/drawing/2014/main" id="{89456B3F-DE76-4657-ABF5-16DD5954632C}"/>
              </a:ext>
            </a:extLst>
          </p:cNvPr>
          <p:cNvSpPr txBox="1">
            <a:spLocks/>
          </p:cNvSpPr>
          <p:nvPr/>
        </p:nvSpPr>
        <p:spPr>
          <a:xfrm>
            <a:off x="1069615" y="4835894"/>
            <a:ext cx="10038041" cy="1260900"/>
          </a:xfrm>
          <a:prstGeom prst="rect">
            <a:avLst/>
          </a:prstGeom>
        </p:spPr>
        <p:txBody>
          <a:bodyPr vert="horz" lIns="121917" tIns="60958" rIns="121917" bIns="60958" rtlCol="0">
            <a:noAutofit/>
          </a:bodyPr>
          <a:lstStyle>
            <a:defPPr>
              <a:defRPr lang="en-US"/>
            </a:defPPr>
            <a:lvl1pPr indent="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dirty="0">
              <a:latin typeface="仿宋" panose="02010609060101010101" pitchFamily="49" charset="-122"/>
              <a:ea typeface="仿宋" panose="02010609060101010101" pitchFamily="49" charset="-122"/>
            </a:endParaRPr>
          </a:p>
        </p:txBody>
      </p:sp>
      <p:sp>
        <p:nvSpPr>
          <p:cNvPr id="30" name="TextBox 39">
            <a:extLst>
              <a:ext uri="{FF2B5EF4-FFF2-40B4-BE49-F238E27FC236}">
                <a16:creationId xmlns:a16="http://schemas.microsoft.com/office/drawing/2014/main" id="{6EDB4261-B27A-4A24-B406-8AA53B930436}"/>
              </a:ext>
            </a:extLst>
          </p:cNvPr>
          <p:cNvSpPr txBox="1"/>
          <p:nvPr/>
        </p:nvSpPr>
        <p:spPr>
          <a:xfrm>
            <a:off x="1218406" y="1296194"/>
            <a:ext cx="4267200" cy="369332"/>
          </a:xfrm>
          <a:prstGeom prst="rect">
            <a:avLst/>
          </a:prstGeom>
          <a:noFill/>
        </p:spPr>
        <p:txBody>
          <a:bodyPr wrap="square" rtlCol="0">
            <a:spAutoFit/>
          </a:bodyPr>
          <a:lstStyle/>
          <a:p>
            <a:endParaRPr lang="zh-CN" altLang="en-US" dirty="0">
              <a:latin typeface="仿宋" panose="02010609060101010101" pitchFamily="49" charset="-122"/>
              <a:ea typeface="仿宋" panose="02010609060101010101" pitchFamily="49" charset="-122"/>
            </a:endParaRPr>
          </a:p>
        </p:txBody>
      </p:sp>
      <p:sp>
        <p:nvSpPr>
          <p:cNvPr id="31" name="内容占位符 2">
            <a:extLst>
              <a:ext uri="{FF2B5EF4-FFF2-40B4-BE49-F238E27FC236}">
                <a16:creationId xmlns:a16="http://schemas.microsoft.com/office/drawing/2014/main" id="{4132F1A3-B5B4-443A-A15B-EBC9187C74E8}"/>
              </a:ext>
            </a:extLst>
          </p:cNvPr>
          <p:cNvSpPr txBox="1">
            <a:spLocks/>
          </p:cNvSpPr>
          <p:nvPr/>
        </p:nvSpPr>
        <p:spPr>
          <a:xfrm>
            <a:off x="1069615" y="2286794"/>
            <a:ext cx="10359591" cy="6457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538163">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“方法体”是方法的具体实现。想让方法完成什么样的运算，就可以在方法体中定义相应的语句。</a:t>
            </a:r>
          </a:p>
        </p:txBody>
      </p:sp>
      <p:sp>
        <p:nvSpPr>
          <p:cNvPr id="32" name="内容占位符 2">
            <a:extLst>
              <a:ext uri="{FF2B5EF4-FFF2-40B4-BE49-F238E27FC236}">
                <a16:creationId xmlns:a16="http://schemas.microsoft.com/office/drawing/2014/main" id="{4F0DA268-A3E7-4E90-94B9-E5D579A10FC8}"/>
              </a:ext>
            </a:extLst>
          </p:cNvPr>
          <p:cNvSpPr txBox="1">
            <a:spLocks/>
          </p:cNvSpPr>
          <p:nvPr/>
        </p:nvSpPr>
        <p:spPr>
          <a:xfrm>
            <a:off x="1069615" y="4420394"/>
            <a:ext cx="10359591" cy="1371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执行一个方法称为方法的调用。</a:t>
            </a:r>
          </a:p>
        </p:txBody>
      </p:sp>
      <p:sp>
        <p:nvSpPr>
          <p:cNvPr id="33" name="矩形 32">
            <a:extLst>
              <a:ext uri="{FF2B5EF4-FFF2-40B4-BE49-F238E27FC236}">
                <a16:creationId xmlns:a16="http://schemas.microsoft.com/office/drawing/2014/main" id="{E816AB36-00EF-438A-B801-D0CA468FD380}"/>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4" name="组合 33">
            <a:extLst>
              <a:ext uri="{FF2B5EF4-FFF2-40B4-BE49-F238E27FC236}">
                <a16:creationId xmlns:a16="http://schemas.microsoft.com/office/drawing/2014/main" id="{C1AD6AF9-BF89-44DB-A3DC-61898D702A80}"/>
              </a:ext>
            </a:extLst>
          </p:cNvPr>
          <p:cNvGrpSpPr/>
          <p:nvPr/>
        </p:nvGrpSpPr>
        <p:grpSpPr>
          <a:xfrm>
            <a:off x="761207" y="6189669"/>
            <a:ext cx="352250" cy="455613"/>
            <a:chOff x="5449889" y="1827213"/>
            <a:chExt cx="352250" cy="455613"/>
          </a:xfrm>
          <a:solidFill>
            <a:srgbClr val="FFFF00"/>
          </a:solidFill>
        </p:grpSpPr>
        <p:sp>
          <p:nvSpPr>
            <p:cNvPr id="35" name="Freeform 125">
              <a:extLst>
                <a:ext uri="{FF2B5EF4-FFF2-40B4-BE49-F238E27FC236}">
                  <a16:creationId xmlns:a16="http://schemas.microsoft.com/office/drawing/2014/main" id="{15E81C08-B234-421E-BA51-DFDC9890B1AD}"/>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6" name="Freeform 126">
              <a:extLst>
                <a:ext uri="{FF2B5EF4-FFF2-40B4-BE49-F238E27FC236}">
                  <a16:creationId xmlns:a16="http://schemas.microsoft.com/office/drawing/2014/main" id="{6A8D0075-07CE-43C9-88D7-663121190E8F}"/>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37" name="内容占位符 2">
            <a:extLst>
              <a:ext uri="{FF2B5EF4-FFF2-40B4-BE49-F238E27FC236}">
                <a16:creationId xmlns:a16="http://schemas.microsoft.com/office/drawing/2014/main" id="{F37EC7F1-3615-4289-ABF2-0EEF34DEE587}"/>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3.1】</a:t>
            </a:r>
            <a:r>
              <a:rPr lang="zh-CN" altLang="en-US" sz="2400" dirty="0">
                <a:solidFill>
                  <a:schemeClr val="bg1"/>
                </a:solidFill>
                <a:latin typeface="仿宋" panose="02010609060101010101" pitchFamily="49" charset="-122"/>
                <a:ea typeface="仿宋" panose="02010609060101010101" pitchFamily="49" charset="-122"/>
              </a:rPr>
              <a:t>方法的定义与调用。</a:t>
            </a:r>
            <a:endParaRPr lang="en-US" altLang="zh-CN" sz="2400" dirty="0">
              <a:solidFill>
                <a:srgbClr val="FFFF00"/>
              </a:solidFill>
              <a:latin typeface="仿宋" panose="02010609060101010101" pitchFamily="49" charset="-122"/>
              <a:ea typeface="仿宋" panose="02010609060101010101" pitchFamily="49" charset="-122"/>
            </a:endParaRPr>
          </a:p>
        </p:txBody>
      </p:sp>
      <p:sp>
        <p:nvSpPr>
          <p:cNvPr id="38" name="矩形 37">
            <a:hlinkClick r:id="rId2" action="ppaction://hlinkfile"/>
            <a:extLst>
              <a:ext uri="{FF2B5EF4-FFF2-40B4-BE49-F238E27FC236}">
                <a16:creationId xmlns:a16="http://schemas.microsoft.com/office/drawing/2014/main" id="{253038CB-A5DE-4594-BA8E-1D2D1B689AA9}"/>
              </a:ext>
            </a:extLst>
          </p:cNvPr>
          <p:cNvSpPr/>
          <p:nvPr/>
        </p:nvSpPr>
        <p:spPr>
          <a:xfrm>
            <a:off x="5858143" y="6231231"/>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Example3_01.java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79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9"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0-#ppt_w/2"/>
                                          </p:val>
                                        </p:tav>
                                        <p:tav tm="100000">
                                          <p:val>
                                            <p:strVal val="#ppt_x"/>
                                          </p:val>
                                        </p:tav>
                                      </p:tavLst>
                                    </p:anim>
                                    <p:anim calcmode="lin" valueType="num">
                                      <p:cBhvr additive="base">
                                        <p:cTn id="27"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arn(inVertical)">
                                      <p:cBhvr>
                                        <p:cTn id="32" dur="500"/>
                                        <p:tgtEl>
                                          <p:spTgt spid="33"/>
                                        </p:tgtEl>
                                      </p:cBhvr>
                                    </p:animEffect>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1000" fill="hold"/>
                                        <p:tgtEl>
                                          <p:spTgt spid="34"/>
                                        </p:tgtEl>
                                        <p:attrNameLst>
                                          <p:attrName>ppt_w</p:attrName>
                                        </p:attrNameLst>
                                      </p:cBhvr>
                                      <p:tavLst>
                                        <p:tav tm="0">
                                          <p:val>
                                            <p:fltVal val="0"/>
                                          </p:val>
                                        </p:tav>
                                        <p:tav tm="100000">
                                          <p:val>
                                            <p:strVal val="#ppt_w"/>
                                          </p:val>
                                        </p:tav>
                                      </p:tavLst>
                                    </p:anim>
                                    <p:anim calcmode="lin" valueType="num">
                                      <p:cBhvr>
                                        <p:cTn id="37" dur="1000" fill="hold"/>
                                        <p:tgtEl>
                                          <p:spTgt spid="34"/>
                                        </p:tgtEl>
                                        <p:attrNameLst>
                                          <p:attrName>ppt_h</p:attrName>
                                        </p:attrNameLst>
                                      </p:cBhvr>
                                      <p:tavLst>
                                        <p:tav tm="0">
                                          <p:val>
                                            <p:fltVal val="0"/>
                                          </p:val>
                                        </p:tav>
                                        <p:tav tm="100000">
                                          <p:val>
                                            <p:strVal val="#ppt_h"/>
                                          </p:val>
                                        </p:tav>
                                      </p:tavLst>
                                    </p:anim>
                                    <p:anim calcmode="lin" valueType="num">
                                      <p:cBhvr>
                                        <p:cTn id="38" dur="1000" fill="hold"/>
                                        <p:tgtEl>
                                          <p:spTgt spid="34"/>
                                        </p:tgtEl>
                                        <p:attrNameLst>
                                          <p:attrName>style.rotation</p:attrName>
                                        </p:attrNameLst>
                                      </p:cBhvr>
                                      <p:tavLst>
                                        <p:tav tm="0">
                                          <p:val>
                                            <p:fltVal val="90"/>
                                          </p:val>
                                        </p:tav>
                                        <p:tav tm="100000">
                                          <p:val>
                                            <p:fltVal val="0"/>
                                          </p:val>
                                        </p:tav>
                                      </p:tavLst>
                                    </p:anim>
                                    <p:animEffect transition="in" filter="fade">
                                      <p:cBhvr>
                                        <p:cTn id="39" dur="1000"/>
                                        <p:tgtEl>
                                          <p:spTgt spid="34"/>
                                        </p:tgtEl>
                                      </p:cBhvr>
                                    </p:animEffect>
                                  </p:childTnLst>
                                </p:cTn>
                              </p:par>
                            </p:childTnLst>
                          </p:cTn>
                        </p:par>
                        <p:par>
                          <p:cTn id="40" fill="hold">
                            <p:stCondLst>
                              <p:cond delay="1500"/>
                            </p:stCondLst>
                            <p:childTnLst>
                              <p:par>
                                <p:cTn id="41" presetID="2" presetClass="entr" presetSubtype="2"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1+#ppt_w/2"/>
                                          </p:val>
                                        </p:tav>
                                        <p:tav tm="100000">
                                          <p:val>
                                            <p:strVal val="#ppt_x"/>
                                          </p:val>
                                        </p:tav>
                                      </p:tavLst>
                                    </p:anim>
                                    <p:anim calcmode="lin" valueType="num">
                                      <p:cBhvr additive="base">
                                        <p:cTn id="44"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24" grpId="0" animBg="1"/>
      <p:bldP spid="28" grpId="0"/>
      <p:bldP spid="31" grpId="0"/>
      <p:bldP spid="32" grpId="0"/>
      <p:bldP spid="33" grpId="0" animBg="1"/>
      <p:bldP spid="37"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6" y="2243068"/>
            <a:ext cx="10215632"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clone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6" name="Rectangle 3">
            <a:extLst>
              <a:ext uri="{FF2B5EF4-FFF2-40B4-BE49-F238E27FC236}">
                <a16:creationId xmlns:a16="http://schemas.microsoft.com/office/drawing/2014/main" id="{D8A8003C-A023-4DEF-8BD8-C3AAF156D659}"/>
              </a:ext>
            </a:extLst>
          </p:cNvPr>
          <p:cNvSpPr txBox="1">
            <a:spLocks noChangeArrowheads="1"/>
          </p:cNvSpPr>
          <p:nvPr/>
        </p:nvSpPr>
        <p:spPr>
          <a:xfrm>
            <a:off x="1157596" y="2419458"/>
            <a:ext cx="8964612" cy="3384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If you would like copy to be a new object that begins its life being identical to original but whose state can diverge over time, then you use the clone method.</a:t>
            </a:r>
          </a:p>
          <a:p>
            <a:pPr marL="0" indent="0">
              <a:buFont typeface="Wingdings" panose="05000000000000000000" pitchFamily="2" charset="2"/>
              <a:buNone/>
            </a:pPr>
            <a:r>
              <a:rPr lang="en-US" altLang="zh-CN" sz="2400" dirty="0">
                <a:latin typeface="Times New Roman" panose="02020603050405020304" pitchFamily="18" charset="0"/>
              </a:rPr>
              <a:t>               Employee copy = </a:t>
            </a:r>
            <a:r>
              <a:rPr lang="en-US" altLang="zh-CN" sz="2400" dirty="0" err="1">
                <a:latin typeface="Times New Roman" panose="02020603050405020304" pitchFamily="18" charset="0"/>
              </a:rPr>
              <a:t>original.clone</a:t>
            </a:r>
            <a:r>
              <a:rPr lang="en-US" altLang="zh-CN" sz="2400" dirty="0">
                <a:latin typeface="Times New Roman" panose="02020603050405020304" pitchFamily="18" charset="0"/>
              </a:rPr>
              <a:t>(); </a:t>
            </a:r>
          </a:p>
          <a:p>
            <a:pPr marL="0" indent="0">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copy.raiseSalary</a:t>
            </a:r>
            <a:r>
              <a:rPr lang="en-US" altLang="zh-CN" sz="2400" dirty="0">
                <a:latin typeface="Times New Roman" panose="02020603050405020304" pitchFamily="18" charset="0"/>
              </a:rPr>
              <a:t>(10); </a:t>
            </a:r>
          </a:p>
          <a:p>
            <a:pPr marL="0" indent="0">
              <a:buFont typeface="Wingdings" panose="05000000000000000000" pitchFamily="2" charset="2"/>
              <a:buNone/>
            </a:pPr>
            <a:r>
              <a:rPr lang="en-US" altLang="zh-CN" sz="2400" dirty="0">
                <a:latin typeface="Times New Roman" panose="02020603050405020304" pitchFamily="18" charset="0"/>
              </a:rPr>
              <a:t>               // OK--original unchanged</a:t>
            </a: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06067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20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anim calcmode="lin" valueType="num">
                                      <p:cBhvr additive="base">
                                        <p:cTn id="15"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anim calcmode="lin" valueType="num">
                                      <p:cBhvr additive="base">
                                        <p:cTn id="21"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 calcmode="lin" valueType="num">
                                      <p:cBhvr additive="base">
                                        <p:cTn id="25"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anim calcmode="lin" valueType="num">
                                      <p:cBhvr additive="base">
                                        <p:cTn id="29"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6" y="2243068"/>
            <a:ext cx="10215632"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clone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DB39596E-0E5B-49D0-9CE5-D93D81DEB05F}"/>
              </a:ext>
            </a:extLst>
          </p:cNvPr>
          <p:cNvSpPr txBox="1">
            <a:spLocks noChangeArrowheads="1"/>
          </p:cNvSpPr>
          <p:nvPr/>
        </p:nvSpPr>
        <p:spPr>
          <a:xfrm>
            <a:off x="532086" y="2473870"/>
            <a:ext cx="10315110" cy="3384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But it isn't quite so simple. The clone method is a </a:t>
            </a:r>
            <a:r>
              <a:rPr lang="en-US" altLang="zh-CN" dirty="0">
                <a:solidFill>
                  <a:srgbClr val="0000FF"/>
                </a:solidFill>
                <a:latin typeface="Times New Roman" panose="02020603050405020304" pitchFamily="18" charset="0"/>
              </a:rPr>
              <a:t>protected</a:t>
            </a:r>
            <a:r>
              <a:rPr lang="en-US" altLang="zh-CN" dirty="0">
                <a:latin typeface="Times New Roman" panose="02020603050405020304" pitchFamily="18" charset="0"/>
              </a:rPr>
              <a:t> method of Object, which means that your code cannot simply call it. Only the Employee class can clone Employee objects. </a:t>
            </a:r>
          </a:p>
          <a:p>
            <a:pPr marL="0" indent="0">
              <a:buFont typeface="Wingdings" panose="05000000000000000000" pitchFamily="2" charset="2"/>
              <a:buNone/>
            </a:pPr>
            <a:r>
              <a:rPr lang="en-US" altLang="zh-CN" sz="3600" b="1" dirty="0">
                <a:solidFill>
                  <a:srgbClr val="CC3300"/>
                </a:solidFill>
                <a:latin typeface="Times New Roman" panose="02020603050405020304" pitchFamily="18" charset="0"/>
              </a:rPr>
              <a:t>                       Why?</a:t>
            </a:r>
          </a:p>
        </p:txBody>
      </p:sp>
    </p:spTree>
    <p:extLst>
      <p:ext uri="{BB962C8B-B14F-4D97-AF65-F5344CB8AC3E}">
        <p14:creationId xmlns:p14="http://schemas.microsoft.com/office/powerpoint/2010/main" val="131120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 calcmode="lin" valueType="num">
                                      <p:cBhvr additive="base">
                                        <p:cTn id="2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6" y="2243068"/>
            <a:ext cx="10215632"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clone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DB39596E-0E5B-49D0-9CE5-D93D81DEB05F}"/>
              </a:ext>
            </a:extLst>
          </p:cNvPr>
          <p:cNvSpPr txBox="1">
            <a:spLocks noChangeArrowheads="1"/>
          </p:cNvSpPr>
          <p:nvPr/>
        </p:nvSpPr>
        <p:spPr>
          <a:xfrm>
            <a:off x="1143317" y="2891625"/>
            <a:ext cx="9299750" cy="31018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Think about the way in which the </a:t>
            </a:r>
            <a:r>
              <a:rPr lang="en-US" altLang="zh-CN" b="1" dirty="0">
                <a:solidFill>
                  <a:srgbClr val="0000FF"/>
                </a:solidFill>
                <a:latin typeface="Times New Roman" panose="02020603050405020304" pitchFamily="18" charset="0"/>
              </a:rPr>
              <a:t>Object class</a:t>
            </a:r>
            <a:r>
              <a:rPr lang="en-US" altLang="zh-CN" dirty="0">
                <a:latin typeface="Times New Roman" panose="02020603050405020304" pitchFamily="18" charset="0"/>
              </a:rPr>
              <a:t> can implement clone. It knows nothing about the object at all, so it can make only a field-by-field copy. </a:t>
            </a:r>
          </a:p>
        </p:txBody>
      </p:sp>
    </p:spTree>
    <p:extLst>
      <p:ext uri="{BB962C8B-B14F-4D97-AF65-F5344CB8AC3E}">
        <p14:creationId xmlns:p14="http://schemas.microsoft.com/office/powerpoint/2010/main" val="325425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243068"/>
            <a:ext cx="10496985"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clone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DB39596E-0E5B-49D0-9CE5-D93D81DEB05F}"/>
              </a:ext>
            </a:extLst>
          </p:cNvPr>
          <p:cNvSpPr txBox="1">
            <a:spLocks noChangeArrowheads="1"/>
          </p:cNvSpPr>
          <p:nvPr/>
        </p:nvSpPr>
        <p:spPr>
          <a:xfrm>
            <a:off x="798196" y="2559938"/>
            <a:ext cx="10230874" cy="310181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    If all data fields in the object are numbers or other basic types, copying the fields is just fine. </a:t>
            </a:r>
          </a:p>
          <a:p>
            <a:pPr marL="0" indent="0">
              <a:buFont typeface="Wingdings" panose="05000000000000000000" pitchFamily="2" charset="2"/>
              <a:buNone/>
            </a:pPr>
            <a:r>
              <a:rPr lang="en-US" altLang="zh-CN" dirty="0">
                <a:latin typeface="Times New Roman" panose="02020603050405020304" pitchFamily="18" charset="0"/>
              </a:rPr>
              <a:t>    But if the object contains references to </a:t>
            </a:r>
            <a:r>
              <a:rPr lang="en-US" altLang="zh-CN" dirty="0" err="1">
                <a:latin typeface="Times New Roman" panose="02020603050405020304" pitchFamily="18" charset="0"/>
              </a:rPr>
              <a:t>subobjects</a:t>
            </a:r>
            <a:r>
              <a:rPr lang="en-US" altLang="zh-CN" dirty="0">
                <a:latin typeface="Times New Roman" panose="02020603050405020304" pitchFamily="18" charset="0"/>
              </a:rPr>
              <a:t>, then copying the field gives you another reference to the </a:t>
            </a:r>
            <a:r>
              <a:rPr lang="en-US" altLang="zh-CN" dirty="0" err="1">
                <a:latin typeface="Times New Roman" panose="02020603050405020304" pitchFamily="18" charset="0"/>
              </a:rPr>
              <a:t>subobject</a:t>
            </a:r>
            <a:r>
              <a:rPr lang="en-US" altLang="zh-CN" dirty="0">
                <a:latin typeface="Times New Roman" panose="02020603050405020304" pitchFamily="18" charset="0"/>
              </a:rPr>
              <a:t>, so the original and the cloned objects still share some information. </a:t>
            </a:r>
          </a:p>
        </p:txBody>
      </p:sp>
    </p:spTree>
    <p:extLst>
      <p:ext uri="{BB962C8B-B14F-4D97-AF65-F5344CB8AC3E}">
        <p14:creationId xmlns:p14="http://schemas.microsoft.com/office/powerpoint/2010/main" val="160710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 calcmode="lin" valueType="num">
                                      <p:cBhvr additive="base">
                                        <p:cTn id="2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243068"/>
            <a:ext cx="4734859"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clone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DB39596E-0E5B-49D0-9CE5-D93D81DEB05F}"/>
              </a:ext>
            </a:extLst>
          </p:cNvPr>
          <p:cNvSpPr txBox="1">
            <a:spLocks noChangeArrowheads="1"/>
          </p:cNvSpPr>
          <p:nvPr/>
        </p:nvSpPr>
        <p:spPr>
          <a:xfrm>
            <a:off x="798196" y="2559938"/>
            <a:ext cx="3758911" cy="31018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the default cloning operation is "shallow"—it doesn't clone objects that are referenced inside other objects. </a:t>
            </a:r>
          </a:p>
        </p:txBody>
      </p:sp>
      <p:pic>
        <p:nvPicPr>
          <p:cNvPr id="16" name="Picture 5">
            <a:extLst>
              <a:ext uri="{FF2B5EF4-FFF2-40B4-BE49-F238E27FC236}">
                <a16:creationId xmlns:a16="http://schemas.microsoft.com/office/drawing/2014/main" id="{A8384021-4745-45C0-BE24-8E76754A3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055" y="2312781"/>
            <a:ext cx="60499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59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243068"/>
            <a:ext cx="10496985"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clone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DB39596E-0E5B-49D0-9CE5-D93D81DEB05F}"/>
              </a:ext>
            </a:extLst>
          </p:cNvPr>
          <p:cNvSpPr txBox="1">
            <a:spLocks noChangeArrowheads="1"/>
          </p:cNvSpPr>
          <p:nvPr/>
        </p:nvSpPr>
        <p:spPr>
          <a:xfrm>
            <a:off x="798196" y="2559938"/>
            <a:ext cx="10230874" cy="31018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Does it matter if the copy is shallow? </a:t>
            </a:r>
          </a:p>
          <a:p>
            <a:pPr marL="0" indent="0">
              <a:buFont typeface="Wingdings" panose="05000000000000000000" pitchFamily="2" charset="2"/>
              <a:buNone/>
            </a:pPr>
            <a:r>
              <a:rPr lang="en-US" altLang="zh-CN" dirty="0">
                <a:latin typeface="Times New Roman" panose="02020603050405020304" pitchFamily="18" charset="0"/>
              </a:rPr>
              <a:t>If the </a:t>
            </a:r>
            <a:r>
              <a:rPr lang="en-US" altLang="zh-CN" dirty="0" err="1">
                <a:latin typeface="Times New Roman" panose="02020603050405020304" pitchFamily="18" charset="0"/>
              </a:rPr>
              <a:t>subobject</a:t>
            </a:r>
            <a:r>
              <a:rPr lang="en-US" altLang="zh-CN" dirty="0">
                <a:latin typeface="Times New Roman" panose="02020603050405020304" pitchFamily="18" charset="0"/>
              </a:rPr>
              <a:t> that is shared between the original and the shallow clone is </a:t>
            </a:r>
            <a:r>
              <a:rPr lang="en-US" altLang="zh-CN" b="1" dirty="0">
                <a:solidFill>
                  <a:srgbClr val="0000FF"/>
                </a:solidFill>
                <a:latin typeface="Times New Roman" panose="02020603050405020304" pitchFamily="18" charset="0"/>
              </a:rPr>
              <a:t>immutable</a:t>
            </a:r>
            <a:r>
              <a:rPr lang="en-US" altLang="zh-CN" dirty="0">
                <a:latin typeface="Times New Roman" panose="02020603050405020304" pitchFamily="18" charset="0"/>
              </a:rPr>
              <a:t>, then the sharing is safe. </a:t>
            </a:r>
          </a:p>
        </p:txBody>
      </p:sp>
    </p:spTree>
    <p:extLst>
      <p:ext uri="{BB962C8B-B14F-4D97-AF65-F5344CB8AC3E}">
        <p14:creationId xmlns:p14="http://schemas.microsoft.com/office/powerpoint/2010/main" val="284520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 calcmode="lin" valueType="num">
                                      <p:cBhvr additive="base">
                                        <p:cTn id="2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243068"/>
            <a:ext cx="10496985"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clone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DB39596E-0E5B-49D0-9CE5-D93D81DEB05F}"/>
              </a:ext>
            </a:extLst>
          </p:cNvPr>
          <p:cNvSpPr txBox="1">
            <a:spLocks noChangeArrowheads="1"/>
          </p:cNvSpPr>
          <p:nvPr/>
        </p:nvSpPr>
        <p:spPr>
          <a:xfrm>
            <a:off x="798196" y="2559938"/>
            <a:ext cx="10230874" cy="31018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This certainly happens if the </a:t>
            </a:r>
            <a:r>
              <a:rPr lang="en-US" altLang="zh-CN" dirty="0" err="1">
                <a:latin typeface="Times New Roman" panose="02020603050405020304" pitchFamily="18" charset="0"/>
              </a:rPr>
              <a:t>subobject</a:t>
            </a:r>
            <a:r>
              <a:rPr lang="en-US" altLang="zh-CN" dirty="0">
                <a:latin typeface="Times New Roman" panose="02020603050405020304" pitchFamily="18" charset="0"/>
              </a:rPr>
              <a:t> belongs to an </a:t>
            </a:r>
            <a:r>
              <a:rPr lang="en-US" altLang="zh-CN" b="1" dirty="0">
                <a:latin typeface="Times New Roman" panose="02020603050405020304" pitchFamily="18" charset="0"/>
              </a:rPr>
              <a:t>immutable</a:t>
            </a:r>
            <a:r>
              <a:rPr lang="en-US" altLang="zh-CN" dirty="0">
                <a:latin typeface="Times New Roman" panose="02020603050405020304" pitchFamily="18" charset="0"/>
              </a:rPr>
              <a:t> class, such as String. Alternatively, the </a:t>
            </a:r>
            <a:r>
              <a:rPr lang="en-US" altLang="zh-CN" dirty="0" err="1">
                <a:latin typeface="Times New Roman" panose="02020603050405020304" pitchFamily="18" charset="0"/>
              </a:rPr>
              <a:t>subobject</a:t>
            </a:r>
            <a:r>
              <a:rPr lang="en-US" altLang="zh-CN" dirty="0">
                <a:latin typeface="Times New Roman" panose="02020603050405020304" pitchFamily="18" charset="0"/>
              </a:rPr>
              <a:t> may simply remain constant throughout the lifetime of the object, with no mutators touching it and no methods yielding a reference to it. </a:t>
            </a:r>
          </a:p>
        </p:txBody>
      </p:sp>
    </p:spTree>
    <p:extLst>
      <p:ext uri="{BB962C8B-B14F-4D97-AF65-F5344CB8AC3E}">
        <p14:creationId xmlns:p14="http://schemas.microsoft.com/office/powerpoint/2010/main" val="200594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32085" y="2243068"/>
            <a:ext cx="10496985" cy="35684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EDE55288-3AE5-4F99-BB38-FD8F3B45CD33}"/>
              </a:ext>
            </a:extLst>
          </p:cNvPr>
          <p:cNvSpPr/>
          <p:nvPr/>
        </p:nvSpPr>
        <p:spPr>
          <a:xfrm>
            <a:off x="0" y="1503229"/>
            <a:ext cx="5266944"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179A4E29-D232-4382-8544-0D411D132911}"/>
              </a:ext>
            </a:extLst>
          </p:cNvPr>
          <p:cNvSpPr txBox="1">
            <a:spLocks/>
          </p:cNvSpPr>
          <p:nvPr/>
        </p:nvSpPr>
        <p:spPr>
          <a:xfrm>
            <a:off x="116525" y="1513121"/>
            <a:ext cx="444058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	clone Method</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DB39596E-0E5B-49D0-9CE5-D93D81DEB05F}"/>
              </a:ext>
            </a:extLst>
          </p:cNvPr>
          <p:cNvSpPr txBox="1">
            <a:spLocks noChangeArrowheads="1"/>
          </p:cNvSpPr>
          <p:nvPr/>
        </p:nvSpPr>
        <p:spPr>
          <a:xfrm>
            <a:off x="798196" y="2559938"/>
            <a:ext cx="10230874" cy="310181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b="1" dirty="0">
                <a:latin typeface="Times New Roman" panose="02020603050405020304" pitchFamily="18" charset="0"/>
              </a:rPr>
              <a:t>public</a:t>
            </a:r>
            <a:r>
              <a:rPr lang="en-US" altLang="zh-CN" dirty="0">
                <a:latin typeface="Times New Roman" panose="02020603050405020304" pitchFamily="18" charset="0"/>
              </a:rPr>
              <a:t> Employee clone() </a:t>
            </a:r>
            <a:r>
              <a:rPr lang="en-US" altLang="zh-CN" b="1" dirty="0">
                <a:latin typeface="Times New Roman" panose="02020603050405020304" pitchFamily="18" charset="0"/>
              </a:rPr>
              <a:t>throws</a:t>
            </a:r>
            <a:r>
              <a:rPr lang="en-US" altLang="zh-CN" dirty="0">
                <a:latin typeface="Times New Roman" panose="02020603050405020304" pitchFamily="18" charset="0"/>
              </a:rPr>
              <a:t> </a:t>
            </a:r>
            <a:r>
              <a:rPr lang="en-US" altLang="zh-CN" dirty="0" err="1">
                <a:latin typeface="Times New Roman" panose="02020603050405020304" pitchFamily="18" charset="0"/>
              </a:rPr>
              <a:t>CloneNotSupportedException</a:t>
            </a:r>
            <a:endParaRPr lang="en-US" altLang="zh-CN" dirty="0">
              <a:latin typeface="Times New Roman" panose="02020603050405020304" pitchFamily="18" charset="0"/>
            </a:endParaRPr>
          </a:p>
          <a:p>
            <a:pPr marL="0" indent="0">
              <a:buFont typeface="Wingdings" panose="05000000000000000000" pitchFamily="2" charset="2"/>
              <a:buNone/>
            </a:pPr>
            <a:r>
              <a:rPr lang="en-US" altLang="zh-CN" dirty="0">
                <a:latin typeface="Times New Roman" panose="02020603050405020304" pitchFamily="18" charset="0"/>
              </a:rPr>
              <a:t>   {</a:t>
            </a:r>
          </a:p>
          <a:p>
            <a:pPr marL="0" indent="0">
              <a:buFont typeface="Wingdings" panose="05000000000000000000" pitchFamily="2" charset="2"/>
              <a:buNone/>
            </a:pPr>
            <a:r>
              <a:rPr lang="en-US" altLang="zh-CN" dirty="0">
                <a:latin typeface="Times New Roman" panose="02020603050405020304" pitchFamily="18" charset="0"/>
              </a:rPr>
              <a:t>      // call </a:t>
            </a:r>
            <a:r>
              <a:rPr lang="en-US" altLang="zh-CN" dirty="0" err="1">
                <a:latin typeface="Times New Roman" panose="02020603050405020304" pitchFamily="18" charset="0"/>
              </a:rPr>
              <a:t>Object.clone</a:t>
            </a:r>
            <a:r>
              <a:rPr lang="en-US" altLang="zh-CN" dirty="0">
                <a:latin typeface="Times New Roman" panose="02020603050405020304" pitchFamily="18" charset="0"/>
              </a:rPr>
              <a:t>()</a:t>
            </a:r>
          </a:p>
          <a:p>
            <a:pPr marL="0" indent="0">
              <a:buFont typeface="Wingdings" panose="05000000000000000000" pitchFamily="2" charset="2"/>
              <a:buNone/>
            </a:pPr>
            <a:r>
              <a:rPr lang="en-US" altLang="zh-CN" dirty="0">
                <a:latin typeface="Times New Roman" panose="02020603050405020304" pitchFamily="18" charset="0"/>
              </a:rPr>
              <a:t>      Employee cloned = (Employee)</a:t>
            </a:r>
            <a:r>
              <a:rPr lang="en-US" altLang="zh-CN" b="1" dirty="0" err="1">
                <a:latin typeface="Times New Roman" panose="02020603050405020304" pitchFamily="18" charset="0"/>
              </a:rPr>
              <a:t>super</a:t>
            </a:r>
            <a:r>
              <a:rPr lang="en-US" altLang="zh-CN" dirty="0" err="1">
                <a:latin typeface="Times New Roman" panose="02020603050405020304" pitchFamily="18" charset="0"/>
              </a:rPr>
              <a:t>.clone</a:t>
            </a:r>
            <a:r>
              <a:rPr lang="en-US" altLang="zh-CN" dirty="0">
                <a:latin typeface="Times New Roman" panose="02020603050405020304" pitchFamily="18" charset="0"/>
              </a:rPr>
              <a:t>();       </a:t>
            </a:r>
          </a:p>
          <a:p>
            <a:pPr marL="0" indent="0">
              <a:buFont typeface="Wingdings" panose="05000000000000000000" pitchFamily="2" charset="2"/>
              <a:buNone/>
            </a:pPr>
            <a:r>
              <a:rPr lang="en-US" altLang="zh-CN" dirty="0">
                <a:latin typeface="Times New Roman" panose="02020603050405020304" pitchFamily="18" charset="0"/>
              </a:rPr>
              <a:t>      // clone mutable fields</a:t>
            </a:r>
          </a:p>
          <a:p>
            <a:pPr marL="0" indent="0">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cloned.hireDay</a:t>
            </a:r>
            <a:r>
              <a:rPr lang="en-US" altLang="zh-CN" dirty="0">
                <a:latin typeface="Times New Roman" panose="02020603050405020304" pitchFamily="18" charset="0"/>
              </a:rPr>
              <a:t> = (Date)</a:t>
            </a:r>
            <a:r>
              <a:rPr lang="en-US" altLang="zh-CN" dirty="0" err="1">
                <a:latin typeface="Times New Roman" panose="02020603050405020304" pitchFamily="18" charset="0"/>
              </a:rPr>
              <a:t>hireDay.clone</a:t>
            </a:r>
            <a:r>
              <a:rPr lang="en-US" altLang="zh-CN" dirty="0">
                <a:latin typeface="Times New Roman" panose="02020603050405020304" pitchFamily="18" charset="0"/>
              </a:rPr>
              <a:t>();      </a:t>
            </a:r>
          </a:p>
          <a:p>
            <a:pPr marL="0" indent="0">
              <a:buFont typeface="Wingdings" panose="05000000000000000000" pitchFamily="2" charset="2"/>
              <a:buNone/>
            </a:pPr>
            <a:r>
              <a:rPr lang="en-US" altLang="zh-CN" dirty="0">
                <a:latin typeface="Times New Roman" panose="02020603050405020304" pitchFamily="18" charset="0"/>
              </a:rPr>
              <a:t>      </a:t>
            </a:r>
            <a:r>
              <a:rPr lang="en-US" altLang="zh-CN" b="1" dirty="0">
                <a:latin typeface="Times New Roman" panose="02020603050405020304" pitchFamily="18" charset="0"/>
              </a:rPr>
              <a:t>return</a:t>
            </a:r>
            <a:r>
              <a:rPr lang="en-US" altLang="zh-CN" dirty="0">
                <a:latin typeface="Times New Roman" panose="02020603050405020304" pitchFamily="18" charset="0"/>
              </a:rPr>
              <a:t> cloned;</a:t>
            </a:r>
          </a:p>
          <a:p>
            <a:pPr marL="0" indent="0">
              <a:buFont typeface="Wingdings" panose="05000000000000000000" pitchFamily="2" charset="2"/>
              <a:buNone/>
            </a:pPr>
            <a:r>
              <a:rPr lang="en-US" altLang="zh-CN" dirty="0">
                <a:latin typeface="Times New Roman" panose="02020603050405020304" pitchFamily="18" charset="0"/>
              </a:rPr>
              <a:t>   }</a:t>
            </a:r>
          </a:p>
        </p:txBody>
      </p:sp>
    </p:spTree>
    <p:extLst>
      <p:ext uri="{BB962C8B-B14F-4D97-AF65-F5344CB8AC3E}">
        <p14:creationId xmlns:p14="http://schemas.microsoft.com/office/powerpoint/2010/main" val="280657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 calcmode="lin" valueType="num">
                                      <p:cBhvr additive="base">
                                        <p:cTn id="2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 calcmode="lin" valueType="num">
                                      <p:cBhvr additive="base">
                                        <p:cTn id="2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anim calcmode="lin" valueType="num">
                                      <p:cBhvr additive="base">
                                        <p:cTn id="33"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
                                            <p:txEl>
                                              <p:pRg st="4" end="4"/>
                                            </p:txEl>
                                          </p:spTgt>
                                        </p:tgtEl>
                                        <p:attrNameLst>
                                          <p:attrName>style.visibility</p:attrName>
                                        </p:attrNameLst>
                                      </p:cBhvr>
                                      <p:to>
                                        <p:strVal val="visible"/>
                                      </p:to>
                                    </p:set>
                                    <p:anim calcmode="lin" valueType="num">
                                      <p:cBhvr additive="base">
                                        <p:cTn id="39"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
                                            <p:txEl>
                                              <p:pRg st="5" end="5"/>
                                            </p:txEl>
                                          </p:spTgt>
                                        </p:tgtEl>
                                        <p:attrNameLst>
                                          <p:attrName>style.visibility</p:attrName>
                                        </p:attrNameLst>
                                      </p:cBhvr>
                                      <p:to>
                                        <p:strVal val="visible"/>
                                      </p:to>
                                    </p:set>
                                    <p:anim calcmode="lin" valueType="num">
                                      <p:cBhvr additive="base">
                                        <p:cTn id="45"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4">
                                            <p:txEl>
                                              <p:pRg st="6" end="6"/>
                                            </p:txEl>
                                          </p:spTgt>
                                        </p:tgtEl>
                                        <p:attrNameLst>
                                          <p:attrName>style.visibility</p:attrName>
                                        </p:attrNameLst>
                                      </p:cBhvr>
                                      <p:to>
                                        <p:strVal val="visible"/>
                                      </p:to>
                                    </p:set>
                                    <p:anim calcmode="lin" valueType="num">
                                      <p:cBhvr additive="base">
                                        <p:cTn id="5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4">
                                            <p:txEl>
                                              <p:pRg st="7" end="7"/>
                                            </p:txEl>
                                          </p:spTgt>
                                        </p:tgtEl>
                                        <p:attrNameLst>
                                          <p:attrName>style.visibility</p:attrName>
                                        </p:attrNameLst>
                                      </p:cBhvr>
                                      <p:to>
                                        <p:strVal val="visible"/>
                                      </p:to>
                                    </p:set>
                                    <p:anim calcmode="lin" valueType="num">
                                      <p:cBhvr additive="base">
                                        <p:cTn id="57"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99580"/>
            <a:ext cx="12192000" cy="608149"/>
            <a:chOff x="-2203" y="1295894"/>
            <a:chExt cx="12192000" cy="608149"/>
          </a:xfrm>
        </p:grpSpPr>
        <p:sp>
          <p:nvSpPr>
            <p:cNvPr id="11" name="Freeform 3">
              <a:extLst>
                <a:ext uri="{FF2B5EF4-FFF2-40B4-BE49-F238E27FC236}">
                  <a16:creationId xmlns:a16="http://schemas.microsoft.com/office/drawing/2014/main" id="{97690015-4AB4-4794-944A-7619FA28C9A1}"/>
                </a:ext>
              </a:extLst>
            </p:cNvPr>
            <p:cNvSpPr/>
            <p:nvPr/>
          </p:nvSpPr>
          <p:spPr>
            <a:xfrm>
              <a:off x="-2203" y="1360875"/>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eaLnBrk="1" hangingPunct="1">
                <a:spcBef>
                  <a:spcPct val="50000"/>
                </a:spcBef>
                <a:buClrTx/>
                <a:buSzTx/>
                <a:buFontTx/>
                <a:buNone/>
              </a:pPr>
              <a:r>
                <a:rPr lang="en-US" altLang="zh-CN" sz="2800" b="1" dirty="0">
                  <a:solidFill>
                    <a:schemeClr val="tx1"/>
                  </a:solidFill>
                  <a:latin typeface="Times New Roman" panose="02020603050405020304" pitchFamily="18" charset="0"/>
                  <a:cs typeface="Times New Roman" panose="02020603050405020304" pitchFamily="18" charset="0"/>
                </a:rPr>
                <a:t>For more info about </a:t>
              </a:r>
              <a:r>
                <a:rPr lang="en-US" altLang="zh-CN" sz="2800" b="1" dirty="0" err="1">
                  <a:solidFill>
                    <a:schemeClr val="tx1"/>
                  </a:solidFill>
                  <a:latin typeface="Times New Roman" panose="02020603050405020304" pitchFamily="18" charset="0"/>
                  <a:cs typeface="Times New Roman" panose="02020603050405020304" pitchFamily="18" charset="0"/>
                </a:rPr>
                <a:t>java.lang.Object</a:t>
              </a:r>
              <a:r>
                <a:rPr lang="en-US" altLang="zh-CN" sz="2800" b="1" dirty="0">
                  <a:solidFill>
                    <a:schemeClr val="tx1"/>
                  </a:solidFill>
                  <a:latin typeface="Times New Roman" panose="02020603050405020304" pitchFamily="18" charset="0"/>
                  <a:cs typeface="Times New Roman" panose="02020603050405020304" pitchFamily="18" charset="0"/>
                </a:rPr>
                <a:t>, please refer to java reference</a:t>
              </a: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pic>
        <p:nvPicPr>
          <p:cNvPr id="16" name="Picture 6">
            <a:extLst>
              <a:ext uri="{FF2B5EF4-FFF2-40B4-BE49-F238E27FC236}">
                <a16:creationId xmlns:a16="http://schemas.microsoft.com/office/drawing/2014/main" id="{CE1BEB6A-E126-46BE-ABBC-32FF50DA7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042" y="1672709"/>
            <a:ext cx="8828701" cy="406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536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zh-CN" altLang="en-US" b="1" dirty="0">
                <a:latin typeface="仿宋" panose="02010609060101010101" pitchFamily="49" charset="-122"/>
                <a:ea typeface="仿宋" panose="02010609060101010101" pitchFamily="49" charset="-122"/>
              </a:rPr>
              <a:t>习题</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139322" y="1489855"/>
            <a:ext cx="9825419" cy="3616718"/>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JDK</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，配置好相关环境变量；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编写几个简单的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程序，在命令行方式下编译运行之；</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通过</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集成开发环境创建</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Project</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并添加几个简单的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源程序，分别通过命令行方式与</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IDE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方式编译并运行程序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pPr>
              <a:defRPr/>
            </a:pP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18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圆角矩形 11">
            <a:extLst>
              <a:ext uri="{FF2B5EF4-FFF2-40B4-BE49-F238E27FC236}">
                <a16:creationId xmlns:a16="http://schemas.microsoft.com/office/drawing/2014/main" id="{0D82A56A-B7F6-48A8-A562-54185E9E9B17}"/>
              </a:ext>
            </a:extLst>
          </p:cNvPr>
          <p:cNvSpPr/>
          <p:nvPr/>
        </p:nvSpPr>
        <p:spPr>
          <a:xfrm>
            <a:off x="685006" y="1296194"/>
            <a:ext cx="10820400" cy="350088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30000"/>
              </a:lnSpc>
            </a:pPr>
            <a:r>
              <a:rPr lang="zh-CN" altLang="en-US" sz="2400" dirty="0">
                <a:solidFill>
                  <a:schemeClr val="tx1"/>
                </a:solidFill>
                <a:latin typeface="仿宋" panose="02010609060101010101" pitchFamily="49" charset="-122"/>
                <a:ea typeface="仿宋" panose="02010609060101010101" pitchFamily="49" charset="-122"/>
              </a:rPr>
              <a:t>在</a:t>
            </a:r>
            <a:r>
              <a:rPr lang="zh-CN" altLang="en-US" sz="2400" b="1" dirty="0">
                <a:solidFill>
                  <a:schemeClr val="tx1"/>
                </a:solidFill>
                <a:latin typeface="仿宋" panose="02010609060101010101" pitchFamily="49" charset="-122"/>
                <a:ea typeface="仿宋" panose="02010609060101010101" pitchFamily="49" charset="-122"/>
              </a:rPr>
              <a:t>一个作用域（如一个类中）内定义的多个同名方法称为方法</a:t>
            </a:r>
            <a:r>
              <a:rPr lang="zh-CN" altLang="en-US" sz="2400" dirty="0">
                <a:solidFill>
                  <a:schemeClr val="tx1"/>
                </a:solidFill>
                <a:latin typeface="仿宋" panose="02010609060101010101" pitchFamily="49" charset="-122"/>
                <a:ea typeface="仿宋" panose="02010609060101010101" pitchFamily="49" charset="-122"/>
              </a:rPr>
              <a:t>的重载。</a:t>
            </a:r>
          </a:p>
          <a:p>
            <a:pPr indent="457200">
              <a:lnSpc>
                <a:spcPct val="130000"/>
              </a:lnSpc>
            </a:pPr>
            <a:r>
              <a:rPr lang="zh-CN" altLang="en-US" sz="2400" dirty="0">
                <a:solidFill>
                  <a:schemeClr val="tx1"/>
                </a:solidFill>
                <a:latin typeface="仿宋" panose="02010609060101010101" pitchFamily="49" charset="-122"/>
                <a:ea typeface="仿宋" panose="02010609060101010101" pitchFamily="49" charset="-122"/>
              </a:rPr>
              <a:t>方法重载时要求方法的形式参数互不相同，如形参个数互不相同，或者形参个数相同，但只要有一对对应的参数的类型不同。</a:t>
            </a:r>
          </a:p>
          <a:p>
            <a:pPr indent="457200">
              <a:lnSpc>
                <a:spcPct val="130000"/>
              </a:lnSpc>
            </a:pPr>
            <a:r>
              <a:rPr lang="zh-CN" altLang="en-US" sz="2400" dirty="0">
                <a:solidFill>
                  <a:schemeClr val="tx1"/>
                </a:solidFill>
                <a:latin typeface="仿宋" panose="02010609060101010101" pitchFamily="49" charset="-122"/>
                <a:ea typeface="仿宋" panose="02010609060101010101" pitchFamily="49" charset="-122"/>
              </a:rPr>
              <a:t>方法重载不能靠“方法类型”来区分。</a:t>
            </a:r>
          </a:p>
          <a:p>
            <a:pPr indent="457200">
              <a:lnSpc>
                <a:spcPct val="130000"/>
              </a:lnSpc>
            </a:pPr>
            <a:r>
              <a:rPr lang="zh-CN" altLang="en-US" sz="2400" dirty="0">
                <a:solidFill>
                  <a:schemeClr val="tx1"/>
                </a:solidFill>
                <a:latin typeface="仿宋" panose="02010609060101010101" pitchFamily="49" charset="-122"/>
                <a:ea typeface="仿宋" panose="02010609060101010101" pitchFamily="49" charset="-122"/>
              </a:rPr>
              <a:t>当方法调用时，只要给出实际参数，运行时系统就会自动调用相应的方法而不需程序判断。</a:t>
            </a:r>
          </a:p>
          <a:p>
            <a:pPr indent="457200">
              <a:lnSpc>
                <a:spcPct val="130000"/>
              </a:lnSpc>
            </a:pPr>
            <a:r>
              <a:rPr lang="zh-CN" altLang="en-US" sz="2400" dirty="0">
                <a:solidFill>
                  <a:schemeClr val="tx1"/>
                </a:solidFill>
                <a:latin typeface="仿宋" panose="02010609060101010101" pitchFamily="49" charset="-122"/>
                <a:ea typeface="仿宋" panose="02010609060101010101" pitchFamily="49" charset="-122"/>
              </a:rPr>
              <a:t>一般地，具有相似性质或功能的运算用重载方法。</a:t>
            </a:r>
          </a:p>
        </p:txBody>
      </p:sp>
      <p:sp>
        <p:nvSpPr>
          <p:cNvPr id="25" name="内容占位符 2">
            <a:extLst>
              <a:ext uri="{FF2B5EF4-FFF2-40B4-BE49-F238E27FC236}">
                <a16:creationId xmlns:a16="http://schemas.microsoft.com/office/drawing/2014/main" id="{18904A9D-3F17-4F81-AD97-0700CF889CC6}"/>
              </a:ext>
            </a:extLst>
          </p:cNvPr>
          <p:cNvSpPr txBox="1">
            <a:spLocks/>
          </p:cNvSpPr>
          <p:nvPr/>
        </p:nvSpPr>
        <p:spPr>
          <a:xfrm>
            <a:off x="1066006" y="2134394"/>
            <a:ext cx="9978591"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endParaRPr lang="en-US" altLang="zh-CN" sz="2400" dirty="0">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E1A7D14F-1BE3-48CA-982D-05992686F5C6}"/>
              </a:ext>
            </a:extLst>
          </p:cNvPr>
          <p:cNvSpPr/>
          <p:nvPr/>
        </p:nvSpPr>
        <p:spPr>
          <a:xfrm>
            <a:off x="0" y="5639594"/>
            <a:ext cx="12192000" cy="1228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27" name="组合 26">
            <a:extLst>
              <a:ext uri="{FF2B5EF4-FFF2-40B4-BE49-F238E27FC236}">
                <a16:creationId xmlns:a16="http://schemas.microsoft.com/office/drawing/2014/main" id="{59363796-ED48-4311-A4D6-B269C3396CCD}"/>
              </a:ext>
            </a:extLst>
          </p:cNvPr>
          <p:cNvGrpSpPr/>
          <p:nvPr/>
        </p:nvGrpSpPr>
        <p:grpSpPr>
          <a:xfrm>
            <a:off x="227806" y="5791994"/>
            <a:ext cx="352250" cy="455613"/>
            <a:chOff x="5449889" y="1827213"/>
            <a:chExt cx="352250" cy="455613"/>
          </a:xfrm>
          <a:solidFill>
            <a:srgbClr val="FFFF00"/>
          </a:solidFill>
        </p:grpSpPr>
        <p:sp>
          <p:nvSpPr>
            <p:cNvPr id="28" name="Freeform 125">
              <a:extLst>
                <a:ext uri="{FF2B5EF4-FFF2-40B4-BE49-F238E27FC236}">
                  <a16:creationId xmlns:a16="http://schemas.microsoft.com/office/drawing/2014/main" id="{AB19B694-896F-4501-B770-A6B004074C3A}"/>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9" name="Freeform 126">
              <a:extLst>
                <a:ext uri="{FF2B5EF4-FFF2-40B4-BE49-F238E27FC236}">
                  <a16:creationId xmlns:a16="http://schemas.microsoft.com/office/drawing/2014/main" id="{C597D091-737A-4364-80DC-835629269372}"/>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30" name="内容占位符 2">
            <a:extLst>
              <a:ext uri="{FF2B5EF4-FFF2-40B4-BE49-F238E27FC236}">
                <a16:creationId xmlns:a16="http://schemas.microsoft.com/office/drawing/2014/main" id="{DD15021B-4836-4BBF-A5EE-B9D55939BB1A}"/>
              </a:ext>
            </a:extLst>
          </p:cNvPr>
          <p:cNvSpPr txBox="1">
            <a:spLocks/>
          </p:cNvSpPr>
          <p:nvPr/>
        </p:nvSpPr>
        <p:spPr>
          <a:xfrm>
            <a:off x="608806" y="5776906"/>
            <a:ext cx="11430000"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3.2】</a:t>
            </a:r>
            <a:r>
              <a:rPr lang="zh-CN" altLang="en-US" sz="2400" dirty="0">
                <a:solidFill>
                  <a:schemeClr val="bg1"/>
                </a:solidFill>
                <a:latin typeface="仿宋" panose="02010609060101010101" pitchFamily="49" charset="-122"/>
                <a:ea typeface="仿宋" panose="02010609060101010101" pitchFamily="49" charset="-122"/>
              </a:rPr>
              <a:t>方法的重载。找出两个整型数、三个整型数和三个以上整型数中的最大值。</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Example3_02.java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7566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4">
                                            <p:bg/>
                                          </p:spTgt>
                                        </p:tgtEl>
                                        <p:attrNameLst>
                                          <p:attrName>style.visibility</p:attrName>
                                        </p:attrNameLst>
                                      </p:cBhvr>
                                      <p:to>
                                        <p:strVal val="visible"/>
                                      </p:to>
                                    </p:set>
                                    <p:animEffect transition="in" filter="circle(in)">
                                      <p:cBhvr>
                                        <p:cTn id="10" dur="2000"/>
                                        <p:tgtEl>
                                          <p:spTgt spid="24">
                                            <p:bg/>
                                          </p:spTgt>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 calcmode="lin" valueType="num">
                                      <p:cBhvr additive="base">
                                        <p:cTn id="14"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grpId="0" nodeType="clickEffect">
                                  <p:stCondLst>
                                    <p:cond delay="0"/>
                                  </p:stCondLst>
                                  <p:childTnLst>
                                    <p:set>
                                      <p:cBhvr>
                                        <p:cTn id="19" dur="1" fill="hold">
                                          <p:stCondLst>
                                            <p:cond delay="0"/>
                                          </p:stCondLst>
                                        </p:cTn>
                                        <p:tgtEl>
                                          <p:spTgt spid="24">
                                            <p:txEl>
                                              <p:pRg st="1" end="1"/>
                                            </p:txEl>
                                          </p:spTgt>
                                        </p:tgtEl>
                                        <p:attrNameLst>
                                          <p:attrName>style.visibility</p:attrName>
                                        </p:attrNameLst>
                                      </p:cBhvr>
                                      <p:to>
                                        <p:strVal val="visible"/>
                                      </p:to>
                                    </p:set>
                                    <p:anim calcmode="lin" valueType="num">
                                      <p:cBhvr additive="base">
                                        <p:cTn id="20" dur="500" fill="hold"/>
                                        <p:tgtEl>
                                          <p:spTgt spid="24">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24">
                                            <p:txEl>
                                              <p:pRg st="2" end="2"/>
                                            </p:txEl>
                                          </p:spTgt>
                                        </p:tgtEl>
                                        <p:attrNameLst>
                                          <p:attrName>style.visibility</p:attrName>
                                        </p:attrNameLst>
                                      </p:cBhvr>
                                      <p:to>
                                        <p:strVal val="visible"/>
                                      </p:to>
                                    </p:set>
                                    <p:anim calcmode="lin" valueType="num">
                                      <p:cBhvr additive="base">
                                        <p:cTn id="26" dur="500" fill="hold"/>
                                        <p:tgtEl>
                                          <p:spTgt spid="24">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24">
                                            <p:txEl>
                                              <p:pRg st="3" end="3"/>
                                            </p:txEl>
                                          </p:spTgt>
                                        </p:tgtEl>
                                        <p:attrNameLst>
                                          <p:attrName>style.visibility</p:attrName>
                                        </p:attrNameLst>
                                      </p:cBhvr>
                                      <p:to>
                                        <p:strVal val="visible"/>
                                      </p:to>
                                    </p:set>
                                    <p:anim calcmode="lin" valueType="num">
                                      <p:cBhvr additive="base">
                                        <p:cTn id="32" dur="500" fill="hold"/>
                                        <p:tgtEl>
                                          <p:spTgt spid="24">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4">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24">
                                            <p:txEl>
                                              <p:pRg st="4" end="4"/>
                                            </p:txEl>
                                          </p:spTgt>
                                        </p:tgtEl>
                                        <p:attrNameLst>
                                          <p:attrName>style.visibility</p:attrName>
                                        </p:attrNameLst>
                                      </p:cBhvr>
                                      <p:to>
                                        <p:strVal val="visible"/>
                                      </p:to>
                                    </p:set>
                                    <p:anim calcmode="lin" valueType="num">
                                      <p:cBhvr additive="base">
                                        <p:cTn id="38" dur="500" fill="hold"/>
                                        <p:tgtEl>
                                          <p:spTgt spid="24">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childTnLst>
                          </p:cTn>
                        </p:par>
                        <p:par>
                          <p:cTn id="45" fill="hold">
                            <p:stCondLst>
                              <p:cond delay="500"/>
                            </p:stCondLst>
                            <p:childTnLst>
                              <p:par>
                                <p:cTn id="46" presetID="31" presetClass="entr" presetSubtype="0"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p:cTn id="48" dur="1000" fill="hold"/>
                                        <p:tgtEl>
                                          <p:spTgt spid="27"/>
                                        </p:tgtEl>
                                        <p:attrNameLst>
                                          <p:attrName>ppt_w</p:attrName>
                                        </p:attrNameLst>
                                      </p:cBhvr>
                                      <p:tavLst>
                                        <p:tav tm="0">
                                          <p:val>
                                            <p:fltVal val="0"/>
                                          </p:val>
                                        </p:tav>
                                        <p:tav tm="100000">
                                          <p:val>
                                            <p:strVal val="#ppt_w"/>
                                          </p:val>
                                        </p:tav>
                                      </p:tavLst>
                                    </p:anim>
                                    <p:anim calcmode="lin" valueType="num">
                                      <p:cBhvr>
                                        <p:cTn id="49" dur="1000" fill="hold"/>
                                        <p:tgtEl>
                                          <p:spTgt spid="27"/>
                                        </p:tgtEl>
                                        <p:attrNameLst>
                                          <p:attrName>ppt_h</p:attrName>
                                        </p:attrNameLst>
                                      </p:cBhvr>
                                      <p:tavLst>
                                        <p:tav tm="0">
                                          <p:val>
                                            <p:fltVal val="0"/>
                                          </p:val>
                                        </p:tav>
                                        <p:tav tm="100000">
                                          <p:val>
                                            <p:strVal val="#ppt_h"/>
                                          </p:val>
                                        </p:tav>
                                      </p:tavLst>
                                    </p:anim>
                                    <p:anim calcmode="lin" valueType="num">
                                      <p:cBhvr>
                                        <p:cTn id="50" dur="1000" fill="hold"/>
                                        <p:tgtEl>
                                          <p:spTgt spid="27"/>
                                        </p:tgtEl>
                                        <p:attrNameLst>
                                          <p:attrName>style.rotation</p:attrName>
                                        </p:attrNameLst>
                                      </p:cBhvr>
                                      <p:tavLst>
                                        <p:tav tm="0">
                                          <p:val>
                                            <p:fltVal val="90"/>
                                          </p:val>
                                        </p:tav>
                                        <p:tav tm="100000">
                                          <p:val>
                                            <p:fltVal val="0"/>
                                          </p:val>
                                        </p:tav>
                                      </p:tavLst>
                                    </p:anim>
                                    <p:animEffect transition="in" filter="fade">
                                      <p:cBhvr>
                                        <p:cTn id="51" dur="1000"/>
                                        <p:tgtEl>
                                          <p:spTgt spid="27"/>
                                        </p:tgtEl>
                                      </p:cBhvr>
                                    </p:animEffect>
                                  </p:childTnLst>
                                </p:cTn>
                              </p:par>
                            </p:childTnLst>
                          </p:cTn>
                        </p:par>
                        <p:par>
                          <p:cTn id="52" fill="hold">
                            <p:stCondLst>
                              <p:cond delay="1500"/>
                            </p:stCondLst>
                            <p:childTnLst>
                              <p:par>
                                <p:cTn id="53" presetID="2" presetClass="entr" presetSubtype="2"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1+#ppt_w/2"/>
                                          </p:val>
                                        </p:tav>
                                        <p:tav tm="100000">
                                          <p:val>
                                            <p:strVal val="#ppt_x"/>
                                          </p:val>
                                        </p:tav>
                                      </p:tavLst>
                                    </p:anim>
                                    <p:anim calcmode="lin" valueType="num">
                                      <p:cBhvr additive="base">
                                        <p:cTn id="5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24" grpId="0" uiExpand="1" build="p" animBg="1"/>
      <p:bldP spid="26" grpId="0" animBg="1"/>
      <p:bldP spid="30"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FFD88D-BF89-48EC-9290-2F0644F78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0255"/>
          </a:xfrm>
          <a:prstGeom prst="rect">
            <a:avLst/>
          </a:prstGeom>
        </p:spPr>
      </p:pic>
      <p:sp>
        <p:nvSpPr>
          <p:cNvPr id="5" name="矩形 4">
            <a:extLst>
              <a:ext uri="{FF2B5EF4-FFF2-40B4-BE49-F238E27FC236}">
                <a16:creationId xmlns:a16="http://schemas.microsoft.com/office/drawing/2014/main" id="{BE330DB4-9685-4C7D-A3B8-BFA6B41156D9}"/>
              </a:ext>
            </a:extLst>
          </p:cNvPr>
          <p:cNvSpPr/>
          <p:nvPr/>
        </p:nvSpPr>
        <p:spPr>
          <a:xfrm>
            <a:off x="19744"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81BF3D36-3BF4-4E7B-A663-9B90D04FD428}"/>
              </a:ext>
            </a:extLst>
          </p:cNvPr>
          <p:cNvSpPr/>
          <p:nvPr/>
        </p:nvSpPr>
        <p:spPr>
          <a:xfrm>
            <a:off x="4244913" y="1345474"/>
            <a:ext cx="3778347" cy="3779714"/>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1297C28-9027-4614-839A-E309F1E7C81D}"/>
              </a:ext>
            </a:extLst>
          </p:cNvPr>
          <p:cNvSpPr/>
          <p:nvPr/>
        </p:nvSpPr>
        <p:spPr>
          <a:xfrm>
            <a:off x="4520347" y="1605805"/>
            <a:ext cx="3238828" cy="324000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A3D24608-E803-4A3C-896A-3D276C7C6021}"/>
              </a:ext>
            </a:extLst>
          </p:cNvPr>
          <p:cNvCxnSpPr/>
          <p:nvPr/>
        </p:nvCxnSpPr>
        <p:spPr>
          <a:xfrm flipV="1">
            <a:off x="2026949" y="3297244"/>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C6D8C9-F80F-4FEC-8063-50B54995F732}"/>
              </a:ext>
            </a:extLst>
          </p:cNvPr>
          <p:cNvCxnSpPr/>
          <p:nvPr/>
        </p:nvCxnSpPr>
        <p:spPr>
          <a:xfrm>
            <a:off x="2030304"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79E2416-6782-43F2-A864-B178CA198426}"/>
              </a:ext>
            </a:extLst>
          </p:cNvPr>
          <p:cNvCxnSpPr/>
          <p:nvPr/>
        </p:nvCxnSpPr>
        <p:spPr>
          <a:xfrm>
            <a:off x="1557586"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8FDA163-5321-44BC-B593-6F1A4AF16E76}"/>
              </a:ext>
            </a:extLst>
          </p:cNvPr>
          <p:cNvSpPr/>
          <p:nvPr/>
        </p:nvSpPr>
        <p:spPr>
          <a:xfrm>
            <a:off x="1522834" y="3274382"/>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78F3A09-4621-42FF-B2CD-901CF0E64A0A}"/>
              </a:ext>
            </a:extLst>
          </p:cNvPr>
          <p:cNvSpPr/>
          <p:nvPr/>
        </p:nvSpPr>
        <p:spPr>
          <a:xfrm>
            <a:off x="2504430" y="32743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A05833-E77B-459E-AFE7-31FC80678818}"/>
              </a:ext>
            </a:extLst>
          </p:cNvPr>
          <p:cNvSpPr/>
          <p:nvPr/>
        </p:nvSpPr>
        <p:spPr>
          <a:xfrm rot="16200000">
            <a:off x="1540220" y="2803978"/>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1C879A3-692F-4AE7-95BF-171C905C7C12}"/>
              </a:ext>
            </a:extLst>
          </p:cNvPr>
          <p:cNvCxnSpPr/>
          <p:nvPr/>
        </p:nvCxnSpPr>
        <p:spPr>
          <a:xfrm flipV="1">
            <a:off x="10175904" y="3295840"/>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2B1164-933E-4045-8EB3-250888760A56}"/>
              </a:ext>
            </a:extLst>
          </p:cNvPr>
          <p:cNvCxnSpPr/>
          <p:nvPr/>
        </p:nvCxnSpPr>
        <p:spPr>
          <a:xfrm>
            <a:off x="10179259" y="3295840"/>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0B0384A-B864-4C24-B774-9B81FAD7CA8B}"/>
              </a:ext>
            </a:extLst>
          </p:cNvPr>
          <p:cNvCxnSpPr/>
          <p:nvPr/>
        </p:nvCxnSpPr>
        <p:spPr>
          <a:xfrm>
            <a:off x="9701779" y="3295839"/>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DF439573-3377-4989-9B35-C42B05654495}"/>
              </a:ext>
            </a:extLst>
          </p:cNvPr>
          <p:cNvSpPr/>
          <p:nvPr/>
        </p:nvSpPr>
        <p:spPr>
          <a:xfrm>
            <a:off x="9665440" y="3272978"/>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9AFF372-FC44-4EDB-B6BA-5DA215731B36}"/>
              </a:ext>
            </a:extLst>
          </p:cNvPr>
          <p:cNvSpPr/>
          <p:nvPr/>
        </p:nvSpPr>
        <p:spPr>
          <a:xfrm>
            <a:off x="10653385" y="3277739"/>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ED4CE43-B404-4F8F-AD69-AA6566225674}"/>
              </a:ext>
            </a:extLst>
          </p:cNvPr>
          <p:cNvSpPr/>
          <p:nvPr/>
        </p:nvSpPr>
        <p:spPr>
          <a:xfrm rot="16200000">
            <a:off x="9689175" y="2802573"/>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52C055B-B333-4A7B-8B40-4B34DA7D7D1F}"/>
              </a:ext>
            </a:extLst>
          </p:cNvPr>
          <p:cNvCxnSpPr/>
          <p:nvPr/>
        </p:nvCxnSpPr>
        <p:spPr>
          <a:xfrm>
            <a:off x="2520213" y="3297242"/>
            <a:ext cx="290852"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4F2026E-3287-4C13-846F-197D58BC94B1}"/>
              </a:ext>
            </a:extLst>
          </p:cNvPr>
          <p:cNvSpPr/>
          <p:nvPr/>
        </p:nvSpPr>
        <p:spPr>
          <a:xfrm>
            <a:off x="2761077" y="3244856"/>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800EE3B3-501E-4328-8183-09457C9D0A90}"/>
              </a:ext>
            </a:extLst>
          </p:cNvPr>
          <p:cNvCxnSpPr/>
          <p:nvPr/>
        </p:nvCxnSpPr>
        <p:spPr>
          <a:xfrm>
            <a:off x="2811063" y="3297244"/>
            <a:ext cx="328493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BE53A0-D47B-49EF-AD7D-21118993407D}"/>
              </a:ext>
            </a:extLst>
          </p:cNvPr>
          <p:cNvCxnSpPr/>
          <p:nvPr/>
        </p:nvCxnSpPr>
        <p:spPr>
          <a:xfrm flipH="1">
            <a:off x="9390546" y="3295335"/>
            <a:ext cx="307880" cy="254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AAD542D-442E-4D6D-9F91-74F9984DE2E3}"/>
              </a:ext>
            </a:extLst>
          </p:cNvPr>
          <p:cNvSpPr/>
          <p:nvPr/>
        </p:nvSpPr>
        <p:spPr>
          <a:xfrm rot="10800000">
            <a:off x="9340555" y="3245012"/>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E482A5C1-DB5E-4762-942E-110FDD48094E}"/>
              </a:ext>
            </a:extLst>
          </p:cNvPr>
          <p:cNvCxnSpPr/>
          <p:nvPr/>
        </p:nvCxnSpPr>
        <p:spPr>
          <a:xfrm flipH="1">
            <a:off x="6096000" y="3296288"/>
            <a:ext cx="329454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1C121E0-03C9-4C54-B4B6-DFCF17E3807D}"/>
              </a:ext>
            </a:extLst>
          </p:cNvPr>
          <p:cNvCxnSpPr>
            <a:stCxn id="6" idx="7"/>
          </p:cNvCxnSpPr>
          <p:nvPr/>
        </p:nvCxnSpPr>
        <p:spPr>
          <a:xfrm flipH="1">
            <a:off x="6096000" y="1898999"/>
            <a:ext cx="1373934" cy="139633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A20F825-BA5E-4A6A-882A-86EA7DA99D64}"/>
              </a:ext>
            </a:extLst>
          </p:cNvPr>
          <p:cNvCxnSpPr>
            <a:stCxn id="6" idx="3"/>
          </p:cNvCxnSpPr>
          <p:nvPr/>
        </p:nvCxnSpPr>
        <p:spPr>
          <a:xfrm flipV="1">
            <a:off x="4798238" y="3295334"/>
            <a:ext cx="1297762" cy="127632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80B1CAF-F8C5-4FF2-981A-BABA0503FD4D}"/>
              </a:ext>
            </a:extLst>
          </p:cNvPr>
          <p:cNvCxnSpPr/>
          <p:nvPr/>
        </p:nvCxnSpPr>
        <p:spPr>
          <a:xfrm flipH="1" flipV="1">
            <a:off x="6099356" y="3300602"/>
            <a:ext cx="1318883" cy="1150629"/>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7997480-D55C-44F8-9389-078FD68956F1}"/>
              </a:ext>
            </a:extLst>
          </p:cNvPr>
          <p:cNvCxnSpPr>
            <a:endCxn id="34" idx="1"/>
          </p:cNvCxnSpPr>
          <p:nvPr/>
        </p:nvCxnSpPr>
        <p:spPr>
          <a:xfrm flipH="1" flipV="1">
            <a:off x="4877791" y="1977103"/>
            <a:ext cx="1221564" cy="131537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C290C461-FF47-4653-B656-C24A5A2E02F3}"/>
              </a:ext>
            </a:extLst>
          </p:cNvPr>
          <p:cNvSpPr/>
          <p:nvPr/>
        </p:nvSpPr>
        <p:spPr>
          <a:xfrm>
            <a:off x="2753564" y="3216147"/>
            <a:ext cx="152609" cy="152664"/>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16B531F-B19D-4D2E-8669-073D27AB0F9D}"/>
              </a:ext>
            </a:extLst>
          </p:cNvPr>
          <p:cNvSpPr/>
          <p:nvPr/>
        </p:nvSpPr>
        <p:spPr>
          <a:xfrm>
            <a:off x="9279806" y="3197348"/>
            <a:ext cx="160725" cy="16078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17FF65A7-7E7A-4E15-96D6-CA6D104E7BAE}"/>
              </a:ext>
            </a:extLst>
          </p:cNvPr>
          <p:cNvSpPr/>
          <p:nvPr/>
        </p:nvSpPr>
        <p:spPr>
          <a:xfrm>
            <a:off x="4754622" y="4533716"/>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7224768-3386-4CA0-81FD-AD30351638D8}"/>
              </a:ext>
            </a:extLst>
          </p:cNvPr>
          <p:cNvSpPr/>
          <p:nvPr/>
        </p:nvSpPr>
        <p:spPr>
          <a:xfrm>
            <a:off x="7419946" y="1856417"/>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B3D2CB2-3C3D-4D0C-812C-7FA5E43F5D13}"/>
              </a:ext>
            </a:extLst>
          </p:cNvPr>
          <p:cNvSpPr/>
          <p:nvPr/>
        </p:nvSpPr>
        <p:spPr>
          <a:xfrm>
            <a:off x="4360748" y="1459873"/>
            <a:ext cx="3530587" cy="3531864"/>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24D0F3FF-72D9-48E8-ACA8-B976165615FC}"/>
              </a:ext>
            </a:extLst>
          </p:cNvPr>
          <p:cNvSpPr/>
          <p:nvPr/>
        </p:nvSpPr>
        <p:spPr>
          <a:xfrm>
            <a:off x="4838732" y="1949813"/>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3A604AA-7DC5-480F-9255-C81EA4A3AAF7}"/>
              </a:ext>
            </a:extLst>
          </p:cNvPr>
          <p:cNvSpPr/>
          <p:nvPr/>
        </p:nvSpPr>
        <p:spPr>
          <a:xfrm>
            <a:off x="7322138" y="4424160"/>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7A14DD77-8A8A-4E61-9E28-39019D431169}"/>
              </a:ext>
            </a:extLst>
          </p:cNvPr>
          <p:cNvGrpSpPr/>
          <p:nvPr/>
        </p:nvGrpSpPr>
        <p:grpSpPr>
          <a:xfrm>
            <a:off x="4514671" y="1605805"/>
            <a:ext cx="3238829" cy="3240000"/>
            <a:chOff x="4514099" y="1605805"/>
            <a:chExt cx="3240000" cy="3240000"/>
          </a:xfrm>
        </p:grpSpPr>
        <p:sp>
          <p:nvSpPr>
            <p:cNvPr id="38" name="椭圆 37">
              <a:extLst>
                <a:ext uri="{FF2B5EF4-FFF2-40B4-BE49-F238E27FC236}">
                  <a16:creationId xmlns:a16="http://schemas.microsoft.com/office/drawing/2014/main" id="{36EE90AD-3856-4C02-AA14-28EAC9EACB4A}"/>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42">
              <a:extLst>
                <a:ext uri="{FF2B5EF4-FFF2-40B4-BE49-F238E27FC236}">
                  <a16:creationId xmlns:a16="http://schemas.microsoft.com/office/drawing/2014/main" id="{729F789C-6FF8-4988-87D9-07720C5C4767}"/>
                </a:ext>
              </a:extLst>
            </p:cNvPr>
            <p:cNvSpPr txBox="1"/>
            <p:nvPr/>
          </p:nvSpPr>
          <p:spPr>
            <a:xfrm>
              <a:off x="4724220" y="2762074"/>
              <a:ext cx="2858485" cy="523220"/>
            </a:xfrm>
            <a:prstGeom prst="rect">
              <a:avLst/>
            </a:prstGeom>
            <a:noFill/>
          </p:spPr>
          <p:txBody>
            <a:bodyPr wrap="square" rtlCol="0">
              <a:spAutoFit/>
            </a:bodyPr>
            <a:lstStyle/>
            <a:p>
              <a:pPr algn="dist"/>
              <a:r>
                <a:rPr lang="zh-CN" altLang="en-US" sz="2799" b="1" dirty="0">
                  <a:solidFill>
                    <a:schemeClr val="bg1"/>
                  </a:solidFill>
                  <a:latin typeface="仿宋" panose="02010609060101010101" pitchFamily="49" charset="-122"/>
                  <a:ea typeface="仿宋" panose="02010609060101010101" pitchFamily="49" charset="-122"/>
                </a:rPr>
                <a:t>谢谢大家</a:t>
              </a:r>
            </a:p>
          </p:txBody>
        </p:sp>
        <p:sp>
          <p:nvSpPr>
            <p:cNvPr id="40" name="文本框 43">
              <a:extLst>
                <a:ext uri="{FF2B5EF4-FFF2-40B4-BE49-F238E27FC236}">
                  <a16:creationId xmlns:a16="http://schemas.microsoft.com/office/drawing/2014/main" id="{CFEED46C-FADD-4762-8863-1ADEAEA256A3}"/>
                </a:ext>
              </a:extLst>
            </p:cNvPr>
            <p:cNvSpPr txBox="1"/>
            <p:nvPr/>
          </p:nvSpPr>
          <p:spPr>
            <a:xfrm>
              <a:off x="4519776" y="3433912"/>
              <a:ext cx="3224090" cy="400110"/>
            </a:xfrm>
            <a:prstGeom prst="rect">
              <a:avLst/>
            </a:prstGeom>
            <a:noFill/>
          </p:spPr>
          <p:txBody>
            <a:bodyPr wrap="square" rtlCol="0">
              <a:spAutoFit/>
            </a:bodyPr>
            <a:lstStyle/>
            <a:p>
              <a:pPr algn="ctr"/>
              <a:r>
                <a:rPr lang="en-US" altLang="zh-CN" sz="2000" b="1" dirty="0">
                  <a:solidFill>
                    <a:schemeClr val="bg1"/>
                  </a:solidFill>
                  <a:latin typeface="仿宋" panose="02010609060101010101" pitchFamily="49" charset="-122"/>
                  <a:ea typeface="仿宋" panose="02010609060101010101" pitchFamily="49" charset="-122"/>
                </a:rPr>
                <a:t>Java</a:t>
              </a:r>
              <a:r>
                <a:rPr lang="zh-CN" altLang="en-US" sz="2000" b="1" dirty="0">
                  <a:solidFill>
                    <a:schemeClr val="bg1"/>
                  </a:solidFill>
                  <a:latin typeface="仿宋" panose="02010609060101010101" pitchFamily="49" charset="-122"/>
                  <a:ea typeface="仿宋" panose="02010609060101010101" pitchFamily="49" charset="-122"/>
                </a:rPr>
                <a:t>程序设计</a:t>
              </a:r>
            </a:p>
          </p:txBody>
        </p:sp>
      </p:grpSp>
      <p:cxnSp>
        <p:nvCxnSpPr>
          <p:cNvPr id="41" name="直接连接符 40">
            <a:extLst>
              <a:ext uri="{FF2B5EF4-FFF2-40B4-BE49-F238E27FC236}">
                <a16:creationId xmlns:a16="http://schemas.microsoft.com/office/drawing/2014/main" id="{F2B4B06A-EF2A-48AE-A62B-D5CF65CC5807}"/>
              </a:ext>
            </a:extLst>
          </p:cNvPr>
          <p:cNvCxnSpPr>
            <a:stCxn id="19" idx="4"/>
          </p:cNvCxnSpPr>
          <p:nvPr/>
        </p:nvCxnSpPr>
        <p:spPr>
          <a:xfrm flipV="1">
            <a:off x="10669166"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C1FB052-3BEF-4E89-B62A-AEB6DFE89EB7}"/>
              </a:ext>
            </a:extLst>
          </p:cNvPr>
          <p:cNvCxnSpPr/>
          <p:nvPr/>
        </p:nvCxnSpPr>
        <p:spPr>
          <a:xfrm flipV="1">
            <a:off x="-119793"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29DF6446-0810-42B3-A94A-DF47FB0A247C}"/>
              </a:ext>
            </a:extLst>
          </p:cNvPr>
          <p:cNvSpPr/>
          <p:nvPr/>
        </p:nvSpPr>
        <p:spPr>
          <a:xfrm>
            <a:off x="588769" y="3148840"/>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B93CC2F-B776-4D51-AA6F-11055A861D9F}"/>
              </a:ext>
            </a:extLst>
          </p:cNvPr>
          <p:cNvSpPr/>
          <p:nvPr/>
        </p:nvSpPr>
        <p:spPr>
          <a:xfrm>
            <a:off x="11327695" y="3158365"/>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21A5A68E-88A9-4193-A771-7A989334B7C8}"/>
              </a:ext>
            </a:extLst>
          </p:cNvPr>
          <p:cNvGrpSpPr/>
          <p:nvPr/>
        </p:nvGrpSpPr>
        <p:grpSpPr>
          <a:xfrm>
            <a:off x="3787185" y="920331"/>
            <a:ext cx="4654297" cy="4663235"/>
            <a:chOff x="4095140" y="1166024"/>
            <a:chExt cx="4140000" cy="4146450"/>
          </a:xfrm>
        </p:grpSpPr>
        <p:sp>
          <p:nvSpPr>
            <p:cNvPr id="46" name="椭圆 45">
              <a:extLst>
                <a:ext uri="{FF2B5EF4-FFF2-40B4-BE49-F238E27FC236}">
                  <a16:creationId xmlns:a16="http://schemas.microsoft.com/office/drawing/2014/main" id="{1633EA82-B0E9-46B6-AB14-7FF5EEFE3435}"/>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5C4577AE-B83D-44B2-A3E0-563C2F11459E}"/>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20EA642-260F-4477-A9E8-CDF9D9EF7AFC}"/>
              </a:ext>
            </a:extLst>
          </p:cNvPr>
          <p:cNvGrpSpPr/>
          <p:nvPr/>
        </p:nvGrpSpPr>
        <p:grpSpPr>
          <a:xfrm rot="12406911">
            <a:off x="3802146" y="908468"/>
            <a:ext cx="4654297" cy="4663235"/>
            <a:chOff x="4095140" y="1166024"/>
            <a:chExt cx="4140000" cy="4146450"/>
          </a:xfrm>
        </p:grpSpPr>
        <p:sp>
          <p:nvSpPr>
            <p:cNvPr id="49" name="椭圆 48">
              <a:extLst>
                <a:ext uri="{FF2B5EF4-FFF2-40B4-BE49-F238E27FC236}">
                  <a16:creationId xmlns:a16="http://schemas.microsoft.com/office/drawing/2014/main" id="{224D814C-BB42-4E79-BACA-9EAC714CE0E8}"/>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73015C8C-357D-4845-9642-841581251C1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9B7E8D2F-08B9-403B-9E63-50F7F289C110}"/>
              </a:ext>
            </a:extLst>
          </p:cNvPr>
          <p:cNvGrpSpPr/>
          <p:nvPr/>
        </p:nvGrpSpPr>
        <p:grpSpPr>
          <a:xfrm rot="6181611">
            <a:off x="3774368" y="927626"/>
            <a:ext cx="4655982" cy="4661548"/>
            <a:chOff x="4095139" y="1166024"/>
            <a:chExt cx="4140001" cy="4146450"/>
          </a:xfrm>
        </p:grpSpPr>
        <p:sp>
          <p:nvSpPr>
            <p:cNvPr id="52" name="椭圆 51">
              <a:extLst>
                <a:ext uri="{FF2B5EF4-FFF2-40B4-BE49-F238E27FC236}">
                  <a16:creationId xmlns:a16="http://schemas.microsoft.com/office/drawing/2014/main" id="{EEC29CEC-5CC8-4978-9E54-A2145AB4C5D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弧形 52">
              <a:extLst>
                <a:ext uri="{FF2B5EF4-FFF2-40B4-BE49-F238E27FC236}">
                  <a16:creationId xmlns:a16="http://schemas.microsoft.com/office/drawing/2014/main" id="{F6AA375E-B79B-44BB-BFF2-FCDF0D4FFA99}"/>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3D84B338-2E35-47E7-9B9B-EF7B9185DDFF}"/>
              </a:ext>
            </a:extLst>
          </p:cNvPr>
          <p:cNvGrpSpPr/>
          <p:nvPr/>
        </p:nvGrpSpPr>
        <p:grpSpPr>
          <a:xfrm>
            <a:off x="1724582" y="3048089"/>
            <a:ext cx="562300" cy="513352"/>
            <a:chOff x="550862" y="596106"/>
            <a:chExt cx="1495425" cy="1365250"/>
          </a:xfrm>
          <a:solidFill>
            <a:srgbClr val="FFA000"/>
          </a:solidFill>
        </p:grpSpPr>
        <p:sp>
          <p:nvSpPr>
            <p:cNvPr id="55" name="Freeform 6">
              <a:extLst>
                <a:ext uri="{FF2B5EF4-FFF2-40B4-BE49-F238E27FC236}">
                  <a16:creationId xmlns:a16="http://schemas.microsoft.com/office/drawing/2014/main" id="{78160D03-59D7-40CC-AA81-1DB89E09BEF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7">
              <a:extLst>
                <a:ext uri="{FF2B5EF4-FFF2-40B4-BE49-F238E27FC236}">
                  <a16:creationId xmlns:a16="http://schemas.microsoft.com/office/drawing/2014/main" id="{62422C50-380C-48BF-8B42-0F62591C5739}"/>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BA4CD255-9326-434D-8125-F998C1567CC1}"/>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D519EFC3-5E4A-41DF-95E9-7FCA7989697F}"/>
              </a:ext>
            </a:extLst>
          </p:cNvPr>
          <p:cNvGrpSpPr/>
          <p:nvPr/>
        </p:nvGrpSpPr>
        <p:grpSpPr>
          <a:xfrm>
            <a:off x="9897676" y="3062356"/>
            <a:ext cx="616901" cy="519009"/>
            <a:chOff x="5146675" y="766763"/>
            <a:chExt cx="1590676" cy="1338263"/>
          </a:xfrm>
        </p:grpSpPr>
        <p:sp>
          <p:nvSpPr>
            <p:cNvPr id="59" name="Oval 18">
              <a:extLst>
                <a:ext uri="{FF2B5EF4-FFF2-40B4-BE49-F238E27FC236}">
                  <a16:creationId xmlns:a16="http://schemas.microsoft.com/office/drawing/2014/main" id="{EAC2BFD3-7830-4DC5-8897-BFBC242EA80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Freeform 19">
              <a:extLst>
                <a:ext uri="{FF2B5EF4-FFF2-40B4-BE49-F238E27FC236}">
                  <a16:creationId xmlns:a16="http://schemas.microsoft.com/office/drawing/2014/main" id="{D9AD9D27-6532-4D9F-B18A-8786732E058C}"/>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Freeform 20">
              <a:extLst>
                <a:ext uri="{FF2B5EF4-FFF2-40B4-BE49-F238E27FC236}">
                  <a16:creationId xmlns:a16="http://schemas.microsoft.com/office/drawing/2014/main" id="{3E00F361-2FB9-478E-B80C-C8995DDAB086}"/>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Freeform 21">
              <a:extLst>
                <a:ext uri="{FF2B5EF4-FFF2-40B4-BE49-F238E27FC236}">
                  <a16:creationId xmlns:a16="http://schemas.microsoft.com/office/drawing/2014/main" id="{735D0FA9-D196-4543-B3F2-4C0634E28062}"/>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Freeform 22">
              <a:extLst>
                <a:ext uri="{FF2B5EF4-FFF2-40B4-BE49-F238E27FC236}">
                  <a16:creationId xmlns:a16="http://schemas.microsoft.com/office/drawing/2014/main" id="{4C067A16-EB3A-4AF9-88A0-2E65A3998E3E}"/>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23">
              <a:extLst>
                <a:ext uri="{FF2B5EF4-FFF2-40B4-BE49-F238E27FC236}">
                  <a16:creationId xmlns:a16="http://schemas.microsoft.com/office/drawing/2014/main" id="{CB2245CD-086A-4952-A70B-801300D9EC42}"/>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Freeform 24">
              <a:extLst>
                <a:ext uri="{FF2B5EF4-FFF2-40B4-BE49-F238E27FC236}">
                  <a16:creationId xmlns:a16="http://schemas.microsoft.com/office/drawing/2014/main" id="{29467CF5-13D5-486B-AAFD-C6638DAD4EC3}"/>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Oval 25">
              <a:extLst>
                <a:ext uri="{FF2B5EF4-FFF2-40B4-BE49-F238E27FC236}">
                  <a16:creationId xmlns:a16="http://schemas.microsoft.com/office/drawing/2014/main" id="{B26965F3-8259-4FD2-BBF6-3F411930B5EF}"/>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Freeform 26">
              <a:extLst>
                <a:ext uri="{FF2B5EF4-FFF2-40B4-BE49-F238E27FC236}">
                  <a16:creationId xmlns:a16="http://schemas.microsoft.com/office/drawing/2014/main" id="{50BA588B-C7C2-4C48-8C36-906138457A66}"/>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Freeform 27">
              <a:extLst>
                <a:ext uri="{FF2B5EF4-FFF2-40B4-BE49-F238E27FC236}">
                  <a16:creationId xmlns:a16="http://schemas.microsoft.com/office/drawing/2014/main" id="{5F623E0E-C4B0-493D-8EC6-E53AB6A0B992}"/>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Oval 28">
              <a:extLst>
                <a:ext uri="{FF2B5EF4-FFF2-40B4-BE49-F238E27FC236}">
                  <a16:creationId xmlns:a16="http://schemas.microsoft.com/office/drawing/2014/main" id="{EB04C61E-995D-4720-BC68-7BE17F62B6CA}"/>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Freeform 29">
              <a:extLst>
                <a:ext uri="{FF2B5EF4-FFF2-40B4-BE49-F238E27FC236}">
                  <a16:creationId xmlns:a16="http://schemas.microsoft.com/office/drawing/2014/main" id="{0E90A824-5F11-45B9-80DE-B336DECAEEE7}"/>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5518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圆角矩形 11">
            <a:extLst>
              <a:ext uri="{FF2B5EF4-FFF2-40B4-BE49-F238E27FC236}">
                <a16:creationId xmlns:a16="http://schemas.microsoft.com/office/drawing/2014/main" id="{84DEE386-5995-4C39-A8B1-B6C9321A3AC5}"/>
              </a:ext>
            </a:extLst>
          </p:cNvPr>
          <p:cNvSpPr/>
          <p:nvPr/>
        </p:nvSpPr>
        <p:spPr>
          <a:xfrm>
            <a:off x="685800" y="1158964"/>
            <a:ext cx="10820400" cy="4876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3FA3791A-E0FA-416B-8EF0-72FCA2FBFEBB}"/>
              </a:ext>
            </a:extLst>
          </p:cNvPr>
          <p:cNvSpPr txBox="1">
            <a:spLocks/>
          </p:cNvSpPr>
          <p:nvPr/>
        </p:nvSpPr>
        <p:spPr>
          <a:xfrm>
            <a:off x="1066800" y="1311364"/>
            <a:ext cx="10271763" cy="45720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62865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方法的调用有两种形式，一种是嵌套调用，另一种是递归调用。</a:t>
            </a:r>
          </a:p>
          <a:p>
            <a:pPr marL="0" indent="62865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递归方法是一个方法在执行过程中直接或间接调用了自身。通过递归调用，可以将问题简化为规模缩小了的同类问题的子问题。</a:t>
            </a:r>
          </a:p>
          <a:p>
            <a:pPr marL="0" indent="62865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使用方法递归调用时，应满足三个要求：</a:t>
            </a:r>
          </a:p>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一是每一次的调用都会</a:t>
            </a:r>
            <a:r>
              <a:rPr lang="zh-CN" altLang="en-US" sz="2400" b="1" dirty="0">
                <a:solidFill>
                  <a:schemeClr val="tx1"/>
                </a:solidFill>
                <a:latin typeface="仿宋" panose="02010609060101010101" pitchFamily="49" charset="-122"/>
                <a:ea typeface="仿宋" panose="02010609060101010101" pitchFamily="49" charset="-122"/>
              </a:rPr>
              <a:t>使问题得到简化</a:t>
            </a:r>
          </a:p>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二是</a:t>
            </a:r>
            <a:r>
              <a:rPr lang="zh-CN" altLang="en-US" sz="2400" b="1" dirty="0">
                <a:solidFill>
                  <a:schemeClr val="tx1"/>
                </a:solidFill>
                <a:latin typeface="仿宋" panose="02010609060101010101" pitchFamily="49" charset="-122"/>
                <a:ea typeface="仿宋" panose="02010609060101010101" pitchFamily="49" charset="-122"/>
              </a:rPr>
              <a:t>前后调用应该有一定的关系</a:t>
            </a:r>
            <a:r>
              <a:rPr lang="zh-CN" altLang="en-US" sz="2400" dirty="0">
                <a:solidFill>
                  <a:schemeClr val="tx1"/>
                </a:solidFill>
                <a:latin typeface="仿宋" panose="02010609060101010101" pitchFamily="49" charset="-122"/>
                <a:ea typeface="仿宋" panose="02010609060101010101" pitchFamily="49" charset="-122"/>
              </a:rPr>
              <a:t>，通常是前一次调用要为后一次调用准备好条件（数据）；</a:t>
            </a:r>
          </a:p>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三是在</a:t>
            </a:r>
            <a:r>
              <a:rPr lang="zh-CN" altLang="en-US" sz="2400" b="1" dirty="0">
                <a:solidFill>
                  <a:schemeClr val="tx1"/>
                </a:solidFill>
                <a:latin typeface="仿宋" panose="02010609060101010101" pitchFamily="49" charset="-122"/>
                <a:ea typeface="仿宋" panose="02010609060101010101" pitchFamily="49" charset="-122"/>
              </a:rPr>
              <a:t>问题规模极小时应该终止递归调用</a:t>
            </a:r>
            <a:r>
              <a:rPr lang="zh-CN" altLang="en-US" sz="2400" dirty="0">
                <a:solidFill>
                  <a:schemeClr val="tx1"/>
                </a:solidFill>
                <a:latin typeface="仿宋" panose="02010609060101010101" pitchFamily="49" charset="-122"/>
                <a:ea typeface="仿宋" panose="02010609060101010101" pitchFamily="49" charset="-122"/>
              </a:rPr>
              <a:t>，以避免无限递归调用，也就是应该有递归调用结束的条件。</a:t>
            </a:r>
          </a:p>
        </p:txBody>
      </p:sp>
    </p:spTree>
    <p:extLst>
      <p:ext uri="{BB962C8B-B14F-4D97-AF65-F5344CB8AC3E}">
        <p14:creationId xmlns:p14="http://schemas.microsoft.com/office/powerpoint/2010/main" val="195375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25">
                                            <p:txEl>
                                              <p:pRg st="0" end="0"/>
                                            </p:txEl>
                                          </p:spTgt>
                                        </p:tgtEl>
                                        <p:attrNameLst>
                                          <p:attrName>style.visibility</p:attrName>
                                        </p:attrNameLst>
                                      </p:cBhvr>
                                      <p:to>
                                        <p:strVal val="visible"/>
                                      </p:to>
                                    </p:set>
                                    <p:anim calcmode="lin" valueType="num">
                                      <p:cBhvr additive="base">
                                        <p:cTn id="14"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grpId="0" nodeType="clickEffect">
                                  <p:stCondLst>
                                    <p:cond delay="0"/>
                                  </p:stCondLst>
                                  <p:childTnLst>
                                    <p:set>
                                      <p:cBhvr>
                                        <p:cTn id="19" dur="1" fill="hold">
                                          <p:stCondLst>
                                            <p:cond delay="0"/>
                                          </p:stCondLst>
                                        </p:cTn>
                                        <p:tgtEl>
                                          <p:spTgt spid="25">
                                            <p:txEl>
                                              <p:pRg st="1" end="1"/>
                                            </p:txEl>
                                          </p:spTgt>
                                        </p:tgtEl>
                                        <p:attrNameLst>
                                          <p:attrName>style.visibility</p:attrName>
                                        </p:attrNameLst>
                                      </p:cBhvr>
                                      <p:to>
                                        <p:strVal val="visible"/>
                                      </p:to>
                                    </p:set>
                                    <p:anim calcmode="lin" valueType="num">
                                      <p:cBhvr additive="base">
                                        <p:cTn id="20" dur="500" fill="hold"/>
                                        <p:tgtEl>
                                          <p:spTgt spid="25">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2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25">
                                            <p:txEl>
                                              <p:pRg st="2" end="2"/>
                                            </p:txEl>
                                          </p:spTgt>
                                        </p:tgtEl>
                                        <p:attrNameLst>
                                          <p:attrName>style.visibility</p:attrName>
                                        </p:attrNameLst>
                                      </p:cBhvr>
                                      <p:to>
                                        <p:strVal val="visible"/>
                                      </p:to>
                                    </p:set>
                                    <p:anim calcmode="lin" valueType="num">
                                      <p:cBhvr additive="base">
                                        <p:cTn id="26" dur="500" fill="hold"/>
                                        <p:tgtEl>
                                          <p:spTgt spid="25">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txEl>
                                              <p:pRg st="2" end="2"/>
                                            </p:txEl>
                                          </p:spTgt>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2" presetClass="entr" presetSubtype="2" fill="hold" grpId="0" nodeType="afterEffect">
                                  <p:stCondLst>
                                    <p:cond delay="0"/>
                                  </p:stCondLst>
                                  <p:childTnLst>
                                    <p:set>
                                      <p:cBhvr>
                                        <p:cTn id="30" dur="1" fill="hold">
                                          <p:stCondLst>
                                            <p:cond delay="0"/>
                                          </p:stCondLst>
                                        </p:cTn>
                                        <p:tgtEl>
                                          <p:spTgt spid="25">
                                            <p:txEl>
                                              <p:pRg st="3" end="3"/>
                                            </p:txEl>
                                          </p:spTgt>
                                        </p:tgtEl>
                                        <p:attrNameLst>
                                          <p:attrName>style.visibility</p:attrName>
                                        </p:attrNameLst>
                                      </p:cBhvr>
                                      <p:to>
                                        <p:strVal val="visible"/>
                                      </p:to>
                                    </p:set>
                                    <p:anim calcmode="lin" valueType="num">
                                      <p:cBhvr additive="base">
                                        <p:cTn id="31" dur="500" fill="hold"/>
                                        <p:tgtEl>
                                          <p:spTgt spid="25">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5">
                                            <p:txEl>
                                              <p:pRg st="4" end="4"/>
                                            </p:txEl>
                                          </p:spTgt>
                                        </p:tgtEl>
                                        <p:attrNameLst>
                                          <p:attrName>style.visibility</p:attrName>
                                        </p:attrNameLst>
                                      </p:cBhvr>
                                      <p:to>
                                        <p:strVal val="visible"/>
                                      </p:to>
                                    </p:set>
                                    <p:anim calcmode="lin" valueType="num">
                                      <p:cBhvr additive="base">
                                        <p:cTn id="37" dur="500" fill="hold"/>
                                        <p:tgtEl>
                                          <p:spTgt spid="25">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5">
                                            <p:txEl>
                                              <p:pRg st="5" end="5"/>
                                            </p:txEl>
                                          </p:spTgt>
                                        </p:tgtEl>
                                        <p:attrNameLst>
                                          <p:attrName>style.visibility</p:attrName>
                                        </p:attrNameLst>
                                      </p:cBhvr>
                                      <p:to>
                                        <p:strVal val="visible"/>
                                      </p:to>
                                    </p:set>
                                    <p:anim calcmode="lin" valueType="num">
                                      <p:cBhvr additive="base">
                                        <p:cTn id="43" dur="500" fill="hold"/>
                                        <p:tgtEl>
                                          <p:spTgt spid="25">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24" grpId="0" animBg="1"/>
      <p:bldP spid="2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方法的递归</a:t>
              </a:r>
            </a:p>
          </p:txBody>
        </p:sp>
      </p:grpSp>
      <p:sp>
        <p:nvSpPr>
          <p:cNvPr id="24" name="圆角矩形 16">
            <a:extLst>
              <a:ext uri="{FF2B5EF4-FFF2-40B4-BE49-F238E27FC236}">
                <a16:creationId xmlns:a16="http://schemas.microsoft.com/office/drawing/2014/main" id="{87282C84-71D8-4A01-86D4-00A3D4F2F149}"/>
              </a:ext>
            </a:extLst>
          </p:cNvPr>
          <p:cNvSpPr/>
          <p:nvPr/>
        </p:nvSpPr>
        <p:spPr>
          <a:xfrm>
            <a:off x="685006" y="1701795"/>
            <a:ext cx="10744200" cy="4191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内容占位符 2">
            <a:extLst>
              <a:ext uri="{FF2B5EF4-FFF2-40B4-BE49-F238E27FC236}">
                <a16:creationId xmlns:a16="http://schemas.microsoft.com/office/drawing/2014/main" id="{4AB760FE-6988-4769-A595-3642F0B4F753}"/>
              </a:ext>
            </a:extLst>
          </p:cNvPr>
          <p:cNvSpPr txBox="1">
            <a:spLocks/>
          </p:cNvSpPr>
          <p:nvPr/>
        </p:nvSpPr>
        <p:spPr>
          <a:xfrm>
            <a:off x="761206" y="1909584"/>
            <a:ext cx="10591800" cy="30241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en-US" altLang="zh-CN" sz="2400" dirty="0">
                <a:solidFill>
                  <a:schemeClr val="tx1">
                    <a:lumMod val="85000"/>
                    <a:lumOff val="15000"/>
                  </a:schemeClr>
                </a:solidFill>
              </a:rPr>
              <a:t>【</a:t>
            </a:r>
            <a:r>
              <a:rPr lang="zh-CN" altLang="en-US" sz="2400" dirty="0">
                <a:solidFill>
                  <a:schemeClr val="tx1">
                    <a:lumMod val="85000"/>
                    <a:lumOff val="15000"/>
                  </a:schemeClr>
                </a:solidFill>
              </a:rPr>
              <a:t>例</a:t>
            </a:r>
            <a:r>
              <a:rPr lang="en-US" altLang="zh-CN" sz="2400" dirty="0">
                <a:solidFill>
                  <a:schemeClr val="tx1">
                    <a:lumMod val="85000"/>
                    <a:lumOff val="15000"/>
                  </a:schemeClr>
                </a:solidFill>
              </a:rPr>
              <a:t>3.3】</a:t>
            </a:r>
            <a:r>
              <a:rPr lang="zh-CN" altLang="en-US" sz="2400" dirty="0">
                <a:solidFill>
                  <a:schemeClr val="tx1">
                    <a:lumMod val="85000"/>
                    <a:lumOff val="15000"/>
                  </a:schemeClr>
                </a:solidFill>
              </a:rPr>
              <a:t>用递归方法计算</a:t>
            </a:r>
            <a:r>
              <a:rPr lang="en-US" altLang="zh-CN" sz="2400" dirty="0">
                <a:solidFill>
                  <a:schemeClr val="tx1">
                    <a:lumMod val="85000"/>
                    <a:lumOff val="15000"/>
                  </a:schemeClr>
                </a:solidFill>
              </a:rPr>
              <a:t>1+2+3+…..+n</a:t>
            </a:r>
            <a:r>
              <a:rPr lang="zh-CN" altLang="en-US" sz="2400" dirty="0">
                <a:solidFill>
                  <a:schemeClr val="tx1">
                    <a:lumMod val="85000"/>
                    <a:lumOff val="15000"/>
                  </a:schemeClr>
                </a:solidFill>
              </a:rPr>
              <a:t>的值。</a:t>
            </a:r>
            <a:endParaRPr lang="en-US" altLang="zh-CN" sz="2400" dirty="0">
              <a:solidFill>
                <a:schemeClr val="tx1">
                  <a:lumMod val="85000"/>
                  <a:lumOff val="15000"/>
                </a:schemeClr>
              </a:solidFill>
            </a:endParaRPr>
          </a:p>
          <a:p>
            <a:pPr marL="0" indent="457200">
              <a:lnSpc>
                <a:spcPct val="130000"/>
              </a:lnSpc>
              <a:spcBef>
                <a:spcPts val="0"/>
              </a:spcBef>
              <a:buNone/>
            </a:pPr>
            <a:r>
              <a:rPr lang="zh-CN" altLang="en-US" sz="2400" dirty="0">
                <a:solidFill>
                  <a:schemeClr val="tx1">
                    <a:lumMod val="85000"/>
                    <a:lumOff val="15000"/>
                  </a:schemeClr>
                </a:solidFill>
              </a:rPr>
              <a:t>设函数</a:t>
            </a:r>
            <a:endParaRPr lang="en-US" altLang="zh-CN" sz="2400" dirty="0">
              <a:solidFill>
                <a:schemeClr val="tx1">
                  <a:lumMod val="85000"/>
                  <a:lumOff val="15000"/>
                </a:schemeClr>
              </a:solidFill>
            </a:endParaRPr>
          </a:p>
          <a:p>
            <a:pPr marL="0" indent="457200">
              <a:lnSpc>
                <a:spcPct val="130000"/>
              </a:lnSpc>
              <a:spcBef>
                <a:spcPts val="0"/>
              </a:spcBef>
              <a:buNone/>
            </a:pPr>
            <a:endParaRPr lang="en-US" altLang="zh-CN" sz="2400" dirty="0">
              <a:solidFill>
                <a:schemeClr val="tx1">
                  <a:lumMod val="85000"/>
                  <a:lumOff val="15000"/>
                </a:schemeClr>
              </a:solidFill>
            </a:endParaRPr>
          </a:p>
          <a:p>
            <a:pPr marL="0" indent="457200">
              <a:lnSpc>
                <a:spcPct val="130000"/>
              </a:lnSpc>
              <a:spcBef>
                <a:spcPts val="0"/>
              </a:spcBef>
              <a:buNone/>
            </a:pPr>
            <a:endParaRPr lang="en-US" altLang="zh-CN" sz="2400" dirty="0">
              <a:solidFill>
                <a:schemeClr val="tx1">
                  <a:lumMod val="85000"/>
                  <a:lumOff val="15000"/>
                </a:schemeClr>
              </a:solidFill>
            </a:endParaRPr>
          </a:p>
          <a:p>
            <a:pPr marL="0" indent="457200">
              <a:lnSpc>
                <a:spcPct val="130000"/>
              </a:lnSpc>
              <a:spcBef>
                <a:spcPts val="0"/>
              </a:spcBef>
              <a:buNone/>
            </a:pPr>
            <a:r>
              <a:rPr lang="zh-CN" altLang="en-US" sz="2400" dirty="0">
                <a:solidFill>
                  <a:schemeClr val="tx1">
                    <a:lumMod val="85000"/>
                    <a:lumOff val="15000"/>
                  </a:schemeClr>
                </a:solidFill>
              </a:rPr>
              <a:t>写成递归形式：</a:t>
            </a:r>
          </a:p>
          <a:p>
            <a:pPr marL="0" indent="457200">
              <a:lnSpc>
                <a:spcPct val="130000"/>
              </a:lnSpc>
              <a:spcBef>
                <a:spcPts val="0"/>
              </a:spcBef>
              <a:buNone/>
            </a:pPr>
            <a:endParaRPr lang="zh-CN" altLang="en-US" sz="2400" dirty="0">
              <a:solidFill>
                <a:schemeClr val="tx1">
                  <a:lumMod val="85000"/>
                  <a:lumOff val="15000"/>
                </a:schemeClr>
              </a:solidFill>
            </a:endParaRPr>
          </a:p>
          <a:p>
            <a:pPr marL="0" indent="0">
              <a:lnSpc>
                <a:spcPct val="150000"/>
              </a:lnSpc>
              <a:buNone/>
            </a:pPr>
            <a:endParaRPr lang="zh-CN" altLang="en-US" sz="2400" dirty="0">
              <a:solidFill>
                <a:schemeClr val="tx1">
                  <a:lumMod val="85000"/>
                  <a:lumOff val="15000"/>
                </a:schemeClr>
              </a:solidFill>
            </a:endParaRPr>
          </a:p>
        </p:txBody>
      </p:sp>
      <p:graphicFrame>
        <p:nvGraphicFramePr>
          <p:cNvPr id="26" name="对象 25">
            <a:extLst>
              <a:ext uri="{FF2B5EF4-FFF2-40B4-BE49-F238E27FC236}">
                <a16:creationId xmlns:a16="http://schemas.microsoft.com/office/drawing/2014/main" id="{631082B0-EAC0-42AE-B4EF-B48DA119F56E}"/>
              </a:ext>
            </a:extLst>
          </p:cNvPr>
          <p:cNvGraphicFramePr>
            <a:graphicFrameLocks noChangeAspect="1"/>
          </p:cNvGraphicFramePr>
          <p:nvPr>
            <p:extLst>
              <p:ext uri="{D42A27DB-BD31-4B8C-83A1-F6EECF244321}">
                <p14:modId xmlns:p14="http://schemas.microsoft.com/office/powerpoint/2010/main" val="3269523928"/>
              </p:ext>
            </p:extLst>
          </p:nvPr>
        </p:nvGraphicFramePr>
        <p:xfrm>
          <a:off x="1212842" y="3008708"/>
          <a:ext cx="4953001" cy="513789"/>
        </p:xfrm>
        <a:graphic>
          <a:graphicData uri="http://schemas.openxmlformats.org/presentationml/2006/ole">
            <mc:AlternateContent xmlns:mc="http://schemas.openxmlformats.org/markup-compatibility/2006">
              <mc:Choice xmlns:v="urn:schemas-microsoft-com:vml" Requires="v">
                <p:oleObj spid="_x0000_s10274" name="公式" r:id="rId3" imgW="1916868" imgH="203112" progId="Equation.3">
                  <p:embed/>
                </p:oleObj>
              </mc:Choice>
              <mc:Fallback>
                <p:oleObj name="公式" r:id="rId3" imgW="1916868" imgH="203112" progId="Equation.3">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842" y="3008708"/>
                        <a:ext cx="4953001" cy="513789"/>
                      </a:xfrm>
                      <a:prstGeom prst="rect">
                        <a:avLst/>
                      </a:prstGeom>
                      <a:solidFill>
                        <a:schemeClr val="bg1">
                          <a:lumMod val="95000"/>
                        </a:schemeClr>
                      </a:solidFill>
                      <a:ln>
                        <a:noFill/>
                      </a:ln>
                    </p:spPr>
                  </p:pic>
                </p:oleObj>
              </mc:Fallback>
            </mc:AlternateContent>
          </a:graphicData>
        </a:graphic>
      </p:graphicFrame>
      <p:graphicFrame>
        <p:nvGraphicFramePr>
          <p:cNvPr id="27" name="对象 26">
            <a:extLst>
              <a:ext uri="{FF2B5EF4-FFF2-40B4-BE49-F238E27FC236}">
                <a16:creationId xmlns:a16="http://schemas.microsoft.com/office/drawing/2014/main" id="{886702AE-B331-4319-A0F0-5BA31D883FA6}"/>
              </a:ext>
            </a:extLst>
          </p:cNvPr>
          <p:cNvGraphicFramePr>
            <a:graphicFrameLocks noChangeAspect="1"/>
          </p:cNvGraphicFramePr>
          <p:nvPr>
            <p:extLst>
              <p:ext uri="{D42A27DB-BD31-4B8C-83A1-F6EECF244321}">
                <p14:modId xmlns:p14="http://schemas.microsoft.com/office/powerpoint/2010/main" val="24215635"/>
              </p:ext>
            </p:extLst>
          </p:nvPr>
        </p:nvGraphicFramePr>
        <p:xfrm>
          <a:off x="1212842" y="4351392"/>
          <a:ext cx="4844264" cy="941387"/>
        </p:xfrm>
        <a:graphic>
          <a:graphicData uri="http://schemas.openxmlformats.org/presentationml/2006/ole">
            <mc:AlternateContent xmlns:mc="http://schemas.openxmlformats.org/markup-compatibility/2006">
              <mc:Choice xmlns:v="urn:schemas-microsoft-com:vml" Requires="v">
                <p:oleObj spid="_x0000_s10275" name="Equation" r:id="rId5" imgW="2349500" imgH="457200" progId="Equation.DSMT4">
                  <p:embed/>
                </p:oleObj>
              </mc:Choice>
              <mc:Fallback>
                <p:oleObj name="Equation" r:id="rId5" imgW="2349500" imgH="457200" progId="Equation.DSMT4">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2842" y="4351392"/>
                        <a:ext cx="4844264" cy="941387"/>
                      </a:xfrm>
                      <a:prstGeom prst="rect">
                        <a:avLst/>
                      </a:prstGeom>
                      <a:solidFill>
                        <a:schemeClr val="bg1">
                          <a:lumMod val="95000"/>
                        </a:schemeClr>
                      </a:solidFill>
                      <a:ln>
                        <a:noFill/>
                      </a:ln>
                    </p:spPr>
                  </p:pic>
                </p:oleObj>
              </mc:Fallback>
            </mc:AlternateContent>
          </a:graphicData>
        </a:graphic>
      </p:graphicFrame>
      <p:sp>
        <p:nvSpPr>
          <p:cNvPr id="28" name="矩形 27">
            <a:extLst>
              <a:ext uri="{FF2B5EF4-FFF2-40B4-BE49-F238E27FC236}">
                <a16:creationId xmlns:a16="http://schemas.microsoft.com/office/drawing/2014/main" id="{26B26CE4-E494-4744-AC3E-CD89CBD43762}"/>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27E36BFC-6DFE-457C-BA26-B488A98A72D6}"/>
              </a:ext>
            </a:extLst>
          </p:cNvPr>
          <p:cNvGrpSpPr/>
          <p:nvPr/>
        </p:nvGrpSpPr>
        <p:grpSpPr>
          <a:xfrm>
            <a:off x="761207" y="6189669"/>
            <a:ext cx="352250" cy="455613"/>
            <a:chOff x="5449889" y="1827213"/>
            <a:chExt cx="352250" cy="455613"/>
          </a:xfrm>
          <a:solidFill>
            <a:srgbClr val="FFFF00"/>
          </a:solidFill>
        </p:grpSpPr>
        <p:sp>
          <p:nvSpPr>
            <p:cNvPr id="30" name="Freeform 125">
              <a:extLst>
                <a:ext uri="{FF2B5EF4-FFF2-40B4-BE49-F238E27FC236}">
                  <a16:creationId xmlns:a16="http://schemas.microsoft.com/office/drawing/2014/main" id="{7E56F299-2E52-4487-A257-A40B227D1286}"/>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26">
              <a:extLst>
                <a:ext uri="{FF2B5EF4-FFF2-40B4-BE49-F238E27FC236}">
                  <a16:creationId xmlns:a16="http://schemas.microsoft.com/office/drawing/2014/main" id="{169E1D73-420C-4FFE-9CA3-6C5E0AC2B1C0}"/>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2" name="内容占位符 2">
            <a:extLst>
              <a:ext uri="{FF2B5EF4-FFF2-40B4-BE49-F238E27FC236}">
                <a16:creationId xmlns:a16="http://schemas.microsoft.com/office/drawing/2014/main" id="{CD28C3D7-4933-45CE-81F3-792593B6BD9A}"/>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rgbClr val="FFFF00"/>
                </a:solidFill>
              </a:rPr>
              <a:t>  </a:t>
            </a:r>
            <a:r>
              <a:rPr lang="en-US" altLang="zh-CN" sz="2400" dirty="0">
                <a:solidFill>
                  <a:srgbClr val="FFFF00"/>
                </a:solidFill>
                <a:hlinkClick r:id="rId7" action="ppaction://hlinkfile"/>
              </a:rPr>
              <a:t>Example3_03.java</a:t>
            </a:r>
            <a:endParaRPr lang="en-US" altLang="zh-CN" sz="2400" dirty="0">
              <a:solidFill>
                <a:srgbClr val="FFFF00"/>
              </a:solidFill>
            </a:endParaRPr>
          </a:p>
        </p:txBody>
      </p:sp>
      <p:grpSp>
        <p:nvGrpSpPr>
          <p:cNvPr id="33" name="组合 32">
            <a:extLst>
              <a:ext uri="{FF2B5EF4-FFF2-40B4-BE49-F238E27FC236}">
                <a16:creationId xmlns:a16="http://schemas.microsoft.com/office/drawing/2014/main" id="{58421F75-F37B-4E07-B5AA-FE1A13FFA4AC}"/>
              </a:ext>
            </a:extLst>
          </p:cNvPr>
          <p:cNvGrpSpPr/>
          <p:nvPr/>
        </p:nvGrpSpPr>
        <p:grpSpPr>
          <a:xfrm>
            <a:off x="9424993" y="4357630"/>
            <a:ext cx="1877787" cy="1129564"/>
            <a:chOff x="9675584" y="5175723"/>
            <a:chExt cx="1877787" cy="1129564"/>
          </a:xfrm>
        </p:grpSpPr>
        <p:sp>
          <p:nvSpPr>
            <p:cNvPr id="34" name="矩形 33">
              <a:extLst>
                <a:ext uri="{FF2B5EF4-FFF2-40B4-BE49-F238E27FC236}">
                  <a16:creationId xmlns:a16="http://schemas.microsoft.com/office/drawing/2014/main" id="{8790E90A-F219-457A-A758-FCF19F84FDD6}"/>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BA6C153D-AE5B-4BC4-83FB-A651C90EEEA2}"/>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20C4FF2F-E598-46AD-8021-5401279BE595}"/>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E16530A4-87CE-4D57-B1FC-77B56BED7D00}"/>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3364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amond(in)">
                                      <p:cBhvr>
                                        <p:cTn id="10" dur="2000"/>
                                        <p:tgtEl>
                                          <p:spTgt spid="24"/>
                                        </p:tgtEl>
                                      </p:cBhvr>
                                    </p:animEffect>
                                  </p:childTnLst>
                                </p:cTn>
                              </p:par>
                            </p:childTnLst>
                          </p:cTn>
                        </p:par>
                        <p:par>
                          <p:cTn id="11" fill="hold">
                            <p:stCondLst>
                              <p:cond delay="2000"/>
                            </p:stCondLst>
                            <p:childTnLst>
                              <p:par>
                                <p:cTn id="12" presetID="31"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1000" fill="hold"/>
                                        <p:tgtEl>
                                          <p:spTgt spid="25"/>
                                        </p:tgtEl>
                                        <p:attrNameLst>
                                          <p:attrName>ppt_w</p:attrName>
                                        </p:attrNameLst>
                                      </p:cBhvr>
                                      <p:tavLst>
                                        <p:tav tm="0">
                                          <p:val>
                                            <p:fltVal val="0"/>
                                          </p:val>
                                        </p:tav>
                                        <p:tav tm="100000">
                                          <p:val>
                                            <p:strVal val="#ppt_w"/>
                                          </p:val>
                                        </p:tav>
                                      </p:tavLst>
                                    </p:anim>
                                    <p:anim calcmode="lin" valueType="num">
                                      <p:cBhvr>
                                        <p:cTn id="15" dur="1000" fill="hold"/>
                                        <p:tgtEl>
                                          <p:spTgt spid="25"/>
                                        </p:tgtEl>
                                        <p:attrNameLst>
                                          <p:attrName>ppt_h</p:attrName>
                                        </p:attrNameLst>
                                      </p:cBhvr>
                                      <p:tavLst>
                                        <p:tav tm="0">
                                          <p:val>
                                            <p:fltVal val="0"/>
                                          </p:val>
                                        </p:tav>
                                        <p:tav tm="100000">
                                          <p:val>
                                            <p:strVal val="#ppt_h"/>
                                          </p:val>
                                        </p:tav>
                                      </p:tavLst>
                                    </p:anim>
                                    <p:anim calcmode="lin" valueType="num">
                                      <p:cBhvr>
                                        <p:cTn id="16" dur="1000" fill="hold"/>
                                        <p:tgtEl>
                                          <p:spTgt spid="25"/>
                                        </p:tgtEl>
                                        <p:attrNameLst>
                                          <p:attrName>style.rotation</p:attrName>
                                        </p:attrNameLst>
                                      </p:cBhvr>
                                      <p:tavLst>
                                        <p:tav tm="0">
                                          <p:val>
                                            <p:fltVal val="90"/>
                                          </p:val>
                                        </p:tav>
                                        <p:tav tm="100000">
                                          <p:val>
                                            <p:fltVal val="0"/>
                                          </p:val>
                                        </p:tav>
                                      </p:tavLst>
                                    </p:anim>
                                    <p:animEffect transition="in" filter="fade">
                                      <p:cBhvr>
                                        <p:cTn id="17" dur="1000"/>
                                        <p:tgtEl>
                                          <p:spTgt spid="25"/>
                                        </p:tgtEl>
                                      </p:cBhvr>
                                    </p:animEffect>
                                  </p:childTnLst>
                                </p:cTn>
                              </p:par>
                              <p:par>
                                <p:cTn id="18" presetID="31" presetClass="entr" presetSubtype="0"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1000" fill="hold"/>
                                        <p:tgtEl>
                                          <p:spTgt spid="26"/>
                                        </p:tgtEl>
                                        <p:attrNameLst>
                                          <p:attrName>ppt_w</p:attrName>
                                        </p:attrNameLst>
                                      </p:cBhvr>
                                      <p:tavLst>
                                        <p:tav tm="0">
                                          <p:val>
                                            <p:fltVal val="0"/>
                                          </p:val>
                                        </p:tav>
                                        <p:tav tm="100000">
                                          <p:val>
                                            <p:strVal val="#ppt_w"/>
                                          </p:val>
                                        </p:tav>
                                      </p:tavLst>
                                    </p:anim>
                                    <p:anim calcmode="lin" valueType="num">
                                      <p:cBhvr>
                                        <p:cTn id="21" dur="1000" fill="hold"/>
                                        <p:tgtEl>
                                          <p:spTgt spid="26"/>
                                        </p:tgtEl>
                                        <p:attrNameLst>
                                          <p:attrName>ppt_h</p:attrName>
                                        </p:attrNameLst>
                                      </p:cBhvr>
                                      <p:tavLst>
                                        <p:tav tm="0">
                                          <p:val>
                                            <p:fltVal val="0"/>
                                          </p:val>
                                        </p:tav>
                                        <p:tav tm="100000">
                                          <p:val>
                                            <p:strVal val="#ppt_h"/>
                                          </p:val>
                                        </p:tav>
                                      </p:tavLst>
                                    </p:anim>
                                    <p:anim calcmode="lin" valueType="num">
                                      <p:cBhvr>
                                        <p:cTn id="22" dur="1000" fill="hold"/>
                                        <p:tgtEl>
                                          <p:spTgt spid="26"/>
                                        </p:tgtEl>
                                        <p:attrNameLst>
                                          <p:attrName>style.rotation</p:attrName>
                                        </p:attrNameLst>
                                      </p:cBhvr>
                                      <p:tavLst>
                                        <p:tav tm="0">
                                          <p:val>
                                            <p:fltVal val="90"/>
                                          </p:val>
                                        </p:tav>
                                        <p:tav tm="100000">
                                          <p:val>
                                            <p:fltVal val="0"/>
                                          </p:val>
                                        </p:tav>
                                      </p:tavLst>
                                    </p:anim>
                                    <p:animEffect transition="in" filter="fade">
                                      <p:cBhvr>
                                        <p:cTn id="23" dur="1000"/>
                                        <p:tgtEl>
                                          <p:spTgt spid="26"/>
                                        </p:tgtEl>
                                      </p:cBhvr>
                                    </p:animEffect>
                                  </p:childTnLst>
                                </p:cTn>
                              </p:par>
                              <p:par>
                                <p:cTn id="24" presetID="31"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1000" fill="hold"/>
                                        <p:tgtEl>
                                          <p:spTgt spid="27"/>
                                        </p:tgtEl>
                                        <p:attrNameLst>
                                          <p:attrName>ppt_w</p:attrName>
                                        </p:attrNameLst>
                                      </p:cBhvr>
                                      <p:tavLst>
                                        <p:tav tm="0">
                                          <p:val>
                                            <p:fltVal val="0"/>
                                          </p:val>
                                        </p:tav>
                                        <p:tav tm="100000">
                                          <p:val>
                                            <p:strVal val="#ppt_w"/>
                                          </p:val>
                                        </p:tav>
                                      </p:tavLst>
                                    </p:anim>
                                    <p:anim calcmode="lin" valueType="num">
                                      <p:cBhvr>
                                        <p:cTn id="27" dur="1000" fill="hold"/>
                                        <p:tgtEl>
                                          <p:spTgt spid="27"/>
                                        </p:tgtEl>
                                        <p:attrNameLst>
                                          <p:attrName>ppt_h</p:attrName>
                                        </p:attrNameLst>
                                      </p:cBhvr>
                                      <p:tavLst>
                                        <p:tav tm="0">
                                          <p:val>
                                            <p:fltVal val="0"/>
                                          </p:val>
                                        </p:tav>
                                        <p:tav tm="100000">
                                          <p:val>
                                            <p:strVal val="#ppt_h"/>
                                          </p:val>
                                        </p:tav>
                                      </p:tavLst>
                                    </p:anim>
                                    <p:anim calcmode="lin" valueType="num">
                                      <p:cBhvr>
                                        <p:cTn id="28" dur="1000" fill="hold"/>
                                        <p:tgtEl>
                                          <p:spTgt spid="27"/>
                                        </p:tgtEl>
                                        <p:attrNameLst>
                                          <p:attrName>style.rotation</p:attrName>
                                        </p:attrNameLst>
                                      </p:cBhvr>
                                      <p:tavLst>
                                        <p:tav tm="0">
                                          <p:val>
                                            <p:fltVal val="90"/>
                                          </p:val>
                                        </p:tav>
                                        <p:tav tm="100000">
                                          <p:val>
                                            <p:fltVal val="0"/>
                                          </p:val>
                                        </p:tav>
                                      </p:tavLst>
                                    </p:anim>
                                    <p:animEffect transition="in" filter="fade">
                                      <p:cBhvr>
                                        <p:cTn id="29" dur="1000"/>
                                        <p:tgtEl>
                                          <p:spTgt spid="27"/>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down)">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barn(inVertical)">
                                      <p:cBhvr>
                                        <p:cTn id="38" dur="500"/>
                                        <p:tgtEl>
                                          <p:spTgt spid="28"/>
                                        </p:tgtEl>
                                      </p:cBhvr>
                                    </p:animEffect>
                                  </p:childTnLst>
                                </p:cTn>
                              </p:par>
                            </p:childTnLst>
                          </p:cTn>
                        </p:par>
                        <p:par>
                          <p:cTn id="39" fill="hold">
                            <p:stCondLst>
                              <p:cond delay="500"/>
                            </p:stCondLst>
                            <p:childTnLst>
                              <p:par>
                                <p:cTn id="40" presetID="31" presetClass="entr" presetSubtype="0"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p:cTn id="42" dur="1000" fill="hold"/>
                                        <p:tgtEl>
                                          <p:spTgt spid="29"/>
                                        </p:tgtEl>
                                        <p:attrNameLst>
                                          <p:attrName>ppt_w</p:attrName>
                                        </p:attrNameLst>
                                      </p:cBhvr>
                                      <p:tavLst>
                                        <p:tav tm="0">
                                          <p:val>
                                            <p:fltVal val="0"/>
                                          </p:val>
                                        </p:tav>
                                        <p:tav tm="100000">
                                          <p:val>
                                            <p:strVal val="#ppt_w"/>
                                          </p:val>
                                        </p:tav>
                                      </p:tavLst>
                                    </p:anim>
                                    <p:anim calcmode="lin" valueType="num">
                                      <p:cBhvr>
                                        <p:cTn id="43" dur="1000" fill="hold"/>
                                        <p:tgtEl>
                                          <p:spTgt spid="29"/>
                                        </p:tgtEl>
                                        <p:attrNameLst>
                                          <p:attrName>ppt_h</p:attrName>
                                        </p:attrNameLst>
                                      </p:cBhvr>
                                      <p:tavLst>
                                        <p:tav tm="0">
                                          <p:val>
                                            <p:fltVal val="0"/>
                                          </p:val>
                                        </p:tav>
                                        <p:tav tm="100000">
                                          <p:val>
                                            <p:strVal val="#ppt_h"/>
                                          </p:val>
                                        </p:tav>
                                      </p:tavLst>
                                    </p:anim>
                                    <p:anim calcmode="lin" valueType="num">
                                      <p:cBhvr>
                                        <p:cTn id="44" dur="1000" fill="hold"/>
                                        <p:tgtEl>
                                          <p:spTgt spid="29"/>
                                        </p:tgtEl>
                                        <p:attrNameLst>
                                          <p:attrName>style.rotation</p:attrName>
                                        </p:attrNameLst>
                                      </p:cBhvr>
                                      <p:tavLst>
                                        <p:tav tm="0">
                                          <p:val>
                                            <p:fltVal val="90"/>
                                          </p:val>
                                        </p:tav>
                                        <p:tav tm="100000">
                                          <p:val>
                                            <p:fltVal val="0"/>
                                          </p:val>
                                        </p:tav>
                                      </p:tavLst>
                                    </p:anim>
                                    <p:animEffect transition="in" filter="fade">
                                      <p:cBhvr>
                                        <p:cTn id="45" dur="1000"/>
                                        <p:tgtEl>
                                          <p:spTgt spid="29"/>
                                        </p:tgtEl>
                                      </p:cBhvr>
                                    </p:animEffect>
                                  </p:childTnLst>
                                </p:cTn>
                              </p:par>
                            </p:childTnLst>
                          </p:cTn>
                        </p:par>
                        <p:par>
                          <p:cTn id="46" fill="hold">
                            <p:stCondLst>
                              <p:cond delay="1500"/>
                            </p:stCondLst>
                            <p:childTnLst>
                              <p:par>
                                <p:cTn id="47" presetID="2" presetClass="entr" presetSubtype="2"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1+#ppt_w/2"/>
                                          </p:val>
                                        </p:tav>
                                        <p:tav tm="100000">
                                          <p:val>
                                            <p:strVal val="#ppt_x"/>
                                          </p:val>
                                        </p:tav>
                                      </p:tavLst>
                                    </p:anim>
                                    <p:anim calcmode="lin" valueType="num">
                                      <p:cBhvr additive="base">
                                        <p:cTn id="50"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24" grpId="0" animBg="1"/>
      <p:bldP spid="25" grpId="0"/>
      <p:bldP spid="28" grpId="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78723" y="1322955"/>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3.3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访问权限</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对象组合</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嵌套类</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3.2   </a:t>
            </a:r>
            <a:r>
              <a:rPr lang="zh-CN" altLang="en-US" sz="2400" b="1" dirty="0">
                <a:solidFill>
                  <a:schemeClr val="bg1"/>
                </a:solidFill>
                <a:latin typeface="仿宋" panose="02010609060101010101" pitchFamily="49" charset="-122"/>
                <a:ea typeface="仿宋" panose="02010609060101010101" pitchFamily="49" charset="-122"/>
              </a:rPr>
              <a:t>对象</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包</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3.1   </a:t>
            </a:r>
            <a:r>
              <a:rPr lang="zh-CN" altLang="en-US" sz="2400" b="1" dirty="0">
                <a:latin typeface="仿宋" panose="02010609060101010101" pitchFamily="49" charset="-122"/>
                <a:ea typeface="仿宋" panose="02010609060101010101" pitchFamily="49" charset="-122"/>
              </a:rPr>
              <a:t>类</a:t>
            </a:r>
          </a:p>
        </p:txBody>
      </p:sp>
    </p:spTree>
    <p:extLst>
      <p:ext uri="{BB962C8B-B14F-4D97-AF65-F5344CB8AC3E}">
        <p14:creationId xmlns:p14="http://schemas.microsoft.com/office/powerpoint/2010/main" val="2474404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对象的声明与创建</a:t>
              </a:r>
            </a:p>
          </p:txBody>
        </p:sp>
      </p:grpSp>
      <p:sp>
        <p:nvSpPr>
          <p:cNvPr id="24" name="圆角矩形 11">
            <a:extLst>
              <a:ext uri="{FF2B5EF4-FFF2-40B4-BE49-F238E27FC236}">
                <a16:creationId xmlns:a16="http://schemas.microsoft.com/office/drawing/2014/main" id="{C3D073E7-D301-4C69-BED5-A423264A018C}"/>
              </a:ext>
            </a:extLst>
          </p:cNvPr>
          <p:cNvSpPr/>
          <p:nvPr/>
        </p:nvSpPr>
        <p:spPr>
          <a:xfrm>
            <a:off x="685006" y="2578429"/>
            <a:ext cx="10820400" cy="359552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5D31D9C3-113E-4CF1-91A9-FFD27688D493}"/>
              </a:ext>
            </a:extLst>
          </p:cNvPr>
          <p:cNvSpPr/>
          <p:nvPr/>
        </p:nvSpPr>
        <p:spPr>
          <a:xfrm>
            <a:off x="1122362" y="5236233"/>
            <a:ext cx="6092391" cy="553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内容占位符 2">
            <a:extLst>
              <a:ext uri="{FF2B5EF4-FFF2-40B4-BE49-F238E27FC236}">
                <a16:creationId xmlns:a16="http://schemas.microsoft.com/office/drawing/2014/main" id="{8E6AA6F4-C4AD-4C18-86C1-E15CA7AB2AB4}"/>
              </a:ext>
            </a:extLst>
          </p:cNvPr>
          <p:cNvSpPr txBox="1">
            <a:spLocks/>
          </p:cNvSpPr>
          <p:nvPr/>
        </p:nvSpPr>
        <p:spPr>
          <a:xfrm>
            <a:off x="1143317" y="2750991"/>
            <a:ext cx="9978591"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对象声明的形式：</a:t>
            </a:r>
          </a:p>
          <a:p>
            <a:pPr marL="0" indent="720725">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类 对象名表列</a:t>
            </a:r>
            <a:r>
              <a:rPr lang="en-US" altLang="zh-CN" sz="2400" dirty="0">
                <a:solidFill>
                  <a:schemeClr val="tx1"/>
                </a:solidFill>
                <a:latin typeface="仿宋" panose="02010609060101010101" pitchFamily="49" charset="-122"/>
                <a:ea typeface="仿宋" panose="02010609060101010101" pitchFamily="49" charset="-122"/>
              </a:rPr>
              <a:t>;</a:t>
            </a:r>
          </a:p>
          <a:p>
            <a:pPr marL="0" indent="0">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例如：</a:t>
            </a:r>
          </a:p>
          <a:p>
            <a:pPr marL="0" indent="720725">
              <a:lnSpc>
                <a:spcPct val="150000"/>
              </a:lnSpc>
              <a:buNone/>
            </a:pPr>
            <a:r>
              <a:rPr lang="en-US" altLang="zh-CN" sz="2400" dirty="0">
                <a:solidFill>
                  <a:schemeClr val="tx1"/>
                </a:solidFill>
                <a:latin typeface="仿宋" panose="02010609060101010101" pitchFamily="49" charset="-122"/>
                <a:ea typeface="仿宋" panose="02010609060101010101" pitchFamily="49" charset="-122"/>
              </a:rPr>
              <a:t>Point p1,p2;</a:t>
            </a:r>
          </a:p>
          <a:p>
            <a:pPr marL="0" indent="0">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声明对象后还必须创建对象才能使用对象</a:t>
            </a:r>
            <a:r>
              <a:rPr lang="zh-CN" altLang="en-US" sz="2400" dirty="0">
                <a:solidFill>
                  <a:schemeClr val="tx1"/>
                </a:solidFill>
                <a:latin typeface="仿宋" panose="02010609060101010101" pitchFamily="49" charset="-122"/>
                <a:ea typeface="仿宋" panose="02010609060101010101" pitchFamily="49" charset="-122"/>
              </a:rPr>
              <a:t>。</a:t>
            </a:r>
          </a:p>
        </p:txBody>
      </p:sp>
      <p:sp>
        <p:nvSpPr>
          <p:cNvPr id="29" name="内容占位符 2">
            <a:extLst>
              <a:ext uri="{FF2B5EF4-FFF2-40B4-BE49-F238E27FC236}">
                <a16:creationId xmlns:a16="http://schemas.microsoft.com/office/drawing/2014/main" id="{BA9EAC91-84C4-4881-A41F-A6CBE001C6B9}"/>
              </a:ext>
            </a:extLst>
          </p:cNvPr>
          <p:cNvSpPr txBox="1">
            <a:spLocks/>
          </p:cNvSpPr>
          <p:nvPr/>
        </p:nvSpPr>
        <p:spPr>
          <a:xfrm>
            <a:off x="685006" y="1511042"/>
            <a:ext cx="10591800" cy="11430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811213">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定义了类之后，就可以用类定义对象（</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object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）了。对象又可以称为实例（</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instance</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a:t>
            </a:r>
          </a:p>
        </p:txBody>
      </p:sp>
      <p:grpSp>
        <p:nvGrpSpPr>
          <p:cNvPr id="30" name="组合 29">
            <a:extLst>
              <a:ext uri="{FF2B5EF4-FFF2-40B4-BE49-F238E27FC236}">
                <a16:creationId xmlns:a16="http://schemas.microsoft.com/office/drawing/2014/main" id="{3B595C46-422C-4582-B38F-8D7FAEC51213}"/>
              </a:ext>
            </a:extLst>
          </p:cNvPr>
          <p:cNvGrpSpPr/>
          <p:nvPr/>
        </p:nvGrpSpPr>
        <p:grpSpPr>
          <a:xfrm>
            <a:off x="9491450" y="4258826"/>
            <a:ext cx="1877787" cy="2300120"/>
            <a:chOff x="9675584" y="4005167"/>
            <a:chExt cx="1877787" cy="2300120"/>
          </a:xfrm>
        </p:grpSpPr>
        <p:sp>
          <p:nvSpPr>
            <p:cNvPr id="31" name="矩形 30">
              <a:extLst>
                <a:ext uri="{FF2B5EF4-FFF2-40B4-BE49-F238E27FC236}">
                  <a16:creationId xmlns:a16="http://schemas.microsoft.com/office/drawing/2014/main" id="{65C0985C-7DF3-4E70-B55F-25FEC60AFA0D}"/>
                </a:ext>
              </a:extLst>
            </p:cNvPr>
            <p:cNvSpPr/>
            <p:nvPr/>
          </p:nvSpPr>
          <p:spPr>
            <a:xfrm>
              <a:off x="11286669" y="5155227"/>
              <a:ext cx="266702" cy="11468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7BC8AFD9-673D-46F9-A8C8-49EE1F67AAC1}"/>
                </a:ext>
              </a:extLst>
            </p:cNvPr>
            <p:cNvSpPr/>
            <p:nvPr/>
          </p:nvSpPr>
          <p:spPr>
            <a:xfrm>
              <a:off x="10642146" y="4767167"/>
              <a:ext cx="266702" cy="15381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2AE3B092-024C-488D-91DC-34E2D412F637}"/>
                </a:ext>
              </a:extLst>
            </p:cNvPr>
            <p:cNvSpPr/>
            <p:nvPr/>
          </p:nvSpPr>
          <p:spPr>
            <a:xfrm>
              <a:off x="10241641" y="4005167"/>
              <a:ext cx="266702" cy="230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13B83A74-AD25-4EE0-9C0C-517430036CCE}"/>
                </a:ext>
              </a:extLst>
            </p:cNvPr>
            <p:cNvSpPr/>
            <p:nvPr/>
          </p:nvSpPr>
          <p:spPr>
            <a:xfrm>
              <a:off x="9675584" y="5376767"/>
              <a:ext cx="266702" cy="9285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03819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par>
                                <p:cTn id="8" presetID="2" presetClass="entr" presetSubtype="9"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0-#ppt_w/2"/>
                                          </p:val>
                                        </p:tav>
                                        <p:tav tm="100000">
                                          <p:val>
                                            <p:strVal val="#ppt_x"/>
                                          </p:val>
                                        </p:tav>
                                      </p:tavLst>
                                    </p:anim>
                                    <p:anim calcmode="lin" valueType="num">
                                      <p:cBhvr additive="base">
                                        <p:cTn id="11" dur="500" fill="hold"/>
                                        <p:tgtEl>
                                          <p:spTgt spid="29"/>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6" presetClass="entr" presetSubtype="16"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circle(in)">
                                      <p:cBhvr>
                                        <p:cTn id="15" dur="2000"/>
                                        <p:tgtEl>
                                          <p:spTgt spid="24"/>
                                        </p:tgtEl>
                                      </p:cBhvr>
                                    </p:animEffect>
                                  </p:childTnLst>
                                </p:cTn>
                              </p:par>
                            </p:childTnLst>
                          </p:cTn>
                        </p:par>
                        <p:par>
                          <p:cTn id="16" fill="hold">
                            <p:stCondLst>
                              <p:cond delay="2500"/>
                            </p:stCondLst>
                            <p:childTnLst>
                              <p:par>
                                <p:cTn id="17" presetID="31" presetClass="entr" presetSubtype="0" fill="hold" nodeType="afterEffect">
                                  <p:stCondLst>
                                    <p:cond delay="0"/>
                                  </p:stCondLst>
                                  <p:childTnLst>
                                    <p:set>
                                      <p:cBhvr>
                                        <p:cTn id="18" dur="1" fill="hold">
                                          <p:stCondLst>
                                            <p:cond delay="0"/>
                                          </p:stCondLst>
                                        </p:cTn>
                                        <p:tgtEl>
                                          <p:spTgt spid="26">
                                            <p:txEl>
                                              <p:pRg st="0" end="0"/>
                                            </p:txEl>
                                          </p:spTgt>
                                        </p:tgtEl>
                                        <p:attrNameLst>
                                          <p:attrName>style.visibility</p:attrName>
                                        </p:attrNameLst>
                                      </p:cBhvr>
                                      <p:to>
                                        <p:strVal val="visible"/>
                                      </p:to>
                                    </p:set>
                                    <p:anim calcmode="lin" valueType="num">
                                      <p:cBhvr>
                                        <p:cTn id="19" dur="10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26">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26">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26">
                                            <p:txEl>
                                              <p:pRg st="0" end="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26">
                                            <p:txEl>
                                              <p:pRg st="1" end="1"/>
                                            </p:txEl>
                                          </p:spTgt>
                                        </p:tgtEl>
                                        <p:attrNameLst>
                                          <p:attrName>style.visibility</p:attrName>
                                        </p:attrNameLst>
                                      </p:cBhvr>
                                      <p:to>
                                        <p:strVal val="visible"/>
                                      </p:to>
                                    </p:set>
                                    <p:anim calcmode="lin" valueType="num">
                                      <p:cBhvr>
                                        <p:cTn id="25" dur="1000" fill="hold"/>
                                        <p:tgtEl>
                                          <p:spTgt spid="26">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26">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26">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2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26">
                                            <p:txEl>
                                              <p:pRg st="2" end="2"/>
                                            </p:txEl>
                                          </p:spTgt>
                                        </p:tgtEl>
                                        <p:attrNameLst>
                                          <p:attrName>style.visibility</p:attrName>
                                        </p:attrNameLst>
                                      </p:cBhvr>
                                      <p:to>
                                        <p:strVal val="visible"/>
                                      </p:to>
                                    </p:set>
                                    <p:anim calcmode="lin" valueType="num">
                                      <p:cBhvr>
                                        <p:cTn id="33" dur="1000" fill="hold"/>
                                        <p:tgtEl>
                                          <p:spTgt spid="26">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26">
                                            <p:txEl>
                                              <p:pRg st="2" end="2"/>
                                            </p:txEl>
                                          </p:spTgt>
                                        </p:tgtEl>
                                        <p:attrNameLst>
                                          <p:attrName>ppt_h</p:attrName>
                                        </p:attrNameLst>
                                      </p:cBhvr>
                                      <p:tavLst>
                                        <p:tav tm="0">
                                          <p:val>
                                            <p:fltVal val="0"/>
                                          </p:val>
                                        </p:tav>
                                        <p:tav tm="100000">
                                          <p:val>
                                            <p:strVal val="#ppt_h"/>
                                          </p:val>
                                        </p:tav>
                                      </p:tavLst>
                                    </p:anim>
                                    <p:anim calcmode="lin" valueType="num">
                                      <p:cBhvr>
                                        <p:cTn id="35" dur="1000" fill="hold"/>
                                        <p:tgtEl>
                                          <p:spTgt spid="26">
                                            <p:txEl>
                                              <p:pRg st="2" end="2"/>
                                            </p:txEl>
                                          </p:spTgt>
                                        </p:tgtEl>
                                        <p:attrNameLst>
                                          <p:attrName>style.rotation</p:attrName>
                                        </p:attrNameLst>
                                      </p:cBhvr>
                                      <p:tavLst>
                                        <p:tav tm="0">
                                          <p:val>
                                            <p:fltVal val="90"/>
                                          </p:val>
                                        </p:tav>
                                        <p:tav tm="100000">
                                          <p:val>
                                            <p:fltVal val="0"/>
                                          </p:val>
                                        </p:tav>
                                      </p:tavLst>
                                    </p:anim>
                                    <p:animEffect transition="in" filter="fade">
                                      <p:cBhvr>
                                        <p:cTn id="36" dur="1000"/>
                                        <p:tgtEl>
                                          <p:spTgt spid="26">
                                            <p:txEl>
                                              <p:pRg st="2" end="2"/>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26">
                                            <p:txEl>
                                              <p:pRg st="3" end="3"/>
                                            </p:txEl>
                                          </p:spTgt>
                                        </p:tgtEl>
                                        <p:attrNameLst>
                                          <p:attrName>style.visibility</p:attrName>
                                        </p:attrNameLst>
                                      </p:cBhvr>
                                      <p:to>
                                        <p:strVal val="visible"/>
                                      </p:to>
                                    </p:set>
                                    <p:anim calcmode="lin" valueType="num">
                                      <p:cBhvr>
                                        <p:cTn id="39" dur="1000" fill="hold"/>
                                        <p:tgtEl>
                                          <p:spTgt spid="26">
                                            <p:txEl>
                                              <p:pRg st="3" end="3"/>
                                            </p:txEl>
                                          </p:spTgt>
                                        </p:tgtEl>
                                        <p:attrNameLst>
                                          <p:attrName>ppt_w</p:attrName>
                                        </p:attrNameLst>
                                      </p:cBhvr>
                                      <p:tavLst>
                                        <p:tav tm="0">
                                          <p:val>
                                            <p:fltVal val="0"/>
                                          </p:val>
                                        </p:tav>
                                        <p:tav tm="100000">
                                          <p:val>
                                            <p:strVal val="#ppt_w"/>
                                          </p:val>
                                        </p:tav>
                                      </p:tavLst>
                                    </p:anim>
                                    <p:anim calcmode="lin" valueType="num">
                                      <p:cBhvr>
                                        <p:cTn id="40" dur="1000" fill="hold"/>
                                        <p:tgtEl>
                                          <p:spTgt spid="26">
                                            <p:txEl>
                                              <p:pRg st="3" end="3"/>
                                            </p:txEl>
                                          </p:spTgt>
                                        </p:tgtEl>
                                        <p:attrNameLst>
                                          <p:attrName>ppt_h</p:attrName>
                                        </p:attrNameLst>
                                      </p:cBhvr>
                                      <p:tavLst>
                                        <p:tav tm="0">
                                          <p:val>
                                            <p:fltVal val="0"/>
                                          </p:val>
                                        </p:tav>
                                        <p:tav tm="100000">
                                          <p:val>
                                            <p:strVal val="#ppt_h"/>
                                          </p:val>
                                        </p:tav>
                                      </p:tavLst>
                                    </p:anim>
                                    <p:anim calcmode="lin" valueType="num">
                                      <p:cBhvr>
                                        <p:cTn id="41" dur="1000" fill="hold"/>
                                        <p:tgtEl>
                                          <p:spTgt spid="26">
                                            <p:txEl>
                                              <p:pRg st="3" end="3"/>
                                            </p:txEl>
                                          </p:spTgt>
                                        </p:tgtEl>
                                        <p:attrNameLst>
                                          <p:attrName>style.rotation</p:attrName>
                                        </p:attrNameLst>
                                      </p:cBhvr>
                                      <p:tavLst>
                                        <p:tav tm="0">
                                          <p:val>
                                            <p:fltVal val="90"/>
                                          </p:val>
                                        </p:tav>
                                        <p:tav tm="100000">
                                          <p:val>
                                            <p:fltVal val="0"/>
                                          </p:val>
                                        </p:tav>
                                      </p:tavLst>
                                    </p:anim>
                                    <p:animEffect transition="in" filter="fade">
                                      <p:cBhvr>
                                        <p:cTn id="42" dur="1000"/>
                                        <p:tgtEl>
                                          <p:spTgt spid="26">
                                            <p:txEl>
                                              <p:pRg st="3" end="3"/>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26">
                                            <p:txEl>
                                              <p:pRg st="4" end="4"/>
                                            </p:txEl>
                                          </p:spTgt>
                                        </p:tgtEl>
                                        <p:attrNameLst>
                                          <p:attrName>style.visibility</p:attrName>
                                        </p:attrNameLst>
                                      </p:cBhvr>
                                      <p:to>
                                        <p:strVal val="visible"/>
                                      </p:to>
                                    </p:set>
                                    <p:anim calcmode="lin" valueType="num">
                                      <p:cBhvr>
                                        <p:cTn id="45" dur="1000" fill="hold"/>
                                        <p:tgtEl>
                                          <p:spTgt spid="26">
                                            <p:txEl>
                                              <p:pRg st="4" end="4"/>
                                            </p:txEl>
                                          </p:spTgt>
                                        </p:tgtEl>
                                        <p:attrNameLst>
                                          <p:attrName>ppt_w</p:attrName>
                                        </p:attrNameLst>
                                      </p:cBhvr>
                                      <p:tavLst>
                                        <p:tav tm="0">
                                          <p:val>
                                            <p:fltVal val="0"/>
                                          </p:val>
                                        </p:tav>
                                        <p:tav tm="100000">
                                          <p:val>
                                            <p:strVal val="#ppt_w"/>
                                          </p:val>
                                        </p:tav>
                                      </p:tavLst>
                                    </p:anim>
                                    <p:anim calcmode="lin" valueType="num">
                                      <p:cBhvr>
                                        <p:cTn id="46" dur="1000" fill="hold"/>
                                        <p:tgtEl>
                                          <p:spTgt spid="26">
                                            <p:txEl>
                                              <p:pRg st="4" end="4"/>
                                            </p:txEl>
                                          </p:spTgt>
                                        </p:tgtEl>
                                        <p:attrNameLst>
                                          <p:attrName>ppt_h</p:attrName>
                                        </p:attrNameLst>
                                      </p:cBhvr>
                                      <p:tavLst>
                                        <p:tav tm="0">
                                          <p:val>
                                            <p:fltVal val="0"/>
                                          </p:val>
                                        </p:tav>
                                        <p:tav tm="100000">
                                          <p:val>
                                            <p:strVal val="#ppt_h"/>
                                          </p:val>
                                        </p:tav>
                                      </p:tavLst>
                                    </p:anim>
                                    <p:anim calcmode="lin" valueType="num">
                                      <p:cBhvr>
                                        <p:cTn id="47" dur="1000" fill="hold"/>
                                        <p:tgtEl>
                                          <p:spTgt spid="26">
                                            <p:txEl>
                                              <p:pRg st="4" end="4"/>
                                            </p:txEl>
                                          </p:spTgt>
                                        </p:tgtEl>
                                        <p:attrNameLst>
                                          <p:attrName>style.rotation</p:attrName>
                                        </p:attrNameLst>
                                      </p:cBhvr>
                                      <p:tavLst>
                                        <p:tav tm="0">
                                          <p:val>
                                            <p:fltVal val="90"/>
                                          </p:val>
                                        </p:tav>
                                        <p:tav tm="100000">
                                          <p:val>
                                            <p:fltVal val="0"/>
                                          </p:val>
                                        </p:tav>
                                      </p:tavLst>
                                    </p:anim>
                                    <p:animEffect transition="in" filter="fade">
                                      <p:cBhvr>
                                        <p:cTn id="48" dur="1000"/>
                                        <p:tgtEl>
                                          <p:spTgt spid="26">
                                            <p:txEl>
                                              <p:pRg st="4" end="4"/>
                                            </p:txEl>
                                          </p:spTgt>
                                        </p:tgtEl>
                                      </p:cBhvr>
                                    </p:animEffect>
                                  </p:childTnLst>
                                </p:cTn>
                              </p:par>
                            </p:childTnLst>
                          </p:cTn>
                        </p:par>
                        <p:par>
                          <p:cTn id="49" fill="hold">
                            <p:stCondLst>
                              <p:cond delay="1000"/>
                            </p:stCondLst>
                            <p:childTnLst>
                              <p:par>
                                <p:cTn id="50" presetID="16" presetClass="entr" presetSubtype="21"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arn(inVertical)">
                                      <p:cBhvr>
                                        <p:cTn id="52" dur="500"/>
                                        <p:tgtEl>
                                          <p:spTgt spid="25"/>
                                        </p:tgtEl>
                                      </p:cBhvr>
                                    </p:animEffect>
                                  </p:childTnLst>
                                </p:cTn>
                              </p:par>
                              <p:par>
                                <p:cTn id="53" presetID="22" presetClass="entr" presetSubtype="4"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24" grpId="0" animBg="1"/>
      <p:bldP spid="25" grpId="0" animBg="1"/>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对象的声明与创建</a:t>
              </a:r>
            </a:p>
          </p:txBody>
        </p:sp>
      </p:grpSp>
      <p:sp>
        <p:nvSpPr>
          <p:cNvPr id="16" name="圆角矩形 11">
            <a:extLst>
              <a:ext uri="{FF2B5EF4-FFF2-40B4-BE49-F238E27FC236}">
                <a16:creationId xmlns:a16="http://schemas.microsoft.com/office/drawing/2014/main" id="{330CCA2C-4FD5-4349-BD18-83C20428AE28}"/>
              </a:ext>
            </a:extLst>
          </p:cNvPr>
          <p:cNvSpPr/>
          <p:nvPr/>
        </p:nvSpPr>
        <p:spPr>
          <a:xfrm>
            <a:off x="685006" y="1829594"/>
            <a:ext cx="10820400" cy="42001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A3809796-9964-4F28-8000-A9BB02DEAEF0}"/>
              </a:ext>
            </a:extLst>
          </p:cNvPr>
          <p:cNvSpPr/>
          <p:nvPr/>
        </p:nvSpPr>
        <p:spPr>
          <a:xfrm>
            <a:off x="1055687" y="5141890"/>
            <a:ext cx="6092391" cy="553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FF59249-7AE9-46A5-9F73-FF42446FED17}"/>
              </a:ext>
            </a:extLst>
          </p:cNvPr>
          <p:cNvSpPr/>
          <p:nvPr/>
        </p:nvSpPr>
        <p:spPr>
          <a:xfrm>
            <a:off x="1069615" y="3333342"/>
            <a:ext cx="6092391" cy="553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内容占位符 2">
            <a:extLst>
              <a:ext uri="{FF2B5EF4-FFF2-40B4-BE49-F238E27FC236}">
                <a16:creationId xmlns:a16="http://schemas.microsoft.com/office/drawing/2014/main" id="{A4EDF51F-A377-4900-90ED-3CEDC65416DC}"/>
              </a:ext>
            </a:extLst>
          </p:cNvPr>
          <p:cNvSpPr txBox="1">
            <a:spLocks/>
          </p:cNvSpPr>
          <p:nvPr/>
        </p:nvSpPr>
        <p:spPr>
          <a:xfrm>
            <a:off x="1066006" y="1981994"/>
            <a:ext cx="10405114" cy="3895311"/>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对象创建的形式：</a:t>
            </a:r>
          </a:p>
          <a:p>
            <a:pPr marL="0" indent="536575">
              <a:lnSpc>
                <a:spcPct val="150000"/>
              </a:lnSpc>
              <a:buNone/>
            </a:pPr>
            <a:r>
              <a:rPr lang="en-US" altLang="zh-CN" sz="2400" dirty="0">
                <a:solidFill>
                  <a:schemeClr val="tx1"/>
                </a:solidFill>
                <a:latin typeface="仿宋" panose="02010609060101010101" pitchFamily="49" charset="-122"/>
                <a:ea typeface="仿宋" panose="02010609060101010101" pitchFamily="49" charset="-122"/>
              </a:rPr>
              <a:t>new </a:t>
            </a:r>
            <a:r>
              <a:rPr lang="zh-CN" altLang="en-US" sz="2400" dirty="0">
                <a:solidFill>
                  <a:schemeClr val="tx1"/>
                </a:solidFill>
                <a:latin typeface="仿宋" panose="02010609060101010101" pitchFamily="49" charset="-122"/>
                <a:ea typeface="仿宋" panose="02010609060101010101" pitchFamily="49" charset="-122"/>
              </a:rPr>
              <a:t>构造方法</a:t>
            </a:r>
            <a:r>
              <a:rPr lang="en-US" altLang="zh-CN" sz="2400" dirty="0">
                <a:solidFill>
                  <a:schemeClr val="tx1"/>
                </a:solidFill>
                <a:latin typeface="仿宋" panose="02010609060101010101" pitchFamily="49" charset="-122"/>
                <a:ea typeface="仿宋" panose="02010609060101010101" pitchFamily="49" charset="-122"/>
              </a:rPr>
              <a:t>()</a:t>
            </a:r>
          </a:p>
          <a:p>
            <a:pPr marL="0" indent="0">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new Point()</a:t>
            </a:r>
          </a:p>
          <a:p>
            <a:pPr marL="0" indent="628650">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可以通过赋值的形式给这个对象一个名字。如前面定义的对象名</a:t>
            </a:r>
            <a:r>
              <a:rPr lang="en-US" altLang="zh-CN" sz="2400" dirty="0">
                <a:solidFill>
                  <a:schemeClr val="tx1"/>
                </a:solidFill>
                <a:latin typeface="仿宋" panose="02010609060101010101" pitchFamily="49" charset="-122"/>
                <a:ea typeface="仿宋" panose="02010609060101010101" pitchFamily="49" charset="-122"/>
              </a:rPr>
              <a:t>p1</a:t>
            </a:r>
            <a:r>
              <a:rPr lang="zh-CN" altLang="en-US" sz="2400" dirty="0">
                <a:solidFill>
                  <a:schemeClr val="tx1"/>
                </a:solidFill>
                <a:latin typeface="仿宋" panose="02010609060101010101" pitchFamily="49" charset="-122"/>
                <a:ea typeface="仿宋" panose="02010609060101010101" pitchFamily="49" charset="-122"/>
              </a:rPr>
              <a:t>，可以用</a:t>
            </a:r>
            <a:r>
              <a:rPr lang="en-US" altLang="zh-CN" sz="2400" dirty="0">
                <a:solidFill>
                  <a:schemeClr val="tx1"/>
                </a:solidFill>
                <a:latin typeface="仿宋" panose="02010609060101010101" pitchFamily="49" charset="-122"/>
                <a:ea typeface="仿宋" panose="02010609060101010101" pitchFamily="49" charset="-122"/>
              </a:rPr>
              <a:t>p1</a:t>
            </a:r>
            <a:r>
              <a:rPr lang="zh-CN" altLang="en-US" sz="2400" dirty="0">
                <a:solidFill>
                  <a:schemeClr val="tx1"/>
                </a:solidFill>
                <a:latin typeface="仿宋" panose="02010609060101010101" pitchFamily="49" charset="-122"/>
                <a:ea typeface="仿宋" panose="02010609060101010101" pitchFamily="49" charset="-122"/>
              </a:rPr>
              <a:t>表示创建的对象：</a:t>
            </a:r>
          </a:p>
          <a:p>
            <a:pPr marL="0" indent="628650">
              <a:lnSpc>
                <a:spcPct val="150000"/>
              </a:lnSpc>
              <a:buNone/>
            </a:pPr>
            <a:r>
              <a:rPr lang="en-US" altLang="zh-CN" sz="2400" dirty="0">
                <a:solidFill>
                  <a:schemeClr val="tx1"/>
                </a:solidFill>
                <a:latin typeface="仿宋" panose="02010609060101010101" pitchFamily="49" charset="-122"/>
                <a:ea typeface="仿宋" panose="02010609060101010101" pitchFamily="49" charset="-122"/>
              </a:rPr>
              <a:t>p1=new Point();</a:t>
            </a:r>
          </a:p>
          <a:p>
            <a:pPr marL="0" indent="0">
              <a:lnSpc>
                <a:spcPct val="150000"/>
              </a:lnSpc>
              <a:buNone/>
            </a:pPr>
            <a:endParaRPr lang="en-US" altLang="zh-CN" sz="2400" dirty="0">
              <a:solidFill>
                <a:schemeClr val="tx1"/>
              </a:solidFill>
              <a:latin typeface="仿宋" panose="02010609060101010101" pitchFamily="49" charset="-122"/>
              <a:ea typeface="仿宋" panose="02010609060101010101" pitchFamily="49" charset="-122"/>
            </a:endParaRPr>
          </a:p>
        </p:txBody>
      </p:sp>
      <p:grpSp>
        <p:nvGrpSpPr>
          <p:cNvPr id="22" name="组合 21">
            <a:extLst>
              <a:ext uri="{FF2B5EF4-FFF2-40B4-BE49-F238E27FC236}">
                <a16:creationId xmlns:a16="http://schemas.microsoft.com/office/drawing/2014/main" id="{662BCA61-4844-42C2-94BA-FFF2CF274BA0}"/>
              </a:ext>
            </a:extLst>
          </p:cNvPr>
          <p:cNvGrpSpPr/>
          <p:nvPr/>
        </p:nvGrpSpPr>
        <p:grpSpPr>
          <a:xfrm>
            <a:off x="9500975" y="4900142"/>
            <a:ext cx="1877787" cy="1129564"/>
            <a:chOff x="9675584" y="5175723"/>
            <a:chExt cx="1877787" cy="1129564"/>
          </a:xfrm>
        </p:grpSpPr>
        <p:sp>
          <p:nvSpPr>
            <p:cNvPr id="23" name="矩形 22">
              <a:extLst>
                <a:ext uri="{FF2B5EF4-FFF2-40B4-BE49-F238E27FC236}">
                  <a16:creationId xmlns:a16="http://schemas.microsoft.com/office/drawing/2014/main" id="{355D8DCA-C049-4CAC-83F0-10B4DA31C5AC}"/>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1C7863EC-BE87-4A47-A62D-26D8C63C5653}"/>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18572E96-705B-4D8C-BF07-AC190D77ADD7}"/>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8BF2EF27-0A8D-456D-91F8-B0BE368DCC7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3947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p:cTn id="11" dur="10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20">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20">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20">
                                            <p:txEl>
                                              <p:pRg st="0" end="0"/>
                                            </p:txEl>
                                          </p:spTgt>
                                        </p:tgtEl>
                                      </p:cBhvr>
                                    </p:animEffect>
                                  </p:childTnLst>
                                </p:cTn>
                              </p:par>
                            </p:childTnLst>
                          </p:cTn>
                        </p:par>
                        <p:par>
                          <p:cTn id="15" fill="hold">
                            <p:stCondLst>
                              <p:cond delay="1500"/>
                            </p:stCondLst>
                            <p:childTnLst>
                              <p:par>
                                <p:cTn id="16" presetID="31" presetClass="entr" presetSubtype="0" fill="hold" nodeType="afterEffect">
                                  <p:stCondLst>
                                    <p:cond delay="0"/>
                                  </p:stCondLst>
                                  <p:childTnLst>
                                    <p:set>
                                      <p:cBhvr>
                                        <p:cTn id="17" dur="1" fill="hold">
                                          <p:stCondLst>
                                            <p:cond delay="0"/>
                                          </p:stCondLst>
                                        </p:cTn>
                                        <p:tgtEl>
                                          <p:spTgt spid="20">
                                            <p:txEl>
                                              <p:pRg st="1" end="1"/>
                                            </p:txEl>
                                          </p:spTgt>
                                        </p:tgtEl>
                                        <p:attrNameLst>
                                          <p:attrName>style.visibility</p:attrName>
                                        </p:attrNameLst>
                                      </p:cBhvr>
                                      <p:to>
                                        <p:strVal val="visible"/>
                                      </p:to>
                                    </p:set>
                                    <p:anim calcmode="lin" valueType="num">
                                      <p:cBhvr>
                                        <p:cTn id="18" dur="1000" fill="hold"/>
                                        <p:tgtEl>
                                          <p:spTgt spid="20">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20">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20">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2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inVertical)">
                                      <p:cBhvr>
                                        <p:cTn id="26" dur="500"/>
                                        <p:tgtEl>
                                          <p:spTgt spid="18"/>
                                        </p:tgtEl>
                                      </p:cBhvr>
                                    </p:animEffect>
                                  </p:childTnLst>
                                </p:cTn>
                              </p:par>
                            </p:childTnLst>
                          </p:cTn>
                        </p:par>
                        <p:par>
                          <p:cTn id="27" fill="hold">
                            <p:stCondLst>
                              <p:cond delay="500"/>
                            </p:stCondLst>
                            <p:childTnLst>
                              <p:par>
                                <p:cTn id="28" presetID="2" presetClass="entr" presetSubtype="2" fill="hold" nodeType="afterEffect">
                                  <p:stCondLst>
                                    <p:cond delay="0"/>
                                  </p:stCondLst>
                                  <p:childTnLst>
                                    <p:set>
                                      <p:cBhvr>
                                        <p:cTn id="29" dur="1" fill="hold">
                                          <p:stCondLst>
                                            <p:cond delay="0"/>
                                          </p:stCondLst>
                                        </p:cTn>
                                        <p:tgtEl>
                                          <p:spTgt spid="20">
                                            <p:txEl>
                                              <p:pRg st="2" end="2"/>
                                            </p:txEl>
                                          </p:spTgt>
                                        </p:tgtEl>
                                        <p:attrNameLst>
                                          <p:attrName>style.visibility</p:attrName>
                                        </p:attrNameLst>
                                      </p:cBhvr>
                                      <p:to>
                                        <p:strVal val="visible"/>
                                      </p:to>
                                    </p:set>
                                    <p:anim calcmode="lin" valueType="num">
                                      <p:cBhvr additive="base">
                                        <p:cTn id="30" dur="500" fill="hold"/>
                                        <p:tgtEl>
                                          <p:spTgt spid="20">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3" fill="hold" nodeType="clickEffect">
                                  <p:stCondLst>
                                    <p:cond delay="0"/>
                                  </p:stCondLst>
                                  <p:childTnLst>
                                    <p:set>
                                      <p:cBhvr>
                                        <p:cTn id="35" dur="1" fill="hold">
                                          <p:stCondLst>
                                            <p:cond delay="0"/>
                                          </p:stCondLst>
                                        </p:cTn>
                                        <p:tgtEl>
                                          <p:spTgt spid="20">
                                            <p:txEl>
                                              <p:pRg st="3" end="3"/>
                                            </p:txEl>
                                          </p:spTgt>
                                        </p:tgtEl>
                                        <p:attrNameLst>
                                          <p:attrName>style.visibility</p:attrName>
                                        </p:attrNameLst>
                                      </p:cBhvr>
                                      <p:to>
                                        <p:strVal val="visible"/>
                                      </p:to>
                                    </p:set>
                                    <p:anim calcmode="lin" valueType="num">
                                      <p:cBhvr additive="base">
                                        <p:cTn id="36" dur="500" fill="hold"/>
                                        <p:tgtEl>
                                          <p:spTgt spid="20">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20">
                                            <p:txEl>
                                              <p:pRg st="3" end="3"/>
                                            </p:txEl>
                                          </p:spTgt>
                                        </p:tgtEl>
                                        <p:attrNameLst>
                                          <p:attrName>ppt_y</p:attrName>
                                        </p:attrNameLst>
                                      </p:cBhvr>
                                      <p:tavLst>
                                        <p:tav tm="0">
                                          <p:val>
                                            <p:strVal val="0-#ppt_h/2"/>
                                          </p:val>
                                        </p:tav>
                                        <p:tav tm="100000">
                                          <p:val>
                                            <p:strVal val="#ppt_y"/>
                                          </p:val>
                                        </p:tav>
                                      </p:tavLst>
                                    </p:anim>
                                  </p:childTnLst>
                                </p:cTn>
                              </p:par>
                            </p:childTnLst>
                          </p:cTn>
                        </p:par>
                        <p:par>
                          <p:cTn id="38" fill="hold">
                            <p:stCondLst>
                              <p:cond delay="500"/>
                            </p:stCondLst>
                            <p:childTnLst>
                              <p:par>
                                <p:cTn id="39" presetID="16" presetClass="entr" presetSubtype="37"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arn(outVertical)">
                                      <p:cBhvr>
                                        <p:cTn id="41" dur="500"/>
                                        <p:tgtEl>
                                          <p:spTgt spid="17"/>
                                        </p:tgtEl>
                                      </p:cBhvr>
                                    </p:animEffect>
                                  </p:childTnLst>
                                </p:cTn>
                              </p:par>
                            </p:childTnLst>
                          </p:cTn>
                        </p:par>
                        <p:par>
                          <p:cTn id="42" fill="hold">
                            <p:stCondLst>
                              <p:cond delay="1000"/>
                            </p:stCondLst>
                            <p:childTnLst>
                              <p:par>
                                <p:cTn id="43" presetID="2" presetClass="entr" presetSubtype="2" fill="hold" nodeType="afterEffect">
                                  <p:stCondLst>
                                    <p:cond delay="0"/>
                                  </p:stCondLst>
                                  <p:childTnLst>
                                    <p:set>
                                      <p:cBhvr>
                                        <p:cTn id="44" dur="1" fill="hold">
                                          <p:stCondLst>
                                            <p:cond delay="0"/>
                                          </p:stCondLst>
                                        </p:cTn>
                                        <p:tgtEl>
                                          <p:spTgt spid="20">
                                            <p:txEl>
                                              <p:pRg st="4" end="4"/>
                                            </p:txEl>
                                          </p:spTgt>
                                        </p:tgtEl>
                                        <p:attrNameLst>
                                          <p:attrName>style.visibility</p:attrName>
                                        </p:attrNameLst>
                                      </p:cBhvr>
                                      <p:to>
                                        <p:strVal val="visible"/>
                                      </p:to>
                                    </p:set>
                                    <p:anim calcmode="lin" valueType="num">
                                      <p:cBhvr additive="base">
                                        <p:cTn id="45" dur="500" fill="hold"/>
                                        <p:tgtEl>
                                          <p:spTgt spid="20">
                                            <p:txEl>
                                              <p:pRg st="4" end="4"/>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0">
                                            <p:txEl>
                                              <p:pRg st="4" end="4"/>
                                            </p:txEl>
                                          </p:spTgt>
                                        </p:tgtEl>
                                        <p:attrNameLst>
                                          <p:attrName>ppt_y</p:attrName>
                                        </p:attrNameLst>
                                      </p:cBhvr>
                                      <p:tavLst>
                                        <p:tav tm="0">
                                          <p:val>
                                            <p:strVal val="#ppt_y"/>
                                          </p:val>
                                        </p:tav>
                                        <p:tav tm="100000">
                                          <p:val>
                                            <p:strVal val="#ppt_y"/>
                                          </p:val>
                                        </p:tav>
                                      </p:tavLst>
                                    </p:anim>
                                  </p:childTnLst>
                                </p:cTn>
                              </p:par>
                            </p:childTnLst>
                          </p:cTn>
                        </p:par>
                        <p:par>
                          <p:cTn id="47" fill="hold">
                            <p:stCondLst>
                              <p:cond delay="1500"/>
                            </p:stCondLst>
                            <p:childTnLst>
                              <p:par>
                                <p:cTn id="48" presetID="22" presetClass="entr" presetSubtype="4"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46330" y="537643"/>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3.3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访问权限</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对象组合</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嵌套类</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3.2   </a:t>
            </a:r>
            <a:r>
              <a:rPr lang="zh-CN" altLang="en-US" sz="2400" b="1" dirty="0">
                <a:latin typeface="仿宋" panose="02010609060101010101" pitchFamily="49" charset="-122"/>
                <a:ea typeface="仿宋" panose="02010609060101010101" pitchFamily="49" charset="-122"/>
              </a:rPr>
              <a:t>对象</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包</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3.1   </a:t>
            </a:r>
            <a:r>
              <a:rPr lang="zh-CN" altLang="en-US" sz="2400" b="1" dirty="0">
                <a:solidFill>
                  <a:schemeClr val="bg1"/>
                </a:solidFill>
                <a:latin typeface="仿宋" panose="02010609060101010101" pitchFamily="49" charset="-122"/>
                <a:ea typeface="仿宋" panose="02010609060101010101" pitchFamily="49" charset="-122"/>
              </a:rPr>
              <a:t>类</a:t>
            </a:r>
          </a:p>
        </p:txBody>
      </p:sp>
    </p:spTree>
    <p:extLst>
      <p:ext uri="{BB962C8B-B14F-4D97-AF65-F5344CB8AC3E}">
        <p14:creationId xmlns:p14="http://schemas.microsoft.com/office/powerpoint/2010/main" val="69156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对象的使用</a:t>
              </a:r>
            </a:p>
          </p:txBody>
        </p:sp>
      </p:grpSp>
      <p:sp>
        <p:nvSpPr>
          <p:cNvPr id="7" name="圆角矩形 11">
            <a:extLst>
              <a:ext uri="{FF2B5EF4-FFF2-40B4-BE49-F238E27FC236}">
                <a16:creationId xmlns:a16="http://schemas.microsoft.com/office/drawing/2014/main" id="{575EB655-5B13-4D6A-B787-3FA83D83BABB}"/>
              </a:ext>
            </a:extLst>
          </p:cNvPr>
          <p:cNvSpPr/>
          <p:nvPr/>
        </p:nvSpPr>
        <p:spPr>
          <a:xfrm>
            <a:off x="637379" y="1963638"/>
            <a:ext cx="10803651" cy="3352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7974162B-50BF-4D18-8955-FAC24A6BA670}"/>
              </a:ext>
            </a:extLst>
          </p:cNvPr>
          <p:cNvSpPr txBox="1">
            <a:spLocks/>
          </p:cNvSpPr>
          <p:nvPr/>
        </p:nvSpPr>
        <p:spPr>
          <a:xfrm>
            <a:off x="776722" y="2057527"/>
            <a:ext cx="10403601" cy="3861753"/>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使用对象的形式：</a:t>
            </a:r>
          </a:p>
          <a:p>
            <a:pPr marL="0" indent="1074738">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对象名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域</a:t>
            </a:r>
          </a:p>
          <a:p>
            <a:pPr marL="0" indent="1074738">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对象名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方法名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实际参数表列</a:t>
            </a: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创建一个对象后，这个对象就有自己的属性和行为。通过对象名访问域或方法，只能是对象本身的域或方法，而不能是其它对象的域或方法。</a:t>
            </a:r>
          </a:p>
        </p:txBody>
      </p:sp>
      <p:sp>
        <p:nvSpPr>
          <p:cNvPr id="9" name="矩形 8">
            <a:extLst>
              <a:ext uri="{FF2B5EF4-FFF2-40B4-BE49-F238E27FC236}">
                <a16:creationId xmlns:a16="http://schemas.microsoft.com/office/drawing/2014/main" id="{F992B7C5-C240-4B1F-9EA2-8DD537ADD80C}"/>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F2F5AD14-3955-42A8-AD56-74C4428AC951}"/>
              </a:ext>
            </a:extLst>
          </p:cNvPr>
          <p:cNvGrpSpPr/>
          <p:nvPr/>
        </p:nvGrpSpPr>
        <p:grpSpPr>
          <a:xfrm>
            <a:off x="761207" y="6189669"/>
            <a:ext cx="352250" cy="455613"/>
            <a:chOff x="5449889" y="1827213"/>
            <a:chExt cx="352250" cy="455613"/>
          </a:xfrm>
          <a:solidFill>
            <a:srgbClr val="FFFF00"/>
          </a:solidFill>
        </p:grpSpPr>
        <p:sp>
          <p:nvSpPr>
            <p:cNvPr id="11" name="Freeform 125">
              <a:extLst>
                <a:ext uri="{FF2B5EF4-FFF2-40B4-BE49-F238E27FC236}">
                  <a16:creationId xmlns:a16="http://schemas.microsoft.com/office/drawing/2014/main" id="{75B3F67E-A36B-49C0-B49B-59C19EA1D5E9}"/>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942B5BB7-0562-4510-847F-B26C77D5BFFE}"/>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3" name="内容占位符 2">
            <a:extLst>
              <a:ext uri="{FF2B5EF4-FFF2-40B4-BE49-F238E27FC236}">
                <a16:creationId xmlns:a16="http://schemas.microsoft.com/office/drawing/2014/main" id="{50C09589-529F-421C-9D65-E1D409B839D7}"/>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3.6】</a:t>
            </a:r>
            <a:r>
              <a:rPr lang="zh-CN" altLang="en-US" sz="2400" dirty="0">
                <a:solidFill>
                  <a:schemeClr val="bg1"/>
                </a:solidFill>
                <a:latin typeface="仿宋" panose="02010609060101010101" pitchFamily="49" charset="-122"/>
                <a:ea typeface="仿宋" panose="02010609060101010101" pitchFamily="49" charset="-122"/>
              </a:rPr>
              <a:t>对象的声明、创建与使用。</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Example3_06.java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14" name="组合 13">
            <a:extLst>
              <a:ext uri="{FF2B5EF4-FFF2-40B4-BE49-F238E27FC236}">
                <a16:creationId xmlns:a16="http://schemas.microsoft.com/office/drawing/2014/main" id="{3892310F-1792-4654-B150-7E4FF4CDD044}"/>
              </a:ext>
            </a:extLst>
          </p:cNvPr>
          <p:cNvGrpSpPr/>
          <p:nvPr/>
        </p:nvGrpSpPr>
        <p:grpSpPr>
          <a:xfrm flipH="1">
            <a:off x="6749607" y="5348447"/>
            <a:ext cx="5441599" cy="1357947"/>
            <a:chOff x="897607" y="5043462"/>
            <a:chExt cx="5441599" cy="1357947"/>
          </a:xfrm>
        </p:grpSpPr>
        <p:sp>
          <p:nvSpPr>
            <p:cNvPr id="15" name="矩形 14">
              <a:extLst>
                <a:ext uri="{FF2B5EF4-FFF2-40B4-BE49-F238E27FC236}">
                  <a16:creationId xmlns:a16="http://schemas.microsoft.com/office/drawing/2014/main" id="{2A8E3CA9-54EE-4D96-9E5D-26D9AD3E347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C1599E19-7965-410D-96D0-5A0CDB3C8036}"/>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FBE7FB03-3802-4B58-8712-D714E6ECD21E}"/>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94AAB648-33B7-4E60-AF41-6180BB1063C5}"/>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B7A98792-B264-483D-B727-6A4D4A0C29A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D6838AE7-0283-4F91-8D38-062DD6AC2C7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A657BBC8-0DE8-4AD7-90CF-FBEDEC935B0E}"/>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9A36B00A-B0B7-4DEB-80BB-FBC80931CFC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6A63D6A3-93E9-4223-A512-47704C336182}"/>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E9C9547E-703B-4817-A4FF-C807D05C89DC}"/>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FAD52F15-8B5F-4CBD-9807-14E3B119F6CE}"/>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5CBD0C89-AA62-41F8-8652-FBC3B09712DE}"/>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66820276-9020-4D60-8721-B8DD2160D56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1366034D-9762-4D8F-A6C9-029EC8827C7C}"/>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B0F98A8B-AC05-47EE-97E4-F4FB7183009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2CA5AC52-E094-4B4A-9769-6AC0D0F13728}"/>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4C932924-35EF-4F0A-BD9E-C1751C493E2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2608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2500"/>
                            </p:stCondLst>
                            <p:childTnLst>
                              <p:par>
                                <p:cTn id="17" presetID="31" presetClass="entr" presetSubtype="0" fill="hold"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8">
                                            <p:txEl>
                                              <p:pRg st="1" end="1"/>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p:cTn id="25"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 calcmode="lin" valueType="num">
                                      <p:cBhvr additive="base">
                                        <p:cTn id="33"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500"/>
                            </p:stCondLst>
                            <p:childTnLst>
                              <p:par>
                                <p:cTn id="41" presetID="31"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fltVal val="0"/>
                                          </p:val>
                                        </p:tav>
                                        <p:tav tm="100000">
                                          <p:val>
                                            <p:strVal val="#ppt_w"/>
                                          </p:val>
                                        </p:tav>
                                      </p:tavLst>
                                    </p:anim>
                                    <p:anim calcmode="lin" valueType="num">
                                      <p:cBhvr>
                                        <p:cTn id="44" dur="1000" fill="hold"/>
                                        <p:tgtEl>
                                          <p:spTgt spid="10"/>
                                        </p:tgtEl>
                                        <p:attrNameLst>
                                          <p:attrName>ppt_h</p:attrName>
                                        </p:attrNameLst>
                                      </p:cBhvr>
                                      <p:tavLst>
                                        <p:tav tm="0">
                                          <p:val>
                                            <p:fltVal val="0"/>
                                          </p:val>
                                        </p:tav>
                                        <p:tav tm="100000">
                                          <p:val>
                                            <p:strVal val="#ppt_h"/>
                                          </p:val>
                                        </p:tav>
                                      </p:tavLst>
                                    </p:anim>
                                    <p:anim calcmode="lin" valueType="num">
                                      <p:cBhvr>
                                        <p:cTn id="45" dur="1000" fill="hold"/>
                                        <p:tgtEl>
                                          <p:spTgt spid="10"/>
                                        </p:tgtEl>
                                        <p:attrNameLst>
                                          <p:attrName>style.rotation</p:attrName>
                                        </p:attrNameLst>
                                      </p:cBhvr>
                                      <p:tavLst>
                                        <p:tav tm="0">
                                          <p:val>
                                            <p:fltVal val="90"/>
                                          </p:val>
                                        </p:tav>
                                        <p:tav tm="100000">
                                          <p:val>
                                            <p:fltVal val="0"/>
                                          </p:val>
                                        </p:tav>
                                      </p:tavLst>
                                    </p:anim>
                                    <p:animEffect transition="in" filter="fade">
                                      <p:cBhvr>
                                        <p:cTn id="46" dur="1000"/>
                                        <p:tgtEl>
                                          <p:spTgt spid="10"/>
                                        </p:tgtEl>
                                      </p:cBhvr>
                                    </p:animEffect>
                                  </p:childTnLst>
                                </p:cTn>
                              </p:par>
                            </p:childTnLst>
                          </p:cTn>
                        </p:par>
                        <p:par>
                          <p:cTn id="47" fill="hold">
                            <p:stCondLst>
                              <p:cond delay="1500"/>
                            </p:stCondLst>
                            <p:childTnLst>
                              <p:par>
                                <p:cTn id="48" presetID="2" presetClass="entr" presetSubtype="2"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1+#ppt_w/2"/>
                                          </p:val>
                                        </p:tav>
                                        <p:tav tm="100000">
                                          <p:val>
                                            <p:strVal val="#ppt_x"/>
                                          </p:val>
                                        </p:tav>
                                      </p:tavLst>
                                    </p:anim>
                                    <p:anim calcmode="lin" valueType="num">
                                      <p:cBhvr additive="base">
                                        <p:cTn id="51" dur="500" fill="hold"/>
                                        <p:tgtEl>
                                          <p:spTgt spid="13"/>
                                        </p:tgtEl>
                                        <p:attrNameLst>
                                          <p:attrName>ppt_y</p:attrName>
                                        </p:attrNameLst>
                                      </p:cBhvr>
                                      <p:tavLst>
                                        <p:tav tm="0">
                                          <p:val>
                                            <p:strVal val="#ppt_y"/>
                                          </p:val>
                                        </p:tav>
                                        <p:tav tm="100000">
                                          <p:val>
                                            <p:strVal val="#ppt_y"/>
                                          </p:val>
                                        </p:tav>
                                      </p:tavLst>
                                    </p:anim>
                                  </p:childTnLst>
                                </p:cTn>
                              </p:par>
                            </p:childTnLst>
                          </p:cTn>
                        </p:par>
                        <p:par>
                          <p:cTn id="52" fill="hold">
                            <p:stCondLst>
                              <p:cond delay="2000"/>
                            </p:stCondLst>
                            <p:childTnLst>
                              <p:par>
                                <p:cTn id="53" presetID="22" presetClass="entr" presetSubtype="2"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righ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7" grpId="0" animBg="1"/>
      <p:bldP spid="9"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构造方法</a:t>
              </a:r>
            </a:p>
          </p:txBody>
        </p:sp>
      </p:grpSp>
      <p:sp>
        <p:nvSpPr>
          <p:cNvPr id="7" name="圆角矩形 11">
            <a:extLst>
              <a:ext uri="{FF2B5EF4-FFF2-40B4-BE49-F238E27FC236}">
                <a16:creationId xmlns:a16="http://schemas.microsoft.com/office/drawing/2014/main" id="{0A6ECD7B-5F2C-4B54-89BC-164B8FE943A0}"/>
              </a:ext>
            </a:extLst>
          </p:cNvPr>
          <p:cNvSpPr/>
          <p:nvPr/>
        </p:nvSpPr>
        <p:spPr>
          <a:xfrm>
            <a:off x="685800" y="1927162"/>
            <a:ext cx="10820400" cy="3352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a16="http://schemas.microsoft.com/office/drawing/2014/main" id="{93AC8873-99CF-4FF0-B2F4-C93DA7285782}"/>
              </a:ext>
            </a:extLst>
          </p:cNvPr>
          <p:cNvSpPr txBox="1">
            <a:spLocks/>
          </p:cNvSpPr>
          <p:nvPr/>
        </p:nvSpPr>
        <p:spPr>
          <a:xfrm>
            <a:off x="1293194" y="2189492"/>
            <a:ext cx="9525000" cy="2819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628650">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创建对象时通过“</a:t>
            </a:r>
            <a:r>
              <a:rPr lang="en-US" altLang="zh-CN" sz="2400" b="1" dirty="0">
                <a:solidFill>
                  <a:schemeClr val="tx1"/>
                </a:solidFill>
                <a:latin typeface="仿宋" panose="02010609060101010101" pitchFamily="49" charset="-122"/>
                <a:ea typeface="仿宋" panose="02010609060101010101" pitchFamily="49" charset="-122"/>
              </a:rPr>
              <a:t>new”</a:t>
            </a:r>
            <a:r>
              <a:rPr lang="zh-CN" altLang="en-US" sz="2400" b="1" dirty="0">
                <a:solidFill>
                  <a:schemeClr val="tx1"/>
                </a:solidFill>
                <a:latin typeface="仿宋" panose="02010609060101010101" pitchFamily="49" charset="-122"/>
                <a:ea typeface="仿宋" panose="02010609060101010101" pitchFamily="49" charset="-122"/>
              </a:rPr>
              <a:t>运算符调用类中的构造方法。如果类中没有相应的构造方法，则不能创建对象。所以，在定义类时应该定义构造方法。</a:t>
            </a:r>
          </a:p>
          <a:p>
            <a:pPr marL="0" indent="628650">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在一个类中可以定义多个构造方法，形成构造方法的重载。</a:t>
            </a:r>
          </a:p>
          <a:p>
            <a:pPr marL="0" indent="628650">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利用重载的构造方法可以创建不同初始状态的对象。</a:t>
            </a:r>
          </a:p>
        </p:txBody>
      </p:sp>
      <p:grpSp>
        <p:nvGrpSpPr>
          <p:cNvPr id="9" name="组合 8">
            <a:extLst>
              <a:ext uri="{FF2B5EF4-FFF2-40B4-BE49-F238E27FC236}">
                <a16:creationId xmlns:a16="http://schemas.microsoft.com/office/drawing/2014/main" id="{119BF6DF-D821-46CF-9C86-7F92BF5821EC}"/>
              </a:ext>
            </a:extLst>
          </p:cNvPr>
          <p:cNvGrpSpPr/>
          <p:nvPr/>
        </p:nvGrpSpPr>
        <p:grpSpPr>
          <a:xfrm flipH="1">
            <a:off x="6410570" y="5347577"/>
            <a:ext cx="5441599" cy="1357947"/>
            <a:chOff x="897607" y="5043462"/>
            <a:chExt cx="5441599" cy="1357947"/>
          </a:xfrm>
        </p:grpSpPr>
        <p:sp>
          <p:nvSpPr>
            <p:cNvPr id="10" name="矩形 9">
              <a:extLst>
                <a:ext uri="{FF2B5EF4-FFF2-40B4-BE49-F238E27FC236}">
                  <a16:creationId xmlns:a16="http://schemas.microsoft.com/office/drawing/2014/main" id="{7F87BC03-EB20-41D1-975C-D46C8718CF5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2DBD896-8BD9-4DE7-9267-2FF1B5F45DB3}"/>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9CEB4F0-638F-4524-ADA2-21B149C1F78C}"/>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9B832E8-A9B1-4DB4-831F-B187AF1B8673}"/>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EE22115-F02C-4D4C-BD81-AF7C64DE26C7}"/>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1F37822-F272-4D4D-AF55-945D9F0F71E7}"/>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1A01EE7-DEE3-4F25-B081-0B69FCEEDF09}"/>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9C88E25-F268-456F-8858-5F3DA7003BA6}"/>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EC76FF9-0240-4245-96D7-09C13CF6159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2C439B5-2D5D-414A-90DC-4B27449352A8}"/>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0422BCA6-DA57-4B19-BA19-70586959127A}"/>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8EBF7011-D3E4-46DB-A024-B4FC3E8FD55E}"/>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FA5698D-73B7-4EB9-8B53-4788B0E0678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CB20666-11E8-434C-8E5F-6AB32405B003}"/>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D1D7498-6005-4E92-AFD7-7A3F136CC443}"/>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4A54FE8C-1483-4F35-81E6-3C6B4523AA9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7" name="矩形 26">
              <a:extLst>
                <a:ext uri="{FF2B5EF4-FFF2-40B4-BE49-F238E27FC236}">
                  <a16:creationId xmlns:a16="http://schemas.microsoft.com/office/drawing/2014/main" id="{7DEC2876-5F65-4592-B64C-25C69F9B5FE6}"/>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9051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7" grpId="0" animBg="1"/>
      <p:bldP spid="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34843"/>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对象的声明与创建</a:t>
              </a:r>
            </a:p>
          </p:txBody>
        </p:sp>
      </p:grpSp>
      <p:sp>
        <p:nvSpPr>
          <p:cNvPr id="7" name="圆角矩形 11">
            <a:extLst>
              <a:ext uri="{FF2B5EF4-FFF2-40B4-BE49-F238E27FC236}">
                <a16:creationId xmlns:a16="http://schemas.microsoft.com/office/drawing/2014/main" id="{206E37AB-2EEA-42C3-8535-A7C1A549DE78}"/>
              </a:ext>
            </a:extLst>
          </p:cNvPr>
          <p:cNvSpPr/>
          <p:nvPr/>
        </p:nvSpPr>
        <p:spPr>
          <a:xfrm>
            <a:off x="913605" y="1524794"/>
            <a:ext cx="4343401" cy="3352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E9FFC54D-FD5B-4F4D-98C2-22DD5782D3F3}"/>
              </a:ext>
            </a:extLst>
          </p:cNvPr>
          <p:cNvSpPr txBox="1">
            <a:spLocks/>
          </p:cNvSpPr>
          <p:nvPr/>
        </p:nvSpPr>
        <p:spPr>
          <a:xfrm>
            <a:off x="1066005" y="1677193"/>
            <a:ext cx="3962401" cy="3861753"/>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构造方法的定义形式：</a:t>
            </a:r>
          </a:p>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方法名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形参表列</a:t>
            </a: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方法体</a:t>
            </a:r>
          </a:p>
          <a:p>
            <a:pPr marL="0" indent="457200">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p:txBody>
      </p:sp>
      <p:sp>
        <p:nvSpPr>
          <p:cNvPr id="9" name="矩形 8">
            <a:extLst>
              <a:ext uri="{FF2B5EF4-FFF2-40B4-BE49-F238E27FC236}">
                <a16:creationId xmlns:a16="http://schemas.microsoft.com/office/drawing/2014/main" id="{9E08BDB5-BC57-4DC5-9E8A-657E9B710781}"/>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DC119A64-7F9B-4BB6-9785-84D9B5B669B9}"/>
              </a:ext>
            </a:extLst>
          </p:cNvPr>
          <p:cNvGrpSpPr/>
          <p:nvPr/>
        </p:nvGrpSpPr>
        <p:grpSpPr>
          <a:xfrm>
            <a:off x="761207" y="6189669"/>
            <a:ext cx="352250" cy="455613"/>
            <a:chOff x="5449889" y="1827213"/>
            <a:chExt cx="352250" cy="455613"/>
          </a:xfrm>
          <a:solidFill>
            <a:srgbClr val="FFFF00"/>
          </a:solidFill>
        </p:grpSpPr>
        <p:sp>
          <p:nvSpPr>
            <p:cNvPr id="11" name="Freeform 125">
              <a:extLst>
                <a:ext uri="{FF2B5EF4-FFF2-40B4-BE49-F238E27FC236}">
                  <a16:creationId xmlns:a16="http://schemas.microsoft.com/office/drawing/2014/main" id="{F8A15D5E-3EF6-4E0A-ADC0-55F7E82B95D6}"/>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9A6F2986-78CC-45BD-A760-02D6E3554DF7}"/>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3" name="内容占位符 2">
            <a:extLst>
              <a:ext uri="{FF2B5EF4-FFF2-40B4-BE49-F238E27FC236}">
                <a16:creationId xmlns:a16="http://schemas.microsoft.com/office/drawing/2014/main" id="{8A6B7547-DFF3-430D-AD5F-B51D24F3B89A}"/>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3.7】</a:t>
            </a:r>
            <a:r>
              <a:rPr lang="zh-CN" altLang="en-US" sz="2400" dirty="0">
                <a:solidFill>
                  <a:schemeClr val="bg1"/>
                </a:solidFill>
                <a:latin typeface="仿宋" panose="02010609060101010101" pitchFamily="49" charset="-122"/>
                <a:ea typeface="仿宋" panose="02010609060101010101" pitchFamily="49" charset="-122"/>
              </a:rPr>
              <a:t>为</a:t>
            </a:r>
            <a:r>
              <a:rPr lang="en-US" altLang="zh-CN" sz="2400" dirty="0">
                <a:solidFill>
                  <a:schemeClr val="bg1"/>
                </a:solidFill>
                <a:latin typeface="仿宋" panose="02010609060101010101" pitchFamily="49" charset="-122"/>
                <a:ea typeface="仿宋" panose="02010609060101010101" pitchFamily="49" charset="-122"/>
              </a:rPr>
              <a:t>Point</a:t>
            </a:r>
            <a:r>
              <a:rPr lang="zh-CN" altLang="en-US" sz="2400" dirty="0">
                <a:solidFill>
                  <a:schemeClr val="bg1"/>
                </a:solidFill>
                <a:latin typeface="仿宋" panose="02010609060101010101" pitchFamily="49" charset="-122"/>
                <a:ea typeface="仿宋" panose="02010609060101010101" pitchFamily="49" charset="-122"/>
              </a:rPr>
              <a:t>类增加构造方法。</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Example3_07.java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14" name="组合 13">
            <a:extLst>
              <a:ext uri="{FF2B5EF4-FFF2-40B4-BE49-F238E27FC236}">
                <a16:creationId xmlns:a16="http://schemas.microsoft.com/office/drawing/2014/main" id="{CC6EF0F4-004A-4119-98A8-8F877EA3CE45}"/>
              </a:ext>
            </a:extLst>
          </p:cNvPr>
          <p:cNvGrpSpPr/>
          <p:nvPr/>
        </p:nvGrpSpPr>
        <p:grpSpPr>
          <a:xfrm>
            <a:off x="7390606" y="1067594"/>
            <a:ext cx="4524532" cy="4763414"/>
            <a:chOff x="7764957" y="1125339"/>
            <a:chExt cx="4524532" cy="4763414"/>
          </a:xfrm>
        </p:grpSpPr>
        <p:grpSp>
          <p:nvGrpSpPr>
            <p:cNvPr id="15" name="组合 14">
              <a:extLst>
                <a:ext uri="{FF2B5EF4-FFF2-40B4-BE49-F238E27FC236}">
                  <a16:creationId xmlns:a16="http://schemas.microsoft.com/office/drawing/2014/main" id="{61346232-3204-4476-8031-013A0A1E2164}"/>
                </a:ext>
              </a:extLst>
            </p:cNvPr>
            <p:cNvGrpSpPr/>
            <p:nvPr/>
          </p:nvGrpSpPr>
          <p:grpSpPr>
            <a:xfrm>
              <a:off x="7764957" y="1125339"/>
              <a:ext cx="2266510" cy="2447186"/>
              <a:chOff x="6051550" y="3903663"/>
              <a:chExt cx="2230438" cy="2408238"/>
            </a:xfrm>
          </p:grpSpPr>
          <p:sp>
            <p:nvSpPr>
              <p:cNvPr id="45" name="Freeform 38">
                <a:extLst>
                  <a:ext uri="{FF2B5EF4-FFF2-40B4-BE49-F238E27FC236}">
                    <a16:creationId xmlns:a16="http://schemas.microsoft.com/office/drawing/2014/main" id="{5A08F137-7B0D-4125-8B98-B502A0492FC8}"/>
                  </a:ext>
                </a:extLst>
              </p:cNvPr>
              <p:cNvSpPr/>
              <p:nvPr/>
            </p:nvSpPr>
            <p:spPr bwMode="auto">
              <a:xfrm>
                <a:off x="6051550" y="3903663"/>
                <a:ext cx="2230438" cy="2408238"/>
              </a:xfrm>
              <a:custGeom>
                <a:avLst/>
                <a:gdLst>
                  <a:gd name="T0" fmla="*/ 587 w 594"/>
                  <a:gd name="T1" fmla="*/ 425 h 641"/>
                  <a:gd name="T2" fmla="*/ 579 w 594"/>
                  <a:gd name="T3" fmla="*/ 458 h 641"/>
                  <a:gd name="T4" fmla="*/ 294 w 594"/>
                  <a:gd name="T5" fmla="*/ 634 h 641"/>
                  <a:gd name="T6" fmla="*/ 261 w 594"/>
                  <a:gd name="T7" fmla="*/ 626 h 641"/>
                  <a:gd name="T8" fmla="*/ 7 w 594"/>
                  <a:gd name="T9" fmla="*/ 216 h 641"/>
                  <a:gd name="T10" fmla="*/ 15 w 594"/>
                  <a:gd name="T11" fmla="*/ 183 h 641"/>
                  <a:gd name="T12" fmla="*/ 300 w 594"/>
                  <a:gd name="T13" fmla="*/ 7 h 641"/>
                  <a:gd name="T14" fmla="*/ 333 w 594"/>
                  <a:gd name="T15" fmla="*/ 14 h 641"/>
                  <a:gd name="T16" fmla="*/ 587 w 594"/>
                  <a:gd name="T17" fmla="*/ 42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4" h="641">
                    <a:moveTo>
                      <a:pt x="587" y="425"/>
                    </a:moveTo>
                    <a:cubicBezTo>
                      <a:pt x="594" y="436"/>
                      <a:pt x="591" y="451"/>
                      <a:pt x="579" y="458"/>
                    </a:cubicBezTo>
                    <a:cubicBezTo>
                      <a:pt x="294" y="634"/>
                      <a:pt x="294" y="634"/>
                      <a:pt x="294" y="634"/>
                    </a:cubicBezTo>
                    <a:cubicBezTo>
                      <a:pt x="283" y="641"/>
                      <a:pt x="268" y="638"/>
                      <a:pt x="261" y="626"/>
                    </a:cubicBezTo>
                    <a:cubicBezTo>
                      <a:pt x="7" y="216"/>
                      <a:pt x="7" y="216"/>
                      <a:pt x="7" y="216"/>
                    </a:cubicBezTo>
                    <a:cubicBezTo>
                      <a:pt x="0" y="205"/>
                      <a:pt x="4" y="190"/>
                      <a:pt x="15" y="183"/>
                    </a:cubicBezTo>
                    <a:cubicBezTo>
                      <a:pt x="300" y="7"/>
                      <a:pt x="300" y="7"/>
                      <a:pt x="300" y="7"/>
                    </a:cubicBezTo>
                    <a:cubicBezTo>
                      <a:pt x="311" y="0"/>
                      <a:pt x="326" y="3"/>
                      <a:pt x="333" y="14"/>
                    </a:cubicBezTo>
                    <a:lnTo>
                      <a:pt x="587" y="425"/>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46" name="Freeform 39">
                <a:extLst>
                  <a:ext uri="{FF2B5EF4-FFF2-40B4-BE49-F238E27FC236}">
                    <a16:creationId xmlns:a16="http://schemas.microsoft.com/office/drawing/2014/main" id="{CEEB8650-092D-4E1E-B8DC-7CF8372E0974}"/>
                  </a:ext>
                </a:extLst>
              </p:cNvPr>
              <p:cNvSpPr/>
              <p:nvPr/>
            </p:nvSpPr>
            <p:spPr bwMode="auto">
              <a:xfrm>
                <a:off x="6145213" y="4752976"/>
                <a:ext cx="93663" cy="93663"/>
              </a:xfrm>
              <a:custGeom>
                <a:avLst/>
                <a:gdLst>
                  <a:gd name="T0" fmla="*/ 22 w 25"/>
                  <a:gd name="T1" fmla="*/ 7 h 25"/>
                  <a:gd name="T2" fmla="*/ 18 w 25"/>
                  <a:gd name="T3" fmla="*/ 22 h 25"/>
                  <a:gd name="T4" fmla="*/ 3 w 25"/>
                  <a:gd name="T5" fmla="*/ 18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8"/>
                    </a:cubicBezTo>
                    <a:cubicBezTo>
                      <a:pt x="0" y="13"/>
                      <a:pt x="1" y="6"/>
                      <a:pt x="6" y="3"/>
                    </a:cubicBezTo>
                    <a:cubicBezTo>
                      <a:pt x="11"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47" name="Freeform 40">
                <a:extLst>
                  <a:ext uri="{FF2B5EF4-FFF2-40B4-BE49-F238E27FC236}">
                    <a16:creationId xmlns:a16="http://schemas.microsoft.com/office/drawing/2014/main" id="{A4B2DA4B-9690-4BE0-A4BC-829FD448737E}"/>
                  </a:ext>
                </a:extLst>
              </p:cNvPr>
              <p:cNvSpPr/>
              <p:nvPr/>
            </p:nvSpPr>
            <p:spPr bwMode="auto">
              <a:xfrm>
                <a:off x="6261100" y="4941888"/>
                <a:ext cx="93663" cy="93663"/>
              </a:xfrm>
              <a:custGeom>
                <a:avLst/>
                <a:gdLst>
                  <a:gd name="T0" fmla="*/ 22 w 25"/>
                  <a:gd name="T1" fmla="*/ 7 h 25"/>
                  <a:gd name="T2" fmla="*/ 18 w 25"/>
                  <a:gd name="T3" fmla="*/ 22 h 25"/>
                  <a:gd name="T4" fmla="*/ 3 w 25"/>
                  <a:gd name="T5" fmla="*/ 19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9"/>
                    </a:cubicBezTo>
                    <a:cubicBezTo>
                      <a:pt x="0" y="13"/>
                      <a:pt x="1" y="6"/>
                      <a:pt x="6" y="3"/>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48" name="Freeform 41">
                <a:extLst>
                  <a:ext uri="{FF2B5EF4-FFF2-40B4-BE49-F238E27FC236}">
                    <a16:creationId xmlns:a16="http://schemas.microsoft.com/office/drawing/2014/main" id="{91F77D31-A428-459E-90A5-B60E086D39B5}"/>
                  </a:ext>
                </a:extLst>
              </p:cNvPr>
              <p:cNvSpPr/>
              <p:nvPr/>
            </p:nvSpPr>
            <p:spPr bwMode="auto">
              <a:xfrm>
                <a:off x="6376988" y="5129213"/>
                <a:ext cx="93663" cy="93663"/>
              </a:xfrm>
              <a:custGeom>
                <a:avLst/>
                <a:gdLst>
                  <a:gd name="T0" fmla="*/ 22 w 25"/>
                  <a:gd name="T1" fmla="*/ 7 h 25"/>
                  <a:gd name="T2" fmla="*/ 18 w 25"/>
                  <a:gd name="T3" fmla="*/ 22 h 25"/>
                  <a:gd name="T4" fmla="*/ 3 w 25"/>
                  <a:gd name="T5" fmla="*/ 19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9"/>
                    </a:cubicBezTo>
                    <a:cubicBezTo>
                      <a:pt x="0" y="13"/>
                      <a:pt x="1" y="7"/>
                      <a:pt x="6" y="3"/>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49" name="Freeform 42">
                <a:extLst>
                  <a:ext uri="{FF2B5EF4-FFF2-40B4-BE49-F238E27FC236}">
                    <a16:creationId xmlns:a16="http://schemas.microsoft.com/office/drawing/2014/main" id="{57B32E5A-2A30-42D4-A9F5-23B3D72ADCCA}"/>
                  </a:ext>
                </a:extLst>
              </p:cNvPr>
              <p:cNvSpPr/>
              <p:nvPr/>
            </p:nvSpPr>
            <p:spPr bwMode="auto">
              <a:xfrm>
                <a:off x="6494463" y="5316538"/>
                <a:ext cx="93663" cy="98425"/>
              </a:xfrm>
              <a:custGeom>
                <a:avLst/>
                <a:gdLst>
                  <a:gd name="T0" fmla="*/ 22 w 25"/>
                  <a:gd name="T1" fmla="*/ 7 h 26"/>
                  <a:gd name="T2" fmla="*/ 18 w 25"/>
                  <a:gd name="T3" fmla="*/ 22 h 26"/>
                  <a:gd name="T4" fmla="*/ 3 w 25"/>
                  <a:gd name="T5" fmla="*/ 19 h 26"/>
                  <a:gd name="T6" fmla="*/ 6 w 25"/>
                  <a:gd name="T7" fmla="*/ 4 h 26"/>
                  <a:gd name="T8" fmla="*/ 22 w 25"/>
                  <a:gd name="T9" fmla="*/ 7 h 26"/>
                </a:gdLst>
                <a:ahLst/>
                <a:cxnLst>
                  <a:cxn ang="0">
                    <a:pos x="T0" y="T1"/>
                  </a:cxn>
                  <a:cxn ang="0">
                    <a:pos x="T2" y="T3"/>
                  </a:cxn>
                  <a:cxn ang="0">
                    <a:pos x="T4" y="T5"/>
                  </a:cxn>
                  <a:cxn ang="0">
                    <a:pos x="T6" y="T7"/>
                  </a:cxn>
                  <a:cxn ang="0">
                    <a:pos x="T8" y="T9"/>
                  </a:cxn>
                </a:cxnLst>
                <a:rect l="0" t="0" r="r" b="b"/>
                <a:pathLst>
                  <a:path w="25" h="26">
                    <a:moveTo>
                      <a:pt x="22" y="7"/>
                    </a:moveTo>
                    <a:cubicBezTo>
                      <a:pt x="25" y="12"/>
                      <a:pt x="23" y="19"/>
                      <a:pt x="18" y="22"/>
                    </a:cubicBezTo>
                    <a:cubicBezTo>
                      <a:pt x="13" y="26"/>
                      <a:pt x="6" y="24"/>
                      <a:pt x="3" y="19"/>
                    </a:cubicBezTo>
                    <a:cubicBezTo>
                      <a:pt x="0" y="14"/>
                      <a:pt x="1" y="7"/>
                      <a:pt x="6" y="4"/>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50" name="Freeform 43">
                <a:extLst>
                  <a:ext uri="{FF2B5EF4-FFF2-40B4-BE49-F238E27FC236}">
                    <a16:creationId xmlns:a16="http://schemas.microsoft.com/office/drawing/2014/main" id="{BD48BA47-7B28-48BC-B7B6-2332BAC0712B}"/>
                  </a:ext>
                </a:extLst>
              </p:cNvPr>
              <p:cNvSpPr/>
              <p:nvPr/>
            </p:nvSpPr>
            <p:spPr bwMode="auto">
              <a:xfrm>
                <a:off x="6610350" y="5505451"/>
                <a:ext cx="93663" cy="96838"/>
              </a:xfrm>
              <a:custGeom>
                <a:avLst/>
                <a:gdLst>
                  <a:gd name="T0" fmla="*/ 22 w 25"/>
                  <a:gd name="T1" fmla="*/ 7 h 26"/>
                  <a:gd name="T2" fmla="*/ 18 w 25"/>
                  <a:gd name="T3" fmla="*/ 22 h 26"/>
                  <a:gd name="T4" fmla="*/ 3 w 25"/>
                  <a:gd name="T5" fmla="*/ 19 h 26"/>
                  <a:gd name="T6" fmla="*/ 6 w 25"/>
                  <a:gd name="T7" fmla="*/ 4 h 26"/>
                  <a:gd name="T8" fmla="*/ 22 w 25"/>
                  <a:gd name="T9" fmla="*/ 7 h 26"/>
                </a:gdLst>
                <a:ahLst/>
                <a:cxnLst>
                  <a:cxn ang="0">
                    <a:pos x="T0" y="T1"/>
                  </a:cxn>
                  <a:cxn ang="0">
                    <a:pos x="T2" y="T3"/>
                  </a:cxn>
                  <a:cxn ang="0">
                    <a:pos x="T4" y="T5"/>
                  </a:cxn>
                  <a:cxn ang="0">
                    <a:pos x="T6" y="T7"/>
                  </a:cxn>
                  <a:cxn ang="0">
                    <a:pos x="T8" y="T9"/>
                  </a:cxn>
                </a:cxnLst>
                <a:rect l="0" t="0" r="r" b="b"/>
                <a:pathLst>
                  <a:path w="25" h="26">
                    <a:moveTo>
                      <a:pt x="22" y="7"/>
                    </a:moveTo>
                    <a:cubicBezTo>
                      <a:pt x="25" y="12"/>
                      <a:pt x="23" y="19"/>
                      <a:pt x="18" y="22"/>
                    </a:cubicBezTo>
                    <a:cubicBezTo>
                      <a:pt x="13" y="26"/>
                      <a:pt x="6" y="24"/>
                      <a:pt x="3" y="19"/>
                    </a:cubicBezTo>
                    <a:cubicBezTo>
                      <a:pt x="0" y="14"/>
                      <a:pt x="1" y="7"/>
                      <a:pt x="6" y="4"/>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51" name="Freeform 44">
                <a:extLst>
                  <a:ext uri="{FF2B5EF4-FFF2-40B4-BE49-F238E27FC236}">
                    <a16:creationId xmlns:a16="http://schemas.microsoft.com/office/drawing/2014/main" id="{D5A89FB9-4D03-4747-A6D5-8589283D1B1B}"/>
                  </a:ext>
                </a:extLst>
              </p:cNvPr>
              <p:cNvSpPr/>
              <p:nvPr/>
            </p:nvSpPr>
            <p:spPr bwMode="auto">
              <a:xfrm>
                <a:off x="6726238" y="5695951"/>
                <a:ext cx="95250" cy="93663"/>
              </a:xfrm>
              <a:custGeom>
                <a:avLst/>
                <a:gdLst>
                  <a:gd name="T0" fmla="*/ 22 w 25"/>
                  <a:gd name="T1" fmla="*/ 6 h 25"/>
                  <a:gd name="T2" fmla="*/ 18 w 25"/>
                  <a:gd name="T3" fmla="*/ 22 h 25"/>
                  <a:gd name="T4" fmla="*/ 3 w 25"/>
                  <a:gd name="T5" fmla="*/ 18 h 25"/>
                  <a:gd name="T6" fmla="*/ 6 w 25"/>
                  <a:gd name="T7" fmla="*/ 3 h 25"/>
                  <a:gd name="T8" fmla="*/ 22 w 25"/>
                  <a:gd name="T9" fmla="*/ 6 h 25"/>
                </a:gdLst>
                <a:ahLst/>
                <a:cxnLst>
                  <a:cxn ang="0">
                    <a:pos x="T0" y="T1"/>
                  </a:cxn>
                  <a:cxn ang="0">
                    <a:pos x="T2" y="T3"/>
                  </a:cxn>
                  <a:cxn ang="0">
                    <a:pos x="T4" y="T5"/>
                  </a:cxn>
                  <a:cxn ang="0">
                    <a:pos x="T6" y="T7"/>
                  </a:cxn>
                  <a:cxn ang="0">
                    <a:pos x="T8" y="T9"/>
                  </a:cxn>
                </a:cxnLst>
                <a:rect l="0" t="0" r="r" b="b"/>
                <a:pathLst>
                  <a:path w="25" h="25">
                    <a:moveTo>
                      <a:pt x="22" y="6"/>
                    </a:moveTo>
                    <a:cubicBezTo>
                      <a:pt x="25" y="12"/>
                      <a:pt x="23" y="18"/>
                      <a:pt x="18" y="22"/>
                    </a:cubicBezTo>
                    <a:cubicBezTo>
                      <a:pt x="13" y="25"/>
                      <a:pt x="6" y="23"/>
                      <a:pt x="3" y="18"/>
                    </a:cubicBezTo>
                    <a:cubicBezTo>
                      <a:pt x="0" y="13"/>
                      <a:pt x="1" y="6"/>
                      <a:pt x="6" y="3"/>
                    </a:cubicBezTo>
                    <a:cubicBezTo>
                      <a:pt x="12" y="0"/>
                      <a:pt x="18" y="1"/>
                      <a:pt x="22" y="6"/>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52" name="Freeform 45">
                <a:extLst>
                  <a:ext uri="{FF2B5EF4-FFF2-40B4-BE49-F238E27FC236}">
                    <a16:creationId xmlns:a16="http://schemas.microsoft.com/office/drawing/2014/main" id="{7F8CDDDE-CB3B-4730-91A7-6AEEA9685378}"/>
                  </a:ext>
                </a:extLst>
              </p:cNvPr>
              <p:cNvSpPr/>
              <p:nvPr/>
            </p:nvSpPr>
            <p:spPr bwMode="auto">
              <a:xfrm>
                <a:off x="6843713" y="5884863"/>
                <a:ext cx="93663" cy="93663"/>
              </a:xfrm>
              <a:custGeom>
                <a:avLst/>
                <a:gdLst>
                  <a:gd name="T0" fmla="*/ 22 w 25"/>
                  <a:gd name="T1" fmla="*/ 6 h 25"/>
                  <a:gd name="T2" fmla="*/ 18 w 25"/>
                  <a:gd name="T3" fmla="*/ 22 h 25"/>
                  <a:gd name="T4" fmla="*/ 3 w 25"/>
                  <a:gd name="T5" fmla="*/ 18 h 25"/>
                  <a:gd name="T6" fmla="*/ 6 w 25"/>
                  <a:gd name="T7" fmla="*/ 3 h 25"/>
                  <a:gd name="T8" fmla="*/ 22 w 25"/>
                  <a:gd name="T9" fmla="*/ 6 h 25"/>
                </a:gdLst>
                <a:ahLst/>
                <a:cxnLst>
                  <a:cxn ang="0">
                    <a:pos x="T0" y="T1"/>
                  </a:cxn>
                  <a:cxn ang="0">
                    <a:pos x="T2" y="T3"/>
                  </a:cxn>
                  <a:cxn ang="0">
                    <a:pos x="T4" y="T5"/>
                  </a:cxn>
                  <a:cxn ang="0">
                    <a:pos x="T6" y="T7"/>
                  </a:cxn>
                  <a:cxn ang="0">
                    <a:pos x="T8" y="T9"/>
                  </a:cxn>
                </a:cxnLst>
                <a:rect l="0" t="0" r="r" b="b"/>
                <a:pathLst>
                  <a:path w="25" h="25">
                    <a:moveTo>
                      <a:pt x="22" y="6"/>
                    </a:moveTo>
                    <a:cubicBezTo>
                      <a:pt x="25" y="12"/>
                      <a:pt x="23" y="18"/>
                      <a:pt x="18" y="22"/>
                    </a:cubicBezTo>
                    <a:cubicBezTo>
                      <a:pt x="13" y="25"/>
                      <a:pt x="6" y="23"/>
                      <a:pt x="3" y="18"/>
                    </a:cubicBezTo>
                    <a:cubicBezTo>
                      <a:pt x="0" y="13"/>
                      <a:pt x="1" y="6"/>
                      <a:pt x="6" y="3"/>
                    </a:cubicBezTo>
                    <a:cubicBezTo>
                      <a:pt x="12" y="0"/>
                      <a:pt x="18" y="1"/>
                      <a:pt x="22" y="6"/>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53" name="Freeform 46">
                <a:extLst>
                  <a:ext uri="{FF2B5EF4-FFF2-40B4-BE49-F238E27FC236}">
                    <a16:creationId xmlns:a16="http://schemas.microsoft.com/office/drawing/2014/main" id="{9BD39B98-B7A4-41DD-A705-D7ABD41BDC3B}"/>
                  </a:ext>
                </a:extLst>
              </p:cNvPr>
              <p:cNvSpPr/>
              <p:nvPr/>
            </p:nvSpPr>
            <p:spPr bwMode="auto">
              <a:xfrm>
                <a:off x="6959600" y="6072188"/>
                <a:ext cx="93663" cy="93663"/>
              </a:xfrm>
              <a:custGeom>
                <a:avLst/>
                <a:gdLst>
                  <a:gd name="T0" fmla="*/ 22 w 25"/>
                  <a:gd name="T1" fmla="*/ 7 h 25"/>
                  <a:gd name="T2" fmla="*/ 18 w 25"/>
                  <a:gd name="T3" fmla="*/ 22 h 25"/>
                  <a:gd name="T4" fmla="*/ 3 w 25"/>
                  <a:gd name="T5" fmla="*/ 18 h 25"/>
                  <a:gd name="T6" fmla="*/ 7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3"/>
                      <a:pt x="3" y="18"/>
                    </a:cubicBezTo>
                    <a:cubicBezTo>
                      <a:pt x="0" y="13"/>
                      <a:pt x="1" y="6"/>
                      <a:pt x="7" y="3"/>
                    </a:cubicBezTo>
                    <a:cubicBezTo>
                      <a:pt x="12" y="0"/>
                      <a:pt x="19" y="1"/>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54" name="Freeform 47">
                <a:extLst>
                  <a:ext uri="{FF2B5EF4-FFF2-40B4-BE49-F238E27FC236}">
                    <a16:creationId xmlns:a16="http://schemas.microsoft.com/office/drawing/2014/main" id="{B8F0F7C9-9FD3-458E-AF19-ACC99487C6CF}"/>
                  </a:ext>
                </a:extLst>
              </p:cNvPr>
              <p:cNvSpPr/>
              <p:nvPr/>
            </p:nvSpPr>
            <p:spPr bwMode="auto">
              <a:xfrm>
                <a:off x="6065838" y="4768851"/>
                <a:ext cx="157163" cy="119063"/>
              </a:xfrm>
              <a:custGeom>
                <a:avLst/>
                <a:gdLst>
                  <a:gd name="T0" fmla="*/ 37 w 42"/>
                  <a:gd name="T1" fmla="*/ 15 h 32"/>
                  <a:gd name="T2" fmla="*/ 12 w 42"/>
                  <a:gd name="T3" fmla="*/ 30 h 32"/>
                  <a:gd name="T4" fmla="*/ 2 w 42"/>
                  <a:gd name="T5" fmla="*/ 28 h 32"/>
                  <a:gd name="T6" fmla="*/ 4 w 42"/>
                  <a:gd name="T7" fmla="*/ 18 h 32"/>
                  <a:gd name="T8" fmla="*/ 29 w 42"/>
                  <a:gd name="T9" fmla="*/ 2 h 32"/>
                  <a:gd name="T10" fmla="*/ 39 w 42"/>
                  <a:gd name="T11" fmla="*/ 5 h 32"/>
                  <a:gd name="T12" fmla="*/ 37 w 42"/>
                  <a:gd name="T13" fmla="*/ 15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5"/>
                    </a:moveTo>
                    <a:cubicBezTo>
                      <a:pt x="12" y="30"/>
                      <a:pt x="12" y="30"/>
                      <a:pt x="12" y="30"/>
                    </a:cubicBezTo>
                    <a:cubicBezTo>
                      <a:pt x="8" y="32"/>
                      <a:pt x="4" y="31"/>
                      <a:pt x="2" y="28"/>
                    </a:cubicBezTo>
                    <a:cubicBezTo>
                      <a:pt x="0" y="24"/>
                      <a:pt x="1" y="20"/>
                      <a:pt x="4" y="18"/>
                    </a:cubicBezTo>
                    <a:cubicBezTo>
                      <a:pt x="29" y="2"/>
                      <a:pt x="29" y="2"/>
                      <a:pt x="29" y="2"/>
                    </a:cubicBezTo>
                    <a:cubicBezTo>
                      <a:pt x="33" y="0"/>
                      <a:pt x="37" y="1"/>
                      <a:pt x="39" y="5"/>
                    </a:cubicBezTo>
                    <a:cubicBezTo>
                      <a:pt x="42" y="8"/>
                      <a:pt x="40" y="13"/>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55" name="Freeform 48">
                <a:extLst>
                  <a:ext uri="{FF2B5EF4-FFF2-40B4-BE49-F238E27FC236}">
                    <a16:creationId xmlns:a16="http://schemas.microsoft.com/office/drawing/2014/main" id="{09325241-9F4F-4A27-9024-74427E27776E}"/>
                  </a:ext>
                </a:extLst>
              </p:cNvPr>
              <p:cNvSpPr/>
              <p:nvPr/>
            </p:nvSpPr>
            <p:spPr bwMode="auto">
              <a:xfrm>
                <a:off x="6181725" y="4956176"/>
                <a:ext cx="158750" cy="123825"/>
              </a:xfrm>
              <a:custGeom>
                <a:avLst/>
                <a:gdLst>
                  <a:gd name="T0" fmla="*/ 37 w 42"/>
                  <a:gd name="T1" fmla="*/ 15 h 33"/>
                  <a:gd name="T2" fmla="*/ 12 w 42"/>
                  <a:gd name="T3" fmla="*/ 30 h 33"/>
                  <a:gd name="T4" fmla="*/ 2 w 42"/>
                  <a:gd name="T5" fmla="*/ 28 h 33"/>
                  <a:gd name="T6" fmla="*/ 4 w 42"/>
                  <a:gd name="T7" fmla="*/ 18 h 33"/>
                  <a:gd name="T8" fmla="*/ 29 w 42"/>
                  <a:gd name="T9" fmla="*/ 2 h 33"/>
                  <a:gd name="T10" fmla="*/ 39 w 42"/>
                  <a:gd name="T11" fmla="*/ 5 h 33"/>
                  <a:gd name="T12" fmla="*/ 37 w 42"/>
                  <a:gd name="T13" fmla="*/ 15 h 33"/>
                </a:gdLst>
                <a:ahLst/>
                <a:cxnLst>
                  <a:cxn ang="0">
                    <a:pos x="T0" y="T1"/>
                  </a:cxn>
                  <a:cxn ang="0">
                    <a:pos x="T2" y="T3"/>
                  </a:cxn>
                  <a:cxn ang="0">
                    <a:pos x="T4" y="T5"/>
                  </a:cxn>
                  <a:cxn ang="0">
                    <a:pos x="T6" y="T7"/>
                  </a:cxn>
                  <a:cxn ang="0">
                    <a:pos x="T8" y="T9"/>
                  </a:cxn>
                  <a:cxn ang="0">
                    <a:pos x="T10" y="T11"/>
                  </a:cxn>
                  <a:cxn ang="0">
                    <a:pos x="T12" y="T13"/>
                  </a:cxn>
                </a:cxnLst>
                <a:rect l="0" t="0" r="r" b="b"/>
                <a:pathLst>
                  <a:path w="42" h="33">
                    <a:moveTo>
                      <a:pt x="37" y="15"/>
                    </a:moveTo>
                    <a:cubicBezTo>
                      <a:pt x="12" y="30"/>
                      <a:pt x="12" y="30"/>
                      <a:pt x="12" y="30"/>
                    </a:cubicBezTo>
                    <a:cubicBezTo>
                      <a:pt x="9" y="33"/>
                      <a:pt x="4" y="32"/>
                      <a:pt x="2" y="28"/>
                    </a:cubicBezTo>
                    <a:cubicBezTo>
                      <a:pt x="0" y="25"/>
                      <a:pt x="1" y="20"/>
                      <a:pt x="4" y="18"/>
                    </a:cubicBezTo>
                    <a:cubicBezTo>
                      <a:pt x="29" y="2"/>
                      <a:pt x="29" y="2"/>
                      <a:pt x="29" y="2"/>
                    </a:cubicBezTo>
                    <a:cubicBezTo>
                      <a:pt x="33" y="0"/>
                      <a:pt x="37" y="1"/>
                      <a:pt x="39" y="5"/>
                    </a:cubicBezTo>
                    <a:cubicBezTo>
                      <a:pt x="42" y="8"/>
                      <a:pt x="40" y="13"/>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56" name="Freeform 49">
                <a:extLst>
                  <a:ext uri="{FF2B5EF4-FFF2-40B4-BE49-F238E27FC236}">
                    <a16:creationId xmlns:a16="http://schemas.microsoft.com/office/drawing/2014/main" id="{AAC6EBD4-ED44-4FFC-A783-C7C51F19C11A}"/>
                  </a:ext>
                </a:extLst>
              </p:cNvPr>
              <p:cNvSpPr/>
              <p:nvPr/>
            </p:nvSpPr>
            <p:spPr bwMode="auto">
              <a:xfrm>
                <a:off x="6299200" y="5143501"/>
                <a:ext cx="157163" cy="125413"/>
              </a:xfrm>
              <a:custGeom>
                <a:avLst/>
                <a:gdLst>
                  <a:gd name="T0" fmla="*/ 37 w 42"/>
                  <a:gd name="T1" fmla="*/ 15 h 33"/>
                  <a:gd name="T2" fmla="*/ 12 w 42"/>
                  <a:gd name="T3" fmla="*/ 31 h 33"/>
                  <a:gd name="T4" fmla="*/ 2 w 42"/>
                  <a:gd name="T5" fmla="*/ 28 h 33"/>
                  <a:gd name="T6" fmla="*/ 4 w 42"/>
                  <a:gd name="T7" fmla="*/ 18 h 33"/>
                  <a:gd name="T8" fmla="*/ 29 w 42"/>
                  <a:gd name="T9" fmla="*/ 3 h 33"/>
                  <a:gd name="T10" fmla="*/ 39 w 42"/>
                  <a:gd name="T11" fmla="*/ 5 h 33"/>
                  <a:gd name="T12" fmla="*/ 37 w 42"/>
                  <a:gd name="T13" fmla="*/ 15 h 33"/>
                </a:gdLst>
                <a:ahLst/>
                <a:cxnLst>
                  <a:cxn ang="0">
                    <a:pos x="T0" y="T1"/>
                  </a:cxn>
                  <a:cxn ang="0">
                    <a:pos x="T2" y="T3"/>
                  </a:cxn>
                  <a:cxn ang="0">
                    <a:pos x="T4" y="T5"/>
                  </a:cxn>
                  <a:cxn ang="0">
                    <a:pos x="T6" y="T7"/>
                  </a:cxn>
                  <a:cxn ang="0">
                    <a:pos x="T8" y="T9"/>
                  </a:cxn>
                  <a:cxn ang="0">
                    <a:pos x="T10" y="T11"/>
                  </a:cxn>
                  <a:cxn ang="0">
                    <a:pos x="T12" y="T13"/>
                  </a:cxn>
                </a:cxnLst>
                <a:rect l="0" t="0" r="r" b="b"/>
                <a:pathLst>
                  <a:path w="42" h="33">
                    <a:moveTo>
                      <a:pt x="37" y="15"/>
                    </a:moveTo>
                    <a:cubicBezTo>
                      <a:pt x="12" y="31"/>
                      <a:pt x="12" y="31"/>
                      <a:pt x="12" y="31"/>
                    </a:cubicBezTo>
                    <a:cubicBezTo>
                      <a:pt x="9" y="33"/>
                      <a:pt x="4" y="32"/>
                      <a:pt x="2" y="28"/>
                    </a:cubicBezTo>
                    <a:cubicBezTo>
                      <a:pt x="0" y="25"/>
                      <a:pt x="1" y="20"/>
                      <a:pt x="4" y="18"/>
                    </a:cubicBezTo>
                    <a:cubicBezTo>
                      <a:pt x="29" y="3"/>
                      <a:pt x="29" y="3"/>
                      <a:pt x="29" y="3"/>
                    </a:cubicBezTo>
                    <a:cubicBezTo>
                      <a:pt x="33" y="0"/>
                      <a:pt x="37" y="1"/>
                      <a:pt x="39" y="5"/>
                    </a:cubicBezTo>
                    <a:cubicBezTo>
                      <a:pt x="42" y="8"/>
                      <a:pt x="41" y="13"/>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57" name="Freeform 50">
                <a:extLst>
                  <a:ext uri="{FF2B5EF4-FFF2-40B4-BE49-F238E27FC236}">
                    <a16:creationId xmlns:a16="http://schemas.microsoft.com/office/drawing/2014/main" id="{27436AA5-87C5-4430-9B98-37FCCF3BA213}"/>
                  </a:ext>
                </a:extLst>
              </p:cNvPr>
              <p:cNvSpPr/>
              <p:nvPr/>
            </p:nvSpPr>
            <p:spPr bwMode="auto">
              <a:xfrm>
                <a:off x="6415088" y="5335588"/>
                <a:ext cx="157163" cy="120650"/>
              </a:xfrm>
              <a:custGeom>
                <a:avLst/>
                <a:gdLst>
                  <a:gd name="T0" fmla="*/ 37 w 42"/>
                  <a:gd name="T1" fmla="*/ 14 h 32"/>
                  <a:gd name="T2" fmla="*/ 12 w 42"/>
                  <a:gd name="T3" fmla="*/ 30 h 32"/>
                  <a:gd name="T4" fmla="*/ 2 w 42"/>
                  <a:gd name="T5" fmla="*/ 27 h 32"/>
                  <a:gd name="T6" fmla="*/ 4 w 42"/>
                  <a:gd name="T7" fmla="*/ 17 h 32"/>
                  <a:gd name="T8" fmla="*/ 29 w 42"/>
                  <a:gd name="T9" fmla="*/ 2 h 32"/>
                  <a:gd name="T10" fmla="*/ 39 w 42"/>
                  <a:gd name="T11" fmla="*/ 4 h 32"/>
                  <a:gd name="T12" fmla="*/ 37 w 42"/>
                  <a:gd name="T13" fmla="*/ 14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4"/>
                    </a:moveTo>
                    <a:cubicBezTo>
                      <a:pt x="12" y="30"/>
                      <a:pt x="12" y="30"/>
                      <a:pt x="12" y="30"/>
                    </a:cubicBezTo>
                    <a:cubicBezTo>
                      <a:pt x="9" y="32"/>
                      <a:pt x="4" y="31"/>
                      <a:pt x="2" y="27"/>
                    </a:cubicBezTo>
                    <a:cubicBezTo>
                      <a:pt x="0" y="24"/>
                      <a:pt x="1" y="19"/>
                      <a:pt x="4" y="17"/>
                    </a:cubicBezTo>
                    <a:cubicBezTo>
                      <a:pt x="29" y="2"/>
                      <a:pt x="29" y="2"/>
                      <a:pt x="29" y="2"/>
                    </a:cubicBezTo>
                    <a:cubicBezTo>
                      <a:pt x="33" y="0"/>
                      <a:pt x="37" y="1"/>
                      <a:pt x="39" y="4"/>
                    </a:cubicBezTo>
                    <a:cubicBezTo>
                      <a:pt x="42" y="8"/>
                      <a:pt x="41" y="12"/>
                      <a:pt x="37" y="14"/>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58" name="Freeform 51">
                <a:extLst>
                  <a:ext uri="{FF2B5EF4-FFF2-40B4-BE49-F238E27FC236}">
                    <a16:creationId xmlns:a16="http://schemas.microsoft.com/office/drawing/2014/main" id="{BB63C2E8-619A-4AEE-ADA9-F063E50D02C0}"/>
                  </a:ext>
                </a:extLst>
              </p:cNvPr>
              <p:cNvSpPr/>
              <p:nvPr/>
            </p:nvSpPr>
            <p:spPr bwMode="auto">
              <a:xfrm>
                <a:off x="6530975" y="5522913"/>
                <a:ext cx="158750" cy="120650"/>
              </a:xfrm>
              <a:custGeom>
                <a:avLst/>
                <a:gdLst>
                  <a:gd name="T0" fmla="*/ 37 w 42"/>
                  <a:gd name="T1" fmla="*/ 14 h 32"/>
                  <a:gd name="T2" fmla="*/ 12 w 42"/>
                  <a:gd name="T3" fmla="*/ 30 h 32"/>
                  <a:gd name="T4" fmla="*/ 2 w 42"/>
                  <a:gd name="T5" fmla="*/ 27 h 32"/>
                  <a:gd name="T6" fmla="*/ 4 w 42"/>
                  <a:gd name="T7" fmla="*/ 17 h 32"/>
                  <a:gd name="T8" fmla="*/ 29 w 42"/>
                  <a:gd name="T9" fmla="*/ 2 h 32"/>
                  <a:gd name="T10" fmla="*/ 40 w 42"/>
                  <a:gd name="T11" fmla="*/ 4 h 32"/>
                  <a:gd name="T12" fmla="*/ 37 w 42"/>
                  <a:gd name="T13" fmla="*/ 14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4"/>
                    </a:moveTo>
                    <a:cubicBezTo>
                      <a:pt x="12" y="30"/>
                      <a:pt x="12" y="30"/>
                      <a:pt x="12" y="30"/>
                    </a:cubicBezTo>
                    <a:cubicBezTo>
                      <a:pt x="9" y="32"/>
                      <a:pt x="4" y="31"/>
                      <a:pt x="2" y="27"/>
                    </a:cubicBezTo>
                    <a:cubicBezTo>
                      <a:pt x="0" y="24"/>
                      <a:pt x="1" y="19"/>
                      <a:pt x="4" y="17"/>
                    </a:cubicBezTo>
                    <a:cubicBezTo>
                      <a:pt x="29" y="2"/>
                      <a:pt x="29" y="2"/>
                      <a:pt x="29" y="2"/>
                    </a:cubicBezTo>
                    <a:cubicBezTo>
                      <a:pt x="33" y="0"/>
                      <a:pt x="37" y="1"/>
                      <a:pt x="40" y="4"/>
                    </a:cubicBezTo>
                    <a:cubicBezTo>
                      <a:pt x="42" y="8"/>
                      <a:pt x="41" y="12"/>
                      <a:pt x="37" y="14"/>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59" name="Freeform 52">
                <a:extLst>
                  <a:ext uri="{FF2B5EF4-FFF2-40B4-BE49-F238E27FC236}">
                    <a16:creationId xmlns:a16="http://schemas.microsoft.com/office/drawing/2014/main" id="{74945A54-44E2-4690-9A29-2A5B9D5512C7}"/>
                  </a:ext>
                </a:extLst>
              </p:cNvPr>
              <p:cNvSpPr/>
              <p:nvPr/>
            </p:nvSpPr>
            <p:spPr bwMode="auto">
              <a:xfrm>
                <a:off x="6648450" y="5711826"/>
                <a:ext cx="157163" cy="120650"/>
              </a:xfrm>
              <a:custGeom>
                <a:avLst/>
                <a:gdLst>
                  <a:gd name="T0" fmla="*/ 37 w 42"/>
                  <a:gd name="T1" fmla="*/ 14 h 32"/>
                  <a:gd name="T2" fmla="*/ 12 w 42"/>
                  <a:gd name="T3" fmla="*/ 30 h 32"/>
                  <a:gd name="T4" fmla="*/ 2 w 42"/>
                  <a:gd name="T5" fmla="*/ 28 h 32"/>
                  <a:gd name="T6" fmla="*/ 4 w 42"/>
                  <a:gd name="T7" fmla="*/ 17 h 32"/>
                  <a:gd name="T8" fmla="*/ 29 w 42"/>
                  <a:gd name="T9" fmla="*/ 2 h 32"/>
                  <a:gd name="T10" fmla="*/ 40 w 42"/>
                  <a:gd name="T11" fmla="*/ 4 h 32"/>
                  <a:gd name="T12" fmla="*/ 37 w 42"/>
                  <a:gd name="T13" fmla="*/ 14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4"/>
                    </a:moveTo>
                    <a:cubicBezTo>
                      <a:pt x="12" y="30"/>
                      <a:pt x="12" y="30"/>
                      <a:pt x="12" y="30"/>
                    </a:cubicBezTo>
                    <a:cubicBezTo>
                      <a:pt x="9" y="32"/>
                      <a:pt x="4" y="31"/>
                      <a:pt x="2" y="28"/>
                    </a:cubicBezTo>
                    <a:cubicBezTo>
                      <a:pt x="0" y="24"/>
                      <a:pt x="1" y="20"/>
                      <a:pt x="4" y="17"/>
                    </a:cubicBezTo>
                    <a:cubicBezTo>
                      <a:pt x="29" y="2"/>
                      <a:pt x="29" y="2"/>
                      <a:pt x="29" y="2"/>
                    </a:cubicBezTo>
                    <a:cubicBezTo>
                      <a:pt x="33" y="0"/>
                      <a:pt x="37" y="1"/>
                      <a:pt x="40" y="4"/>
                    </a:cubicBezTo>
                    <a:cubicBezTo>
                      <a:pt x="42" y="8"/>
                      <a:pt x="41" y="12"/>
                      <a:pt x="37" y="14"/>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60" name="Freeform 53">
                <a:extLst>
                  <a:ext uri="{FF2B5EF4-FFF2-40B4-BE49-F238E27FC236}">
                    <a16:creationId xmlns:a16="http://schemas.microsoft.com/office/drawing/2014/main" id="{ED43F977-F96F-46EA-A77F-1F6277E0B403}"/>
                  </a:ext>
                </a:extLst>
              </p:cNvPr>
              <p:cNvSpPr/>
              <p:nvPr/>
            </p:nvSpPr>
            <p:spPr bwMode="auto">
              <a:xfrm>
                <a:off x="6764338" y="5899151"/>
                <a:ext cx="157163" cy="120650"/>
              </a:xfrm>
              <a:custGeom>
                <a:avLst/>
                <a:gdLst>
                  <a:gd name="T0" fmla="*/ 37 w 42"/>
                  <a:gd name="T1" fmla="*/ 15 h 32"/>
                  <a:gd name="T2" fmla="*/ 12 w 42"/>
                  <a:gd name="T3" fmla="*/ 30 h 32"/>
                  <a:gd name="T4" fmla="*/ 2 w 42"/>
                  <a:gd name="T5" fmla="*/ 28 h 32"/>
                  <a:gd name="T6" fmla="*/ 4 w 42"/>
                  <a:gd name="T7" fmla="*/ 18 h 32"/>
                  <a:gd name="T8" fmla="*/ 29 w 42"/>
                  <a:gd name="T9" fmla="*/ 2 h 32"/>
                  <a:gd name="T10" fmla="*/ 40 w 42"/>
                  <a:gd name="T11" fmla="*/ 4 h 32"/>
                  <a:gd name="T12" fmla="*/ 37 w 42"/>
                  <a:gd name="T13" fmla="*/ 15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5"/>
                    </a:moveTo>
                    <a:cubicBezTo>
                      <a:pt x="12" y="30"/>
                      <a:pt x="12" y="30"/>
                      <a:pt x="12" y="30"/>
                    </a:cubicBezTo>
                    <a:cubicBezTo>
                      <a:pt x="9" y="32"/>
                      <a:pt x="4" y="31"/>
                      <a:pt x="2" y="28"/>
                    </a:cubicBezTo>
                    <a:cubicBezTo>
                      <a:pt x="0" y="24"/>
                      <a:pt x="1" y="20"/>
                      <a:pt x="4" y="18"/>
                    </a:cubicBezTo>
                    <a:cubicBezTo>
                      <a:pt x="29" y="2"/>
                      <a:pt x="29" y="2"/>
                      <a:pt x="29" y="2"/>
                    </a:cubicBezTo>
                    <a:cubicBezTo>
                      <a:pt x="33" y="0"/>
                      <a:pt x="37" y="1"/>
                      <a:pt x="40" y="4"/>
                    </a:cubicBezTo>
                    <a:cubicBezTo>
                      <a:pt x="42" y="8"/>
                      <a:pt x="41" y="12"/>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61" name="Freeform 54">
                <a:extLst>
                  <a:ext uri="{FF2B5EF4-FFF2-40B4-BE49-F238E27FC236}">
                    <a16:creationId xmlns:a16="http://schemas.microsoft.com/office/drawing/2014/main" id="{6EEA39C9-7AD2-492F-B7BA-A38AF45AAD90}"/>
                  </a:ext>
                </a:extLst>
              </p:cNvPr>
              <p:cNvSpPr/>
              <p:nvPr/>
            </p:nvSpPr>
            <p:spPr bwMode="auto">
              <a:xfrm>
                <a:off x="6880225" y="6086476"/>
                <a:ext cx="158750" cy="120650"/>
              </a:xfrm>
              <a:custGeom>
                <a:avLst/>
                <a:gdLst>
                  <a:gd name="T0" fmla="*/ 37 w 42"/>
                  <a:gd name="T1" fmla="*/ 15 h 32"/>
                  <a:gd name="T2" fmla="*/ 12 w 42"/>
                  <a:gd name="T3" fmla="*/ 30 h 32"/>
                  <a:gd name="T4" fmla="*/ 2 w 42"/>
                  <a:gd name="T5" fmla="*/ 28 h 32"/>
                  <a:gd name="T6" fmla="*/ 4 w 42"/>
                  <a:gd name="T7" fmla="*/ 18 h 32"/>
                  <a:gd name="T8" fmla="*/ 29 w 42"/>
                  <a:gd name="T9" fmla="*/ 2 h 32"/>
                  <a:gd name="T10" fmla="*/ 40 w 42"/>
                  <a:gd name="T11" fmla="*/ 5 h 32"/>
                  <a:gd name="T12" fmla="*/ 37 w 42"/>
                  <a:gd name="T13" fmla="*/ 15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5"/>
                    </a:moveTo>
                    <a:cubicBezTo>
                      <a:pt x="12" y="30"/>
                      <a:pt x="12" y="30"/>
                      <a:pt x="12" y="30"/>
                    </a:cubicBezTo>
                    <a:cubicBezTo>
                      <a:pt x="9" y="32"/>
                      <a:pt x="4" y="31"/>
                      <a:pt x="2" y="28"/>
                    </a:cubicBezTo>
                    <a:cubicBezTo>
                      <a:pt x="0" y="24"/>
                      <a:pt x="1" y="20"/>
                      <a:pt x="4" y="18"/>
                    </a:cubicBezTo>
                    <a:cubicBezTo>
                      <a:pt x="29" y="2"/>
                      <a:pt x="29" y="2"/>
                      <a:pt x="29" y="2"/>
                    </a:cubicBezTo>
                    <a:cubicBezTo>
                      <a:pt x="33" y="0"/>
                      <a:pt x="37" y="1"/>
                      <a:pt x="40" y="5"/>
                    </a:cubicBezTo>
                    <a:cubicBezTo>
                      <a:pt x="42" y="8"/>
                      <a:pt x="41" y="13"/>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grpSp>
        <p:grpSp>
          <p:nvGrpSpPr>
            <p:cNvPr id="16" name="组合 15">
              <a:extLst>
                <a:ext uri="{FF2B5EF4-FFF2-40B4-BE49-F238E27FC236}">
                  <a16:creationId xmlns:a16="http://schemas.microsoft.com/office/drawing/2014/main" id="{E907EB99-A05A-41E7-AC52-6A8E395ACAD8}"/>
                </a:ext>
              </a:extLst>
            </p:cNvPr>
            <p:cNvGrpSpPr/>
            <p:nvPr/>
          </p:nvGrpSpPr>
          <p:grpSpPr>
            <a:xfrm rot="21351197">
              <a:off x="8168701" y="3186862"/>
              <a:ext cx="4120788" cy="2701891"/>
              <a:chOff x="390085" y="329352"/>
              <a:chExt cx="9905493" cy="6494768"/>
            </a:xfrm>
          </p:grpSpPr>
          <p:sp>
            <p:nvSpPr>
              <p:cNvPr id="17" name="Freeform 38">
                <a:extLst>
                  <a:ext uri="{FF2B5EF4-FFF2-40B4-BE49-F238E27FC236}">
                    <a16:creationId xmlns:a16="http://schemas.microsoft.com/office/drawing/2014/main" id="{279BAF77-9F4F-40D1-90F5-752F8CABCD56}"/>
                  </a:ext>
                </a:extLst>
              </p:cNvPr>
              <p:cNvSpPr/>
              <p:nvPr/>
            </p:nvSpPr>
            <p:spPr bwMode="auto">
              <a:xfrm rot="19696167" flipH="1">
                <a:off x="390085" y="332279"/>
                <a:ext cx="6012549" cy="6491841"/>
              </a:xfrm>
              <a:custGeom>
                <a:avLst/>
                <a:gdLst>
                  <a:gd name="T0" fmla="*/ 587 w 594"/>
                  <a:gd name="T1" fmla="*/ 425 h 641"/>
                  <a:gd name="T2" fmla="*/ 579 w 594"/>
                  <a:gd name="T3" fmla="*/ 458 h 641"/>
                  <a:gd name="T4" fmla="*/ 294 w 594"/>
                  <a:gd name="T5" fmla="*/ 634 h 641"/>
                  <a:gd name="T6" fmla="*/ 261 w 594"/>
                  <a:gd name="T7" fmla="*/ 626 h 641"/>
                  <a:gd name="T8" fmla="*/ 7 w 594"/>
                  <a:gd name="T9" fmla="*/ 216 h 641"/>
                  <a:gd name="T10" fmla="*/ 15 w 594"/>
                  <a:gd name="T11" fmla="*/ 183 h 641"/>
                  <a:gd name="T12" fmla="*/ 300 w 594"/>
                  <a:gd name="T13" fmla="*/ 7 h 641"/>
                  <a:gd name="T14" fmla="*/ 333 w 594"/>
                  <a:gd name="T15" fmla="*/ 14 h 641"/>
                  <a:gd name="T16" fmla="*/ 587 w 594"/>
                  <a:gd name="T17" fmla="*/ 42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4" h="641">
                    <a:moveTo>
                      <a:pt x="587" y="425"/>
                    </a:moveTo>
                    <a:cubicBezTo>
                      <a:pt x="594" y="436"/>
                      <a:pt x="591" y="451"/>
                      <a:pt x="579" y="458"/>
                    </a:cubicBezTo>
                    <a:cubicBezTo>
                      <a:pt x="294" y="634"/>
                      <a:pt x="294" y="634"/>
                      <a:pt x="294" y="634"/>
                    </a:cubicBezTo>
                    <a:cubicBezTo>
                      <a:pt x="283" y="641"/>
                      <a:pt x="268" y="638"/>
                      <a:pt x="261" y="626"/>
                    </a:cubicBezTo>
                    <a:cubicBezTo>
                      <a:pt x="7" y="216"/>
                      <a:pt x="7" y="216"/>
                      <a:pt x="7" y="216"/>
                    </a:cubicBezTo>
                    <a:cubicBezTo>
                      <a:pt x="0" y="205"/>
                      <a:pt x="4" y="190"/>
                      <a:pt x="15" y="183"/>
                    </a:cubicBezTo>
                    <a:cubicBezTo>
                      <a:pt x="300" y="7"/>
                      <a:pt x="300" y="7"/>
                      <a:pt x="300" y="7"/>
                    </a:cubicBezTo>
                    <a:cubicBezTo>
                      <a:pt x="311" y="0"/>
                      <a:pt x="326" y="3"/>
                      <a:pt x="333" y="14"/>
                    </a:cubicBezTo>
                    <a:lnTo>
                      <a:pt x="587" y="42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18" name="Freeform 38">
                <a:extLst>
                  <a:ext uri="{FF2B5EF4-FFF2-40B4-BE49-F238E27FC236}">
                    <a16:creationId xmlns:a16="http://schemas.microsoft.com/office/drawing/2014/main" id="{D2EE3DFE-F6C9-4E36-99D1-C2CCD171ACBD}"/>
                  </a:ext>
                </a:extLst>
              </p:cNvPr>
              <p:cNvSpPr/>
              <p:nvPr/>
            </p:nvSpPr>
            <p:spPr bwMode="auto">
              <a:xfrm rot="1894676">
                <a:off x="4283029" y="329352"/>
                <a:ext cx="6012549" cy="6491841"/>
              </a:xfrm>
              <a:custGeom>
                <a:avLst/>
                <a:gdLst>
                  <a:gd name="T0" fmla="*/ 587 w 594"/>
                  <a:gd name="T1" fmla="*/ 425 h 641"/>
                  <a:gd name="T2" fmla="*/ 579 w 594"/>
                  <a:gd name="T3" fmla="*/ 458 h 641"/>
                  <a:gd name="T4" fmla="*/ 294 w 594"/>
                  <a:gd name="T5" fmla="*/ 634 h 641"/>
                  <a:gd name="T6" fmla="*/ 261 w 594"/>
                  <a:gd name="T7" fmla="*/ 626 h 641"/>
                  <a:gd name="T8" fmla="*/ 7 w 594"/>
                  <a:gd name="T9" fmla="*/ 216 h 641"/>
                  <a:gd name="T10" fmla="*/ 15 w 594"/>
                  <a:gd name="T11" fmla="*/ 183 h 641"/>
                  <a:gd name="T12" fmla="*/ 300 w 594"/>
                  <a:gd name="T13" fmla="*/ 7 h 641"/>
                  <a:gd name="T14" fmla="*/ 333 w 594"/>
                  <a:gd name="T15" fmla="*/ 14 h 641"/>
                  <a:gd name="T16" fmla="*/ 587 w 594"/>
                  <a:gd name="T17" fmla="*/ 42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4" h="641">
                    <a:moveTo>
                      <a:pt x="587" y="425"/>
                    </a:moveTo>
                    <a:cubicBezTo>
                      <a:pt x="594" y="436"/>
                      <a:pt x="591" y="451"/>
                      <a:pt x="579" y="458"/>
                    </a:cubicBezTo>
                    <a:cubicBezTo>
                      <a:pt x="294" y="634"/>
                      <a:pt x="294" y="634"/>
                      <a:pt x="294" y="634"/>
                    </a:cubicBezTo>
                    <a:cubicBezTo>
                      <a:pt x="283" y="641"/>
                      <a:pt x="268" y="638"/>
                      <a:pt x="261" y="626"/>
                    </a:cubicBezTo>
                    <a:cubicBezTo>
                      <a:pt x="7" y="216"/>
                      <a:pt x="7" y="216"/>
                      <a:pt x="7" y="216"/>
                    </a:cubicBezTo>
                    <a:cubicBezTo>
                      <a:pt x="0" y="205"/>
                      <a:pt x="4" y="190"/>
                      <a:pt x="15" y="183"/>
                    </a:cubicBezTo>
                    <a:cubicBezTo>
                      <a:pt x="300" y="7"/>
                      <a:pt x="300" y="7"/>
                      <a:pt x="300" y="7"/>
                    </a:cubicBezTo>
                    <a:cubicBezTo>
                      <a:pt x="311" y="0"/>
                      <a:pt x="326" y="3"/>
                      <a:pt x="333" y="14"/>
                    </a:cubicBezTo>
                    <a:lnTo>
                      <a:pt x="587" y="425"/>
                    </a:lnTo>
                    <a:close/>
                  </a:path>
                </a:pathLst>
              </a:custGeom>
              <a:solidFill>
                <a:srgbClr val="FFC000"/>
              </a:solidFill>
              <a:ln>
                <a:noFill/>
              </a:ln>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grpSp>
            <p:nvGrpSpPr>
              <p:cNvPr id="20" name="组合 19">
                <a:extLst>
                  <a:ext uri="{FF2B5EF4-FFF2-40B4-BE49-F238E27FC236}">
                    <a16:creationId xmlns:a16="http://schemas.microsoft.com/office/drawing/2014/main" id="{46ABCDE1-C41D-460B-8029-CFEDBE00A5F7}"/>
                  </a:ext>
                </a:extLst>
              </p:cNvPr>
              <p:cNvGrpSpPr/>
              <p:nvPr/>
            </p:nvGrpSpPr>
            <p:grpSpPr>
              <a:xfrm>
                <a:off x="5068302" y="1329983"/>
                <a:ext cx="551548" cy="4501600"/>
                <a:chOff x="5068302" y="1329983"/>
                <a:chExt cx="551548" cy="4501600"/>
              </a:xfrm>
            </p:grpSpPr>
            <p:sp>
              <p:nvSpPr>
                <p:cNvPr id="21" name="Freeform 39">
                  <a:extLst>
                    <a:ext uri="{FF2B5EF4-FFF2-40B4-BE49-F238E27FC236}">
                      <a16:creationId xmlns:a16="http://schemas.microsoft.com/office/drawing/2014/main" id="{E300CCA7-7A88-4065-8962-D9BEC56D5BB8}"/>
                    </a:ext>
                  </a:extLst>
                </p:cNvPr>
                <p:cNvSpPr/>
                <p:nvPr/>
              </p:nvSpPr>
              <p:spPr bwMode="auto">
                <a:xfrm rot="19696167" flipH="1">
                  <a:off x="5068302" y="1363953"/>
                  <a:ext cx="252486" cy="252486"/>
                </a:xfrm>
                <a:custGeom>
                  <a:avLst/>
                  <a:gdLst>
                    <a:gd name="T0" fmla="*/ 22 w 25"/>
                    <a:gd name="T1" fmla="*/ 7 h 25"/>
                    <a:gd name="T2" fmla="*/ 18 w 25"/>
                    <a:gd name="T3" fmla="*/ 22 h 25"/>
                    <a:gd name="T4" fmla="*/ 3 w 25"/>
                    <a:gd name="T5" fmla="*/ 18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8"/>
                      </a:cubicBezTo>
                      <a:cubicBezTo>
                        <a:pt x="0" y="13"/>
                        <a:pt x="1" y="6"/>
                        <a:pt x="6" y="3"/>
                      </a:cubicBezTo>
                      <a:cubicBezTo>
                        <a:pt x="11"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22" name="Freeform 40">
                  <a:extLst>
                    <a:ext uri="{FF2B5EF4-FFF2-40B4-BE49-F238E27FC236}">
                      <a16:creationId xmlns:a16="http://schemas.microsoft.com/office/drawing/2014/main" id="{2755DC10-937D-44EF-B1B5-80A9F062F511}"/>
                    </a:ext>
                  </a:extLst>
                </p:cNvPr>
                <p:cNvSpPr/>
                <p:nvPr/>
              </p:nvSpPr>
              <p:spPr bwMode="auto">
                <a:xfrm rot="19696167" flipH="1">
                  <a:off x="5070426" y="1961378"/>
                  <a:ext cx="252486" cy="252486"/>
                </a:xfrm>
                <a:custGeom>
                  <a:avLst/>
                  <a:gdLst>
                    <a:gd name="T0" fmla="*/ 22 w 25"/>
                    <a:gd name="T1" fmla="*/ 7 h 25"/>
                    <a:gd name="T2" fmla="*/ 18 w 25"/>
                    <a:gd name="T3" fmla="*/ 22 h 25"/>
                    <a:gd name="T4" fmla="*/ 3 w 25"/>
                    <a:gd name="T5" fmla="*/ 19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9"/>
                      </a:cubicBezTo>
                      <a:cubicBezTo>
                        <a:pt x="0" y="13"/>
                        <a:pt x="1" y="6"/>
                        <a:pt x="6" y="3"/>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23" name="Freeform 41">
                  <a:extLst>
                    <a:ext uri="{FF2B5EF4-FFF2-40B4-BE49-F238E27FC236}">
                      <a16:creationId xmlns:a16="http://schemas.microsoft.com/office/drawing/2014/main" id="{81B39308-237B-4FC9-AD03-9FB99E35351C}"/>
                    </a:ext>
                  </a:extLst>
                </p:cNvPr>
                <p:cNvSpPr/>
                <p:nvPr/>
              </p:nvSpPr>
              <p:spPr bwMode="auto">
                <a:xfrm rot="19696167" flipH="1">
                  <a:off x="5070299" y="2555167"/>
                  <a:ext cx="252486" cy="252486"/>
                </a:xfrm>
                <a:custGeom>
                  <a:avLst/>
                  <a:gdLst>
                    <a:gd name="T0" fmla="*/ 22 w 25"/>
                    <a:gd name="T1" fmla="*/ 7 h 25"/>
                    <a:gd name="T2" fmla="*/ 18 w 25"/>
                    <a:gd name="T3" fmla="*/ 22 h 25"/>
                    <a:gd name="T4" fmla="*/ 3 w 25"/>
                    <a:gd name="T5" fmla="*/ 19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9"/>
                      </a:cubicBezTo>
                      <a:cubicBezTo>
                        <a:pt x="0" y="13"/>
                        <a:pt x="1" y="7"/>
                        <a:pt x="6" y="3"/>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24" name="Freeform 42">
                  <a:extLst>
                    <a:ext uri="{FF2B5EF4-FFF2-40B4-BE49-F238E27FC236}">
                      <a16:creationId xmlns:a16="http://schemas.microsoft.com/office/drawing/2014/main" id="{BD54C21F-D5B1-4EAF-BF2A-721F229891D9}"/>
                    </a:ext>
                  </a:extLst>
                </p:cNvPr>
                <p:cNvSpPr/>
                <p:nvPr/>
              </p:nvSpPr>
              <p:spPr bwMode="auto">
                <a:xfrm rot="19696167" flipH="1">
                  <a:off x="5069908" y="3150246"/>
                  <a:ext cx="252486" cy="265322"/>
                </a:xfrm>
                <a:custGeom>
                  <a:avLst/>
                  <a:gdLst>
                    <a:gd name="T0" fmla="*/ 22 w 25"/>
                    <a:gd name="T1" fmla="*/ 7 h 26"/>
                    <a:gd name="T2" fmla="*/ 18 w 25"/>
                    <a:gd name="T3" fmla="*/ 22 h 26"/>
                    <a:gd name="T4" fmla="*/ 3 w 25"/>
                    <a:gd name="T5" fmla="*/ 19 h 26"/>
                    <a:gd name="T6" fmla="*/ 6 w 25"/>
                    <a:gd name="T7" fmla="*/ 4 h 26"/>
                    <a:gd name="T8" fmla="*/ 22 w 25"/>
                    <a:gd name="T9" fmla="*/ 7 h 26"/>
                  </a:gdLst>
                  <a:ahLst/>
                  <a:cxnLst>
                    <a:cxn ang="0">
                      <a:pos x="T0" y="T1"/>
                    </a:cxn>
                    <a:cxn ang="0">
                      <a:pos x="T2" y="T3"/>
                    </a:cxn>
                    <a:cxn ang="0">
                      <a:pos x="T4" y="T5"/>
                    </a:cxn>
                    <a:cxn ang="0">
                      <a:pos x="T6" y="T7"/>
                    </a:cxn>
                    <a:cxn ang="0">
                      <a:pos x="T8" y="T9"/>
                    </a:cxn>
                  </a:cxnLst>
                  <a:rect l="0" t="0" r="r" b="b"/>
                  <a:pathLst>
                    <a:path w="25" h="26">
                      <a:moveTo>
                        <a:pt x="22" y="7"/>
                      </a:moveTo>
                      <a:cubicBezTo>
                        <a:pt x="25" y="12"/>
                        <a:pt x="23" y="19"/>
                        <a:pt x="18" y="22"/>
                      </a:cubicBezTo>
                      <a:cubicBezTo>
                        <a:pt x="13" y="26"/>
                        <a:pt x="6" y="24"/>
                        <a:pt x="3" y="19"/>
                      </a:cubicBezTo>
                      <a:cubicBezTo>
                        <a:pt x="0" y="14"/>
                        <a:pt x="1" y="7"/>
                        <a:pt x="6" y="4"/>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25" name="Freeform 43">
                  <a:extLst>
                    <a:ext uri="{FF2B5EF4-FFF2-40B4-BE49-F238E27FC236}">
                      <a16:creationId xmlns:a16="http://schemas.microsoft.com/office/drawing/2014/main" id="{D3EB1CF6-C3FF-45C9-9F2F-E7758CB76A80}"/>
                    </a:ext>
                  </a:extLst>
                </p:cNvPr>
                <p:cNvSpPr/>
                <p:nvPr/>
              </p:nvSpPr>
              <p:spPr bwMode="auto">
                <a:xfrm rot="19696167" flipH="1">
                  <a:off x="5070909" y="3747994"/>
                  <a:ext cx="252486" cy="261044"/>
                </a:xfrm>
                <a:custGeom>
                  <a:avLst/>
                  <a:gdLst>
                    <a:gd name="T0" fmla="*/ 22 w 25"/>
                    <a:gd name="T1" fmla="*/ 7 h 26"/>
                    <a:gd name="T2" fmla="*/ 18 w 25"/>
                    <a:gd name="T3" fmla="*/ 22 h 26"/>
                    <a:gd name="T4" fmla="*/ 3 w 25"/>
                    <a:gd name="T5" fmla="*/ 19 h 26"/>
                    <a:gd name="T6" fmla="*/ 6 w 25"/>
                    <a:gd name="T7" fmla="*/ 4 h 26"/>
                    <a:gd name="T8" fmla="*/ 22 w 25"/>
                    <a:gd name="T9" fmla="*/ 7 h 26"/>
                  </a:gdLst>
                  <a:ahLst/>
                  <a:cxnLst>
                    <a:cxn ang="0">
                      <a:pos x="T0" y="T1"/>
                    </a:cxn>
                    <a:cxn ang="0">
                      <a:pos x="T2" y="T3"/>
                    </a:cxn>
                    <a:cxn ang="0">
                      <a:pos x="T4" y="T5"/>
                    </a:cxn>
                    <a:cxn ang="0">
                      <a:pos x="T6" y="T7"/>
                    </a:cxn>
                    <a:cxn ang="0">
                      <a:pos x="T8" y="T9"/>
                    </a:cxn>
                  </a:cxnLst>
                  <a:rect l="0" t="0" r="r" b="b"/>
                  <a:pathLst>
                    <a:path w="25" h="26">
                      <a:moveTo>
                        <a:pt x="22" y="7"/>
                      </a:moveTo>
                      <a:cubicBezTo>
                        <a:pt x="25" y="12"/>
                        <a:pt x="23" y="19"/>
                        <a:pt x="18" y="22"/>
                      </a:cubicBezTo>
                      <a:cubicBezTo>
                        <a:pt x="13" y="26"/>
                        <a:pt x="6" y="24"/>
                        <a:pt x="3" y="19"/>
                      </a:cubicBezTo>
                      <a:cubicBezTo>
                        <a:pt x="0" y="14"/>
                        <a:pt x="1" y="7"/>
                        <a:pt x="6" y="4"/>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26" name="Freeform 44">
                  <a:extLst>
                    <a:ext uri="{FF2B5EF4-FFF2-40B4-BE49-F238E27FC236}">
                      <a16:creationId xmlns:a16="http://schemas.microsoft.com/office/drawing/2014/main" id="{FE882E6D-2C11-43EF-AF3A-9E71D1E279B6}"/>
                    </a:ext>
                  </a:extLst>
                </p:cNvPr>
                <p:cNvSpPr/>
                <p:nvPr/>
              </p:nvSpPr>
              <p:spPr bwMode="auto">
                <a:xfrm rot="19696167" flipH="1">
                  <a:off x="5069073" y="4350827"/>
                  <a:ext cx="256764" cy="252486"/>
                </a:xfrm>
                <a:custGeom>
                  <a:avLst/>
                  <a:gdLst>
                    <a:gd name="T0" fmla="*/ 22 w 25"/>
                    <a:gd name="T1" fmla="*/ 6 h 25"/>
                    <a:gd name="T2" fmla="*/ 18 w 25"/>
                    <a:gd name="T3" fmla="*/ 22 h 25"/>
                    <a:gd name="T4" fmla="*/ 3 w 25"/>
                    <a:gd name="T5" fmla="*/ 18 h 25"/>
                    <a:gd name="T6" fmla="*/ 6 w 25"/>
                    <a:gd name="T7" fmla="*/ 3 h 25"/>
                    <a:gd name="T8" fmla="*/ 22 w 25"/>
                    <a:gd name="T9" fmla="*/ 6 h 25"/>
                  </a:gdLst>
                  <a:ahLst/>
                  <a:cxnLst>
                    <a:cxn ang="0">
                      <a:pos x="T0" y="T1"/>
                    </a:cxn>
                    <a:cxn ang="0">
                      <a:pos x="T2" y="T3"/>
                    </a:cxn>
                    <a:cxn ang="0">
                      <a:pos x="T4" y="T5"/>
                    </a:cxn>
                    <a:cxn ang="0">
                      <a:pos x="T6" y="T7"/>
                    </a:cxn>
                    <a:cxn ang="0">
                      <a:pos x="T8" y="T9"/>
                    </a:cxn>
                  </a:cxnLst>
                  <a:rect l="0" t="0" r="r" b="b"/>
                  <a:pathLst>
                    <a:path w="25" h="25">
                      <a:moveTo>
                        <a:pt x="22" y="6"/>
                      </a:moveTo>
                      <a:cubicBezTo>
                        <a:pt x="25" y="12"/>
                        <a:pt x="23" y="18"/>
                        <a:pt x="18" y="22"/>
                      </a:cubicBezTo>
                      <a:cubicBezTo>
                        <a:pt x="13" y="25"/>
                        <a:pt x="6" y="23"/>
                        <a:pt x="3" y="18"/>
                      </a:cubicBezTo>
                      <a:cubicBezTo>
                        <a:pt x="0" y="13"/>
                        <a:pt x="1" y="6"/>
                        <a:pt x="6" y="3"/>
                      </a:cubicBezTo>
                      <a:cubicBezTo>
                        <a:pt x="12" y="0"/>
                        <a:pt x="18" y="1"/>
                        <a:pt x="22" y="6"/>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27" name="Freeform 45">
                  <a:extLst>
                    <a:ext uri="{FF2B5EF4-FFF2-40B4-BE49-F238E27FC236}">
                      <a16:creationId xmlns:a16="http://schemas.microsoft.com/office/drawing/2014/main" id="{80A48A38-4590-49A9-8792-3D81F6D37CFD}"/>
                    </a:ext>
                  </a:extLst>
                </p:cNvPr>
                <p:cNvSpPr/>
                <p:nvPr/>
              </p:nvSpPr>
              <p:spPr bwMode="auto">
                <a:xfrm rot="19696167" flipH="1">
                  <a:off x="5071515" y="4949380"/>
                  <a:ext cx="252486" cy="252486"/>
                </a:xfrm>
                <a:custGeom>
                  <a:avLst/>
                  <a:gdLst>
                    <a:gd name="T0" fmla="*/ 22 w 25"/>
                    <a:gd name="T1" fmla="*/ 6 h 25"/>
                    <a:gd name="T2" fmla="*/ 18 w 25"/>
                    <a:gd name="T3" fmla="*/ 22 h 25"/>
                    <a:gd name="T4" fmla="*/ 3 w 25"/>
                    <a:gd name="T5" fmla="*/ 18 h 25"/>
                    <a:gd name="T6" fmla="*/ 6 w 25"/>
                    <a:gd name="T7" fmla="*/ 3 h 25"/>
                    <a:gd name="T8" fmla="*/ 22 w 25"/>
                    <a:gd name="T9" fmla="*/ 6 h 25"/>
                  </a:gdLst>
                  <a:ahLst/>
                  <a:cxnLst>
                    <a:cxn ang="0">
                      <a:pos x="T0" y="T1"/>
                    </a:cxn>
                    <a:cxn ang="0">
                      <a:pos x="T2" y="T3"/>
                    </a:cxn>
                    <a:cxn ang="0">
                      <a:pos x="T4" y="T5"/>
                    </a:cxn>
                    <a:cxn ang="0">
                      <a:pos x="T6" y="T7"/>
                    </a:cxn>
                    <a:cxn ang="0">
                      <a:pos x="T8" y="T9"/>
                    </a:cxn>
                  </a:cxnLst>
                  <a:rect l="0" t="0" r="r" b="b"/>
                  <a:pathLst>
                    <a:path w="25" h="25">
                      <a:moveTo>
                        <a:pt x="22" y="6"/>
                      </a:moveTo>
                      <a:cubicBezTo>
                        <a:pt x="25" y="12"/>
                        <a:pt x="23" y="18"/>
                        <a:pt x="18" y="22"/>
                      </a:cubicBezTo>
                      <a:cubicBezTo>
                        <a:pt x="13" y="25"/>
                        <a:pt x="6" y="23"/>
                        <a:pt x="3" y="18"/>
                      </a:cubicBezTo>
                      <a:cubicBezTo>
                        <a:pt x="0" y="13"/>
                        <a:pt x="1" y="6"/>
                        <a:pt x="6" y="3"/>
                      </a:cubicBezTo>
                      <a:cubicBezTo>
                        <a:pt x="12" y="0"/>
                        <a:pt x="18" y="1"/>
                        <a:pt x="22" y="6"/>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28" name="Freeform 46">
                  <a:extLst>
                    <a:ext uri="{FF2B5EF4-FFF2-40B4-BE49-F238E27FC236}">
                      <a16:creationId xmlns:a16="http://schemas.microsoft.com/office/drawing/2014/main" id="{A51A921A-7FA0-41F3-AD13-D1EEFF433B4A}"/>
                    </a:ext>
                  </a:extLst>
                </p:cNvPr>
                <p:cNvSpPr/>
                <p:nvPr/>
              </p:nvSpPr>
              <p:spPr bwMode="auto">
                <a:xfrm rot="19696167" flipH="1">
                  <a:off x="5071390" y="5543166"/>
                  <a:ext cx="252486" cy="252486"/>
                </a:xfrm>
                <a:custGeom>
                  <a:avLst/>
                  <a:gdLst>
                    <a:gd name="T0" fmla="*/ 22 w 25"/>
                    <a:gd name="T1" fmla="*/ 7 h 25"/>
                    <a:gd name="T2" fmla="*/ 18 w 25"/>
                    <a:gd name="T3" fmla="*/ 22 h 25"/>
                    <a:gd name="T4" fmla="*/ 3 w 25"/>
                    <a:gd name="T5" fmla="*/ 18 h 25"/>
                    <a:gd name="T6" fmla="*/ 7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3"/>
                        <a:pt x="3" y="18"/>
                      </a:cubicBezTo>
                      <a:cubicBezTo>
                        <a:pt x="0" y="13"/>
                        <a:pt x="1" y="6"/>
                        <a:pt x="7" y="3"/>
                      </a:cubicBezTo>
                      <a:cubicBezTo>
                        <a:pt x="12" y="0"/>
                        <a:pt x="19" y="1"/>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29" name="Freeform 39">
                  <a:extLst>
                    <a:ext uri="{FF2B5EF4-FFF2-40B4-BE49-F238E27FC236}">
                      <a16:creationId xmlns:a16="http://schemas.microsoft.com/office/drawing/2014/main" id="{92AC8A4C-DA80-4778-845C-D742EBEC516B}"/>
                    </a:ext>
                  </a:extLst>
                </p:cNvPr>
                <p:cNvSpPr/>
                <p:nvPr/>
              </p:nvSpPr>
              <p:spPr bwMode="auto">
                <a:xfrm rot="1894676">
                  <a:off x="5359320" y="1365823"/>
                  <a:ext cx="252486" cy="252486"/>
                </a:xfrm>
                <a:custGeom>
                  <a:avLst/>
                  <a:gdLst>
                    <a:gd name="T0" fmla="*/ 22 w 25"/>
                    <a:gd name="T1" fmla="*/ 7 h 25"/>
                    <a:gd name="T2" fmla="*/ 18 w 25"/>
                    <a:gd name="T3" fmla="*/ 22 h 25"/>
                    <a:gd name="T4" fmla="*/ 3 w 25"/>
                    <a:gd name="T5" fmla="*/ 18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8"/>
                      </a:cubicBezTo>
                      <a:cubicBezTo>
                        <a:pt x="0" y="13"/>
                        <a:pt x="1" y="6"/>
                        <a:pt x="6" y="3"/>
                      </a:cubicBezTo>
                      <a:cubicBezTo>
                        <a:pt x="11"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30" name="Freeform 40">
                  <a:extLst>
                    <a:ext uri="{FF2B5EF4-FFF2-40B4-BE49-F238E27FC236}">
                      <a16:creationId xmlns:a16="http://schemas.microsoft.com/office/drawing/2014/main" id="{B8573A31-B5A9-4D4B-A974-2FD6AA74D23A}"/>
                    </a:ext>
                  </a:extLst>
                </p:cNvPr>
                <p:cNvSpPr/>
                <p:nvPr/>
              </p:nvSpPr>
              <p:spPr bwMode="auto">
                <a:xfrm rot="1894676">
                  <a:off x="5358787" y="1963252"/>
                  <a:ext cx="252486" cy="252486"/>
                </a:xfrm>
                <a:custGeom>
                  <a:avLst/>
                  <a:gdLst>
                    <a:gd name="T0" fmla="*/ 22 w 25"/>
                    <a:gd name="T1" fmla="*/ 7 h 25"/>
                    <a:gd name="T2" fmla="*/ 18 w 25"/>
                    <a:gd name="T3" fmla="*/ 22 h 25"/>
                    <a:gd name="T4" fmla="*/ 3 w 25"/>
                    <a:gd name="T5" fmla="*/ 19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9"/>
                      </a:cubicBezTo>
                      <a:cubicBezTo>
                        <a:pt x="0" y="13"/>
                        <a:pt x="1" y="6"/>
                        <a:pt x="6" y="3"/>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31" name="Freeform 41">
                  <a:extLst>
                    <a:ext uri="{FF2B5EF4-FFF2-40B4-BE49-F238E27FC236}">
                      <a16:creationId xmlns:a16="http://schemas.microsoft.com/office/drawing/2014/main" id="{E1AB8BE2-C3BE-4A25-B8EB-8AAA53056D53}"/>
                    </a:ext>
                  </a:extLst>
                </p:cNvPr>
                <p:cNvSpPr/>
                <p:nvPr/>
              </p:nvSpPr>
              <p:spPr bwMode="auto">
                <a:xfrm rot="1894676">
                  <a:off x="5360496" y="2557038"/>
                  <a:ext cx="252486" cy="252486"/>
                </a:xfrm>
                <a:custGeom>
                  <a:avLst/>
                  <a:gdLst>
                    <a:gd name="T0" fmla="*/ 22 w 25"/>
                    <a:gd name="T1" fmla="*/ 7 h 25"/>
                    <a:gd name="T2" fmla="*/ 18 w 25"/>
                    <a:gd name="T3" fmla="*/ 22 h 25"/>
                    <a:gd name="T4" fmla="*/ 3 w 25"/>
                    <a:gd name="T5" fmla="*/ 19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9"/>
                      </a:cubicBezTo>
                      <a:cubicBezTo>
                        <a:pt x="0" y="13"/>
                        <a:pt x="1" y="7"/>
                        <a:pt x="6" y="3"/>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32" name="Freeform 42">
                  <a:extLst>
                    <a:ext uri="{FF2B5EF4-FFF2-40B4-BE49-F238E27FC236}">
                      <a16:creationId xmlns:a16="http://schemas.microsoft.com/office/drawing/2014/main" id="{DF974364-A838-4FD3-ABD6-D58F62A2D5FF}"/>
                    </a:ext>
                  </a:extLst>
                </p:cNvPr>
                <p:cNvSpPr/>
                <p:nvPr/>
              </p:nvSpPr>
              <p:spPr bwMode="auto">
                <a:xfrm rot="1894676">
                  <a:off x="5362489" y="3152114"/>
                  <a:ext cx="252486" cy="265322"/>
                </a:xfrm>
                <a:custGeom>
                  <a:avLst/>
                  <a:gdLst>
                    <a:gd name="T0" fmla="*/ 22 w 25"/>
                    <a:gd name="T1" fmla="*/ 7 h 26"/>
                    <a:gd name="T2" fmla="*/ 18 w 25"/>
                    <a:gd name="T3" fmla="*/ 22 h 26"/>
                    <a:gd name="T4" fmla="*/ 3 w 25"/>
                    <a:gd name="T5" fmla="*/ 19 h 26"/>
                    <a:gd name="T6" fmla="*/ 6 w 25"/>
                    <a:gd name="T7" fmla="*/ 4 h 26"/>
                    <a:gd name="T8" fmla="*/ 22 w 25"/>
                    <a:gd name="T9" fmla="*/ 7 h 26"/>
                  </a:gdLst>
                  <a:ahLst/>
                  <a:cxnLst>
                    <a:cxn ang="0">
                      <a:pos x="T0" y="T1"/>
                    </a:cxn>
                    <a:cxn ang="0">
                      <a:pos x="T2" y="T3"/>
                    </a:cxn>
                    <a:cxn ang="0">
                      <a:pos x="T4" y="T5"/>
                    </a:cxn>
                    <a:cxn ang="0">
                      <a:pos x="T6" y="T7"/>
                    </a:cxn>
                    <a:cxn ang="0">
                      <a:pos x="T8" y="T9"/>
                    </a:cxn>
                  </a:cxnLst>
                  <a:rect l="0" t="0" r="r" b="b"/>
                  <a:pathLst>
                    <a:path w="25" h="26">
                      <a:moveTo>
                        <a:pt x="22" y="7"/>
                      </a:moveTo>
                      <a:cubicBezTo>
                        <a:pt x="25" y="12"/>
                        <a:pt x="23" y="19"/>
                        <a:pt x="18" y="22"/>
                      </a:cubicBezTo>
                      <a:cubicBezTo>
                        <a:pt x="13" y="26"/>
                        <a:pt x="6" y="24"/>
                        <a:pt x="3" y="19"/>
                      </a:cubicBezTo>
                      <a:cubicBezTo>
                        <a:pt x="0" y="14"/>
                        <a:pt x="1" y="7"/>
                        <a:pt x="6" y="4"/>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33" name="Freeform 43">
                  <a:extLst>
                    <a:ext uri="{FF2B5EF4-FFF2-40B4-BE49-F238E27FC236}">
                      <a16:creationId xmlns:a16="http://schemas.microsoft.com/office/drawing/2014/main" id="{C5851DAF-C8E7-4BD8-86F2-90AB85024FA7}"/>
                    </a:ext>
                  </a:extLst>
                </p:cNvPr>
                <p:cNvSpPr/>
                <p:nvPr/>
              </p:nvSpPr>
              <p:spPr bwMode="auto">
                <a:xfrm rot="1894676">
                  <a:off x="5363075" y="3749863"/>
                  <a:ext cx="252486" cy="261044"/>
                </a:xfrm>
                <a:custGeom>
                  <a:avLst/>
                  <a:gdLst>
                    <a:gd name="T0" fmla="*/ 22 w 25"/>
                    <a:gd name="T1" fmla="*/ 7 h 26"/>
                    <a:gd name="T2" fmla="*/ 18 w 25"/>
                    <a:gd name="T3" fmla="*/ 22 h 26"/>
                    <a:gd name="T4" fmla="*/ 3 w 25"/>
                    <a:gd name="T5" fmla="*/ 19 h 26"/>
                    <a:gd name="T6" fmla="*/ 6 w 25"/>
                    <a:gd name="T7" fmla="*/ 4 h 26"/>
                    <a:gd name="T8" fmla="*/ 22 w 25"/>
                    <a:gd name="T9" fmla="*/ 7 h 26"/>
                  </a:gdLst>
                  <a:ahLst/>
                  <a:cxnLst>
                    <a:cxn ang="0">
                      <a:pos x="T0" y="T1"/>
                    </a:cxn>
                    <a:cxn ang="0">
                      <a:pos x="T2" y="T3"/>
                    </a:cxn>
                    <a:cxn ang="0">
                      <a:pos x="T4" y="T5"/>
                    </a:cxn>
                    <a:cxn ang="0">
                      <a:pos x="T6" y="T7"/>
                    </a:cxn>
                    <a:cxn ang="0">
                      <a:pos x="T8" y="T9"/>
                    </a:cxn>
                  </a:cxnLst>
                  <a:rect l="0" t="0" r="r" b="b"/>
                  <a:pathLst>
                    <a:path w="25" h="26">
                      <a:moveTo>
                        <a:pt x="22" y="7"/>
                      </a:moveTo>
                      <a:cubicBezTo>
                        <a:pt x="25" y="12"/>
                        <a:pt x="23" y="19"/>
                        <a:pt x="18" y="22"/>
                      </a:cubicBezTo>
                      <a:cubicBezTo>
                        <a:pt x="13" y="26"/>
                        <a:pt x="6" y="24"/>
                        <a:pt x="3" y="19"/>
                      </a:cubicBezTo>
                      <a:cubicBezTo>
                        <a:pt x="0" y="14"/>
                        <a:pt x="1" y="7"/>
                        <a:pt x="6" y="4"/>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34" name="Freeform 44">
                  <a:extLst>
                    <a:ext uri="{FF2B5EF4-FFF2-40B4-BE49-F238E27FC236}">
                      <a16:creationId xmlns:a16="http://schemas.microsoft.com/office/drawing/2014/main" id="{A865479C-9576-4025-984C-6E9FF22CF636}"/>
                    </a:ext>
                  </a:extLst>
                </p:cNvPr>
                <p:cNvSpPr/>
                <p:nvPr/>
              </p:nvSpPr>
              <p:spPr bwMode="auto">
                <a:xfrm rot="1894676">
                  <a:off x="5362226" y="4352694"/>
                  <a:ext cx="256764" cy="252486"/>
                </a:xfrm>
                <a:custGeom>
                  <a:avLst/>
                  <a:gdLst>
                    <a:gd name="T0" fmla="*/ 22 w 25"/>
                    <a:gd name="T1" fmla="*/ 6 h 25"/>
                    <a:gd name="T2" fmla="*/ 18 w 25"/>
                    <a:gd name="T3" fmla="*/ 22 h 25"/>
                    <a:gd name="T4" fmla="*/ 3 w 25"/>
                    <a:gd name="T5" fmla="*/ 18 h 25"/>
                    <a:gd name="T6" fmla="*/ 6 w 25"/>
                    <a:gd name="T7" fmla="*/ 3 h 25"/>
                    <a:gd name="T8" fmla="*/ 22 w 25"/>
                    <a:gd name="T9" fmla="*/ 6 h 25"/>
                  </a:gdLst>
                  <a:ahLst/>
                  <a:cxnLst>
                    <a:cxn ang="0">
                      <a:pos x="T0" y="T1"/>
                    </a:cxn>
                    <a:cxn ang="0">
                      <a:pos x="T2" y="T3"/>
                    </a:cxn>
                    <a:cxn ang="0">
                      <a:pos x="T4" y="T5"/>
                    </a:cxn>
                    <a:cxn ang="0">
                      <a:pos x="T6" y="T7"/>
                    </a:cxn>
                    <a:cxn ang="0">
                      <a:pos x="T8" y="T9"/>
                    </a:cxn>
                  </a:cxnLst>
                  <a:rect l="0" t="0" r="r" b="b"/>
                  <a:pathLst>
                    <a:path w="25" h="25">
                      <a:moveTo>
                        <a:pt x="22" y="6"/>
                      </a:moveTo>
                      <a:cubicBezTo>
                        <a:pt x="25" y="12"/>
                        <a:pt x="23" y="18"/>
                        <a:pt x="18" y="22"/>
                      </a:cubicBezTo>
                      <a:cubicBezTo>
                        <a:pt x="13" y="25"/>
                        <a:pt x="6" y="23"/>
                        <a:pt x="3" y="18"/>
                      </a:cubicBezTo>
                      <a:cubicBezTo>
                        <a:pt x="0" y="13"/>
                        <a:pt x="1" y="6"/>
                        <a:pt x="6" y="3"/>
                      </a:cubicBezTo>
                      <a:cubicBezTo>
                        <a:pt x="12" y="0"/>
                        <a:pt x="18" y="1"/>
                        <a:pt x="22" y="6"/>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35" name="Freeform 45">
                  <a:extLst>
                    <a:ext uri="{FF2B5EF4-FFF2-40B4-BE49-F238E27FC236}">
                      <a16:creationId xmlns:a16="http://schemas.microsoft.com/office/drawing/2014/main" id="{E8E2CAE1-4D67-4002-8DCA-334E208D70E4}"/>
                    </a:ext>
                  </a:extLst>
                </p:cNvPr>
                <p:cNvSpPr/>
                <p:nvPr/>
              </p:nvSpPr>
              <p:spPr bwMode="auto">
                <a:xfrm rot="1894676">
                  <a:off x="5365657" y="4951245"/>
                  <a:ext cx="252486" cy="252486"/>
                </a:xfrm>
                <a:custGeom>
                  <a:avLst/>
                  <a:gdLst>
                    <a:gd name="T0" fmla="*/ 22 w 25"/>
                    <a:gd name="T1" fmla="*/ 6 h 25"/>
                    <a:gd name="T2" fmla="*/ 18 w 25"/>
                    <a:gd name="T3" fmla="*/ 22 h 25"/>
                    <a:gd name="T4" fmla="*/ 3 w 25"/>
                    <a:gd name="T5" fmla="*/ 18 h 25"/>
                    <a:gd name="T6" fmla="*/ 6 w 25"/>
                    <a:gd name="T7" fmla="*/ 3 h 25"/>
                    <a:gd name="T8" fmla="*/ 22 w 25"/>
                    <a:gd name="T9" fmla="*/ 6 h 25"/>
                  </a:gdLst>
                  <a:ahLst/>
                  <a:cxnLst>
                    <a:cxn ang="0">
                      <a:pos x="T0" y="T1"/>
                    </a:cxn>
                    <a:cxn ang="0">
                      <a:pos x="T2" y="T3"/>
                    </a:cxn>
                    <a:cxn ang="0">
                      <a:pos x="T4" y="T5"/>
                    </a:cxn>
                    <a:cxn ang="0">
                      <a:pos x="T6" y="T7"/>
                    </a:cxn>
                    <a:cxn ang="0">
                      <a:pos x="T8" y="T9"/>
                    </a:cxn>
                  </a:cxnLst>
                  <a:rect l="0" t="0" r="r" b="b"/>
                  <a:pathLst>
                    <a:path w="25" h="25">
                      <a:moveTo>
                        <a:pt x="22" y="6"/>
                      </a:moveTo>
                      <a:cubicBezTo>
                        <a:pt x="25" y="12"/>
                        <a:pt x="23" y="18"/>
                        <a:pt x="18" y="22"/>
                      </a:cubicBezTo>
                      <a:cubicBezTo>
                        <a:pt x="13" y="25"/>
                        <a:pt x="6" y="23"/>
                        <a:pt x="3" y="18"/>
                      </a:cubicBezTo>
                      <a:cubicBezTo>
                        <a:pt x="0" y="13"/>
                        <a:pt x="1" y="6"/>
                        <a:pt x="6" y="3"/>
                      </a:cubicBezTo>
                      <a:cubicBezTo>
                        <a:pt x="12" y="0"/>
                        <a:pt x="18" y="1"/>
                        <a:pt x="22" y="6"/>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36" name="Freeform 46">
                  <a:extLst>
                    <a:ext uri="{FF2B5EF4-FFF2-40B4-BE49-F238E27FC236}">
                      <a16:creationId xmlns:a16="http://schemas.microsoft.com/office/drawing/2014/main" id="{A33D4DFF-EF7C-4BCB-81F5-D901E35D82F8}"/>
                    </a:ext>
                  </a:extLst>
                </p:cNvPr>
                <p:cNvSpPr/>
                <p:nvPr/>
              </p:nvSpPr>
              <p:spPr bwMode="auto">
                <a:xfrm rot="1894676">
                  <a:off x="5367364" y="5545030"/>
                  <a:ext cx="252486" cy="252486"/>
                </a:xfrm>
                <a:custGeom>
                  <a:avLst/>
                  <a:gdLst>
                    <a:gd name="T0" fmla="*/ 22 w 25"/>
                    <a:gd name="T1" fmla="*/ 7 h 25"/>
                    <a:gd name="T2" fmla="*/ 18 w 25"/>
                    <a:gd name="T3" fmla="*/ 22 h 25"/>
                    <a:gd name="T4" fmla="*/ 3 w 25"/>
                    <a:gd name="T5" fmla="*/ 18 h 25"/>
                    <a:gd name="T6" fmla="*/ 7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3"/>
                        <a:pt x="3" y="18"/>
                      </a:cubicBezTo>
                      <a:cubicBezTo>
                        <a:pt x="0" y="13"/>
                        <a:pt x="1" y="6"/>
                        <a:pt x="7" y="3"/>
                      </a:cubicBezTo>
                      <a:cubicBezTo>
                        <a:pt x="12" y="0"/>
                        <a:pt x="19" y="1"/>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37" name="Freeform 47">
                  <a:extLst>
                    <a:ext uri="{FF2B5EF4-FFF2-40B4-BE49-F238E27FC236}">
                      <a16:creationId xmlns:a16="http://schemas.microsoft.com/office/drawing/2014/main" id="{FFAD5A46-5AF6-474C-95D9-0870FA1F463D}"/>
                    </a:ext>
                  </a:extLst>
                </p:cNvPr>
                <p:cNvSpPr/>
                <p:nvPr/>
              </p:nvSpPr>
              <p:spPr bwMode="auto">
                <a:xfrm rot="1894676">
                  <a:off x="5124023" y="1329983"/>
                  <a:ext cx="423661" cy="320956"/>
                </a:xfrm>
                <a:custGeom>
                  <a:avLst/>
                  <a:gdLst>
                    <a:gd name="T0" fmla="*/ 37 w 42"/>
                    <a:gd name="T1" fmla="*/ 15 h 32"/>
                    <a:gd name="T2" fmla="*/ 12 w 42"/>
                    <a:gd name="T3" fmla="*/ 30 h 32"/>
                    <a:gd name="T4" fmla="*/ 2 w 42"/>
                    <a:gd name="T5" fmla="*/ 28 h 32"/>
                    <a:gd name="T6" fmla="*/ 4 w 42"/>
                    <a:gd name="T7" fmla="*/ 18 h 32"/>
                    <a:gd name="T8" fmla="*/ 29 w 42"/>
                    <a:gd name="T9" fmla="*/ 2 h 32"/>
                    <a:gd name="T10" fmla="*/ 39 w 42"/>
                    <a:gd name="T11" fmla="*/ 5 h 32"/>
                    <a:gd name="T12" fmla="*/ 37 w 42"/>
                    <a:gd name="T13" fmla="*/ 15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5"/>
                      </a:moveTo>
                      <a:cubicBezTo>
                        <a:pt x="12" y="30"/>
                        <a:pt x="12" y="30"/>
                        <a:pt x="12" y="30"/>
                      </a:cubicBezTo>
                      <a:cubicBezTo>
                        <a:pt x="8" y="32"/>
                        <a:pt x="4" y="31"/>
                        <a:pt x="2" y="28"/>
                      </a:cubicBezTo>
                      <a:cubicBezTo>
                        <a:pt x="0" y="24"/>
                        <a:pt x="1" y="20"/>
                        <a:pt x="4" y="18"/>
                      </a:cubicBezTo>
                      <a:cubicBezTo>
                        <a:pt x="29" y="2"/>
                        <a:pt x="29" y="2"/>
                        <a:pt x="29" y="2"/>
                      </a:cubicBezTo>
                      <a:cubicBezTo>
                        <a:pt x="33" y="0"/>
                        <a:pt x="37" y="1"/>
                        <a:pt x="39" y="5"/>
                      </a:cubicBezTo>
                      <a:cubicBezTo>
                        <a:pt x="42" y="8"/>
                        <a:pt x="40" y="13"/>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38" name="Freeform 48">
                  <a:extLst>
                    <a:ext uri="{FF2B5EF4-FFF2-40B4-BE49-F238E27FC236}">
                      <a16:creationId xmlns:a16="http://schemas.microsoft.com/office/drawing/2014/main" id="{F0E749BB-4AB2-4E29-8C90-CA9E824149AF}"/>
                    </a:ext>
                  </a:extLst>
                </p:cNvPr>
                <p:cNvSpPr/>
                <p:nvPr/>
              </p:nvSpPr>
              <p:spPr bwMode="auto">
                <a:xfrm rot="1894676">
                  <a:off x="5122052" y="1923937"/>
                  <a:ext cx="427939" cy="333793"/>
                </a:xfrm>
                <a:custGeom>
                  <a:avLst/>
                  <a:gdLst>
                    <a:gd name="T0" fmla="*/ 37 w 42"/>
                    <a:gd name="T1" fmla="*/ 15 h 33"/>
                    <a:gd name="T2" fmla="*/ 12 w 42"/>
                    <a:gd name="T3" fmla="*/ 30 h 33"/>
                    <a:gd name="T4" fmla="*/ 2 w 42"/>
                    <a:gd name="T5" fmla="*/ 28 h 33"/>
                    <a:gd name="T6" fmla="*/ 4 w 42"/>
                    <a:gd name="T7" fmla="*/ 18 h 33"/>
                    <a:gd name="T8" fmla="*/ 29 w 42"/>
                    <a:gd name="T9" fmla="*/ 2 h 33"/>
                    <a:gd name="T10" fmla="*/ 39 w 42"/>
                    <a:gd name="T11" fmla="*/ 5 h 33"/>
                    <a:gd name="T12" fmla="*/ 37 w 42"/>
                    <a:gd name="T13" fmla="*/ 15 h 33"/>
                  </a:gdLst>
                  <a:ahLst/>
                  <a:cxnLst>
                    <a:cxn ang="0">
                      <a:pos x="T0" y="T1"/>
                    </a:cxn>
                    <a:cxn ang="0">
                      <a:pos x="T2" y="T3"/>
                    </a:cxn>
                    <a:cxn ang="0">
                      <a:pos x="T4" y="T5"/>
                    </a:cxn>
                    <a:cxn ang="0">
                      <a:pos x="T6" y="T7"/>
                    </a:cxn>
                    <a:cxn ang="0">
                      <a:pos x="T8" y="T9"/>
                    </a:cxn>
                    <a:cxn ang="0">
                      <a:pos x="T10" y="T11"/>
                    </a:cxn>
                    <a:cxn ang="0">
                      <a:pos x="T12" y="T13"/>
                    </a:cxn>
                  </a:cxnLst>
                  <a:rect l="0" t="0" r="r" b="b"/>
                  <a:pathLst>
                    <a:path w="42" h="33">
                      <a:moveTo>
                        <a:pt x="37" y="15"/>
                      </a:moveTo>
                      <a:cubicBezTo>
                        <a:pt x="12" y="30"/>
                        <a:pt x="12" y="30"/>
                        <a:pt x="12" y="30"/>
                      </a:cubicBezTo>
                      <a:cubicBezTo>
                        <a:pt x="9" y="33"/>
                        <a:pt x="4" y="32"/>
                        <a:pt x="2" y="28"/>
                      </a:cubicBezTo>
                      <a:cubicBezTo>
                        <a:pt x="0" y="25"/>
                        <a:pt x="1" y="20"/>
                        <a:pt x="4" y="18"/>
                      </a:cubicBezTo>
                      <a:cubicBezTo>
                        <a:pt x="29" y="2"/>
                        <a:pt x="29" y="2"/>
                        <a:pt x="29" y="2"/>
                      </a:cubicBezTo>
                      <a:cubicBezTo>
                        <a:pt x="33" y="0"/>
                        <a:pt x="37" y="1"/>
                        <a:pt x="39" y="5"/>
                      </a:cubicBezTo>
                      <a:cubicBezTo>
                        <a:pt x="42" y="8"/>
                        <a:pt x="40" y="13"/>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39" name="Freeform 49">
                  <a:extLst>
                    <a:ext uri="{FF2B5EF4-FFF2-40B4-BE49-F238E27FC236}">
                      <a16:creationId xmlns:a16="http://schemas.microsoft.com/office/drawing/2014/main" id="{619D3A2F-C833-4BEB-A7D9-EB0DB91694AD}"/>
                    </a:ext>
                  </a:extLst>
                </p:cNvPr>
                <p:cNvSpPr/>
                <p:nvPr/>
              </p:nvSpPr>
              <p:spPr bwMode="auto">
                <a:xfrm rot="1894676">
                  <a:off x="5126602" y="2518527"/>
                  <a:ext cx="423661" cy="338073"/>
                </a:xfrm>
                <a:custGeom>
                  <a:avLst/>
                  <a:gdLst>
                    <a:gd name="T0" fmla="*/ 37 w 42"/>
                    <a:gd name="T1" fmla="*/ 15 h 33"/>
                    <a:gd name="T2" fmla="*/ 12 w 42"/>
                    <a:gd name="T3" fmla="*/ 31 h 33"/>
                    <a:gd name="T4" fmla="*/ 2 w 42"/>
                    <a:gd name="T5" fmla="*/ 28 h 33"/>
                    <a:gd name="T6" fmla="*/ 4 w 42"/>
                    <a:gd name="T7" fmla="*/ 18 h 33"/>
                    <a:gd name="T8" fmla="*/ 29 w 42"/>
                    <a:gd name="T9" fmla="*/ 3 h 33"/>
                    <a:gd name="T10" fmla="*/ 39 w 42"/>
                    <a:gd name="T11" fmla="*/ 5 h 33"/>
                    <a:gd name="T12" fmla="*/ 37 w 42"/>
                    <a:gd name="T13" fmla="*/ 15 h 33"/>
                  </a:gdLst>
                  <a:ahLst/>
                  <a:cxnLst>
                    <a:cxn ang="0">
                      <a:pos x="T0" y="T1"/>
                    </a:cxn>
                    <a:cxn ang="0">
                      <a:pos x="T2" y="T3"/>
                    </a:cxn>
                    <a:cxn ang="0">
                      <a:pos x="T4" y="T5"/>
                    </a:cxn>
                    <a:cxn ang="0">
                      <a:pos x="T6" y="T7"/>
                    </a:cxn>
                    <a:cxn ang="0">
                      <a:pos x="T8" y="T9"/>
                    </a:cxn>
                    <a:cxn ang="0">
                      <a:pos x="T10" y="T11"/>
                    </a:cxn>
                    <a:cxn ang="0">
                      <a:pos x="T12" y="T13"/>
                    </a:cxn>
                  </a:cxnLst>
                  <a:rect l="0" t="0" r="r" b="b"/>
                  <a:pathLst>
                    <a:path w="42" h="33">
                      <a:moveTo>
                        <a:pt x="37" y="15"/>
                      </a:moveTo>
                      <a:cubicBezTo>
                        <a:pt x="12" y="31"/>
                        <a:pt x="12" y="31"/>
                        <a:pt x="12" y="31"/>
                      </a:cubicBezTo>
                      <a:cubicBezTo>
                        <a:pt x="9" y="33"/>
                        <a:pt x="4" y="32"/>
                        <a:pt x="2" y="28"/>
                      </a:cubicBezTo>
                      <a:cubicBezTo>
                        <a:pt x="0" y="25"/>
                        <a:pt x="1" y="20"/>
                        <a:pt x="4" y="18"/>
                      </a:cubicBezTo>
                      <a:cubicBezTo>
                        <a:pt x="29" y="3"/>
                        <a:pt x="29" y="3"/>
                        <a:pt x="29" y="3"/>
                      </a:cubicBezTo>
                      <a:cubicBezTo>
                        <a:pt x="33" y="0"/>
                        <a:pt x="37" y="1"/>
                        <a:pt x="39" y="5"/>
                      </a:cubicBezTo>
                      <a:cubicBezTo>
                        <a:pt x="42" y="8"/>
                        <a:pt x="41" y="13"/>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40" name="Freeform 50">
                  <a:extLst>
                    <a:ext uri="{FF2B5EF4-FFF2-40B4-BE49-F238E27FC236}">
                      <a16:creationId xmlns:a16="http://schemas.microsoft.com/office/drawing/2014/main" id="{370E8CA5-395C-49D7-A6C0-E929FF9C5718}"/>
                    </a:ext>
                  </a:extLst>
                </p:cNvPr>
                <p:cNvSpPr/>
                <p:nvPr/>
              </p:nvSpPr>
              <p:spPr bwMode="auto">
                <a:xfrm rot="1894676">
                  <a:off x="5124951" y="3124199"/>
                  <a:ext cx="423661" cy="325234"/>
                </a:xfrm>
                <a:custGeom>
                  <a:avLst/>
                  <a:gdLst>
                    <a:gd name="T0" fmla="*/ 37 w 42"/>
                    <a:gd name="T1" fmla="*/ 14 h 32"/>
                    <a:gd name="T2" fmla="*/ 12 w 42"/>
                    <a:gd name="T3" fmla="*/ 30 h 32"/>
                    <a:gd name="T4" fmla="*/ 2 w 42"/>
                    <a:gd name="T5" fmla="*/ 27 h 32"/>
                    <a:gd name="T6" fmla="*/ 4 w 42"/>
                    <a:gd name="T7" fmla="*/ 17 h 32"/>
                    <a:gd name="T8" fmla="*/ 29 w 42"/>
                    <a:gd name="T9" fmla="*/ 2 h 32"/>
                    <a:gd name="T10" fmla="*/ 39 w 42"/>
                    <a:gd name="T11" fmla="*/ 4 h 32"/>
                    <a:gd name="T12" fmla="*/ 37 w 42"/>
                    <a:gd name="T13" fmla="*/ 14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4"/>
                      </a:moveTo>
                      <a:cubicBezTo>
                        <a:pt x="12" y="30"/>
                        <a:pt x="12" y="30"/>
                        <a:pt x="12" y="30"/>
                      </a:cubicBezTo>
                      <a:cubicBezTo>
                        <a:pt x="9" y="32"/>
                        <a:pt x="4" y="31"/>
                        <a:pt x="2" y="27"/>
                      </a:cubicBezTo>
                      <a:cubicBezTo>
                        <a:pt x="0" y="24"/>
                        <a:pt x="1" y="19"/>
                        <a:pt x="4" y="17"/>
                      </a:cubicBezTo>
                      <a:cubicBezTo>
                        <a:pt x="29" y="2"/>
                        <a:pt x="29" y="2"/>
                        <a:pt x="29" y="2"/>
                      </a:cubicBezTo>
                      <a:cubicBezTo>
                        <a:pt x="33" y="0"/>
                        <a:pt x="37" y="1"/>
                        <a:pt x="39" y="4"/>
                      </a:cubicBezTo>
                      <a:cubicBezTo>
                        <a:pt x="42" y="8"/>
                        <a:pt x="41" y="12"/>
                        <a:pt x="37" y="14"/>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41" name="Freeform 51">
                  <a:extLst>
                    <a:ext uri="{FF2B5EF4-FFF2-40B4-BE49-F238E27FC236}">
                      <a16:creationId xmlns:a16="http://schemas.microsoft.com/office/drawing/2014/main" id="{7B440E83-7335-4652-82B2-34E77040AC7C}"/>
                    </a:ext>
                  </a:extLst>
                </p:cNvPr>
                <p:cNvSpPr/>
                <p:nvPr/>
              </p:nvSpPr>
              <p:spPr bwMode="auto">
                <a:xfrm rot="1894676">
                  <a:off x="5126342" y="3719104"/>
                  <a:ext cx="427939" cy="325234"/>
                </a:xfrm>
                <a:custGeom>
                  <a:avLst/>
                  <a:gdLst>
                    <a:gd name="T0" fmla="*/ 37 w 42"/>
                    <a:gd name="T1" fmla="*/ 14 h 32"/>
                    <a:gd name="T2" fmla="*/ 12 w 42"/>
                    <a:gd name="T3" fmla="*/ 30 h 32"/>
                    <a:gd name="T4" fmla="*/ 2 w 42"/>
                    <a:gd name="T5" fmla="*/ 27 h 32"/>
                    <a:gd name="T6" fmla="*/ 4 w 42"/>
                    <a:gd name="T7" fmla="*/ 17 h 32"/>
                    <a:gd name="T8" fmla="*/ 29 w 42"/>
                    <a:gd name="T9" fmla="*/ 2 h 32"/>
                    <a:gd name="T10" fmla="*/ 40 w 42"/>
                    <a:gd name="T11" fmla="*/ 4 h 32"/>
                    <a:gd name="T12" fmla="*/ 37 w 42"/>
                    <a:gd name="T13" fmla="*/ 14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4"/>
                      </a:moveTo>
                      <a:cubicBezTo>
                        <a:pt x="12" y="30"/>
                        <a:pt x="12" y="30"/>
                        <a:pt x="12" y="30"/>
                      </a:cubicBezTo>
                      <a:cubicBezTo>
                        <a:pt x="9" y="32"/>
                        <a:pt x="4" y="31"/>
                        <a:pt x="2" y="27"/>
                      </a:cubicBezTo>
                      <a:cubicBezTo>
                        <a:pt x="0" y="24"/>
                        <a:pt x="1" y="19"/>
                        <a:pt x="4" y="17"/>
                      </a:cubicBezTo>
                      <a:cubicBezTo>
                        <a:pt x="29" y="2"/>
                        <a:pt x="29" y="2"/>
                        <a:pt x="29" y="2"/>
                      </a:cubicBezTo>
                      <a:cubicBezTo>
                        <a:pt x="33" y="0"/>
                        <a:pt x="37" y="1"/>
                        <a:pt x="40" y="4"/>
                      </a:cubicBezTo>
                      <a:cubicBezTo>
                        <a:pt x="42" y="8"/>
                        <a:pt x="41" y="12"/>
                        <a:pt x="37" y="14"/>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42" name="Freeform 52">
                  <a:extLst>
                    <a:ext uri="{FF2B5EF4-FFF2-40B4-BE49-F238E27FC236}">
                      <a16:creationId xmlns:a16="http://schemas.microsoft.com/office/drawing/2014/main" id="{CE8CA039-83A2-4967-AB4E-30DB00324F3E}"/>
                    </a:ext>
                  </a:extLst>
                </p:cNvPr>
                <p:cNvSpPr/>
                <p:nvPr/>
              </p:nvSpPr>
              <p:spPr bwMode="auto">
                <a:xfrm rot="1894676">
                  <a:off x="5129771" y="4317658"/>
                  <a:ext cx="423661" cy="325234"/>
                </a:xfrm>
                <a:custGeom>
                  <a:avLst/>
                  <a:gdLst>
                    <a:gd name="T0" fmla="*/ 37 w 42"/>
                    <a:gd name="T1" fmla="*/ 14 h 32"/>
                    <a:gd name="T2" fmla="*/ 12 w 42"/>
                    <a:gd name="T3" fmla="*/ 30 h 32"/>
                    <a:gd name="T4" fmla="*/ 2 w 42"/>
                    <a:gd name="T5" fmla="*/ 28 h 32"/>
                    <a:gd name="T6" fmla="*/ 4 w 42"/>
                    <a:gd name="T7" fmla="*/ 17 h 32"/>
                    <a:gd name="T8" fmla="*/ 29 w 42"/>
                    <a:gd name="T9" fmla="*/ 2 h 32"/>
                    <a:gd name="T10" fmla="*/ 40 w 42"/>
                    <a:gd name="T11" fmla="*/ 4 h 32"/>
                    <a:gd name="T12" fmla="*/ 37 w 42"/>
                    <a:gd name="T13" fmla="*/ 14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4"/>
                      </a:moveTo>
                      <a:cubicBezTo>
                        <a:pt x="12" y="30"/>
                        <a:pt x="12" y="30"/>
                        <a:pt x="12" y="30"/>
                      </a:cubicBezTo>
                      <a:cubicBezTo>
                        <a:pt x="9" y="32"/>
                        <a:pt x="4" y="31"/>
                        <a:pt x="2" y="28"/>
                      </a:cubicBezTo>
                      <a:cubicBezTo>
                        <a:pt x="0" y="24"/>
                        <a:pt x="1" y="20"/>
                        <a:pt x="4" y="17"/>
                      </a:cubicBezTo>
                      <a:cubicBezTo>
                        <a:pt x="29" y="2"/>
                        <a:pt x="29" y="2"/>
                        <a:pt x="29" y="2"/>
                      </a:cubicBezTo>
                      <a:cubicBezTo>
                        <a:pt x="33" y="0"/>
                        <a:pt x="37" y="1"/>
                        <a:pt x="40" y="4"/>
                      </a:cubicBezTo>
                      <a:cubicBezTo>
                        <a:pt x="42" y="8"/>
                        <a:pt x="41" y="12"/>
                        <a:pt x="37" y="14"/>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43" name="Freeform 53">
                  <a:extLst>
                    <a:ext uri="{FF2B5EF4-FFF2-40B4-BE49-F238E27FC236}">
                      <a16:creationId xmlns:a16="http://schemas.microsoft.com/office/drawing/2014/main" id="{A3FE6D6D-BB0E-421C-B9F8-80AE82DBD441}"/>
                    </a:ext>
                  </a:extLst>
                </p:cNvPr>
                <p:cNvSpPr/>
                <p:nvPr/>
              </p:nvSpPr>
              <p:spPr bwMode="auto">
                <a:xfrm rot="1894676">
                  <a:off x="5131480" y="4911444"/>
                  <a:ext cx="423661" cy="325234"/>
                </a:xfrm>
                <a:custGeom>
                  <a:avLst/>
                  <a:gdLst>
                    <a:gd name="T0" fmla="*/ 37 w 42"/>
                    <a:gd name="T1" fmla="*/ 15 h 32"/>
                    <a:gd name="T2" fmla="*/ 12 w 42"/>
                    <a:gd name="T3" fmla="*/ 30 h 32"/>
                    <a:gd name="T4" fmla="*/ 2 w 42"/>
                    <a:gd name="T5" fmla="*/ 28 h 32"/>
                    <a:gd name="T6" fmla="*/ 4 w 42"/>
                    <a:gd name="T7" fmla="*/ 18 h 32"/>
                    <a:gd name="T8" fmla="*/ 29 w 42"/>
                    <a:gd name="T9" fmla="*/ 2 h 32"/>
                    <a:gd name="T10" fmla="*/ 40 w 42"/>
                    <a:gd name="T11" fmla="*/ 4 h 32"/>
                    <a:gd name="T12" fmla="*/ 37 w 42"/>
                    <a:gd name="T13" fmla="*/ 15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5"/>
                      </a:moveTo>
                      <a:cubicBezTo>
                        <a:pt x="12" y="30"/>
                        <a:pt x="12" y="30"/>
                        <a:pt x="12" y="30"/>
                      </a:cubicBezTo>
                      <a:cubicBezTo>
                        <a:pt x="9" y="32"/>
                        <a:pt x="4" y="31"/>
                        <a:pt x="2" y="28"/>
                      </a:cubicBezTo>
                      <a:cubicBezTo>
                        <a:pt x="0" y="24"/>
                        <a:pt x="1" y="20"/>
                        <a:pt x="4" y="18"/>
                      </a:cubicBezTo>
                      <a:cubicBezTo>
                        <a:pt x="29" y="2"/>
                        <a:pt x="29" y="2"/>
                        <a:pt x="29" y="2"/>
                      </a:cubicBezTo>
                      <a:cubicBezTo>
                        <a:pt x="33" y="0"/>
                        <a:pt x="37" y="1"/>
                        <a:pt x="40" y="4"/>
                      </a:cubicBezTo>
                      <a:cubicBezTo>
                        <a:pt x="42" y="8"/>
                        <a:pt x="41" y="12"/>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sp>
              <p:nvSpPr>
                <p:cNvPr id="44" name="Freeform 54">
                  <a:extLst>
                    <a:ext uri="{FF2B5EF4-FFF2-40B4-BE49-F238E27FC236}">
                      <a16:creationId xmlns:a16="http://schemas.microsoft.com/office/drawing/2014/main" id="{A4C823CB-BCD4-4FB0-B5B6-791E1C91DA32}"/>
                    </a:ext>
                  </a:extLst>
                </p:cNvPr>
                <p:cNvSpPr/>
                <p:nvPr/>
              </p:nvSpPr>
              <p:spPr bwMode="auto">
                <a:xfrm rot="1894676">
                  <a:off x="5132870" y="5506349"/>
                  <a:ext cx="427939" cy="325234"/>
                </a:xfrm>
                <a:custGeom>
                  <a:avLst/>
                  <a:gdLst>
                    <a:gd name="T0" fmla="*/ 37 w 42"/>
                    <a:gd name="T1" fmla="*/ 15 h 32"/>
                    <a:gd name="T2" fmla="*/ 12 w 42"/>
                    <a:gd name="T3" fmla="*/ 30 h 32"/>
                    <a:gd name="T4" fmla="*/ 2 w 42"/>
                    <a:gd name="T5" fmla="*/ 28 h 32"/>
                    <a:gd name="T6" fmla="*/ 4 w 42"/>
                    <a:gd name="T7" fmla="*/ 18 h 32"/>
                    <a:gd name="T8" fmla="*/ 29 w 42"/>
                    <a:gd name="T9" fmla="*/ 2 h 32"/>
                    <a:gd name="T10" fmla="*/ 40 w 42"/>
                    <a:gd name="T11" fmla="*/ 5 h 32"/>
                    <a:gd name="T12" fmla="*/ 37 w 42"/>
                    <a:gd name="T13" fmla="*/ 15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5"/>
                      </a:moveTo>
                      <a:cubicBezTo>
                        <a:pt x="12" y="30"/>
                        <a:pt x="12" y="30"/>
                        <a:pt x="12" y="30"/>
                      </a:cubicBezTo>
                      <a:cubicBezTo>
                        <a:pt x="9" y="32"/>
                        <a:pt x="4" y="31"/>
                        <a:pt x="2" y="28"/>
                      </a:cubicBezTo>
                      <a:cubicBezTo>
                        <a:pt x="0" y="24"/>
                        <a:pt x="1" y="20"/>
                        <a:pt x="4" y="18"/>
                      </a:cubicBezTo>
                      <a:cubicBezTo>
                        <a:pt x="29" y="2"/>
                        <a:pt x="29" y="2"/>
                        <a:pt x="29" y="2"/>
                      </a:cubicBezTo>
                      <a:cubicBezTo>
                        <a:pt x="33" y="0"/>
                        <a:pt x="37" y="1"/>
                        <a:pt x="40" y="5"/>
                      </a:cubicBezTo>
                      <a:cubicBezTo>
                        <a:pt x="42" y="8"/>
                        <a:pt x="41" y="13"/>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仿宋" panose="02010609060101010101" pitchFamily="49" charset="-122"/>
                    <a:ea typeface="仿宋" panose="02010609060101010101" pitchFamily="49" charset="-122"/>
                  </a:endParaRPr>
                </a:p>
              </p:txBody>
            </p:sp>
          </p:grpSp>
        </p:grpSp>
      </p:grpSp>
    </p:spTree>
    <p:extLst>
      <p:ext uri="{BB962C8B-B14F-4D97-AF65-F5344CB8AC3E}">
        <p14:creationId xmlns:p14="http://schemas.microsoft.com/office/powerpoint/2010/main" val="327032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2500"/>
                            </p:stCondLst>
                            <p:childTnLst>
                              <p:par>
                                <p:cTn id="17" presetID="31" presetClass="entr" presetSubtype="0" fill="hold"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8">
                                            <p:txEl>
                                              <p:pRg st="1" end="1"/>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p:cTn id="25"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8">
                                            <p:txEl>
                                              <p:pRg st="2" end="2"/>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p:cTn id="31"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8">
                                            <p:txEl>
                                              <p:pRg st="3" end="3"/>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p:cTn id="37"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40" dur="1000"/>
                                        <p:tgtEl>
                                          <p:spTgt spid="8">
                                            <p:txEl>
                                              <p:pRg st="4" end="4"/>
                                            </p:txEl>
                                          </p:spTgt>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par>
                          <p:cTn id="52" fill="hold">
                            <p:stCondLst>
                              <p:cond delay="500"/>
                            </p:stCondLst>
                            <p:childTnLst>
                              <p:par>
                                <p:cTn id="53" presetID="31" presetClass="entr" presetSubtype="0"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1000" fill="hold"/>
                                        <p:tgtEl>
                                          <p:spTgt spid="10"/>
                                        </p:tgtEl>
                                        <p:attrNameLst>
                                          <p:attrName>ppt_w</p:attrName>
                                        </p:attrNameLst>
                                      </p:cBhvr>
                                      <p:tavLst>
                                        <p:tav tm="0">
                                          <p:val>
                                            <p:fltVal val="0"/>
                                          </p:val>
                                        </p:tav>
                                        <p:tav tm="100000">
                                          <p:val>
                                            <p:strVal val="#ppt_w"/>
                                          </p:val>
                                        </p:tav>
                                      </p:tavLst>
                                    </p:anim>
                                    <p:anim calcmode="lin" valueType="num">
                                      <p:cBhvr>
                                        <p:cTn id="56" dur="1000" fill="hold"/>
                                        <p:tgtEl>
                                          <p:spTgt spid="10"/>
                                        </p:tgtEl>
                                        <p:attrNameLst>
                                          <p:attrName>ppt_h</p:attrName>
                                        </p:attrNameLst>
                                      </p:cBhvr>
                                      <p:tavLst>
                                        <p:tav tm="0">
                                          <p:val>
                                            <p:fltVal val="0"/>
                                          </p:val>
                                        </p:tav>
                                        <p:tav tm="100000">
                                          <p:val>
                                            <p:strVal val="#ppt_h"/>
                                          </p:val>
                                        </p:tav>
                                      </p:tavLst>
                                    </p:anim>
                                    <p:anim calcmode="lin" valueType="num">
                                      <p:cBhvr>
                                        <p:cTn id="57" dur="1000" fill="hold"/>
                                        <p:tgtEl>
                                          <p:spTgt spid="10"/>
                                        </p:tgtEl>
                                        <p:attrNameLst>
                                          <p:attrName>style.rotation</p:attrName>
                                        </p:attrNameLst>
                                      </p:cBhvr>
                                      <p:tavLst>
                                        <p:tav tm="0">
                                          <p:val>
                                            <p:fltVal val="90"/>
                                          </p:val>
                                        </p:tav>
                                        <p:tav tm="100000">
                                          <p:val>
                                            <p:fltVal val="0"/>
                                          </p:val>
                                        </p:tav>
                                      </p:tavLst>
                                    </p:anim>
                                    <p:animEffect transition="in" filter="fade">
                                      <p:cBhvr>
                                        <p:cTn id="58" dur="1000"/>
                                        <p:tgtEl>
                                          <p:spTgt spid="10"/>
                                        </p:tgtEl>
                                      </p:cBhvr>
                                    </p:animEffect>
                                  </p:childTnLst>
                                </p:cTn>
                              </p:par>
                            </p:childTnLst>
                          </p:cTn>
                        </p:par>
                        <p:par>
                          <p:cTn id="59" fill="hold">
                            <p:stCondLst>
                              <p:cond delay="1500"/>
                            </p:stCondLst>
                            <p:childTnLst>
                              <p:par>
                                <p:cTn id="60" presetID="2" presetClass="entr" presetSubtype="2"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1+#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7" grpId="0" animBg="1"/>
      <p:bldP spid="9" grpId="0" animBg="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对象的内存模型</a:t>
              </a:r>
            </a:p>
          </p:txBody>
        </p:sp>
      </p:grpSp>
      <p:sp>
        <p:nvSpPr>
          <p:cNvPr id="7" name="圆角矩形 8">
            <a:extLst>
              <a:ext uri="{FF2B5EF4-FFF2-40B4-BE49-F238E27FC236}">
                <a16:creationId xmlns:a16="http://schemas.microsoft.com/office/drawing/2014/main" id="{0071DAD3-4C40-4D99-92D0-1001B30DC26C}"/>
              </a:ext>
            </a:extLst>
          </p:cNvPr>
          <p:cNvSpPr/>
          <p:nvPr/>
        </p:nvSpPr>
        <p:spPr>
          <a:xfrm>
            <a:off x="840543" y="1738819"/>
            <a:ext cx="10820400" cy="406911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a16="http://schemas.microsoft.com/office/drawing/2014/main" id="{06B2179D-08A7-483A-A836-5A6BDBBF0669}"/>
              </a:ext>
            </a:extLst>
          </p:cNvPr>
          <p:cNvSpPr txBox="1">
            <a:spLocks/>
          </p:cNvSpPr>
          <p:nvPr/>
        </p:nvSpPr>
        <p:spPr>
          <a:xfrm>
            <a:off x="1143317" y="1863704"/>
            <a:ext cx="9601200" cy="391671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语句：</a:t>
            </a:r>
            <a:r>
              <a:rPr lang="en-US" altLang="zh-CN" sz="2400" dirty="0">
                <a:solidFill>
                  <a:schemeClr val="tx1"/>
                </a:solidFill>
                <a:latin typeface="仿宋" panose="02010609060101010101" pitchFamily="49" charset="-122"/>
                <a:ea typeface="仿宋" panose="02010609060101010101" pitchFamily="49" charset="-122"/>
              </a:rPr>
              <a:t>p2=new Point(5,8);</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创建一个</a:t>
            </a:r>
            <a:r>
              <a:rPr lang="en-US" altLang="zh-CN" sz="2400" dirty="0">
                <a:solidFill>
                  <a:schemeClr val="tx1"/>
                </a:solidFill>
                <a:latin typeface="仿宋" panose="02010609060101010101" pitchFamily="49" charset="-122"/>
                <a:ea typeface="仿宋" panose="02010609060101010101" pitchFamily="49" charset="-122"/>
              </a:rPr>
              <a:t>Point</a:t>
            </a:r>
            <a:r>
              <a:rPr lang="zh-CN" altLang="en-US" sz="2400" dirty="0">
                <a:solidFill>
                  <a:schemeClr val="tx1"/>
                </a:solidFill>
                <a:latin typeface="仿宋" panose="02010609060101010101" pitchFamily="49" charset="-122"/>
                <a:ea typeface="仿宋" panose="02010609060101010101" pitchFamily="49" charset="-122"/>
              </a:rPr>
              <a:t>类的对象并用对象名</a:t>
            </a:r>
            <a:r>
              <a:rPr lang="en-US" altLang="zh-CN" sz="2400" dirty="0">
                <a:solidFill>
                  <a:schemeClr val="tx1"/>
                </a:solidFill>
                <a:latin typeface="仿宋" panose="02010609060101010101" pitchFamily="49" charset="-122"/>
                <a:ea typeface="仿宋" panose="02010609060101010101" pitchFamily="49" charset="-122"/>
              </a:rPr>
              <a:t>p2</a:t>
            </a:r>
            <a:r>
              <a:rPr lang="zh-CN" altLang="en-US" sz="2400" dirty="0">
                <a:solidFill>
                  <a:schemeClr val="tx1"/>
                </a:solidFill>
                <a:latin typeface="仿宋" panose="02010609060101010101" pitchFamily="49" charset="-122"/>
                <a:ea typeface="仿宋" panose="02010609060101010101" pitchFamily="49" charset="-122"/>
              </a:rPr>
              <a:t>表示。</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用对象名表示对象，就是对象在内存中的表示方法。如图所示。</a:t>
            </a: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C4F9DC01-63A9-4D25-B14A-CD2AAC66B59A}"/>
              </a:ext>
            </a:extLst>
          </p:cNvPr>
          <p:cNvGrpSpPr/>
          <p:nvPr/>
        </p:nvGrpSpPr>
        <p:grpSpPr>
          <a:xfrm>
            <a:off x="9500975" y="5424430"/>
            <a:ext cx="1877787" cy="1045268"/>
            <a:chOff x="9675584" y="5175723"/>
            <a:chExt cx="1877787" cy="1129564"/>
          </a:xfrm>
        </p:grpSpPr>
        <p:sp>
          <p:nvSpPr>
            <p:cNvPr id="10" name="矩形 9">
              <a:extLst>
                <a:ext uri="{FF2B5EF4-FFF2-40B4-BE49-F238E27FC236}">
                  <a16:creationId xmlns:a16="http://schemas.microsoft.com/office/drawing/2014/main" id="{E391D153-B666-47F7-82DF-37B2B1E8C718}"/>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E073C51-B90C-4F4D-9916-E69E10B82491}"/>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58C9137-E602-42BF-99C4-052A957AB90F}"/>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89AC43C-0792-4098-84E6-85A956B6E6A7}"/>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4" name="对象 13">
            <a:extLst>
              <a:ext uri="{FF2B5EF4-FFF2-40B4-BE49-F238E27FC236}">
                <a16:creationId xmlns:a16="http://schemas.microsoft.com/office/drawing/2014/main" id="{7D1F8F79-3B29-48C9-9CC6-36384F00DF1B}"/>
              </a:ext>
            </a:extLst>
          </p:cNvPr>
          <p:cNvGraphicFramePr>
            <a:graphicFrameLocks noChangeAspect="1"/>
          </p:cNvGraphicFramePr>
          <p:nvPr>
            <p:extLst>
              <p:ext uri="{D42A27DB-BD31-4B8C-83A1-F6EECF244321}">
                <p14:modId xmlns:p14="http://schemas.microsoft.com/office/powerpoint/2010/main" val="3093882236"/>
              </p:ext>
            </p:extLst>
          </p:nvPr>
        </p:nvGraphicFramePr>
        <p:xfrm>
          <a:off x="2428599" y="3352364"/>
          <a:ext cx="5708872" cy="2072066"/>
        </p:xfrm>
        <a:graphic>
          <a:graphicData uri="http://schemas.openxmlformats.org/presentationml/2006/ole">
            <mc:AlternateContent xmlns:mc="http://schemas.openxmlformats.org/markup-compatibility/2006">
              <mc:Choice xmlns:v="urn:schemas-microsoft-com:vml" Requires="v">
                <p:oleObj spid="_x0000_s11281" r:id="rId3" imgW="5807436" imgH="2282089" progId="Visio.Drawing.11">
                  <p:embed/>
                </p:oleObj>
              </mc:Choice>
              <mc:Fallback>
                <p:oleObj r:id="rId3" imgW="5807436" imgH="2282089"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599" y="3352364"/>
                        <a:ext cx="5708872" cy="2072066"/>
                      </a:xfrm>
                      <a:prstGeom prst="rect">
                        <a:avLst/>
                      </a:prstGeom>
                      <a:noFill/>
                    </p:spPr>
                  </p:pic>
                </p:oleObj>
              </mc:Fallback>
            </mc:AlternateContent>
          </a:graphicData>
        </a:graphic>
      </p:graphicFrame>
    </p:spTree>
    <p:extLst>
      <p:ext uri="{BB962C8B-B14F-4D97-AF65-F5344CB8AC3E}">
        <p14:creationId xmlns:p14="http://schemas.microsoft.com/office/powerpoint/2010/main" val="22882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2500"/>
                            </p:stCondLst>
                            <p:childTnLst>
                              <p:par>
                                <p:cTn id="17" presetID="2" presetClass="entr" presetSubtype="3" fill="hold" grpId="0"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31"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1000" fill="hold"/>
                                        <p:tgtEl>
                                          <p:spTgt spid="14"/>
                                        </p:tgtEl>
                                        <p:attrNameLst>
                                          <p:attrName>ppt_w</p:attrName>
                                        </p:attrNameLst>
                                      </p:cBhvr>
                                      <p:tavLst>
                                        <p:tav tm="0">
                                          <p:val>
                                            <p:fltVal val="0"/>
                                          </p:val>
                                        </p:tav>
                                        <p:tav tm="100000">
                                          <p:val>
                                            <p:strVal val="#ppt_w"/>
                                          </p:val>
                                        </p:tav>
                                      </p:tavLst>
                                    </p:anim>
                                    <p:anim calcmode="lin" valueType="num">
                                      <p:cBhvr>
                                        <p:cTn id="31" dur="1000" fill="hold"/>
                                        <p:tgtEl>
                                          <p:spTgt spid="14"/>
                                        </p:tgtEl>
                                        <p:attrNameLst>
                                          <p:attrName>ppt_h</p:attrName>
                                        </p:attrNameLst>
                                      </p:cBhvr>
                                      <p:tavLst>
                                        <p:tav tm="0">
                                          <p:val>
                                            <p:fltVal val="0"/>
                                          </p:val>
                                        </p:tav>
                                        <p:tav tm="100000">
                                          <p:val>
                                            <p:strVal val="#ppt_h"/>
                                          </p:val>
                                        </p:tav>
                                      </p:tavLst>
                                    </p:anim>
                                    <p:anim calcmode="lin" valueType="num">
                                      <p:cBhvr>
                                        <p:cTn id="32" dur="1000" fill="hold"/>
                                        <p:tgtEl>
                                          <p:spTgt spid="14"/>
                                        </p:tgtEl>
                                        <p:attrNameLst>
                                          <p:attrName>style.rotation</p:attrName>
                                        </p:attrNameLst>
                                      </p:cBhvr>
                                      <p:tavLst>
                                        <p:tav tm="0">
                                          <p:val>
                                            <p:fltVal val="90"/>
                                          </p:val>
                                        </p:tav>
                                        <p:tav tm="100000">
                                          <p:val>
                                            <p:fltVal val="0"/>
                                          </p:val>
                                        </p:tav>
                                      </p:tavLst>
                                    </p:anim>
                                    <p:animEffect transition="in" filter="fade">
                                      <p:cBhvr>
                                        <p:cTn id="33" dur="1000"/>
                                        <p:tgtEl>
                                          <p:spTgt spid="14"/>
                                        </p:tgtEl>
                                      </p:cBhvr>
                                    </p:animEffect>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7" grpId="0" animBg="1"/>
      <p:bldP spid="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this</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7" name="圆角矩形 11">
            <a:extLst>
              <a:ext uri="{FF2B5EF4-FFF2-40B4-BE49-F238E27FC236}">
                <a16:creationId xmlns:a16="http://schemas.microsoft.com/office/drawing/2014/main" id="{59083D54-E068-415A-94D5-3C5FDACE18A5}"/>
              </a:ext>
            </a:extLst>
          </p:cNvPr>
          <p:cNvSpPr/>
          <p:nvPr/>
        </p:nvSpPr>
        <p:spPr>
          <a:xfrm>
            <a:off x="606599" y="1995104"/>
            <a:ext cx="10803651" cy="3352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a16="http://schemas.microsoft.com/office/drawing/2014/main" id="{D2126939-A950-4711-A2B9-4FEED67D469D}"/>
              </a:ext>
            </a:extLst>
          </p:cNvPr>
          <p:cNvSpPr txBox="1">
            <a:spLocks/>
          </p:cNvSpPr>
          <p:nvPr/>
        </p:nvSpPr>
        <p:spPr>
          <a:xfrm>
            <a:off x="835199" y="2147504"/>
            <a:ext cx="10403601" cy="3015340"/>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this</a:t>
            </a:r>
            <a:r>
              <a:rPr lang="zh-CN" altLang="en-US" sz="2400" b="1" dirty="0">
                <a:solidFill>
                  <a:schemeClr val="tx1"/>
                </a:solidFill>
                <a:latin typeface="仿宋" panose="02010609060101010101" pitchFamily="49" charset="-122"/>
                <a:ea typeface="仿宋" panose="02010609060101010101" pitchFamily="49" charset="-122"/>
              </a:rPr>
              <a:t>是当前对象，也可以看作是当前对象的别名（当前对象名）。</a:t>
            </a:r>
          </a:p>
          <a:p>
            <a:pPr marL="0" indent="457200">
              <a:lnSpc>
                <a:spcPct val="15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哪一对象调用这个方法，</a:t>
            </a:r>
            <a:r>
              <a:rPr lang="en-US" altLang="zh-CN" sz="2400" b="1" dirty="0">
                <a:solidFill>
                  <a:schemeClr val="tx1"/>
                </a:solidFill>
                <a:latin typeface="仿宋" panose="02010609060101010101" pitchFamily="49" charset="-122"/>
                <a:ea typeface="仿宋" panose="02010609060101010101" pitchFamily="49" charset="-122"/>
              </a:rPr>
              <a:t>this</a:t>
            </a:r>
            <a:r>
              <a:rPr lang="zh-CN" altLang="en-US" sz="2400" b="1" dirty="0">
                <a:solidFill>
                  <a:schemeClr val="tx1"/>
                </a:solidFill>
                <a:latin typeface="仿宋" panose="02010609060101010101" pitchFamily="49" charset="-122"/>
                <a:ea typeface="仿宋" panose="02010609060101010101" pitchFamily="49" charset="-122"/>
              </a:rPr>
              <a:t>就表示的是哪一个对象。</a:t>
            </a:r>
          </a:p>
          <a:p>
            <a:pPr marL="0" indent="457200">
              <a:lnSpc>
                <a:spcPct val="15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因为当局部变量与域名重名时，在方法中只能访问到局部变量。如果想访问同名的域，就需要在域名前加上</a:t>
            </a:r>
            <a:r>
              <a:rPr lang="en-US" altLang="zh-CN" sz="2400" b="1" dirty="0">
                <a:solidFill>
                  <a:schemeClr val="tx1"/>
                </a:solidFill>
                <a:latin typeface="仿宋" panose="02010609060101010101" pitchFamily="49" charset="-122"/>
                <a:ea typeface="仿宋" panose="02010609060101010101" pitchFamily="49" charset="-122"/>
              </a:rPr>
              <a:t>this</a:t>
            </a:r>
            <a:r>
              <a:rPr lang="zh-CN" altLang="en-US" sz="2400" b="1" dirty="0">
                <a:solidFill>
                  <a:schemeClr val="tx1"/>
                </a:solidFill>
                <a:latin typeface="仿宋" panose="02010609060101010101" pitchFamily="49" charset="-122"/>
                <a:ea typeface="仿宋" panose="02010609060101010101" pitchFamily="49" charset="-122"/>
              </a:rPr>
              <a:t>，表示是当前对象中的域，而不是局部变量。</a:t>
            </a:r>
          </a:p>
        </p:txBody>
      </p:sp>
      <p:sp>
        <p:nvSpPr>
          <p:cNvPr id="9" name="矩形 8">
            <a:extLst>
              <a:ext uri="{FF2B5EF4-FFF2-40B4-BE49-F238E27FC236}">
                <a16:creationId xmlns:a16="http://schemas.microsoft.com/office/drawing/2014/main" id="{71F2EB4A-CCA8-439C-BB01-144FD9390522}"/>
              </a:ext>
            </a:extLst>
          </p:cNvPr>
          <p:cNvSpPr/>
          <p:nvPr/>
        </p:nvSpPr>
        <p:spPr>
          <a:xfrm>
            <a:off x="0" y="6010836"/>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8C27AAF0-420C-44EC-9528-1A1020450AAC}"/>
              </a:ext>
            </a:extLst>
          </p:cNvPr>
          <p:cNvGrpSpPr/>
          <p:nvPr/>
        </p:nvGrpSpPr>
        <p:grpSpPr>
          <a:xfrm>
            <a:off x="826336" y="6195235"/>
            <a:ext cx="352250" cy="455613"/>
            <a:chOff x="5449889" y="1827213"/>
            <a:chExt cx="352250" cy="455613"/>
          </a:xfrm>
          <a:solidFill>
            <a:srgbClr val="FFFF00"/>
          </a:solidFill>
        </p:grpSpPr>
        <p:sp>
          <p:nvSpPr>
            <p:cNvPr id="11" name="Freeform 125">
              <a:extLst>
                <a:ext uri="{FF2B5EF4-FFF2-40B4-BE49-F238E27FC236}">
                  <a16:creationId xmlns:a16="http://schemas.microsoft.com/office/drawing/2014/main" id="{2D5A2E52-870A-4F3F-AC5D-73CF19E72194}"/>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26">
              <a:extLst>
                <a:ext uri="{FF2B5EF4-FFF2-40B4-BE49-F238E27FC236}">
                  <a16:creationId xmlns:a16="http://schemas.microsoft.com/office/drawing/2014/main" id="{F014DCDE-F2A8-44ED-B0FE-4ABCC9D4C54E}"/>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内容占位符 2">
            <a:extLst>
              <a:ext uri="{FF2B5EF4-FFF2-40B4-BE49-F238E27FC236}">
                <a16:creationId xmlns:a16="http://schemas.microsoft.com/office/drawing/2014/main" id="{F524A6F9-F6E3-48EF-8AB4-E9C800164579}"/>
              </a:ext>
            </a:extLst>
          </p:cNvPr>
          <p:cNvSpPr txBox="1">
            <a:spLocks/>
          </p:cNvSpPr>
          <p:nvPr/>
        </p:nvSpPr>
        <p:spPr>
          <a:xfrm>
            <a:off x="1011413" y="6195235"/>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3.8】this</a:t>
            </a:r>
            <a:r>
              <a:rPr lang="zh-CN" altLang="en-US" sz="2400" dirty="0">
                <a:solidFill>
                  <a:schemeClr val="bg1"/>
                </a:solidFill>
              </a:rPr>
              <a:t>的使用。</a:t>
            </a:r>
            <a:r>
              <a:rPr lang="en-US" altLang="zh-CN" sz="2400" dirty="0">
                <a:solidFill>
                  <a:srgbClr val="FFFF00"/>
                </a:solidFill>
                <a:hlinkClick r:id="rId2" action="ppaction://hlinkfile"/>
              </a:rPr>
              <a:t>Example3_08.java</a:t>
            </a:r>
            <a:endParaRPr lang="en-US" altLang="zh-CN" sz="2400" dirty="0">
              <a:solidFill>
                <a:srgbClr val="FFFF00"/>
              </a:solidFill>
            </a:endParaRPr>
          </a:p>
        </p:txBody>
      </p:sp>
    </p:spTree>
    <p:extLst>
      <p:ext uri="{BB962C8B-B14F-4D97-AF65-F5344CB8AC3E}">
        <p14:creationId xmlns:p14="http://schemas.microsoft.com/office/powerpoint/2010/main" val="310598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additive="base">
                                        <p:cTn id="23"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par>
                          <p:cTn id="30" fill="hold">
                            <p:stCondLst>
                              <p:cond delay="500"/>
                            </p:stCondLst>
                            <p:childTnLst>
                              <p:par>
                                <p:cTn id="31" presetID="31"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1000" fill="hold"/>
                                        <p:tgtEl>
                                          <p:spTgt spid="10"/>
                                        </p:tgtEl>
                                        <p:attrNameLst>
                                          <p:attrName>ppt_w</p:attrName>
                                        </p:attrNameLst>
                                      </p:cBhvr>
                                      <p:tavLst>
                                        <p:tav tm="0">
                                          <p:val>
                                            <p:fltVal val="0"/>
                                          </p:val>
                                        </p:tav>
                                        <p:tav tm="100000">
                                          <p:val>
                                            <p:strVal val="#ppt_w"/>
                                          </p:val>
                                        </p:tav>
                                      </p:tavLst>
                                    </p:anim>
                                    <p:anim calcmode="lin" valueType="num">
                                      <p:cBhvr>
                                        <p:cTn id="34" dur="1000" fill="hold"/>
                                        <p:tgtEl>
                                          <p:spTgt spid="10"/>
                                        </p:tgtEl>
                                        <p:attrNameLst>
                                          <p:attrName>ppt_h</p:attrName>
                                        </p:attrNameLst>
                                      </p:cBhvr>
                                      <p:tavLst>
                                        <p:tav tm="0">
                                          <p:val>
                                            <p:fltVal val="0"/>
                                          </p:val>
                                        </p:tav>
                                        <p:tav tm="100000">
                                          <p:val>
                                            <p:strVal val="#ppt_h"/>
                                          </p:val>
                                        </p:tav>
                                      </p:tavLst>
                                    </p:anim>
                                    <p:anim calcmode="lin" valueType="num">
                                      <p:cBhvr>
                                        <p:cTn id="35" dur="1000" fill="hold"/>
                                        <p:tgtEl>
                                          <p:spTgt spid="10"/>
                                        </p:tgtEl>
                                        <p:attrNameLst>
                                          <p:attrName>style.rotation</p:attrName>
                                        </p:attrNameLst>
                                      </p:cBhvr>
                                      <p:tavLst>
                                        <p:tav tm="0">
                                          <p:val>
                                            <p:fltVal val="90"/>
                                          </p:val>
                                        </p:tav>
                                        <p:tav tm="100000">
                                          <p:val>
                                            <p:fltVal val="0"/>
                                          </p:val>
                                        </p:tav>
                                      </p:tavLst>
                                    </p:anim>
                                    <p:animEffect transition="in" filter="fade">
                                      <p:cBhvr>
                                        <p:cTn id="36" dur="1000"/>
                                        <p:tgtEl>
                                          <p:spTgt spid="10"/>
                                        </p:tgtEl>
                                      </p:cBhvr>
                                    </p:animEffect>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1+#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uiExpand="1" build="p"/>
      <p:bldP spid="9"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参数传递</a:t>
              </a:r>
            </a:p>
          </p:txBody>
        </p:sp>
      </p:grpSp>
      <p:sp>
        <p:nvSpPr>
          <p:cNvPr id="7" name="圆角矩形 11">
            <a:extLst>
              <a:ext uri="{FF2B5EF4-FFF2-40B4-BE49-F238E27FC236}">
                <a16:creationId xmlns:a16="http://schemas.microsoft.com/office/drawing/2014/main" id="{F6E90D93-67FF-4CBC-8DEE-BF19BCCA0BCB}"/>
              </a:ext>
            </a:extLst>
          </p:cNvPr>
          <p:cNvSpPr/>
          <p:nvPr/>
        </p:nvSpPr>
        <p:spPr>
          <a:xfrm>
            <a:off x="685006" y="2502978"/>
            <a:ext cx="10820400" cy="259079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1C172353-B34E-44C8-8388-AB6B728440F5}"/>
              </a:ext>
            </a:extLst>
          </p:cNvPr>
          <p:cNvSpPr txBox="1">
            <a:spLocks/>
          </p:cNvSpPr>
          <p:nvPr/>
        </p:nvSpPr>
        <p:spPr>
          <a:xfrm>
            <a:off x="1069615" y="2882910"/>
            <a:ext cx="9978591" cy="2375684"/>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如果参数是基本数据类型，当这个方法被调用时，</a:t>
            </a:r>
            <a:r>
              <a:rPr lang="zh-CN" altLang="en-US" sz="2400" b="1" dirty="0">
                <a:solidFill>
                  <a:schemeClr val="tx1"/>
                </a:solidFill>
                <a:latin typeface="仿宋" panose="02010609060101010101" pitchFamily="49" charset="-122"/>
                <a:ea typeface="仿宋" panose="02010609060101010101" pitchFamily="49" charset="-122"/>
              </a:rPr>
              <a:t>运行时系统会为形式参数开辟新的存储单元</a:t>
            </a:r>
            <a:r>
              <a:rPr lang="zh-CN" altLang="en-US" sz="2400" dirty="0">
                <a:solidFill>
                  <a:schemeClr val="tx1"/>
                </a:solidFill>
                <a:latin typeface="仿宋" panose="02010609060101010101" pitchFamily="49" charset="-122"/>
                <a:ea typeface="仿宋" panose="02010609060101010101" pitchFamily="49" charset="-122"/>
              </a:rPr>
              <a:t>。所以，即使实际参数是一个变量，它与形参也不是同一个存储单元，形参的值改变了，实际参数的值不会变化。</a:t>
            </a:r>
          </a:p>
        </p:txBody>
      </p:sp>
      <p:sp>
        <p:nvSpPr>
          <p:cNvPr id="9" name="Freeform 3">
            <a:extLst>
              <a:ext uri="{FF2B5EF4-FFF2-40B4-BE49-F238E27FC236}">
                <a16:creationId xmlns:a16="http://schemas.microsoft.com/office/drawing/2014/main" id="{5DD8027C-ABBC-44CC-8986-01B438715211}"/>
              </a:ext>
            </a:extLst>
          </p:cNvPr>
          <p:cNvSpPr/>
          <p:nvPr/>
        </p:nvSpPr>
        <p:spPr>
          <a:xfrm>
            <a:off x="0" y="15247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6C96B1B6-5D2A-4E03-9C42-1EA118E023E5}"/>
              </a:ext>
            </a:extLst>
          </p:cNvPr>
          <p:cNvSpPr txBox="1">
            <a:spLocks/>
          </p:cNvSpPr>
          <p:nvPr/>
        </p:nvSpPr>
        <p:spPr>
          <a:xfrm>
            <a:off x="1069615" y="15247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基本数据类型作方法的参数</a:t>
            </a:r>
          </a:p>
        </p:txBody>
      </p:sp>
      <p:sp>
        <p:nvSpPr>
          <p:cNvPr id="11" name="矩形 10">
            <a:extLst>
              <a:ext uri="{FF2B5EF4-FFF2-40B4-BE49-F238E27FC236}">
                <a16:creationId xmlns:a16="http://schemas.microsoft.com/office/drawing/2014/main" id="{96420512-16E3-45CB-9C17-E061EE81A35D}"/>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4895755C-A95A-47DC-B610-B8668FDC3477}"/>
              </a:ext>
            </a:extLst>
          </p:cNvPr>
          <p:cNvGrpSpPr/>
          <p:nvPr/>
        </p:nvGrpSpPr>
        <p:grpSpPr>
          <a:xfrm>
            <a:off x="761207" y="6189669"/>
            <a:ext cx="352250" cy="455613"/>
            <a:chOff x="5449889" y="1827213"/>
            <a:chExt cx="352250" cy="455613"/>
          </a:xfrm>
          <a:solidFill>
            <a:srgbClr val="FFFF00"/>
          </a:solidFill>
        </p:grpSpPr>
        <p:sp>
          <p:nvSpPr>
            <p:cNvPr id="13" name="Freeform 125">
              <a:extLst>
                <a:ext uri="{FF2B5EF4-FFF2-40B4-BE49-F238E27FC236}">
                  <a16:creationId xmlns:a16="http://schemas.microsoft.com/office/drawing/2014/main" id="{368A8D80-1DA4-4BB9-8536-7C976632B808}"/>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 name="Freeform 126">
              <a:extLst>
                <a:ext uri="{FF2B5EF4-FFF2-40B4-BE49-F238E27FC236}">
                  <a16:creationId xmlns:a16="http://schemas.microsoft.com/office/drawing/2014/main" id="{9336D5CB-43CB-4985-8BC2-78E99FC0359B}"/>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5" name="内容占位符 2">
            <a:extLst>
              <a:ext uri="{FF2B5EF4-FFF2-40B4-BE49-F238E27FC236}">
                <a16:creationId xmlns:a16="http://schemas.microsoft.com/office/drawing/2014/main" id="{CEF58D2D-F2D3-4744-A2D8-D6E998F77BF7}"/>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3.9】</a:t>
            </a:r>
            <a:r>
              <a:rPr lang="zh-CN" altLang="en-US" sz="2400" dirty="0">
                <a:solidFill>
                  <a:schemeClr val="bg1"/>
                </a:solidFill>
                <a:latin typeface="仿宋" panose="02010609060101010101" pitchFamily="49" charset="-122"/>
                <a:ea typeface="仿宋" panose="02010609060101010101" pitchFamily="49" charset="-122"/>
              </a:rPr>
              <a:t>基本类型的数据作方法参数。</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Example3_09.java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9ACE15B6-D08F-4250-BF1F-33E82076F14E}"/>
              </a:ext>
            </a:extLst>
          </p:cNvPr>
          <p:cNvGrpSpPr/>
          <p:nvPr/>
        </p:nvGrpSpPr>
        <p:grpSpPr>
          <a:xfrm flipH="1">
            <a:off x="6749607" y="5348447"/>
            <a:ext cx="5441599" cy="1357947"/>
            <a:chOff x="897607" y="5043462"/>
            <a:chExt cx="5441599" cy="1357947"/>
          </a:xfrm>
        </p:grpSpPr>
        <p:sp>
          <p:nvSpPr>
            <p:cNvPr id="17" name="矩形 16">
              <a:extLst>
                <a:ext uri="{FF2B5EF4-FFF2-40B4-BE49-F238E27FC236}">
                  <a16:creationId xmlns:a16="http://schemas.microsoft.com/office/drawing/2014/main" id="{1975B4F7-D2A7-42E5-BF87-23DB91625478}"/>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3DF098BD-43DF-4F9D-B7A2-CDE05D2495A5}"/>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97B5D8F7-BB77-4AC4-A288-13A3DC7B2E8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2CD4D4C9-8DEE-423D-8D52-53F479274696}"/>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A6F32AAF-D6FA-4A75-9FB0-9BB6F93AFE6F}"/>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5E5D5E42-400C-4903-A852-8AF6FA96BB5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DBD0DA6A-84A8-4193-9FA4-BCCDA9DF1D4E}"/>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7D36E65D-3409-465A-94E0-398D400B784F}"/>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B80D4279-64AB-4680-8028-44490DC94B00}"/>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EF39FAEB-B5EB-46F4-9AB0-B393A0BE18B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9DA8377A-9BD1-4A67-A426-C4E7012A982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7C029922-3FA1-4E89-9E36-23855E9748A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9186232D-6C30-41E6-A1A3-02F291E77EC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1B5B32E9-DE5D-452B-B5CF-0D5329267B7F}"/>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FABF0F0F-8ED3-484E-A325-CA221C39EFF5}"/>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86D2851A-95A0-4762-9E74-6C817FB7204D}"/>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540A7A9A-0E3B-40D2-BBBB-6FE5D2C759D0}"/>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50152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6" presetClass="entr" presetSubtype="1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childTnLst>
                          </p:cTn>
                        </p:par>
                        <p:par>
                          <p:cTn id="17" fill="hold">
                            <p:stCondLst>
                              <p:cond delay="3000"/>
                            </p:stCondLst>
                            <p:childTnLst>
                              <p:par>
                                <p:cTn id="18" presetID="2" presetClass="entr" presetSubtype="9"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500"/>
                            </p:stCondLst>
                            <p:childTnLst>
                              <p:par>
                                <p:cTn id="28" presetID="3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childTnLst>
                          </p:cTn>
                        </p:par>
                        <p:par>
                          <p:cTn id="34" fill="hold">
                            <p:stCondLst>
                              <p:cond delay="1500"/>
                            </p:stCondLst>
                            <p:childTnLst>
                              <p:par>
                                <p:cTn id="35" presetID="2" presetClass="entr" presetSubtype="2"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1+#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2" presetClass="entr" presetSubtype="2"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right)">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参数传递</a:t>
              </a:r>
            </a:p>
          </p:txBody>
        </p:sp>
      </p:grpSp>
      <p:sp>
        <p:nvSpPr>
          <p:cNvPr id="7" name="圆角矩形 11">
            <a:extLst>
              <a:ext uri="{FF2B5EF4-FFF2-40B4-BE49-F238E27FC236}">
                <a16:creationId xmlns:a16="http://schemas.microsoft.com/office/drawing/2014/main" id="{77211C45-8C50-41BA-B3F9-BFA81A33F951}"/>
              </a:ext>
            </a:extLst>
          </p:cNvPr>
          <p:cNvSpPr/>
          <p:nvPr/>
        </p:nvSpPr>
        <p:spPr>
          <a:xfrm>
            <a:off x="766327" y="2319576"/>
            <a:ext cx="10820400" cy="259079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3FD24639-B84A-4E0B-8987-B12267B8C27E}"/>
              </a:ext>
            </a:extLst>
          </p:cNvPr>
          <p:cNvSpPr txBox="1">
            <a:spLocks/>
          </p:cNvSpPr>
          <p:nvPr/>
        </p:nvSpPr>
        <p:spPr>
          <a:xfrm>
            <a:off x="1069615" y="2667794"/>
            <a:ext cx="9978591" cy="259079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因为</a:t>
            </a:r>
            <a:r>
              <a:rPr lang="zh-CN" altLang="en-US" sz="2400" b="1" dirty="0">
                <a:solidFill>
                  <a:schemeClr val="tx1"/>
                </a:solidFill>
                <a:latin typeface="仿宋" panose="02010609060101010101" pitchFamily="49" charset="-122"/>
                <a:ea typeface="仿宋" panose="02010609060101010101" pitchFamily="49" charset="-122"/>
              </a:rPr>
              <a:t>对象名的值就是对象在内存中的地址</a:t>
            </a:r>
            <a:r>
              <a:rPr lang="zh-CN" altLang="en-US" sz="2400" dirty="0">
                <a:solidFill>
                  <a:schemeClr val="tx1"/>
                </a:solidFill>
                <a:latin typeface="仿宋" panose="02010609060101010101" pitchFamily="49" charset="-122"/>
                <a:ea typeface="仿宋" panose="02010609060101010101" pitchFamily="49" charset="-122"/>
              </a:rPr>
              <a:t>，所以，当对象名作方法的参数时，是将对象的地址传递到被调方法中。这样，在被调用方法中的形参与主调方法中的实参指的是同一个对象。</a:t>
            </a:r>
          </a:p>
        </p:txBody>
      </p:sp>
      <p:sp>
        <p:nvSpPr>
          <p:cNvPr id="9" name="Freeform 3">
            <a:extLst>
              <a:ext uri="{FF2B5EF4-FFF2-40B4-BE49-F238E27FC236}">
                <a16:creationId xmlns:a16="http://schemas.microsoft.com/office/drawing/2014/main" id="{8EA0EFF9-C70F-408D-BC47-F89D0084F3BD}"/>
              </a:ext>
            </a:extLst>
          </p:cNvPr>
          <p:cNvSpPr/>
          <p:nvPr/>
        </p:nvSpPr>
        <p:spPr>
          <a:xfrm>
            <a:off x="0" y="15247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129223D2-B197-4A41-AB56-DB1D1FC4C33B}"/>
              </a:ext>
            </a:extLst>
          </p:cNvPr>
          <p:cNvSpPr txBox="1">
            <a:spLocks/>
          </p:cNvSpPr>
          <p:nvPr/>
        </p:nvSpPr>
        <p:spPr>
          <a:xfrm>
            <a:off x="1069615" y="15247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对象名作方法的参数</a:t>
            </a:r>
          </a:p>
        </p:txBody>
      </p:sp>
      <p:sp>
        <p:nvSpPr>
          <p:cNvPr id="11" name="矩形 10">
            <a:extLst>
              <a:ext uri="{FF2B5EF4-FFF2-40B4-BE49-F238E27FC236}">
                <a16:creationId xmlns:a16="http://schemas.microsoft.com/office/drawing/2014/main" id="{9A0ED95A-58BA-4AC4-9A05-BCC617017784}"/>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EC5A239A-2708-4A05-BB92-EB8FDDB0E132}"/>
              </a:ext>
            </a:extLst>
          </p:cNvPr>
          <p:cNvGrpSpPr/>
          <p:nvPr/>
        </p:nvGrpSpPr>
        <p:grpSpPr>
          <a:xfrm>
            <a:off x="761207" y="6189669"/>
            <a:ext cx="352250" cy="455613"/>
            <a:chOff x="5449889" y="1827213"/>
            <a:chExt cx="352250" cy="455613"/>
          </a:xfrm>
          <a:solidFill>
            <a:srgbClr val="FFFF00"/>
          </a:solidFill>
        </p:grpSpPr>
        <p:sp>
          <p:nvSpPr>
            <p:cNvPr id="13" name="Freeform 125">
              <a:extLst>
                <a:ext uri="{FF2B5EF4-FFF2-40B4-BE49-F238E27FC236}">
                  <a16:creationId xmlns:a16="http://schemas.microsoft.com/office/drawing/2014/main" id="{89484A81-83DB-4016-8468-61F009C5924B}"/>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 name="Freeform 126">
              <a:extLst>
                <a:ext uri="{FF2B5EF4-FFF2-40B4-BE49-F238E27FC236}">
                  <a16:creationId xmlns:a16="http://schemas.microsoft.com/office/drawing/2014/main" id="{E8186966-7CF1-4BD1-8511-D7F194B9EAF2}"/>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5" name="内容占位符 2">
            <a:extLst>
              <a:ext uri="{FF2B5EF4-FFF2-40B4-BE49-F238E27FC236}">
                <a16:creationId xmlns:a16="http://schemas.microsoft.com/office/drawing/2014/main" id="{21249396-3138-4019-9E47-5699CA79EED0}"/>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3.10】</a:t>
            </a:r>
            <a:r>
              <a:rPr lang="zh-CN" altLang="en-US" sz="2400" dirty="0">
                <a:solidFill>
                  <a:schemeClr val="bg1"/>
                </a:solidFill>
                <a:latin typeface="仿宋" panose="02010609060101010101" pitchFamily="49" charset="-122"/>
                <a:ea typeface="仿宋" panose="02010609060101010101" pitchFamily="49" charset="-122"/>
              </a:rPr>
              <a:t>对象名作方法的参数。</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Example3_10.java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5A01C54E-3906-45E9-A1EA-87185227D4D7}"/>
              </a:ext>
            </a:extLst>
          </p:cNvPr>
          <p:cNvGrpSpPr/>
          <p:nvPr/>
        </p:nvGrpSpPr>
        <p:grpSpPr>
          <a:xfrm flipH="1">
            <a:off x="6749607" y="5348447"/>
            <a:ext cx="5441599" cy="1357947"/>
            <a:chOff x="897607" y="5043462"/>
            <a:chExt cx="5441599" cy="1357947"/>
          </a:xfrm>
        </p:grpSpPr>
        <p:sp>
          <p:nvSpPr>
            <p:cNvPr id="17" name="矩形 16">
              <a:extLst>
                <a:ext uri="{FF2B5EF4-FFF2-40B4-BE49-F238E27FC236}">
                  <a16:creationId xmlns:a16="http://schemas.microsoft.com/office/drawing/2014/main" id="{03120E08-FEC2-4C81-B342-14B17D89AFBD}"/>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B3F55753-99D0-42EA-98C0-ADF24CE5F88A}"/>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2DAC36A7-9B58-4B2B-882E-104DDF6C9E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46A512AA-7B3B-4FD4-B0BA-16D1CD304625}"/>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A25A6D68-088A-49D4-8828-EA9F0886B0DF}"/>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65C1987D-7201-468E-9B58-55A7EC78A561}"/>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39AF1CC7-25A0-45F3-A56D-674F761BC789}"/>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8FA4F5ED-9DDB-4A5C-90A1-CC434D5A676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9EEF4D6B-E6DF-4D97-8D58-D313A5FA24D0}"/>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789704F4-8B52-4561-85B7-A060DB54F2F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28E9C797-B46D-4B86-9AF8-312F44421FEC}"/>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D65C47EE-D5BB-445C-91FC-10ECC0B1A077}"/>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4760768B-0198-49DF-BC5A-A9E9D0C65ACD}"/>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D6E24310-A6A6-4A6D-839C-1E9343B8F3D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54320E3B-4C0A-4AC7-95E0-D1B2C9A0F5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C8C4AD97-0FCB-4B8A-81C4-43FE9644E6E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D8EEDCC5-1BF8-41EC-B4E2-3AB38A8E6A05}"/>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91183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6" presetClass="entr" presetSubtype="1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childTnLst>
                          </p:cTn>
                        </p:par>
                        <p:par>
                          <p:cTn id="17" fill="hold">
                            <p:stCondLst>
                              <p:cond delay="3000"/>
                            </p:stCondLst>
                            <p:childTnLst>
                              <p:par>
                                <p:cTn id="18" presetID="3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style.rotation</p:attrName>
                                        </p:attrNameLst>
                                      </p:cBhvr>
                                      <p:tavLst>
                                        <p:tav tm="0">
                                          <p:val>
                                            <p:fltVal val="90"/>
                                          </p:val>
                                        </p:tav>
                                        <p:tav tm="100000">
                                          <p:val>
                                            <p:fltVal val="0"/>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500"/>
                            </p:stCondLst>
                            <p:childTnLst>
                              <p:par>
                                <p:cTn id="30" presetID="31"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fltVal val="0"/>
                                          </p:val>
                                        </p:tav>
                                        <p:tav tm="100000">
                                          <p:val>
                                            <p:strVal val="#ppt_w"/>
                                          </p:val>
                                        </p:tav>
                                      </p:tavLst>
                                    </p:anim>
                                    <p:anim calcmode="lin" valueType="num">
                                      <p:cBhvr>
                                        <p:cTn id="33" dur="1000" fill="hold"/>
                                        <p:tgtEl>
                                          <p:spTgt spid="12"/>
                                        </p:tgtEl>
                                        <p:attrNameLst>
                                          <p:attrName>ppt_h</p:attrName>
                                        </p:attrNameLst>
                                      </p:cBhvr>
                                      <p:tavLst>
                                        <p:tav tm="0">
                                          <p:val>
                                            <p:fltVal val="0"/>
                                          </p:val>
                                        </p:tav>
                                        <p:tav tm="100000">
                                          <p:val>
                                            <p:strVal val="#ppt_h"/>
                                          </p:val>
                                        </p:tav>
                                      </p:tavLst>
                                    </p:anim>
                                    <p:anim calcmode="lin" valueType="num">
                                      <p:cBhvr>
                                        <p:cTn id="34" dur="1000" fill="hold"/>
                                        <p:tgtEl>
                                          <p:spTgt spid="12"/>
                                        </p:tgtEl>
                                        <p:attrNameLst>
                                          <p:attrName>style.rotation</p:attrName>
                                        </p:attrNameLst>
                                      </p:cBhvr>
                                      <p:tavLst>
                                        <p:tav tm="0">
                                          <p:val>
                                            <p:fltVal val="90"/>
                                          </p:val>
                                        </p:tav>
                                        <p:tav tm="100000">
                                          <p:val>
                                            <p:fltVal val="0"/>
                                          </p:val>
                                        </p:tav>
                                      </p:tavLst>
                                    </p:anim>
                                    <p:animEffect transition="in" filter="fade">
                                      <p:cBhvr>
                                        <p:cTn id="35" dur="1000"/>
                                        <p:tgtEl>
                                          <p:spTgt spid="12"/>
                                        </p:tgtEl>
                                      </p:cBhvr>
                                    </p:animEffect>
                                  </p:childTnLst>
                                </p:cTn>
                              </p:par>
                            </p:childTnLst>
                          </p:cTn>
                        </p:par>
                        <p:par>
                          <p:cTn id="36" fill="hold">
                            <p:stCondLst>
                              <p:cond delay="1500"/>
                            </p:stCondLst>
                            <p:childTnLst>
                              <p:par>
                                <p:cTn id="37" presetID="2" presetClass="entr" presetSubtype="2"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2" presetClass="entr" presetSubtype="2"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right)">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参数传递</a:t>
              </a:r>
            </a:p>
          </p:txBody>
        </p:sp>
      </p:grpSp>
      <p:sp>
        <p:nvSpPr>
          <p:cNvPr id="7" name="圆角矩形 11">
            <a:extLst>
              <a:ext uri="{FF2B5EF4-FFF2-40B4-BE49-F238E27FC236}">
                <a16:creationId xmlns:a16="http://schemas.microsoft.com/office/drawing/2014/main" id="{1AC90CA7-4BC9-4DE5-A456-191C35DD7C5A}"/>
              </a:ext>
            </a:extLst>
          </p:cNvPr>
          <p:cNvSpPr/>
          <p:nvPr/>
        </p:nvSpPr>
        <p:spPr>
          <a:xfrm>
            <a:off x="691640" y="2615454"/>
            <a:ext cx="10820400" cy="259079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1EA838A2-64DD-4DB6-B8A6-1158FBD53ED6}"/>
              </a:ext>
            </a:extLst>
          </p:cNvPr>
          <p:cNvSpPr txBox="1">
            <a:spLocks/>
          </p:cNvSpPr>
          <p:nvPr/>
        </p:nvSpPr>
        <p:spPr>
          <a:xfrm>
            <a:off x="1069615" y="2872534"/>
            <a:ext cx="9978591" cy="238605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数组名表示数组在内存中的起始地址。所以用</a:t>
            </a:r>
            <a:r>
              <a:rPr lang="zh-CN" altLang="en-US" sz="2400" b="1" dirty="0">
                <a:solidFill>
                  <a:schemeClr val="tx1"/>
                </a:solidFill>
                <a:latin typeface="仿宋" panose="02010609060101010101" pitchFamily="49" charset="-122"/>
                <a:ea typeface="仿宋" panose="02010609060101010101" pitchFamily="49" charset="-122"/>
              </a:rPr>
              <a:t>数组名作方法的参数时，是将数组在内存中的起始地址传递到被调方法中</a:t>
            </a:r>
            <a:r>
              <a:rPr lang="zh-CN" altLang="en-US" sz="2400" dirty="0">
                <a:solidFill>
                  <a:schemeClr val="tx1"/>
                </a:solidFill>
                <a:latin typeface="仿宋" panose="02010609060101010101" pitchFamily="49" charset="-122"/>
                <a:ea typeface="仿宋" panose="02010609060101010101" pitchFamily="49" charset="-122"/>
              </a:rPr>
              <a:t>，在被调用方法中就可以通过数组起始地址访问到数组中的每一个元素。</a:t>
            </a:r>
          </a:p>
        </p:txBody>
      </p:sp>
      <p:sp>
        <p:nvSpPr>
          <p:cNvPr id="9" name="Freeform 3">
            <a:extLst>
              <a:ext uri="{FF2B5EF4-FFF2-40B4-BE49-F238E27FC236}">
                <a16:creationId xmlns:a16="http://schemas.microsoft.com/office/drawing/2014/main" id="{D72D16EC-BDEA-426B-A9C9-7D206431C831}"/>
              </a:ext>
            </a:extLst>
          </p:cNvPr>
          <p:cNvSpPr/>
          <p:nvPr/>
        </p:nvSpPr>
        <p:spPr>
          <a:xfrm>
            <a:off x="0" y="15247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C854850B-CFD9-43D4-93B0-9F49A855E560}"/>
              </a:ext>
            </a:extLst>
          </p:cNvPr>
          <p:cNvSpPr txBox="1">
            <a:spLocks/>
          </p:cNvSpPr>
          <p:nvPr/>
        </p:nvSpPr>
        <p:spPr>
          <a:xfrm>
            <a:off x="1069615" y="15247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数组名作方法的参数</a:t>
            </a:r>
          </a:p>
        </p:txBody>
      </p:sp>
      <p:sp>
        <p:nvSpPr>
          <p:cNvPr id="11" name="矩形 10">
            <a:extLst>
              <a:ext uri="{FF2B5EF4-FFF2-40B4-BE49-F238E27FC236}">
                <a16:creationId xmlns:a16="http://schemas.microsoft.com/office/drawing/2014/main" id="{B7362EFB-B868-4AC7-8958-28AC33687951}"/>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9FB62F6B-5289-4359-9AAD-F3838D8F8B5C}"/>
              </a:ext>
            </a:extLst>
          </p:cNvPr>
          <p:cNvGrpSpPr/>
          <p:nvPr/>
        </p:nvGrpSpPr>
        <p:grpSpPr>
          <a:xfrm>
            <a:off x="761207" y="6189669"/>
            <a:ext cx="352250" cy="455613"/>
            <a:chOff x="5449889" y="1827213"/>
            <a:chExt cx="352250" cy="455613"/>
          </a:xfrm>
          <a:solidFill>
            <a:srgbClr val="FFFF00"/>
          </a:solidFill>
        </p:grpSpPr>
        <p:sp>
          <p:nvSpPr>
            <p:cNvPr id="13" name="Freeform 125">
              <a:extLst>
                <a:ext uri="{FF2B5EF4-FFF2-40B4-BE49-F238E27FC236}">
                  <a16:creationId xmlns:a16="http://schemas.microsoft.com/office/drawing/2014/main" id="{90BBE13C-3000-441F-A001-771D4C6E0FA3}"/>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 name="Freeform 126">
              <a:extLst>
                <a:ext uri="{FF2B5EF4-FFF2-40B4-BE49-F238E27FC236}">
                  <a16:creationId xmlns:a16="http://schemas.microsoft.com/office/drawing/2014/main" id="{9DED9B26-49E3-4AC3-8716-22FA66FD2751}"/>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5" name="内容占位符 2">
            <a:extLst>
              <a:ext uri="{FF2B5EF4-FFF2-40B4-BE49-F238E27FC236}">
                <a16:creationId xmlns:a16="http://schemas.microsoft.com/office/drawing/2014/main" id="{D93F6549-0C5B-43E0-85D2-402AC64DE7F0}"/>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3.11】</a:t>
            </a:r>
            <a:r>
              <a:rPr lang="zh-CN" altLang="en-US" sz="2400" dirty="0">
                <a:solidFill>
                  <a:schemeClr val="bg1"/>
                </a:solidFill>
                <a:latin typeface="仿宋" panose="02010609060101010101" pitchFamily="49" charset="-122"/>
                <a:ea typeface="仿宋" panose="02010609060101010101" pitchFamily="49" charset="-122"/>
              </a:rPr>
              <a:t>数组名作方法的参数。</a:t>
            </a:r>
            <a:r>
              <a:rPr lang="en-US" altLang="zh-CN" sz="2400" dirty="0">
                <a:solidFill>
                  <a:schemeClr val="bg1"/>
                </a:solidFill>
                <a:latin typeface="仿宋" panose="02010609060101010101" pitchFamily="49" charset="-122"/>
                <a:ea typeface="仿宋" panose="02010609060101010101" pitchFamily="49" charset="-122"/>
                <a:hlinkClick r:id="rId2" action="ppaction://hlinkfile"/>
              </a:rPr>
              <a:t>Example3_11.java</a:t>
            </a:r>
            <a:endParaRPr lang="en-US" altLang="zh-CN" sz="2400" dirty="0">
              <a:solidFill>
                <a:schemeClr val="bg1"/>
              </a:solidFill>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B5F4F1E2-B4F8-4FD3-B2FD-0551EAB38EEE}"/>
              </a:ext>
            </a:extLst>
          </p:cNvPr>
          <p:cNvGrpSpPr/>
          <p:nvPr/>
        </p:nvGrpSpPr>
        <p:grpSpPr>
          <a:xfrm flipH="1">
            <a:off x="6749607" y="5348447"/>
            <a:ext cx="5441599" cy="1357947"/>
            <a:chOff x="897607" y="5043462"/>
            <a:chExt cx="5441599" cy="1357947"/>
          </a:xfrm>
        </p:grpSpPr>
        <p:sp>
          <p:nvSpPr>
            <p:cNvPr id="17" name="矩形 16">
              <a:extLst>
                <a:ext uri="{FF2B5EF4-FFF2-40B4-BE49-F238E27FC236}">
                  <a16:creationId xmlns:a16="http://schemas.microsoft.com/office/drawing/2014/main" id="{21CE9788-8363-47F6-A646-D9F33C84146E}"/>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4D445979-A561-41A5-B3E4-2550F277753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26A631C2-9920-4DEA-95EF-2AA485E56604}"/>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98BC47F2-7A6D-467D-954D-BD153FC94FC2}"/>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1556D1A9-B367-4499-B976-BFD4E2795267}"/>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8D6AEF55-DEC2-4232-9269-A0DD7BE5CB0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F3590CCF-7EE0-4956-B44B-5051052D2AE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D47A48C3-B908-4219-B4DD-5AC728C8EB3D}"/>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2379FBF7-9CE7-427D-8093-E7800E0DADB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369FE3AE-2313-41B3-A28F-403D87F1900F}"/>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29F0BBB8-FA4E-4026-BBF7-04875BAD2A0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33E14065-59CC-4555-9F83-819AA5F49ABD}"/>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B3F67CF8-B4C9-4C1D-93F4-626524BA6A3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9B0DA032-0FED-4665-8B7A-DA437C6EEAA1}"/>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41FC50-B3A0-4D62-BA39-ABBCD9912C0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64BCB472-9B47-4FBE-8948-93A5B3781129}"/>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8F127769-1E60-4E42-84CF-FEC590109781}"/>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39693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6" presetClass="entr" presetSubtype="1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childTnLst>
                          </p:cTn>
                        </p:par>
                        <p:par>
                          <p:cTn id="17" fill="hold">
                            <p:stCondLst>
                              <p:cond delay="3000"/>
                            </p:stCondLst>
                            <p:childTnLst>
                              <p:par>
                                <p:cTn id="18" presetID="3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style.rotation</p:attrName>
                                        </p:attrNameLst>
                                      </p:cBhvr>
                                      <p:tavLst>
                                        <p:tav tm="0">
                                          <p:val>
                                            <p:fltVal val="90"/>
                                          </p:val>
                                        </p:tav>
                                        <p:tav tm="100000">
                                          <p:val>
                                            <p:fltVal val="0"/>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500"/>
                            </p:stCondLst>
                            <p:childTnLst>
                              <p:par>
                                <p:cTn id="30" presetID="31"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fltVal val="0"/>
                                          </p:val>
                                        </p:tav>
                                        <p:tav tm="100000">
                                          <p:val>
                                            <p:strVal val="#ppt_w"/>
                                          </p:val>
                                        </p:tav>
                                      </p:tavLst>
                                    </p:anim>
                                    <p:anim calcmode="lin" valueType="num">
                                      <p:cBhvr>
                                        <p:cTn id="33" dur="1000" fill="hold"/>
                                        <p:tgtEl>
                                          <p:spTgt spid="12"/>
                                        </p:tgtEl>
                                        <p:attrNameLst>
                                          <p:attrName>ppt_h</p:attrName>
                                        </p:attrNameLst>
                                      </p:cBhvr>
                                      <p:tavLst>
                                        <p:tav tm="0">
                                          <p:val>
                                            <p:fltVal val="0"/>
                                          </p:val>
                                        </p:tav>
                                        <p:tav tm="100000">
                                          <p:val>
                                            <p:strVal val="#ppt_h"/>
                                          </p:val>
                                        </p:tav>
                                      </p:tavLst>
                                    </p:anim>
                                    <p:anim calcmode="lin" valueType="num">
                                      <p:cBhvr>
                                        <p:cTn id="34" dur="1000" fill="hold"/>
                                        <p:tgtEl>
                                          <p:spTgt spid="12"/>
                                        </p:tgtEl>
                                        <p:attrNameLst>
                                          <p:attrName>style.rotation</p:attrName>
                                        </p:attrNameLst>
                                      </p:cBhvr>
                                      <p:tavLst>
                                        <p:tav tm="0">
                                          <p:val>
                                            <p:fltVal val="90"/>
                                          </p:val>
                                        </p:tav>
                                        <p:tav tm="100000">
                                          <p:val>
                                            <p:fltVal val="0"/>
                                          </p:val>
                                        </p:tav>
                                      </p:tavLst>
                                    </p:anim>
                                    <p:animEffect transition="in" filter="fade">
                                      <p:cBhvr>
                                        <p:cTn id="35" dur="1000"/>
                                        <p:tgtEl>
                                          <p:spTgt spid="12"/>
                                        </p:tgtEl>
                                      </p:cBhvr>
                                    </p:animEffect>
                                  </p:childTnLst>
                                </p:cTn>
                              </p:par>
                            </p:childTnLst>
                          </p:cTn>
                        </p:par>
                        <p:par>
                          <p:cTn id="36" fill="hold">
                            <p:stCondLst>
                              <p:cond delay="1500"/>
                            </p:stCondLst>
                            <p:childTnLst>
                              <p:par>
                                <p:cTn id="37" presetID="2" presetClass="entr" presetSubtype="2"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2" presetClass="entr" presetSubtype="2"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right)">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对象数组</a:t>
              </a:r>
            </a:p>
          </p:txBody>
        </p:sp>
      </p:grpSp>
      <p:sp>
        <p:nvSpPr>
          <p:cNvPr id="7" name="圆角矩形 11">
            <a:extLst>
              <a:ext uri="{FF2B5EF4-FFF2-40B4-BE49-F238E27FC236}">
                <a16:creationId xmlns:a16="http://schemas.microsoft.com/office/drawing/2014/main" id="{BA1D2ACF-8DDD-49EA-AE77-9CBC914322C7}"/>
              </a:ext>
            </a:extLst>
          </p:cNvPr>
          <p:cNvSpPr/>
          <p:nvPr/>
        </p:nvSpPr>
        <p:spPr>
          <a:xfrm>
            <a:off x="685006" y="1980586"/>
            <a:ext cx="10820400" cy="404911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AEAD5612-543B-45A6-88EA-F274F7DC4360}"/>
              </a:ext>
            </a:extLst>
          </p:cNvPr>
          <p:cNvSpPr txBox="1">
            <a:spLocks/>
          </p:cNvSpPr>
          <p:nvPr/>
        </p:nvSpPr>
        <p:spPr>
          <a:xfrm>
            <a:off x="1066006" y="1981994"/>
            <a:ext cx="10405114" cy="3895311"/>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先声明一个对象数组</a:t>
            </a:r>
            <a:r>
              <a:rPr lang="zh-CN" altLang="en-US" sz="2400" dirty="0">
                <a:solidFill>
                  <a:schemeClr val="tx1"/>
                </a:solidFill>
                <a:latin typeface="仿宋" panose="02010609060101010101" pitchFamily="49" charset="-122"/>
                <a:ea typeface="仿宋" panose="02010609060101010101" pitchFamily="49" charset="-122"/>
              </a:rPr>
              <a:t>名。声明形式：</a:t>
            </a:r>
          </a:p>
          <a:p>
            <a:pPr marL="0" indent="811213">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类名 对象数组名</a:t>
            </a:r>
            <a:r>
              <a:rPr lang="en-US" altLang="zh-CN" sz="2400" dirty="0">
                <a:solidFill>
                  <a:schemeClr val="tx1"/>
                </a:solidFill>
                <a:latin typeface="仿宋" panose="02010609060101010101" pitchFamily="49" charset="-122"/>
                <a:ea typeface="仿宋" panose="02010609060101010101" pitchFamily="49" charset="-122"/>
              </a:rPr>
              <a:t>[];</a:t>
            </a:r>
          </a:p>
          <a:p>
            <a:pPr marL="0" indent="0">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再创建对象数组</a:t>
            </a:r>
            <a:r>
              <a:rPr lang="zh-CN" altLang="en-US" sz="2400" dirty="0">
                <a:solidFill>
                  <a:schemeClr val="tx1"/>
                </a:solidFill>
                <a:latin typeface="仿宋" panose="02010609060101010101" pitchFamily="49" charset="-122"/>
                <a:ea typeface="仿宋" panose="02010609060101010101" pitchFamily="49" charset="-122"/>
              </a:rPr>
              <a:t>，形式：</a:t>
            </a:r>
          </a:p>
          <a:p>
            <a:pPr marL="0" indent="811213">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对象数组名</a:t>
            </a:r>
            <a:r>
              <a:rPr lang="en-US" altLang="zh-CN" sz="2400" dirty="0">
                <a:solidFill>
                  <a:schemeClr val="tx1"/>
                </a:solidFill>
                <a:latin typeface="仿宋" panose="02010609060101010101" pitchFamily="49" charset="-122"/>
                <a:ea typeface="仿宋" panose="02010609060101010101" pitchFamily="49" charset="-122"/>
              </a:rPr>
              <a:t>=new </a:t>
            </a:r>
            <a:r>
              <a:rPr lang="zh-CN" altLang="en-US" sz="2400" dirty="0">
                <a:solidFill>
                  <a:schemeClr val="tx1"/>
                </a:solidFill>
                <a:latin typeface="仿宋" panose="02010609060101010101" pitchFamily="49" charset="-122"/>
                <a:ea typeface="仿宋" panose="02010609060101010101" pitchFamily="49" charset="-122"/>
              </a:rPr>
              <a:t>类名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数组长度</a:t>
            </a:r>
            <a:r>
              <a:rPr lang="en-US" altLang="zh-CN" sz="2400" dirty="0">
                <a:solidFill>
                  <a:schemeClr val="tx1"/>
                </a:solidFill>
                <a:latin typeface="仿宋" panose="02010609060101010101" pitchFamily="49" charset="-122"/>
                <a:ea typeface="仿宋" panose="02010609060101010101" pitchFamily="49" charset="-122"/>
              </a:rPr>
              <a:t>];</a:t>
            </a:r>
          </a:p>
          <a:p>
            <a:pPr marL="0" indent="0">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例如，平面上有若干个点，可以用一个点类的对象数组表示：</a:t>
            </a:r>
          </a:p>
          <a:p>
            <a:pPr marL="0" indent="811213">
              <a:lnSpc>
                <a:spcPct val="150000"/>
              </a:lnSpc>
              <a:buNone/>
            </a:pPr>
            <a:r>
              <a:rPr lang="en-US" altLang="zh-CN" sz="2400" dirty="0">
                <a:solidFill>
                  <a:schemeClr val="tx1"/>
                </a:solidFill>
                <a:latin typeface="仿宋" panose="02010609060101010101" pitchFamily="49" charset="-122"/>
                <a:ea typeface="仿宋" panose="02010609060101010101" pitchFamily="49" charset="-122"/>
              </a:rPr>
              <a:t>Point p[]=new Point[10];</a:t>
            </a:r>
          </a:p>
          <a:p>
            <a:pPr marL="0" indent="0">
              <a:lnSpc>
                <a:spcPct val="150000"/>
              </a:lnSpc>
              <a:buNone/>
            </a:pPr>
            <a:endParaRPr lang="en-US" altLang="zh-CN" sz="2400" dirty="0">
              <a:solidFill>
                <a:schemeClr val="tx1"/>
              </a:solidFill>
              <a:latin typeface="仿宋" panose="02010609060101010101" pitchFamily="49" charset="-122"/>
              <a:ea typeface="仿宋" panose="02010609060101010101" pitchFamily="49" charset="-122"/>
            </a:endParaRPr>
          </a:p>
        </p:txBody>
      </p:sp>
      <p:sp>
        <p:nvSpPr>
          <p:cNvPr id="9" name="Freeform 3">
            <a:extLst>
              <a:ext uri="{FF2B5EF4-FFF2-40B4-BE49-F238E27FC236}">
                <a16:creationId xmlns:a16="http://schemas.microsoft.com/office/drawing/2014/main" id="{AFA1F68B-09CD-4FA3-A2E2-FC442286D743}"/>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292A3854-F3F9-48A5-9ACD-3C238E3552AB}"/>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对象数组的定义</a:t>
            </a:r>
          </a:p>
        </p:txBody>
      </p:sp>
      <p:grpSp>
        <p:nvGrpSpPr>
          <p:cNvPr id="11" name="组合 10">
            <a:extLst>
              <a:ext uri="{FF2B5EF4-FFF2-40B4-BE49-F238E27FC236}">
                <a16:creationId xmlns:a16="http://schemas.microsoft.com/office/drawing/2014/main" id="{D739323E-D5E8-4A99-81EA-64A70E49F274}"/>
              </a:ext>
            </a:extLst>
          </p:cNvPr>
          <p:cNvGrpSpPr/>
          <p:nvPr/>
        </p:nvGrpSpPr>
        <p:grpSpPr>
          <a:xfrm>
            <a:off x="9500975" y="4900142"/>
            <a:ext cx="1877787" cy="1129564"/>
            <a:chOff x="9675584" y="5175723"/>
            <a:chExt cx="1877787" cy="1129564"/>
          </a:xfrm>
        </p:grpSpPr>
        <p:sp>
          <p:nvSpPr>
            <p:cNvPr id="12" name="矩形 11">
              <a:extLst>
                <a:ext uri="{FF2B5EF4-FFF2-40B4-BE49-F238E27FC236}">
                  <a16:creationId xmlns:a16="http://schemas.microsoft.com/office/drawing/2014/main" id="{6DC17726-24AC-4E99-B983-FAA5E3619F5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CAD1652-D2CA-41AF-82E1-B9E796567237}"/>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1E797102-11C1-4C93-9CB1-188936EAB72F}"/>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B5F61B31-F85F-4F1F-A0E4-4E5CB5500A40}"/>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2614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3" presetClass="entr" presetSubtype="1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plus(in)">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2"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23"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24" dur="1000"/>
                                        <p:tgtEl>
                                          <p:spTgt spid="8">
                                            <p:txEl>
                                              <p:pRg st="0" end="0"/>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 calcmode="lin" valueType="num">
                                      <p:cBhvr>
                                        <p:cTn id="27"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8"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29"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30" dur="10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 calcmode="lin" valueType="num">
                                      <p:cBhvr>
                                        <p:cTn id="35"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8">
                                            <p:txEl>
                                              <p:pRg st="2" end="2"/>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 calcmode="lin" valueType="num">
                                      <p:cBhvr>
                                        <p:cTn id="41"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8">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anim calcmode="lin" valueType="num">
                                      <p:cBhvr>
                                        <p:cTn id="49"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8">
                                            <p:txEl>
                                              <p:pRg st="4" end="4"/>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anim calcmode="lin" valueType="num">
                                      <p:cBhvr>
                                        <p:cTn id="55" dur="1000" fill="hold"/>
                                        <p:tgtEl>
                                          <p:spTgt spid="8">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8">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8">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8">
                                            <p:txEl>
                                              <p:pRg st="5" end="5"/>
                                            </p:txEl>
                                          </p:spTgt>
                                        </p:tgtEl>
                                      </p:cBhvr>
                                    </p:animEffect>
                                  </p:childTnLst>
                                </p:cTn>
                              </p:par>
                            </p:childTnLst>
                          </p:cTn>
                        </p:par>
                        <p:par>
                          <p:cTn id="59" fill="hold">
                            <p:stCondLst>
                              <p:cond delay="1000"/>
                            </p:stCondLst>
                            <p:childTnLst>
                              <p:par>
                                <p:cTn id="60" presetID="22" presetClass="entr" presetSubtype="4" fill="hold"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down)">
                                      <p:cBhvr>
                                        <p:cTn id="62" dur="500"/>
                                        <p:tgtEl>
                                          <p:spTgt spid="11"/>
                                        </p:tgtEl>
                                      </p:cBhvr>
                                    </p:animEffect>
                                  </p:childTnLst>
                                </p:cTn>
                              </p:par>
                            </p:childTnLst>
                          </p:cTn>
                        </p:par>
                        <p:par>
                          <p:cTn id="63" fill="hold">
                            <p:stCondLst>
                              <p:cond delay="1500"/>
                            </p:stCondLst>
                            <p:childTnLst>
                              <p:par>
                                <p:cTn id="64" presetID="16" presetClass="entr" presetSubtype="21"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arn(inVertical)">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对象数组</a:t>
              </a:r>
            </a:p>
          </p:txBody>
        </p:sp>
      </p:gr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圆角矩形 11">
            <a:extLst>
              <a:ext uri="{FF2B5EF4-FFF2-40B4-BE49-F238E27FC236}">
                <a16:creationId xmlns:a16="http://schemas.microsoft.com/office/drawing/2014/main" id="{2A61C764-5D80-4A9F-B4B0-DD19BF163728}"/>
              </a:ext>
            </a:extLst>
          </p:cNvPr>
          <p:cNvSpPr/>
          <p:nvPr/>
        </p:nvSpPr>
        <p:spPr>
          <a:xfrm>
            <a:off x="685006" y="2147760"/>
            <a:ext cx="10820400" cy="2971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EEE17A48-2A36-45F4-B9C9-D1A4D9CF1E03}"/>
              </a:ext>
            </a:extLst>
          </p:cNvPr>
          <p:cNvSpPr/>
          <p:nvPr/>
        </p:nvSpPr>
        <p:spPr>
          <a:xfrm>
            <a:off x="1152567" y="3353594"/>
            <a:ext cx="6092391" cy="1143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内容占位符 2">
            <a:extLst>
              <a:ext uri="{FF2B5EF4-FFF2-40B4-BE49-F238E27FC236}">
                <a16:creationId xmlns:a16="http://schemas.microsoft.com/office/drawing/2014/main" id="{75B75A52-340D-44D5-BDCC-8F9C7EAD2624}"/>
              </a:ext>
            </a:extLst>
          </p:cNvPr>
          <p:cNvSpPr txBox="1">
            <a:spLocks/>
          </p:cNvSpPr>
          <p:nvPr/>
        </p:nvSpPr>
        <p:spPr>
          <a:xfrm>
            <a:off x="1069615" y="2362994"/>
            <a:ext cx="9978591"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还需要</a:t>
            </a:r>
            <a:r>
              <a:rPr lang="zh-CN" altLang="en-US" sz="2400" b="1" dirty="0">
                <a:solidFill>
                  <a:srgbClr val="FF0000"/>
                </a:solidFill>
                <a:latin typeface="仿宋" panose="02010609060101010101" pitchFamily="49" charset="-122"/>
                <a:ea typeface="仿宋" panose="02010609060101010101" pitchFamily="49" charset="-122"/>
              </a:rPr>
              <a:t>调用构造方法创建每一个对象</a:t>
            </a:r>
            <a:r>
              <a:rPr lang="zh-CN" altLang="en-US" sz="2400" dirty="0">
                <a:solidFill>
                  <a:schemeClr val="tx1"/>
                </a:solidFill>
                <a:latin typeface="仿宋" panose="02010609060101010101" pitchFamily="49" charset="-122"/>
                <a:ea typeface="仿宋" panose="02010609060101010101" pitchFamily="49" charset="-122"/>
              </a:rPr>
              <a:t>。例如，让对象数组</a:t>
            </a:r>
            <a:r>
              <a:rPr lang="en-US" altLang="zh-CN" sz="2400" dirty="0">
                <a:solidFill>
                  <a:schemeClr val="tx1"/>
                </a:solidFill>
                <a:latin typeface="仿宋" panose="02010609060101010101" pitchFamily="49" charset="-122"/>
                <a:ea typeface="仿宋" panose="02010609060101010101" pitchFamily="49" charset="-122"/>
              </a:rPr>
              <a:t>p</a:t>
            </a:r>
            <a:r>
              <a:rPr lang="zh-CN" altLang="en-US" sz="2400" dirty="0">
                <a:solidFill>
                  <a:schemeClr val="tx1"/>
                </a:solidFill>
                <a:latin typeface="仿宋" panose="02010609060101010101" pitchFamily="49" charset="-122"/>
                <a:ea typeface="仿宋" panose="02010609060101010101" pitchFamily="49" charset="-122"/>
              </a:rPr>
              <a:t>中的每个元素都表示一个对象，可以使用循环：</a:t>
            </a: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for(</a:t>
            </a: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a:t>
            </a:r>
            <a:r>
              <a:rPr lang="en-US" altLang="zh-CN" sz="2400" dirty="0" err="1">
                <a:solidFill>
                  <a:schemeClr val="tx1"/>
                </a:solidFill>
                <a:latin typeface="仿宋" panose="02010609060101010101" pitchFamily="49" charset="-122"/>
                <a:ea typeface="仿宋" panose="02010609060101010101" pitchFamily="49" charset="-122"/>
              </a:rPr>
              <a:t>i</a:t>
            </a:r>
            <a:r>
              <a:rPr lang="en-US" altLang="zh-CN" sz="2400" dirty="0">
                <a:solidFill>
                  <a:schemeClr val="tx1"/>
                </a:solidFill>
                <a:latin typeface="仿宋" panose="02010609060101010101" pitchFamily="49" charset="-122"/>
                <a:ea typeface="仿宋" panose="02010609060101010101" pitchFamily="49" charset="-122"/>
              </a:rPr>
              <a:t>=0;i&lt;</a:t>
            </a:r>
            <a:r>
              <a:rPr lang="en-US" altLang="zh-CN" sz="2400" dirty="0" err="1">
                <a:solidFill>
                  <a:schemeClr val="tx1"/>
                </a:solidFill>
                <a:latin typeface="仿宋" panose="02010609060101010101" pitchFamily="49" charset="-122"/>
                <a:ea typeface="仿宋" panose="02010609060101010101" pitchFamily="49" charset="-122"/>
              </a:rPr>
              <a:t>p.length;i</a:t>
            </a:r>
            <a:r>
              <a:rPr lang="en-US" altLang="zh-CN" sz="2400" dirty="0">
                <a:solidFill>
                  <a:schemeClr val="tx1"/>
                </a:solidFill>
                <a:latin typeface="仿宋" panose="02010609060101010101" pitchFamily="49" charset="-122"/>
                <a:ea typeface="仿宋" panose="02010609060101010101" pitchFamily="49" charset="-122"/>
              </a:rPr>
              <a:t>++)</a:t>
            </a:r>
          </a:p>
          <a:p>
            <a:pPr marL="0" indent="10747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p[i]=new Point();</a:t>
            </a:r>
          </a:p>
        </p:txBody>
      </p:sp>
      <p:sp>
        <p:nvSpPr>
          <p:cNvPr id="21" name="矩形 20">
            <a:extLst>
              <a:ext uri="{FF2B5EF4-FFF2-40B4-BE49-F238E27FC236}">
                <a16:creationId xmlns:a16="http://schemas.microsoft.com/office/drawing/2014/main" id="{E57294A8-A9F2-4D8C-A8E7-1CB55017AF42}"/>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22" name="组合 21">
            <a:extLst>
              <a:ext uri="{FF2B5EF4-FFF2-40B4-BE49-F238E27FC236}">
                <a16:creationId xmlns:a16="http://schemas.microsoft.com/office/drawing/2014/main" id="{5A21BB44-3921-48B4-8D0B-D12BCFDCBB0B}"/>
              </a:ext>
            </a:extLst>
          </p:cNvPr>
          <p:cNvGrpSpPr/>
          <p:nvPr/>
        </p:nvGrpSpPr>
        <p:grpSpPr>
          <a:xfrm>
            <a:off x="761207" y="6189669"/>
            <a:ext cx="352250" cy="455613"/>
            <a:chOff x="5449889" y="1827213"/>
            <a:chExt cx="352250" cy="455613"/>
          </a:xfrm>
          <a:solidFill>
            <a:srgbClr val="FFFF00"/>
          </a:solidFill>
        </p:grpSpPr>
        <p:sp>
          <p:nvSpPr>
            <p:cNvPr id="23" name="Freeform 125">
              <a:extLst>
                <a:ext uri="{FF2B5EF4-FFF2-40B4-BE49-F238E27FC236}">
                  <a16:creationId xmlns:a16="http://schemas.microsoft.com/office/drawing/2014/main" id="{CB641297-F60C-4347-A1E7-2FE45B152418}"/>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4" name="Freeform 126">
              <a:extLst>
                <a:ext uri="{FF2B5EF4-FFF2-40B4-BE49-F238E27FC236}">
                  <a16:creationId xmlns:a16="http://schemas.microsoft.com/office/drawing/2014/main" id="{C0B5126B-088A-4FC5-BE27-CE2F6F3D13B8}"/>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25" name="内容占位符 2">
            <a:extLst>
              <a:ext uri="{FF2B5EF4-FFF2-40B4-BE49-F238E27FC236}">
                <a16:creationId xmlns:a16="http://schemas.microsoft.com/office/drawing/2014/main" id="{1D16D91A-7CE9-497C-A78D-F8795369109C}"/>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3.12】</a:t>
            </a:r>
            <a:r>
              <a:rPr lang="zh-CN" altLang="en-US" sz="2400" dirty="0">
                <a:solidFill>
                  <a:schemeClr val="bg1"/>
                </a:solidFill>
                <a:latin typeface="仿宋" panose="02010609060101010101" pitchFamily="49" charset="-122"/>
                <a:ea typeface="仿宋" panose="02010609060101010101" pitchFamily="49" charset="-122"/>
              </a:rPr>
              <a:t>对象数组的使用。</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Example3_12.java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26" name="组合 25">
            <a:extLst>
              <a:ext uri="{FF2B5EF4-FFF2-40B4-BE49-F238E27FC236}">
                <a16:creationId xmlns:a16="http://schemas.microsoft.com/office/drawing/2014/main" id="{4CDC301E-0613-4C74-ABC9-4A6280671DCF}"/>
              </a:ext>
            </a:extLst>
          </p:cNvPr>
          <p:cNvGrpSpPr/>
          <p:nvPr/>
        </p:nvGrpSpPr>
        <p:grpSpPr>
          <a:xfrm flipH="1">
            <a:off x="6749607" y="5348447"/>
            <a:ext cx="5441599" cy="1357947"/>
            <a:chOff x="897607" y="5043462"/>
            <a:chExt cx="5441599" cy="1357947"/>
          </a:xfrm>
        </p:grpSpPr>
        <p:sp>
          <p:nvSpPr>
            <p:cNvPr id="27" name="矩形 26">
              <a:extLst>
                <a:ext uri="{FF2B5EF4-FFF2-40B4-BE49-F238E27FC236}">
                  <a16:creationId xmlns:a16="http://schemas.microsoft.com/office/drawing/2014/main" id="{7C31B1C8-59B8-4C75-A32E-702B293C6887}"/>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B28F7AD7-8273-428D-8775-55E840242EE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EBA2950A-11FD-4446-A460-36FDE700FA56}"/>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9AEB70D8-FC2A-4F40-AA9A-E81997D8760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61F94019-C238-48EF-A7A7-02BA0BB1660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CD4AD021-D622-41CC-BA5A-FD8E0741CBFD}"/>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70F2D028-D19C-49EA-91F2-2F7DECB2D6C4}"/>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224E410-5EFE-44FA-A2A6-5BDA447482AF}"/>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0634B54-0CAA-43E7-BD34-C939B612BA9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8B44C359-EE13-4D70-AC99-26BBB03B183A}"/>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F9F714ED-79C2-4296-AB9B-5CDBEB2C249A}"/>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79EB1560-4DDE-4482-BBA9-5E6B11EEF3A2}"/>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1CAC8014-9AA2-4406-A131-567C316C79D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3B0FD811-E2B9-47AF-8757-CF406C6BEF8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09670B5C-7AD5-4FDE-A0D4-F66A02246B64}"/>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F5F78B5B-038D-4A1A-9865-75F85B40F9BA}"/>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14EC058D-1DF2-4FBB-A9C5-AF714E500060}"/>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44" name="Freeform 3">
            <a:extLst>
              <a:ext uri="{FF2B5EF4-FFF2-40B4-BE49-F238E27FC236}">
                <a16:creationId xmlns:a16="http://schemas.microsoft.com/office/drawing/2014/main" id="{BB684AAC-C562-47C0-B944-D81A6124D90C}"/>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D482C95F-CF2C-4C48-9CA2-0C6053722257}"/>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对象数组的定义</a:t>
            </a:r>
          </a:p>
        </p:txBody>
      </p:sp>
    </p:spTree>
    <p:extLst>
      <p:ext uri="{BB962C8B-B14F-4D97-AF65-F5344CB8AC3E}">
        <p14:creationId xmlns:p14="http://schemas.microsoft.com/office/powerpoint/2010/main" val="241731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additive="base">
                                        <p:cTn id="14" dur="500" fill="hold"/>
                                        <p:tgtEl>
                                          <p:spTgt spid="45"/>
                                        </p:tgtEl>
                                        <p:attrNameLst>
                                          <p:attrName>ppt_x</p:attrName>
                                        </p:attrNameLst>
                                      </p:cBhvr>
                                      <p:tavLst>
                                        <p:tav tm="0">
                                          <p:val>
                                            <p:strVal val="1+#ppt_w/2"/>
                                          </p:val>
                                        </p:tav>
                                        <p:tav tm="100000">
                                          <p:val>
                                            <p:strVal val="#ppt_x"/>
                                          </p:val>
                                        </p:tav>
                                      </p:tavLst>
                                    </p:anim>
                                    <p:anim calcmode="lin" valueType="num">
                                      <p:cBhvr additive="base">
                                        <p:cTn id="15" dur="500" fill="hold"/>
                                        <p:tgtEl>
                                          <p:spTgt spid="4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childTnLst>
                          </p:cTn>
                        </p:par>
                        <p:par>
                          <p:cTn id="20" fill="hold">
                            <p:stCondLst>
                              <p:cond delay="3000"/>
                            </p:stCondLst>
                            <p:childTnLst>
                              <p:par>
                                <p:cTn id="21" presetID="2" presetClass="entr" presetSubtype="9" fill="hold" nodeType="after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anim calcmode="lin" valueType="num">
                                      <p:cBhvr additive="base">
                                        <p:cTn id="23"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childTnLst>
                          </p:cTn>
                        </p:par>
                        <p:par>
                          <p:cTn id="30" fill="hold">
                            <p:stCondLst>
                              <p:cond delay="500"/>
                            </p:stCondLst>
                            <p:childTnLst>
                              <p:par>
                                <p:cTn id="31" presetID="31" presetClass="entr" presetSubtype="0" fill="hold" nodeType="afterEffect">
                                  <p:stCondLst>
                                    <p:cond delay="0"/>
                                  </p:stCondLst>
                                  <p:childTnLst>
                                    <p:set>
                                      <p:cBhvr>
                                        <p:cTn id="32" dur="1" fill="hold">
                                          <p:stCondLst>
                                            <p:cond delay="0"/>
                                          </p:stCondLst>
                                        </p:cTn>
                                        <p:tgtEl>
                                          <p:spTgt spid="20">
                                            <p:txEl>
                                              <p:pRg st="1" end="1"/>
                                            </p:txEl>
                                          </p:spTgt>
                                        </p:tgtEl>
                                        <p:attrNameLst>
                                          <p:attrName>style.visibility</p:attrName>
                                        </p:attrNameLst>
                                      </p:cBhvr>
                                      <p:to>
                                        <p:strVal val="visible"/>
                                      </p:to>
                                    </p:set>
                                    <p:anim calcmode="lin" valueType="num">
                                      <p:cBhvr>
                                        <p:cTn id="33" dur="1000" fill="hold"/>
                                        <p:tgtEl>
                                          <p:spTgt spid="20">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20">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20">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20">
                                            <p:txEl>
                                              <p:pRg st="1" end="1"/>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20">
                                            <p:txEl>
                                              <p:pRg st="2" end="2"/>
                                            </p:txEl>
                                          </p:spTgt>
                                        </p:tgtEl>
                                        <p:attrNameLst>
                                          <p:attrName>style.visibility</p:attrName>
                                        </p:attrNameLst>
                                      </p:cBhvr>
                                      <p:to>
                                        <p:strVal val="visible"/>
                                      </p:to>
                                    </p:set>
                                    <p:anim calcmode="lin" valueType="num">
                                      <p:cBhvr>
                                        <p:cTn id="39" dur="1000" fill="hold"/>
                                        <p:tgtEl>
                                          <p:spTgt spid="20">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20">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20">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20">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par>
                          <p:cTn id="48" fill="hold">
                            <p:stCondLst>
                              <p:cond delay="500"/>
                            </p:stCondLst>
                            <p:childTnLst>
                              <p:par>
                                <p:cTn id="49" presetID="31"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1000" fill="hold"/>
                                        <p:tgtEl>
                                          <p:spTgt spid="22"/>
                                        </p:tgtEl>
                                        <p:attrNameLst>
                                          <p:attrName>ppt_w</p:attrName>
                                        </p:attrNameLst>
                                      </p:cBhvr>
                                      <p:tavLst>
                                        <p:tav tm="0">
                                          <p:val>
                                            <p:fltVal val="0"/>
                                          </p:val>
                                        </p:tav>
                                        <p:tav tm="100000">
                                          <p:val>
                                            <p:strVal val="#ppt_w"/>
                                          </p:val>
                                        </p:tav>
                                      </p:tavLst>
                                    </p:anim>
                                    <p:anim calcmode="lin" valueType="num">
                                      <p:cBhvr>
                                        <p:cTn id="52" dur="1000" fill="hold"/>
                                        <p:tgtEl>
                                          <p:spTgt spid="22"/>
                                        </p:tgtEl>
                                        <p:attrNameLst>
                                          <p:attrName>ppt_h</p:attrName>
                                        </p:attrNameLst>
                                      </p:cBhvr>
                                      <p:tavLst>
                                        <p:tav tm="0">
                                          <p:val>
                                            <p:fltVal val="0"/>
                                          </p:val>
                                        </p:tav>
                                        <p:tav tm="100000">
                                          <p:val>
                                            <p:strVal val="#ppt_h"/>
                                          </p:val>
                                        </p:tav>
                                      </p:tavLst>
                                    </p:anim>
                                    <p:anim calcmode="lin" valueType="num">
                                      <p:cBhvr>
                                        <p:cTn id="53" dur="1000" fill="hold"/>
                                        <p:tgtEl>
                                          <p:spTgt spid="22"/>
                                        </p:tgtEl>
                                        <p:attrNameLst>
                                          <p:attrName>style.rotation</p:attrName>
                                        </p:attrNameLst>
                                      </p:cBhvr>
                                      <p:tavLst>
                                        <p:tav tm="0">
                                          <p:val>
                                            <p:fltVal val="90"/>
                                          </p:val>
                                        </p:tav>
                                        <p:tav tm="100000">
                                          <p:val>
                                            <p:fltVal val="0"/>
                                          </p:val>
                                        </p:tav>
                                      </p:tavLst>
                                    </p:anim>
                                    <p:animEffect transition="in" filter="fade">
                                      <p:cBhvr>
                                        <p:cTn id="54" dur="1000"/>
                                        <p:tgtEl>
                                          <p:spTgt spid="22"/>
                                        </p:tgtEl>
                                      </p:cBhvr>
                                    </p:animEffect>
                                  </p:childTnLst>
                                </p:cTn>
                              </p:par>
                            </p:childTnLst>
                          </p:cTn>
                        </p:par>
                        <p:par>
                          <p:cTn id="55" fill="hold">
                            <p:stCondLst>
                              <p:cond delay="1500"/>
                            </p:stCondLst>
                            <p:childTnLst>
                              <p:par>
                                <p:cTn id="56" presetID="2" presetClass="entr" presetSubtype="2"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1+#ppt_w/2"/>
                                          </p:val>
                                        </p:tav>
                                        <p:tav tm="100000">
                                          <p:val>
                                            <p:strVal val="#ppt_x"/>
                                          </p:val>
                                        </p:tav>
                                      </p:tavLst>
                                    </p:anim>
                                    <p:anim calcmode="lin" valueType="num">
                                      <p:cBhvr additive="base">
                                        <p:cTn id="59" dur="500" fill="hold"/>
                                        <p:tgtEl>
                                          <p:spTgt spid="25"/>
                                        </p:tgtEl>
                                        <p:attrNameLst>
                                          <p:attrName>ppt_y</p:attrName>
                                        </p:attrNameLst>
                                      </p:cBhvr>
                                      <p:tavLst>
                                        <p:tav tm="0">
                                          <p:val>
                                            <p:strVal val="#ppt_y"/>
                                          </p:val>
                                        </p:tav>
                                        <p:tav tm="100000">
                                          <p:val>
                                            <p:strVal val="#ppt_y"/>
                                          </p:val>
                                        </p:tav>
                                      </p:tavLst>
                                    </p:anim>
                                  </p:childTnLst>
                                </p:cTn>
                              </p:par>
                            </p:childTnLst>
                          </p:cTn>
                        </p:par>
                        <p:par>
                          <p:cTn id="60" fill="hold">
                            <p:stCondLst>
                              <p:cond delay="2000"/>
                            </p:stCondLst>
                            <p:childTnLst>
                              <p:par>
                                <p:cTn id="61" presetID="22" presetClass="entr" presetSubtype="2" fill="hold"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right)">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5" grpId="0"/>
      <p:bldP spid="44" grpId="0" animBg="1"/>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sp>
        <p:nvSpPr>
          <p:cNvPr id="8" name="圆角矩形 11">
            <a:extLst>
              <a:ext uri="{FF2B5EF4-FFF2-40B4-BE49-F238E27FC236}">
                <a16:creationId xmlns:a16="http://schemas.microsoft.com/office/drawing/2014/main" id="{13AB0DF9-9D3A-4E6A-8DC0-4ACE876B7C6A}"/>
              </a:ext>
            </a:extLst>
          </p:cNvPr>
          <p:cNvSpPr/>
          <p:nvPr/>
        </p:nvSpPr>
        <p:spPr>
          <a:xfrm>
            <a:off x="608806" y="1981320"/>
            <a:ext cx="10287000" cy="319603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a:extLst>
              <a:ext uri="{FF2B5EF4-FFF2-40B4-BE49-F238E27FC236}">
                <a16:creationId xmlns:a16="http://schemas.microsoft.com/office/drawing/2014/main" id="{512BBD70-A633-488E-B7B2-95BA4D66B49D}"/>
              </a:ext>
            </a:extLst>
          </p:cNvPr>
          <p:cNvSpPr txBox="1">
            <a:spLocks/>
          </p:cNvSpPr>
          <p:nvPr/>
        </p:nvSpPr>
        <p:spPr>
          <a:xfrm>
            <a:off x="1294605" y="2286120"/>
            <a:ext cx="9224602" cy="2638858"/>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类是对某一类事物的抽象描述，对象是某一类中一个或多个具体的事物。</a:t>
            </a:r>
          </a:p>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类和对象在使用前必须先定义后使用，如同变量的定义和使用。</a:t>
            </a:r>
          </a:p>
        </p:txBody>
      </p:sp>
      <p:sp>
        <p:nvSpPr>
          <p:cNvPr id="10" name="矩形 9">
            <a:extLst>
              <a:ext uri="{FF2B5EF4-FFF2-40B4-BE49-F238E27FC236}">
                <a16:creationId xmlns:a16="http://schemas.microsoft.com/office/drawing/2014/main" id="{4F0B4596-9B4B-4DC8-913B-65B33CF215C2}"/>
              </a:ext>
            </a:extLst>
          </p:cNvPr>
          <p:cNvSpPr/>
          <p:nvPr/>
        </p:nvSpPr>
        <p:spPr>
          <a:xfrm>
            <a:off x="-2345" y="6185889"/>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B264B714-4217-467F-AEE9-3DDACC01C43A}"/>
              </a:ext>
            </a:extLst>
          </p:cNvPr>
          <p:cNvGrpSpPr/>
          <p:nvPr/>
        </p:nvGrpSpPr>
        <p:grpSpPr>
          <a:xfrm flipH="1">
            <a:off x="6561268" y="5476908"/>
            <a:ext cx="5441599" cy="1357947"/>
            <a:chOff x="897607" y="5043462"/>
            <a:chExt cx="5441599" cy="1357947"/>
          </a:xfrm>
        </p:grpSpPr>
        <p:sp>
          <p:nvSpPr>
            <p:cNvPr id="12" name="矩形 11">
              <a:extLst>
                <a:ext uri="{FF2B5EF4-FFF2-40B4-BE49-F238E27FC236}">
                  <a16:creationId xmlns:a16="http://schemas.microsoft.com/office/drawing/2014/main" id="{EC4009C4-102B-423E-A3DB-A4F257EBE7F7}"/>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9EC3740-B80D-4B54-BB29-E5561F3A1C1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C60B999-94E8-4D21-AC74-762F716B1298}"/>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0DAA1D2-0A9F-4C23-B7B6-87C09ACCF252}"/>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B639CBC-FF6D-41CB-9DFC-EE3C2232C70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4203FEA-8C3E-4D39-850D-75C55FAB9D7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8ECCA87-4821-4C87-9734-A2F4526B69E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D6E9B45F-DC4D-49FC-9342-880AA739DDE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3821DBE2-2A9B-4804-8866-27D393A684CB}"/>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3FBB1AB-2854-41E4-AC5F-19BF934FA0F9}"/>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C3461BDC-EF8C-4235-A2ED-C07E55E468A4}"/>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661AC1A-47E3-45D2-9874-01EBF28F94C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752407DC-AF85-4777-AEDA-7C9CCB9BEDA8}"/>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39A9952-EF7A-478C-B200-5A49BC9EC30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1591C4B-632A-4313-A320-A62D021A9C8B}"/>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0D9C99C-6F36-4D6C-B723-313B725DF76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87DB643F-7B09-4A1E-80F2-FB14BB665398}"/>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59329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对象数组</a:t>
              </a:r>
            </a:p>
          </p:txBody>
        </p:sp>
      </p:gr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1F94FF9A-A27C-4786-B224-D5A9DA5A3547}"/>
              </a:ext>
            </a:extLst>
          </p:cNvPr>
          <p:cNvSpPr/>
          <p:nvPr/>
        </p:nvSpPr>
        <p:spPr>
          <a:xfrm>
            <a:off x="691640" y="2041161"/>
            <a:ext cx="10820400" cy="2971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8CDEFE0E-9332-4D73-84F9-D5EC35E4AD2B}"/>
              </a:ext>
            </a:extLst>
          </p:cNvPr>
          <p:cNvSpPr txBox="1">
            <a:spLocks/>
          </p:cNvSpPr>
          <p:nvPr/>
        </p:nvSpPr>
        <p:spPr>
          <a:xfrm>
            <a:off x="1069615" y="2362994"/>
            <a:ext cx="9978591"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在声明数组时就使数组中的每一个元素表示一个对象，称为对象数组初始化。</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对象数组初始化形式：</a:t>
            </a:r>
          </a:p>
          <a:p>
            <a:pPr marL="0" indent="107473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类名 对象数组名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对象表列</a:t>
            </a:r>
            <a:r>
              <a:rPr lang="en-US" altLang="zh-CN" sz="2400" dirty="0">
                <a:solidFill>
                  <a:schemeClr val="tx1"/>
                </a:solidFill>
                <a:latin typeface="仿宋" panose="02010609060101010101" pitchFamily="49" charset="-122"/>
                <a:ea typeface="仿宋" panose="02010609060101010101" pitchFamily="49" charset="-122"/>
              </a:rPr>
              <a:t>};</a:t>
            </a:r>
          </a:p>
        </p:txBody>
      </p:sp>
      <p:sp>
        <p:nvSpPr>
          <p:cNvPr id="9" name="矩形 8">
            <a:extLst>
              <a:ext uri="{FF2B5EF4-FFF2-40B4-BE49-F238E27FC236}">
                <a16:creationId xmlns:a16="http://schemas.microsoft.com/office/drawing/2014/main" id="{EACFCE49-04B8-4D3B-A2A9-955BA9CAFD95}"/>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D034EE5E-7256-4153-9EDC-0612E00A6929}"/>
              </a:ext>
            </a:extLst>
          </p:cNvPr>
          <p:cNvGrpSpPr/>
          <p:nvPr/>
        </p:nvGrpSpPr>
        <p:grpSpPr>
          <a:xfrm>
            <a:off x="761207" y="6189669"/>
            <a:ext cx="352250" cy="455613"/>
            <a:chOff x="5449889" y="1827213"/>
            <a:chExt cx="352250" cy="455613"/>
          </a:xfrm>
          <a:solidFill>
            <a:srgbClr val="FFFF00"/>
          </a:solidFill>
        </p:grpSpPr>
        <p:sp>
          <p:nvSpPr>
            <p:cNvPr id="11" name="Freeform 125">
              <a:extLst>
                <a:ext uri="{FF2B5EF4-FFF2-40B4-BE49-F238E27FC236}">
                  <a16:creationId xmlns:a16="http://schemas.microsoft.com/office/drawing/2014/main" id="{33CF0302-37F5-499F-B861-C25612D7DACA}"/>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CB416DBF-C77F-460E-BDDC-9524C8177632}"/>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3" name="内容占位符 2">
            <a:extLst>
              <a:ext uri="{FF2B5EF4-FFF2-40B4-BE49-F238E27FC236}">
                <a16:creationId xmlns:a16="http://schemas.microsoft.com/office/drawing/2014/main" id="{5E1B4390-A974-4F5C-ACE1-1CF5B6322317}"/>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3.13】</a:t>
            </a:r>
            <a:r>
              <a:rPr lang="zh-CN" altLang="en-US" sz="2400" dirty="0">
                <a:solidFill>
                  <a:schemeClr val="bg1"/>
                </a:solidFill>
                <a:latin typeface="仿宋" panose="02010609060101010101" pitchFamily="49" charset="-122"/>
                <a:ea typeface="仿宋" panose="02010609060101010101" pitchFamily="49" charset="-122"/>
              </a:rPr>
              <a:t>对象数组初始化。</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Example3_13.java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14" name="组合 13">
            <a:extLst>
              <a:ext uri="{FF2B5EF4-FFF2-40B4-BE49-F238E27FC236}">
                <a16:creationId xmlns:a16="http://schemas.microsoft.com/office/drawing/2014/main" id="{B90CC6CF-9AA0-4908-86DD-C80D8E4FCF1F}"/>
              </a:ext>
            </a:extLst>
          </p:cNvPr>
          <p:cNvGrpSpPr/>
          <p:nvPr/>
        </p:nvGrpSpPr>
        <p:grpSpPr>
          <a:xfrm flipH="1">
            <a:off x="6749607" y="5348447"/>
            <a:ext cx="5441599" cy="1357947"/>
            <a:chOff x="897607" y="5043462"/>
            <a:chExt cx="5441599" cy="1357947"/>
          </a:xfrm>
        </p:grpSpPr>
        <p:sp>
          <p:nvSpPr>
            <p:cNvPr id="15" name="矩形 14">
              <a:extLst>
                <a:ext uri="{FF2B5EF4-FFF2-40B4-BE49-F238E27FC236}">
                  <a16:creationId xmlns:a16="http://schemas.microsoft.com/office/drawing/2014/main" id="{98E34B05-48C4-4EDC-9F96-244DD2CB8C06}"/>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655FC0FB-CD54-49DE-9D38-4B3C05E21424}"/>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15C891A4-B533-4449-95B9-F9F2402868D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915C9BBF-FE6A-4142-83D3-FC65C67DB991}"/>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2AA650D5-6EC7-443F-94BC-EF616618EBB9}"/>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DC7C4FCA-1B06-466C-BB68-32D346E6FDA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9F5FF276-DE81-4FE1-B97D-86F981014DC8}"/>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29D2C7FE-666C-42F7-9746-395218A270A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20A5D839-D7B8-4FE1-A9ED-4A11CB848E84}"/>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D060CFE7-24B9-41A7-8251-5DC9C4A995A9}"/>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E71338EF-69CE-4662-8F91-2194D3E05E8A}"/>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147BE95D-5133-4533-AF22-493E945E4AE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6CE1D958-4B38-4B94-85AE-EABF0658BE7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7AFE65C6-F1E7-41E6-A883-8EFB357DAFD7}"/>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C61A24C8-B40E-4B76-A090-F60846209B05}"/>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88948B37-3999-4E43-B9A1-74C089FECEC5}"/>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B75C76B3-E8C2-4034-BA40-551F0D5D6306}"/>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34" name="Freeform 3">
            <a:extLst>
              <a:ext uri="{FF2B5EF4-FFF2-40B4-BE49-F238E27FC236}">
                <a16:creationId xmlns:a16="http://schemas.microsoft.com/office/drawing/2014/main" id="{444CA72C-C380-472B-99EA-07D4C9A0E2C2}"/>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35" name="内容占位符 2">
            <a:extLst>
              <a:ext uri="{FF2B5EF4-FFF2-40B4-BE49-F238E27FC236}">
                <a16:creationId xmlns:a16="http://schemas.microsoft.com/office/drawing/2014/main" id="{780B1D45-672D-41AE-AF74-B4B2C824857C}"/>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对象数组初始化</a:t>
            </a:r>
          </a:p>
        </p:txBody>
      </p:sp>
    </p:spTree>
    <p:extLst>
      <p:ext uri="{BB962C8B-B14F-4D97-AF65-F5344CB8AC3E}">
        <p14:creationId xmlns:p14="http://schemas.microsoft.com/office/powerpoint/2010/main" val="102073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additive="base">
                                        <p:cTn id="14" dur="500" fill="hold"/>
                                        <p:tgtEl>
                                          <p:spTgt spid="35"/>
                                        </p:tgtEl>
                                        <p:attrNameLst>
                                          <p:attrName>ppt_x</p:attrName>
                                        </p:attrNameLst>
                                      </p:cBhvr>
                                      <p:tavLst>
                                        <p:tav tm="0">
                                          <p:val>
                                            <p:strVal val="1+#ppt_w/2"/>
                                          </p:val>
                                        </p:tav>
                                        <p:tav tm="100000">
                                          <p:val>
                                            <p:strVal val="#ppt_x"/>
                                          </p:val>
                                        </p:tav>
                                      </p:tavLst>
                                    </p:anim>
                                    <p:anim calcmode="lin" valueType="num">
                                      <p:cBhvr additive="base">
                                        <p:cTn id="15" dur="500" fill="hold"/>
                                        <p:tgtEl>
                                          <p:spTgt spid="3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par>
                          <p:cTn id="20" fill="hold">
                            <p:stCondLst>
                              <p:cond delay="3000"/>
                            </p:stCondLst>
                            <p:childTnLst>
                              <p:par>
                                <p:cTn id="21" presetID="2" presetClass="entr" presetSubtype="9" fill="hold"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p:cTn id="29"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8">
                                            <p:txEl>
                                              <p:pRg st="1" end="1"/>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 calcmode="lin" valueType="num">
                                      <p:cBhvr>
                                        <p:cTn id="35"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par>
                          <p:cTn id="44" fill="hold">
                            <p:stCondLst>
                              <p:cond delay="500"/>
                            </p:stCondLst>
                            <p:childTnLst>
                              <p:par>
                                <p:cTn id="45" presetID="31" presetClass="entr" presetSubtype="0"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1000" fill="hold"/>
                                        <p:tgtEl>
                                          <p:spTgt spid="10"/>
                                        </p:tgtEl>
                                        <p:attrNameLst>
                                          <p:attrName>ppt_w</p:attrName>
                                        </p:attrNameLst>
                                      </p:cBhvr>
                                      <p:tavLst>
                                        <p:tav tm="0">
                                          <p:val>
                                            <p:fltVal val="0"/>
                                          </p:val>
                                        </p:tav>
                                        <p:tav tm="100000">
                                          <p:val>
                                            <p:strVal val="#ppt_w"/>
                                          </p:val>
                                        </p:tav>
                                      </p:tavLst>
                                    </p:anim>
                                    <p:anim calcmode="lin" valueType="num">
                                      <p:cBhvr>
                                        <p:cTn id="48" dur="1000" fill="hold"/>
                                        <p:tgtEl>
                                          <p:spTgt spid="10"/>
                                        </p:tgtEl>
                                        <p:attrNameLst>
                                          <p:attrName>ppt_h</p:attrName>
                                        </p:attrNameLst>
                                      </p:cBhvr>
                                      <p:tavLst>
                                        <p:tav tm="0">
                                          <p:val>
                                            <p:fltVal val="0"/>
                                          </p:val>
                                        </p:tav>
                                        <p:tav tm="100000">
                                          <p:val>
                                            <p:strVal val="#ppt_h"/>
                                          </p:val>
                                        </p:tav>
                                      </p:tavLst>
                                    </p:anim>
                                    <p:anim calcmode="lin" valueType="num">
                                      <p:cBhvr>
                                        <p:cTn id="49" dur="1000" fill="hold"/>
                                        <p:tgtEl>
                                          <p:spTgt spid="10"/>
                                        </p:tgtEl>
                                        <p:attrNameLst>
                                          <p:attrName>style.rotation</p:attrName>
                                        </p:attrNameLst>
                                      </p:cBhvr>
                                      <p:tavLst>
                                        <p:tav tm="0">
                                          <p:val>
                                            <p:fltVal val="90"/>
                                          </p:val>
                                        </p:tav>
                                        <p:tav tm="100000">
                                          <p:val>
                                            <p:fltVal val="0"/>
                                          </p:val>
                                        </p:tav>
                                      </p:tavLst>
                                    </p:anim>
                                    <p:animEffect transition="in" filter="fade">
                                      <p:cBhvr>
                                        <p:cTn id="50" dur="1000"/>
                                        <p:tgtEl>
                                          <p:spTgt spid="10"/>
                                        </p:tgtEl>
                                      </p:cBhvr>
                                    </p:animEffect>
                                  </p:childTnLst>
                                </p:cTn>
                              </p:par>
                            </p:childTnLst>
                          </p:cTn>
                        </p:par>
                        <p:par>
                          <p:cTn id="51" fill="hold">
                            <p:stCondLst>
                              <p:cond delay="1500"/>
                            </p:stCondLst>
                            <p:childTnLst>
                              <p:par>
                                <p:cTn id="52" presetID="2" presetClass="entr" presetSubtype="2"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1+#ppt_w/2"/>
                                          </p:val>
                                        </p:tav>
                                        <p:tav tm="100000">
                                          <p:val>
                                            <p:strVal val="#ppt_x"/>
                                          </p:val>
                                        </p:tav>
                                      </p:tavLst>
                                    </p:anim>
                                    <p:anim calcmode="lin" valueType="num">
                                      <p:cBhvr additive="base">
                                        <p:cTn id="55" dur="500" fill="hold"/>
                                        <p:tgtEl>
                                          <p:spTgt spid="13"/>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2" presetClass="entr" presetSubtype="2"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right)">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9" grpId="0" animBg="1"/>
      <p:bldP spid="13" grpId="0"/>
      <p:bldP spid="34" grpId="0" animBg="1"/>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static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2BE339AE-1F7B-4F61-818A-C60401819CB8}"/>
              </a:ext>
            </a:extLst>
          </p:cNvPr>
          <p:cNvSpPr txBox="1">
            <a:spLocks/>
          </p:cNvSpPr>
          <p:nvPr/>
        </p:nvSpPr>
        <p:spPr>
          <a:xfrm>
            <a:off x="886619" y="1591149"/>
            <a:ext cx="9906001" cy="1219201"/>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关键字</a:t>
            </a:r>
            <a:r>
              <a:rPr lang="en-US" altLang="zh-CN" sz="2400" dirty="0">
                <a:solidFill>
                  <a:schemeClr val="tx1"/>
                </a:solidFill>
                <a:latin typeface="仿宋" panose="02010609060101010101" pitchFamily="49" charset="-122"/>
                <a:ea typeface="仿宋" panose="02010609060101010101" pitchFamily="49" charset="-122"/>
              </a:rPr>
              <a:t>static</a:t>
            </a:r>
            <a:r>
              <a:rPr lang="zh-CN" altLang="en-US" sz="2400" dirty="0">
                <a:solidFill>
                  <a:schemeClr val="tx1"/>
                </a:solidFill>
                <a:latin typeface="仿宋" panose="02010609060101010101" pitchFamily="49" charset="-122"/>
                <a:ea typeface="仿宋" panose="02010609060101010101" pitchFamily="49" charset="-122"/>
              </a:rPr>
              <a:t>用于修饰域和方法。用</a:t>
            </a:r>
            <a:r>
              <a:rPr lang="en-US" altLang="zh-CN" sz="2400" dirty="0">
                <a:solidFill>
                  <a:schemeClr val="tx1"/>
                </a:solidFill>
                <a:latin typeface="仿宋" panose="02010609060101010101" pitchFamily="49" charset="-122"/>
                <a:ea typeface="仿宋" panose="02010609060101010101" pitchFamily="49" charset="-122"/>
              </a:rPr>
              <a:t>static</a:t>
            </a:r>
            <a:r>
              <a:rPr lang="zh-CN" altLang="en-US" sz="2400" dirty="0">
                <a:solidFill>
                  <a:schemeClr val="tx1"/>
                </a:solidFill>
                <a:latin typeface="仿宋" panose="02010609060101010101" pitchFamily="49" charset="-122"/>
                <a:ea typeface="仿宋" panose="02010609060101010101" pitchFamily="49" charset="-122"/>
              </a:rPr>
              <a:t>修饰的域和方法称为</a:t>
            </a:r>
            <a:r>
              <a:rPr lang="zh-CN" altLang="en-US" sz="2400" b="1" dirty="0">
                <a:solidFill>
                  <a:schemeClr val="tx1"/>
                </a:solidFill>
                <a:latin typeface="仿宋" panose="02010609060101010101" pitchFamily="49" charset="-122"/>
                <a:ea typeface="仿宋" panose="02010609060101010101" pitchFamily="49" charset="-122"/>
              </a:rPr>
              <a:t>类域和类方法，或称为静态域和静态方法</a:t>
            </a:r>
            <a:r>
              <a:rPr lang="zh-CN" altLang="en-US" sz="2400" dirty="0">
                <a:solidFill>
                  <a:schemeClr val="tx1"/>
                </a:solidFill>
                <a:latin typeface="仿宋" panose="02010609060101010101" pitchFamily="49" charset="-122"/>
                <a:ea typeface="仿宋" panose="02010609060101010101" pitchFamily="49" charset="-122"/>
              </a:rPr>
              <a:t>。</a:t>
            </a:r>
          </a:p>
        </p:txBody>
      </p:sp>
      <p:sp>
        <p:nvSpPr>
          <p:cNvPr id="8" name="矩形 7">
            <a:extLst>
              <a:ext uri="{FF2B5EF4-FFF2-40B4-BE49-F238E27FC236}">
                <a16:creationId xmlns:a16="http://schemas.microsoft.com/office/drawing/2014/main" id="{B16DB9A7-2B9F-430D-BC27-99250DDA0057}"/>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ACF86254-56F4-4F2E-88F4-3D43B8678AE3}"/>
              </a:ext>
            </a:extLst>
          </p:cNvPr>
          <p:cNvGrpSpPr/>
          <p:nvPr/>
        </p:nvGrpSpPr>
        <p:grpSpPr>
          <a:xfrm>
            <a:off x="761207" y="6189669"/>
            <a:ext cx="352250" cy="455613"/>
            <a:chOff x="5449889" y="1827213"/>
            <a:chExt cx="352250" cy="455613"/>
          </a:xfrm>
          <a:solidFill>
            <a:srgbClr val="FFFF00"/>
          </a:solidFill>
        </p:grpSpPr>
        <p:sp>
          <p:nvSpPr>
            <p:cNvPr id="10" name="Freeform 125">
              <a:extLst>
                <a:ext uri="{FF2B5EF4-FFF2-40B4-BE49-F238E27FC236}">
                  <a16:creationId xmlns:a16="http://schemas.microsoft.com/office/drawing/2014/main" id="{ADF98C14-CDD0-4532-93B1-B57FC810DA3F}"/>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 name="Freeform 126">
              <a:extLst>
                <a:ext uri="{FF2B5EF4-FFF2-40B4-BE49-F238E27FC236}">
                  <a16:creationId xmlns:a16="http://schemas.microsoft.com/office/drawing/2014/main" id="{9CFF9C39-D7F2-4C19-83F8-31B441673830}"/>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2" name="内容占位符 2">
            <a:extLst>
              <a:ext uri="{FF2B5EF4-FFF2-40B4-BE49-F238E27FC236}">
                <a16:creationId xmlns:a16="http://schemas.microsoft.com/office/drawing/2014/main" id="{EB64B66E-7E10-4E1D-94FD-DA159E1C5317}"/>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3.15】</a:t>
            </a:r>
            <a:r>
              <a:rPr lang="zh-CN" altLang="en-US" sz="2400" dirty="0">
                <a:solidFill>
                  <a:schemeClr val="bg1"/>
                </a:solidFill>
                <a:latin typeface="仿宋" panose="02010609060101010101" pitchFamily="49" charset="-122"/>
                <a:ea typeface="仿宋" panose="02010609060101010101" pitchFamily="49" charset="-122"/>
              </a:rPr>
              <a:t>平面上有若干个点，统计点的数量。</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Example3_15.java</a:t>
            </a:r>
            <a:endParaRPr lang="en-US" altLang="zh-CN" sz="2400" dirty="0">
              <a:solidFill>
                <a:srgbClr val="FFFF00"/>
              </a:solidFill>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0714FAFA-A6FD-4A80-8192-FCF4A5F238F5}"/>
              </a:ext>
            </a:extLst>
          </p:cNvPr>
          <p:cNvSpPr/>
          <p:nvPr/>
        </p:nvSpPr>
        <p:spPr>
          <a:xfrm>
            <a:off x="1588" y="2668177"/>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5D6A025A-335C-404E-938C-D7D5A2DBDC02}"/>
              </a:ext>
            </a:extLst>
          </p:cNvPr>
          <p:cNvSpPr txBox="1">
            <a:spLocks/>
          </p:cNvSpPr>
          <p:nvPr/>
        </p:nvSpPr>
        <p:spPr>
          <a:xfrm>
            <a:off x="1013619" y="26548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1.static</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修饰域</a:t>
            </a:r>
          </a:p>
        </p:txBody>
      </p:sp>
      <p:sp>
        <p:nvSpPr>
          <p:cNvPr id="15" name="圆角矩形 163">
            <a:extLst>
              <a:ext uri="{FF2B5EF4-FFF2-40B4-BE49-F238E27FC236}">
                <a16:creationId xmlns:a16="http://schemas.microsoft.com/office/drawing/2014/main" id="{B7F71BB5-650B-48C7-ACB3-06DCF9C9F694}"/>
              </a:ext>
            </a:extLst>
          </p:cNvPr>
          <p:cNvSpPr/>
          <p:nvPr/>
        </p:nvSpPr>
        <p:spPr>
          <a:xfrm>
            <a:off x="1013619" y="3383357"/>
            <a:ext cx="10803651" cy="25146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内容占位符 2">
            <a:extLst>
              <a:ext uri="{FF2B5EF4-FFF2-40B4-BE49-F238E27FC236}">
                <a16:creationId xmlns:a16="http://schemas.microsoft.com/office/drawing/2014/main" id="{A4E3D66F-58DF-4801-8549-A507FDC14706}"/>
              </a:ext>
            </a:extLst>
          </p:cNvPr>
          <p:cNvSpPr txBox="1">
            <a:spLocks/>
          </p:cNvSpPr>
          <p:nvPr/>
        </p:nvSpPr>
        <p:spPr>
          <a:xfrm>
            <a:off x="1213643" y="3535756"/>
            <a:ext cx="10403601" cy="2362201"/>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这种方式有两个缺点，一个是容易遗漏，二是没有做到数据封装。</a:t>
            </a:r>
          </a:p>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将计数器变量定义在类中，每创建一个对象时，就在构造方法中使计数器增</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，这样可以保证不遗漏，并做到数据封装。</a:t>
            </a:r>
          </a:p>
        </p:txBody>
      </p:sp>
    </p:spTree>
    <p:extLst>
      <p:ext uri="{BB962C8B-B14F-4D97-AF65-F5344CB8AC3E}">
        <p14:creationId xmlns:p14="http://schemas.microsoft.com/office/powerpoint/2010/main" val="383073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2" presetClass="entr" presetSubtype="9"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0-#ppt_w/2"/>
                                          </p:val>
                                        </p:tav>
                                        <p:tav tm="100000">
                                          <p:val>
                                            <p:strVal val="#ppt_x"/>
                                          </p:val>
                                        </p:tav>
                                      </p:tavLst>
                                    </p:anim>
                                    <p:anim calcmode="lin" valueType="num">
                                      <p:cBhvr additive="base">
                                        <p:cTn id="1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500"/>
                            </p:stCondLst>
                            <p:childTnLst>
                              <p:par>
                                <p:cTn id="27" presetID="3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90"/>
                                          </p:val>
                                        </p:tav>
                                        <p:tav tm="100000">
                                          <p:val>
                                            <p:fltVal val="0"/>
                                          </p:val>
                                        </p:tav>
                                      </p:tavLst>
                                    </p:anim>
                                    <p:animEffect transition="in" filter="fade">
                                      <p:cBhvr>
                                        <p:cTn id="32" dur="1000"/>
                                        <p:tgtEl>
                                          <p:spTgt spid="9"/>
                                        </p:tgtEl>
                                      </p:cBhvr>
                                    </p:animEffect>
                                  </p:childTnLst>
                                </p:cTn>
                              </p:par>
                            </p:childTnLst>
                          </p:cTn>
                        </p:par>
                        <p:par>
                          <p:cTn id="33" fill="hold">
                            <p:stCondLst>
                              <p:cond delay="2500"/>
                            </p:stCondLst>
                            <p:childTnLst>
                              <p:par>
                                <p:cTn id="34" presetID="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1+#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6" presetClass="entr" presetSubtype="16"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ircle(in)">
                                      <p:cBhvr>
                                        <p:cTn id="41" dur="2000"/>
                                        <p:tgtEl>
                                          <p:spTgt spid="15"/>
                                        </p:tgtEl>
                                      </p:cBhvr>
                                    </p:animEffect>
                                  </p:childTnLst>
                                </p:cTn>
                              </p:par>
                            </p:childTnLst>
                          </p:cTn>
                        </p:par>
                        <p:par>
                          <p:cTn id="42" fill="hold">
                            <p:stCondLst>
                              <p:cond delay="5000"/>
                            </p:stCondLst>
                            <p:childTnLst>
                              <p:par>
                                <p:cTn id="43" presetID="2" presetClass="entr" presetSubtype="9" fill="hold" grpId="0" nodeType="afterEffect">
                                  <p:stCondLst>
                                    <p:cond delay="0"/>
                                  </p:stCondLst>
                                  <p:childTnLst>
                                    <p:set>
                                      <p:cBhvr>
                                        <p:cTn id="44" dur="1" fill="hold">
                                          <p:stCondLst>
                                            <p:cond delay="0"/>
                                          </p:stCondLst>
                                        </p:cTn>
                                        <p:tgtEl>
                                          <p:spTgt spid="17">
                                            <p:txEl>
                                              <p:pRg st="0" end="0"/>
                                            </p:txEl>
                                          </p:spTgt>
                                        </p:tgtEl>
                                        <p:attrNameLst>
                                          <p:attrName>style.visibility</p:attrName>
                                        </p:attrNameLst>
                                      </p:cBhvr>
                                      <p:to>
                                        <p:strVal val="visible"/>
                                      </p:to>
                                    </p:set>
                                    <p:anim calcmode="lin" valueType="num">
                                      <p:cBhvr additive="base">
                                        <p:cTn id="45"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3" fill="hold" grpId="0" nodeType="clickEffect">
                                  <p:stCondLst>
                                    <p:cond delay="0"/>
                                  </p:stCondLst>
                                  <p:childTnLst>
                                    <p:set>
                                      <p:cBhvr>
                                        <p:cTn id="50" dur="1" fill="hold">
                                          <p:stCondLst>
                                            <p:cond delay="0"/>
                                          </p:stCondLst>
                                        </p:cTn>
                                        <p:tgtEl>
                                          <p:spTgt spid="17">
                                            <p:txEl>
                                              <p:pRg st="1" end="1"/>
                                            </p:txEl>
                                          </p:spTgt>
                                        </p:tgtEl>
                                        <p:attrNameLst>
                                          <p:attrName>style.visibility</p:attrName>
                                        </p:attrNameLst>
                                      </p:cBhvr>
                                      <p:to>
                                        <p:strVal val="visible"/>
                                      </p:to>
                                    </p:set>
                                    <p:anim calcmode="lin" valueType="num">
                                      <p:cBhvr additive="base">
                                        <p:cTn id="51" dur="500" fill="hold"/>
                                        <p:tgtEl>
                                          <p:spTgt spid="17">
                                            <p:txEl>
                                              <p:pRg st="1" end="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7">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8" grpId="0" animBg="1"/>
      <p:bldP spid="12" grpId="0"/>
      <p:bldP spid="13" grpId="0" animBg="1"/>
      <p:bldP spid="14" grpId="0"/>
      <p:bldP spid="15" grpId="0" animBg="1"/>
      <p:bldP spid="1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static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33">
            <a:extLst>
              <a:ext uri="{FF2B5EF4-FFF2-40B4-BE49-F238E27FC236}">
                <a16:creationId xmlns:a16="http://schemas.microsoft.com/office/drawing/2014/main" id="{92F5DADD-0830-457D-B9BB-76D88B2B45CB}"/>
              </a:ext>
            </a:extLst>
          </p:cNvPr>
          <p:cNvSpPr/>
          <p:nvPr/>
        </p:nvSpPr>
        <p:spPr>
          <a:xfrm>
            <a:off x="694174" y="1995104"/>
            <a:ext cx="10803651" cy="326154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32F67BF8-7FBA-40DE-9CE9-B81A83E92688}"/>
              </a:ext>
            </a:extLst>
          </p:cNvPr>
          <p:cNvSpPr txBox="1">
            <a:spLocks/>
          </p:cNvSpPr>
          <p:nvPr/>
        </p:nvSpPr>
        <p:spPr>
          <a:xfrm>
            <a:off x="922774" y="2223704"/>
            <a:ext cx="10403601" cy="3176557"/>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上例程序中共创建了</a:t>
            </a:r>
            <a:r>
              <a:rPr lang="en-US" altLang="zh-CN" sz="2400" dirty="0">
                <a:solidFill>
                  <a:schemeClr val="tx1"/>
                </a:solidFill>
                <a:latin typeface="仿宋" panose="02010609060101010101" pitchFamily="49" charset="-122"/>
                <a:ea typeface="仿宋" panose="02010609060101010101" pitchFamily="49" charset="-122"/>
              </a:rPr>
              <a:t>5</a:t>
            </a:r>
            <a:r>
              <a:rPr lang="zh-CN" altLang="en-US" sz="2400" dirty="0">
                <a:solidFill>
                  <a:schemeClr val="tx1"/>
                </a:solidFill>
                <a:latin typeface="仿宋" panose="02010609060101010101" pitchFamily="49" charset="-122"/>
                <a:ea typeface="仿宋" panose="02010609060101010101" pitchFamily="49" charset="-122"/>
              </a:rPr>
              <a:t>个对象，每个对象的</a:t>
            </a:r>
            <a:r>
              <a:rPr lang="en-US" altLang="zh-CN" sz="2400" dirty="0">
                <a:solidFill>
                  <a:schemeClr val="tx1"/>
                </a:solidFill>
                <a:latin typeface="仿宋" panose="02010609060101010101" pitchFamily="49" charset="-122"/>
                <a:ea typeface="仿宋" panose="02010609060101010101" pitchFamily="49" charset="-122"/>
              </a:rPr>
              <a:t>counter</a:t>
            </a:r>
            <a:r>
              <a:rPr lang="zh-CN" altLang="en-US" sz="2400" dirty="0">
                <a:solidFill>
                  <a:schemeClr val="tx1"/>
                </a:solidFill>
                <a:latin typeface="仿宋" panose="02010609060101010101" pitchFamily="49" charset="-122"/>
                <a:ea typeface="仿宋" panose="02010609060101010101" pitchFamily="49" charset="-122"/>
              </a:rPr>
              <a:t>都是</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。采用这种封装方式也达不到目的。</a:t>
            </a:r>
          </a:p>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可以用关键字</a:t>
            </a:r>
            <a:r>
              <a:rPr lang="en-US" altLang="zh-CN" sz="2400" dirty="0">
                <a:solidFill>
                  <a:schemeClr val="tx1"/>
                </a:solidFill>
                <a:latin typeface="仿宋" panose="02010609060101010101" pitchFamily="49" charset="-122"/>
                <a:ea typeface="仿宋" panose="02010609060101010101" pitchFamily="49" charset="-122"/>
              </a:rPr>
              <a:t>static</a:t>
            </a:r>
            <a:r>
              <a:rPr lang="zh-CN" altLang="en-US" sz="2400" dirty="0">
                <a:solidFill>
                  <a:schemeClr val="tx1"/>
                </a:solidFill>
                <a:latin typeface="仿宋" panose="02010609060101010101" pitchFamily="49" charset="-122"/>
                <a:ea typeface="仿宋" panose="02010609060101010101" pitchFamily="49" charset="-122"/>
              </a:rPr>
              <a:t>修饰域。当用</a:t>
            </a:r>
            <a:r>
              <a:rPr lang="en-US" altLang="zh-CN" sz="2400" dirty="0">
                <a:solidFill>
                  <a:schemeClr val="tx1"/>
                </a:solidFill>
                <a:latin typeface="仿宋" panose="02010609060101010101" pitchFamily="49" charset="-122"/>
                <a:ea typeface="仿宋" panose="02010609060101010101" pitchFamily="49" charset="-122"/>
              </a:rPr>
              <a:t>static</a:t>
            </a:r>
            <a:r>
              <a:rPr lang="zh-CN" altLang="en-US" sz="2400" dirty="0">
                <a:solidFill>
                  <a:schemeClr val="tx1"/>
                </a:solidFill>
                <a:latin typeface="仿宋" panose="02010609060101010101" pitchFamily="49" charset="-122"/>
                <a:ea typeface="仿宋" panose="02010609060101010101" pitchFamily="49" charset="-122"/>
              </a:rPr>
              <a:t>修饰一个或多个域后，不论用这个类创建多少个对象，这些对象都有共同的一个或多个域，而不是每个对象独有的域。</a:t>
            </a:r>
          </a:p>
        </p:txBody>
      </p:sp>
    </p:spTree>
    <p:extLst>
      <p:ext uri="{BB962C8B-B14F-4D97-AF65-F5344CB8AC3E}">
        <p14:creationId xmlns:p14="http://schemas.microsoft.com/office/powerpoint/2010/main" val="315072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static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11269A44-AA48-430F-BC94-09B84C611A23}"/>
              </a:ext>
            </a:extLst>
          </p:cNvPr>
          <p:cNvSpPr/>
          <p:nvPr/>
        </p:nvSpPr>
        <p:spPr>
          <a:xfrm>
            <a:off x="-5160" y="5605780"/>
            <a:ext cx="12192000" cy="118234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C80C9B72-5BE1-4683-8C9F-946EE3999156}"/>
              </a:ext>
            </a:extLst>
          </p:cNvPr>
          <p:cNvGrpSpPr/>
          <p:nvPr/>
        </p:nvGrpSpPr>
        <p:grpSpPr>
          <a:xfrm>
            <a:off x="728478" y="5690083"/>
            <a:ext cx="352250" cy="455613"/>
            <a:chOff x="5449889" y="1505738"/>
            <a:chExt cx="352250" cy="455613"/>
          </a:xfrm>
          <a:solidFill>
            <a:srgbClr val="FFFF00"/>
          </a:solidFill>
        </p:grpSpPr>
        <p:sp>
          <p:nvSpPr>
            <p:cNvPr id="11" name="Freeform 125">
              <a:extLst>
                <a:ext uri="{FF2B5EF4-FFF2-40B4-BE49-F238E27FC236}">
                  <a16:creationId xmlns:a16="http://schemas.microsoft.com/office/drawing/2014/main" id="{EEC83962-B347-4F66-AD6B-C08EF5919986}"/>
                </a:ext>
              </a:extLst>
            </p:cNvPr>
            <p:cNvSpPr>
              <a:spLocks noEditPoints="1"/>
            </p:cNvSpPr>
            <p:nvPr/>
          </p:nvSpPr>
          <p:spPr bwMode="auto">
            <a:xfrm>
              <a:off x="5449889" y="1505738"/>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E2A6AF36-A404-42A9-A0FD-E9D349674E16}"/>
                </a:ext>
              </a:extLst>
            </p:cNvPr>
            <p:cNvSpPr>
              <a:spLocks noEditPoints="1"/>
            </p:cNvSpPr>
            <p:nvPr/>
          </p:nvSpPr>
          <p:spPr bwMode="auto">
            <a:xfrm>
              <a:off x="5575301" y="1697826"/>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3" name="内容占位符 2">
            <a:extLst>
              <a:ext uri="{FF2B5EF4-FFF2-40B4-BE49-F238E27FC236}">
                <a16:creationId xmlns:a16="http://schemas.microsoft.com/office/drawing/2014/main" id="{A1FADAA5-C309-4579-AB24-D879B26DAA40}"/>
              </a:ext>
            </a:extLst>
          </p:cNvPr>
          <p:cNvSpPr txBox="1">
            <a:spLocks/>
          </p:cNvSpPr>
          <p:nvPr/>
        </p:nvSpPr>
        <p:spPr>
          <a:xfrm>
            <a:off x="1070409" y="5645597"/>
            <a:ext cx="10040863" cy="1182344"/>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3.16】</a:t>
            </a:r>
            <a:r>
              <a:rPr lang="zh-CN" altLang="en-US" sz="2400" dirty="0">
                <a:solidFill>
                  <a:schemeClr val="bg1"/>
                </a:solidFill>
                <a:latin typeface="仿宋" panose="02010609060101010101" pitchFamily="49" charset="-122"/>
                <a:ea typeface="仿宋" panose="02010609060101010101" pitchFamily="49" charset="-122"/>
              </a:rPr>
              <a:t>在</a:t>
            </a:r>
            <a:r>
              <a:rPr lang="en-US" altLang="zh-CN" sz="2400" dirty="0">
                <a:solidFill>
                  <a:schemeClr val="bg1"/>
                </a:solidFill>
                <a:latin typeface="仿宋" panose="02010609060101010101" pitchFamily="49" charset="-122"/>
                <a:ea typeface="仿宋" panose="02010609060101010101" pitchFamily="49" charset="-122"/>
              </a:rPr>
              <a:t>Point</a:t>
            </a:r>
            <a:r>
              <a:rPr lang="zh-CN" altLang="en-US" sz="2400" dirty="0">
                <a:solidFill>
                  <a:schemeClr val="bg1"/>
                </a:solidFill>
                <a:latin typeface="仿宋" panose="02010609060101010101" pitchFamily="49" charset="-122"/>
                <a:ea typeface="仿宋" panose="02010609060101010101" pitchFamily="49" charset="-122"/>
              </a:rPr>
              <a:t>类中定义静态域</a:t>
            </a:r>
            <a:r>
              <a:rPr lang="en-US" altLang="zh-CN" sz="2400" dirty="0">
                <a:solidFill>
                  <a:schemeClr val="bg1"/>
                </a:solidFill>
                <a:latin typeface="仿宋" panose="02010609060101010101" pitchFamily="49" charset="-122"/>
                <a:ea typeface="仿宋" panose="02010609060101010101" pitchFamily="49" charset="-122"/>
              </a:rPr>
              <a:t>counter</a:t>
            </a:r>
            <a:r>
              <a:rPr lang="zh-CN" altLang="en-US" sz="2400" dirty="0">
                <a:solidFill>
                  <a:schemeClr val="bg1"/>
                </a:solidFill>
                <a:latin typeface="仿宋" panose="02010609060101010101" pitchFamily="49" charset="-122"/>
                <a:ea typeface="仿宋" panose="02010609060101010101" pitchFamily="49" charset="-122"/>
              </a:rPr>
              <a:t>，用于统计点的个数。</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Example3_16.java</a:t>
            </a:r>
            <a:endParaRPr lang="en-US" altLang="zh-CN" sz="2400" dirty="0">
              <a:solidFill>
                <a:srgbClr val="FFFF00"/>
              </a:solidFill>
              <a:latin typeface="仿宋" panose="02010609060101010101" pitchFamily="49" charset="-122"/>
              <a:ea typeface="仿宋" panose="02010609060101010101" pitchFamily="49" charset="-122"/>
            </a:endParaRPr>
          </a:p>
        </p:txBody>
      </p:sp>
      <p:sp>
        <p:nvSpPr>
          <p:cNvPr id="14" name="圆角矩形 33">
            <a:extLst>
              <a:ext uri="{FF2B5EF4-FFF2-40B4-BE49-F238E27FC236}">
                <a16:creationId xmlns:a16="http://schemas.microsoft.com/office/drawing/2014/main" id="{DB6505FA-D22C-4532-99D5-830FF3613360}"/>
              </a:ext>
            </a:extLst>
          </p:cNvPr>
          <p:cNvSpPr/>
          <p:nvPr/>
        </p:nvSpPr>
        <p:spPr>
          <a:xfrm>
            <a:off x="685800" y="1947395"/>
            <a:ext cx="10820400" cy="345197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99F190E4-D934-4155-9E16-7B83EC3E3B01}"/>
              </a:ext>
            </a:extLst>
          </p:cNvPr>
          <p:cNvSpPr txBox="1">
            <a:spLocks/>
          </p:cNvSpPr>
          <p:nvPr/>
        </p:nvSpPr>
        <p:spPr>
          <a:xfrm>
            <a:off x="1066800" y="1902277"/>
            <a:ext cx="10134600" cy="3581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声明静态域的形式：</a:t>
            </a:r>
          </a:p>
          <a:p>
            <a:pPr marL="0" indent="107473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数据类型 </a:t>
            </a:r>
            <a:r>
              <a:rPr lang="en-US" altLang="zh-CN" sz="2400" dirty="0">
                <a:solidFill>
                  <a:schemeClr val="tx1"/>
                </a:solidFill>
                <a:latin typeface="仿宋" panose="02010609060101010101" pitchFamily="49" charset="-122"/>
                <a:ea typeface="仿宋" panose="02010609060101010101" pitchFamily="49" charset="-122"/>
              </a:rPr>
              <a:t>static </a:t>
            </a:r>
            <a:r>
              <a:rPr lang="zh-CN" altLang="en-US" sz="2400" dirty="0">
                <a:solidFill>
                  <a:schemeClr val="tx1"/>
                </a:solidFill>
                <a:latin typeface="仿宋" panose="02010609060101010101" pitchFamily="49" charset="-122"/>
                <a:ea typeface="仿宋" panose="02010609060101010101" pitchFamily="49" charset="-122"/>
              </a:rPr>
              <a:t>域名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初值</a:t>
            </a: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一次可以声明多个静态域，默认值（不初始化）为</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因为静态域是一个类的所有对象的共同属性，所以又可以将静态域称为类域，可以通过类名直接访问，如例</a:t>
            </a:r>
            <a:r>
              <a:rPr lang="en-US" altLang="zh-CN" sz="2400" dirty="0">
                <a:solidFill>
                  <a:schemeClr val="tx1"/>
                </a:solidFill>
                <a:latin typeface="仿宋" panose="02010609060101010101" pitchFamily="49" charset="-122"/>
                <a:ea typeface="仿宋" panose="02010609060101010101" pitchFamily="49" charset="-122"/>
              </a:rPr>
              <a:t>3-16</a:t>
            </a:r>
            <a:r>
              <a:rPr lang="zh-CN" altLang="en-US" sz="2400" dirty="0">
                <a:solidFill>
                  <a:schemeClr val="tx1"/>
                </a:solidFill>
                <a:latin typeface="仿宋" panose="02010609060101010101" pitchFamily="49" charset="-122"/>
                <a:ea typeface="仿宋" panose="02010609060101010101" pitchFamily="49" charset="-122"/>
              </a:rPr>
              <a:t>中：</a:t>
            </a:r>
          </a:p>
          <a:p>
            <a:pPr marL="0" indent="1074738">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Point.counter</a:t>
            </a: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多数情况下应该通过类名访问，因为是类的属性。</a:t>
            </a:r>
          </a:p>
        </p:txBody>
      </p:sp>
    </p:spTree>
    <p:extLst>
      <p:ext uri="{BB962C8B-B14F-4D97-AF65-F5344CB8AC3E}">
        <p14:creationId xmlns:p14="http://schemas.microsoft.com/office/powerpoint/2010/main" val="331393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amond(in)">
                                      <p:cBhvr>
                                        <p:cTn id="10" dur="2000"/>
                                        <p:tgtEl>
                                          <p:spTgt spid="14"/>
                                        </p:tgtEl>
                                      </p:cBhvr>
                                    </p:animEffect>
                                  </p:childTnLst>
                                </p:cTn>
                              </p:par>
                            </p:childTnLst>
                          </p:cTn>
                        </p:par>
                        <p:par>
                          <p:cTn id="11" fill="hold">
                            <p:stCondLst>
                              <p:cond delay="2000"/>
                            </p:stCondLst>
                            <p:childTnLst>
                              <p:par>
                                <p:cTn id="12" presetID="31" presetClass="entr" presetSubtype="0" fill="hold" nodeType="after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 calcmode="lin" valueType="num">
                                      <p:cBhvr>
                                        <p:cTn id="14" dur="10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5">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5">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 calcmode="lin" valueType="num">
                                      <p:cBhvr>
                                        <p:cTn id="20" dur="10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15">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15">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1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nodeType="click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 calcmode="lin" valueType="num">
                                      <p:cBhvr additive="base">
                                        <p:cTn id="28"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3" fill="hold" nodeType="clickEffect">
                                  <p:stCondLst>
                                    <p:cond delay="0"/>
                                  </p:stCondLst>
                                  <p:childTnLst>
                                    <p:set>
                                      <p:cBhvr>
                                        <p:cTn id="33" dur="1" fill="hold">
                                          <p:stCondLst>
                                            <p:cond delay="0"/>
                                          </p:stCondLst>
                                        </p:cTn>
                                        <p:tgtEl>
                                          <p:spTgt spid="15">
                                            <p:txEl>
                                              <p:pRg st="3" end="3"/>
                                            </p:txEl>
                                          </p:spTgt>
                                        </p:tgtEl>
                                        <p:attrNameLst>
                                          <p:attrName>style.visibility</p:attrName>
                                        </p:attrNameLst>
                                      </p:cBhvr>
                                      <p:to>
                                        <p:strVal val="visible"/>
                                      </p:to>
                                    </p:set>
                                    <p:anim calcmode="lin" valueType="num">
                                      <p:cBhvr additive="base">
                                        <p:cTn id="34" dur="500" fill="hold"/>
                                        <p:tgtEl>
                                          <p:spTgt spid="15">
                                            <p:txEl>
                                              <p:pRg st="3" end="3"/>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nodeType="clickEffect">
                                  <p:stCondLst>
                                    <p:cond delay="0"/>
                                  </p:stCondLst>
                                  <p:childTnLst>
                                    <p:set>
                                      <p:cBhvr>
                                        <p:cTn id="39" dur="1" fill="hold">
                                          <p:stCondLst>
                                            <p:cond delay="0"/>
                                          </p:stCondLst>
                                        </p:cTn>
                                        <p:tgtEl>
                                          <p:spTgt spid="15">
                                            <p:txEl>
                                              <p:pRg st="4" end="4"/>
                                            </p:txEl>
                                          </p:spTgt>
                                        </p:tgtEl>
                                        <p:attrNameLst>
                                          <p:attrName>style.visibility</p:attrName>
                                        </p:attrNameLst>
                                      </p:cBhvr>
                                      <p:to>
                                        <p:strVal val="visible"/>
                                      </p:to>
                                    </p:set>
                                    <p:anim calcmode="lin" valueType="num">
                                      <p:cBhvr additive="base">
                                        <p:cTn id="40"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9" fill="hold" nodeType="clickEffect">
                                  <p:stCondLst>
                                    <p:cond delay="0"/>
                                  </p:stCondLst>
                                  <p:childTnLst>
                                    <p:set>
                                      <p:cBhvr>
                                        <p:cTn id="45" dur="1" fill="hold">
                                          <p:stCondLst>
                                            <p:cond delay="0"/>
                                          </p:stCondLst>
                                        </p:cTn>
                                        <p:tgtEl>
                                          <p:spTgt spid="15">
                                            <p:txEl>
                                              <p:pRg st="5" end="5"/>
                                            </p:txEl>
                                          </p:spTgt>
                                        </p:tgtEl>
                                        <p:attrNameLst>
                                          <p:attrName>style.visibility</p:attrName>
                                        </p:attrNameLst>
                                      </p:cBhvr>
                                      <p:to>
                                        <p:strVal val="visible"/>
                                      </p:to>
                                    </p:set>
                                    <p:anim calcmode="lin" valueType="num">
                                      <p:cBhvr additive="base">
                                        <p:cTn id="46" dur="500" fill="hold"/>
                                        <p:tgtEl>
                                          <p:spTgt spid="15">
                                            <p:txEl>
                                              <p:pRg st="5" end="5"/>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5">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500"/>
                            </p:stCondLst>
                            <p:childTnLst>
                              <p:par>
                                <p:cTn id="54" presetID="31" presetClass="entr" presetSubtype="0"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1000" fill="hold"/>
                                        <p:tgtEl>
                                          <p:spTgt spid="10"/>
                                        </p:tgtEl>
                                        <p:attrNameLst>
                                          <p:attrName>ppt_w</p:attrName>
                                        </p:attrNameLst>
                                      </p:cBhvr>
                                      <p:tavLst>
                                        <p:tav tm="0">
                                          <p:val>
                                            <p:fltVal val="0"/>
                                          </p:val>
                                        </p:tav>
                                        <p:tav tm="100000">
                                          <p:val>
                                            <p:strVal val="#ppt_w"/>
                                          </p:val>
                                        </p:tav>
                                      </p:tavLst>
                                    </p:anim>
                                    <p:anim calcmode="lin" valueType="num">
                                      <p:cBhvr>
                                        <p:cTn id="57" dur="1000" fill="hold"/>
                                        <p:tgtEl>
                                          <p:spTgt spid="10"/>
                                        </p:tgtEl>
                                        <p:attrNameLst>
                                          <p:attrName>ppt_h</p:attrName>
                                        </p:attrNameLst>
                                      </p:cBhvr>
                                      <p:tavLst>
                                        <p:tav tm="0">
                                          <p:val>
                                            <p:fltVal val="0"/>
                                          </p:val>
                                        </p:tav>
                                        <p:tav tm="100000">
                                          <p:val>
                                            <p:strVal val="#ppt_h"/>
                                          </p:val>
                                        </p:tav>
                                      </p:tavLst>
                                    </p:anim>
                                    <p:anim calcmode="lin" valueType="num">
                                      <p:cBhvr>
                                        <p:cTn id="58" dur="1000" fill="hold"/>
                                        <p:tgtEl>
                                          <p:spTgt spid="10"/>
                                        </p:tgtEl>
                                        <p:attrNameLst>
                                          <p:attrName>style.rotation</p:attrName>
                                        </p:attrNameLst>
                                      </p:cBhvr>
                                      <p:tavLst>
                                        <p:tav tm="0">
                                          <p:val>
                                            <p:fltVal val="90"/>
                                          </p:val>
                                        </p:tav>
                                        <p:tav tm="100000">
                                          <p:val>
                                            <p:fltVal val="0"/>
                                          </p:val>
                                        </p:tav>
                                      </p:tavLst>
                                    </p:anim>
                                    <p:animEffect transition="in" filter="fade">
                                      <p:cBhvr>
                                        <p:cTn id="59" dur="1000"/>
                                        <p:tgtEl>
                                          <p:spTgt spid="10"/>
                                        </p:tgtEl>
                                      </p:cBhvr>
                                    </p:animEffect>
                                  </p:childTnLst>
                                </p:cTn>
                              </p:par>
                            </p:childTnLst>
                          </p:cTn>
                        </p:par>
                        <p:par>
                          <p:cTn id="60" fill="hold">
                            <p:stCondLst>
                              <p:cond delay="1500"/>
                            </p:stCondLst>
                            <p:childTnLst>
                              <p:par>
                                <p:cTn id="61" presetID="2" presetClass="entr" presetSubtype="2"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1+#ppt_w/2"/>
                                          </p:val>
                                        </p:tav>
                                        <p:tav tm="100000">
                                          <p:val>
                                            <p:strVal val="#ppt_x"/>
                                          </p:val>
                                        </p:tav>
                                      </p:tavLst>
                                    </p:anim>
                                    <p:anim calcmode="lin" valueType="num">
                                      <p:cBhvr additive="base">
                                        <p:cTn id="6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13" grpId="0"/>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static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7" name="圆角矩形 11">
            <a:extLst>
              <a:ext uri="{FF2B5EF4-FFF2-40B4-BE49-F238E27FC236}">
                <a16:creationId xmlns:a16="http://schemas.microsoft.com/office/drawing/2014/main" id="{13BC77F6-AD79-4702-B46A-BA7616C41F92}"/>
              </a:ext>
            </a:extLst>
          </p:cNvPr>
          <p:cNvSpPr/>
          <p:nvPr/>
        </p:nvSpPr>
        <p:spPr>
          <a:xfrm>
            <a:off x="648710" y="2153847"/>
            <a:ext cx="10820400" cy="371174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785F0388-E07E-4B14-97A7-53D3C3E16DC8}"/>
              </a:ext>
            </a:extLst>
          </p:cNvPr>
          <p:cNvSpPr txBox="1">
            <a:spLocks/>
          </p:cNvSpPr>
          <p:nvPr/>
        </p:nvSpPr>
        <p:spPr>
          <a:xfrm>
            <a:off x="1069615" y="2134394"/>
            <a:ext cx="9978591"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static</a:t>
            </a:r>
            <a:r>
              <a:rPr lang="zh-CN" altLang="en-US" sz="2400" dirty="0">
                <a:solidFill>
                  <a:schemeClr val="tx1"/>
                </a:solidFill>
                <a:latin typeface="仿宋" panose="02010609060101010101" pitchFamily="49" charset="-122"/>
                <a:ea typeface="仿宋" panose="02010609060101010101" pitchFamily="49" charset="-122"/>
              </a:rPr>
              <a:t>修饰的方法称为类方法或静态方法，可以通过对象名访问，更多的是通过类名访问。</a:t>
            </a:r>
          </a:p>
          <a:p>
            <a:pPr marL="0" indent="457200">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定义类方法的主要目的是用类方法访问类域</a:t>
            </a:r>
            <a:r>
              <a:rPr lang="zh-CN" altLang="en-US" sz="2400" dirty="0">
                <a:solidFill>
                  <a:schemeClr val="tx1"/>
                </a:solidFill>
                <a:latin typeface="仿宋" panose="02010609060101010101" pitchFamily="49" charset="-122"/>
                <a:ea typeface="仿宋" panose="02010609060101010101" pitchFamily="49" charset="-122"/>
              </a:rPr>
              <a:t>。定义类方法的形式：</a:t>
            </a:r>
          </a:p>
          <a:p>
            <a:pPr marL="0" indent="9826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static </a:t>
            </a:r>
            <a:r>
              <a:rPr lang="zh-CN" altLang="en-US" sz="2400" dirty="0">
                <a:solidFill>
                  <a:schemeClr val="tx1"/>
                </a:solidFill>
                <a:latin typeface="仿宋" panose="02010609060101010101" pitchFamily="49" charset="-122"/>
                <a:ea typeface="仿宋" panose="02010609060101010101" pitchFamily="49" charset="-122"/>
              </a:rPr>
              <a:t>方法类型 方法名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形参表列</a:t>
            </a:r>
            <a:r>
              <a:rPr lang="en-US" altLang="zh-CN" sz="2400" dirty="0">
                <a:solidFill>
                  <a:schemeClr val="tx1"/>
                </a:solidFill>
                <a:latin typeface="仿宋" panose="02010609060101010101" pitchFamily="49" charset="-122"/>
                <a:ea typeface="仿宋" panose="02010609060101010101" pitchFamily="49" charset="-122"/>
              </a:rPr>
              <a:t>])</a:t>
            </a:r>
          </a:p>
          <a:p>
            <a:pPr marL="0" indent="9826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a:p>
            <a:pPr marL="0" indent="9826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方法体</a:t>
            </a:r>
          </a:p>
          <a:p>
            <a:pPr marL="0" indent="9826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p:txBody>
      </p:sp>
      <p:sp>
        <p:nvSpPr>
          <p:cNvPr id="9" name="Freeform 3">
            <a:extLst>
              <a:ext uri="{FF2B5EF4-FFF2-40B4-BE49-F238E27FC236}">
                <a16:creationId xmlns:a16="http://schemas.microsoft.com/office/drawing/2014/main" id="{CBE854BD-A977-4523-B9AB-B58883F665AB}"/>
              </a:ext>
            </a:extLst>
          </p:cNvPr>
          <p:cNvSpPr/>
          <p:nvPr/>
        </p:nvSpPr>
        <p:spPr>
          <a:xfrm>
            <a:off x="0" y="15247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0C5EAC2A-DB35-426A-9987-7EA24B587509}"/>
              </a:ext>
            </a:extLst>
          </p:cNvPr>
          <p:cNvSpPr txBox="1">
            <a:spLocks/>
          </p:cNvSpPr>
          <p:nvPr/>
        </p:nvSpPr>
        <p:spPr>
          <a:xfrm>
            <a:off x="1069615" y="15247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2.static</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修饰方法</a:t>
            </a:r>
          </a:p>
        </p:txBody>
      </p:sp>
      <p:sp>
        <p:nvSpPr>
          <p:cNvPr id="11" name="矩形 10">
            <a:extLst>
              <a:ext uri="{FF2B5EF4-FFF2-40B4-BE49-F238E27FC236}">
                <a16:creationId xmlns:a16="http://schemas.microsoft.com/office/drawing/2014/main" id="{A38EA817-DEF8-451B-B555-81E5E85EC740}"/>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1894AA7B-C868-4AE2-B312-A1D79E04CE17}"/>
              </a:ext>
            </a:extLst>
          </p:cNvPr>
          <p:cNvGrpSpPr/>
          <p:nvPr/>
        </p:nvGrpSpPr>
        <p:grpSpPr>
          <a:xfrm>
            <a:off x="761207" y="6189669"/>
            <a:ext cx="352250" cy="455613"/>
            <a:chOff x="5449889" y="1827213"/>
            <a:chExt cx="352250" cy="455613"/>
          </a:xfrm>
          <a:solidFill>
            <a:srgbClr val="FFFF00"/>
          </a:solidFill>
        </p:grpSpPr>
        <p:sp>
          <p:nvSpPr>
            <p:cNvPr id="13" name="Freeform 125">
              <a:extLst>
                <a:ext uri="{FF2B5EF4-FFF2-40B4-BE49-F238E27FC236}">
                  <a16:creationId xmlns:a16="http://schemas.microsoft.com/office/drawing/2014/main" id="{7928A3FF-3235-41D2-854B-6471F99B366A}"/>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 name="Freeform 126">
              <a:extLst>
                <a:ext uri="{FF2B5EF4-FFF2-40B4-BE49-F238E27FC236}">
                  <a16:creationId xmlns:a16="http://schemas.microsoft.com/office/drawing/2014/main" id="{6D99BFC7-C22D-4865-967C-7E2A4F866869}"/>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5" name="内容占位符 2">
            <a:extLst>
              <a:ext uri="{FF2B5EF4-FFF2-40B4-BE49-F238E27FC236}">
                <a16:creationId xmlns:a16="http://schemas.microsoft.com/office/drawing/2014/main" id="{7922ACC7-0E2D-4B0E-A802-D9D4A225E937}"/>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3.17】</a:t>
            </a:r>
            <a:r>
              <a:rPr lang="zh-CN" altLang="en-US" sz="2400" dirty="0">
                <a:solidFill>
                  <a:schemeClr val="bg1"/>
                </a:solidFill>
                <a:latin typeface="仿宋" panose="02010609060101010101" pitchFamily="49" charset="-122"/>
                <a:ea typeface="仿宋" panose="02010609060101010101" pitchFamily="49" charset="-122"/>
              </a:rPr>
              <a:t>在</a:t>
            </a:r>
            <a:r>
              <a:rPr lang="en-US" altLang="zh-CN" sz="2400" dirty="0">
                <a:solidFill>
                  <a:schemeClr val="bg1"/>
                </a:solidFill>
                <a:latin typeface="仿宋" panose="02010609060101010101" pitchFamily="49" charset="-122"/>
                <a:ea typeface="仿宋" panose="02010609060101010101" pitchFamily="49" charset="-122"/>
              </a:rPr>
              <a:t>Point</a:t>
            </a:r>
            <a:r>
              <a:rPr lang="zh-CN" altLang="en-US" sz="2400" dirty="0">
                <a:solidFill>
                  <a:schemeClr val="bg1"/>
                </a:solidFill>
                <a:latin typeface="仿宋" panose="02010609060101010101" pitchFamily="49" charset="-122"/>
                <a:ea typeface="仿宋" panose="02010609060101010101" pitchFamily="49" charset="-122"/>
              </a:rPr>
              <a:t>类中定义类方法访问类域。</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Example3_17.java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8789669D-5DD0-4FB0-B99F-90F48CA1006D}"/>
              </a:ext>
            </a:extLst>
          </p:cNvPr>
          <p:cNvGrpSpPr/>
          <p:nvPr/>
        </p:nvGrpSpPr>
        <p:grpSpPr>
          <a:xfrm>
            <a:off x="9500975" y="4564176"/>
            <a:ext cx="1877787" cy="1129564"/>
            <a:chOff x="9675584" y="5175723"/>
            <a:chExt cx="1877787" cy="1129564"/>
          </a:xfrm>
        </p:grpSpPr>
        <p:sp>
          <p:nvSpPr>
            <p:cNvPr id="18" name="矩形 17">
              <a:extLst>
                <a:ext uri="{FF2B5EF4-FFF2-40B4-BE49-F238E27FC236}">
                  <a16:creationId xmlns:a16="http://schemas.microsoft.com/office/drawing/2014/main" id="{FC89B397-6165-4974-A9A3-F6C433FAA1DD}"/>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8E866BFC-A5B8-4D81-97E1-2543C6B8D7B5}"/>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F845237A-2105-4AC0-AFA5-AFF3C43C4B64}"/>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7466E5EF-E987-428F-B74A-19D3BEFC8D01}"/>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16607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9" fill="hold"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 calcmode="lin" valueType="num">
                                      <p:cBhvr additive="base">
                                        <p:cTn id="16"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 calcmode="lin" valueType="num">
                                      <p:cBhvr additive="base">
                                        <p:cTn id="22"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par>
                          <p:cTn id="24" fill="hold">
                            <p:stCondLst>
                              <p:cond delay="500"/>
                            </p:stCondLst>
                            <p:childTnLst>
                              <p:par>
                                <p:cTn id="25" presetID="31" presetClass="entr" presetSubtype="0" fill="hold" nodeType="after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 calcmode="lin" valueType="num">
                                      <p:cBhvr>
                                        <p:cTn id="27"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8">
                                            <p:txEl>
                                              <p:pRg st="2" end="2"/>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 calcmode="lin" valueType="num">
                                      <p:cBhvr>
                                        <p:cTn id="33"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34"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35"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36" dur="1000"/>
                                        <p:tgtEl>
                                          <p:spTgt spid="8">
                                            <p:txEl>
                                              <p:pRg st="3" end="3"/>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anim calcmode="lin" valueType="num">
                                      <p:cBhvr>
                                        <p:cTn id="39"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8">
                                            <p:txEl>
                                              <p:pRg st="4" end="4"/>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8">
                                            <p:txEl>
                                              <p:pRg st="5" end="5"/>
                                            </p:txEl>
                                          </p:spTgt>
                                        </p:tgtEl>
                                        <p:attrNameLst>
                                          <p:attrName>style.visibility</p:attrName>
                                        </p:attrNameLst>
                                      </p:cBhvr>
                                      <p:to>
                                        <p:strVal val="visible"/>
                                      </p:to>
                                    </p:set>
                                    <p:anim calcmode="lin" valueType="num">
                                      <p:cBhvr>
                                        <p:cTn id="45" dur="1000" fill="hold"/>
                                        <p:tgtEl>
                                          <p:spTgt spid="8">
                                            <p:txEl>
                                              <p:pRg st="5" end="5"/>
                                            </p:txEl>
                                          </p:spTgt>
                                        </p:tgtEl>
                                        <p:attrNameLst>
                                          <p:attrName>ppt_w</p:attrName>
                                        </p:attrNameLst>
                                      </p:cBhvr>
                                      <p:tavLst>
                                        <p:tav tm="0">
                                          <p:val>
                                            <p:fltVal val="0"/>
                                          </p:val>
                                        </p:tav>
                                        <p:tav tm="100000">
                                          <p:val>
                                            <p:strVal val="#ppt_w"/>
                                          </p:val>
                                        </p:tav>
                                      </p:tavLst>
                                    </p:anim>
                                    <p:anim calcmode="lin" valueType="num">
                                      <p:cBhvr>
                                        <p:cTn id="46" dur="1000" fill="hold"/>
                                        <p:tgtEl>
                                          <p:spTgt spid="8">
                                            <p:txEl>
                                              <p:pRg st="5" end="5"/>
                                            </p:txEl>
                                          </p:spTgt>
                                        </p:tgtEl>
                                        <p:attrNameLst>
                                          <p:attrName>ppt_h</p:attrName>
                                        </p:attrNameLst>
                                      </p:cBhvr>
                                      <p:tavLst>
                                        <p:tav tm="0">
                                          <p:val>
                                            <p:fltVal val="0"/>
                                          </p:val>
                                        </p:tav>
                                        <p:tav tm="100000">
                                          <p:val>
                                            <p:strVal val="#ppt_h"/>
                                          </p:val>
                                        </p:tav>
                                      </p:tavLst>
                                    </p:anim>
                                    <p:anim calcmode="lin" valueType="num">
                                      <p:cBhvr>
                                        <p:cTn id="47" dur="1000" fill="hold"/>
                                        <p:tgtEl>
                                          <p:spTgt spid="8">
                                            <p:txEl>
                                              <p:pRg st="5" end="5"/>
                                            </p:txEl>
                                          </p:spTgt>
                                        </p:tgtEl>
                                        <p:attrNameLst>
                                          <p:attrName>style.rotation</p:attrName>
                                        </p:attrNameLst>
                                      </p:cBhvr>
                                      <p:tavLst>
                                        <p:tav tm="0">
                                          <p:val>
                                            <p:fltVal val="90"/>
                                          </p:val>
                                        </p:tav>
                                        <p:tav tm="100000">
                                          <p:val>
                                            <p:fltVal val="0"/>
                                          </p:val>
                                        </p:tav>
                                      </p:tavLst>
                                    </p:anim>
                                    <p:animEffect transition="in" filter="fade">
                                      <p:cBhvr>
                                        <p:cTn id="48" dur="1000"/>
                                        <p:tgtEl>
                                          <p:spTgt spid="8">
                                            <p:txEl>
                                              <p:pRg st="5" end="5"/>
                                            </p:txEl>
                                          </p:spTgt>
                                        </p:tgtEl>
                                      </p:cBhvr>
                                    </p:animEffect>
                                  </p:childTnLst>
                                </p:cTn>
                              </p:par>
                            </p:childTnLst>
                          </p:cTn>
                        </p:par>
                        <p:par>
                          <p:cTn id="49" fill="hold">
                            <p:stCondLst>
                              <p:cond delay="1500"/>
                            </p:stCondLst>
                            <p:childTnLst>
                              <p:par>
                                <p:cTn id="50" presetID="22" presetClass="entr" presetSubtype="4"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par>
                          <p:cTn id="58" fill="hold">
                            <p:stCondLst>
                              <p:cond delay="500"/>
                            </p:stCondLst>
                            <p:childTnLst>
                              <p:par>
                                <p:cTn id="59" presetID="31" presetClass="entr" presetSubtype="0" fill="hold"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childTnLst>
                          </p:cTn>
                        </p:par>
                        <p:par>
                          <p:cTn id="65" fill="hold">
                            <p:stCondLst>
                              <p:cond delay="1500"/>
                            </p:stCondLst>
                            <p:childTnLst>
                              <p:par>
                                <p:cTn id="66" presetID="2" presetClass="entr" presetSubtype="2" fill="hold" grpId="0" nodeType="after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1+#ppt_w/2"/>
                                          </p:val>
                                        </p:tav>
                                        <p:tav tm="100000">
                                          <p:val>
                                            <p:strVal val="#ppt_x"/>
                                          </p:val>
                                        </p:tav>
                                      </p:tavLst>
                                    </p:anim>
                                    <p:anim calcmode="lin" valueType="num">
                                      <p:cBhvr additive="base">
                                        <p:cTn id="69"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3.2  </a:t>
            </a:r>
            <a:r>
              <a:rPr lang="zh-CN" altLang="en-US" b="1" dirty="0">
                <a:latin typeface="仿宋" panose="02010609060101010101" pitchFamily="49" charset="-122"/>
                <a:ea typeface="仿宋" panose="02010609060101010101" pitchFamily="49" charset="-122"/>
              </a:rPr>
              <a:t>对象</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solidFill>
                  <a:latin typeface="仿宋" panose="02010609060101010101" pitchFamily="49" charset="-122"/>
                  <a:ea typeface="仿宋" panose="02010609060101010101" pitchFamily="49" charset="-122"/>
                </a:rPr>
                <a:t>@Deprecated</a:t>
              </a:r>
              <a:r>
                <a:rPr lang="zh-CN" altLang="en-US" sz="2400" dirty="0">
                  <a:solidFill>
                    <a:schemeClr val="tx1"/>
                  </a:solidFill>
                  <a:latin typeface="仿宋" panose="02010609060101010101" pitchFamily="49" charset="-122"/>
                  <a:ea typeface="仿宋" panose="02010609060101010101" pitchFamily="49" charset="-122"/>
                </a:rPr>
                <a:t>注解</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E7E3F284-2F27-4B39-9501-27BAB1C60175}"/>
              </a:ext>
            </a:extLst>
          </p:cNvPr>
          <p:cNvSpPr/>
          <p:nvPr/>
        </p:nvSpPr>
        <p:spPr>
          <a:xfrm>
            <a:off x="685006" y="1753394"/>
            <a:ext cx="10820400" cy="371174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6F3945F2-C16A-4BEF-A35A-8E67821A877A}"/>
              </a:ext>
            </a:extLst>
          </p:cNvPr>
          <p:cNvSpPr txBox="1">
            <a:spLocks/>
          </p:cNvSpPr>
          <p:nvPr/>
        </p:nvSpPr>
        <p:spPr>
          <a:xfrm>
            <a:off x="1069615" y="2134394"/>
            <a:ext cx="9978591"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注解用于对程序或数据进行说明。</a:t>
            </a: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@Deprecated</a:t>
            </a:r>
            <a:r>
              <a:rPr lang="zh-CN" altLang="en-US" sz="2400" dirty="0">
                <a:solidFill>
                  <a:schemeClr val="tx1"/>
                </a:solidFill>
                <a:latin typeface="仿宋" panose="02010609060101010101" pitchFamily="49" charset="-122"/>
                <a:ea typeface="仿宋" panose="02010609060101010101" pitchFamily="49" charset="-122"/>
              </a:rPr>
              <a:t>是注解中的一种，表示它所注解的域或方法已经过时，不建议再使用。当然，使用也可以。</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使用时，将“</a:t>
            </a:r>
            <a:r>
              <a:rPr lang="en-US" altLang="zh-CN" sz="2400" dirty="0">
                <a:solidFill>
                  <a:schemeClr val="tx1"/>
                </a:solidFill>
                <a:latin typeface="仿宋" panose="02010609060101010101" pitchFamily="49" charset="-122"/>
                <a:ea typeface="仿宋" panose="02010609060101010101" pitchFamily="49" charset="-122"/>
              </a:rPr>
              <a:t>@Deprecated”</a:t>
            </a:r>
            <a:r>
              <a:rPr lang="zh-CN" altLang="en-US" sz="2400" dirty="0">
                <a:solidFill>
                  <a:schemeClr val="tx1"/>
                </a:solidFill>
                <a:latin typeface="仿宋" panose="02010609060101010101" pitchFamily="49" charset="-122"/>
                <a:ea typeface="仿宋" panose="02010609060101010101" pitchFamily="49" charset="-122"/>
              </a:rPr>
              <a:t>放在被注解的域或方法的前面。</a:t>
            </a:r>
          </a:p>
        </p:txBody>
      </p:sp>
      <p:sp>
        <p:nvSpPr>
          <p:cNvPr id="9" name="矩形 8">
            <a:extLst>
              <a:ext uri="{FF2B5EF4-FFF2-40B4-BE49-F238E27FC236}">
                <a16:creationId xmlns:a16="http://schemas.microsoft.com/office/drawing/2014/main" id="{50D0FD1A-D7EA-4F05-B36F-FE52C1E8D9DD}"/>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2F5480A3-9698-44E5-8994-B995841F41E9}"/>
              </a:ext>
            </a:extLst>
          </p:cNvPr>
          <p:cNvGrpSpPr/>
          <p:nvPr/>
        </p:nvGrpSpPr>
        <p:grpSpPr>
          <a:xfrm>
            <a:off x="761207" y="6189669"/>
            <a:ext cx="352250" cy="455613"/>
            <a:chOff x="5449889" y="1827213"/>
            <a:chExt cx="352250" cy="455613"/>
          </a:xfrm>
          <a:solidFill>
            <a:srgbClr val="FFFF00"/>
          </a:solidFill>
        </p:grpSpPr>
        <p:sp>
          <p:nvSpPr>
            <p:cNvPr id="11" name="Freeform 125">
              <a:extLst>
                <a:ext uri="{FF2B5EF4-FFF2-40B4-BE49-F238E27FC236}">
                  <a16:creationId xmlns:a16="http://schemas.microsoft.com/office/drawing/2014/main" id="{226FA461-00CB-4E5D-ABB9-AB0CB551F471}"/>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26CC1FCE-9584-4AEC-AFC5-7236C1DE8236}"/>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3" name="内容占位符 2">
            <a:extLst>
              <a:ext uri="{FF2B5EF4-FFF2-40B4-BE49-F238E27FC236}">
                <a16:creationId xmlns:a16="http://schemas.microsoft.com/office/drawing/2014/main" id="{D58C5039-AE9F-4477-AF3A-C8371A55D548}"/>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3.18】</a:t>
            </a:r>
            <a:r>
              <a:rPr lang="zh-CN" altLang="en-US" sz="2400" dirty="0">
                <a:solidFill>
                  <a:schemeClr val="bg1"/>
                </a:solidFill>
                <a:latin typeface="仿宋" panose="02010609060101010101" pitchFamily="49" charset="-122"/>
                <a:ea typeface="仿宋" panose="02010609060101010101" pitchFamily="49" charset="-122"/>
              </a:rPr>
              <a:t>注解</a:t>
            </a:r>
            <a:r>
              <a:rPr lang="en-US" altLang="zh-CN" sz="2400" dirty="0">
                <a:solidFill>
                  <a:schemeClr val="bg1"/>
                </a:solidFill>
                <a:latin typeface="仿宋" panose="02010609060101010101" pitchFamily="49" charset="-122"/>
                <a:ea typeface="仿宋" panose="02010609060101010101" pitchFamily="49" charset="-122"/>
              </a:rPr>
              <a:t>@Deprecated</a:t>
            </a:r>
            <a:r>
              <a:rPr lang="zh-CN" altLang="en-US" sz="2400" dirty="0">
                <a:solidFill>
                  <a:schemeClr val="bg1"/>
                </a:solidFill>
                <a:latin typeface="仿宋" panose="02010609060101010101" pitchFamily="49" charset="-122"/>
                <a:ea typeface="仿宋" panose="02010609060101010101" pitchFamily="49" charset="-122"/>
              </a:rPr>
              <a:t>的使用。</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Example3_18.java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14" name="组合 13">
            <a:extLst>
              <a:ext uri="{FF2B5EF4-FFF2-40B4-BE49-F238E27FC236}">
                <a16:creationId xmlns:a16="http://schemas.microsoft.com/office/drawing/2014/main" id="{C030DBF9-5E14-406C-AB2B-8E8515668F60}"/>
              </a:ext>
            </a:extLst>
          </p:cNvPr>
          <p:cNvGrpSpPr/>
          <p:nvPr/>
        </p:nvGrpSpPr>
        <p:grpSpPr>
          <a:xfrm>
            <a:off x="9500975" y="4267994"/>
            <a:ext cx="1877787" cy="1129564"/>
            <a:chOff x="9675584" y="5175723"/>
            <a:chExt cx="1877787" cy="1129564"/>
          </a:xfrm>
        </p:grpSpPr>
        <p:sp>
          <p:nvSpPr>
            <p:cNvPr id="15" name="矩形 14">
              <a:extLst>
                <a:ext uri="{FF2B5EF4-FFF2-40B4-BE49-F238E27FC236}">
                  <a16:creationId xmlns:a16="http://schemas.microsoft.com/office/drawing/2014/main" id="{136A47AE-744D-4B8A-8C63-3ABE68D59C3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65CD4E1E-76C2-4FBF-BB06-969A7A3D92F9}"/>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015984F-2334-46F1-BB33-18A9C9DB81A7}"/>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2AF584AE-AD12-4DD0-B44C-F062A2C7E373}"/>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19382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par>
                          <p:cTn id="37" fill="hold">
                            <p:stCondLst>
                              <p:cond delay="500"/>
                            </p:stCondLst>
                            <p:childTnLst>
                              <p:par>
                                <p:cTn id="38" presetID="31"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ppt_w</p:attrName>
                                        </p:attrNameLst>
                                      </p:cBhvr>
                                      <p:tavLst>
                                        <p:tav tm="0">
                                          <p:val>
                                            <p:fltVal val="0"/>
                                          </p:val>
                                        </p:tav>
                                        <p:tav tm="100000">
                                          <p:val>
                                            <p:strVal val="#ppt_w"/>
                                          </p:val>
                                        </p:tav>
                                      </p:tavLst>
                                    </p:anim>
                                    <p:anim calcmode="lin" valueType="num">
                                      <p:cBhvr>
                                        <p:cTn id="41" dur="1000" fill="hold"/>
                                        <p:tgtEl>
                                          <p:spTgt spid="10"/>
                                        </p:tgtEl>
                                        <p:attrNameLst>
                                          <p:attrName>ppt_h</p:attrName>
                                        </p:attrNameLst>
                                      </p:cBhvr>
                                      <p:tavLst>
                                        <p:tav tm="0">
                                          <p:val>
                                            <p:fltVal val="0"/>
                                          </p:val>
                                        </p:tav>
                                        <p:tav tm="100000">
                                          <p:val>
                                            <p:strVal val="#ppt_h"/>
                                          </p:val>
                                        </p:tav>
                                      </p:tavLst>
                                    </p:anim>
                                    <p:anim calcmode="lin" valueType="num">
                                      <p:cBhvr>
                                        <p:cTn id="42" dur="1000" fill="hold"/>
                                        <p:tgtEl>
                                          <p:spTgt spid="10"/>
                                        </p:tgtEl>
                                        <p:attrNameLst>
                                          <p:attrName>style.rotation</p:attrName>
                                        </p:attrNameLst>
                                      </p:cBhvr>
                                      <p:tavLst>
                                        <p:tav tm="0">
                                          <p:val>
                                            <p:fltVal val="90"/>
                                          </p:val>
                                        </p:tav>
                                        <p:tav tm="100000">
                                          <p:val>
                                            <p:fltVal val="0"/>
                                          </p:val>
                                        </p:tav>
                                      </p:tavLst>
                                    </p:anim>
                                    <p:animEffect transition="in" filter="fade">
                                      <p:cBhvr>
                                        <p:cTn id="43" dur="1000"/>
                                        <p:tgtEl>
                                          <p:spTgt spid="10"/>
                                        </p:tgtEl>
                                      </p:cBhvr>
                                    </p:animEffect>
                                  </p:childTnLst>
                                </p:cTn>
                              </p:par>
                            </p:childTnLst>
                          </p:cTn>
                        </p:par>
                        <p:par>
                          <p:cTn id="44" fill="hold">
                            <p:stCondLst>
                              <p:cond delay="1500"/>
                            </p:stCondLst>
                            <p:childTnLst>
                              <p:par>
                                <p:cTn id="45" presetID="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1+#ppt_w/2"/>
                                          </p:val>
                                        </p:tav>
                                        <p:tav tm="100000">
                                          <p:val>
                                            <p:strVal val="#ppt_x"/>
                                          </p:val>
                                        </p:tav>
                                      </p:tavLst>
                                    </p:anim>
                                    <p:anim calcmode="lin" valueType="num">
                                      <p:cBhvr additive="base">
                                        <p:cTn id="4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8" grpId="0" uiExpand="1" build="p"/>
      <p:bldP spid="9" grpId="0" animBg="1"/>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5206" y="2038614"/>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3.3   </a:t>
            </a:r>
            <a:r>
              <a:rPr lang="zh-CN" altLang="en-US" sz="2400" b="1" dirty="0">
                <a:solidFill>
                  <a:schemeClr val="bg1"/>
                </a:solidFill>
                <a:latin typeface="仿宋" panose="02010609060101010101" pitchFamily="49" charset="-122"/>
                <a:ea typeface="仿宋" panose="02010609060101010101" pitchFamily="49" charset="-122"/>
              </a:rPr>
              <a:t>访问权限</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对象组合</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嵌套类</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3.2   </a:t>
            </a:r>
            <a:r>
              <a:rPr lang="zh-CN" altLang="en-US" sz="2400" b="1" dirty="0">
                <a:latin typeface="仿宋" panose="02010609060101010101" pitchFamily="49" charset="-122"/>
                <a:ea typeface="仿宋" panose="02010609060101010101" pitchFamily="49" charset="-122"/>
              </a:rPr>
              <a:t>对象</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包</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3.1   </a:t>
            </a:r>
            <a:r>
              <a:rPr lang="zh-CN" altLang="en-US" sz="2400" b="1" dirty="0">
                <a:latin typeface="仿宋" panose="02010609060101010101" pitchFamily="49" charset="-122"/>
                <a:ea typeface="仿宋" panose="02010609060101010101" pitchFamily="49" charset="-122"/>
              </a:rPr>
              <a:t>类</a:t>
            </a:r>
          </a:p>
        </p:txBody>
      </p:sp>
    </p:spTree>
    <p:extLst>
      <p:ext uri="{BB962C8B-B14F-4D97-AF65-F5344CB8AC3E}">
        <p14:creationId xmlns:p14="http://schemas.microsoft.com/office/powerpoint/2010/main" val="2052060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3.3  </a:t>
            </a:r>
            <a:r>
              <a:rPr lang="zh-CN" altLang="en-US" b="1" dirty="0">
                <a:latin typeface="仿宋" panose="02010609060101010101" pitchFamily="49" charset="-122"/>
                <a:ea typeface="仿宋" panose="02010609060101010101" pitchFamily="49" charset="-122"/>
              </a:rPr>
              <a:t>访问权限</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93F0CD4A-C746-416B-A124-593EE8E0D3EE}"/>
              </a:ext>
            </a:extLst>
          </p:cNvPr>
          <p:cNvSpPr/>
          <p:nvPr/>
        </p:nvSpPr>
        <p:spPr>
          <a:xfrm>
            <a:off x="608806" y="1600994"/>
            <a:ext cx="10287000" cy="319603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F0035390-CBA0-4DC4-A671-6786B0E21039}"/>
              </a:ext>
            </a:extLst>
          </p:cNvPr>
          <p:cNvSpPr txBox="1">
            <a:spLocks/>
          </p:cNvSpPr>
          <p:nvPr/>
        </p:nvSpPr>
        <p:spPr>
          <a:xfrm>
            <a:off x="1066006" y="1905794"/>
            <a:ext cx="9224601" cy="2581800"/>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封装时用适当的保护修饰词就可以对域或方法起到保护作用。</a:t>
            </a:r>
          </a:p>
          <a:p>
            <a:pPr marL="0" indent="45720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Java</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中保护修饰词包括</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private</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（私有的）、</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protected</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（保护的）和</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public</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（公有的），定义类时用这些修饰词就可以对域或方法设置保护权限。</a:t>
            </a:r>
          </a:p>
        </p:txBody>
      </p:sp>
      <p:sp>
        <p:nvSpPr>
          <p:cNvPr id="9" name="矩形 8">
            <a:extLst>
              <a:ext uri="{FF2B5EF4-FFF2-40B4-BE49-F238E27FC236}">
                <a16:creationId xmlns:a16="http://schemas.microsoft.com/office/drawing/2014/main" id="{BF37A5C4-2157-4165-A724-5918B2276F8F}"/>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3AED437B-C005-4DF3-B86D-A212D3054566}"/>
              </a:ext>
            </a:extLst>
          </p:cNvPr>
          <p:cNvGrpSpPr/>
          <p:nvPr/>
        </p:nvGrpSpPr>
        <p:grpSpPr>
          <a:xfrm flipH="1">
            <a:off x="6575336" y="5348447"/>
            <a:ext cx="5441599" cy="1357947"/>
            <a:chOff x="897607" y="5043462"/>
            <a:chExt cx="5441599" cy="1357947"/>
          </a:xfrm>
        </p:grpSpPr>
        <p:sp>
          <p:nvSpPr>
            <p:cNvPr id="11" name="矩形 10">
              <a:extLst>
                <a:ext uri="{FF2B5EF4-FFF2-40B4-BE49-F238E27FC236}">
                  <a16:creationId xmlns:a16="http://schemas.microsoft.com/office/drawing/2014/main" id="{2A9C6FE9-9313-483C-9599-2CF2F832E1B8}"/>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4A61613D-1DA9-4812-B7D5-35617164CFE6}"/>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5BF60E48-3316-44CC-A28E-943C6F7F37A4}"/>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31BC63CC-07B3-4B3C-A112-15146DFFE26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052AD7A9-3F7B-4F6C-8D74-538473E689B4}"/>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A3D636A3-12D3-4301-BF66-5C4AF9EC285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8814A738-5E0C-4FC0-9D47-35BA9D538147}"/>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CCD6EB89-4F3E-4FFD-A57F-934495D9AFD8}"/>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38C8DEC4-C767-4823-949A-9BE30DDE5E2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14BA2B25-92CD-446F-A88B-C5C59396453E}"/>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61B46FE9-0180-409D-8241-37B8A43ED0E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18732E81-ECF2-4D21-B792-C05D1CE3CDC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4BC4C14D-352F-4B76-BEEE-F9A5C77F07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A30E161C-FFBD-43B5-B0E3-8BF2F82A7AF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54238D16-A647-417B-8567-C85E3BC4C4C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0E8FF394-807F-44E7-959A-148423C8977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79A0BCF7-9771-4B17-8255-A23A0FB1A665}"/>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87431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8" grpId="0" uiExpand="1" build="p"/>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3.3  </a:t>
            </a:r>
            <a:r>
              <a:rPr lang="zh-CN" altLang="en-US" b="1" dirty="0">
                <a:latin typeface="仿宋" panose="02010609060101010101" pitchFamily="49" charset="-122"/>
                <a:ea typeface="仿宋" panose="02010609060101010101" pitchFamily="49" charset="-122"/>
              </a:rPr>
              <a:t>访问权限</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Private</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修饰成员</a:t>
              </a:r>
            </a:p>
          </p:txBody>
        </p:sp>
      </p:gr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4BA3D774-51AA-4172-A6A7-D803E617C193}"/>
              </a:ext>
            </a:extLst>
          </p:cNvPr>
          <p:cNvSpPr/>
          <p:nvPr/>
        </p:nvSpPr>
        <p:spPr>
          <a:xfrm>
            <a:off x="952500" y="1817821"/>
            <a:ext cx="10287000" cy="440071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613ACAF9-8D8F-47D4-BE50-A5DBD2FD31B0}"/>
              </a:ext>
            </a:extLst>
          </p:cNvPr>
          <p:cNvSpPr txBox="1">
            <a:spLocks/>
          </p:cNvSpPr>
          <p:nvPr/>
        </p:nvSpPr>
        <p:spPr>
          <a:xfrm>
            <a:off x="1181100" y="2122621"/>
            <a:ext cx="9586552" cy="4648200"/>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用关键字</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private</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修饰的成员称为私有成员。</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private</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修饰域的形式：</a:t>
            </a:r>
          </a:p>
          <a:p>
            <a:pPr marL="0" indent="1076325">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private </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数据类型 域名</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45720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private</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修饰方法的形式：</a:t>
            </a:r>
          </a:p>
          <a:p>
            <a:pPr marL="0" indent="1076325">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private </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方法类型 方法名</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形参表列</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1076325">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1076325">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方法体</a:t>
            </a:r>
          </a:p>
          <a:p>
            <a:pPr marL="0" indent="1076325">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p:txBody>
      </p:sp>
      <p:grpSp>
        <p:nvGrpSpPr>
          <p:cNvPr id="9" name="组合 8">
            <a:extLst>
              <a:ext uri="{FF2B5EF4-FFF2-40B4-BE49-F238E27FC236}">
                <a16:creationId xmlns:a16="http://schemas.microsoft.com/office/drawing/2014/main" id="{11024CA8-7050-4110-B752-E420AC9AD6BA}"/>
              </a:ext>
            </a:extLst>
          </p:cNvPr>
          <p:cNvGrpSpPr/>
          <p:nvPr/>
        </p:nvGrpSpPr>
        <p:grpSpPr>
          <a:xfrm>
            <a:off x="8972325" y="4794857"/>
            <a:ext cx="2114775" cy="1366364"/>
            <a:chOff x="9675584" y="5175723"/>
            <a:chExt cx="1748271" cy="1129564"/>
          </a:xfrm>
        </p:grpSpPr>
        <p:sp>
          <p:nvSpPr>
            <p:cNvPr id="10" name="矩形 9">
              <a:extLst>
                <a:ext uri="{FF2B5EF4-FFF2-40B4-BE49-F238E27FC236}">
                  <a16:creationId xmlns:a16="http://schemas.microsoft.com/office/drawing/2014/main" id="{59F9BF36-38BB-4EC1-9A4A-48CD30F62A15}"/>
                </a:ext>
              </a:extLst>
            </p:cNvPr>
            <p:cNvSpPr/>
            <p:nvPr/>
          </p:nvSpPr>
          <p:spPr>
            <a:xfrm>
              <a:off x="11157153"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1AF9B6F4-CB5B-40F7-B719-AE845ECB4607}"/>
                </a:ext>
              </a:extLst>
            </p:cNvPr>
            <p:cNvSpPr/>
            <p:nvPr/>
          </p:nvSpPr>
          <p:spPr>
            <a:xfrm>
              <a:off x="10701469"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D77D24E0-33B9-455E-A8F0-85EA8FE6EF66}"/>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D9A2F973-3C3E-4BEB-938C-CD7A4D315BF0}"/>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1515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3" fill="hold" nodeType="after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 calcmode="lin" valueType="num">
                                      <p:cBhvr additive="base">
                                        <p:cTn id="29"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
                                            <p:txEl>
                                              <p:pRg st="3" end="3"/>
                                            </p:txEl>
                                          </p:spTgt>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 calcmode="lin" valueType="num">
                                      <p:cBhvr additive="base">
                                        <p:cTn id="33" dur="5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
                                            <p:txEl>
                                              <p:pRg st="4" end="4"/>
                                            </p:txEl>
                                          </p:spTgt>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0-#ppt_h/2"/>
                                          </p:val>
                                        </p:tav>
                                        <p:tav tm="100000">
                                          <p:val>
                                            <p:strVal val="#ppt_y"/>
                                          </p:val>
                                        </p:tav>
                                      </p:tavLst>
                                    </p:anim>
                                  </p:childTnLst>
                                </p:cTn>
                              </p:par>
                              <p:par>
                                <p:cTn id="39" presetID="2" presetClass="entr" presetSubtype="3" fill="hold" nodeType="with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 calcmode="lin" valueType="num">
                                      <p:cBhvr additive="base">
                                        <p:cTn id="41" dur="500" fill="hold"/>
                                        <p:tgtEl>
                                          <p:spTgt spid="8">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
                                            <p:txEl>
                                              <p:pRg st="6" end="6"/>
                                            </p:txEl>
                                          </p:spTgt>
                                        </p:tgtEl>
                                        <p:attrNameLst>
                                          <p:attrName>ppt_y</p:attrName>
                                        </p:attrNameLst>
                                      </p:cBhvr>
                                      <p:tavLst>
                                        <p:tav tm="0">
                                          <p:val>
                                            <p:strVal val="0-#ppt_h/2"/>
                                          </p:val>
                                        </p:tav>
                                        <p:tav tm="100000">
                                          <p:val>
                                            <p:strVal val="#ppt_y"/>
                                          </p:val>
                                        </p:tav>
                                      </p:tavLst>
                                    </p:anim>
                                  </p:childTnLst>
                                </p:cTn>
                              </p:par>
                            </p:childTnLst>
                          </p:cTn>
                        </p:par>
                        <p:par>
                          <p:cTn id="43" fill="hold">
                            <p:stCondLst>
                              <p:cond delay="1000"/>
                            </p:stCondLst>
                            <p:childTnLst>
                              <p:par>
                                <p:cTn id="44" presetID="22" presetClass="entr" presetSubtype="4"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3.3  </a:t>
            </a:r>
            <a:r>
              <a:rPr lang="zh-CN" altLang="en-US" b="1" dirty="0">
                <a:latin typeface="仿宋" panose="02010609060101010101" pitchFamily="49" charset="-122"/>
                <a:ea typeface="仿宋" panose="02010609060101010101" pitchFamily="49" charset="-122"/>
              </a:rPr>
              <a:t>访问权限</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Private</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修饰成员</a:t>
              </a:r>
            </a:p>
          </p:txBody>
        </p:sp>
      </p:grpSp>
      <p:sp>
        <p:nvSpPr>
          <p:cNvPr id="7" name="圆角矩形 11">
            <a:extLst>
              <a:ext uri="{FF2B5EF4-FFF2-40B4-BE49-F238E27FC236}">
                <a16:creationId xmlns:a16="http://schemas.microsoft.com/office/drawing/2014/main" id="{C78839EA-A4AE-4C90-A417-44999FE85BF7}"/>
              </a:ext>
            </a:extLst>
          </p:cNvPr>
          <p:cNvSpPr/>
          <p:nvPr/>
        </p:nvSpPr>
        <p:spPr>
          <a:xfrm>
            <a:off x="649207" y="1759554"/>
            <a:ext cx="10287000" cy="319603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a16="http://schemas.microsoft.com/office/drawing/2014/main" id="{D0780138-AC1B-4F83-B8D8-118172F9A5B7}"/>
              </a:ext>
            </a:extLst>
          </p:cNvPr>
          <p:cNvSpPr txBox="1">
            <a:spLocks/>
          </p:cNvSpPr>
          <p:nvPr/>
        </p:nvSpPr>
        <p:spPr>
          <a:xfrm>
            <a:off x="1066006" y="1905795"/>
            <a:ext cx="9224601" cy="2717364"/>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私有成员只能被所在类中的方法访问</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，类外的其它任何方法或对象都不能访问，所以私有成员具有最高的保护权限。</a:t>
            </a:r>
          </a:p>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一般地，域的访问权限应该声明为</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private</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，以便对数据起到保护作用。</a:t>
            </a:r>
          </a:p>
        </p:txBody>
      </p:sp>
      <p:sp>
        <p:nvSpPr>
          <p:cNvPr id="9" name="矩形 8">
            <a:extLst>
              <a:ext uri="{FF2B5EF4-FFF2-40B4-BE49-F238E27FC236}">
                <a16:creationId xmlns:a16="http://schemas.microsoft.com/office/drawing/2014/main" id="{3BC01517-02CB-410A-B66A-51A7B64E5575}"/>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2A8CDAF8-F7D3-4E30-A022-6398B04C2D26}"/>
              </a:ext>
            </a:extLst>
          </p:cNvPr>
          <p:cNvGrpSpPr/>
          <p:nvPr/>
        </p:nvGrpSpPr>
        <p:grpSpPr>
          <a:xfrm flipH="1">
            <a:off x="6575336" y="5348447"/>
            <a:ext cx="5441599" cy="1357947"/>
            <a:chOff x="897607" y="5043462"/>
            <a:chExt cx="5441599" cy="1357947"/>
          </a:xfrm>
        </p:grpSpPr>
        <p:sp>
          <p:nvSpPr>
            <p:cNvPr id="11" name="矩形 10">
              <a:extLst>
                <a:ext uri="{FF2B5EF4-FFF2-40B4-BE49-F238E27FC236}">
                  <a16:creationId xmlns:a16="http://schemas.microsoft.com/office/drawing/2014/main" id="{A7675028-C371-4935-B0B2-F7277627E1B5}"/>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5C37014-2C05-4431-A666-11CF383E9403}"/>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875EB41-BD64-421E-835A-D755D83EE59A}"/>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06BA27E-C3E0-40C9-A85C-3FB99FBB1E3E}"/>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EE8D184-739C-4B5F-88FD-CA699D63DAA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55D609A-D785-4306-BC98-643D6F399CA4}"/>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3D17C4D-A148-40EF-B4AF-25C9F0FBABF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881356DC-F5BF-4B50-96B6-37D00DD7A5C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8C00746B-6967-4E11-B94A-FF262CF83FCD}"/>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7CD4DC5-C806-42E2-A4EC-DCBDABDF994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F3376B7-46AD-49D8-84DF-17AF9CE6E3C3}"/>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2CE4263B-6A0A-456A-BDBC-362DFC19413B}"/>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E7EB9B43-6704-4F61-A1E1-3B4AEC684EF1}"/>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16619B5-13E7-4FCE-B914-B46E6971643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A08733DA-595D-4265-8E46-0E0DF3337F83}"/>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D7979E1-1490-4C4E-ACD4-3FE79C22DBA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14187C94-304D-481B-97E1-80517344C5F4}"/>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1215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2"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uiExpand="1" build="p"/>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1187546"/>
            <a:ext cx="12192000"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封装和隐藏</a:t>
              </a:r>
            </a:p>
          </p:txBody>
        </p:sp>
      </p:grpSp>
      <p:sp>
        <p:nvSpPr>
          <p:cNvPr id="10" name="矩形 9">
            <a:extLst>
              <a:ext uri="{FF2B5EF4-FFF2-40B4-BE49-F238E27FC236}">
                <a16:creationId xmlns:a16="http://schemas.microsoft.com/office/drawing/2014/main" id="{4F0B4596-9B4B-4DC8-913B-65B33CF215C2}"/>
              </a:ext>
            </a:extLst>
          </p:cNvPr>
          <p:cNvSpPr/>
          <p:nvPr/>
        </p:nvSpPr>
        <p:spPr>
          <a:xfrm>
            <a:off x="-2345" y="6185889"/>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B264B714-4217-467F-AEE9-3DDACC01C43A}"/>
              </a:ext>
            </a:extLst>
          </p:cNvPr>
          <p:cNvGrpSpPr/>
          <p:nvPr/>
        </p:nvGrpSpPr>
        <p:grpSpPr>
          <a:xfrm flipH="1">
            <a:off x="6561268" y="5476908"/>
            <a:ext cx="5441599" cy="1357947"/>
            <a:chOff x="897607" y="5043462"/>
            <a:chExt cx="5441599" cy="1357947"/>
          </a:xfrm>
        </p:grpSpPr>
        <p:sp>
          <p:nvSpPr>
            <p:cNvPr id="12" name="矩形 11">
              <a:extLst>
                <a:ext uri="{FF2B5EF4-FFF2-40B4-BE49-F238E27FC236}">
                  <a16:creationId xmlns:a16="http://schemas.microsoft.com/office/drawing/2014/main" id="{EC4009C4-102B-423E-A3DB-A4F257EBE7F7}"/>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9EC3740-B80D-4B54-BB29-E5561F3A1C1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C60B999-94E8-4D21-AC74-762F716B1298}"/>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0DAA1D2-0A9F-4C23-B7B6-87C09ACCF252}"/>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B639CBC-FF6D-41CB-9DFC-EE3C2232C70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4203FEA-8C3E-4D39-850D-75C55FAB9D7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8ECCA87-4821-4C87-9734-A2F4526B69E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D6E9B45F-DC4D-49FC-9342-880AA739DDE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3821DBE2-2A9B-4804-8866-27D393A684CB}"/>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3FBB1AB-2854-41E4-AC5F-19BF934FA0F9}"/>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C3461BDC-EF8C-4235-A2ED-C07E55E468A4}"/>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661AC1A-47E3-45D2-9874-01EBF28F94C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752407DC-AF85-4777-AEDA-7C9CCB9BEDA8}"/>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39A9952-EF7A-478C-B200-5A49BC9EC30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1591C4B-632A-4313-A320-A62D021A9C8B}"/>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0D9C99C-6F36-4D6C-B723-313B725DF76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87DB643F-7B09-4A1E-80F2-FB14BB665398}"/>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a:extLst>
              <a:ext uri="{FF2B5EF4-FFF2-40B4-BE49-F238E27FC236}">
                <a16:creationId xmlns:a16="http://schemas.microsoft.com/office/drawing/2014/main" id="{5E015EC3-6243-4002-BCC9-9199188B2CE9}"/>
              </a:ext>
            </a:extLst>
          </p:cNvPr>
          <p:cNvSpPr/>
          <p:nvPr/>
        </p:nvSpPr>
        <p:spPr>
          <a:xfrm>
            <a:off x="1588" y="2934226"/>
            <a:ext cx="12190412" cy="39253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内容占位符 2">
            <a:extLst>
              <a:ext uri="{FF2B5EF4-FFF2-40B4-BE49-F238E27FC236}">
                <a16:creationId xmlns:a16="http://schemas.microsoft.com/office/drawing/2014/main" id="{FC51A79E-328C-44E3-BB04-FD53BDF9B6B2}"/>
              </a:ext>
            </a:extLst>
          </p:cNvPr>
          <p:cNvSpPr txBox="1">
            <a:spLocks/>
          </p:cNvSpPr>
          <p:nvPr/>
        </p:nvSpPr>
        <p:spPr>
          <a:xfrm>
            <a:off x="600646" y="1910982"/>
            <a:ext cx="11063525" cy="106679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封装就是将对象的属性（域</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数据）和行为（方法</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函数）定义在一起，形成一个集合。封装的结果得到一个类。比如对学生类的封装：</a:t>
            </a:r>
          </a:p>
        </p:txBody>
      </p:sp>
      <p:sp>
        <p:nvSpPr>
          <p:cNvPr id="32" name="矩形 31">
            <a:extLst>
              <a:ext uri="{FF2B5EF4-FFF2-40B4-BE49-F238E27FC236}">
                <a16:creationId xmlns:a16="http://schemas.microsoft.com/office/drawing/2014/main" id="{ABBF5808-123E-4945-A24F-23E041D99E4E}"/>
              </a:ext>
            </a:extLst>
          </p:cNvPr>
          <p:cNvSpPr/>
          <p:nvPr/>
        </p:nvSpPr>
        <p:spPr>
          <a:xfrm>
            <a:off x="1588" y="1707854"/>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0153B8BA-34E5-4667-A13F-1648BA100806}"/>
              </a:ext>
            </a:extLst>
          </p:cNvPr>
          <p:cNvGrpSpPr/>
          <p:nvPr/>
        </p:nvGrpSpPr>
        <p:grpSpPr>
          <a:xfrm>
            <a:off x="8838406" y="4875168"/>
            <a:ext cx="3293547" cy="1981200"/>
            <a:chOff x="9675584" y="5175723"/>
            <a:chExt cx="1877787" cy="1129564"/>
          </a:xfrm>
        </p:grpSpPr>
        <p:sp>
          <p:nvSpPr>
            <p:cNvPr id="34" name="矩形 33">
              <a:extLst>
                <a:ext uri="{FF2B5EF4-FFF2-40B4-BE49-F238E27FC236}">
                  <a16:creationId xmlns:a16="http://schemas.microsoft.com/office/drawing/2014/main" id="{5FDC0BCA-DC10-420E-BE43-0CD049BEEEBB}"/>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3E334623-0999-46F8-8EB8-EBCF87C39D9E}"/>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A4BC8B69-2E22-4924-8C1D-6A111455B7DC}"/>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10887435-2897-49DE-A4F1-ECADD1A2E878}"/>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内容占位符 2">
            <a:extLst>
              <a:ext uri="{FF2B5EF4-FFF2-40B4-BE49-F238E27FC236}">
                <a16:creationId xmlns:a16="http://schemas.microsoft.com/office/drawing/2014/main" id="{C0B265E6-3DCB-4548-AF31-DB5890544F2A}"/>
              </a:ext>
            </a:extLst>
          </p:cNvPr>
          <p:cNvSpPr txBox="1">
            <a:spLocks/>
          </p:cNvSpPr>
          <p:nvPr/>
        </p:nvSpPr>
        <p:spPr>
          <a:xfrm>
            <a:off x="1142206" y="2981000"/>
            <a:ext cx="9588642" cy="340831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dirty="0">
                <a:solidFill>
                  <a:schemeClr val="tx1"/>
                </a:solidFill>
              </a:rPr>
              <a:t>class Student{</a:t>
            </a:r>
          </a:p>
          <a:p>
            <a:pPr marL="533386" lvl="1" indent="0">
              <a:lnSpc>
                <a:spcPct val="150000"/>
              </a:lnSpc>
              <a:buNone/>
            </a:pPr>
            <a:r>
              <a:rPr lang="en-US" altLang="zh-CN" dirty="0">
                <a:solidFill>
                  <a:schemeClr val="tx1"/>
                </a:solidFill>
              </a:rPr>
              <a:t>private String id;//</a:t>
            </a:r>
            <a:r>
              <a:rPr lang="zh-CN" altLang="en-US" dirty="0">
                <a:solidFill>
                  <a:schemeClr val="tx1"/>
                </a:solidFill>
              </a:rPr>
              <a:t>学号</a:t>
            </a:r>
          </a:p>
          <a:p>
            <a:pPr marL="533386" lvl="1" indent="0">
              <a:lnSpc>
                <a:spcPct val="150000"/>
              </a:lnSpc>
              <a:buNone/>
            </a:pPr>
            <a:r>
              <a:rPr lang="en-US" altLang="zh-CN" dirty="0">
                <a:solidFill>
                  <a:schemeClr val="tx1"/>
                </a:solidFill>
              </a:rPr>
              <a:t>private String name;//</a:t>
            </a:r>
            <a:r>
              <a:rPr lang="zh-CN" altLang="en-US" dirty="0">
                <a:solidFill>
                  <a:schemeClr val="tx1"/>
                </a:solidFill>
              </a:rPr>
              <a:t>姓名</a:t>
            </a:r>
          </a:p>
          <a:p>
            <a:pPr marL="533386" lvl="1" indent="0">
              <a:lnSpc>
                <a:spcPct val="150000"/>
              </a:lnSpc>
              <a:buNone/>
            </a:pPr>
            <a:r>
              <a:rPr lang="en-US" altLang="zh-CN" dirty="0">
                <a:solidFill>
                  <a:schemeClr val="tx1"/>
                </a:solidFill>
              </a:rPr>
              <a:t>private char gender;//</a:t>
            </a:r>
            <a:r>
              <a:rPr lang="zh-CN" altLang="en-US" dirty="0">
                <a:solidFill>
                  <a:schemeClr val="tx1"/>
                </a:solidFill>
              </a:rPr>
              <a:t>性别</a:t>
            </a:r>
          </a:p>
          <a:p>
            <a:pPr marL="533386" lvl="1" indent="0">
              <a:lnSpc>
                <a:spcPct val="150000"/>
              </a:lnSpc>
              <a:buNone/>
            </a:pPr>
            <a:r>
              <a:rPr lang="en-US" altLang="zh-CN" dirty="0">
                <a:solidFill>
                  <a:schemeClr val="tx1"/>
                </a:solidFill>
              </a:rPr>
              <a:t>private </a:t>
            </a:r>
            <a:r>
              <a:rPr lang="en-US" altLang="zh-CN" dirty="0" err="1">
                <a:solidFill>
                  <a:schemeClr val="tx1"/>
                </a:solidFill>
              </a:rPr>
              <a:t>int</a:t>
            </a:r>
            <a:r>
              <a:rPr lang="en-US" altLang="zh-CN" dirty="0">
                <a:solidFill>
                  <a:schemeClr val="tx1"/>
                </a:solidFill>
              </a:rPr>
              <a:t> age;//</a:t>
            </a:r>
            <a:r>
              <a:rPr lang="zh-CN" altLang="en-US" dirty="0">
                <a:solidFill>
                  <a:schemeClr val="tx1"/>
                </a:solidFill>
              </a:rPr>
              <a:t>年龄</a:t>
            </a:r>
          </a:p>
          <a:p>
            <a:pPr marL="533386" lvl="1" indent="0">
              <a:lnSpc>
                <a:spcPct val="150000"/>
              </a:lnSpc>
              <a:buNone/>
            </a:pPr>
            <a:r>
              <a:rPr lang="en-US" altLang="zh-CN" dirty="0">
                <a:solidFill>
                  <a:schemeClr val="tx1"/>
                </a:solidFill>
              </a:rPr>
              <a:t>private float score;//</a:t>
            </a:r>
            <a:r>
              <a:rPr lang="zh-CN" altLang="en-US" dirty="0">
                <a:solidFill>
                  <a:schemeClr val="tx1"/>
                </a:solidFill>
              </a:rPr>
              <a:t>成绩</a:t>
            </a:r>
          </a:p>
          <a:p>
            <a:pPr marL="533386" lvl="1" indent="0">
              <a:lnSpc>
                <a:spcPct val="150000"/>
              </a:lnSpc>
              <a:buNone/>
            </a:pPr>
            <a:r>
              <a:rPr lang="en-US" altLang="zh-CN" dirty="0">
                <a:solidFill>
                  <a:schemeClr val="tx1"/>
                </a:solidFill>
              </a:rPr>
              <a:t>public void show(){//……}//</a:t>
            </a:r>
            <a:r>
              <a:rPr lang="zh-CN" altLang="en-US" dirty="0">
                <a:solidFill>
                  <a:schemeClr val="tx1"/>
                </a:solidFill>
              </a:rPr>
              <a:t>方法，显示学生信息</a:t>
            </a:r>
          </a:p>
          <a:p>
            <a:pPr marL="0" indent="0">
              <a:lnSpc>
                <a:spcPct val="150000"/>
              </a:lnSpc>
              <a:buNone/>
            </a:pPr>
            <a:r>
              <a:rPr lang="en-US" altLang="zh-CN" dirty="0">
                <a:solidFill>
                  <a:schemeClr val="tx1"/>
                </a:solidFill>
              </a:rPr>
              <a:t>}</a:t>
            </a:r>
          </a:p>
        </p:txBody>
      </p:sp>
    </p:spTree>
    <p:extLst>
      <p:ext uri="{BB962C8B-B14F-4D97-AF65-F5344CB8AC3E}">
        <p14:creationId xmlns:p14="http://schemas.microsoft.com/office/powerpoint/2010/main" val="2401631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3.3  </a:t>
            </a:r>
            <a:r>
              <a:rPr lang="zh-CN" altLang="en-US" b="1" dirty="0">
                <a:latin typeface="仿宋" panose="02010609060101010101" pitchFamily="49" charset="-122"/>
                <a:ea typeface="仿宋" panose="02010609060101010101" pitchFamily="49" charset="-122"/>
              </a:rPr>
              <a:t>访问权限</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Public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修饰成员</a:t>
              </a:r>
            </a:p>
          </p:txBody>
        </p:sp>
      </p:gr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圆角矩形 11">
            <a:extLst>
              <a:ext uri="{FF2B5EF4-FFF2-40B4-BE49-F238E27FC236}">
                <a16:creationId xmlns:a16="http://schemas.microsoft.com/office/drawing/2014/main" id="{752CF820-834F-4663-9D17-5B781D2E78BF}"/>
              </a:ext>
            </a:extLst>
          </p:cNvPr>
          <p:cNvSpPr/>
          <p:nvPr/>
        </p:nvSpPr>
        <p:spPr>
          <a:xfrm>
            <a:off x="837406" y="1600994"/>
            <a:ext cx="10287000" cy="440071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内容占位符 2">
            <a:extLst>
              <a:ext uri="{FF2B5EF4-FFF2-40B4-BE49-F238E27FC236}">
                <a16:creationId xmlns:a16="http://schemas.microsoft.com/office/drawing/2014/main" id="{52A21CDB-86E3-4AE6-B210-7B8EFB64D5FC}"/>
              </a:ext>
            </a:extLst>
          </p:cNvPr>
          <p:cNvSpPr txBox="1">
            <a:spLocks/>
          </p:cNvSpPr>
          <p:nvPr/>
        </p:nvSpPr>
        <p:spPr>
          <a:xfrm>
            <a:off x="989806" y="1829594"/>
            <a:ext cx="9586552" cy="4495800"/>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用关键字</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public</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修饰的成员称为公有成员。</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public</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修饰域的形式：</a:t>
            </a:r>
          </a:p>
          <a:p>
            <a:pPr marL="0" indent="98425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public </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数据类型 域名</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45720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public</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修饰方法的形式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98425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public </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方法类型 方法名</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形参表列</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98425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98425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方法体</a:t>
            </a:r>
          </a:p>
          <a:p>
            <a:pPr marL="0" indent="98425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p:txBody>
      </p:sp>
      <p:grpSp>
        <p:nvGrpSpPr>
          <p:cNvPr id="32" name="组合 31">
            <a:extLst>
              <a:ext uri="{FF2B5EF4-FFF2-40B4-BE49-F238E27FC236}">
                <a16:creationId xmlns:a16="http://schemas.microsoft.com/office/drawing/2014/main" id="{E6CCA12A-0EF2-4DFB-9FEC-27D2E35CAA8C}"/>
              </a:ext>
            </a:extLst>
          </p:cNvPr>
          <p:cNvGrpSpPr/>
          <p:nvPr/>
        </p:nvGrpSpPr>
        <p:grpSpPr>
          <a:xfrm>
            <a:off x="8857231" y="4578030"/>
            <a:ext cx="2114775" cy="1366364"/>
            <a:chOff x="9675584" y="5175723"/>
            <a:chExt cx="1748271" cy="1129564"/>
          </a:xfrm>
        </p:grpSpPr>
        <p:sp>
          <p:nvSpPr>
            <p:cNvPr id="33" name="矩形 32">
              <a:extLst>
                <a:ext uri="{FF2B5EF4-FFF2-40B4-BE49-F238E27FC236}">
                  <a16:creationId xmlns:a16="http://schemas.microsoft.com/office/drawing/2014/main" id="{562FE3EB-0FF5-4152-A4F0-62A9E6522DC2}"/>
                </a:ext>
              </a:extLst>
            </p:cNvPr>
            <p:cNvSpPr/>
            <p:nvPr/>
          </p:nvSpPr>
          <p:spPr>
            <a:xfrm>
              <a:off x="11157153"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AB976F58-B935-43C4-B2F7-EBBDBD5CB2DF}"/>
                </a:ext>
              </a:extLst>
            </p:cNvPr>
            <p:cNvSpPr/>
            <p:nvPr/>
          </p:nvSpPr>
          <p:spPr>
            <a:xfrm>
              <a:off x="10701469"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86A0E650-D34C-4490-9921-2CAD2DA50B00}"/>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EE2318FD-E9B6-4068-BCAC-2E3B206053A1}"/>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63208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circle(in)">
                                      <p:cBhvr>
                                        <p:cTn id="10" dur="2000"/>
                                        <p:tgtEl>
                                          <p:spTgt spid="30"/>
                                        </p:tgtEl>
                                      </p:cBhvr>
                                    </p:animEffect>
                                  </p:childTnLst>
                                </p:cTn>
                              </p:par>
                            </p:childTnLst>
                          </p:cTn>
                        </p:par>
                        <p:par>
                          <p:cTn id="11" fill="hold">
                            <p:stCondLst>
                              <p:cond delay="2000"/>
                            </p:stCondLst>
                            <p:childTnLst>
                              <p:par>
                                <p:cTn id="12" presetID="2" presetClass="entr" presetSubtype="9" fill="hold" nodeType="afterEffect">
                                  <p:stCondLst>
                                    <p:cond delay="0"/>
                                  </p:stCondLst>
                                  <p:childTnLst>
                                    <p:set>
                                      <p:cBhvr>
                                        <p:cTn id="13" dur="1" fill="hold">
                                          <p:stCondLst>
                                            <p:cond delay="0"/>
                                          </p:stCondLst>
                                        </p:cTn>
                                        <p:tgtEl>
                                          <p:spTgt spid="31">
                                            <p:txEl>
                                              <p:pRg st="0" end="0"/>
                                            </p:txEl>
                                          </p:spTgt>
                                        </p:tgtEl>
                                        <p:attrNameLst>
                                          <p:attrName>style.visibility</p:attrName>
                                        </p:attrNameLst>
                                      </p:cBhvr>
                                      <p:to>
                                        <p:strVal val="visible"/>
                                      </p:to>
                                    </p:set>
                                    <p:anim calcmode="lin" valueType="num">
                                      <p:cBhvr additive="base">
                                        <p:cTn id="14"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1">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stCondLst>
                                    <p:cond delay="0"/>
                                  </p:stCondLst>
                                  <p:childTnLst>
                                    <p:set>
                                      <p:cBhvr>
                                        <p:cTn id="17" dur="1" fill="hold">
                                          <p:stCondLst>
                                            <p:cond delay="0"/>
                                          </p:stCondLst>
                                        </p:cTn>
                                        <p:tgtEl>
                                          <p:spTgt spid="31">
                                            <p:txEl>
                                              <p:pRg st="1" end="1"/>
                                            </p:txEl>
                                          </p:spTgt>
                                        </p:tgtEl>
                                        <p:attrNameLst>
                                          <p:attrName>style.visibility</p:attrName>
                                        </p:attrNameLst>
                                      </p:cBhvr>
                                      <p:to>
                                        <p:strVal val="visible"/>
                                      </p:to>
                                    </p:set>
                                    <p:anim calcmode="lin" valueType="num">
                                      <p:cBhvr additive="base">
                                        <p:cTn id="18" dur="500" fill="hold"/>
                                        <p:tgtEl>
                                          <p:spTgt spid="31">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1">
                                            <p:txEl>
                                              <p:pRg st="2" end="2"/>
                                            </p:txEl>
                                          </p:spTgt>
                                        </p:tgtEl>
                                        <p:attrNameLst>
                                          <p:attrName>style.visibility</p:attrName>
                                        </p:attrNameLst>
                                      </p:cBhvr>
                                      <p:to>
                                        <p:strVal val="visible"/>
                                      </p:to>
                                    </p:set>
                                    <p:anim calcmode="lin" valueType="num">
                                      <p:cBhvr additive="base">
                                        <p:cTn id="24" dur="500" fill="hold"/>
                                        <p:tgtEl>
                                          <p:spTgt spid="31">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1">
                                            <p:txEl>
                                              <p:pRg st="2" end="2"/>
                                            </p:txEl>
                                          </p:spTgt>
                                        </p:tgtEl>
                                        <p:attrNameLst>
                                          <p:attrName>ppt_y</p:attrName>
                                        </p:attrNameLst>
                                      </p:cBhvr>
                                      <p:tavLst>
                                        <p:tav tm="0">
                                          <p:val>
                                            <p:strVal val="0-#ppt_h/2"/>
                                          </p:val>
                                        </p:tav>
                                        <p:tav tm="100000">
                                          <p:val>
                                            <p:strVal val="#ppt_y"/>
                                          </p:val>
                                        </p:tav>
                                      </p:tavLst>
                                    </p:anim>
                                  </p:childTnLst>
                                </p:cTn>
                              </p:par>
                              <p:par>
                                <p:cTn id="26" presetID="2" presetClass="entr" presetSubtype="3" fill="hold" nodeType="withEffect">
                                  <p:stCondLst>
                                    <p:cond delay="0"/>
                                  </p:stCondLst>
                                  <p:childTnLst>
                                    <p:set>
                                      <p:cBhvr>
                                        <p:cTn id="27" dur="1" fill="hold">
                                          <p:stCondLst>
                                            <p:cond delay="0"/>
                                          </p:stCondLst>
                                        </p:cTn>
                                        <p:tgtEl>
                                          <p:spTgt spid="31">
                                            <p:txEl>
                                              <p:pRg st="3" end="3"/>
                                            </p:txEl>
                                          </p:spTgt>
                                        </p:tgtEl>
                                        <p:attrNameLst>
                                          <p:attrName>style.visibility</p:attrName>
                                        </p:attrNameLst>
                                      </p:cBhvr>
                                      <p:to>
                                        <p:strVal val="visible"/>
                                      </p:to>
                                    </p:set>
                                    <p:anim calcmode="lin" valueType="num">
                                      <p:cBhvr additive="base">
                                        <p:cTn id="28" dur="500" fill="hold"/>
                                        <p:tgtEl>
                                          <p:spTgt spid="31">
                                            <p:txEl>
                                              <p:pRg st="3" end="3"/>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31">
                                            <p:txEl>
                                              <p:pRg st="3" end="3"/>
                                            </p:txEl>
                                          </p:spTgt>
                                        </p:tgtEl>
                                        <p:attrNameLst>
                                          <p:attrName>ppt_y</p:attrName>
                                        </p:attrNameLst>
                                      </p:cBhvr>
                                      <p:tavLst>
                                        <p:tav tm="0">
                                          <p:val>
                                            <p:strVal val="0-#ppt_h/2"/>
                                          </p:val>
                                        </p:tav>
                                        <p:tav tm="100000">
                                          <p:val>
                                            <p:strVal val="#ppt_y"/>
                                          </p:val>
                                        </p:tav>
                                      </p:tavLst>
                                    </p:anim>
                                  </p:childTnLst>
                                </p:cTn>
                              </p:par>
                              <p:par>
                                <p:cTn id="30" presetID="2" presetClass="entr" presetSubtype="3" fill="hold" nodeType="withEffect">
                                  <p:stCondLst>
                                    <p:cond delay="0"/>
                                  </p:stCondLst>
                                  <p:childTnLst>
                                    <p:set>
                                      <p:cBhvr>
                                        <p:cTn id="31" dur="1" fill="hold">
                                          <p:stCondLst>
                                            <p:cond delay="0"/>
                                          </p:stCondLst>
                                        </p:cTn>
                                        <p:tgtEl>
                                          <p:spTgt spid="31">
                                            <p:txEl>
                                              <p:pRg st="4" end="4"/>
                                            </p:txEl>
                                          </p:spTgt>
                                        </p:tgtEl>
                                        <p:attrNameLst>
                                          <p:attrName>style.visibility</p:attrName>
                                        </p:attrNameLst>
                                      </p:cBhvr>
                                      <p:to>
                                        <p:strVal val="visible"/>
                                      </p:to>
                                    </p:set>
                                    <p:anim calcmode="lin" valueType="num">
                                      <p:cBhvr additive="base">
                                        <p:cTn id="32" dur="500" fill="hold"/>
                                        <p:tgtEl>
                                          <p:spTgt spid="31">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1">
                                            <p:txEl>
                                              <p:pRg st="4" end="4"/>
                                            </p:txEl>
                                          </p:spTgt>
                                        </p:tgtEl>
                                        <p:attrNameLst>
                                          <p:attrName>ppt_y</p:attrName>
                                        </p:attrNameLst>
                                      </p:cBhvr>
                                      <p:tavLst>
                                        <p:tav tm="0">
                                          <p:val>
                                            <p:strVal val="0-#ppt_h/2"/>
                                          </p:val>
                                        </p:tav>
                                        <p:tav tm="100000">
                                          <p:val>
                                            <p:strVal val="#ppt_y"/>
                                          </p:val>
                                        </p:tav>
                                      </p:tavLst>
                                    </p:anim>
                                  </p:childTnLst>
                                </p:cTn>
                              </p:par>
                              <p:par>
                                <p:cTn id="34" presetID="2" presetClass="entr" presetSubtype="3" fill="hold" nodeType="withEffect">
                                  <p:stCondLst>
                                    <p:cond delay="0"/>
                                  </p:stCondLst>
                                  <p:childTnLst>
                                    <p:set>
                                      <p:cBhvr>
                                        <p:cTn id="35" dur="1" fill="hold">
                                          <p:stCondLst>
                                            <p:cond delay="0"/>
                                          </p:stCondLst>
                                        </p:cTn>
                                        <p:tgtEl>
                                          <p:spTgt spid="31">
                                            <p:txEl>
                                              <p:pRg st="5" end="5"/>
                                            </p:txEl>
                                          </p:spTgt>
                                        </p:tgtEl>
                                        <p:attrNameLst>
                                          <p:attrName>style.visibility</p:attrName>
                                        </p:attrNameLst>
                                      </p:cBhvr>
                                      <p:to>
                                        <p:strVal val="visible"/>
                                      </p:to>
                                    </p:set>
                                    <p:anim calcmode="lin" valueType="num">
                                      <p:cBhvr additive="base">
                                        <p:cTn id="36" dur="500" fill="hold"/>
                                        <p:tgtEl>
                                          <p:spTgt spid="31">
                                            <p:txEl>
                                              <p:pRg st="5" end="5"/>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1">
                                            <p:txEl>
                                              <p:pRg st="5" end="5"/>
                                            </p:txEl>
                                          </p:spTgt>
                                        </p:tgtEl>
                                        <p:attrNameLst>
                                          <p:attrName>ppt_y</p:attrName>
                                        </p:attrNameLst>
                                      </p:cBhvr>
                                      <p:tavLst>
                                        <p:tav tm="0">
                                          <p:val>
                                            <p:strVal val="0-#ppt_h/2"/>
                                          </p:val>
                                        </p:tav>
                                        <p:tav tm="100000">
                                          <p:val>
                                            <p:strVal val="#ppt_y"/>
                                          </p:val>
                                        </p:tav>
                                      </p:tavLst>
                                    </p:anim>
                                  </p:childTnLst>
                                </p:cTn>
                              </p:par>
                              <p:par>
                                <p:cTn id="38" presetID="2" presetClass="entr" presetSubtype="3" fill="hold" nodeType="withEffect">
                                  <p:stCondLst>
                                    <p:cond delay="0"/>
                                  </p:stCondLst>
                                  <p:childTnLst>
                                    <p:set>
                                      <p:cBhvr>
                                        <p:cTn id="39" dur="1" fill="hold">
                                          <p:stCondLst>
                                            <p:cond delay="0"/>
                                          </p:stCondLst>
                                        </p:cTn>
                                        <p:tgtEl>
                                          <p:spTgt spid="31">
                                            <p:txEl>
                                              <p:pRg st="6" end="6"/>
                                            </p:txEl>
                                          </p:spTgt>
                                        </p:tgtEl>
                                        <p:attrNameLst>
                                          <p:attrName>style.visibility</p:attrName>
                                        </p:attrNameLst>
                                      </p:cBhvr>
                                      <p:to>
                                        <p:strVal val="visible"/>
                                      </p:to>
                                    </p:set>
                                    <p:anim calcmode="lin" valueType="num">
                                      <p:cBhvr additive="base">
                                        <p:cTn id="40" dur="500" fill="hold"/>
                                        <p:tgtEl>
                                          <p:spTgt spid="31">
                                            <p:txEl>
                                              <p:pRg st="6" end="6"/>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31">
                                            <p:txEl>
                                              <p:pRg st="6" end="6"/>
                                            </p:txEl>
                                          </p:spTgt>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down)">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3.3  </a:t>
            </a:r>
            <a:r>
              <a:rPr lang="zh-CN" altLang="en-US" b="1" dirty="0">
                <a:latin typeface="仿宋" panose="02010609060101010101" pitchFamily="49" charset="-122"/>
                <a:ea typeface="仿宋" panose="02010609060101010101" pitchFamily="49" charset="-122"/>
              </a:rPr>
              <a:t>访问权限</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Public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修饰成员</a:t>
              </a:r>
            </a:p>
          </p:txBody>
        </p:sp>
      </p:gr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D7DF56AC-2474-46E4-91EB-6E39F20F892F}"/>
              </a:ext>
            </a:extLst>
          </p:cNvPr>
          <p:cNvSpPr/>
          <p:nvPr/>
        </p:nvSpPr>
        <p:spPr>
          <a:xfrm>
            <a:off x="685006" y="1524794"/>
            <a:ext cx="10820400" cy="3810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3C73805F-4878-4B00-B07B-A9DC9A57F166}"/>
              </a:ext>
            </a:extLst>
          </p:cNvPr>
          <p:cNvSpPr txBox="1">
            <a:spLocks/>
          </p:cNvSpPr>
          <p:nvPr/>
        </p:nvSpPr>
        <p:spPr>
          <a:xfrm>
            <a:off x="837406" y="1600994"/>
            <a:ext cx="10435791"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公有成员可以被所在类的其它方法访问；可以在类体外通过对象名直接访问；</a:t>
            </a:r>
          </a:p>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可以被同一包中或不同包中的子类继承，并且可以被子类中的方法直接访问；</a:t>
            </a:r>
          </a:p>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还可以在子类的类体外通过子类的对象名直接访问。一般地，成员方法的保护权限应该声明为</a:t>
            </a:r>
            <a:r>
              <a:rPr lang="en-US" altLang="zh-CN" sz="2400" dirty="0">
                <a:solidFill>
                  <a:schemeClr val="tx1"/>
                </a:solidFill>
                <a:latin typeface="仿宋" panose="02010609060101010101" pitchFamily="49" charset="-122"/>
                <a:ea typeface="仿宋" panose="02010609060101010101" pitchFamily="49" charset="-122"/>
              </a:rPr>
              <a:t>public</a:t>
            </a:r>
            <a:r>
              <a:rPr lang="zh-CN" altLang="en-US" sz="2400" dirty="0">
                <a:solidFill>
                  <a:schemeClr val="tx1"/>
                </a:solidFill>
                <a:latin typeface="仿宋" panose="02010609060101010101" pitchFamily="49" charset="-122"/>
                <a:ea typeface="仿宋" panose="02010609060101010101" pitchFamily="49" charset="-122"/>
              </a:rPr>
              <a:t>，以使对象能够与其它类的对象进行适当的通讯。</a:t>
            </a:r>
          </a:p>
        </p:txBody>
      </p:sp>
      <p:sp>
        <p:nvSpPr>
          <p:cNvPr id="9" name="矩形 8">
            <a:extLst>
              <a:ext uri="{FF2B5EF4-FFF2-40B4-BE49-F238E27FC236}">
                <a16:creationId xmlns:a16="http://schemas.microsoft.com/office/drawing/2014/main" id="{F51038FD-1B7C-4626-917C-32EAE572B435}"/>
              </a:ext>
            </a:extLst>
          </p:cNvPr>
          <p:cNvSpPr/>
          <p:nvPr/>
        </p:nvSpPr>
        <p:spPr>
          <a:xfrm>
            <a:off x="0" y="5639594"/>
            <a:ext cx="12192000" cy="1219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D6D46234-962D-4C8C-AC9E-CC8F2B5B33A1}"/>
              </a:ext>
            </a:extLst>
          </p:cNvPr>
          <p:cNvGrpSpPr/>
          <p:nvPr/>
        </p:nvGrpSpPr>
        <p:grpSpPr>
          <a:xfrm>
            <a:off x="761207" y="5791994"/>
            <a:ext cx="352250" cy="455613"/>
            <a:chOff x="5449889" y="1429538"/>
            <a:chExt cx="352250" cy="455613"/>
          </a:xfrm>
          <a:solidFill>
            <a:srgbClr val="FFFF00"/>
          </a:solidFill>
        </p:grpSpPr>
        <p:sp>
          <p:nvSpPr>
            <p:cNvPr id="11" name="Freeform 125">
              <a:extLst>
                <a:ext uri="{FF2B5EF4-FFF2-40B4-BE49-F238E27FC236}">
                  <a16:creationId xmlns:a16="http://schemas.microsoft.com/office/drawing/2014/main" id="{1C5FB9FA-7D69-48D4-9EF6-026C9A17C73B}"/>
                </a:ext>
              </a:extLst>
            </p:cNvPr>
            <p:cNvSpPr>
              <a:spLocks noEditPoints="1"/>
            </p:cNvSpPr>
            <p:nvPr/>
          </p:nvSpPr>
          <p:spPr bwMode="auto">
            <a:xfrm>
              <a:off x="5449889" y="1429538"/>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A0616E47-B8EF-4A9C-97D3-47CD1A0FC19F}"/>
                </a:ext>
              </a:extLst>
            </p:cNvPr>
            <p:cNvSpPr>
              <a:spLocks noEditPoints="1"/>
            </p:cNvSpPr>
            <p:nvPr/>
          </p:nvSpPr>
          <p:spPr bwMode="auto">
            <a:xfrm>
              <a:off x="5575301" y="1621626"/>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3" name="内容占位符 2">
            <a:extLst>
              <a:ext uri="{FF2B5EF4-FFF2-40B4-BE49-F238E27FC236}">
                <a16:creationId xmlns:a16="http://schemas.microsoft.com/office/drawing/2014/main" id="{A5428E8C-A180-46DB-B20F-6AF27EAC947E}"/>
              </a:ext>
            </a:extLst>
          </p:cNvPr>
          <p:cNvSpPr txBox="1">
            <a:spLocks/>
          </p:cNvSpPr>
          <p:nvPr/>
        </p:nvSpPr>
        <p:spPr>
          <a:xfrm>
            <a:off x="1069615" y="5791994"/>
            <a:ext cx="97499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3.19】</a:t>
            </a:r>
            <a:r>
              <a:rPr lang="zh-CN" altLang="en-US" sz="2400" dirty="0">
                <a:solidFill>
                  <a:schemeClr val="bg1"/>
                </a:solidFill>
                <a:latin typeface="仿宋" panose="02010609060101010101" pitchFamily="49" charset="-122"/>
                <a:ea typeface="仿宋" panose="02010609060101010101" pitchFamily="49" charset="-122"/>
              </a:rPr>
              <a:t>重新定义</a:t>
            </a:r>
            <a:r>
              <a:rPr lang="en-US" altLang="zh-CN" sz="2400" dirty="0">
                <a:solidFill>
                  <a:schemeClr val="bg1"/>
                </a:solidFill>
                <a:latin typeface="仿宋" panose="02010609060101010101" pitchFamily="49" charset="-122"/>
                <a:ea typeface="仿宋" panose="02010609060101010101" pitchFamily="49" charset="-122"/>
              </a:rPr>
              <a:t>Point</a:t>
            </a:r>
            <a:r>
              <a:rPr lang="zh-CN" altLang="en-US" sz="2400" dirty="0">
                <a:solidFill>
                  <a:schemeClr val="bg1"/>
                </a:solidFill>
                <a:latin typeface="仿宋" panose="02010609060101010101" pitchFamily="49" charset="-122"/>
                <a:ea typeface="仿宋" panose="02010609060101010101" pitchFamily="49" charset="-122"/>
              </a:rPr>
              <a:t>类，为类中的域和方法加上必要的访问权限。</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Example3_19.java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1145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 calcmode="lin" valueType="num">
                                      <p:cBhvr>
                                        <p:cTn id="38" dur="1000" fill="hold"/>
                                        <p:tgtEl>
                                          <p:spTgt spid="10"/>
                                        </p:tgtEl>
                                        <p:attrNameLst>
                                          <p:attrName>style.rotation</p:attrName>
                                        </p:attrNameLst>
                                      </p:cBhvr>
                                      <p:tavLst>
                                        <p:tav tm="0">
                                          <p:val>
                                            <p:fltVal val="90"/>
                                          </p:val>
                                        </p:tav>
                                        <p:tav tm="100000">
                                          <p:val>
                                            <p:fltVal val="0"/>
                                          </p:val>
                                        </p:tav>
                                      </p:tavLst>
                                    </p:anim>
                                    <p:animEffect transition="in" filter="fade">
                                      <p:cBhvr>
                                        <p:cTn id="39" dur="1000"/>
                                        <p:tgtEl>
                                          <p:spTgt spid="10"/>
                                        </p:tgtEl>
                                      </p:cBhvr>
                                    </p:animEffect>
                                  </p:childTnLst>
                                </p:cTn>
                              </p:par>
                            </p:childTnLst>
                          </p:cTn>
                        </p:par>
                        <p:par>
                          <p:cTn id="40" fill="hold">
                            <p:stCondLst>
                              <p:cond delay="1500"/>
                            </p:stCondLst>
                            <p:childTnLst>
                              <p:par>
                                <p:cTn id="41" presetID="2" presetClass="entr" presetSubtype="2"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8" grpId="0" uiExpand="1" build="p"/>
      <p:bldP spid="9" grpId="0" animBg="1"/>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3.3  </a:t>
            </a:r>
            <a:r>
              <a:rPr lang="zh-CN" altLang="en-US" b="1" dirty="0">
                <a:latin typeface="仿宋" panose="02010609060101010101" pitchFamily="49" charset="-122"/>
                <a:ea typeface="仿宋" panose="02010609060101010101" pitchFamily="49" charset="-122"/>
              </a:rPr>
              <a:t>访问权限</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Protected</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修饰成员</a:t>
              </a:r>
            </a:p>
          </p:txBody>
        </p:sp>
      </p:grpSp>
      <p:sp>
        <p:nvSpPr>
          <p:cNvPr id="14" name="圆角矩形 11">
            <a:extLst>
              <a:ext uri="{FF2B5EF4-FFF2-40B4-BE49-F238E27FC236}">
                <a16:creationId xmlns:a16="http://schemas.microsoft.com/office/drawing/2014/main" id="{D5B43768-55A7-468F-8D0C-399E1109AD1A}"/>
              </a:ext>
            </a:extLst>
          </p:cNvPr>
          <p:cNvSpPr/>
          <p:nvPr/>
        </p:nvSpPr>
        <p:spPr>
          <a:xfrm>
            <a:off x="837406" y="1600994"/>
            <a:ext cx="10287000" cy="48006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CF9A723D-8702-49E7-80EE-5415DBA0A8E9}"/>
              </a:ext>
            </a:extLst>
          </p:cNvPr>
          <p:cNvSpPr txBox="1">
            <a:spLocks/>
          </p:cNvSpPr>
          <p:nvPr/>
        </p:nvSpPr>
        <p:spPr>
          <a:xfrm>
            <a:off x="1066006" y="1753394"/>
            <a:ext cx="9586552" cy="4495800"/>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用关键字</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protected</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修饰的成员称为保护成员。</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protected</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修饰域的形式：</a:t>
            </a:r>
          </a:p>
          <a:p>
            <a:pPr marL="0" indent="1076325">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protected </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数据类型 域名</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45720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protected</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修饰方法的形式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1076325">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protected </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方法类型 方法名</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形参表列</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1076325">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1076325">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方法体</a:t>
            </a:r>
          </a:p>
          <a:p>
            <a:pPr marL="0" indent="1076325">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p:txBody>
      </p:sp>
      <p:grpSp>
        <p:nvGrpSpPr>
          <p:cNvPr id="17" name="组合 16">
            <a:extLst>
              <a:ext uri="{FF2B5EF4-FFF2-40B4-BE49-F238E27FC236}">
                <a16:creationId xmlns:a16="http://schemas.microsoft.com/office/drawing/2014/main" id="{9A833619-B476-4BED-8C2E-9F3E913850C5}"/>
              </a:ext>
            </a:extLst>
          </p:cNvPr>
          <p:cNvGrpSpPr/>
          <p:nvPr/>
        </p:nvGrpSpPr>
        <p:grpSpPr>
          <a:xfrm>
            <a:off x="8857231" y="4959030"/>
            <a:ext cx="2114775" cy="1366364"/>
            <a:chOff x="9675584" y="5175723"/>
            <a:chExt cx="1748271" cy="1129564"/>
          </a:xfrm>
        </p:grpSpPr>
        <p:sp>
          <p:nvSpPr>
            <p:cNvPr id="18" name="矩形 17">
              <a:extLst>
                <a:ext uri="{FF2B5EF4-FFF2-40B4-BE49-F238E27FC236}">
                  <a16:creationId xmlns:a16="http://schemas.microsoft.com/office/drawing/2014/main" id="{E246DEF5-739E-4384-A239-2823A807481A}"/>
                </a:ext>
              </a:extLst>
            </p:cNvPr>
            <p:cNvSpPr/>
            <p:nvPr/>
          </p:nvSpPr>
          <p:spPr>
            <a:xfrm>
              <a:off x="11157153"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9439E9C7-04DC-43A7-BBB0-D92D68165F2C}"/>
                </a:ext>
              </a:extLst>
            </p:cNvPr>
            <p:cNvSpPr/>
            <p:nvPr/>
          </p:nvSpPr>
          <p:spPr>
            <a:xfrm>
              <a:off x="10701469"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4A6B88DC-DE47-4539-B63D-7C55C65FD72F}"/>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3BACD060-5CEF-4426-A858-A67B1F146374}"/>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78627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par>
                          <p:cTn id="8" fill="hold">
                            <p:stCondLst>
                              <p:cond delay="2000"/>
                            </p:stCondLst>
                            <p:childTnLst>
                              <p:par>
                                <p:cTn id="9" presetID="2" presetClass="entr" presetSubtype="9" fill="hold"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 calcmode="lin" valueType="num">
                                      <p:cBhvr additive="base">
                                        <p:cTn id="11"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2500"/>
                            </p:stCondLst>
                            <p:childTnLst>
                              <p:par>
                                <p:cTn id="14" presetID="31" presetClass="entr" presetSubtype="0" fill="hold" nodeType="after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 calcmode="lin" valueType="num">
                                      <p:cBhvr>
                                        <p:cTn id="16" dur="10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17" dur="1000" fill="hold"/>
                                        <p:tgtEl>
                                          <p:spTgt spid="15">
                                            <p:txEl>
                                              <p:pRg st="1" end="1"/>
                                            </p:txEl>
                                          </p:spTgt>
                                        </p:tgtEl>
                                        <p:attrNameLst>
                                          <p:attrName>ppt_h</p:attrName>
                                        </p:attrNameLst>
                                      </p:cBhvr>
                                      <p:tavLst>
                                        <p:tav tm="0">
                                          <p:val>
                                            <p:fltVal val="0"/>
                                          </p:val>
                                        </p:tav>
                                        <p:tav tm="100000">
                                          <p:val>
                                            <p:strVal val="#ppt_h"/>
                                          </p:val>
                                        </p:tav>
                                      </p:tavLst>
                                    </p:anim>
                                    <p:anim calcmode="lin" valueType="num">
                                      <p:cBhvr>
                                        <p:cTn id="18" dur="1000" fill="hold"/>
                                        <p:tgtEl>
                                          <p:spTgt spid="15">
                                            <p:txEl>
                                              <p:pRg st="1" end="1"/>
                                            </p:txEl>
                                          </p:spTgt>
                                        </p:tgtEl>
                                        <p:attrNameLst>
                                          <p:attrName>style.rotation</p:attrName>
                                        </p:attrNameLst>
                                      </p:cBhvr>
                                      <p:tavLst>
                                        <p:tav tm="0">
                                          <p:val>
                                            <p:fltVal val="90"/>
                                          </p:val>
                                        </p:tav>
                                        <p:tav tm="100000">
                                          <p:val>
                                            <p:fltVal val="0"/>
                                          </p:val>
                                        </p:tav>
                                      </p:tavLst>
                                    </p:anim>
                                    <p:animEffect transition="in" filter="fade">
                                      <p:cBhvr>
                                        <p:cTn id="19" dur="1000"/>
                                        <p:tgtEl>
                                          <p:spTgt spid="1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 calcmode="lin" valueType="num">
                                      <p:cBhvr additive="base">
                                        <p:cTn id="24" dur="500" fill="hold"/>
                                        <p:tgtEl>
                                          <p:spTgt spid="15">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5">
                                            <p:txEl>
                                              <p:pRg st="2" end="2"/>
                                            </p:txEl>
                                          </p:spTgt>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31" presetClass="entr" presetSubtype="0" fill="hold" nodeType="after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 calcmode="lin" valueType="num">
                                      <p:cBhvr>
                                        <p:cTn id="29" dur="1000" fill="hold"/>
                                        <p:tgtEl>
                                          <p:spTgt spid="15">
                                            <p:txEl>
                                              <p:pRg st="3" end="3"/>
                                            </p:txEl>
                                          </p:spTgt>
                                        </p:tgtEl>
                                        <p:attrNameLst>
                                          <p:attrName>ppt_w</p:attrName>
                                        </p:attrNameLst>
                                      </p:cBhvr>
                                      <p:tavLst>
                                        <p:tav tm="0">
                                          <p:val>
                                            <p:fltVal val="0"/>
                                          </p:val>
                                        </p:tav>
                                        <p:tav tm="100000">
                                          <p:val>
                                            <p:strVal val="#ppt_w"/>
                                          </p:val>
                                        </p:tav>
                                      </p:tavLst>
                                    </p:anim>
                                    <p:anim calcmode="lin" valueType="num">
                                      <p:cBhvr>
                                        <p:cTn id="30" dur="1000" fill="hold"/>
                                        <p:tgtEl>
                                          <p:spTgt spid="15">
                                            <p:txEl>
                                              <p:pRg st="3" end="3"/>
                                            </p:txEl>
                                          </p:spTgt>
                                        </p:tgtEl>
                                        <p:attrNameLst>
                                          <p:attrName>ppt_h</p:attrName>
                                        </p:attrNameLst>
                                      </p:cBhvr>
                                      <p:tavLst>
                                        <p:tav tm="0">
                                          <p:val>
                                            <p:fltVal val="0"/>
                                          </p:val>
                                        </p:tav>
                                        <p:tav tm="100000">
                                          <p:val>
                                            <p:strVal val="#ppt_h"/>
                                          </p:val>
                                        </p:tav>
                                      </p:tavLst>
                                    </p:anim>
                                    <p:anim calcmode="lin" valueType="num">
                                      <p:cBhvr>
                                        <p:cTn id="31" dur="1000" fill="hold"/>
                                        <p:tgtEl>
                                          <p:spTgt spid="15">
                                            <p:txEl>
                                              <p:pRg st="3" end="3"/>
                                            </p:txEl>
                                          </p:spTgt>
                                        </p:tgtEl>
                                        <p:attrNameLst>
                                          <p:attrName>style.rotation</p:attrName>
                                        </p:attrNameLst>
                                      </p:cBhvr>
                                      <p:tavLst>
                                        <p:tav tm="0">
                                          <p:val>
                                            <p:fltVal val="90"/>
                                          </p:val>
                                        </p:tav>
                                        <p:tav tm="100000">
                                          <p:val>
                                            <p:fltVal val="0"/>
                                          </p:val>
                                        </p:tav>
                                      </p:tavLst>
                                    </p:anim>
                                    <p:animEffect transition="in" filter="fade">
                                      <p:cBhvr>
                                        <p:cTn id="32" dur="1000"/>
                                        <p:tgtEl>
                                          <p:spTgt spid="15">
                                            <p:txEl>
                                              <p:pRg st="3" end="3"/>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15">
                                            <p:txEl>
                                              <p:pRg st="4" end="4"/>
                                            </p:txEl>
                                          </p:spTgt>
                                        </p:tgtEl>
                                        <p:attrNameLst>
                                          <p:attrName>style.visibility</p:attrName>
                                        </p:attrNameLst>
                                      </p:cBhvr>
                                      <p:to>
                                        <p:strVal val="visible"/>
                                      </p:to>
                                    </p:set>
                                    <p:anim calcmode="lin" valueType="num">
                                      <p:cBhvr>
                                        <p:cTn id="35" dur="1000" fill="hold"/>
                                        <p:tgtEl>
                                          <p:spTgt spid="15">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15">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15">
                                            <p:txEl>
                                              <p:pRg st="4" end="4"/>
                                            </p:txEl>
                                          </p:spTgt>
                                        </p:tgtEl>
                                        <p:attrNameLst>
                                          <p:attrName>style.rotation</p:attrName>
                                        </p:attrNameLst>
                                      </p:cBhvr>
                                      <p:tavLst>
                                        <p:tav tm="0">
                                          <p:val>
                                            <p:fltVal val="90"/>
                                          </p:val>
                                        </p:tav>
                                        <p:tav tm="100000">
                                          <p:val>
                                            <p:fltVal val="0"/>
                                          </p:val>
                                        </p:tav>
                                      </p:tavLst>
                                    </p:anim>
                                    <p:animEffect transition="in" filter="fade">
                                      <p:cBhvr>
                                        <p:cTn id="38" dur="1000"/>
                                        <p:tgtEl>
                                          <p:spTgt spid="15">
                                            <p:txEl>
                                              <p:pRg st="4" end="4"/>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15">
                                            <p:txEl>
                                              <p:pRg st="5" end="5"/>
                                            </p:txEl>
                                          </p:spTgt>
                                        </p:tgtEl>
                                        <p:attrNameLst>
                                          <p:attrName>style.visibility</p:attrName>
                                        </p:attrNameLst>
                                      </p:cBhvr>
                                      <p:to>
                                        <p:strVal val="visible"/>
                                      </p:to>
                                    </p:set>
                                    <p:anim calcmode="lin" valueType="num">
                                      <p:cBhvr>
                                        <p:cTn id="41" dur="1000" fill="hold"/>
                                        <p:tgtEl>
                                          <p:spTgt spid="15">
                                            <p:txEl>
                                              <p:pRg st="5" end="5"/>
                                            </p:txEl>
                                          </p:spTgt>
                                        </p:tgtEl>
                                        <p:attrNameLst>
                                          <p:attrName>ppt_w</p:attrName>
                                        </p:attrNameLst>
                                      </p:cBhvr>
                                      <p:tavLst>
                                        <p:tav tm="0">
                                          <p:val>
                                            <p:fltVal val="0"/>
                                          </p:val>
                                        </p:tav>
                                        <p:tav tm="100000">
                                          <p:val>
                                            <p:strVal val="#ppt_w"/>
                                          </p:val>
                                        </p:tav>
                                      </p:tavLst>
                                    </p:anim>
                                    <p:anim calcmode="lin" valueType="num">
                                      <p:cBhvr>
                                        <p:cTn id="42" dur="1000" fill="hold"/>
                                        <p:tgtEl>
                                          <p:spTgt spid="15">
                                            <p:txEl>
                                              <p:pRg st="5" end="5"/>
                                            </p:txEl>
                                          </p:spTgt>
                                        </p:tgtEl>
                                        <p:attrNameLst>
                                          <p:attrName>ppt_h</p:attrName>
                                        </p:attrNameLst>
                                      </p:cBhvr>
                                      <p:tavLst>
                                        <p:tav tm="0">
                                          <p:val>
                                            <p:fltVal val="0"/>
                                          </p:val>
                                        </p:tav>
                                        <p:tav tm="100000">
                                          <p:val>
                                            <p:strVal val="#ppt_h"/>
                                          </p:val>
                                        </p:tav>
                                      </p:tavLst>
                                    </p:anim>
                                    <p:anim calcmode="lin" valueType="num">
                                      <p:cBhvr>
                                        <p:cTn id="43" dur="1000" fill="hold"/>
                                        <p:tgtEl>
                                          <p:spTgt spid="15">
                                            <p:txEl>
                                              <p:pRg st="5" end="5"/>
                                            </p:txEl>
                                          </p:spTgt>
                                        </p:tgtEl>
                                        <p:attrNameLst>
                                          <p:attrName>style.rotation</p:attrName>
                                        </p:attrNameLst>
                                      </p:cBhvr>
                                      <p:tavLst>
                                        <p:tav tm="0">
                                          <p:val>
                                            <p:fltVal val="90"/>
                                          </p:val>
                                        </p:tav>
                                        <p:tav tm="100000">
                                          <p:val>
                                            <p:fltVal val="0"/>
                                          </p:val>
                                        </p:tav>
                                      </p:tavLst>
                                    </p:anim>
                                    <p:animEffect transition="in" filter="fade">
                                      <p:cBhvr>
                                        <p:cTn id="44" dur="1000"/>
                                        <p:tgtEl>
                                          <p:spTgt spid="15">
                                            <p:txEl>
                                              <p:pRg st="5" end="5"/>
                                            </p:txEl>
                                          </p:spTgt>
                                        </p:tgtEl>
                                      </p:cBhvr>
                                    </p:animEffect>
                                  </p:childTnLst>
                                </p:cTn>
                              </p:par>
                              <p:par>
                                <p:cTn id="45" presetID="31" presetClass="entr" presetSubtype="0" fill="hold" nodeType="withEffect">
                                  <p:stCondLst>
                                    <p:cond delay="0"/>
                                  </p:stCondLst>
                                  <p:childTnLst>
                                    <p:set>
                                      <p:cBhvr>
                                        <p:cTn id="46" dur="1" fill="hold">
                                          <p:stCondLst>
                                            <p:cond delay="0"/>
                                          </p:stCondLst>
                                        </p:cTn>
                                        <p:tgtEl>
                                          <p:spTgt spid="15">
                                            <p:txEl>
                                              <p:pRg st="6" end="6"/>
                                            </p:txEl>
                                          </p:spTgt>
                                        </p:tgtEl>
                                        <p:attrNameLst>
                                          <p:attrName>style.visibility</p:attrName>
                                        </p:attrNameLst>
                                      </p:cBhvr>
                                      <p:to>
                                        <p:strVal val="visible"/>
                                      </p:to>
                                    </p:set>
                                    <p:anim calcmode="lin" valueType="num">
                                      <p:cBhvr>
                                        <p:cTn id="47" dur="1000" fill="hold"/>
                                        <p:tgtEl>
                                          <p:spTgt spid="15">
                                            <p:txEl>
                                              <p:pRg st="6" end="6"/>
                                            </p:txEl>
                                          </p:spTgt>
                                        </p:tgtEl>
                                        <p:attrNameLst>
                                          <p:attrName>ppt_w</p:attrName>
                                        </p:attrNameLst>
                                      </p:cBhvr>
                                      <p:tavLst>
                                        <p:tav tm="0">
                                          <p:val>
                                            <p:fltVal val="0"/>
                                          </p:val>
                                        </p:tav>
                                        <p:tav tm="100000">
                                          <p:val>
                                            <p:strVal val="#ppt_w"/>
                                          </p:val>
                                        </p:tav>
                                      </p:tavLst>
                                    </p:anim>
                                    <p:anim calcmode="lin" valueType="num">
                                      <p:cBhvr>
                                        <p:cTn id="48" dur="1000" fill="hold"/>
                                        <p:tgtEl>
                                          <p:spTgt spid="15">
                                            <p:txEl>
                                              <p:pRg st="6" end="6"/>
                                            </p:txEl>
                                          </p:spTgt>
                                        </p:tgtEl>
                                        <p:attrNameLst>
                                          <p:attrName>ppt_h</p:attrName>
                                        </p:attrNameLst>
                                      </p:cBhvr>
                                      <p:tavLst>
                                        <p:tav tm="0">
                                          <p:val>
                                            <p:fltVal val="0"/>
                                          </p:val>
                                        </p:tav>
                                        <p:tav tm="100000">
                                          <p:val>
                                            <p:strVal val="#ppt_h"/>
                                          </p:val>
                                        </p:tav>
                                      </p:tavLst>
                                    </p:anim>
                                    <p:anim calcmode="lin" valueType="num">
                                      <p:cBhvr>
                                        <p:cTn id="49" dur="1000" fill="hold"/>
                                        <p:tgtEl>
                                          <p:spTgt spid="15">
                                            <p:txEl>
                                              <p:pRg st="6" end="6"/>
                                            </p:txEl>
                                          </p:spTgt>
                                        </p:tgtEl>
                                        <p:attrNameLst>
                                          <p:attrName>style.rotation</p:attrName>
                                        </p:attrNameLst>
                                      </p:cBhvr>
                                      <p:tavLst>
                                        <p:tav tm="0">
                                          <p:val>
                                            <p:fltVal val="90"/>
                                          </p:val>
                                        </p:tav>
                                        <p:tav tm="100000">
                                          <p:val>
                                            <p:fltVal val="0"/>
                                          </p:val>
                                        </p:tav>
                                      </p:tavLst>
                                    </p:anim>
                                    <p:animEffect transition="in" filter="fade">
                                      <p:cBhvr>
                                        <p:cTn id="50" dur="1000"/>
                                        <p:tgtEl>
                                          <p:spTgt spid="15">
                                            <p:txEl>
                                              <p:pRg st="6" end="6"/>
                                            </p:txEl>
                                          </p:spTgt>
                                        </p:tgtEl>
                                      </p:cBhvr>
                                    </p:animEffect>
                                  </p:childTnLst>
                                </p:cTn>
                              </p:par>
                            </p:childTnLst>
                          </p:cTn>
                        </p:par>
                        <p:par>
                          <p:cTn id="51" fill="hold">
                            <p:stCondLst>
                              <p:cond delay="1500"/>
                            </p:stCondLst>
                            <p:childTnLst>
                              <p:par>
                                <p:cTn id="52" presetID="22" presetClass="entr" presetSubtype="4"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3.3  </a:t>
            </a:r>
            <a:r>
              <a:rPr lang="zh-CN" altLang="en-US" b="1" dirty="0">
                <a:latin typeface="仿宋" panose="02010609060101010101" pitchFamily="49" charset="-122"/>
                <a:ea typeface="仿宋" panose="02010609060101010101" pitchFamily="49" charset="-122"/>
              </a:rPr>
              <a:t>访问权限</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Protected</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修饰成员</a:t>
              </a:r>
            </a:p>
          </p:txBody>
        </p:sp>
      </p:grpSp>
      <p:sp>
        <p:nvSpPr>
          <p:cNvPr id="6" name="圆角矩形 11">
            <a:extLst>
              <a:ext uri="{FF2B5EF4-FFF2-40B4-BE49-F238E27FC236}">
                <a16:creationId xmlns:a16="http://schemas.microsoft.com/office/drawing/2014/main" id="{5C84AE4A-8634-4EB7-BBE7-B8A92EDF8B03}"/>
              </a:ext>
            </a:extLst>
          </p:cNvPr>
          <p:cNvSpPr/>
          <p:nvPr/>
        </p:nvSpPr>
        <p:spPr>
          <a:xfrm>
            <a:off x="685800" y="1988821"/>
            <a:ext cx="10820400" cy="32004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3F9D05C0-1854-47D4-A728-5C307AB4F54E}"/>
              </a:ext>
            </a:extLst>
          </p:cNvPr>
          <p:cNvSpPr txBox="1">
            <a:spLocks/>
          </p:cNvSpPr>
          <p:nvPr/>
        </p:nvSpPr>
        <p:spPr>
          <a:xfrm>
            <a:off x="924675" y="2143236"/>
            <a:ext cx="9829800" cy="252723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保护成员</a:t>
            </a:r>
            <a:r>
              <a:rPr lang="zh-CN" altLang="en-US" sz="2400" b="1" dirty="0">
                <a:solidFill>
                  <a:schemeClr val="tx1"/>
                </a:solidFill>
                <a:latin typeface="仿宋" panose="02010609060101010101" pitchFamily="49" charset="-122"/>
                <a:ea typeface="仿宋" panose="02010609060101010101" pitchFamily="49" charset="-122"/>
              </a:rPr>
              <a:t>可以被所在类的其它方法访问</a:t>
            </a:r>
            <a:r>
              <a:rPr lang="zh-CN" altLang="en-US" sz="2400" dirty="0">
                <a:solidFill>
                  <a:schemeClr val="tx1"/>
                </a:solidFill>
                <a:latin typeface="仿宋" panose="02010609060101010101" pitchFamily="49" charset="-122"/>
                <a:ea typeface="仿宋" panose="02010609060101010101" pitchFamily="49" charset="-122"/>
              </a:rPr>
              <a:t>；</a:t>
            </a:r>
          </a:p>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被子类继承后，</a:t>
            </a:r>
            <a:r>
              <a:rPr lang="zh-CN" altLang="en-US" sz="2400" b="1" dirty="0">
                <a:solidFill>
                  <a:schemeClr val="tx1"/>
                </a:solidFill>
                <a:latin typeface="仿宋" panose="02010609060101010101" pitchFamily="49" charset="-122"/>
                <a:ea typeface="仿宋" panose="02010609060101010101" pitchFamily="49" charset="-122"/>
              </a:rPr>
              <a:t>可以被子类中的方法直接访问</a:t>
            </a:r>
            <a:r>
              <a:rPr lang="zh-CN" altLang="en-US" sz="2400" dirty="0">
                <a:solidFill>
                  <a:schemeClr val="tx1"/>
                </a:solidFill>
                <a:latin typeface="仿宋" panose="02010609060101010101" pitchFamily="49" charset="-122"/>
                <a:ea typeface="仿宋" panose="02010609060101010101" pitchFamily="49" charset="-122"/>
              </a:rPr>
              <a:t>；</a:t>
            </a:r>
          </a:p>
          <a:p>
            <a:pPr>
              <a:lnSpc>
                <a:spcPct val="130000"/>
              </a:lnSpc>
              <a:spcBef>
                <a:spcPts val="0"/>
              </a:spcBef>
              <a:buFont typeface="Wingdings" pitchFamily="2" charset="2"/>
              <a:buChar char="Ø"/>
            </a:pPr>
            <a:r>
              <a:rPr lang="zh-CN" altLang="en-US" sz="2400" b="1" dirty="0">
                <a:solidFill>
                  <a:schemeClr val="tx1"/>
                </a:solidFill>
                <a:latin typeface="仿宋" panose="02010609060101010101" pitchFamily="49" charset="-122"/>
                <a:ea typeface="仿宋" panose="02010609060101010101" pitchFamily="49" charset="-122"/>
              </a:rPr>
              <a:t>在同一个包中，在类体外可以通过对象名直接访问</a:t>
            </a:r>
            <a:r>
              <a:rPr lang="zh-CN" altLang="en-US" sz="2400" dirty="0">
                <a:solidFill>
                  <a:schemeClr val="tx1"/>
                </a:solidFill>
                <a:latin typeface="仿宋" panose="02010609060101010101" pitchFamily="49" charset="-122"/>
                <a:ea typeface="仿宋" panose="02010609060101010101" pitchFamily="49" charset="-122"/>
              </a:rPr>
              <a:t>；</a:t>
            </a:r>
          </a:p>
          <a:p>
            <a:pPr>
              <a:lnSpc>
                <a:spcPct val="130000"/>
              </a:lnSpc>
              <a:spcBef>
                <a:spcPts val="0"/>
              </a:spcBef>
              <a:buFont typeface="Wingdings" pitchFamily="2" charset="2"/>
              <a:buChar char="Ø"/>
            </a:pPr>
            <a:r>
              <a:rPr lang="zh-CN" altLang="en-US" sz="2400" b="1" dirty="0">
                <a:solidFill>
                  <a:schemeClr val="tx1"/>
                </a:solidFill>
                <a:latin typeface="仿宋" panose="02010609060101010101" pitchFamily="49" charset="-122"/>
                <a:ea typeface="仿宋" panose="02010609060101010101" pitchFamily="49" charset="-122"/>
              </a:rPr>
              <a:t>不是同一包中的非子类，不能通过对象名直接访问</a:t>
            </a:r>
          </a:p>
        </p:txBody>
      </p:sp>
      <p:grpSp>
        <p:nvGrpSpPr>
          <p:cNvPr id="8" name="组合 7">
            <a:extLst>
              <a:ext uri="{FF2B5EF4-FFF2-40B4-BE49-F238E27FC236}">
                <a16:creationId xmlns:a16="http://schemas.microsoft.com/office/drawing/2014/main" id="{B21F45CE-026C-4CA0-9D52-6BC47BFFE372}"/>
              </a:ext>
            </a:extLst>
          </p:cNvPr>
          <p:cNvGrpSpPr/>
          <p:nvPr/>
        </p:nvGrpSpPr>
        <p:grpSpPr>
          <a:xfrm flipH="1">
            <a:off x="6575336" y="5348447"/>
            <a:ext cx="5441599" cy="1357947"/>
            <a:chOff x="897607" y="5043462"/>
            <a:chExt cx="5441599" cy="1357947"/>
          </a:xfrm>
        </p:grpSpPr>
        <p:sp>
          <p:nvSpPr>
            <p:cNvPr id="9" name="矩形 8">
              <a:extLst>
                <a:ext uri="{FF2B5EF4-FFF2-40B4-BE49-F238E27FC236}">
                  <a16:creationId xmlns:a16="http://schemas.microsoft.com/office/drawing/2014/main" id="{71A31137-4924-4493-9F0C-A7A898117D7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8528DEF5-9451-4776-99E5-DE510E187A83}"/>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8DCE23B3-4770-440B-94F0-425E7C7BBE45}"/>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81723B05-E13F-47D9-92B3-A37E107F92EB}"/>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E1F00CED-9466-4DE3-AB38-7F8E5099698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3AF1AAA5-46D5-43DB-BEF9-ADF0BD4D702D}"/>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994C067B-443D-4103-A5E7-17ECC3FA50F5}"/>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4B0A917A-133A-4700-B41C-B5A2BF670F72}"/>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CEA585CB-D6D6-49E4-8A59-238924E18240}"/>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1E205A20-9FD8-4F7D-BF9F-A50FDB789F6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CE4EC0E4-0DAA-4F4F-911F-41BB2E2E2849}"/>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74399CDA-8E48-45D6-A3AA-72FCAA61A67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E314D6E0-6A87-436B-BEFA-27756290B619}"/>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2B32792E-E478-4C04-8CE2-AC15D4033757}"/>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5A7B86F3-8CDB-49A8-9F53-40D737FC7FCC}"/>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62ECEEB2-B315-4641-91F3-AFC92FECA2D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EC587BDD-3D9C-4D44-A4F8-020B172B9C18}"/>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74035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par>
                          <p:cTn id="8" fill="hold">
                            <p:stCondLst>
                              <p:cond delay="2000"/>
                            </p:stCondLst>
                            <p:childTnLst>
                              <p:par>
                                <p:cTn id="9" presetID="2" presetClass="entr" presetSubtype="3"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righ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3.3  </a:t>
            </a:r>
            <a:r>
              <a:rPr lang="zh-CN" altLang="en-US" b="1" dirty="0">
                <a:latin typeface="仿宋" panose="02010609060101010101" pitchFamily="49" charset="-122"/>
                <a:ea typeface="仿宋" panose="02010609060101010101" pitchFamily="49" charset="-122"/>
              </a:rPr>
              <a:t>访问权限</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默认访问权限</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友好访问权限</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6" name="圆角矩形 11">
            <a:extLst>
              <a:ext uri="{FF2B5EF4-FFF2-40B4-BE49-F238E27FC236}">
                <a16:creationId xmlns:a16="http://schemas.microsoft.com/office/drawing/2014/main" id="{346A6587-227E-408A-820A-1E4E0A59030C}"/>
              </a:ext>
            </a:extLst>
          </p:cNvPr>
          <p:cNvSpPr/>
          <p:nvPr/>
        </p:nvSpPr>
        <p:spPr>
          <a:xfrm>
            <a:off x="685800" y="1976338"/>
            <a:ext cx="10820400" cy="3352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B0FE4A0D-66AF-4D52-992D-BFD4C2E68B27}"/>
              </a:ext>
            </a:extLst>
          </p:cNvPr>
          <p:cNvSpPr txBox="1">
            <a:spLocks/>
          </p:cNvSpPr>
          <p:nvPr/>
        </p:nvSpPr>
        <p:spPr>
          <a:xfrm>
            <a:off x="1143000" y="2357338"/>
            <a:ext cx="9829800" cy="2971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在域或方法前不加任何访问限定词，则域或方法的访问权限是默认的。</a:t>
            </a:r>
          </a:p>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默认访问权限的域或方法</a:t>
            </a:r>
            <a:r>
              <a:rPr lang="zh-CN" altLang="en-US" sz="2400" b="1" dirty="0">
                <a:solidFill>
                  <a:schemeClr val="tx1"/>
                </a:solidFill>
                <a:latin typeface="仿宋" panose="02010609060101010101" pitchFamily="49" charset="-122"/>
                <a:ea typeface="仿宋" panose="02010609060101010101" pitchFamily="49" charset="-122"/>
              </a:rPr>
              <a:t>可以被类中的其它方法直接访问</a:t>
            </a:r>
            <a:r>
              <a:rPr lang="zh-CN" altLang="en-US" sz="2400" dirty="0">
                <a:solidFill>
                  <a:schemeClr val="tx1"/>
                </a:solidFill>
                <a:latin typeface="仿宋" panose="02010609060101010101" pitchFamily="49" charset="-122"/>
                <a:ea typeface="仿宋" panose="02010609060101010101" pitchFamily="49" charset="-122"/>
              </a:rPr>
              <a:t>；</a:t>
            </a:r>
          </a:p>
          <a:p>
            <a:pPr>
              <a:lnSpc>
                <a:spcPct val="130000"/>
              </a:lnSpc>
              <a:spcBef>
                <a:spcPts val="0"/>
              </a:spcBef>
              <a:buFont typeface="Wingdings" pitchFamily="2" charset="2"/>
              <a:buChar char="Ø"/>
            </a:pPr>
            <a:r>
              <a:rPr lang="zh-CN" altLang="en-US" sz="2400" b="1" dirty="0">
                <a:solidFill>
                  <a:schemeClr val="tx1"/>
                </a:solidFill>
                <a:latin typeface="仿宋" panose="02010609060101010101" pitchFamily="49" charset="-122"/>
                <a:ea typeface="仿宋" panose="02010609060101010101" pitchFamily="49" charset="-122"/>
              </a:rPr>
              <a:t>在这个类所在的包中，可以在类体之外通过对象名直接访问</a:t>
            </a:r>
            <a:r>
              <a:rPr lang="zh-CN" altLang="en-US" sz="2400" dirty="0">
                <a:solidFill>
                  <a:schemeClr val="tx1"/>
                </a:solidFill>
                <a:latin typeface="仿宋" panose="02010609060101010101" pitchFamily="49" charset="-122"/>
                <a:ea typeface="仿宋" panose="02010609060101010101" pitchFamily="49" charset="-122"/>
              </a:rPr>
              <a:t>。</a:t>
            </a:r>
          </a:p>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默认的域或方法具有包的访问权限，利用包的访问权限，可以提高访问的灵活性。</a:t>
            </a:r>
          </a:p>
        </p:txBody>
      </p:sp>
      <p:grpSp>
        <p:nvGrpSpPr>
          <p:cNvPr id="8" name="组合 7">
            <a:extLst>
              <a:ext uri="{FF2B5EF4-FFF2-40B4-BE49-F238E27FC236}">
                <a16:creationId xmlns:a16="http://schemas.microsoft.com/office/drawing/2014/main" id="{E79B6F66-9411-437C-9A8B-B34066175EBF}"/>
              </a:ext>
            </a:extLst>
          </p:cNvPr>
          <p:cNvGrpSpPr/>
          <p:nvPr/>
        </p:nvGrpSpPr>
        <p:grpSpPr>
          <a:xfrm flipH="1">
            <a:off x="6491724" y="5384064"/>
            <a:ext cx="5441599" cy="1357947"/>
            <a:chOff x="897607" y="5043462"/>
            <a:chExt cx="5441599" cy="1357947"/>
          </a:xfrm>
        </p:grpSpPr>
        <p:sp>
          <p:nvSpPr>
            <p:cNvPr id="9" name="矩形 8">
              <a:extLst>
                <a:ext uri="{FF2B5EF4-FFF2-40B4-BE49-F238E27FC236}">
                  <a16:creationId xmlns:a16="http://schemas.microsoft.com/office/drawing/2014/main" id="{762D2D0E-A606-4108-9FAA-B51A6ABB6C8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1AA47D27-183B-4566-9169-CFDEC9ED5654}"/>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A9C59765-AF46-4D3B-A04E-6B57AD743005}"/>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49F987BD-A505-4549-BB84-DD5F5D58852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AA79E0AD-1E41-4A2A-AC4A-4D95C296E3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6004B6E3-7FB9-4F5C-BFFC-EBD45AF51CD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BC469108-0195-43BD-8911-022D101BFBDB}"/>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37589AE9-0C20-4FEC-9263-426853D392F2}"/>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2F5AC118-B426-41F8-A1A7-9414A44D4579}"/>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592CC0A4-BB10-4A92-83AC-EE402F99E733}"/>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9CC5A466-9A72-4C89-A479-BAA98F319A0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5BF87C51-64F3-4D47-B37F-3C2CF85656D2}"/>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93C12657-9F93-4B1D-B41B-29DC29857764}"/>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4A3A763B-5CEA-44F7-B823-0635FB8313CD}"/>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5DC5557F-1699-4ECB-B04C-9645D939ABEC}"/>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E625C0EA-E7A1-43D3-89DA-BD5D7C1473D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91EC360D-8AD2-4561-BB9D-E336C14B2D5B}"/>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74992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par>
                          <p:cTn id="8" fill="hold">
                            <p:stCondLst>
                              <p:cond delay="2000"/>
                            </p:stCondLst>
                            <p:childTnLst>
                              <p:par>
                                <p:cTn id="9" presetID="2" presetClass="entr" presetSubtype="3"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righ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3.3  </a:t>
            </a:r>
            <a:r>
              <a:rPr lang="zh-CN" altLang="en-US" b="1" dirty="0">
                <a:latin typeface="仿宋" panose="02010609060101010101" pitchFamily="49" charset="-122"/>
                <a:ea typeface="仿宋" panose="02010609060101010101" pitchFamily="49" charset="-122"/>
              </a:rPr>
              <a:t>访问权限</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默认访问权限</a:t>
              </a:r>
            </a:p>
          </p:txBody>
        </p:sp>
      </p:grpSp>
      <p:graphicFrame>
        <p:nvGraphicFramePr>
          <p:cNvPr id="6" name="表格 5">
            <a:extLst>
              <a:ext uri="{FF2B5EF4-FFF2-40B4-BE49-F238E27FC236}">
                <a16:creationId xmlns:a16="http://schemas.microsoft.com/office/drawing/2014/main" id="{0197E2A3-4FB3-448D-9263-058A970CAAEF}"/>
              </a:ext>
            </a:extLst>
          </p:cNvPr>
          <p:cNvGraphicFramePr>
            <a:graphicFrameLocks noGrp="1"/>
          </p:cNvGraphicFramePr>
          <p:nvPr>
            <p:extLst>
              <p:ext uri="{D42A27DB-BD31-4B8C-83A1-F6EECF244321}">
                <p14:modId xmlns:p14="http://schemas.microsoft.com/office/powerpoint/2010/main" val="3294077960"/>
              </p:ext>
            </p:extLst>
          </p:nvPr>
        </p:nvGraphicFramePr>
        <p:xfrm>
          <a:off x="730272" y="2506226"/>
          <a:ext cx="11040941" cy="3154750"/>
        </p:xfrm>
        <a:graphic>
          <a:graphicData uri="http://schemas.openxmlformats.org/drawingml/2006/table">
            <a:tbl>
              <a:tblPr firstRow="1" firstCol="1" bandRow="1">
                <a:tableStyleId>{93296810-A885-4BE3-A3E7-6D5BEEA58F35}</a:tableStyleId>
              </a:tblPr>
              <a:tblGrid>
                <a:gridCol w="1689175">
                  <a:extLst>
                    <a:ext uri="{9D8B030D-6E8A-4147-A177-3AD203B41FA5}">
                      <a16:colId xmlns:a16="http://schemas.microsoft.com/office/drawing/2014/main" val="20000"/>
                    </a:ext>
                  </a:extLst>
                </a:gridCol>
                <a:gridCol w="2336860">
                  <a:extLst>
                    <a:ext uri="{9D8B030D-6E8A-4147-A177-3AD203B41FA5}">
                      <a16:colId xmlns:a16="http://schemas.microsoft.com/office/drawing/2014/main" val="20001"/>
                    </a:ext>
                  </a:extLst>
                </a:gridCol>
                <a:gridCol w="2338302">
                  <a:extLst>
                    <a:ext uri="{9D8B030D-6E8A-4147-A177-3AD203B41FA5}">
                      <a16:colId xmlns:a16="http://schemas.microsoft.com/office/drawing/2014/main" val="20002"/>
                    </a:ext>
                  </a:extLst>
                </a:gridCol>
                <a:gridCol w="2338302">
                  <a:extLst>
                    <a:ext uri="{9D8B030D-6E8A-4147-A177-3AD203B41FA5}">
                      <a16:colId xmlns:a16="http://schemas.microsoft.com/office/drawing/2014/main" val="20003"/>
                    </a:ext>
                  </a:extLst>
                </a:gridCol>
                <a:gridCol w="2338302">
                  <a:extLst>
                    <a:ext uri="{9D8B030D-6E8A-4147-A177-3AD203B41FA5}">
                      <a16:colId xmlns:a16="http://schemas.microsoft.com/office/drawing/2014/main" val="20004"/>
                    </a:ext>
                  </a:extLst>
                </a:gridCol>
              </a:tblGrid>
              <a:tr h="630950">
                <a:tc>
                  <a:txBody>
                    <a:bodyPr/>
                    <a:lstStyle/>
                    <a:p>
                      <a:pPr algn="just">
                        <a:spcAft>
                          <a:spcPts val="0"/>
                        </a:spcAft>
                      </a:pPr>
                      <a:r>
                        <a:rPr lang="en-US" sz="2100" kern="100" dirty="0">
                          <a:effectLst/>
                        </a:rPr>
                        <a:t> </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tc>
                <a:tc>
                  <a:txBody>
                    <a:bodyPr/>
                    <a:lstStyle/>
                    <a:p>
                      <a:pPr algn="ctr">
                        <a:spcAft>
                          <a:spcPts val="0"/>
                        </a:spcAft>
                      </a:pPr>
                      <a:r>
                        <a:rPr lang="zh-CN" sz="2100" kern="100">
                          <a:effectLst/>
                        </a:rPr>
                        <a:t>同一个类</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zh-CN" sz="2100" kern="100" dirty="0">
                          <a:effectLst/>
                        </a:rPr>
                        <a:t>同一个包</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zh-CN" sz="2100" kern="100" dirty="0">
                          <a:effectLst/>
                        </a:rPr>
                        <a:t>不同包的子类</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zh-CN" sz="2100" kern="100">
                          <a:effectLst/>
                        </a:rPr>
                        <a:t>不同包的非子类</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extLst>
                  <a:ext uri="{0D108BD9-81ED-4DB2-BD59-A6C34878D82A}">
                    <a16:rowId xmlns:a16="http://schemas.microsoft.com/office/drawing/2014/main" val="10000"/>
                  </a:ext>
                </a:extLst>
              </a:tr>
              <a:tr h="630950">
                <a:tc>
                  <a:txBody>
                    <a:bodyPr/>
                    <a:lstStyle/>
                    <a:p>
                      <a:pPr algn="ctr">
                        <a:spcAft>
                          <a:spcPts val="0"/>
                        </a:spcAft>
                      </a:pPr>
                      <a:r>
                        <a:rPr lang="en-US" sz="2100" kern="100" dirty="0">
                          <a:effectLst/>
                        </a:rPr>
                        <a:t>private</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tc>
                <a:tc>
                  <a:txBody>
                    <a:bodyPr/>
                    <a:lstStyle/>
                    <a:p>
                      <a:pPr algn="ctr">
                        <a:spcAft>
                          <a:spcPts val="0"/>
                        </a:spcAft>
                      </a:pPr>
                      <a:r>
                        <a:rPr lang="en-US" sz="2100" kern="100" dirty="0">
                          <a:effectLst/>
                        </a:rPr>
                        <a:t>√</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en-US" sz="2100" kern="100" dirty="0">
                          <a:effectLst/>
                        </a:rPr>
                        <a:t> </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extLst>
                  <a:ext uri="{0D108BD9-81ED-4DB2-BD59-A6C34878D82A}">
                    <a16:rowId xmlns:a16="http://schemas.microsoft.com/office/drawing/2014/main" val="10001"/>
                  </a:ext>
                </a:extLst>
              </a:tr>
              <a:tr h="630950">
                <a:tc>
                  <a:txBody>
                    <a:bodyPr/>
                    <a:lstStyle/>
                    <a:p>
                      <a:pPr algn="ctr">
                        <a:spcAft>
                          <a:spcPts val="0"/>
                        </a:spcAft>
                      </a:pPr>
                      <a:r>
                        <a:rPr lang="zh-CN" sz="2100" kern="100" dirty="0">
                          <a:effectLst/>
                        </a:rPr>
                        <a:t>默认的</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tc>
                <a:tc>
                  <a:txBody>
                    <a:bodyPr/>
                    <a:lstStyle/>
                    <a:p>
                      <a:pPr algn="ctr">
                        <a:spcAft>
                          <a:spcPts val="0"/>
                        </a:spcAft>
                      </a:pPr>
                      <a:r>
                        <a:rPr lang="en-US" sz="2100" kern="100" dirty="0">
                          <a:effectLst/>
                        </a:rPr>
                        <a:t>√</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en-US" sz="2100" kern="100" dirty="0">
                          <a:effectLst/>
                        </a:rPr>
                        <a:t>√</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en-US" sz="2100" kern="100" dirty="0">
                          <a:effectLst/>
                        </a:rPr>
                        <a:t> </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extLst>
                  <a:ext uri="{0D108BD9-81ED-4DB2-BD59-A6C34878D82A}">
                    <a16:rowId xmlns:a16="http://schemas.microsoft.com/office/drawing/2014/main" val="10002"/>
                  </a:ext>
                </a:extLst>
              </a:tr>
              <a:tr h="630950">
                <a:tc>
                  <a:txBody>
                    <a:bodyPr/>
                    <a:lstStyle/>
                    <a:p>
                      <a:pPr algn="ctr">
                        <a:spcAft>
                          <a:spcPts val="0"/>
                        </a:spcAft>
                      </a:pPr>
                      <a:r>
                        <a:rPr lang="en-US" sz="2100" kern="100" dirty="0">
                          <a:effectLst/>
                        </a:rPr>
                        <a:t>protected</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tc>
                <a:tc>
                  <a:txBody>
                    <a:bodyPr/>
                    <a:lstStyle/>
                    <a:p>
                      <a:pPr algn="ctr">
                        <a:spcAft>
                          <a:spcPts val="0"/>
                        </a:spcAft>
                      </a:pPr>
                      <a:r>
                        <a:rPr lang="en-US" sz="2100" kern="100" dirty="0">
                          <a:effectLst/>
                        </a:rPr>
                        <a:t>√</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en-US" sz="2100" kern="100" dirty="0">
                          <a:effectLst/>
                        </a:rPr>
                        <a:t>√</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en-US" sz="2100" kern="100">
                          <a:effectLst/>
                        </a:rPr>
                        <a:t>√</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extLst>
                  <a:ext uri="{0D108BD9-81ED-4DB2-BD59-A6C34878D82A}">
                    <a16:rowId xmlns:a16="http://schemas.microsoft.com/office/drawing/2014/main" val="10003"/>
                  </a:ext>
                </a:extLst>
              </a:tr>
              <a:tr h="630950">
                <a:tc>
                  <a:txBody>
                    <a:bodyPr/>
                    <a:lstStyle/>
                    <a:p>
                      <a:pPr algn="ctr">
                        <a:spcAft>
                          <a:spcPts val="0"/>
                        </a:spcAft>
                      </a:pPr>
                      <a:r>
                        <a:rPr lang="en-US" sz="2100" kern="100" dirty="0">
                          <a:effectLst/>
                        </a:rPr>
                        <a:t>public</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tc>
                <a:tc>
                  <a:txBody>
                    <a:bodyPr/>
                    <a:lstStyle/>
                    <a:p>
                      <a:pPr algn="ctr">
                        <a:spcAft>
                          <a:spcPts val="0"/>
                        </a:spcAft>
                      </a:pPr>
                      <a:r>
                        <a:rPr lang="en-US" sz="2100" kern="100" dirty="0">
                          <a:effectLst/>
                        </a:rPr>
                        <a:t>√</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en-US" sz="2100" kern="100" dirty="0">
                          <a:effectLst/>
                        </a:rPr>
                        <a:t>√</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en-US" sz="2100" kern="100" dirty="0">
                          <a:effectLst/>
                        </a:rPr>
                        <a:t>√</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tc>
                  <a:txBody>
                    <a:bodyPr/>
                    <a:lstStyle/>
                    <a:p>
                      <a:pPr algn="ctr">
                        <a:spcAft>
                          <a:spcPts val="0"/>
                        </a:spcAft>
                      </a:pPr>
                      <a:r>
                        <a:rPr lang="en-US" sz="2100" kern="100" dirty="0">
                          <a:effectLst/>
                        </a:rPr>
                        <a:t>√</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3702" marR="73702"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1035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3.3  </a:t>
            </a:r>
            <a:r>
              <a:rPr lang="zh-CN" altLang="en-US" b="1" dirty="0">
                <a:latin typeface="仿宋" panose="02010609060101010101" pitchFamily="49" charset="-122"/>
                <a:ea typeface="仿宋" panose="02010609060101010101" pitchFamily="49" charset="-122"/>
              </a:rPr>
              <a:t>访问权限</a:t>
            </a: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Public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修饰类</a:t>
              </a:r>
            </a:p>
          </p:txBody>
        </p:sp>
      </p:grpSp>
      <p:sp>
        <p:nvSpPr>
          <p:cNvPr id="6" name="圆角矩形 11">
            <a:extLst>
              <a:ext uri="{FF2B5EF4-FFF2-40B4-BE49-F238E27FC236}">
                <a16:creationId xmlns:a16="http://schemas.microsoft.com/office/drawing/2014/main" id="{921E24F8-9329-4545-AD37-64A35769985E}"/>
              </a:ext>
            </a:extLst>
          </p:cNvPr>
          <p:cNvSpPr/>
          <p:nvPr/>
        </p:nvSpPr>
        <p:spPr>
          <a:xfrm>
            <a:off x="761206" y="1833958"/>
            <a:ext cx="10820400" cy="319603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8F3B4EA1-5A63-4A82-8803-C2AEC88B71EA}"/>
              </a:ext>
            </a:extLst>
          </p:cNvPr>
          <p:cNvSpPr txBox="1">
            <a:spLocks/>
          </p:cNvSpPr>
          <p:nvPr/>
        </p:nvSpPr>
        <p:spPr>
          <a:xfrm>
            <a:off x="1258743" y="2362994"/>
            <a:ext cx="9910685" cy="2209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00000"/>
              </a:lnSpc>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关键字</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public</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还可以修饰类，使类成为公共类。</a:t>
            </a:r>
          </a:p>
          <a:p>
            <a:pPr marL="0" indent="457200">
              <a:lnSpc>
                <a:spcPct val="100000"/>
              </a:lnSpc>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公共类可以被任何其它包中的类访问，公共类中的公有成员也可以被任何其它包中的类访问。</a:t>
            </a:r>
          </a:p>
          <a:p>
            <a:pPr marL="0" indent="457200">
              <a:lnSpc>
                <a:spcPct val="100000"/>
              </a:lnSpc>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一个</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Java</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源程序文件中可以定义多个类，但是最多只能有一个类是</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public</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类。</a:t>
            </a:r>
          </a:p>
        </p:txBody>
      </p:sp>
      <p:grpSp>
        <p:nvGrpSpPr>
          <p:cNvPr id="9" name="组合 8">
            <a:extLst>
              <a:ext uri="{FF2B5EF4-FFF2-40B4-BE49-F238E27FC236}">
                <a16:creationId xmlns:a16="http://schemas.microsoft.com/office/drawing/2014/main" id="{A0F25C25-7B8A-44EA-BE8D-292E5BDF6FF6}"/>
              </a:ext>
            </a:extLst>
          </p:cNvPr>
          <p:cNvGrpSpPr/>
          <p:nvPr/>
        </p:nvGrpSpPr>
        <p:grpSpPr>
          <a:xfrm>
            <a:off x="9163717" y="5337069"/>
            <a:ext cx="2298368" cy="1382560"/>
            <a:chOff x="9675584" y="5175723"/>
            <a:chExt cx="1877787" cy="1129564"/>
          </a:xfrm>
        </p:grpSpPr>
        <p:sp>
          <p:nvSpPr>
            <p:cNvPr id="10" name="矩形 9">
              <a:extLst>
                <a:ext uri="{FF2B5EF4-FFF2-40B4-BE49-F238E27FC236}">
                  <a16:creationId xmlns:a16="http://schemas.microsoft.com/office/drawing/2014/main" id="{F085782E-1C90-4CD4-84C0-CD0626E0AB88}"/>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E67B5371-8253-45C9-B576-8B747B554014}"/>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09C52C15-9390-4448-BD20-2C4E7ED3842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4B7BE776-6550-474A-B837-6CD0E401D835}"/>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44369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additive="base">
                                        <p:cTn id="23"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78723" y="2836434"/>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84338" y="2085172"/>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3.3   </a:t>
            </a:r>
            <a:r>
              <a:rPr lang="zh-CN" altLang="en-US" sz="2400" b="1" dirty="0">
                <a:latin typeface="仿宋" panose="02010609060101010101" pitchFamily="49" charset="-122"/>
                <a:ea typeface="仿宋" panose="02010609060101010101" pitchFamily="49" charset="-122"/>
              </a:rPr>
              <a:t>访问权限</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3.4   </a:t>
            </a:r>
            <a:r>
              <a:rPr lang="zh-CN" altLang="en-US" sz="2400" b="1" dirty="0">
                <a:solidFill>
                  <a:schemeClr val="bg1"/>
                </a:solidFill>
                <a:latin typeface="仿宋" panose="02010609060101010101" pitchFamily="49" charset="-122"/>
                <a:ea typeface="仿宋" panose="02010609060101010101" pitchFamily="49" charset="-122"/>
              </a:rPr>
              <a:t>对象组合</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嵌套类</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3.2   </a:t>
            </a:r>
            <a:r>
              <a:rPr lang="zh-CN" altLang="en-US" sz="2400" b="1" dirty="0">
                <a:latin typeface="仿宋" panose="02010609060101010101" pitchFamily="49" charset="-122"/>
                <a:ea typeface="仿宋" panose="02010609060101010101" pitchFamily="49" charset="-122"/>
              </a:rPr>
              <a:t>对象</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包</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3.1   </a:t>
            </a:r>
            <a:r>
              <a:rPr lang="zh-CN" altLang="en-US" sz="2400" b="1" dirty="0">
                <a:latin typeface="仿宋" panose="02010609060101010101" pitchFamily="49" charset="-122"/>
                <a:ea typeface="仿宋" panose="02010609060101010101" pitchFamily="49" charset="-122"/>
              </a:rPr>
              <a:t>类</a:t>
            </a:r>
          </a:p>
        </p:txBody>
      </p:sp>
    </p:spTree>
    <p:extLst>
      <p:ext uri="{BB962C8B-B14F-4D97-AF65-F5344CB8AC3E}">
        <p14:creationId xmlns:p14="http://schemas.microsoft.com/office/powerpoint/2010/main" val="4294750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3.4  </a:t>
            </a:r>
            <a:r>
              <a:rPr lang="zh-CN" altLang="en-US" b="1" dirty="0">
                <a:latin typeface="仿宋" panose="02010609060101010101" pitchFamily="49" charset="-122"/>
                <a:ea typeface="仿宋" panose="02010609060101010101" pitchFamily="49" charset="-122"/>
              </a:rPr>
              <a:t>对象组合</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D49528AB-5123-44BF-92DC-EF98CA4AF426}"/>
              </a:ext>
            </a:extLst>
          </p:cNvPr>
          <p:cNvSpPr/>
          <p:nvPr/>
        </p:nvSpPr>
        <p:spPr>
          <a:xfrm>
            <a:off x="685006" y="1524794"/>
            <a:ext cx="10287000" cy="25146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304C32F5-91DE-4A44-AB4B-2B2A7CA75FD2}"/>
              </a:ext>
            </a:extLst>
          </p:cNvPr>
          <p:cNvSpPr txBox="1">
            <a:spLocks/>
          </p:cNvSpPr>
          <p:nvPr/>
        </p:nvSpPr>
        <p:spPr>
          <a:xfrm>
            <a:off x="989806" y="1905794"/>
            <a:ext cx="9601200"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625475">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如果一个类中的域是由其它类所定义的对象，这个类称为组合类，组合类所定义的对象称为组合对象。</a:t>
            </a:r>
          </a:p>
          <a:p>
            <a:pPr marL="0" indent="625475">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通过对象组合，可以实现代码重用，可以使复杂问题简单化。</a:t>
            </a:r>
          </a:p>
        </p:txBody>
      </p:sp>
      <p:sp>
        <p:nvSpPr>
          <p:cNvPr id="9" name="矩形 8">
            <a:extLst>
              <a:ext uri="{FF2B5EF4-FFF2-40B4-BE49-F238E27FC236}">
                <a16:creationId xmlns:a16="http://schemas.microsoft.com/office/drawing/2014/main" id="{74A7A5BC-84A3-4E5B-B938-F1A1ACA217B6}"/>
              </a:ext>
            </a:extLst>
          </p:cNvPr>
          <p:cNvSpPr/>
          <p:nvPr/>
        </p:nvSpPr>
        <p:spPr>
          <a:xfrm>
            <a:off x="0" y="5106194"/>
            <a:ext cx="12192000" cy="17533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2B88A162-B10B-446A-B11D-E34AF609887E}"/>
              </a:ext>
            </a:extLst>
          </p:cNvPr>
          <p:cNvGrpSpPr/>
          <p:nvPr/>
        </p:nvGrpSpPr>
        <p:grpSpPr>
          <a:xfrm>
            <a:off x="304006" y="5334794"/>
            <a:ext cx="352250" cy="455613"/>
            <a:chOff x="4992688" y="972338"/>
            <a:chExt cx="352250" cy="455613"/>
          </a:xfrm>
          <a:solidFill>
            <a:srgbClr val="FFFF00"/>
          </a:solidFill>
        </p:grpSpPr>
        <p:sp>
          <p:nvSpPr>
            <p:cNvPr id="11" name="Freeform 125">
              <a:extLst>
                <a:ext uri="{FF2B5EF4-FFF2-40B4-BE49-F238E27FC236}">
                  <a16:creationId xmlns:a16="http://schemas.microsoft.com/office/drawing/2014/main" id="{F80684FA-C2C5-4E44-A939-5E524F4520CB}"/>
                </a:ext>
              </a:extLst>
            </p:cNvPr>
            <p:cNvSpPr>
              <a:spLocks noEditPoints="1"/>
            </p:cNvSpPr>
            <p:nvPr/>
          </p:nvSpPr>
          <p:spPr bwMode="auto">
            <a:xfrm>
              <a:off x="4992688" y="972338"/>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7154787D-9C9D-4EB7-B031-5BD8F751941D}"/>
                </a:ext>
              </a:extLst>
            </p:cNvPr>
            <p:cNvSpPr>
              <a:spLocks noEditPoints="1"/>
            </p:cNvSpPr>
            <p:nvPr/>
          </p:nvSpPr>
          <p:spPr bwMode="auto">
            <a:xfrm>
              <a:off x="5118100" y="1164426"/>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3" name="内容占位符 2">
            <a:extLst>
              <a:ext uri="{FF2B5EF4-FFF2-40B4-BE49-F238E27FC236}">
                <a16:creationId xmlns:a16="http://schemas.microsoft.com/office/drawing/2014/main" id="{05DF3BAB-8227-4F0F-87EE-CEE2FC8525CA}"/>
              </a:ext>
            </a:extLst>
          </p:cNvPr>
          <p:cNvSpPr txBox="1">
            <a:spLocks/>
          </p:cNvSpPr>
          <p:nvPr/>
        </p:nvSpPr>
        <p:spPr>
          <a:xfrm>
            <a:off x="685006" y="5319706"/>
            <a:ext cx="10798535"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3.21】</a:t>
            </a:r>
            <a:r>
              <a:rPr lang="zh-CN" altLang="en-US" sz="2400" dirty="0">
                <a:solidFill>
                  <a:schemeClr val="bg1"/>
                </a:solidFill>
                <a:latin typeface="仿宋" panose="02010609060101010101" pitchFamily="49" charset="-122"/>
                <a:ea typeface="仿宋" panose="02010609060101010101" pitchFamily="49" charset="-122"/>
              </a:rPr>
              <a:t>平面上有若干条线段和若干圆，已知每条线段的两个端点坐标、每个圆的圆心位置和半径。定义线段类和圆类并生成类的对象表示这些线段和圆。</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Example3_21.java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5027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31"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ppt_w</p:attrName>
                                        </p:attrNameLst>
                                      </p:cBhvr>
                                      <p:tavLst>
                                        <p:tav tm="0">
                                          <p:val>
                                            <p:fltVal val="0"/>
                                          </p:val>
                                        </p:tav>
                                        <p:tav tm="100000">
                                          <p:val>
                                            <p:strVal val="#ppt_w"/>
                                          </p:val>
                                        </p:tav>
                                      </p:tavLst>
                                    </p:anim>
                                    <p:anim calcmode="lin" valueType="num">
                                      <p:cBhvr>
                                        <p:cTn id="31" dur="1000" fill="hold"/>
                                        <p:tgtEl>
                                          <p:spTgt spid="10"/>
                                        </p:tgtEl>
                                        <p:attrNameLst>
                                          <p:attrName>ppt_h</p:attrName>
                                        </p:attrNameLst>
                                      </p:cBhvr>
                                      <p:tavLst>
                                        <p:tav tm="0">
                                          <p:val>
                                            <p:fltVal val="0"/>
                                          </p:val>
                                        </p:tav>
                                        <p:tav tm="100000">
                                          <p:val>
                                            <p:strVal val="#ppt_h"/>
                                          </p:val>
                                        </p:tav>
                                      </p:tavLst>
                                    </p:anim>
                                    <p:anim calcmode="lin" valueType="num">
                                      <p:cBhvr>
                                        <p:cTn id="32" dur="1000" fill="hold"/>
                                        <p:tgtEl>
                                          <p:spTgt spid="10"/>
                                        </p:tgtEl>
                                        <p:attrNameLst>
                                          <p:attrName>style.rotation</p:attrName>
                                        </p:attrNameLst>
                                      </p:cBhvr>
                                      <p:tavLst>
                                        <p:tav tm="0">
                                          <p:val>
                                            <p:fltVal val="90"/>
                                          </p:val>
                                        </p:tav>
                                        <p:tav tm="100000">
                                          <p:val>
                                            <p:fltVal val="0"/>
                                          </p:val>
                                        </p:tav>
                                      </p:tavLst>
                                    </p:anim>
                                    <p:animEffect transition="in" filter="fade">
                                      <p:cBhvr>
                                        <p:cTn id="33" dur="1000"/>
                                        <p:tgtEl>
                                          <p:spTgt spid="10"/>
                                        </p:tgtEl>
                                      </p:cBhvr>
                                    </p:animEffect>
                                  </p:childTnLst>
                                </p:cTn>
                              </p:par>
                            </p:childTnLst>
                          </p:cTn>
                        </p:par>
                        <p:par>
                          <p:cTn id="34" fill="hold">
                            <p:stCondLst>
                              <p:cond delay="1500"/>
                            </p:stCondLst>
                            <p:childTnLst>
                              <p:par>
                                <p:cTn id="35" presetID="2" presetClass="entr" presetSubtype="2"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8" grpId="0" uiExpand="1" build="p"/>
      <p:bldP spid="9" grpId="0" animBg="1"/>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78723" y="3570307"/>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84338" y="2085172"/>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3.3   </a:t>
            </a:r>
            <a:r>
              <a:rPr lang="zh-CN" altLang="en-US" sz="2400" b="1" dirty="0">
                <a:latin typeface="仿宋" panose="02010609060101010101" pitchFamily="49" charset="-122"/>
                <a:ea typeface="仿宋" panose="02010609060101010101" pitchFamily="49" charset="-122"/>
              </a:rPr>
              <a:t>访问权限</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3.4   </a:t>
            </a:r>
            <a:r>
              <a:rPr lang="zh-CN" altLang="en-US" sz="2400" b="1" dirty="0">
                <a:latin typeface="仿宋" panose="02010609060101010101" pitchFamily="49" charset="-122"/>
                <a:ea typeface="仿宋" panose="02010609060101010101" pitchFamily="49" charset="-122"/>
              </a:rPr>
              <a:t>对象组合</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3946444"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3.5   </a:t>
            </a:r>
            <a:r>
              <a:rPr lang="zh-CN" altLang="en-US" sz="2400" b="1" dirty="0">
                <a:solidFill>
                  <a:schemeClr val="bg1"/>
                </a:solidFill>
                <a:latin typeface="仿宋" panose="02010609060101010101" pitchFamily="49" charset="-122"/>
                <a:ea typeface="仿宋" panose="02010609060101010101" pitchFamily="49" charset="-122"/>
              </a:rPr>
              <a:t>嵌套类</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3.2   </a:t>
            </a:r>
            <a:r>
              <a:rPr lang="zh-CN" altLang="en-US" sz="2400" b="1" dirty="0">
                <a:latin typeface="仿宋" panose="02010609060101010101" pitchFamily="49" charset="-122"/>
                <a:ea typeface="仿宋" panose="02010609060101010101" pitchFamily="49" charset="-122"/>
              </a:rPr>
              <a:t>对象</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包</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3.1   </a:t>
            </a:r>
            <a:r>
              <a:rPr lang="zh-CN" altLang="en-US" sz="2400" b="1" dirty="0">
                <a:latin typeface="仿宋" panose="02010609060101010101" pitchFamily="49" charset="-122"/>
                <a:ea typeface="仿宋" panose="02010609060101010101" pitchFamily="49" charset="-122"/>
              </a:rPr>
              <a:t>类</a:t>
            </a:r>
          </a:p>
        </p:txBody>
      </p:sp>
    </p:spTree>
    <p:extLst>
      <p:ext uri="{BB962C8B-B14F-4D97-AF65-F5344CB8AC3E}">
        <p14:creationId xmlns:p14="http://schemas.microsoft.com/office/powerpoint/2010/main" val="195266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1187546"/>
            <a:ext cx="12192000"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封装和隐藏</a:t>
              </a:r>
            </a:p>
          </p:txBody>
        </p:sp>
      </p:grpSp>
      <p:sp>
        <p:nvSpPr>
          <p:cNvPr id="10" name="矩形 9">
            <a:extLst>
              <a:ext uri="{FF2B5EF4-FFF2-40B4-BE49-F238E27FC236}">
                <a16:creationId xmlns:a16="http://schemas.microsoft.com/office/drawing/2014/main" id="{4F0B4596-9B4B-4DC8-913B-65B33CF215C2}"/>
              </a:ext>
            </a:extLst>
          </p:cNvPr>
          <p:cNvSpPr/>
          <p:nvPr/>
        </p:nvSpPr>
        <p:spPr>
          <a:xfrm>
            <a:off x="-2345" y="6185889"/>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B264B714-4217-467F-AEE9-3DDACC01C43A}"/>
              </a:ext>
            </a:extLst>
          </p:cNvPr>
          <p:cNvGrpSpPr/>
          <p:nvPr/>
        </p:nvGrpSpPr>
        <p:grpSpPr>
          <a:xfrm flipH="1">
            <a:off x="6561268" y="5476908"/>
            <a:ext cx="5441599" cy="1357947"/>
            <a:chOff x="897607" y="5043462"/>
            <a:chExt cx="5441599" cy="1357947"/>
          </a:xfrm>
        </p:grpSpPr>
        <p:sp>
          <p:nvSpPr>
            <p:cNvPr id="12" name="矩形 11">
              <a:extLst>
                <a:ext uri="{FF2B5EF4-FFF2-40B4-BE49-F238E27FC236}">
                  <a16:creationId xmlns:a16="http://schemas.microsoft.com/office/drawing/2014/main" id="{EC4009C4-102B-423E-A3DB-A4F257EBE7F7}"/>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9EC3740-B80D-4B54-BB29-E5561F3A1C1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C60B999-94E8-4D21-AC74-762F716B1298}"/>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0DAA1D2-0A9F-4C23-B7B6-87C09ACCF252}"/>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B639CBC-FF6D-41CB-9DFC-EE3C2232C70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4203FEA-8C3E-4D39-850D-75C55FAB9D7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8ECCA87-4821-4C87-9734-A2F4526B69E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D6E9B45F-DC4D-49FC-9342-880AA739DDE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3821DBE2-2A9B-4804-8866-27D393A684CB}"/>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3FBB1AB-2854-41E4-AC5F-19BF934FA0F9}"/>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C3461BDC-EF8C-4235-A2ED-C07E55E468A4}"/>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661AC1A-47E3-45D2-9874-01EBF28F94C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752407DC-AF85-4777-AEDA-7C9CCB9BEDA8}"/>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39A9952-EF7A-478C-B200-5A49BC9EC30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1591C4B-632A-4313-A320-A62D021A9C8B}"/>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0D9C99C-6F36-4D6C-B723-313B725DF76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87DB643F-7B09-4A1E-80F2-FB14BB665398}"/>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a:extLst>
              <a:ext uri="{FF2B5EF4-FFF2-40B4-BE49-F238E27FC236}">
                <a16:creationId xmlns:a16="http://schemas.microsoft.com/office/drawing/2014/main" id="{ABBF5808-123E-4945-A24F-23E041D99E4E}"/>
              </a:ext>
            </a:extLst>
          </p:cNvPr>
          <p:cNvSpPr/>
          <p:nvPr/>
        </p:nvSpPr>
        <p:spPr>
          <a:xfrm>
            <a:off x="1588" y="1707854"/>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11">
            <a:extLst>
              <a:ext uri="{FF2B5EF4-FFF2-40B4-BE49-F238E27FC236}">
                <a16:creationId xmlns:a16="http://schemas.microsoft.com/office/drawing/2014/main" id="{1D388C14-D895-4FC3-A57B-DEAD5940DFA4}"/>
              </a:ext>
            </a:extLst>
          </p:cNvPr>
          <p:cNvSpPr/>
          <p:nvPr/>
        </p:nvSpPr>
        <p:spPr>
          <a:xfrm>
            <a:off x="779143" y="2104265"/>
            <a:ext cx="10633714" cy="319603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内容占位符 2">
            <a:extLst>
              <a:ext uri="{FF2B5EF4-FFF2-40B4-BE49-F238E27FC236}">
                <a16:creationId xmlns:a16="http://schemas.microsoft.com/office/drawing/2014/main" id="{9C12F698-F889-40E2-B883-DC26E6BFC8BB}"/>
              </a:ext>
            </a:extLst>
          </p:cNvPr>
          <p:cNvSpPr txBox="1">
            <a:spLocks/>
          </p:cNvSpPr>
          <p:nvPr/>
        </p:nvSpPr>
        <p:spPr>
          <a:xfrm>
            <a:off x="1064893" y="2328501"/>
            <a:ext cx="10117851" cy="2638858"/>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封装并不是简单地将对象的属性和行为定义在一起，而是要</a:t>
            </a:r>
            <a:r>
              <a:rPr lang="zh-CN" altLang="en-US" sz="2400" b="1" dirty="0">
                <a:solidFill>
                  <a:schemeClr val="tx1"/>
                </a:solidFill>
                <a:latin typeface="仿宋" panose="02010609060101010101" pitchFamily="49" charset="-122"/>
                <a:ea typeface="仿宋" panose="02010609060101010101" pitchFamily="49" charset="-122"/>
              </a:rPr>
              <a:t>对属性和行为起到一定的保护作用</a:t>
            </a:r>
            <a:r>
              <a:rPr lang="zh-CN" altLang="en-US" sz="2400" dirty="0">
                <a:solidFill>
                  <a:schemeClr val="tx1"/>
                </a:solidFill>
                <a:latin typeface="仿宋" panose="02010609060101010101" pitchFamily="49" charset="-122"/>
                <a:ea typeface="仿宋" panose="02010609060101010101" pitchFamily="49" charset="-122"/>
              </a:rPr>
              <a:t>，这种保护作用称隐藏。</a:t>
            </a:r>
          </a:p>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不同类的对象封装的结果不同，即使是同一类的对象在不同环境（系统）中封装结果也会不同。</a:t>
            </a:r>
          </a:p>
        </p:txBody>
      </p:sp>
    </p:spTree>
    <p:extLst>
      <p:ext uri="{BB962C8B-B14F-4D97-AF65-F5344CB8AC3E}">
        <p14:creationId xmlns:p14="http://schemas.microsoft.com/office/powerpoint/2010/main" val="493506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29" name="圆角矩形 11">
            <a:extLst>
              <a:ext uri="{FF2B5EF4-FFF2-40B4-BE49-F238E27FC236}">
                <a16:creationId xmlns:a16="http://schemas.microsoft.com/office/drawing/2014/main" id="{7117AE2E-E063-444F-9BEB-F84E534F7669}"/>
              </a:ext>
            </a:extLst>
          </p:cNvPr>
          <p:cNvSpPr/>
          <p:nvPr/>
        </p:nvSpPr>
        <p:spPr>
          <a:xfrm>
            <a:off x="685006" y="1506888"/>
            <a:ext cx="10896600" cy="35814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内容占位符 2">
            <a:extLst>
              <a:ext uri="{FF2B5EF4-FFF2-40B4-BE49-F238E27FC236}">
                <a16:creationId xmlns:a16="http://schemas.microsoft.com/office/drawing/2014/main" id="{07ECB392-7D07-4CD6-93EB-CB7944DDB23A}"/>
              </a:ext>
            </a:extLst>
          </p:cNvPr>
          <p:cNvSpPr txBox="1">
            <a:spLocks/>
          </p:cNvSpPr>
          <p:nvPr/>
        </p:nvSpPr>
        <p:spPr>
          <a:xfrm>
            <a:off x="989806" y="1583088"/>
            <a:ext cx="10363200"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如果一个类只在某一个地方使用一次，则应定义为内部类。使用内部类可以提高封装性、可读性和可维护性，因为类的定义与使用在一起（它们“距离比较近”）。</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嵌套类的定义形式与非嵌套类的定义形式基本相同，在嵌套类中可以定义域和方法。</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可以将嵌套的类看作外层类中的一个成员，所以它可以访问外层类中的任何成员。</a:t>
            </a:r>
          </a:p>
        </p:txBody>
      </p:sp>
      <p:sp>
        <p:nvSpPr>
          <p:cNvPr id="31" name="矩形 30">
            <a:extLst>
              <a:ext uri="{FF2B5EF4-FFF2-40B4-BE49-F238E27FC236}">
                <a16:creationId xmlns:a16="http://schemas.microsoft.com/office/drawing/2014/main" id="{42BBA714-A63D-485B-B164-3607BEE86C7F}"/>
              </a:ext>
            </a:extLst>
          </p:cNvPr>
          <p:cNvSpPr/>
          <p:nvPr/>
        </p:nvSpPr>
        <p:spPr>
          <a:xfrm>
            <a:off x="0" y="5545488"/>
            <a:ext cx="12192000" cy="12961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2" name="组合 31">
            <a:extLst>
              <a:ext uri="{FF2B5EF4-FFF2-40B4-BE49-F238E27FC236}">
                <a16:creationId xmlns:a16="http://schemas.microsoft.com/office/drawing/2014/main" id="{0D88ABF7-4035-48E3-9F06-7DF72D7F0232}"/>
              </a:ext>
            </a:extLst>
          </p:cNvPr>
          <p:cNvGrpSpPr/>
          <p:nvPr/>
        </p:nvGrpSpPr>
        <p:grpSpPr>
          <a:xfrm>
            <a:off x="761207" y="5775675"/>
            <a:ext cx="352250" cy="455613"/>
            <a:chOff x="5449889" y="1431125"/>
            <a:chExt cx="352250" cy="455613"/>
          </a:xfrm>
          <a:solidFill>
            <a:srgbClr val="FFFF00"/>
          </a:solidFill>
        </p:grpSpPr>
        <p:sp>
          <p:nvSpPr>
            <p:cNvPr id="33" name="Freeform 125">
              <a:extLst>
                <a:ext uri="{FF2B5EF4-FFF2-40B4-BE49-F238E27FC236}">
                  <a16:creationId xmlns:a16="http://schemas.microsoft.com/office/drawing/2014/main" id="{7962BC09-A385-4129-9661-389EBC1036CE}"/>
                </a:ext>
              </a:extLst>
            </p:cNvPr>
            <p:cNvSpPr>
              <a:spLocks noEditPoints="1"/>
            </p:cNvSpPr>
            <p:nvPr/>
          </p:nvSpPr>
          <p:spPr bwMode="auto">
            <a:xfrm>
              <a:off x="5449889" y="1431125"/>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4" name="Freeform 126">
              <a:extLst>
                <a:ext uri="{FF2B5EF4-FFF2-40B4-BE49-F238E27FC236}">
                  <a16:creationId xmlns:a16="http://schemas.microsoft.com/office/drawing/2014/main" id="{370137D2-DC7D-4179-97FD-00E58F4F4B12}"/>
                </a:ext>
              </a:extLst>
            </p:cNvPr>
            <p:cNvSpPr>
              <a:spLocks noEditPoints="1"/>
            </p:cNvSpPr>
            <p:nvPr/>
          </p:nvSpPr>
          <p:spPr bwMode="auto">
            <a:xfrm>
              <a:off x="5575301" y="1623213"/>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35" name="内容占位符 2">
            <a:extLst>
              <a:ext uri="{FF2B5EF4-FFF2-40B4-BE49-F238E27FC236}">
                <a16:creationId xmlns:a16="http://schemas.microsoft.com/office/drawing/2014/main" id="{0B63C0DD-2411-47D0-872A-C2FF02A7203D}"/>
              </a:ext>
            </a:extLst>
          </p:cNvPr>
          <p:cNvSpPr txBox="1">
            <a:spLocks/>
          </p:cNvSpPr>
          <p:nvPr/>
        </p:nvSpPr>
        <p:spPr>
          <a:xfrm>
            <a:off x="1087871" y="5682800"/>
            <a:ext cx="10798535"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3.22】</a:t>
            </a:r>
            <a:r>
              <a:rPr lang="zh-CN" altLang="en-US" sz="2400" dirty="0">
                <a:solidFill>
                  <a:schemeClr val="bg1"/>
                </a:solidFill>
                <a:latin typeface="仿宋" panose="02010609060101010101" pitchFamily="49" charset="-122"/>
                <a:ea typeface="仿宋" panose="02010609060101010101" pitchFamily="49" charset="-122"/>
              </a:rPr>
              <a:t>某公司为解决员工住房问题，筹建了一批房屋，该批房屋只在公司内部发售。编程序模拟公司发售房屋的情况。</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Example3_22.java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1738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par>
                          <p:cTn id="8" fill="hold">
                            <p:stCondLst>
                              <p:cond delay="2000"/>
                            </p:stCondLst>
                            <p:childTnLst>
                              <p:par>
                                <p:cTn id="9" presetID="2" presetClass="entr" presetSubtype="3" fill="hold" grpId="0" nodeType="after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 calcmode="lin" valueType="num">
                                      <p:cBhvr additive="base">
                                        <p:cTn id="11"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 calcmode="lin" valueType="num">
                                      <p:cBhvr additive="base">
                                        <p:cTn id="17"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30">
                                            <p:txEl>
                                              <p:pRg st="2" end="2"/>
                                            </p:txEl>
                                          </p:spTgt>
                                        </p:tgtEl>
                                        <p:attrNameLst>
                                          <p:attrName>style.visibility</p:attrName>
                                        </p:attrNameLst>
                                      </p:cBhvr>
                                      <p:to>
                                        <p:strVal val="visible"/>
                                      </p:to>
                                    </p:set>
                                    <p:anim calcmode="lin" valueType="num">
                                      <p:cBhvr additive="base">
                                        <p:cTn id="23" dur="500" fill="hold"/>
                                        <p:tgtEl>
                                          <p:spTgt spid="30">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childTnLst>
                          </p:cTn>
                        </p:par>
                        <p:par>
                          <p:cTn id="30" fill="hold">
                            <p:stCondLst>
                              <p:cond delay="500"/>
                            </p:stCondLst>
                            <p:childTnLst>
                              <p:par>
                                <p:cTn id="31" presetID="31" presetClass="entr" presetSubtype="0"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1000" fill="hold"/>
                                        <p:tgtEl>
                                          <p:spTgt spid="32"/>
                                        </p:tgtEl>
                                        <p:attrNameLst>
                                          <p:attrName>ppt_w</p:attrName>
                                        </p:attrNameLst>
                                      </p:cBhvr>
                                      <p:tavLst>
                                        <p:tav tm="0">
                                          <p:val>
                                            <p:fltVal val="0"/>
                                          </p:val>
                                        </p:tav>
                                        <p:tav tm="100000">
                                          <p:val>
                                            <p:strVal val="#ppt_w"/>
                                          </p:val>
                                        </p:tav>
                                      </p:tavLst>
                                    </p:anim>
                                    <p:anim calcmode="lin" valueType="num">
                                      <p:cBhvr>
                                        <p:cTn id="34" dur="1000" fill="hold"/>
                                        <p:tgtEl>
                                          <p:spTgt spid="32"/>
                                        </p:tgtEl>
                                        <p:attrNameLst>
                                          <p:attrName>ppt_h</p:attrName>
                                        </p:attrNameLst>
                                      </p:cBhvr>
                                      <p:tavLst>
                                        <p:tav tm="0">
                                          <p:val>
                                            <p:fltVal val="0"/>
                                          </p:val>
                                        </p:tav>
                                        <p:tav tm="100000">
                                          <p:val>
                                            <p:strVal val="#ppt_h"/>
                                          </p:val>
                                        </p:tav>
                                      </p:tavLst>
                                    </p:anim>
                                    <p:anim calcmode="lin" valueType="num">
                                      <p:cBhvr>
                                        <p:cTn id="35" dur="1000" fill="hold"/>
                                        <p:tgtEl>
                                          <p:spTgt spid="32"/>
                                        </p:tgtEl>
                                        <p:attrNameLst>
                                          <p:attrName>style.rotation</p:attrName>
                                        </p:attrNameLst>
                                      </p:cBhvr>
                                      <p:tavLst>
                                        <p:tav tm="0">
                                          <p:val>
                                            <p:fltVal val="90"/>
                                          </p:val>
                                        </p:tav>
                                        <p:tav tm="100000">
                                          <p:val>
                                            <p:fltVal val="0"/>
                                          </p:val>
                                        </p:tav>
                                      </p:tavLst>
                                    </p:anim>
                                    <p:animEffect transition="in" filter="fade">
                                      <p:cBhvr>
                                        <p:cTn id="36" dur="1000"/>
                                        <p:tgtEl>
                                          <p:spTgt spid="32"/>
                                        </p:tgtEl>
                                      </p:cBhvr>
                                    </p:animEffect>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1+#ppt_w/2"/>
                                          </p:val>
                                        </p:tav>
                                        <p:tav tm="100000">
                                          <p:val>
                                            <p:strVal val="#ppt_x"/>
                                          </p:val>
                                        </p:tav>
                                      </p:tavLst>
                                    </p:anim>
                                    <p:anim calcmode="lin" valueType="num">
                                      <p:cBhvr additive="base">
                                        <p:cTn id="41"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uiExpand="1" build="p"/>
      <p:bldP spid="31" grpId="0" animBg="1"/>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29" name="圆角矩形 11">
            <a:extLst>
              <a:ext uri="{FF2B5EF4-FFF2-40B4-BE49-F238E27FC236}">
                <a16:creationId xmlns:a16="http://schemas.microsoft.com/office/drawing/2014/main" id="{7117AE2E-E063-444F-9BEB-F84E534F7669}"/>
              </a:ext>
            </a:extLst>
          </p:cNvPr>
          <p:cNvSpPr/>
          <p:nvPr/>
        </p:nvSpPr>
        <p:spPr>
          <a:xfrm>
            <a:off x="685006" y="1506887"/>
            <a:ext cx="10896600" cy="438747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42BBA714-A63D-485B-B164-3607BEE86C7F}"/>
              </a:ext>
            </a:extLst>
          </p:cNvPr>
          <p:cNvSpPr/>
          <p:nvPr/>
        </p:nvSpPr>
        <p:spPr>
          <a:xfrm>
            <a:off x="0" y="6189784"/>
            <a:ext cx="12192000" cy="65189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Rectangle 3">
            <a:extLst>
              <a:ext uri="{FF2B5EF4-FFF2-40B4-BE49-F238E27FC236}">
                <a16:creationId xmlns:a16="http://schemas.microsoft.com/office/drawing/2014/main" id="{7BA0F1D1-E65B-476F-93E3-0D7255296A2E}"/>
              </a:ext>
            </a:extLst>
          </p:cNvPr>
          <p:cNvSpPr txBox="1">
            <a:spLocks noChangeArrowheads="1"/>
          </p:cNvSpPr>
          <p:nvPr/>
        </p:nvSpPr>
        <p:spPr>
          <a:xfrm>
            <a:off x="1271270" y="1966563"/>
            <a:ext cx="9321702"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10000"/>
              </a:spcBef>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类可以有两种重要的成员：变量成员和方法成员，类还可以有一种成员：类成员。 </a:t>
            </a:r>
          </a:p>
          <a:p>
            <a:pPr marL="0" indent="0">
              <a:spcBef>
                <a:spcPct val="10000"/>
              </a:spcBef>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Java</a:t>
            </a:r>
            <a:r>
              <a:rPr lang="zh-CN" altLang="en-US" b="1" dirty="0">
                <a:latin typeface="仿宋" panose="02010609060101010101" pitchFamily="49" charset="-122"/>
                <a:ea typeface="仿宋" panose="02010609060101010101" pitchFamily="49" charset="-122"/>
              </a:rPr>
              <a:t>支持在一个类中声明另一个类，这样的类称作内部类或嵌套类，而包含内部类的类成为内部类的外嵌类。</a:t>
            </a:r>
          </a:p>
          <a:p>
            <a:pPr marL="0" indent="0">
              <a:spcBef>
                <a:spcPct val="10000"/>
              </a:spcBef>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    内部类同类中声明的方法或成员变量一样，一个类把内部类看作是自己的成员。</a:t>
            </a:r>
          </a:p>
          <a:p>
            <a:pPr marL="0" indent="0">
              <a:spcBef>
                <a:spcPct val="10000"/>
              </a:spcBef>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351508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 calcmode="lin" valueType="num">
                                      <p:cBhvr additive="base">
                                        <p:cTn id="2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 calcmode="lin" valueType="num">
                                      <p:cBhvr additive="base">
                                        <p:cTn id="2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 calcmode="lin" valueType="num">
                                      <p:cBhvr additive="base">
                                        <p:cTn id="3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709968"/>
            <a:ext cx="10820400" cy="393854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a16="http://schemas.microsoft.com/office/drawing/2014/main" id="{DAB9165B-BDB7-49E1-9F47-617ADF5FDC8E}"/>
              </a:ext>
            </a:extLst>
          </p:cNvPr>
          <p:cNvSpPr txBox="1">
            <a:spLocks/>
          </p:cNvSpPr>
          <p:nvPr/>
        </p:nvSpPr>
        <p:spPr>
          <a:xfrm>
            <a:off x="901008" y="2017482"/>
            <a:ext cx="10699470" cy="2971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如果嵌套类前面有关键字</a:t>
            </a:r>
            <a:r>
              <a:rPr lang="en-US" altLang="zh-CN" sz="2400" dirty="0">
                <a:solidFill>
                  <a:schemeClr val="tx1"/>
                </a:solidFill>
                <a:latin typeface="仿宋" panose="02010609060101010101" pitchFamily="49" charset="-122"/>
                <a:ea typeface="仿宋" panose="02010609060101010101" pitchFamily="49" charset="-122"/>
              </a:rPr>
              <a:t>static</a:t>
            </a:r>
            <a:r>
              <a:rPr lang="zh-CN" altLang="en-US" sz="2400" dirty="0">
                <a:solidFill>
                  <a:schemeClr val="tx1"/>
                </a:solidFill>
                <a:latin typeface="仿宋" panose="02010609060101010101" pitchFamily="49" charset="-122"/>
                <a:ea typeface="仿宋" panose="02010609060101010101" pitchFamily="49" charset="-122"/>
              </a:rPr>
              <a:t>，则称为</a:t>
            </a:r>
            <a:r>
              <a:rPr lang="zh-CN" altLang="en-US" sz="2400" b="1" dirty="0">
                <a:solidFill>
                  <a:schemeClr val="tx1"/>
                </a:solidFill>
                <a:latin typeface="仿宋" panose="02010609060101010101" pitchFamily="49" charset="-122"/>
                <a:ea typeface="仿宋" panose="02010609060101010101" pitchFamily="49" charset="-122"/>
              </a:rPr>
              <a:t>静态嵌套类</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static nested classes</a:t>
            </a:r>
            <a:r>
              <a:rPr lang="zh-CN" altLang="en-US" sz="2400" dirty="0">
                <a:solidFill>
                  <a:schemeClr val="tx1"/>
                </a:solidFill>
                <a:latin typeface="仿宋" panose="02010609060101010101" pitchFamily="49" charset="-122"/>
                <a:ea typeface="仿宋" panose="02010609060101010101" pitchFamily="49" charset="-122"/>
              </a:rPr>
              <a:t>），否则称为</a:t>
            </a:r>
            <a:r>
              <a:rPr lang="zh-CN" altLang="en-US" sz="2400" b="1" dirty="0">
                <a:solidFill>
                  <a:schemeClr val="tx1"/>
                </a:solidFill>
                <a:latin typeface="仿宋" panose="02010609060101010101" pitchFamily="49" charset="-122"/>
                <a:ea typeface="仿宋" panose="02010609060101010101" pitchFamily="49" charset="-122"/>
              </a:rPr>
              <a:t>内部类</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inner classes</a:t>
            </a:r>
            <a:r>
              <a:rPr lang="zh-CN" altLang="en-US"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内部类又可以分</a:t>
            </a:r>
            <a:r>
              <a:rPr lang="zh-CN" altLang="en-US" sz="2400" b="1" dirty="0">
                <a:solidFill>
                  <a:schemeClr val="tx1"/>
                </a:solidFill>
                <a:latin typeface="仿宋" panose="02010609060101010101" pitchFamily="49" charset="-122"/>
                <a:ea typeface="仿宋" panose="02010609060101010101" pitchFamily="49" charset="-122"/>
              </a:rPr>
              <a:t>局部类</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local classes</a:t>
            </a:r>
            <a:r>
              <a:rPr lang="zh-CN" altLang="en-US" sz="2400" dirty="0">
                <a:solidFill>
                  <a:schemeClr val="tx1"/>
                </a:solidFill>
                <a:latin typeface="仿宋" panose="02010609060101010101" pitchFamily="49" charset="-122"/>
                <a:ea typeface="仿宋" panose="02010609060101010101" pitchFamily="49" charset="-122"/>
              </a:rPr>
              <a:t>）和</a:t>
            </a:r>
            <a:r>
              <a:rPr lang="zh-CN" altLang="en-US" sz="2400" b="1" dirty="0">
                <a:solidFill>
                  <a:schemeClr val="tx1"/>
                </a:solidFill>
                <a:latin typeface="仿宋" panose="02010609060101010101" pitchFamily="49" charset="-122"/>
                <a:ea typeface="仿宋" panose="02010609060101010101" pitchFamily="49" charset="-122"/>
              </a:rPr>
              <a:t>匿名类</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anonymous classes</a:t>
            </a:r>
            <a:r>
              <a:rPr lang="zh-CN" altLang="en-US"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在方法中可以定义类，这样的类称为局部类。匿名类实际上是一个类的子类。</a:t>
            </a:r>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983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8"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709968"/>
            <a:ext cx="10820400" cy="393854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Rectangle 3">
            <a:extLst>
              <a:ext uri="{FF2B5EF4-FFF2-40B4-BE49-F238E27FC236}">
                <a16:creationId xmlns:a16="http://schemas.microsoft.com/office/drawing/2014/main" id="{07905006-943C-462D-8963-A9A3DE2AF730}"/>
              </a:ext>
            </a:extLst>
          </p:cNvPr>
          <p:cNvSpPr txBox="1">
            <a:spLocks noChangeArrowheads="1"/>
          </p:cNvSpPr>
          <p:nvPr/>
        </p:nvSpPr>
        <p:spPr>
          <a:xfrm>
            <a:off x="856203" y="2031080"/>
            <a:ext cx="10292373"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10000"/>
              </a:spcBef>
              <a:buFont typeface="Wingdings" panose="05000000000000000000" pitchFamily="2" charset="2"/>
              <a:buNone/>
            </a:pPr>
            <a:r>
              <a:rPr lang="zh-CN" altLang="en-US" dirty="0">
                <a:latin typeface="仿宋" panose="02010609060101010101" pitchFamily="49" charset="-122"/>
                <a:ea typeface="仿宋" panose="02010609060101010101" pitchFamily="49" charset="-122"/>
              </a:rPr>
              <a:t>    外嵌类的成员变量在内部类中仍然有效，内部类中的方法也可以调用外嵌类中的方法。</a:t>
            </a:r>
          </a:p>
          <a:p>
            <a:pPr marL="0" indent="0">
              <a:spcBef>
                <a:spcPct val="10000"/>
              </a:spcBef>
              <a:buFont typeface="Wingdings" panose="05000000000000000000" pitchFamily="2" charset="2"/>
              <a:buNone/>
            </a:pPr>
            <a:r>
              <a:rPr lang="zh-CN" altLang="en-US" dirty="0">
                <a:latin typeface="仿宋" panose="02010609060101010101" pitchFamily="49" charset="-122"/>
                <a:ea typeface="仿宋" panose="02010609060101010101" pitchFamily="49" charset="-122"/>
              </a:rPr>
              <a:t>    内部类的类体中</a:t>
            </a:r>
            <a:r>
              <a:rPr lang="zh-CN" altLang="en-US" b="1" dirty="0">
                <a:solidFill>
                  <a:srgbClr val="0000FF"/>
                </a:solidFill>
                <a:latin typeface="仿宋" panose="02010609060101010101" pitchFamily="49" charset="-122"/>
                <a:ea typeface="仿宋" panose="02010609060101010101" pitchFamily="49" charset="-122"/>
              </a:rPr>
              <a:t>不可以声明类变量和类方法。</a:t>
            </a:r>
            <a:r>
              <a:rPr lang="zh-CN" altLang="en-US" dirty="0">
                <a:latin typeface="仿宋" panose="02010609060101010101" pitchFamily="49" charset="-122"/>
                <a:ea typeface="仿宋" panose="02010609060101010101" pitchFamily="49" charset="-122"/>
              </a:rPr>
              <a:t>外嵌类可以用内部类声明对象，作为外嵌类的成员。</a:t>
            </a:r>
          </a:p>
        </p:txBody>
      </p:sp>
    </p:spTree>
    <p:extLst>
      <p:ext uri="{BB962C8B-B14F-4D97-AF65-F5344CB8AC3E}">
        <p14:creationId xmlns:p14="http://schemas.microsoft.com/office/powerpoint/2010/main" val="144601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xEl>
                                              <p:pRg st="1" end="1"/>
                                            </p:txEl>
                                          </p:spTgt>
                                        </p:tgtEl>
                                        <p:attrNameLst>
                                          <p:attrName>style.visibility</p:attrName>
                                        </p:attrNameLst>
                                      </p:cBhvr>
                                      <p:to>
                                        <p:strVal val="visible"/>
                                      </p:to>
                                    </p:set>
                                    <p:anim calcmode="lin" valueType="num">
                                      <p:cBhvr additive="base">
                                        <p:cTn id="25"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709968"/>
            <a:ext cx="10820400" cy="393854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Rectangle 3">
            <a:extLst>
              <a:ext uri="{FF2B5EF4-FFF2-40B4-BE49-F238E27FC236}">
                <a16:creationId xmlns:a16="http://schemas.microsoft.com/office/drawing/2014/main" id="{07905006-943C-462D-8963-A9A3DE2AF730}"/>
              </a:ext>
            </a:extLst>
          </p:cNvPr>
          <p:cNvSpPr txBox="1">
            <a:spLocks noChangeArrowheads="1"/>
          </p:cNvSpPr>
          <p:nvPr/>
        </p:nvSpPr>
        <p:spPr>
          <a:xfrm>
            <a:off x="856203" y="2031080"/>
            <a:ext cx="10292373"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10000"/>
              </a:spcBef>
              <a:buFont typeface="Wingdings" panose="05000000000000000000" pitchFamily="2" charset="2"/>
              <a:buNone/>
            </a:pPr>
            <a:r>
              <a:rPr lang="zh-CN" altLang="en-US" dirty="0">
                <a:latin typeface="仿宋" panose="02010609060101010101" pitchFamily="49" charset="-122"/>
                <a:ea typeface="仿宋" panose="02010609060101010101" pitchFamily="49" charset="-122"/>
              </a:rPr>
              <a:t>    外嵌类的成员变量在内部类中仍然有效，内部类中的方法也可以调用外嵌类中的方法。</a:t>
            </a:r>
          </a:p>
          <a:p>
            <a:pPr marL="0" indent="0">
              <a:spcBef>
                <a:spcPct val="10000"/>
              </a:spcBef>
              <a:buFont typeface="Wingdings" panose="05000000000000000000" pitchFamily="2" charset="2"/>
              <a:buNone/>
            </a:pPr>
            <a:r>
              <a:rPr lang="zh-CN" altLang="en-US" dirty="0">
                <a:latin typeface="仿宋" panose="02010609060101010101" pitchFamily="49" charset="-122"/>
                <a:ea typeface="仿宋" panose="02010609060101010101" pitchFamily="49" charset="-122"/>
              </a:rPr>
              <a:t>    内部类的类体中</a:t>
            </a:r>
            <a:r>
              <a:rPr lang="zh-CN" altLang="en-US" b="1" dirty="0">
                <a:solidFill>
                  <a:srgbClr val="0000FF"/>
                </a:solidFill>
                <a:latin typeface="仿宋" panose="02010609060101010101" pitchFamily="49" charset="-122"/>
                <a:ea typeface="仿宋" panose="02010609060101010101" pitchFamily="49" charset="-122"/>
              </a:rPr>
              <a:t>不可以声明类变量和类方法。</a:t>
            </a:r>
            <a:r>
              <a:rPr lang="zh-CN" altLang="en-US" dirty="0">
                <a:latin typeface="仿宋" panose="02010609060101010101" pitchFamily="49" charset="-122"/>
                <a:ea typeface="仿宋" panose="02010609060101010101" pitchFamily="49" charset="-122"/>
              </a:rPr>
              <a:t>外嵌类可以用内部类声明对象，作为外嵌类的成员。</a:t>
            </a:r>
            <a:endParaRPr lang="en-US" altLang="zh-CN" dirty="0">
              <a:latin typeface="仿宋" panose="02010609060101010101" pitchFamily="49" charset="-122"/>
              <a:ea typeface="仿宋" panose="02010609060101010101" pitchFamily="49" charset="-122"/>
            </a:endParaRPr>
          </a:p>
          <a:p>
            <a:pPr marL="0" indent="0">
              <a:spcBef>
                <a:spcPct val="10000"/>
              </a:spcBef>
              <a:buNone/>
            </a:pPr>
            <a:endParaRPr lang="en-US" altLang="zh-CN" b="1" dirty="0">
              <a:latin typeface="仿宋" panose="02010609060101010101" pitchFamily="49" charset="-122"/>
              <a:ea typeface="仿宋" panose="02010609060101010101" pitchFamily="49" charset="-122"/>
            </a:endParaRPr>
          </a:p>
          <a:p>
            <a:pPr marL="0" indent="0">
              <a:spcBef>
                <a:spcPct val="10000"/>
              </a:spcBef>
              <a:buNone/>
            </a:pP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内部类实例：</a:t>
            </a:r>
            <a:r>
              <a:rPr lang="en-US" altLang="zh-CN" dirty="0">
                <a:latin typeface="仿宋" panose="02010609060101010101" pitchFamily="49" charset="-122"/>
                <a:ea typeface="仿宋" panose="02010609060101010101" pitchFamily="49" charset="-122"/>
                <a:hlinkClick r:id="rId2" action="ppaction://hlinkfile"/>
              </a:rPr>
              <a:t>InnerClassTest1.java</a:t>
            </a:r>
            <a:endParaRPr lang="en-US" altLang="zh-CN" dirty="0">
              <a:latin typeface="仿宋" panose="02010609060101010101" pitchFamily="49" charset="-122"/>
              <a:ea typeface="仿宋" panose="02010609060101010101" pitchFamily="49" charset="-122"/>
            </a:endParaRPr>
          </a:p>
          <a:p>
            <a:pPr marL="0" indent="0">
              <a:spcBef>
                <a:spcPct val="10000"/>
              </a:spcBef>
              <a:buNone/>
            </a:pPr>
            <a:r>
              <a:rPr lang="zh-CN" altLang="en-US" b="1" dirty="0">
                <a:latin typeface="仿宋" panose="02010609060101010101" pitchFamily="49" charset="-122"/>
                <a:ea typeface="仿宋" panose="02010609060101010101" pitchFamily="49" charset="-122"/>
              </a:rPr>
              <a:t>    注意查看包含内部类的外嵌类编译以后的字节码文件</a:t>
            </a:r>
            <a:r>
              <a:rPr lang="en-US" altLang="zh-CN" b="1" dirty="0">
                <a:latin typeface="仿宋" panose="02010609060101010101" pitchFamily="49" charset="-122"/>
                <a:ea typeface="仿宋" panose="02010609060101010101" pitchFamily="49" charset="-122"/>
              </a:rPr>
              <a:t>.</a:t>
            </a:r>
          </a:p>
          <a:p>
            <a:pPr marL="0" indent="0">
              <a:spcBef>
                <a:spcPct val="10000"/>
              </a:spcBef>
              <a:buFont typeface="Wingdings" panose="05000000000000000000" pitchFamily="2" charset="2"/>
              <a:buNone/>
            </a:pP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109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xEl>
                                              <p:pRg st="1" end="1"/>
                                            </p:txEl>
                                          </p:spTgt>
                                        </p:tgtEl>
                                        <p:attrNameLst>
                                          <p:attrName>style.visibility</p:attrName>
                                        </p:attrNameLst>
                                      </p:cBhvr>
                                      <p:to>
                                        <p:strVal val="visible"/>
                                      </p:to>
                                    </p:set>
                                    <p:anim calcmode="lin" valueType="num">
                                      <p:cBhvr additive="base">
                                        <p:cTn id="25"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
                                            <p:txEl>
                                              <p:pRg st="3" end="3"/>
                                            </p:txEl>
                                          </p:spTgt>
                                        </p:tgtEl>
                                        <p:attrNameLst>
                                          <p:attrName>style.visibility</p:attrName>
                                        </p:attrNameLst>
                                      </p:cBhvr>
                                      <p:to>
                                        <p:strVal val="visible"/>
                                      </p:to>
                                    </p:set>
                                    <p:anim calcmode="lin" valueType="num">
                                      <p:cBhvr additive="base">
                                        <p:cTn id="31" dur="5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
                                            <p:txEl>
                                              <p:pRg st="4" end="4"/>
                                            </p:txEl>
                                          </p:spTgt>
                                        </p:tgtEl>
                                        <p:attrNameLst>
                                          <p:attrName>style.visibility</p:attrName>
                                        </p:attrNameLst>
                                      </p:cBhvr>
                                      <p:to>
                                        <p:strVal val="visible"/>
                                      </p:to>
                                    </p:set>
                                    <p:anim calcmode="lin" valueType="num">
                                      <p:cBhvr additive="base">
                                        <p:cTn id="37" dur="5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17051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DC0E2CFE-338A-448B-870C-935B5D4DA811}"/>
              </a:ext>
            </a:extLst>
          </p:cNvPr>
          <p:cNvSpPr txBox="1">
            <a:spLocks noChangeArrowheads="1"/>
          </p:cNvSpPr>
          <p:nvPr/>
        </p:nvSpPr>
        <p:spPr>
          <a:xfrm>
            <a:off x="1037920" y="1847652"/>
            <a:ext cx="9144000"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An inner class is a class that is defined inside another class. Why would you want to do that? There are three reasons:</a:t>
            </a:r>
          </a:p>
          <a:p>
            <a:pPr marL="742950" lvl="1">
              <a:buFont typeface="Wingdings" panose="05000000000000000000" pitchFamily="2" charset="2"/>
              <a:buNone/>
            </a:pPr>
            <a:r>
              <a:rPr lang="en-US" altLang="zh-CN" b="1">
                <a:latin typeface="Times New Roman" panose="02020603050405020304" pitchFamily="18" charset="0"/>
              </a:rPr>
              <a:t>    1. Inner class methods can access the data from the scope in which they are defined—including data that would otherwise be private.</a:t>
            </a:r>
          </a:p>
          <a:p>
            <a:pPr marL="742950" lvl="1">
              <a:buFont typeface="Wingdings" panose="05000000000000000000" pitchFamily="2" charset="2"/>
              <a:buNone/>
            </a:pPr>
            <a:r>
              <a:rPr lang="en-US" altLang="zh-CN" b="1">
                <a:latin typeface="Times New Roman" panose="02020603050405020304" pitchFamily="18" charset="0"/>
              </a:rPr>
              <a:t>    2. Inner classes can be hidden from other classes in the same package.</a:t>
            </a:r>
          </a:p>
          <a:p>
            <a:pPr marL="742950" lvl="1">
              <a:buFont typeface="Wingdings" panose="05000000000000000000" pitchFamily="2" charset="2"/>
              <a:buNone/>
            </a:pPr>
            <a:r>
              <a:rPr lang="en-US" altLang="zh-CN" b="1">
                <a:latin typeface="Times New Roman" panose="02020603050405020304" pitchFamily="18" charset="0"/>
              </a:rPr>
              <a:t>    3. </a:t>
            </a:r>
            <a:r>
              <a:rPr lang="en-US" altLang="zh-CN" b="1">
                <a:solidFill>
                  <a:srgbClr val="0000FF"/>
                </a:solidFill>
                <a:latin typeface="Times New Roman" panose="02020603050405020304" pitchFamily="18" charset="0"/>
              </a:rPr>
              <a:t>Anonymous inner classes</a:t>
            </a:r>
            <a:r>
              <a:rPr lang="en-US" altLang="zh-CN" b="1">
                <a:latin typeface="Times New Roman" panose="02020603050405020304" pitchFamily="18" charset="0"/>
              </a:rPr>
              <a:t> are handy when you want to define callbacks without writing a lot of code.</a:t>
            </a:r>
            <a:endParaRPr lang="en-US" altLang="zh-CN" b="1" dirty="0">
              <a:latin typeface="Times New Roman" panose="02020603050405020304" pitchFamily="18" charset="0"/>
            </a:endParaRPr>
          </a:p>
        </p:txBody>
      </p:sp>
    </p:spTree>
    <p:extLst>
      <p:ext uri="{BB962C8B-B14F-4D97-AF65-F5344CB8AC3E}">
        <p14:creationId xmlns:p14="http://schemas.microsoft.com/office/powerpoint/2010/main" val="59206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0">
                                            <p:txEl>
                                              <p:pRg st="0" end="0"/>
                                            </p:txEl>
                                          </p:spTgt>
                                        </p:tgtEl>
                                        <p:attrNameLst>
                                          <p:attrName>style.visibility</p:attrName>
                                        </p:attrNameLst>
                                      </p:cBhvr>
                                      <p:to>
                                        <p:strVal val="visible"/>
                                      </p:to>
                                    </p:set>
                                    <p:anim calcmode="lin" valueType="num">
                                      <p:cBhvr additive="base">
                                        <p:cTn id="2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0">
                                            <p:txEl>
                                              <p:pRg st="1" end="1"/>
                                            </p:txEl>
                                          </p:spTgt>
                                        </p:tgtEl>
                                        <p:attrNameLst>
                                          <p:attrName>style.visibility</p:attrName>
                                        </p:attrNameLst>
                                      </p:cBhvr>
                                      <p:to>
                                        <p:strVal val="visible"/>
                                      </p:to>
                                    </p:set>
                                    <p:anim calcmode="lin" valueType="num">
                                      <p:cBhvr additive="base">
                                        <p:cTn id="28"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0">
                                            <p:txEl>
                                              <p:pRg st="2" end="2"/>
                                            </p:txEl>
                                          </p:spTgt>
                                        </p:tgtEl>
                                        <p:attrNameLst>
                                          <p:attrName>style.visibility</p:attrName>
                                        </p:attrNameLst>
                                      </p:cBhvr>
                                      <p:to>
                                        <p:strVal val="visible"/>
                                      </p:to>
                                    </p:set>
                                    <p:anim calcmode="lin" valueType="num">
                                      <p:cBhvr additive="base">
                                        <p:cTn id="34"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0">
                                            <p:txEl>
                                              <p:pRg st="3" end="3"/>
                                            </p:txEl>
                                          </p:spTgt>
                                        </p:tgtEl>
                                        <p:attrNameLst>
                                          <p:attrName>style.visibility</p:attrName>
                                        </p:attrNameLst>
                                      </p:cBhvr>
                                      <p:to>
                                        <p:strVal val="visible"/>
                                      </p:to>
                                    </p:set>
                                    <p:anim calcmode="lin" valueType="num">
                                      <p:cBhvr additive="base">
                                        <p:cTn id="40"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3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17051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Rectangle 3">
            <a:extLst>
              <a:ext uri="{FF2B5EF4-FFF2-40B4-BE49-F238E27FC236}">
                <a16:creationId xmlns:a16="http://schemas.microsoft.com/office/drawing/2014/main" id="{0B07D448-F83E-4132-B1A0-879834238CCB}"/>
              </a:ext>
            </a:extLst>
          </p:cNvPr>
          <p:cNvSpPr txBox="1">
            <a:spLocks noChangeArrowheads="1"/>
          </p:cNvSpPr>
          <p:nvPr/>
        </p:nvSpPr>
        <p:spPr>
          <a:xfrm>
            <a:off x="1091260" y="1938048"/>
            <a:ext cx="9144000" cy="33845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000" b="1" dirty="0">
                <a:latin typeface="Times New Roman" panose="02020603050405020304" pitchFamily="18" charset="0"/>
              </a:rPr>
              <a:t>public class InnerClassTest2</a:t>
            </a:r>
          </a:p>
          <a:p>
            <a:pPr marL="0" indent="0">
              <a:buFont typeface="Wingdings" panose="05000000000000000000" pitchFamily="2" charset="2"/>
              <a:buNone/>
            </a:pPr>
            <a:r>
              <a:rPr lang="en-US" altLang="zh-CN" sz="2000" b="1" dirty="0">
                <a:latin typeface="Times New Roman" panose="02020603050405020304" pitchFamily="18" charset="0"/>
              </a:rPr>
              <a:t>{  </a:t>
            </a:r>
          </a:p>
          <a:p>
            <a:pPr marL="0" indent="0">
              <a:buFont typeface="Wingdings" panose="05000000000000000000" pitchFamily="2" charset="2"/>
              <a:buNone/>
            </a:pPr>
            <a:r>
              <a:rPr lang="en-US" altLang="zh-CN" sz="2000" b="1" dirty="0">
                <a:latin typeface="Times New Roman" panose="02020603050405020304" pitchFamily="18" charset="0"/>
              </a:rPr>
              <a:t>   public static void main(String[] </a:t>
            </a:r>
            <a:r>
              <a:rPr lang="en-US" altLang="zh-CN" sz="2000" b="1" dirty="0" err="1">
                <a:latin typeface="Times New Roman" panose="02020603050405020304" pitchFamily="18" charset="0"/>
              </a:rPr>
              <a:t>args</a:t>
            </a:r>
            <a:r>
              <a:rPr lang="en-US" altLang="zh-CN" sz="2000" b="1" dirty="0">
                <a:latin typeface="Times New Roman" panose="02020603050405020304" pitchFamily="18" charset="0"/>
              </a:rPr>
              <a:t>)</a:t>
            </a:r>
          </a:p>
          <a:p>
            <a:pPr marL="0" indent="0">
              <a:buFont typeface="Wingdings" panose="05000000000000000000" pitchFamily="2" charset="2"/>
              <a:buNone/>
            </a:pPr>
            <a:r>
              <a:rPr lang="en-US" altLang="zh-CN" sz="2000" b="1" dirty="0">
                <a:latin typeface="Times New Roman" panose="02020603050405020304" pitchFamily="18" charset="0"/>
              </a:rPr>
              <a:t>   {  </a:t>
            </a:r>
          </a:p>
          <a:p>
            <a:pPr marL="0" indent="0">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TalkingClock</a:t>
            </a:r>
            <a:r>
              <a:rPr lang="en-US" altLang="zh-CN" sz="2000" b="1" dirty="0">
                <a:latin typeface="Times New Roman" panose="02020603050405020304" pitchFamily="18" charset="0"/>
              </a:rPr>
              <a:t> clock = new </a:t>
            </a:r>
            <a:r>
              <a:rPr lang="en-US" altLang="zh-CN" sz="2000" b="1" dirty="0" err="1">
                <a:latin typeface="Times New Roman" panose="02020603050405020304" pitchFamily="18" charset="0"/>
              </a:rPr>
              <a:t>TalkingClock</a:t>
            </a:r>
            <a:r>
              <a:rPr lang="en-US" altLang="zh-CN" sz="2000" b="1" dirty="0">
                <a:latin typeface="Times New Roman" panose="02020603050405020304" pitchFamily="18" charset="0"/>
              </a:rPr>
              <a:t>(1000, true);</a:t>
            </a:r>
          </a:p>
          <a:p>
            <a:pPr marL="0" indent="0">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clock.start</a:t>
            </a:r>
            <a:r>
              <a:rPr lang="en-US" altLang="zh-CN" sz="2000" b="1" dirty="0">
                <a:latin typeface="Times New Roman" panose="02020603050405020304" pitchFamily="18" charset="0"/>
              </a:rPr>
              <a:t>();</a:t>
            </a:r>
          </a:p>
          <a:p>
            <a:pPr marL="0" indent="0">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JOptionPane.</a:t>
            </a:r>
            <a:r>
              <a:rPr lang="en-US" altLang="zh-CN" sz="2000" b="1" i="1" dirty="0" err="1">
                <a:latin typeface="Times New Roman" panose="02020603050405020304" pitchFamily="18" charset="0"/>
              </a:rPr>
              <a:t>showMessageDialog</a:t>
            </a:r>
            <a:r>
              <a:rPr lang="en-US" altLang="zh-CN" sz="2000" b="1" dirty="0">
                <a:latin typeface="Times New Roman" panose="02020603050405020304" pitchFamily="18" charset="0"/>
              </a:rPr>
              <a:t>(null, "Quit program?");</a:t>
            </a:r>
          </a:p>
          <a:p>
            <a:pPr marL="0" indent="0">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System.</a:t>
            </a:r>
            <a:r>
              <a:rPr lang="en-US" altLang="zh-CN" sz="2000" b="1" i="1" dirty="0" err="1">
                <a:latin typeface="Times New Roman" panose="02020603050405020304" pitchFamily="18" charset="0"/>
              </a:rPr>
              <a:t>exit</a:t>
            </a:r>
            <a:r>
              <a:rPr lang="en-US" altLang="zh-CN" sz="2000" b="1" dirty="0">
                <a:latin typeface="Times New Roman" panose="02020603050405020304" pitchFamily="18" charset="0"/>
              </a:rPr>
              <a:t>(0);</a:t>
            </a:r>
          </a:p>
          <a:p>
            <a:pPr marL="0" indent="0">
              <a:buFont typeface="Wingdings" panose="05000000000000000000" pitchFamily="2" charset="2"/>
              <a:buNone/>
            </a:pPr>
            <a:r>
              <a:rPr lang="en-US" altLang="zh-CN" sz="2000" b="1" dirty="0">
                <a:latin typeface="Times New Roman" panose="02020603050405020304" pitchFamily="18" charset="0"/>
              </a:rPr>
              <a:t>   }</a:t>
            </a:r>
          </a:p>
          <a:p>
            <a:pPr marL="0" indent="0">
              <a:buFont typeface="Wingdings" panose="05000000000000000000" pitchFamily="2" charset="2"/>
              <a:buNone/>
            </a:pPr>
            <a:r>
              <a:rPr lang="en-US" altLang="zh-CN" sz="2000" b="1" dirty="0">
                <a:latin typeface="Times New Roman" panose="02020603050405020304" pitchFamily="18" charset="0"/>
              </a:rPr>
              <a:t>}</a:t>
            </a:r>
          </a:p>
        </p:txBody>
      </p:sp>
      <p:sp>
        <p:nvSpPr>
          <p:cNvPr id="31" name="Text Box 5">
            <a:extLst>
              <a:ext uri="{FF2B5EF4-FFF2-40B4-BE49-F238E27FC236}">
                <a16:creationId xmlns:a16="http://schemas.microsoft.com/office/drawing/2014/main" id="{58416593-564B-4F83-9931-F7593A36ED02}"/>
              </a:ext>
            </a:extLst>
          </p:cNvPr>
          <p:cNvSpPr txBox="1">
            <a:spLocks noChangeArrowheads="1"/>
          </p:cNvSpPr>
          <p:nvPr/>
        </p:nvSpPr>
        <p:spPr bwMode="auto">
          <a:xfrm>
            <a:off x="821780" y="98238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dirty="0">
                <a:latin typeface="Courier New" panose="02070309020205020404" pitchFamily="49" charset="0"/>
              </a:rPr>
              <a:t>Use of an Inner Class to Access Object State </a:t>
            </a:r>
            <a:endParaRPr lang="zh-CN" altLang="en-US" dirty="0">
              <a:latin typeface="Courier New" panose="02070309020205020404" pitchFamily="49" charset="0"/>
            </a:endParaRPr>
          </a:p>
        </p:txBody>
      </p:sp>
    </p:spTree>
    <p:extLst>
      <p:ext uri="{BB962C8B-B14F-4D97-AF65-F5344CB8AC3E}">
        <p14:creationId xmlns:p14="http://schemas.microsoft.com/office/powerpoint/2010/main" val="143748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2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17051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58416593-564B-4F83-9931-F7593A36ED02}"/>
              </a:ext>
            </a:extLst>
          </p:cNvPr>
          <p:cNvSpPr txBox="1">
            <a:spLocks noChangeArrowheads="1"/>
          </p:cNvSpPr>
          <p:nvPr/>
        </p:nvSpPr>
        <p:spPr bwMode="auto">
          <a:xfrm>
            <a:off x="821780" y="98238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dirty="0">
                <a:latin typeface="Courier New" panose="02070309020205020404" pitchFamily="49" charset="0"/>
              </a:rPr>
              <a:t>Use of an Inner Class to Access Object State </a:t>
            </a:r>
            <a:endParaRPr lang="zh-CN" altLang="en-US" dirty="0">
              <a:latin typeface="Courier New" panose="02070309020205020404" pitchFamily="49" charset="0"/>
            </a:endParaRPr>
          </a:p>
        </p:txBody>
      </p:sp>
      <p:sp>
        <p:nvSpPr>
          <p:cNvPr id="30" name="Rectangle 3">
            <a:extLst>
              <a:ext uri="{FF2B5EF4-FFF2-40B4-BE49-F238E27FC236}">
                <a16:creationId xmlns:a16="http://schemas.microsoft.com/office/drawing/2014/main" id="{4D54C355-A4B1-4223-95B8-86647291AE9C}"/>
              </a:ext>
            </a:extLst>
          </p:cNvPr>
          <p:cNvSpPr txBox="1">
            <a:spLocks noChangeArrowheads="1"/>
          </p:cNvSpPr>
          <p:nvPr/>
        </p:nvSpPr>
        <p:spPr>
          <a:xfrm>
            <a:off x="1415373" y="111722"/>
            <a:ext cx="9144000" cy="6341628"/>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Wingdings" panose="05000000000000000000" pitchFamily="2" charset="2"/>
              <a:buNone/>
            </a:pPr>
            <a:r>
              <a:rPr lang="en-US" altLang="zh-CN" sz="2000" b="1" dirty="0">
                <a:latin typeface="Times New Roman" panose="02020603050405020304" pitchFamily="18" charset="0"/>
              </a:rPr>
              <a:t>class </a:t>
            </a:r>
            <a:r>
              <a:rPr lang="en-US" altLang="zh-CN" sz="2000" b="1" dirty="0" err="1">
                <a:latin typeface="Times New Roman" panose="02020603050405020304" pitchFamily="18" charset="0"/>
              </a:rPr>
              <a:t>TalkingClock</a:t>
            </a:r>
            <a:endParaRPr lang="en-US" altLang="zh-CN" sz="2000" b="1" dirty="0">
              <a:latin typeface="Times New Roman" panose="02020603050405020304" pitchFamily="18" charset="0"/>
            </a:endParaRPr>
          </a:p>
          <a:p>
            <a:pPr marL="0" indent="0">
              <a:spcBef>
                <a:spcPct val="0"/>
              </a:spcBef>
              <a:buFont typeface="Wingdings" panose="05000000000000000000" pitchFamily="2" charset="2"/>
              <a:buNone/>
            </a:pPr>
            <a:r>
              <a:rPr lang="en-US" altLang="zh-CN" sz="2000" b="1" dirty="0">
                <a:latin typeface="Times New Roman" panose="02020603050405020304" pitchFamily="18" charset="0"/>
              </a:rPr>
              <a:t>{  </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   public </a:t>
            </a:r>
            <a:r>
              <a:rPr lang="en-US" altLang="zh-CN" sz="2000" b="1" dirty="0" err="1">
                <a:latin typeface="Times New Roman" panose="02020603050405020304" pitchFamily="18" charset="0"/>
              </a:rPr>
              <a:t>TalkingClock</a:t>
            </a:r>
            <a:r>
              <a:rPr lang="en-US" altLang="zh-CN" sz="2000" b="1" dirty="0">
                <a:latin typeface="Times New Roman" panose="02020603050405020304" pitchFamily="18" charset="0"/>
              </a:rPr>
              <a:t>(int interval, </a:t>
            </a:r>
            <a:r>
              <a:rPr lang="en-US" altLang="zh-CN" sz="2000" b="1" dirty="0" err="1">
                <a:latin typeface="Times New Roman" panose="02020603050405020304" pitchFamily="18" charset="0"/>
              </a:rPr>
              <a:t>boolean</a:t>
            </a:r>
            <a:r>
              <a:rPr lang="en-US" altLang="zh-CN" sz="2000" b="1" dirty="0">
                <a:latin typeface="Times New Roman" panose="02020603050405020304" pitchFamily="18" charset="0"/>
              </a:rPr>
              <a:t> beep) {  </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this.interval</a:t>
            </a:r>
            <a:r>
              <a:rPr lang="en-US" altLang="zh-CN" sz="2000" b="1" dirty="0">
                <a:latin typeface="Times New Roman" panose="02020603050405020304" pitchFamily="18" charset="0"/>
              </a:rPr>
              <a:t> = interval;</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this.beep</a:t>
            </a:r>
            <a:r>
              <a:rPr lang="en-US" altLang="zh-CN" sz="2000" b="1" dirty="0">
                <a:latin typeface="Times New Roman" panose="02020603050405020304" pitchFamily="18" charset="0"/>
              </a:rPr>
              <a:t> = beep;</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   }</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  public void start()  {</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      ActionListener listener = new </a:t>
            </a:r>
            <a:r>
              <a:rPr lang="en-US" altLang="zh-CN" sz="2000" b="1" dirty="0" err="1">
                <a:latin typeface="Times New Roman" panose="02020603050405020304" pitchFamily="18" charset="0"/>
              </a:rPr>
              <a:t>TimePrinter</a:t>
            </a:r>
            <a:r>
              <a:rPr lang="en-US" altLang="zh-CN" sz="2000" b="1" dirty="0">
                <a:latin typeface="Times New Roman" panose="02020603050405020304" pitchFamily="18" charset="0"/>
              </a:rPr>
              <a:t>();</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      Timer t = new Timer(interval, listener);</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t.start</a:t>
            </a:r>
            <a:r>
              <a:rPr lang="en-US" altLang="zh-CN" sz="2000" b="1" dirty="0">
                <a:latin typeface="Times New Roman" panose="02020603050405020304" pitchFamily="18" charset="0"/>
              </a:rPr>
              <a:t>();</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   }</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   private int interval;</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   private </a:t>
            </a:r>
            <a:r>
              <a:rPr lang="en-US" altLang="zh-CN" sz="2000" b="1" dirty="0" err="1">
                <a:latin typeface="Times New Roman" panose="02020603050405020304" pitchFamily="18" charset="0"/>
              </a:rPr>
              <a:t>boolean</a:t>
            </a:r>
            <a:r>
              <a:rPr lang="en-US" altLang="zh-CN" sz="2000" b="1" dirty="0">
                <a:latin typeface="Times New Roman" panose="02020603050405020304" pitchFamily="18" charset="0"/>
              </a:rPr>
              <a:t> beep;</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   </a:t>
            </a:r>
            <a:r>
              <a:rPr lang="en-US" altLang="zh-CN" sz="2000" b="1" dirty="0">
                <a:solidFill>
                  <a:srgbClr val="0000FF"/>
                </a:solidFill>
                <a:latin typeface="Times New Roman" panose="02020603050405020304" pitchFamily="18" charset="0"/>
              </a:rPr>
              <a:t>private class </a:t>
            </a:r>
            <a:r>
              <a:rPr lang="en-US" altLang="zh-CN" sz="2000" b="1" dirty="0" err="1">
                <a:solidFill>
                  <a:srgbClr val="0000FF"/>
                </a:solidFill>
                <a:latin typeface="Times New Roman" panose="02020603050405020304" pitchFamily="18" charset="0"/>
              </a:rPr>
              <a:t>TimePrinter</a:t>
            </a:r>
            <a:r>
              <a:rPr lang="en-US" altLang="zh-CN" sz="2000" b="1" dirty="0">
                <a:solidFill>
                  <a:srgbClr val="0000FF"/>
                </a:solidFill>
                <a:latin typeface="Times New Roman" panose="02020603050405020304" pitchFamily="18" charset="0"/>
              </a:rPr>
              <a:t> implements ActionListener</a:t>
            </a:r>
          </a:p>
          <a:p>
            <a:pPr marL="0" indent="0">
              <a:spcBef>
                <a:spcPct val="0"/>
              </a:spcBef>
              <a:buFont typeface="Wingdings" panose="05000000000000000000" pitchFamily="2" charset="2"/>
              <a:buNone/>
            </a:pPr>
            <a:r>
              <a:rPr lang="en-US" altLang="zh-CN" sz="2000" b="1" dirty="0">
                <a:solidFill>
                  <a:srgbClr val="0000FF"/>
                </a:solidFill>
                <a:latin typeface="Times New Roman" panose="02020603050405020304" pitchFamily="18" charset="0"/>
              </a:rPr>
              <a:t>   {  </a:t>
            </a:r>
          </a:p>
          <a:p>
            <a:pPr marL="0" indent="0">
              <a:spcBef>
                <a:spcPct val="0"/>
              </a:spcBef>
              <a:buFont typeface="Wingdings" panose="05000000000000000000" pitchFamily="2" charset="2"/>
              <a:buNone/>
            </a:pPr>
            <a:r>
              <a:rPr lang="en-US" altLang="zh-CN" sz="2000" b="1" dirty="0">
                <a:solidFill>
                  <a:srgbClr val="0000FF"/>
                </a:solidFill>
                <a:latin typeface="Times New Roman" panose="02020603050405020304" pitchFamily="18" charset="0"/>
              </a:rPr>
              <a:t>      public void </a:t>
            </a:r>
            <a:r>
              <a:rPr lang="en-US" altLang="zh-CN" sz="2000" b="1" dirty="0" err="1">
                <a:solidFill>
                  <a:srgbClr val="0000FF"/>
                </a:solidFill>
                <a:latin typeface="Times New Roman" panose="02020603050405020304" pitchFamily="18" charset="0"/>
              </a:rPr>
              <a:t>actionPerformed</a:t>
            </a:r>
            <a:r>
              <a:rPr lang="en-US" altLang="zh-CN" sz="2000" b="1" dirty="0">
                <a:solidFill>
                  <a:srgbClr val="0000FF"/>
                </a:solidFill>
                <a:latin typeface="Times New Roman" panose="02020603050405020304" pitchFamily="18" charset="0"/>
              </a:rPr>
              <a:t>(</a:t>
            </a:r>
            <a:r>
              <a:rPr lang="en-US" altLang="zh-CN" sz="2000" b="1" dirty="0" err="1">
                <a:solidFill>
                  <a:srgbClr val="0000FF"/>
                </a:solidFill>
                <a:latin typeface="Times New Roman" panose="02020603050405020304" pitchFamily="18" charset="0"/>
              </a:rPr>
              <a:t>ActionEvent</a:t>
            </a:r>
            <a:r>
              <a:rPr lang="en-US" altLang="zh-CN" sz="2000" b="1" dirty="0">
                <a:solidFill>
                  <a:srgbClr val="0000FF"/>
                </a:solidFill>
                <a:latin typeface="Times New Roman" panose="02020603050405020304" pitchFamily="18" charset="0"/>
              </a:rPr>
              <a:t> event) {  </a:t>
            </a:r>
          </a:p>
          <a:p>
            <a:pPr marL="0" indent="0">
              <a:spcBef>
                <a:spcPct val="0"/>
              </a:spcBef>
              <a:buFont typeface="Wingdings" panose="05000000000000000000" pitchFamily="2" charset="2"/>
              <a:buNone/>
            </a:pPr>
            <a:r>
              <a:rPr lang="en-US" altLang="zh-CN" sz="2000" b="1" dirty="0">
                <a:solidFill>
                  <a:srgbClr val="0000FF"/>
                </a:solidFill>
                <a:latin typeface="Times New Roman" panose="02020603050405020304" pitchFamily="18" charset="0"/>
              </a:rPr>
              <a:t>         Date now = new Date();</a:t>
            </a:r>
          </a:p>
          <a:p>
            <a:pPr marL="0" indent="0">
              <a:spcBef>
                <a:spcPct val="0"/>
              </a:spcBef>
              <a:buFont typeface="Wingdings" panose="05000000000000000000" pitchFamily="2" charset="2"/>
              <a:buNone/>
            </a:pPr>
            <a:r>
              <a:rPr lang="en-US" altLang="zh-CN" sz="2000" b="1" dirty="0">
                <a:solidFill>
                  <a:srgbClr val="0000FF"/>
                </a:solidFill>
                <a:latin typeface="Times New Roman" panose="02020603050405020304" pitchFamily="18" charset="0"/>
              </a:rPr>
              <a:t>         </a:t>
            </a:r>
            <a:r>
              <a:rPr lang="en-US" altLang="zh-CN" sz="2000" b="1" dirty="0" err="1">
                <a:solidFill>
                  <a:srgbClr val="0000FF"/>
                </a:solidFill>
                <a:latin typeface="Times New Roman" panose="02020603050405020304" pitchFamily="18" charset="0"/>
              </a:rPr>
              <a:t>System.</a:t>
            </a:r>
            <a:r>
              <a:rPr lang="en-US" altLang="zh-CN" sz="2000" b="1" i="1" dirty="0" err="1">
                <a:solidFill>
                  <a:srgbClr val="0000FF"/>
                </a:solidFill>
                <a:latin typeface="Times New Roman" panose="02020603050405020304" pitchFamily="18" charset="0"/>
              </a:rPr>
              <a:t>out</a:t>
            </a:r>
            <a:r>
              <a:rPr lang="en-US" altLang="zh-CN" sz="2000" b="1" dirty="0" err="1">
                <a:solidFill>
                  <a:srgbClr val="0000FF"/>
                </a:solidFill>
                <a:latin typeface="Times New Roman" panose="02020603050405020304" pitchFamily="18" charset="0"/>
              </a:rPr>
              <a:t>.println</a:t>
            </a:r>
            <a:r>
              <a:rPr lang="en-US" altLang="zh-CN" sz="2000" b="1" dirty="0">
                <a:solidFill>
                  <a:srgbClr val="0000FF"/>
                </a:solidFill>
                <a:latin typeface="Times New Roman" panose="02020603050405020304" pitchFamily="18" charset="0"/>
              </a:rPr>
              <a:t>("At the tone, the time is " + now);</a:t>
            </a:r>
          </a:p>
          <a:p>
            <a:pPr marL="0" indent="0">
              <a:spcBef>
                <a:spcPct val="0"/>
              </a:spcBef>
              <a:buFont typeface="Wingdings" panose="05000000000000000000" pitchFamily="2" charset="2"/>
              <a:buNone/>
            </a:pPr>
            <a:r>
              <a:rPr lang="en-US" altLang="zh-CN" sz="2000" b="1" dirty="0">
                <a:solidFill>
                  <a:srgbClr val="0000FF"/>
                </a:solidFill>
                <a:latin typeface="Times New Roman" panose="02020603050405020304" pitchFamily="18" charset="0"/>
              </a:rPr>
              <a:t>         if (beep) </a:t>
            </a:r>
            <a:r>
              <a:rPr lang="en-US" altLang="zh-CN" sz="2000" b="1" dirty="0" err="1">
                <a:solidFill>
                  <a:srgbClr val="0000FF"/>
                </a:solidFill>
                <a:latin typeface="Times New Roman" panose="02020603050405020304" pitchFamily="18" charset="0"/>
              </a:rPr>
              <a:t>Toolkit.</a:t>
            </a:r>
            <a:r>
              <a:rPr lang="en-US" altLang="zh-CN" sz="2000" b="1" i="1" dirty="0" err="1">
                <a:solidFill>
                  <a:srgbClr val="0000FF"/>
                </a:solidFill>
                <a:latin typeface="Times New Roman" panose="02020603050405020304" pitchFamily="18" charset="0"/>
              </a:rPr>
              <a:t>getDefaultToolkit</a:t>
            </a:r>
            <a:r>
              <a:rPr lang="en-US" altLang="zh-CN" sz="2000" b="1" dirty="0">
                <a:solidFill>
                  <a:srgbClr val="0000FF"/>
                </a:solidFill>
                <a:latin typeface="Times New Roman" panose="02020603050405020304" pitchFamily="18" charset="0"/>
              </a:rPr>
              <a:t>().beep();</a:t>
            </a:r>
          </a:p>
          <a:p>
            <a:pPr marL="0" indent="0">
              <a:spcBef>
                <a:spcPct val="0"/>
              </a:spcBef>
              <a:buFont typeface="Wingdings" panose="05000000000000000000" pitchFamily="2" charset="2"/>
              <a:buNone/>
            </a:pPr>
            <a:r>
              <a:rPr lang="en-US" altLang="zh-CN" sz="2000" b="1" dirty="0">
                <a:solidFill>
                  <a:srgbClr val="0000FF"/>
                </a:solidFill>
                <a:latin typeface="Times New Roman" panose="02020603050405020304" pitchFamily="18" charset="0"/>
              </a:rPr>
              <a:t>      }</a:t>
            </a:r>
          </a:p>
          <a:p>
            <a:pPr marL="0" indent="0">
              <a:spcBef>
                <a:spcPct val="0"/>
              </a:spcBef>
              <a:buFont typeface="Wingdings" panose="05000000000000000000" pitchFamily="2" charset="2"/>
              <a:buNone/>
            </a:pPr>
            <a:r>
              <a:rPr lang="en-US" altLang="zh-CN" sz="2000" b="1" dirty="0">
                <a:solidFill>
                  <a:srgbClr val="0000FF"/>
                </a:solidFill>
                <a:latin typeface="Times New Roman" panose="02020603050405020304" pitchFamily="18" charset="0"/>
              </a:rPr>
              <a:t>   }</a:t>
            </a:r>
          </a:p>
          <a:p>
            <a:pPr marL="0" indent="0">
              <a:spcBef>
                <a:spcPct val="0"/>
              </a:spcBef>
              <a:buFont typeface="Wingdings" panose="05000000000000000000" pitchFamily="2" charset="2"/>
              <a:buNone/>
            </a:pPr>
            <a:r>
              <a:rPr lang="en-US" altLang="zh-CN" sz="2000" b="1" dirty="0">
                <a:latin typeface="Times New Roman" panose="02020603050405020304" pitchFamily="18" charset="0"/>
              </a:rPr>
              <a:t>}</a:t>
            </a:r>
          </a:p>
        </p:txBody>
      </p:sp>
    </p:spTree>
    <p:extLst>
      <p:ext uri="{BB962C8B-B14F-4D97-AF65-F5344CB8AC3E}">
        <p14:creationId xmlns:p14="http://schemas.microsoft.com/office/powerpoint/2010/main" val="374530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3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17051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58416593-564B-4F83-9931-F7593A36ED02}"/>
              </a:ext>
            </a:extLst>
          </p:cNvPr>
          <p:cNvSpPr txBox="1">
            <a:spLocks noChangeArrowheads="1"/>
          </p:cNvSpPr>
          <p:nvPr/>
        </p:nvSpPr>
        <p:spPr bwMode="auto">
          <a:xfrm>
            <a:off x="821780" y="98238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dirty="0">
                <a:latin typeface="Courier New" panose="02070309020205020404" pitchFamily="49" charset="0"/>
              </a:rPr>
              <a:t>Use of an Inner Class to Access Object State </a:t>
            </a:r>
            <a:endParaRPr lang="zh-CN" altLang="en-US" dirty="0">
              <a:latin typeface="Courier New" panose="02070309020205020404" pitchFamily="49" charset="0"/>
            </a:endParaRPr>
          </a:p>
        </p:txBody>
      </p:sp>
      <p:sp>
        <p:nvSpPr>
          <p:cNvPr id="30" name="Rectangle 3">
            <a:extLst>
              <a:ext uri="{FF2B5EF4-FFF2-40B4-BE49-F238E27FC236}">
                <a16:creationId xmlns:a16="http://schemas.microsoft.com/office/drawing/2014/main" id="{94110037-8962-46B8-8DAE-1AFE8EDA0C0C}"/>
              </a:ext>
            </a:extLst>
          </p:cNvPr>
          <p:cNvSpPr txBox="1">
            <a:spLocks noChangeArrowheads="1"/>
          </p:cNvSpPr>
          <p:nvPr/>
        </p:nvSpPr>
        <p:spPr>
          <a:xfrm>
            <a:off x="1364179" y="2062274"/>
            <a:ext cx="9144000"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The </a:t>
            </a:r>
            <a:r>
              <a:rPr lang="en-US" altLang="zh-CN" b="1">
                <a:solidFill>
                  <a:srgbClr val="0000FF"/>
                </a:solidFill>
                <a:latin typeface="Times New Roman" panose="02020603050405020304" pitchFamily="18" charset="0"/>
              </a:rPr>
              <a:t>TimePrinter</a:t>
            </a:r>
            <a:r>
              <a:rPr lang="en-US" altLang="zh-CN">
                <a:latin typeface="Times New Roman" panose="02020603050405020304" pitchFamily="18" charset="0"/>
              </a:rPr>
              <a:t> class has no instance field or variable named </a:t>
            </a:r>
            <a:r>
              <a:rPr lang="en-US" altLang="zh-CN" b="1" i="1">
                <a:latin typeface="Times New Roman" panose="02020603050405020304" pitchFamily="18" charset="0"/>
              </a:rPr>
              <a:t>beep</a:t>
            </a:r>
            <a:r>
              <a:rPr lang="en-US" altLang="zh-CN">
                <a:latin typeface="Times New Roman" panose="02020603050405020304" pitchFamily="18" charset="0"/>
              </a:rPr>
              <a:t>. Instead, </a:t>
            </a:r>
            <a:r>
              <a:rPr lang="en-US" altLang="zh-CN" b="1" i="1">
                <a:latin typeface="Times New Roman" panose="02020603050405020304" pitchFamily="18" charset="0"/>
              </a:rPr>
              <a:t>beep</a:t>
            </a:r>
            <a:r>
              <a:rPr lang="en-US" altLang="zh-CN">
                <a:latin typeface="Times New Roman" panose="02020603050405020304" pitchFamily="18" charset="0"/>
              </a:rPr>
              <a:t> refers to the field of the </a:t>
            </a:r>
            <a:r>
              <a:rPr lang="en-US" altLang="zh-CN" b="1">
                <a:solidFill>
                  <a:srgbClr val="0000FF"/>
                </a:solidFill>
                <a:latin typeface="Times New Roman" panose="02020603050405020304" pitchFamily="18" charset="0"/>
              </a:rPr>
              <a:t>TalkingClock</a:t>
            </a:r>
            <a:r>
              <a:rPr lang="en-US" altLang="zh-CN">
                <a:latin typeface="Times New Roman" panose="02020603050405020304" pitchFamily="18" charset="0"/>
              </a:rPr>
              <a:t> object that created this </a:t>
            </a:r>
            <a:r>
              <a:rPr lang="en-US" altLang="zh-CN" b="1">
                <a:solidFill>
                  <a:srgbClr val="0000FF"/>
                </a:solidFill>
                <a:latin typeface="Times New Roman" panose="02020603050405020304" pitchFamily="18" charset="0"/>
              </a:rPr>
              <a:t>TimePrinter</a:t>
            </a:r>
            <a:r>
              <a:rPr lang="en-US" altLang="zh-CN">
                <a:latin typeface="Times New Roman" panose="02020603050405020304" pitchFamily="18" charset="0"/>
              </a:rPr>
              <a:t>. This is quite innovative. </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5207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0">
                                            <p:txEl>
                                              <p:pRg st="0" end="0"/>
                                            </p:txEl>
                                          </p:spTgt>
                                        </p:tgtEl>
                                        <p:attrNameLst>
                                          <p:attrName>style.visibility</p:attrName>
                                        </p:attrNameLst>
                                      </p:cBhvr>
                                      <p:to>
                                        <p:strVal val="visible"/>
                                      </p:to>
                                    </p:set>
                                    <p:anim calcmode="lin" valueType="num">
                                      <p:cBhvr additive="base">
                                        <p:cTn id="2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3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17051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58416593-564B-4F83-9931-F7593A36ED02}"/>
              </a:ext>
            </a:extLst>
          </p:cNvPr>
          <p:cNvSpPr txBox="1">
            <a:spLocks noChangeArrowheads="1"/>
          </p:cNvSpPr>
          <p:nvPr/>
        </p:nvSpPr>
        <p:spPr bwMode="auto">
          <a:xfrm>
            <a:off x="821780" y="98238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dirty="0">
                <a:latin typeface="Courier New" panose="02070309020205020404" pitchFamily="49" charset="0"/>
              </a:rPr>
              <a:t>Use of an Inner Class to Access Object State </a:t>
            </a:r>
            <a:endParaRPr lang="zh-CN" altLang="en-US" dirty="0">
              <a:latin typeface="Courier New" panose="02070309020205020404" pitchFamily="49" charset="0"/>
            </a:endParaRPr>
          </a:p>
        </p:txBody>
      </p:sp>
      <p:sp>
        <p:nvSpPr>
          <p:cNvPr id="32" name="Rectangle 3">
            <a:extLst>
              <a:ext uri="{FF2B5EF4-FFF2-40B4-BE49-F238E27FC236}">
                <a16:creationId xmlns:a16="http://schemas.microsoft.com/office/drawing/2014/main" id="{8CEA0F2D-FDDE-4AF0-8480-1EA9B5E623DE}"/>
              </a:ext>
            </a:extLst>
          </p:cNvPr>
          <p:cNvSpPr txBox="1">
            <a:spLocks noChangeArrowheads="1"/>
          </p:cNvSpPr>
          <p:nvPr/>
        </p:nvSpPr>
        <p:spPr>
          <a:xfrm>
            <a:off x="1364179" y="2095786"/>
            <a:ext cx="9144000"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Traditionally, </a:t>
            </a:r>
            <a:r>
              <a:rPr lang="en-US" altLang="zh-CN" b="1" dirty="0">
                <a:latin typeface="Times New Roman" panose="02020603050405020304" pitchFamily="18" charset="0"/>
              </a:rPr>
              <a:t>a method could refer to the data fields of the object invoking the method</a:t>
            </a:r>
            <a:r>
              <a:rPr lang="en-US" altLang="zh-CN" dirty="0">
                <a:latin typeface="Times New Roman" panose="02020603050405020304" pitchFamily="18" charset="0"/>
              </a:rPr>
              <a:t>. An inner class method gets to access both its own data fields and those of the outer object creating it. </a:t>
            </a:r>
          </a:p>
          <a:p>
            <a:pPr marL="0" indent="0">
              <a:buFont typeface="Wingdings" panose="05000000000000000000" pitchFamily="2" charset="2"/>
              <a:buNone/>
            </a:pPr>
            <a:r>
              <a:rPr lang="en-US" altLang="zh-CN" b="1" dirty="0">
                <a:solidFill>
                  <a:srgbClr val="FF0000"/>
                </a:solidFill>
                <a:latin typeface="Times New Roman" panose="02020603050405020304" pitchFamily="18" charset="0"/>
              </a:rPr>
              <a:t>How to do this?</a:t>
            </a:r>
          </a:p>
        </p:txBody>
      </p:sp>
    </p:spTree>
    <p:extLst>
      <p:ext uri="{BB962C8B-B14F-4D97-AF65-F5344CB8AC3E}">
        <p14:creationId xmlns:p14="http://schemas.microsoft.com/office/powerpoint/2010/main" val="51572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20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2">
                                            <p:txEl>
                                              <p:pRg st="0" end="0"/>
                                            </p:txEl>
                                          </p:spTgt>
                                        </p:tgtEl>
                                        <p:attrNameLst>
                                          <p:attrName>style.visibility</p:attrName>
                                        </p:attrNameLst>
                                      </p:cBhvr>
                                      <p:to>
                                        <p:strVal val="visible"/>
                                      </p:to>
                                    </p:set>
                                    <p:anim calcmode="lin" valueType="num">
                                      <p:cBhvr additive="base">
                                        <p:cTn id="22"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2">
                                            <p:txEl>
                                              <p:pRg st="1" end="1"/>
                                            </p:txEl>
                                          </p:spTgt>
                                        </p:tgtEl>
                                        <p:attrNameLst>
                                          <p:attrName>style.visibility</p:attrName>
                                        </p:attrNameLst>
                                      </p:cBhvr>
                                      <p:to>
                                        <p:strVal val="visible"/>
                                      </p:to>
                                    </p:set>
                                    <p:anim calcmode="lin" valueType="num">
                                      <p:cBhvr additive="base">
                                        <p:cTn id="28" dur="500" fill="hold"/>
                                        <p:tgtEl>
                                          <p:spTgt spid="3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sp>
        <p:nvSpPr>
          <p:cNvPr id="10" name="矩形 9">
            <a:extLst>
              <a:ext uri="{FF2B5EF4-FFF2-40B4-BE49-F238E27FC236}">
                <a16:creationId xmlns:a16="http://schemas.microsoft.com/office/drawing/2014/main" id="{4F0B4596-9B4B-4DC8-913B-65B33CF215C2}"/>
              </a:ext>
            </a:extLst>
          </p:cNvPr>
          <p:cNvSpPr/>
          <p:nvPr/>
        </p:nvSpPr>
        <p:spPr>
          <a:xfrm>
            <a:off x="-2345" y="6185889"/>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11">
            <a:extLst>
              <a:ext uri="{FF2B5EF4-FFF2-40B4-BE49-F238E27FC236}">
                <a16:creationId xmlns:a16="http://schemas.microsoft.com/office/drawing/2014/main" id="{384AC3DE-CDB7-4B08-9B61-D01B8070A247}"/>
              </a:ext>
            </a:extLst>
          </p:cNvPr>
          <p:cNvSpPr/>
          <p:nvPr/>
        </p:nvSpPr>
        <p:spPr>
          <a:xfrm>
            <a:off x="636723" y="1689649"/>
            <a:ext cx="4419600" cy="38862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内容占位符 2">
            <a:extLst>
              <a:ext uri="{FF2B5EF4-FFF2-40B4-BE49-F238E27FC236}">
                <a16:creationId xmlns:a16="http://schemas.microsoft.com/office/drawing/2014/main" id="{7897F39E-E1A8-404D-BD79-3F67B22056AA}"/>
              </a:ext>
            </a:extLst>
          </p:cNvPr>
          <p:cNvSpPr txBox="1">
            <a:spLocks/>
          </p:cNvSpPr>
          <p:nvPr/>
        </p:nvSpPr>
        <p:spPr>
          <a:xfrm>
            <a:off x="913606" y="1739741"/>
            <a:ext cx="5562600" cy="3442653"/>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类的定义形式如下：</a:t>
            </a:r>
          </a:p>
          <a:p>
            <a:pPr marL="0" indent="457200">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class </a:t>
            </a:r>
            <a:r>
              <a:rPr lang="zh-CN" altLang="en-US" sz="2400" dirty="0">
                <a:solidFill>
                  <a:schemeClr val="tx1"/>
                </a:solidFill>
                <a:latin typeface="仿宋" panose="02010609060101010101" pitchFamily="49" charset="-122"/>
                <a:ea typeface="仿宋" panose="02010609060101010101" pitchFamily="49" charset="-122"/>
              </a:rPr>
              <a:t>类名</a:t>
            </a:r>
          </a:p>
          <a:p>
            <a:pPr marL="0" indent="457200">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a:p>
            <a:pPr marL="0" indent="893763">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域列表</a:t>
            </a:r>
            <a:r>
              <a:rPr lang="en-US" altLang="zh-CN" sz="2400" dirty="0">
                <a:solidFill>
                  <a:schemeClr val="tx1"/>
                </a:solidFill>
                <a:latin typeface="仿宋" panose="02010609060101010101" pitchFamily="49" charset="-122"/>
                <a:ea typeface="仿宋" panose="02010609060101010101" pitchFamily="49" charset="-122"/>
              </a:rPr>
              <a:t>;</a:t>
            </a:r>
          </a:p>
          <a:p>
            <a:pPr marL="0" indent="893763">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方法列表</a:t>
            </a: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p:txBody>
      </p:sp>
      <p:sp>
        <p:nvSpPr>
          <p:cNvPr id="36" name="矩形 35">
            <a:extLst>
              <a:ext uri="{FF2B5EF4-FFF2-40B4-BE49-F238E27FC236}">
                <a16:creationId xmlns:a16="http://schemas.microsoft.com/office/drawing/2014/main" id="{2E4199E1-04EE-4E7A-83E9-569E10CEAC61}"/>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AD8E1662-EA7B-48D0-82FD-E59D7A51A7CF}"/>
              </a:ext>
            </a:extLst>
          </p:cNvPr>
          <p:cNvGrpSpPr/>
          <p:nvPr/>
        </p:nvGrpSpPr>
        <p:grpSpPr>
          <a:xfrm>
            <a:off x="7285739" y="2246561"/>
            <a:ext cx="3648556" cy="2635070"/>
            <a:chOff x="5822328" y="846139"/>
            <a:chExt cx="1772273" cy="1279976"/>
          </a:xfrm>
        </p:grpSpPr>
        <p:sp>
          <p:nvSpPr>
            <p:cNvPr id="38" name="Freeform 251">
              <a:extLst>
                <a:ext uri="{FF2B5EF4-FFF2-40B4-BE49-F238E27FC236}">
                  <a16:creationId xmlns:a16="http://schemas.microsoft.com/office/drawing/2014/main" id="{61054017-C9C2-4B9C-9B7A-172E33A3F8F3}"/>
                </a:ext>
              </a:extLst>
            </p:cNvPr>
            <p:cNvSpPr>
              <a:spLocks/>
            </p:cNvSpPr>
            <p:nvPr/>
          </p:nvSpPr>
          <p:spPr bwMode="auto">
            <a:xfrm>
              <a:off x="5822328" y="846139"/>
              <a:ext cx="1562649" cy="984596"/>
            </a:xfrm>
            <a:custGeom>
              <a:avLst/>
              <a:gdLst>
                <a:gd name="T0" fmla="*/ 536 w 536"/>
                <a:gd name="T1" fmla="*/ 338 h 338"/>
                <a:gd name="T2" fmla="*/ 536 w 536"/>
                <a:gd name="T3" fmla="*/ 13 h 338"/>
                <a:gd name="T4" fmla="*/ 522 w 536"/>
                <a:gd name="T5" fmla="*/ 0 h 338"/>
                <a:gd name="T6" fmla="*/ 13 w 536"/>
                <a:gd name="T7" fmla="*/ 0 h 338"/>
                <a:gd name="T8" fmla="*/ 0 w 536"/>
                <a:gd name="T9" fmla="*/ 13 h 338"/>
                <a:gd name="T10" fmla="*/ 0 w 536"/>
                <a:gd name="T11" fmla="*/ 338 h 338"/>
                <a:gd name="T12" fmla="*/ 536 w 536"/>
                <a:gd name="T13" fmla="*/ 338 h 338"/>
              </a:gdLst>
              <a:ahLst/>
              <a:cxnLst>
                <a:cxn ang="0">
                  <a:pos x="T0" y="T1"/>
                </a:cxn>
                <a:cxn ang="0">
                  <a:pos x="T2" y="T3"/>
                </a:cxn>
                <a:cxn ang="0">
                  <a:pos x="T4" y="T5"/>
                </a:cxn>
                <a:cxn ang="0">
                  <a:pos x="T6" y="T7"/>
                </a:cxn>
                <a:cxn ang="0">
                  <a:pos x="T8" y="T9"/>
                </a:cxn>
                <a:cxn ang="0">
                  <a:pos x="T10" y="T11"/>
                </a:cxn>
                <a:cxn ang="0">
                  <a:pos x="T12" y="T13"/>
                </a:cxn>
              </a:cxnLst>
              <a:rect l="0" t="0" r="r" b="b"/>
              <a:pathLst>
                <a:path w="536" h="338">
                  <a:moveTo>
                    <a:pt x="536" y="338"/>
                  </a:moveTo>
                  <a:cubicBezTo>
                    <a:pt x="536" y="13"/>
                    <a:pt x="536" y="13"/>
                    <a:pt x="536" y="13"/>
                  </a:cubicBezTo>
                  <a:cubicBezTo>
                    <a:pt x="536" y="6"/>
                    <a:pt x="530" y="0"/>
                    <a:pt x="522" y="0"/>
                  </a:cubicBezTo>
                  <a:cubicBezTo>
                    <a:pt x="13" y="0"/>
                    <a:pt x="13" y="0"/>
                    <a:pt x="13" y="0"/>
                  </a:cubicBezTo>
                  <a:cubicBezTo>
                    <a:pt x="6" y="0"/>
                    <a:pt x="0" y="6"/>
                    <a:pt x="0" y="13"/>
                  </a:cubicBezTo>
                  <a:cubicBezTo>
                    <a:pt x="0" y="338"/>
                    <a:pt x="0" y="338"/>
                    <a:pt x="0" y="338"/>
                  </a:cubicBezTo>
                  <a:cubicBezTo>
                    <a:pt x="536" y="338"/>
                    <a:pt x="536" y="338"/>
                    <a:pt x="536" y="338"/>
                  </a:cubicBezTo>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nvGrpSpPr>
            <p:cNvPr id="41" name="组合 40">
              <a:extLst>
                <a:ext uri="{FF2B5EF4-FFF2-40B4-BE49-F238E27FC236}">
                  <a16:creationId xmlns:a16="http://schemas.microsoft.com/office/drawing/2014/main" id="{A92DA1D8-3939-4075-848C-65862CD22A52}"/>
                </a:ext>
              </a:extLst>
            </p:cNvPr>
            <p:cNvGrpSpPr/>
            <p:nvPr/>
          </p:nvGrpSpPr>
          <p:grpSpPr>
            <a:xfrm>
              <a:off x="5822328" y="909661"/>
              <a:ext cx="1772273" cy="1216454"/>
              <a:chOff x="5822328" y="909661"/>
              <a:chExt cx="1772273" cy="1216454"/>
            </a:xfrm>
          </p:grpSpPr>
          <p:sp>
            <p:nvSpPr>
              <p:cNvPr id="42" name="Freeform 248">
                <a:extLst>
                  <a:ext uri="{FF2B5EF4-FFF2-40B4-BE49-F238E27FC236}">
                    <a16:creationId xmlns:a16="http://schemas.microsoft.com/office/drawing/2014/main" id="{ABDF719F-0A00-4617-9495-E397507F9322}"/>
                  </a:ext>
                </a:extLst>
              </p:cNvPr>
              <p:cNvSpPr>
                <a:spLocks/>
              </p:cNvSpPr>
              <p:nvPr/>
            </p:nvSpPr>
            <p:spPr bwMode="auto">
              <a:xfrm>
                <a:off x="6371795" y="1910139"/>
                <a:ext cx="460538" cy="203271"/>
              </a:xfrm>
              <a:custGeom>
                <a:avLst/>
                <a:gdLst>
                  <a:gd name="T0" fmla="*/ 17 w 159"/>
                  <a:gd name="T1" fmla="*/ 0 h 69"/>
                  <a:gd name="T2" fmla="*/ 0 w 159"/>
                  <a:gd name="T3" fmla="*/ 69 h 69"/>
                  <a:gd name="T4" fmla="*/ 159 w 159"/>
                  <a:gd name="T5" fmla="*/ 69 h 69"/>
                  <a:gd name="T6" fmla="*/ 142 w 159"/>
                  <a:gd name="T7" fmla="*/ 0 h 69"/>
                  <a:gd name="T8" fmla="*/ 17 w 159"/>
                  <a:gd name="T9" fmla="*/ 0 h 69"/>
                </a:gdLst>
                <a:ahLst/>
                <a:cxnLst>
                  <a:cxn ang="0">
                    <a:pos x="T0" y="T1"/>
                  </a:cxn>
                  <a:cxn ang="0">
                    <a:pos x="T2" y="T3"/>
                  </a:cxn>
                  <a:cxn ang="0">
                    <a:pos x="T4" y="T5"/>
                  </a:cxn>
                  <a:cxn ang="0">
                    <a:pos x="T6" y="T7"/>
                  </a:cxn>
                  <a:cxn ang="0">
                    <a:pos x="T8" y="T9"/>
                  </a:cxn>
                </a:cxnLst>
                <a:rect l="0" t="0" r="r" b="b"/>
                <a:pathLst>
                  <a:path w="159" h="69">
                    <a:moveTo>
                      <a:pt x="17" y="0"/>
                    </a:moveTo>
                    <a:cubicBezTo>
                      <a:pt x="12" y="23"/>
                      <a:pt x="6" y="46"/>
                      <a:pt x="0" y="69"/>
                    </a:cubicBezTo>
                    <a:cubicBezTo>
                      <a:pt x="53" y="69"/>
                      <a:pt x="106" y="69"/>
                      <a:pt x="159" y="69"/>
                    </a:cubicBezTo>
                    <a:cubicBezTo>
                      <a:pt x="153" y="46"/>
                      <a:pt x="148" y="23"/>
                      <a:pt x="142" y="0"/>
                    </a:cubicBezTo>
                    <a:cubicBezTo>
                      <a:pt x="100" y="0"/>
                      <a:pt x="59" y="0"/>
                      <a:pt x="17" y="0"/>
                    </a:cubicBez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43" name="Freeform 249">
                <a:extLst>
                  <a:ext uri="{FF2B5EF4-FFF2-40B4-BE49-F238E27FC236}">
                    <a16:creationId xmlns:a16="http://schemas.microsoft.com/office/drawing/2014/main" id="{B7F7A30A-3839-40EC-8D64-EB01E97B169F}"/>
                  </a:ext>
                </a:extLst>
              </p:cNvPr>
              <p:cNvSpPr>
                <a:spLocks/>
              </p:cNvSpPr>
              <p:nvPr/>
            </p:nvSpPr>
            <p:spPr bwMode="auto">
              <a:xfrm>
                <a:off x="6317802" y="2110233"/>
                <a:ext cx="568526" cy="15882"/>
              </a:xfrm>
              <a:custGeom>
                <a:avLst/>
                <a:gdLst>
                  <a:gd name="T0" fmla="*/ 187 w 195"/>
                  <a:gd name="T1" fmla="*/ 0 h 6"/>
                  <a:gd name="T2" fmla="*/ 9 w 195"/>
                  <a:gd name="T3" fmla="*/ 0 h 6"/>
                  <a:gd name="T4" fmla="*/ 0 w 195"/>
                  <a:gd name="T5" fmla="*/ 5 h 6"/>
                  <a:gd name="T6" fmla="*/ 0 w 195"/>
                  <a:gd name="T7" fmla="*/ 6 h 6"/>
                  <a:gd name="T8" fmla="*/ 195 w 195"/>
                  <a:gd name="T9" fmla="*/ 6 h 6"/>
                  <a:gd name="T10" fmla="*/ 195 w 195"/>
                  <a:gd name="T11" fmla="*/ 5 h 6"/>
                  <a:gd name="T12" fmla="*/ 187 w 19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95" h="6">
                    <a:moveTo>
                      <a:pt x="187" y="0"/>
                    </a:moveTo>
                    <a:cubicBezTo>
                      <a:pt x="9" y="0"/>
                      <a:pt x="9" y="0"/>
                      <a:pt x="9" y="0"/>
                    </a:cubicBezTo>
                    <a:cubicBezTo>
                      <a:pt x="4" y="0"/>
                      <a:pt x="0" y="2"/>
                      <a:pt x="0" y="5"/>
                    </a:cubicBezTo>
                    <a:cubicBezTo>
                      <a:pt x="0" y="6"/>
                      <a:pt x="0" y="6"/>
                      <a:pt x="0" y="6"/>
                    </a:cubicBezTo>
                    <a:cubicBezTo>
                      <a:pt x="195" y="6"/>
                      <a:pt x="195" y="6"/>
                      <a:pt x="195" y="6"/>
                    </a:cubicBezTo>
                    <a:cubicBezTo>
                      <a:pt x="195" y="5"/>
                      <a:pt x="195" y="5"/>
                      <a:pt x="195" y="5"/>
                    </a:cubicBezTo>
                    <a:cubicBezTo>
                      <a:pt x="195" y="2"/>
                      <a:pt x="191" y="0"/>
                      <a:pt x="187" y="0"/>
                    </a:cubicBez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46" name="Freeform 250">
                <a:extLst>
                  <a:ext uri="{FF2B5EF4-FFF2-40B4-BE49-F238E27FC236}">
                    <a16:creationId xmlns:a16="http://schemas.microsoft.com/office/drawing/2014/main" id="{90E7B356-AF72-47CA-AFB5-BC1872EB49B1}"/>
                  </a:ext>
                </a:extLst>
              </p:cNvPr>
              <p:cNvSpPr>
                <a:spLocks/>
              </p:cNvSpPr>
              <p:nvPr/>
            </p:nvSpPr>
            <p:spPr bwMode="auto">
              <a:xfrm>
                <a:off x="5822328" y="1830735"/>
                <a:ext cx="1562649" cy="149278"/>
              </a:xfrm>
              <a:custGeom>
                <a:avLst/>
                <a:gdLst>
                  <a:gd name="T0" fmla="*/ 0 w 536"/>
                  <a:gd name="T1" fmla="*/ 0 h 51"/>
                  <a:gd name="T2" fmla="*/ 0 w 536"/>
                  <a:gd name="T3" fmla="*/ 38 h 51"/>
                  <a:gd name="T4" fmla="*/ 13 w 536"/>
                  <a:gd name="T5" fmla="*/ 51 h 51"/>
                  <a:gd name="T6" fmla="*/ 522 w 536"/>
                  <a:gd name="T7" fmla="*/ 51 h 51"/>
                  <a:gd name="T8" fmla="*/ 536 w 536"/>
                  <a:gd name="T9" fmla="*/ 38 h 51"/>
                  <a:gd name="T10" fmla="*/ 536 w 536"/>
                  <a:gd name="T11" fmla="*/ 0 h 51"/>
                  <a:gd name="T12" fmla="*/ 0 w 536"/>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36" h="51">
                    <a:moveTo>
                      <a:pt x="0" y="0"/>
                    </a:moveTo>
                    <a:cubicBezTo>
                      <a:pt x="0" y="38"/>
                      <a:pt x="0" y="38"/>
                      <a:pt x="0" y="38"/>
                    </a:cubicBezTo>
                    <a:cubicBezTo>
                      <a:pt x="0" y="45"/>
                      <a:pt x="6" y="51"/>
                      <a:pt x="13" y="51"/>
                    </a:cubicBezTo>
                    <a:cubicBezTo>
                      <a:pt x="522" y="51"/>
                      <a:pt x="522" y="51"/>
                      <a:pt x="522" y="51"/>
                    </a:cubicBezTo>
                    <a:cubicBezTo>
                      <a:pt x="530" y="51"/>
                      <a:pt x="536" y="45"/>
                      <a:pt x="536" y="38"/>
                    </a:cubicBezTo>
                    <a:cubicBezTo>
                      <a:pt x="536" y="0"/>
                      <a:pt x="536" y="0"/>
                      <a:pt x="536" y="0"/>
                    </a:cubicBezTo>
                    <a:cubicBezTo>
                      <a:pt x="0" y="0"/>
                      <a:pt x="0" y="0"/>
                      <a:pt x="0" y="0"/>
                    </a:cubicBezTo>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47" name="Rectangle 252">
                <a:extLst>
                  <a:ext uri="{FF2B5EF4-FFF2-40B4-BE49-F238E27FC236}">
                    <a16:creationId xmlns:a16="http://schemas.microsoft.com/office/drawing/2014/main" id="{9AAE4207-EE0D-4644-AD15-06EC1CD780A1}"/>
                  </a:ext>
                </a:extLst>
              </p:cNvPr>
              <p:cNvSpPr>
                <a:spLocks noChangeArrowheads="1"/>
              </p:cNvSpPr>
              <p:nvPr/>
            </p:nvSpPr>
            <p:spPr bwMode="auto">
              <a:xfrm>
                <a:off x="5885850" y="909661"/>
                <a:ext cx="1435605" cy="854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48" name="Rectangle 253">
                <a:extLst>
                  <a:ext uri="{FF2B5EF4-FFF2-40B4-BE49-F238E27FC236}">
                    <a16:creationId xmlns:a16="http://schemas.microsoft.com/office/drawing/2014/main" id="{123B4823-C386-4EA8-9C16-4DBC2E02FE62}"/>
                  </a:ext>
                </a:extLst>
              </p:cNvPr>
              <p:cNvSpPr>
                <a:spLocks noChangeArrowheads="1"/>
              </p:cNvSpPr>
              <p:nvPr/>
            </p:nvSpPr>
            <p:spPr bwMode="auto">
              <a:xfrm>
                <a:off x="5885850" y="909661"/>
                <a:ext cx="1435605" cy="85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49" name="Rectangle 254">
                <a:extLst>
                  <a:ext uri="{FF2B5EF4-FFF2-40B4-BE49-F238E27FC236}">
                    <a16:creationId xmlns:a16="http://schemas.microsoft.com/office/drawing/2014/main" id="{A3F37CBF-2019-4CCC-8688-EE5F5948A773}"/>
                  </a:ext>
                </a:extLst>
              </p:cNvPr>
              <p:cNvSpPr>
                <a:spLocks noChangeArrowheads="1"/>
              </p:cNvSpPr>
              <p:nvPr/>
            </p:nvSpPr>
            <p:spPr bwMode="auto">
              <a:xfrm>
                <a:off x="5971604" y="1144694"/>
                <a:ext cx="387486" cy="200096"/>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0" name="Rectangle 255">
                <a:extLst>
                  <a:ext uri="{FF2B5EF4-FFF2-40B4-BE49-F238E27FC236}">
                    <a16:creationId xmlns:a16="http://schemas.microsoft.com/office/drawing/2014/main" id="{8DB92AE4-D294-4569-8EE9-D6CE004680D3}"/>
                  </a:ext>
                </a:extLst>
              </p:cNvPr>
              <p:cNvSpPr>
                <a:spLocks noChangeArrowheads="1"/>
              </p:cNvSpPr>
              <p:nvPr/>
            </p:nvSpPr>
            <p:spPr bwMode="auto">
              <a:xfrm>
                <a:off x="6409909" y="1144694"/>
                <a:ext cx="387486" cy="200096"/>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1" name="Rectangle 256">
                <a:extLst>
                  <a:ext uri="{FF2B5EF4-FFF2-40B4-BE49-F238E27FC236}">
                    <a16:creationId xmlns:a16="http://schemas.microsoft.com/office/drawing/2014/main" id="{64790F94-B38C-47C0-A76B-56C271AEC8BE}"/>
                  </a:ext>
                </a:extLst>
              </p:cNvPr>
              <p:cNvSpPr>
                <a:spLocks noChangeArrowheads="1"/>
              </p:cNvSpPr>
              <p:nvPr/>
            </p:nvSpPr>
            <p:spPr bwMode="auto">
              <a:xfrm>
                <a:off x="6845038" y="1144694"/>
                <a:ext cx="390663" cy="200096"/>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2" name="Rectangle 257">
                <a:extLst>
                  <a:ext uri="{FF2B5EF4-FFF2-40B4-BE49-F238E27FC236}">
                    <a16:creationId xmlns:a16="http://schemas.microsoft.com/office/drawing/2014/main" id="{6D3E62B3-FF92-41B3-BAB0-8B0C1077ECFB}"/>
                  </a:ext>
                </a:extLst>
              </p:cNvPr>
              <p:cNvSpPr>
                <a:spLocks noChangeArrowheads="1"/>
              </p:cNvSpPr>
              <p:nvPr/>
            </p:nvSpPr>
            <p:spPr bwMode="auto">
              <a:xfrm>
                <a:off x="6079592" y="1020826"/>
                <a:ext cx="257266" cy="31761"/>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3" name="Oval 258">
                <a:extLst>
                  <a:ext uri="{FF2B5EF4-FFF2-40B4-BE49-F238E27FC236}">
                    <a16:creationId xmlns:a16="http://schemas.microsoft.com/office/drawing/2014/main" id="{9765AA12-D913-468E-B898-D70663E22F61}"/>
                  </a:ext>
                </a:extLst>
              </p:cNvPr>
              <p:cNvSpPr>
                <a:spLocks noChangeArrowheads="1"/>
              </p:cNvSpPr>
              <p:nvPr/>
            </p:nvSpPr>
            <p:spPr bwMode="auto">
              <a:xfrm>
                <a:off x="5971604" y="1001770"/>
                <a:ext cx="73052" cy="73052"/>
              </a:xfrm>
              <a:prstGeom prst="ellipse">
                <a:avLst/>
              </a:pr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4" name="Rectangle 259">
                <a:extLst>
                  <a:ext uri="{FF2B5EF4-FFF2-40B4-BE49-F238E27FC236}">
                    <a16:creationId xmlns:a16="http://schemas.microsoft.com/office/drawing/2014/main" id="{165F7017-6E0C-40E6-A021-AC77F1DB4E09}"/>
                  </a:ext>
                </a:extLst>
              </p:cNvPr>
              <p:cNvSpPr>
                <a:spLocks noChangeArrowheads="1"/>
              </p:cNvSpPr>
              <p:nvPr/>
            </p:nvSpPr>
            <p:spPr bwMode="auto">
              <a:xfrm>
                <a:off x="7105479" y="1030354"/>
                <a:ext cx="130222"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5" name="Rectangle 260">
                <a:extLst>
                  <a:ext uri="{FF2B5EF4-FFF2-40B4-BE49-F238E27FC236}">
                    <a16:creationId xmlns:a16="http://schemas.microsoft.com/office/drawing/2014/main" id="{FBC6358B-07B0-437F-947C-B621C1111E5E}"/>
                  </a:ext>
                </a:extLst>
              </p:cNvPr>
              <p:cNvSpPr>
                <a:spLocks noChangeArrowheads="1"/>
              </p:cNvSpPr>
              <p:nvPr/>
            </p:nvSpPr>
            <p:spPr bwMode="auto">
              <a:xfrm>
                <a:off x="6962553" y="1030354"/>
                <a:ext cx="127045"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6" name="Rectangle 261">
                <a:extLst>
                  <a:ext uri="{FF2B5EF4-FFF2-40B4-BE49-F238E27FC236}">
                    <a16:creationId xmlns:a16="http://schemas.microsoft.com/office/drawing/2014/main" id="{2875B76A-A95F-4087-91AC-30389096ABC6}"/>
                  </a:ext>
                </a:extLst>
              </p:cNvPr>
              <p:cNvSpPr>
                <a:spLocks noChangeArrowheads="1"/>
              </p:cNvSpPr>
              <p:nvPr/>
            </p:nvSpPr>
            <p:spPr bwMode="auto">
              <a:xfrm>
                <a:off x="6816451" y="1030354"/>
                <a:ext cx="127045"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7" name="Rectangle 262">
                <a:extLst>
                  <a:ext uri="{FF2B5EF4-FFF2-40B4-BE49-F238E27FC236}">
                    <a16:creationId xmlns:a16="http://schemas.microsoft.com/office/drawing/2014/main" id="{C0563188-F828-4841-9B2E-5DE204698029}"/>
                  </a:ext>
                </a:extLst>
              </p:cNvPr>
              <p:cNvSpPr>
                <a:spLocks noChangeArrowheads="1"/>
              </p:cNvSpPr>
              <p:nvPr/>
            </p:nvSpPr>
            <p:spPr bwMode="auto">
              <a:xfrm>
                <a:off x="6673527" y="1030354"/>
                <a:ext cx="127045"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8" name="Rectangle 263">
                <a:extLst>
                  <a:ext uri="{FF2B5EF4-FFF2-40B4-BE49-F238E27FC236}">
                    <a16:creationId xmlns:a16="http://schemas.microsoft.com/office/drawing/2014/main" id="{80072828-E67D-4FCC-96B8-360CED527D26}"/>
                  </a:ext>
                </a:extLst>
              </p:cNvPr>
              <p:cNvSpPr>
                <a:spLocks noChangeArrowheads="1"/>
              </p:cNvSpPr>
              <p:nvPr/>
            </p:nvSpPr>
            <p:spPr bwMode="auto">
              <a:xfrm>
                <a:off x="6527426" y="1030354"/>
                <a:ext cx="130222"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9" name="Rectangle 264">
                <a:extLst>
                  <a:ext uri="{FF2B5EF4-FFF2-40B4-BE49-F238E27FC236}">
                    <a16:creationId xmlns:a16="http://schemas.microsoft.com/office/drawing/2014/main" id="{78EBAB0A-71E4-4619-912F-4629D386B047}"/>
                  </a:ext>
                </a:extLst>
              </p:cNvPr>
              <p:cNvSpPr>
                <a:spLocks noChangeArrowheads="1"/>
              </p:cNvSpPr>
              <p:nvPr/>
            </p:nvSpPr>
            <p:spPr bwMode="auto">
              <a:xfrm>
                <a:off x="5971604" y="1475010"/>
                <a:ext cx="387486"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0" name="Rectangle 265">
                <a:extLst>
                  <a:ext uri="{FF2B5EF4-FFF2-40B4-BE49-F238E27FC236}">
                    <a16:creationId xmlns:a16="http://schemas.microsoft.com/office/drawing/2014/main" id="{E1B8B72B-A1CE-4B7D-AE8A-E26225D7A72A}"/>
                  </a:ext>
                </a:extLst>
              </p:cNvPr>
              <p:cNvSpPr>
                <a:spLocks noChangeArrowheads="1"/>
              </p:cNvSpPr>
              <p:nvPr/>
            </p:nvSpPr>
            <p:spPr bwMode="auto">
              <a:xfrm>
                <a:off x="5971604" y="1513123"/>
                <a:ext cx="387486"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1" name="Rectangle 266">
                <a:extLst>
                  <a:ext uri="{FF2B5EF4-FFF2-40B4-BE49-F238E27FC236}">
                    <a16:creationId xmlns:a16="http://schemas.microsoft.com/office/drawing/2014/main" id="{3CB81725-643E-4958-B61A-95FC88A52824}"/>
                  </a:ext>
                </a:extLst>
              </p:cNvPr>
              <p:cNvSpPr>
                <a:spLocks noChangeArrowheads="1"/>
              </p:cNvSpPr>
              <p:nvPr/>
            </p:nvSpPr>
            <p:spPr bwMode="auto">
              <a:xfrm>
                <a:off x="5971604" y="1551237"/>
                <a:ext cx="387486"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2" name="Rectangle 267">
                <a:extLst>
                  <a:ext uri="{FF2B5EF4-FFF2-40B4-BE49-F238E27FC236}">
                    <a16:creationId xmlns:a16="http://schemas.microsoft.com/office/drawing/2014/main" id="{D4DF9244-5030-410A-8FF7-C98DA25D2B3F}"/>
                  </a:ext>
                </a:extLst>
              </p:cNvPr>
              <p:cNvSpPr>
                <a:spLocks noChangeArrowheads="1"/>
              </p:cNvSpPr>
              <p:nvPr/>
            </p:nvSpPr>
            <p:spPr bwMode="auto">
              <a:xfrm>
                <a:off x="5971604" y="1551237"/>
                <a:ext cx="387486" cy="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3" name="Rectangle 268">
                <a:extLst>
                  <a:ext uri="{FF2B5EF4-FFF2-40B4-BE49-F238E27FC236}">
                    <a16:creationId xmlns:a16="http://schemas.microsoft.com/office/drawing/2014/main" id="{649C547A-2B35-46C8-8BFD-B30FACE1708D}"/>
                  </a:ext>
                </a:extLst>
              </p:cNvPr>
              <p:cNvSpPr>
                <a:spLocks noChangeArrowheads="1"/>
              </p:cNvSpPr>
              <p:nvPr/>
            </p:nvSpPr>
            <p:spPr bwMode="auto">
              <a:xfrm>
                <a:off x="5971604" y="1592527"/>
                <a:ext cx="387486"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4" name="Rectangle 269">
                <a:extLst>
                  <a:ext uri="{FF2B5EF4-FFF2-40B4-BE49-F238E27FC236}">
                    <a16:creationId xmlns:a16="http://schemas.microsoft.com/office/drawing/2014/main" id="{1983C15B-2726-4490-AEB6-0AC14405C836}"/>
                  </a:ext>
                </a:extLst>
              </p:cNvPr>
              <p:cNvSpPr>
                <a:spLocks noChangeArrowheads="1"/>
              </p:cNvSpPr>
              <p:nvPr/>
            </p:nvSpPr>
            <p:spPr bwMode="auto">
              <a:xfrm>
                <a:off x="5971604" y="1592527"/>
                <a:ext cx="387486" cy="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5" name="Rectangle 270">
                <a:extLst>
                  <a:ext uri="{FF2B5EF4-FFF2-40B4-BE49-F238E27FC236}">
                    <a16:creationId xmlns:a16="http://schemas.microsoft.com/office/drawing/2014/main" id="{3C7D5197-7B6A-4456-BEE8-1B6A413A5F80}"/>
                  </a:ext>
                </a:extLst>
              </p:cNvPr>
              <p:cNvSpPr>
                <a:spLocks noChangeArrowheads="1"/>
              </p:cNvSpPr>
              <p:nvPr/>
            </p:nvSpPr>
            <p:spPr bwMode="auto">
              <a:xfrm>
                <a:off x="5971604" y="1630641"/>
                <a:ext cx="276323"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6" name="Rectangle 271">
                <a:extLst>
                  <a:ext uri="{FF2B5EF4-FFF2-40B4-BE49-F238E27FC236}">
                    <a16:creationId xmlns:a16="http://schemas.microsoft.com/office/drawing/2014/main" id="{8AF1B9F3-07DE-49A4-8FAB-2DBDB7C7A7F8}"/>
                  </a:ext>
                </a:extLst>
              </p:cNvPr>
              <p:cNvSpPr>
                <a:spLocks noChangeArrowheads="1"/>
              </p:cNvSpPr>
              <p:nvPr/>
            </p:nvSpPr>
            <p:spPr bwMode="auto">
              <a:xfrm>
                <a:off x="5971604" y="1630641"/>
                <a:ext cx="276323" cy="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7" name="Rectangle 272">
                <a:extLst>
                  <a:ext uri="{FF2B5EF4-FFF2-40B4-BE49-F238E27FC236}">
                    <a16:creationId xmlns:a16="http://schemas.microsoft.com/office/drawing/2014/main" id="{1634A0D7-B029-4014-8171-91349D49F08B}"/>
                  </a:ext>
                </a:extLst>
              </p:cNvPr>
              <p:cNvSpPr>
                <a:spLocks noChangeArrowheads="1"/>
              </p:cNvSpPr>
              <p:nvPr/>
            </p:nvSpPr>
            <p:spPr bwMode="auto">
              <a:xfrm>
                <a:off x="5971604" y="1408313"/>
                <a:ext cx="260442" cy="28586"/>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8" name="Rectangle 273">
                <a:extLst>
                  <a:ext uri="{FF2B5EF4-FFF2-40B4-BE49-F238E27FC236}">
                    <a16:creationId xmlns:a16="http://schemas.microsoft.com/office/drawing/2014/main" id="{3BE2C386-845C-4D2C-854E-74E04DA8DF50}"/>
                  </a:ext>
                </a:extLst>
              </p:cNvPr>
              <p:cNvSpPr>
                <a:spLocks noChangeArrowheads="1"/>
              </p:cNvSpPr>
              <p:nvPr/>
            </p:nvSpPr>
            <p:spPr bwMode="auto">
              <a:xfrm>
                <a:off x="6409909" y="1475010"/>
                <a:ext cx="387486"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9" name="Rectangle 274">
                <a:extLst>
                  <a:ext uri="{FF2B5EF4-FFF2-40B4-BE49-F238E27FC236}">
                    <a16:creationId xmlns:a16="http://schemas.microsoft.com/office/drawing/2014/main" id="{572D2C4F-3BAD-4FC7-8D94-D1B22DEDB4B9}"/>
                  </a:ext>
                </a:extLst>
              </p:cNvPr>
              <p:cNvSpPr>
                <a:spLocks noChangeArrowheads="1"/>
              </p:cNvSpPr>
              <p:nvPr/>
            </p:nvSpPr>
            <p:spPr bwMode="auto">
              <a:xfrm>
                <a:off x="6409909" y="1513123"/>
                <a:ext cx="387486"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0" name="Rectangle 275">
                <a:extLst>
                  <a:ext uri="{FF2B5EF4-FFF2-40B4-BE49-F238E27FC236}">
                    <a16:creationId xmlns:a16="http://schemas.microsoft.com/office/drawing/2014/main" id="{B4F19417-A86E-421D-B2DD-91B6FD40F3F8}"/>
                  </a:ext>
                </a:extLst>
              </p:cNvPr>
              <p:cNvSpPr>
                <a:spLocks noChangeArrowheads="1"/>
              </p:cNvSpPr>
              <p:nvPr/>
            </p:nvSpPr>
            <p:spPr bwMode="auto">
              <a:xfrm>
                <a:off x="6409909" y="1551237"/>
                <a:ext cx="387486"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1" name="Rectangle 276">
                <a:extLst>
                  <a:ext uri="{FF2B5EF4-FFF2-40B4-BE49-F238E27FC236}">
                    <a16:creationId xmlns:a16="http://schemas.microsoft.com/office/drawing/2014/main" id="{13BCBDF1-7506-49CF-A80B-6785984851F2}"/>
                  </a:ext>
                </a:extLst>
              </p:cNvPr>
              <p:cNvSpPr>
                <a:spLocks noChangeArrowheads="1"/>
              </p:cNvSpPr>
              <p:nvPr/>
            </p:nvSpPr>
            <p:spPr bwMode="auto">
              <a:xfrm>
                <a:off x="6409909" y="1592527"/>
                <a:ext cx="387486"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2" name="Rectangle 277">
                <a:extLst>
                  <a:ext uri="{FF2B5EF4-FFF2-40B4-BE49-F238E27FC236}">
                    <a16:creationId xmlns:a16="http://schemas.microsoft.com/office/drawing/2014/main" id="{5AD5712D-D53D-41CA-A89C-96A7A5240FCE}"/>
                  </a:ext>
                </a:extLst>
              </p:cNvPr>
              <p:cNvSpPr>
                <a:spLocks noChangeArrowheads="1"/>
              </p:cNvSpPr>
              <p:nvPr/>
            </p:nvSpPr>
            <p:spPr bwMode="auto">
              <a:xfrm>
                <a:off x="6409909" y="1630641"/>
                <a:ext cx="276323"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3" name="Rectangle 278">
                <a:extLst>
                  <a:ext uri="{FF2B5EF4-FFF2-40B4-BE49-F238E27FC236}">
                    <a16:creationId xmlns:a16="http://schemas.microsoft.com/office/drawing/2014/main" id="{B2BBB4C3-0082-4618-A435-1C1119D80A0E}"/>
                  </a:ext>
                </a:extLst>
              </p:cNvPr>
              <p:cNvSpPr>
                <a:spLocks noChangeArrowheads="1"/>
              </p:cNvSpPr>
              <p:nvPr/>
            </p:nvSpPr>
            <p:spPr bwMode="auto">
              <a:xfrm>
                <a:off x="6409909" y="1408313"/>
                <a:ext cx="257266" cy="28586"/>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4" name="Rectangle 279">
                <a:extLst>
                  <a:ext uri="{FF2B5EF4-FFF2-40B4-BE49-F238E27FC236}">
                    <a16:creationId xmlns:a16="http://schemas.microsoft.com/office/drawing/2014/main" id="{E7A4ED1B-523F-4B5D-B3A9-59E22B610C88}"/>
                  </a:ext>
                </a:extLst>
              </p:cNvPr>
              <p:cNvSpPr>
                <a:spLocks noChangeArrowheads="1"/>
              </p:cNvSpPr>
              <p:nvPr/>
            </p:nvSpPr>
            <p:spPr bwMode="auto">
              <a:xfrm>
                <a:off x="6845038" y="1475010"/>
                <a:ext cx="390663"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5" name="Rectangle 280">
                <a:extLst>
                  <a:ext uri="{FF2B5EF4-FFF2-40B4-BE49-F238E27FC236}">
                    <a16:creationId xmlns:a16="http://schemas.microsoft.com/office/drawing/2014/main" id="{A2303A88-0903-4B04-8918-00B1F6920BC3}"/>
                  </a:ext>
                </a:extLst>
              </p:cNvPr>
              <p:cNvSpPr>
                <a:spLocks noChangeArrowheads="1"/>
              </p:cNvSpPr>
              <p:nvPr/>
            </p:nvSpPr>
            <p:spPr bwMode="auto">
              <a:xfrm>
                <a:off x="6845038" y="1475010"/>
                <a:ext cx="390663" cy="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6" name="Rectangle 281">
                <a:extLst>
                  <a:ext uri="{FF2B5EF4-FFF2-40B4-BE49-F238E27FC236}">
                    <a16:creationId xmlns:a16="http://schemas.microsoft.com/office/drawing/2014/main" id="{F5C17276-30FB-41E5-97CA-70942112CF2B}"/>
                  </a:ext>
                </a:extLst>
              </p:cNvPr>
              <p:cNvSpPr>
                <a:spLocks noChangeArrowheads="1"/>
              </p:cNvSpPr>
              <p:nvPr/>
            </p:nvSpPr>
            <p:spPr bwMode="auto">
              <a:xfrm>
                <a:off x="6845038" y="1513123"/>
                <a:ext cx="390663"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7" name="Rectangle 282">
                <a:extLst>
                  <a:ext uri="{FF2B5EF4-FFF2-40B4-BE49-F238E27FC236}">
                    <a16:creationId xmlns:a16="http://schemas.microsoft.com/office/drawing/2014/main" id="{61C9257F-563B-4BAF-87E8-0814832A275E}"/>
                  </a:ext>
                </a:extLst>
              </p:cNvPr>
              <p:cNvSpPr>
                <a:spLocks noChangeArrowheads="1"/>
              </p:cNvSpPr>
              <p:nvPr/>
            </p:nvSpPr>
            <p:spPr bwMode="auto">
              <a:xfrm>
                <a:off x="6845038" y="1513123"/>
                <a:ext cx="390663" cy="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8" name="Rectangle 283">
                <a:extLst>
                  <a:ext uri="{FF2B5EF4-FFF2-40B4-BE49-F238E27FC236}">
                    <a16:creationId xmlns:a16="http://schemas.microsoft.com/office/drawing/2014/main" id="{FBCB8EB8-2D6E-4545-AA57-0BFA95115FC3}"/>
                  </a:ext>
                </a:extLst>
              </p:cNvPr>
              <p:cNvSpPr>
                <a:spLocks noChangeArrowheads="1"/>
              </p:cNvSpPr>
              <p:nvPr/>
            </p:nvSpPr>
            <p:spPr bwMode="auto">
              <a:xfrm>
                <a:off x="6845038" y="1551237"/>
                <a:ext cx="390663"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9" name="Rectangle 284">
                <a:extLst>
                  <a:ext uri="{FF2B5EF4-FFF2-40B4-BE49-F238E27FC236}">
                    <a16:creationId xmlns:a16="http://schemas.microsoft.com/office/drawing/2014/main" id="{8F103EE9-2C98-4B4C-AF22-BA9AC04657B8}"/>
                  </a:ext>
                </a:extLst>
              </p:cNvPr>
              <p:cNvSpPr>
                <a:spLocks noChangeArrowheads="1"/>
              </p:cNvSpPr>
              <p:nvPr/>
            </p:nvSpPr>
            <p:spPr bwMode="auto">
              <a:xfrm>
                <a:off x="6845038" y="1551237"/>
                <a:ext cx="390663" cy="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0" name="Rectangle 285">
                <a:extLst>
                  <a:ext uri="{FF2B5EF4-FFF2-40B4-BE49-F238E27FC236}">
                    <a16:creationId xmlns:a16="http://schemas.microsoft.com/office/drawing/2014/main" id="{E3E8F80D-A743-436F-B7AF-341205A2ACAF}"/>
                  </a:ext>
                </a:extLst>
              </p:cNvPr>
              <p:cNvSpPr>
                <a:spLocks noChangeArrowheads="1"/>
              </p:cNvSpPr>
              <p:nvPr/>
            </p:nvSpPr>
            <p:spPr bwMode="auto">
              <a:xfrm>
                <a:off x="6845038" y="1592527"/>
                <a:ext cx="390663"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1" name="Rectangle 286">
                <a:extLst>
                  <a:ext uri="{FF2B5EF4-FFF2-40B4-BE49-F238E27FC236}">
                    <a16:creationId xmlns:a16="http://schemas.microsoft.com/office/drawing/2014/main" id="{09C04AEC-289E-43C3-B8B7-A3D296FADB76}"/>
                  </a:ext>
                </a:extLst>
              </p:cNvPr>
              <p:cNvSpPr>
                <a:spLocks noChangeArrowheads="1"/>
              </p:cNvSpPr>
              <p:nvPr/>
            </p:nvSpPr>
            <p:spPr bwMode="auto">
              <a:xfrm>
                <a:off x="6845038" y="1592527"/>
                <a:ext cx="390663" cy="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Rectangle 287">
                <a:extLst>
                  <a:ext uri="{FF2B5EF4-FFF2-40B4-BE49-F238E27FC236}">
                    <a16:creationId xmlns:a16="http://schemas.microsoft.com/office/drawing/2014/main" id="{7E1646E5-0067-4D9C-8FD7-D09AA2F7D9E2}"/>
                  </a:ext>
                </a:extLst>
              </p:cNvPr>
              <p:cNvSpPr>
                <a:spLocks noChangeArrowheads="1"/>
              </p:cNvSpPr>
              <p:nvPr/>
            </p:nvSpPr>
            <p:spPr bwMode="auto">
              <a:xfrm>
                <a:off x="6845038" y="1630641"/>
                <a:ext cx="276323" cy="1270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Rectangle 288">
                <a:extLst>
                  <a:ext uri="{FF2B5EF4-FFF2-40B4-BE49-F238E27FC236}">
                    <a16:creationId xmlns:a16="http://schemas.microsoft.com/office/drawing/2014/main" id="{A0B1865B-5005-4009-AA14-F5EDF52C761B}"/>
                  </a:ext>
                </a:extLst>
              </p:cNvPr>
              <p:cNvSpPr>
                <a:spLocks noChangeArrowheads="1"/>
              </p:cNvSpPr>
              <p:nvPr/>
            </p:nvSpPr>
            <p:spPr bwMode="auto">
              <a:xfrm>
                <a:off x="6845038" y="1630641"/>
                <a:ext cx="276323" cy="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4" name="Rectangle 289">
                <a:extLst>
                  <a:ext uri="{FF2B5EF4-FFF2-40B4-BE49-F238E27FC236}">
                    <a16:creationId xmlns:a16="http://schemas.microsoft.com/office/drawing/2014/main" id="{B2D4A9EE-FA48-4A02-B359-31B639C7A3CA}"/>
                  </a:ext>
                </a:extLst>
              </p:cNvPr>
              <p:cNvSpPr>
                <a:spLocks noChangeArrowheads="1"/>
              </p:cNvSpPr>
              <p:nvPr/>
            </p:nvSpPr>
            <p:spPr bwMode="auto">
              <a:xfrm>
                <a:off x="6845038" y="1408313"/>
                <a:ext cx="260442" cy="28586"/>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5" name="Rectangle 290">
                <a:extLst>
                  <a:ext uri="{FF2B5EF4-FFF2-40B4-BE49-F238E27FC236}">
                    <a16:creationId xmlns:a16="http://schemas.microsoft.com/office/drawing/2014/main" id="{7374B748-6380-429E-B922-C89CED26D2B4}"/>
                  </a:ext>
                </a:extLst>
              </p:cNvPr>
              <p:cNvSpPr>
                <a:spLocks noChangeArrowheads="1"/>
              </p:cNvSpPr>
              <p:nvPr/>
            </p:nvSpPr>
            <p:spPr bwMode="auto">
              <a:xfrm>
                <a:off x="6845038" y="1408313"/>
                <a:ext cx="260442" cy="2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6" name="Rectangle 291">
                <a:extLst>
                  <a:ext uri="{FF2B5EF4-FFF2-40B4-BE49-F238E27FC236}">
                    <a16:creationId xmlns:a16="http://schemas.microsoft.com/office/drawing/2014/main" id="{8B4542DF-D87D-4377-B801-8CE55F8AC53F}"/>
                  </a:ext>
                </a:extLst>
              </p:cNvPr>
              <p:cNvSpPr>
                <a:spLocks noChangeArrowheads="1"/>
              </p:cNvSpPr>
              <p:nvPr/>
            </p:nvSpPr>
            <p:spPr bwMode="auto">
              <a:xfrm>
                <a:off x="6016070" y="1830735"/>
                <a:ext cx="276323" cy="146101"/>
              </a:xfrm>
              <a:prstGeom prst="rect">
                <a:avLst/>
              </a:prstGeom>
              <a:solidFill>
                <a:srgbClr val="D4D8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7" name="Rectangle 292">
                <a:extLst>
                  <a:ext uri="{FF2B5EF4-FFF2-40B4-BE49-F238E27FC236}">
                    <a16:creationId xmlns:a16="http://schemas.microsoft.com/office/drawing/2014/main" id="{3E0A8A34-857E-4484-B486-68976BAFDBEE}"/>
                  </a:ext>
                </a:extLst>
              </p:cNvPr>
              <p:cNvSpPr>
                <a:spLocks noChangeArrowheads="1"/>
              </p:cNvSpPr>
              <p:nvPr/>
            </p:nvSpPr>
            <p:spPr bwMode="auto">
              <a:xfrm>
                <a:off x="6016070" y="1764038"/>
                <a:ext cx="276323" cy="66699"/>
              </a:xfrm>
              <a:prstGeom prst="rect">
                <a:avLst/>
              </a:prstGeom>
              <a:solidFill>
                <a:srgbClr val="2930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8" name="Rectangle 293">
                <a:extLst>
                  <a:ext uri="{FF2B5EF4-FFF2-40B4-BE49-F238E27FC236}">
                    <a16:creationId xmlns:a16="http://schemas.microsoft.com/office/drawing/2014/main" id="{9AD166A8-5537-4BFD-9F92-9B1A125FED93}"/>
                  </a:ext>
                </a:extLst>
              </p:cNvPr>
              <p:cNvSpPr>
                <a:spLocks noChangeArrowheads="1"/>
              </p:cNvSpPr>
              <p:nvPr/>
            </p:nvSpPr>
            <p:spPr bwMode="auto">
              <a:xfrm>
                <a:off x="6016070" y="1764038"/>
                <a:ext cx="276323" cy="6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9" name="Freeform 294">
                <a:extLst>
                  <a:ext uri="{FF2B5EF4-FFF2-40B4-BE49-F238E27FC236}">
                    <a16:creationId xmlns:a16="http://schemas.microsoft.com/office/drawing/2014/main" id="{ECA6E5A6-7D99-469D-9944-4792476C6E02}"/>
                  </a:ext>
                </a:extLst>
              </p:cNvPr>
              <p:cNvSpPr>
                <a:spLocks noEditPoints="1"/>
              </p:cNvSpPr>
              <p:nvPr/>
            </p:nvSpPr>
            <p:spPr bwMode="auto">
              <a:xfrm>
                <a:off x="6016070" y="1563941"/>
                <a:ext cx="276323" cy="200096"/>
              </a:xfrm>
              <a:custGeom>
                <a:avLst/>
                <a:gdLst>
                  <a:gd name="T0" fmla="*/ 95 w 95"/>
                  <a:gd name="T1" fmla="*/ 14 h 69"/>
                  <a:gd name="T2" fmla="*/ 0 w 95"/>
                  <a:gd name="T3" fmla="*/ 14 h 69"/>
                  <a:gd name="T4" fmla="*/ 0 w 95"/>
                  <a:gd name="T5" fmla="*/ 14 h 69"/>
                  <a:gd name="T6" fmla="*/ 0 w 95"/>
                  <a:gd name="T7" fmla="*/ 23 h 69"/>
                  <a:gd name="T8" fmla="*/ 80 w 95"/>
                  <a:gd name="T9" fmla="*/ 23 h 69"/>
                  <a:gd name="T10" fmla="*/ 80 w 95"/>
                  <a:gd name="T11" fmla="*/ 27 h 69"/>
                  <a:gd name="T12" fmla="*/ 0 w 95"/>
                  <a:gd name="T13" fmla="*/ 27 h 69"/>
                  <a:gd name="T14" fmla="*/ 0 w 95"/>
                  <a:gd name="T15" fmla="*/ 69 h 69"/>
                  <a:gd name="T16" fmla="*/ 95 w 95"/>
                  <a:gd name="T17" fmla="*/ 69 h 69"/>
                  <a:gd name="T18" fmla="*/ 95 w 95"/>
                  <a:gd name="T19" fmla="*/ 14 h 69"/>
                  <a:gd name="T20" fmla="*/ 95 w 95"/>
                  <a:gd name="T21" fmla="*/ 14 h 69"/>
                  <a:gd name="T22" fmla="*/ 83 w 95"/>
                  <a:gd name="T23" fmla="*/ 0 h 69"/>
                  <a:gd name="T24" fmla="*/ 12 w 95"/>
                  <a:gd name="T25" fmla="*/ 0 h 69"/>
                  <a:gd name="T26" fmla="*/ 1 w 95"/>
                  <a:gd name="T27" fmla="*/ 10 h 69"/>
                  <a:gd name="T28" fmla="*/ 94 w 95"/>
                  <a:gd name="T29" fmla="*/ 10 h 69"/>
                  <a:gd name="T30" fmla="*/ 83 w 95"/>
                  <a:gd name="T3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69">
                    <a:moveTo>
                      <a:pt x="95" y="14"/>
                    </a:moveTo>
                    <a:cubicBezTo>
                      <a:pt x="0" y="14"/>
                      <a:pt x="0" y="14"/>
                      <a:pt x="0" y="14"/>
                    </a:cubicBezTo>
                    <a:cubicBezTo>
                      <a:pt x="0" y="14"/>
                      <a:pt x="0" y="14"/>
                      <a:pt x="0" y="14"/>
                    </a:cubicBezTo>
                    <a:cubicBezTo>
                      <a:pt x="0" y="23"/>
                      <a:pt x="0" y="23"/>
                      <a:pt x="0" y="23"/>
                    </a:cubicBezTo>
                    <a:cubicBezTo>
                      <a:pt x="80" y="23"/>
                      <a:pt x="80" y="23"/>
                      <a:pt x="80" y="23"/>
                    </a:cubicBezTo>
                    <a:cubicBezTo>
                      <a:pt x="80" y="27"/>
                      <a:pt x="80" y="27"/>
                      <a:pt x="80" y="27"/>
                    </a:cubicBezTo>
                    <a:cubicBezTo>
                      <a:pt x="0" y="27"/>
                      <a:pt x="0" y="27"/>
                      <a:pt x="0" y="27"/>
                    </a:cubicBezTo>
                    <a:cubicBezTo>
                      <a:pt x="0" y="69"/>
                      <a:pt x="0" y="69"/>
                      <a:pt x="0" y="69"/>
                    </a:cubicBezTo>
                    <a:cubicBezTo>
                      <a:pt x="95" y="69"/>
                      <a:pt x="95" y="69"/>
                      <a:pt x="95" y="69"/>
                    </a:cubicBezTo>
                    <a:cubicBezTo>
                      <a:pt x="95" y="14"/>
                      <a:pt x="95" y="14"/>
                      <a:pt x="95" y="14"/>
                    </a:cubicBezTo>
                    <a:cubicBezTo>
                      <a:pt x="95" y="14"/>
                      <a:pt x="95" y="14"/>
                      <a:pt x="95" y="14"/>
                    </a:cubicBezTo>
                    <a:moveTo>
                      <a:pt x="83" y="0"/>
                    </a:moveTo>
                    <a:cubicBezTo>
                      <a:pt x="12" y="0"/>
                      <a:pt x="12" y="0"/>
                      <a:pt x="12" y="0"/>
                    </a:cubicBezTo>
                    <a:cubicBezTo>
                      <a:pt x="7" y="1"/>
                      <a:pt x="2" y="5"/>
                      <a:pt x="1" y="10"/>
                    </a:cubicBezTo>
                    <a:cubicBezTo>
                      <a:pt x="94" y="10"/>
                      <a:pt x="94" y="10"/>
                      <a:pt x="94" y="10"/>
                    </a:cubicBezTo>
                    <a:cubicBezTo>
                      <a:pt x="92" y="5"/>
                      <a:pt x="88" y="1"/>
                      <a:pt x="83" y="0"/>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0" name="Freeform 295">
                <a:extLst>
                  <a:ext uri="{FF2B5EF4-FFF2-40B4-BE49-F238E27FC236}">
                    <a16:creationId xmlns:a16="http://schemas.microsoft.com/office/drawing/2014/main" id="{F6D95607-8839-489C-A2A1-334021E828AD}"/>
                  </a:ext>
                </a:extLst>
              </p:cNvPr>
              <p:cNvSpPr>
                <a:spLocks/>
              </p:cNvSpPr>
              <p:nvPr/>
            </p:nvSpPr>
            <p:spPr bwMode="auto">
              <a:xfrm>
                <a:off x="6051008" y="1563941"/>
                <a:ext cx="206449" cy="0"/>
              </a:xfrm>
              <a:custGeom>
                <a:avLst/>
                <a:gdLst>
                  <a:gd name="T0" fmla="*/ 68 w 71"/>
                  <a:gd name="T1" fmla="*/ 2 w 71"/>
                  <a:gd name="T2" fmla="*/ 0 w 71"/>
                  <a:gd name="T3" fmla="*/ 71 w 71"/>
                  <a:gd name="T4" fmla="*/ 68 w 71"/>
                </a:gdLst>
                <a:ahLst/>
                <a:cxnLst>
                  <a:cxn ang="0">
                    <a:pos x="T0" y="0"/>
                  </a:cxn>
                  <a:cxn ang="0">
                    <a:pos x="T1" y="0"/>
                  </a:cxn>
                  <a:cxn ang="0">
                    <a:pos x="T2" y="0"/>
                  </a:cxn>
                  <a:cxn ang="0">
                    <a:pos x="T3" y="0"/>
                  </a:cxn>
                  <a:cxn ang="0">
                    <a:pos x="T4" y="0"/>
                  </a:cxn>
                </a:cxnLst>
                <a:rect l="0" t="0" r="r" b="b"/>
                <a:pathLst>
                  <a:path w="71">
                    <a:moveTo>
                      <a:pt x="68" y="0"/>
                    </a:moveTo>
                    <a:cubicBezTo>
                      <a:pt x="2" y="0"/>
                      <a:pt x="2" y="0"/>
                      <a:pt x="2" y="0"/>
                    </a:cubicBezTo>
                    <a:cubicBezTo>
                      <a:pt x="2" y="0"/>
                      <a:pt x="1" y="0"/>
                      <a:pt x="0" y="0"/>
                    </a:cubicBezTo>
                    <a:cubicBezTo>
                      <a:pt x="71" y="0"/>
                      <a:pt x="71" y="0"/>
                      <a:pt x="71" y="0"/>
                    </a:cubicBezTo>
                    <a:cubicBezTo>
                      <a:pt x="70" y="0"/>
                      <a:pt x="69" y="0"/>
                      <a:pt x="68" y="0"/>
                    </a:cubicBezTo>
                  </a:path>
                </a:pathLst>
              </a:custGeom>
              <a:solidFill>
                <a:srgbClr val="B1BE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1" name="Freeform 296">
                <a:extLst>
                  <a:ext uri="{FF2B5EF4-FFF2-40B4-BE49-F238E27FC236}">
                    <a16:creationId xmlns:a16="http://schemas.microsoft.com/office/drawing/2014/main" id="{C989DC91-B5D6-45B1-AE6A-E1C956A82699}"/>
                  </a:ext>
                </a:extLst>
              </p:cNvPr>
              <p:cNvSpPr>
                <a:spLocks/>
              </p:cNvSpPr>
              <p:nvPr/>
            </p:nvSpPr>
            <p:spPr bwMode="auto">
              <a:xfrm>
                <a:off x="6016070" y="1592527"/>
                <a:ext cx="276323" cy="12704"/>
              </a:xfrm>
              <a:custGeom>
                <a:avLst/>
                <a:gdLst>
                  <a:gd name="T0" fmla="*/ 94 w 95"/>
                  <a:gd name="T1" fmla="*/ 0 h 4"/>
                  <a:gd name="T2" fmla="*/ 1 w 95"/>
                  <a:gd name="T3" fmla="*/ 0 h 4"/>
                  <a:gd name="T4" fmla="*/ 0 w 95"/>
                  <a:gd name="T5" fmla="*/ 4 h 4"/>
                  <a:gd name="T6" fmla="*/ 95 w 95"/>
                  <a:gd name="T7" fmla="*/ 4 h 4"/>
                  <a:gd name="T8" fmla="*/ 94 w 95"/>
                  <a:gd name="T9" fmla="*/ 0 h 4"/>
                </a:gdLst>
                <a:ahLst/>
                <a:cxnLst>
                  <a:cxn ang="0">
                    <a:pos x="T0" y="T1"/>
                  </a:cxn>
                  <a:cxn ang="0">
                    <a:pos x="T2" y="T3"/>
                  </a:cxn>
                  <a:cxn ang="0">
                    <a:pos x="T4" y="T5"/>
                  </a:cxn>
                  <a:cxn ang="0">
                    <a:pos x="T6" y="T7"/>
                  </a:cxn>
                  <a:cxn ang="0">
                    <a:pos x="T8" y="T9"/>
                  </a:cxn>
                </a:cxnLst>
                <a:rect l="0" t="0" r="r" b="b"/>
                <a:pathLst>
                  <a:path w="95" h="4">
                    <a:moveTo>
                      <a:pt x="94" y="0"/>
                    </a:moveTo>
                    <a:cubicBezTo>
                      <a:pt x="1" y="0"/>
                      <a:pt x="1" y="0"/>
                      <a:pt x="1" y="0"/>
                    </a:cubicBezTo>
                    <a:cubicBezTo>
                      <a:pt x="0" y="1"/>
                      <a:pt x="0" y="2"/>
                      <a:pt x="0" y="4"/>
                    </a:cubicBezTo>
                    <a:cubicBezTo>
                      <a:pt x="95" y="4"/>
                      <a:pt x="95" y="4"/>
                      <a:pt x="95" y="4"/>
                    </a:cubicBezTo>
                    <a:cubicBezTo>
                      <a:pt x="94" y="2"/>
                      <a:pt x="94" y="1"/>
                      <a:pt x="94" y="0"/>
                    </a:cubicBezTo>
                  </a:path>
                </a:pathLst>
              </a:custGeom>
              <a:solidFill>
                <a:srgbClr val="B1BE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2" name="Rectangle 297">
                <a:extLst>
                  <a:ext uri="{FF2B5EF4-FFF2-40B4-BE49-F238E27FC236}">
                    <a16:creationId xmlns:a16="http://schemas.microsoft.com/office/drawing/2014/main" id="{69A787C8-E19D-4639-9937-BB0BD20D37BA}"/>
                  </a:ext>
                </a:extLst>
              </p:cNvPr>
              <p:cNvSpPr>
                <a:spLocks noChangeArrowheads="1"/>
              </p:cNvSpPr>
              <p:nvPr/>
            </p:nvSpPr>
            <p:spPr bwMode="auto">
              <a:xfrm>
                <a:off x="6016070" y="1630641"/>
                <a:ext cx="231858" cy="12704"/>
              </a:xfrm>
              <a:prstGeom prst="rect">
                <a:avLst/>
              </a:prstGeom>
              <a:solidFill>
                <a:srgbClr val="B1BE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3" name="Rectangle 298">
                <a:extLst>
                  <a:ext uri="{FF2B5EF4-FFF2-40B4-BE49-F238E27FC236}">
                    <a16:creationId xmlns:a16="http://schemas.microsoft.com/office/drawing/2014/main" id="{9386462C-1807-418A-B1BC-2E21A89493EB}"/>
                  </a:ext>
                </a:extLst>
              </p:cNvPr>
              <p:cNvSpPr>
                <a:spLocks noChangeArrowheads="1"/>
              </p:cNvSpPr>
              <p:nvPr/>
            </p:nvSpPr>
            <p:spPr bwMode="auto">
              <a:xfrm>
                <a:off x="6016070" y="1630641"/>
                <a:ext cx="231858" cy="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4" name="Freeform 299">
                <a:extLst>
                  <a:ext uri="{FF2B5EF4-FFF2-40B4-BE49-F238E27FC236}">
                    <a16:creationId xmlns:a16="http://schemas.microsoft.com/office/drawing/2014/main" id="{57E729DC-E730-4EDA-B5E9-70BDC661C3C1}"/>
                  </a:ext>
                </a:extLst>
              </p:cNvPr>
              <p:cNvSpPr>
                <a:spLocks/>
              </p:cNvSpPr>
              <p:nvPr/>
            </p:nvSpPr>
            <p:spPr bwMode="auto">
              <a:xfrm>
                <a:off x="7067366" y="1376551"/>
                <a:ext cx="317612" cy="600287"/>
              </a:xfrm>
              <a:custGeom>
                <a:avLst/>
                <a:gdLst>
                  <a:gd name="T0" fmla="*/ 109 w 109"/>
                  <a:gd name="T1" fmla="*/ 0 h 206"/>
                  <a:gd name="T2" fmla="*/ 109 w 109"/>
                  <a:gd name="T3" fmla="*/ 0 h 206"/>
                  <a:gd name="T4" fmla="*/ 109 w 109"/>
                  <a:gd name="T5" fmla="*/ 156 h 206"/>
                  <a:gd name="T6" fmla="*/ 0 w 109"/>
                  <a:gd name="T7" fmla="*/ 156 h 206"/>
                  <a:gd name="T8" fmla="*/ 109 w 109"/>
                  <a:gd name="T9" fmla="*/ 156 h 206"/>
                  <a:gd name="T10" fmla="*/ 109 w 109"/>
                  <a:gd name="T11" fmla="*/ 194 h 206"/>
                  <a:gd name="T12" fmla="*/ 100 w 109"/>
                  <a:gd name="T13" fmla="*/ 206 h 206"/>
                  <a:gd name="T14" fmla="*/ 109 w 109"/>
                  <a:gd name="T15" fmla="*/ 206 h 206"/>
                  <a:gd name="T16" fmla="*/ 109 w 109"/>
                  <a:gd name="T1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206">
                    <a:moveTo>
                      <a:pt x="109" y="0"/>
                    </a:moveTo>
                    <a:cubicBezTo>
                      <a:pt x="109" y="0"/>
                      <a:pt x="109" y="0"/>
                      <a:pt x="109" y="0"/>
                    </a:cubicBezTo>
                    <a:cubicBezTo>
                      <a:pt x="109" y="156"/>
                      <a:pt x="109" y="156"/>
                      <a:pt x="109" y="156"/>
                    </a:cubicBezTo>
                    <a:cubicBezTo>
                      <a:pt x="0" y="156"/>
                      <a:pt x="0" y="156"/>
                      <a:pt x="0" y="156"/>
                    </a:cubicBezTo>
                    <a:cubicBezTo>
                      <a:pt x="109" y="156"/>
                      <a:pt x="109" y="156"/>
                      <a:pt x="109" y="156"/>
                    </a:cubicBezTo>
                    <a:cubicBezTo>
                      <a:pt x="109" y="194"/>
                      <a:pt x="109" y="194"/>
                      <a:pt x="109" y="194"/>
                    </a:cubicBezTo>
                    <a:cubicBezTo>
                      <a:pt x="109" y="200"/>
                      <a:pt x="105" y="204"/>
                      <a:pt x="100" y="206"/>
                    </a:cubicBezTo>
                    <a:cubicBezTo>
                      <a:pt x="109" y="206"/>
                      <a:pt x="109" y="206"/>
                      <a:pt x="109" y="206"/>
                    </a:cubicBezTo>
                    <a:cubicBezTo>
                      <a:pt x="109" y="0"/>
                      <a:pt x="109" y="0"/>
                      <a:pt x="109" y="0"/>
                    </a:cubicBezTo>
                  </a:path>
                </a:pathLst>
              </a:custGeom>
              <a:solidFill>
                <a:srgbClr val="CC7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5" name="Freeform 300">
                <a:extLst>
                  <a:ext uri="{FF2B5EF4-FFF2-40B4-BE49-F238E27FC236}">
                    <a16:creationId xmlns:a16="http://schemas.microsoft.com/office/drawing/2014/main" id="{12CDC832-4A79-48CA-BBBD-6A5303837D4C}"/>
                  </a:ext>
                </a:extLst>
              </p:cNvPr>
              <p:cNvSpPr>
                <a:spLocks/>
              </p:cNvSpPr>
              <p:nvPr/>
            </p:nvSpPr>
            <p:spPr bwMode="auto">
              <a:xfrm>
                <a:off x="7067366" y="1830735"/>
                <a:ext cx="317612" cy="146101"/>
              </a:xfrm>
              <a:custGeom>
                <a:avLst/>
                <a:gdLst>
                  <a:gd name="T0" fmla="*/ 109 w 109"/>
                  <a:gd name="T1" fmla="*/ 0 h 50"/>
                  <a:gd name="T2" fmla="*/ 0 w 109"/>
                  <a:gd name="T3" fmla="*/ 0 h 50"/>
                  <a:gd name="T4" fmla="*/ 0 w 109"/>
                  <a:gd name="T5" fmla="*/ 50 h 50"/>
                  <a:gd name="T6" fmla="*/ 100 w 109"/>
                  <a:gd name="T7" fmla="*/ 50 h 50"/>
                  <a:gd name="T8" fmla="*/ 109 w 109"/>
                  <a:gd name="T9" fmla="*/ 38 h 50"/>
                  <a:gd name="T10" fmla="*/ 109 w 109"/>
                  <a:gd name="T11" fmla="*/ 0 h 50"/>
                </a:gdLst>
                <a:ahLst/>
                <a:cxnLst>
                  <a:cxn ang="0">
                    <a:pos x="T0" y="T1"/>
                  </a:cxn>
                  <a:cxn ang="0">
                    <a:pos x="T2" y="T3"/>
                  </a:cxn>
                  <a:cxn ang="0">
                    <a:pos x="T4" y="T5"/>
                  </a:cxn>
                  <a:cxn ang="0">
                    <a:pos x="T6" y="T7"/>
                  </a:cxn>
                  <a:cxn ang="0">
                    <a:pos x="T8" y="T9"/>
                  </a:cxn>
                  <a:cxn ang="0">
                    <a:pos x="T10" y="T11"/>
                  </a:cxn>
                </a:cxnLst>
                <a:rect l="0" t="0" r="r" b="b"/>
                <a:pathLst>
                  <a:path w="109" h="50">
                    <a:moveTo>
                      <a:pt x="109" y="0"/>
                    </a:moveTo>
                    <a:cubicBezTo>
                      <a:pt x="0" y="0"/>
                      <a:pt x="0" y="0"/>
                      <a:pt x="0" y="0"/>
                    </a:cubicBezTo>
                    <a:cubicBezTo>
                      <a:pt x="0" y="50"/>
                      <a:pt x="0" y="50"/>
                      <a:pt x="0" y="50"/>
                    </a:cubicBezTo>
                    <a:cubicBezTo>
                      <a:pt x="100" y="50"/>
                      <a:pt x="100" y="50"/>
                      <a:pt x="100" y="50"/>
                    </a:cubicBezTo>
                    <a:cubicBezTo>
                      <a:pt x="105" y="48"/>
                      <a:pt x="109" y="44"/>
                      <a:pt x="109" y="38"/>
                    </a:cubicBezTo>
                    <a:cubicBezTo>
                      <a:pt x="109" y="0"/>
                      <a:pt x="109" y="0"/>
                      <a:pt x="109" y="0"/>
                    </a:cubicBezTo>
                  </a:path>
                </a:pathLst>
              </a:custGeom>
              <a:solidFill>
                <a:srgbClr val="D4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6" name="Freeform 301">
                <a:extLst>
                  <a:ext uri="{FF2B5EF4-FFF2-40B4-BE49-F238E27FC236}">
                    <a16:creationId xmlns:a16="http://schemas.microsoft.com/office/drawing/2014/main" id="{0DB5D012-D67C-4546-9883-4D6827AA162B}"/>
                  </a:ext>
                </a:extLst>
              </p:cNvPr>
              <p:cNvSpPr>
                <a:spLocks/>
              </p:cNvSpPr>
              <p:nvPr/>
            </p:nvSpPr>
            <p:spPr bwMode="auto">
              <a:xfrm>
                <a:off x="7067366" y="1376551"/>
                <a:ext cx="317612" cy="454186"/>
              </a:xfrm>
              <a:custGeom>
                <a:avLst/>
                <a:gdLst>
                  <a:gd name="T0" fmla="*/ 100 w 100"/>
                  <a:gd name="T1" fmla="*/ 0 h 143"/>
                  <a:gd name="T2" fmla="*/ 80 w 100"/>
                  <a:gd name="T3" fmla="*/ 0 h 143"/>
                  <a:gd name="T4" fmla="*/ 80 w 100"/>
                  <a:gd name="T5" fmla="*/ 122 h 143"/>
                  <a:gd name="T6" fmla="*/ 0 w 100"/>
                  <a:gd name="T7" fmla="*/ 122 h 143"/>
                  <a:gd name="T8" fmla="*/ 0 w 100"/>
                  <a:gd name="T9" fmla="*/ 143 h 143"/>
                  <a:gd name="T10" fmla="*/ 100 w 100"/>
                  <a:gd name="T11" fmla="*/ 143 h 143"/>
                  <a:gd name="T12" fmla="*/ 100 w 100"/>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100" h="143">
                    <a:moveTo>
                      <a:pt x="100" y="0"/>
                    </a:moveTo>
                    <a:lnTo>
                      <a:pt x="80" y="0"/>
                    </a:lnTo>
                    <a:lnTo>
                      <a:pt x="80" y="122"/>
                    </a:lnTo>
                    <a:lnTo>
                      <a:pt x="0" y="122"/>
                    </a:lnTo>
                    <a:lnTo>
                      <a:pt x="0" y="143"/>
                    </a:lnTo>
                    <a:lnTo>
                      <a:pt x="100" y="143"/>
                    </a:lnTo>
                    <a:lnTo>
                      <a:pt x="100" y="0"/>
                    </a:lnTo>
                    <a:close/>
                  </a:path>
                </a:pathLst>
              </a:custGeom>
              <a:solidFill>
                <a:srgbClr val="293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302">
                <a:extLst>
                  <a:ext uri="{FF2B5EF4-FFF2-40B4-BE49-F238E27FC236}">
                    <a16:creationId xmlns:a16="http://schemas.microsoft.com/office/drawing/2014/main" id="{A261CB6A-1BE9-4179-A9D9-D36897820DB3}"/>
                  </a:ext>
                </a:extLst>
              </p:cNvPr>
              <p:cNvSpPr>
                <a:spLocks/>
              </p:cNvSpPr>
              <p:nvPr/>
            </p:nvSpPr>
            <p:spPr bwMode="auto">
              <a:xfrm>
                <a:off x="7067366" y="1376551"/>
                <a:ext cx="317612" cy="454186"/>
              </a:xfrm>
              <a:custGeom>
                <a:avLst/>
                <a:gdLst>
                  <a:gd name="T0" fmla="*/ 100 w 100"/>
                  <a:gd name="T1" fmla="*/ 0 h 143"/>
                  <a:gd name="T2" fmla="*/ 80 w 100"/>
                  <a:gd name="T3" fmla="*/ 0 h 143"/>
                  <a:gd name="T4" fmla="*/ 80 w 100"/>
                  <a:gd name="T5" fmla="*/ 122 h 143"/>
                  <a:gd name="T6" fmla="*/ 0 w 100"/>
                  <a:gd name="T7" fmla="*/ 122 h 143"/>
                  <a:gd name="T8" fmla="*/ 0 w 100"/>
                  <a:gd name="T9" fmla="*/ 143 h 143"/>
                  <a:gd name="T10" fmla="*/ 100 w 100"/>
                  <a:gd name="T11" fmla="*/ 143 h 143"/>
                  <a:gd name="T12" fmla="*/ 100 w 100"/>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100" h="143">
                    <a:moveTo>
                      <a:pt x="100" y="0"/>
                    </a:moveTo>
                    <a:lnTo>
                      <a:pt x="80" y="0"/>
                    </a:lnTo>
                    <a:lnTo>
                      <a:pt x="80" y="122"/>
                    </a:lnTo>
                    <a:lnTo>
                      <a:pt x="0" y="122"/>
                    </a:lnTo>
                    <a:lnTo>
                      <a:pt x="0" y="143"/>
                    </a:lnTo>
                    <a:lnTo>
                      <a:pt x="100" y="143"/>
                    </a:lnTo>
                    <a:lnTo>
                      <a:pt x="1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303">
                <a:extLst>
                  <a:ext uri="{FF2B5EF4-FFF2-40B4-BE49-F238E27FC236}">
                    <a16:creationId xmlns:a16="http://schemas.microsoft.com/office/drawing/2014/main" id="{93F58C95-5CB0-4302-9D60-F0B32B23D9CA}"/>
                  </a:ext>
                </a:extLst>
              </p:cNvPr>
              <p:cNvSpPr>
                <a:spLocks/>
              </p:cNvSpPr>
              <p:nvPr/>
            </p:nvSpPr>
            <p:spPr bwMode="auto">
              <a:xfrm>
                <a:off x="7067366" y="1376551"/>
                <a:ext cx="254089" cy="387486"/>
              </a:xfrm>
              <a:custGeom>
                <a:avLst/>
                <a:gdLst>
                  <a:gd name="T0" fmla="*/ 87 w 87"/>
                  <a:gd name="T1" fmla="*/ 0 h 133"/>
                  <a:gd name="T2" fmla="*/ 13 w 87"/>
                  <a:gd name="T3" fmla="*/ 0 h 133"/>
                  <a:gd name="T4" fmla="*/ 1 w 87"/>
                  <a:gd name="T5" fmla="*/ 10 h 133"/>
                  <a:gd name="T6" fmla="*/ 13 w 87"/>
                  <a:gd name="T7" fmla="*/ 10 h 133"/>
                  <a:gd name="T8" fmla="*/ 13 w 87"/>
                  <a:gd name="T9" fmla="*/ 20 h 133"/>
                  <a:gd name="T10" fmla="*/ 0 w 87"/>
                  <a:gd name="T11" fmla="*/ 20 h 133"/>
                  <a:gd name="T12" fmla="*/ 0 w 87"/>
                  <a:gd name="T13" fmla="*/ 33 h 133"/>
                  <a:gd name="T14" fmla="*/ 58 w 87"/>
                  <a:gd name="T15" fmla="*/ 33 h 133"/>
                  <a:gd name="T16" fmla="*/ 58 w 87"/>
                  <a:gd name="T17" fmla="*/ 37 h 133"/>
                  <a:gd name="T18" fmla="*/ 0 w 87"/>
                  <a:gd name="T19" fmla="*/ 37 h 133"/>
                  <a:gd name="T20" fmla="*/ 0 w 87"/>
                  <a:gd name="T21" fmla="*/ 47 h 133"/>
                  <a:gd name="T22" fmla="*/ 58 w 87"/>
                  <a:gd name="T23" fmla="*/ 47 h 133"/>
                  <a:gd name="T24" fmla="*/ 58 w 87"/>
                  <a:gd name="T25" fmla="*/ 51 h 133"/>
                  <a:gd name="T26" fmla="*/ 0 w 87"/>
                  <a:gd name="T27" fmla="*/ 51 h 133"/>
                  <a:gd name="T28" fmla="*/ 0 w 87"/>
                  <a:gd name="T29" fmla="*/ 60 h 133"/>
                  <a:gd name="T30" fmla="*/ 58 w 87"/>
                  <a:gd name="T31" fmla="*/ 60 h 133"/>
                  <a:gd name="T32" fmla="*/ 58 w 87"/>
                  <a:gd name="T33" fmla="*/ 64 h 133"/>
                  <a:gd name="T34" fmla="*/ 0 w 87"/>
                  <a:gd name="T35" fmla="*/ 64 h 133"/>
                  <a:gd name="T36" fmla="*/ 0 w 87"/>
                  <a:gd name="T37" fmla="*/ 74 h 133"/>
                  <a:gd name="T38" fmla="*/ 58 w 87"/>
                  <a:gd name="T39" fmla="*/ 74 h 133"/>
                  <a:gd name="T40" fmla="*/ 58 w 87"/>
                  <a:gd name="T41" fmla="*/ 78 h 133"/>
                  <a:gd name="T42" fmla="*/ 0 w 87"/>
                  <a:gd name="T43" fmla="*/ 78 h 133"/>
                  <a:gd name="T44" fmla="*/ 0 w 87"/>
                  <a:gd name="T45" fmla="*/ 87 h 133"/>
                  <a:gd name="T46" fmla="*/ 19 w 87"/>
                  <a:gd name="T47" fmla="*/ 87 h 133"/>
                  <a:gd name="T48" fmla="*/ 19 w 87"/>
                  <a:gd name="T49" fmla="*/ 91 h 133"/>
                  <a:gd name="T50" fmla="*/ 0 w 87"/>
                  <a:gd name="T51" fmla="*/ 91 h 133"/>
                  <a:gd name="T52" fmla="*/ 0 w 87"/>
                  <a:gd name="T53" fmla="*/ 133 h 133"/>
                  <a:gd name="T54" fmla="*/ 87 w 87"/>
                  <a:gd name="T55" fmla="*/ 133 h 133"/>
                  <a:gd name="T56" fmla="*/ 87 w 87"/>
                  <a:gd name="T5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133">
                    <a:moveTo>
                      <a:pt x="87" y="0"/>
                    </a:moveTo>
                    <a:cubicBezTo>
                      <a:pt x="13" y="0"/>
                      <a:pt x="13" y="0"/>
                      <a:pt x="13" y="0"/>
                    </a:cubicBezTo>
                    <a:cubicBezTo>
                      <a:pt x="7" y="0"/>
                      <a:pt x="2" y="5"/>
                      <a:pt x="1" y="10"/>
                    </a:cubicBezTo>
                    <a:cubicBezTo>
                      <a:pt x="13" y="10"/>
                      <a:pt x="13" y="10"/>
                      <a:pt x="13" y="10"/>
                    </a:cubicBezTo>
                    <a:cubicBezTo>
                      <a:pt x="13" y="20"/>
                      <a:pt x="13" y="20"/>
                      <a:pt x="13" y="20"/>
                    </a:cubicBezTo>
                    <a:cubicBezTo>
                      <a:pt x="0" y="20"/>
                      <a:pt x="0" y="20"/>
                      <a:pt x="0" y="20"/>
                    </a:cubicBezTo>
                    <a:cubicBezTo>
                      <a:pt x="0" y="33"/>
                      <a:pt x="0" y="33"/>
                      <a:pt x="0" y="33"/>
                    </a:cubicBezTo>
                    <a:cubicBezTo>
                      <a:pt x="58" y="33"/>
                      <a:pt x="58" y="33"/>
                      <a:pt x="58" y="33"/>
                    </a:cubicBezTo>
                    <a:cubicBezTo>
                      <a:pt x="58" y="37"/>
                      <a:pt x="58" y="37"/>
                      <a:pt x="58" y="37"/>
                    </a:cubicBezTo>
                    <a:cubicBezTo>
                      <a:pt x="0" y="37"/>
                      <a:pt x="0" y="37"/>
                      <a:pt x="0" y="37"/>
                    </a:cubicBezTo>
                    <a:cubicBezTo>
                      <a:pt x="0" y="47"/>
                      <a:pt x="0" y="47"/>
                      <a:pt x="0" y="47"/>
                    </a:cubicBezTo>
                    <a:cubicBezTo>
                      <a:pt x="58" y="47"/>
                      <a:pt x="58" y="47"/>
                      <a:pt x="58" y="47"/>
                    </a:cubicBezTo>
                    <a:cubicBezTo>
                      <a:pt x="58" y="51"/>
                      <a:pt x="58" y="51"/>
                      <a:pt x="58" y="51"/>
                    </a:cubicBezTo>
                    <a:cubicBezTo>
                      <a:pt x="0" y="51"/>
                      <a:pt x="0" y="51"/>
                      <a:pt x="0" y="51"/>
                    </a:cubicBezTo>
                    <a:cubicBezTo>
                      <a:pt x="0" y="60"/>
                      <a:pt x="0" y="60"/>
                      <a:pt x="0" y="60"/>
                    </a:cubicBezTo>
                    <a:cubicBezTo>
                      <a:pt x="58" y="60"/>
                      <a:pt x="58" y="60"/>
                      <a:pt x="58" y="60"/>
                    </a:cubicBezTo>
                    <a:cubicBezTo>
                      <a:pt x="58" y="64"/>
                      <a:pt x="58" y="64"/>
                      <a:pt x="58" y="64"/>
                    </a:cubicBezTo>
                    <a:cubicBezTo>
                      <a:pt x="0" y="64"/>
                      <a:pt x="0" y="64"/>
                      <a:pt x="0" y="64"/>
                    </a:cubicBezTo>
                    <a:cubicBezTo>
                      <a:pt x="0" y="74"/>
                      <a:pt x="0" y="74"/>
                      <a:pt x="0" y="74"/>
                    </a:cubicBezTo>
                    <a:cubicBezTo>
                      <a:pt x="58" y="74"/>
                      <a:pt x="58" y="74"/>
                      <a:pt x="58" y="74"/>
                    </a:cubicBezTo>
                    <a:cubicBezTo>
                      <a:pt x="58" y="78"/>
                      <a:pt x="58" y="78"/>
                      <a:pt x="58" y="78"/>
                    </a:cubicBezTo>
                    <a:cubicBezTo>
                      <a:pt x="0" y="78"/>
                      <a:pt x="0" y="78"/>
                      <a:pt x="0" y="78"/>
                    </a:cubicBezTo>
                    <a:cubicBezTo>
                      <a:pt x="0" y="87"/>
                      <a:pt x="0" y="87"/>
                      <a:pt x="0" y="87"/>
                    </a:cubicBezTo>
                    <a:cubicBezTo>
                      <a:pt x="19" y="87"/>
                      <a:pt x="19" y="87"/>
                      <a:pt x="19" y="87"/>
                    </a:cubicBezTo>
                    <a:cubicBezTo>
                      <a:pt x="19" y="91"/>
                      <a:pt x="19" y="91"/>
                      <a:pt x="19" y="91"/>
                    </a:cubicBezTo>
                    <a:cubicBezTo>
                      <a:pt x="0" y="91"/>
                      <a:pt x="0" y="91"/>
                      <a:pt x="0" y="91"/>
                    </a:cubicBezTo>
                    <a:cubicBezTo>
                      <a:pt x="0" y="133"/>
                      <a:pt x="0" y="133"/>
                      <a:pt x="0" y="133"/>
                    </a:cubicBezTo>
                    <a:cubicBezTo>
                      <a:pt x="87" y="133"/>
                      <a:pt x="87" y="133"/>
                      <a:pt x="87" y="133"/>
                    </a:cubicBezTo>
                    <a:cubicBezTo>
                      <a:pt x="87" y="0"/>
                      <a:pt x="87" y="0"/>
                      <a:pt x="87" y="0"/>
                    </a:cubicBezTo>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Rectangle 304">
                <a:extLst>
                  <a:ext uri="{FF2B5EF4-FFF2-40B4-BE49-F238E27FC236}">
                    <a16:creationId xmlns:a16="http://schemas.microsoft.com/office/drawing/2014/main" id="{FA914280-0F1F-46DB-9DF8-DAE019097D16}"/>
                  </a:ext>
                </a:extLst>
              </p:cNvPr>
              <p:cNvSpPr>
                <a:spLocks noChangeArrowheads="1"/>
              </p:cNvSpPr>
              <p:nvPr/>
            </p:nvSpPr>
            <p:spPr bwMode="auto">
              <a:xfrm>
                <a:off x="7067366" y="1475010"/>
                <a:ext cx="168335" cy="9529"/>
              </a:xfrm>
              <a:prstGeom prst="rect">
                <a:avLst/>
              </a:prstGeom>
              <a:solidFill>
                <a:srgbClr val="B1BE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Rectangle 305">
                <a:extLst>
                  <a:ext uri="{FF2B5EF4-FFF2-40B4-BE49-F238E27FC236}">
                    <a16:creationId xmlns:a16="http://schemas.microsoft.com/office/drawing/2014/main" id="{1C755619-1A2C-4A71-802E-6714F18511A6}"/>
                  </a:ext>
                </a:extLst>
              </p:cNvPr>
              <p:cNvSpPr>
                <a:spLocks noChangeArrowheads="1"/>
              </p:cNvSpPr>
              <p:nvPr/>
            </p:nvSpPr>
            <p:spPr bwMode="auto">
              <a:xfrm>
                <a:off x="7067366" y="1475010"/>
                <a:ext cx="168335" cy="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Rectangle 306">
                <a:extLst>
                  <a:ext uri="{FF2B5EF4-FFF2-40B4-BE49-F238E27FC236}">
                    <a16:creationId xmlns:a16="http://schemas.microsoft.com/office/drawing/2014/main" id="{01BE460C-33BA-4ACF-B671-65577A0D10BA}"/>
                  </a:ext>
                </a:extLst>
              </p:cNvPr>
              <p:cNvSpPr>
                <a:spLocks noChangeArrowheads="1"/>
              </p:cNvSpPr>
              <p:nvPr/>
            </p:nvSpPr>
            <p:spPr bwMode="auto">
              <a:xfrm>
                <a:off x="7067366" y="1513123"/>
                <a:ext cx="168335" cy="12704"/>
              </a:xfrm>
              <a:prstGeom prst="rect">
                <a:avLst/>
              </a:prstGeom>
              <a:solidFill>
                <a:srgbClr val="B1BE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Rectangle 307">
                <a:extLst>
                  <a:ext uri="{FF2B5EF4-FFF2-40B4-BE49-F238E27FC236}">
                    <a16:creationId xmlns:a16="http://schemas.microsoft.com/office/drawing/2014/main" id="{89D19CEA-A5AD-43B9-8B37-DE8B0F77C327}"/>
                  </a:ext>
                </a:extLst>
              </p:cNvPr>
              <p:cNvSpPr>
                <a:spLocks noChangeArrowheads="1"/>
              </p:cNvSpPr>
              <p:nvPr/>
            </p:nvSpPr>
            <p:spPr bwMode="auto">
              <a:xfrm>
                <a:off x="7067366" y="1513123"/>
                <a:ext cx="168335" cy="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Rectangle 308">
                <a:extLst>
                  <a:ext uri="{FF2B5EF4-FFF2-40B4-BE49-F238E27FC236}">
                    <a16:creationId xmlns:a16="http://schemas.microsoft.com/office/drawing/2014/main" id="{48842ED5-311A-4313-B275-5FD5A7F87BA4}"/>
                  </a:ext>
                </a:extLst>
              </p:cNvPr>
              <p:cNvSpPr>
                <a:spLocks noChangeArrowheads="1"/>
              </p:cNvSpPr>
              <p:nvPr/>
            </p:nvSpPr>
            <p:spPr bwMode="auto">
              <a:xfrm>
                <a:off x="7067366" y="1551237"/>
                <a:ext cx="168335" cy="12704"/>
              </a:xfrm>
              <a:prstGeom prst="rect">
                <a:avLst/>
              </a:prstGeom>
              <a:solidFill>
                <a:srgbClr val="B1BE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Rectangle 309">
                <a:extLst>
                  <a:ext uri="{FF2B5EF4-FFF2-40B4-BE49-F238E27FC236}">
                    <a16:creationId xmlns:a16="http://schemas.microsoft.com/office/drawing/2014/main" id="{1461402C-8B5C-44A5-B836-18ABC53FEC3D}"/>
                  </a:ext>
                </a:extLst>
              </p:cNvPr>
              <p:cNvSpPr>
                <a:spLocks noChangeArrowheads="1"/>
              </p:cNvSpPr>
              <p:nvPr/>
            </p:nvSpPr>
            <p:spPr bwMode="auto">
              <a:xfrm>
                <a:off x="7067366" y="1551237"/>
                <a:ext cx="168335" cy="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Rectangle 310">
                <a:extLst>
                  <a:ext uri="{FF2B5EF4-FFF2-40B4-BE49-F238E27FC236}">
                    <a16:creationId xmlns:a16="http://schemas.microsoft.com/office/drawing/2014/main" id="{5AAAF030-507F-4EF8-96C0-2506ECEEDCBD}"/>
                  </a:ext>
                </a:extLst>
              </p:cNvPr>
              <p:cNvSpPr>
                <a:spLocks noChangeArrowheads="1"/>
              </p:cNvSpPr>
              <p:nvPr/>
            </p:nvSpPr>
            <p:spPr bwMode="auto">
              <a:xfrm>
                <a:off x="7067366" y="1592527"/>
                <a:ext cx="168335" cy="12704"/>
              </a:xfrm>
              <a:prstGeom prst="rect">
                <a:avLst/>
              </a:prstGeom>
              <a:solidFill>
                <a:srgbClr val="B1BE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Rectangle 311">
                <a:extLst>
                  <a:ext uri="{FF2B5EF4-FFF2-40B4-BE49-F238E27FC236}">
                    <a16:creationId xmlns:a16="http://schemas.microsoft.com/office/drawing/2014/main" id="{F0F9EB67-1F01-4107-8AD7-F93F8C8AEFC3}"/>
                  </a:ext>
                </a:extLst>
              </p:cNvPr>
              <p:cNvSpPr>
                <a:spLocks noChangeArrowheads="1"/>
              </p:cNvSpPr>
              <p:nvPr/>
            </p:nvSpPr>
            <p:spPr bwMode="auto">
              <a:xfrm>
                <a:off x="7067366" y="1592527"/>
                <a:ext cx="168335" cy="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Rectangle 312">
                <a:extLst>
                  <a:ext uri="{FF2B5EF4-FFF2-40B4-BE49-F238E27FC236}">
                    <a16:creationId xmlns:a16="http://schemas.microsoft.com/office/drawing/2014/main" id="{E86A9DE8-B7A7-454F-8BC4-196C4134B2D2}"/>
                  </a:ext>
                </a:extLst>
              </p:cNvPr>
              <p:cNvSpPr>
                <a:spLocks noChangeArrowheads="1"/>
              </p:cNvSpPr>
              <p:nvPr/>
            </p:nvSpPr>
            <p:spPr bwMode="auto">
              <a:xfrm>
                <a:off x="7067366" y="1630641"/>
                <a:ext cx="53995" cy="12704"/>
              </a:xfrm>
              <a:prstGeom prst="rect">
                <a:avLst/>
              </a:prstGeom>
              <a:solidFill>
                <a:srgbClr val="B1BE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8" name="Rectangle 313">
                <a:extLst>
                  <a:ext uri="{FF2B5EF4-FFF2-40B4-BE49-F238E27FC236}">
                    <a16:creationId xmlns:a16="http://schemas.microsoft.com/office/drawing/2014/main" id="{A4F75009-CFAC-4008-9249-0AF082E4663A}"/>
                  </a:ext>
                </a:extLst>
              </p:cNvPr>
              <p:cNvSpPr>
                <a:spLocks noChangeArrowheads="1"/>
              </p:cNvSpPr>
              <p:nvPr/>
            </p:nvSpPr>
            <p:spPr bwMode="auto">
              <a:xfrm>
                <a:off x="7067366" y="1630641"/>
                <a:ext cx="53995" cy="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9" name="Freeform 314">
                <a:extLst>
                  <a:ext uri="{FF2B5EF4-FFF2-40B4-BE49-F238E27FC236}">
                    <a16:creationId xmlns:a16="http://schemas.microsoft.com/office/drawing/2014/main" id="{9FD0082C-7B35-451A-B1CC-CE259C20754A}"/>
                  </a:ext>
                </a:extLst>
              </p:cNvPr>
              <p:cNvSpPr>
                <a:spLocks/>
              </p:cNvSpPr>
              <p:nvPr/>
            </p:nvSpPr>
            <p:spPr bwMode="auto">
              <a:xfrm>
                <a:off x="7067366" y="1408313"/>
                <a:ext cx="38113" cy="28586"/>
              </a:xfrm>
              <a:custGeom>
                <a:avLst/>
                <a:gdLst>
                  <a:gd name="T0" fmla="*/ 13 w 13"/>
                  <a:gd name="T1" fmla="*/ 0 h 10"/>
                  <a:gd name="T2" fmla="*/ 1 w 13"/>
                  <a:gd name="T3" fmla="*/ 0 h 10"/>
                  <a:gd name="T4" fmla="*/ 0 w 13"/>
                  <a:gd name="T5" fmla="*/ 3 h 10"/>
                  <a:gd name="T6" fmla="*/ 0 w 13"/>
                  <a:gd name="T7" fmla="*/ 10 h 10"/>
                  <a:gd name="T8" fmla="*/ 13 w 13"/>
                  <a:gd name="T9" fmla="*/ 10 h 10"/>
                  <a:gd name="T10" fmla="*/ 13 w 13"/>
                  <a:gd name="T11" fmla="*/ 0 h 10"/>
                </a:gdLst>
                <a:ahLst/>
                <a:cxnLst>
                  <a:cxn ang="0">
                    <a:pos x="T0" y="T1"/>
                  </a:cxn>
                  <a:cxn ang="0">
                    <a:pos x="T2" y="T3"/>
                  </a:cxn>
                  <a:cxn ang="0">
                    <a:pos x="T4" y="T5"/>
                  </a:cxn>
                  <a:cxn ang="0">
                    <a:pos x="T6" y="T7"/>
                  </a:cxn>
                  <a:cxn ang="0">
                    <a:pos x="T8" y="T9"/>
                  </a:cxn>
                  <a:cxn ang="0">
                    <a:pos x="T10" y="T11"/>
                  </a:cxn>
                </a:cxnLst>
                <a:rect l="0" t="0" r="r" b="b"/>
                <a:pathLst>
                  <a:path w="13" h="10">
                    <a:moveTo>
                      <a:pt x="13" y="0"/>
                    </a:moveTo>
                    <a:cubicBezTo>
                      <a:pt x="1" y="0"/>
                      <a:pt x="1" y="0"/>
                      <a:pt x="1" y="0"/>
                    </a:cubicBezTo>
                    <a:cubicBezTo>
                      <a:pt x="0" y="1"/>
                      <a:pt x="0" y="2"/>
                      <a:pt x="0" y="3"/>
                    </a:cubicBezTo>
                    <a:cubicBezTo>
                      <a:pt x="0" y="10"/>
                      <a:pt x="0" y="10"/>
                      <a:pt x="0" y="10"/>
                    </a:cubicBezTo>
                    <a:cubicBezTo>
                      <a:pt x="13" y="10"/>
                      <a:pt x="13" y="10"/>
                      <a:pt x="13" y="10"/>
                    </a:cubicBezTo>
                    <a:cubicBezTo>
                      <a:pt x="13" y="0"/>
                      <a:pt x="13" y="0"/>
                      <a:pt x="13" y="0"/>
                    </a:cubicBezTo>
                  </a:path>
                </a:pathLst>
              </a:custGeom>
              <a:solidFill>
                <a:srgbClr val="B1BE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0" name="Freeform 315">
                <a:extLst>
                  <a:ext uri="{FF2B5EF4-FFF2-40B4-BE49-F238E27FC236}">
                    <a16:creationId xmlns:a16="http://schemas.microsoft.com/office/drawing/2014/main" id="{A6F1CCD1-0CD9-4870-9113-FC6CC1A7CCF3}"/>
                  </a:ext>
                </a:extLst>
              </p:cNvPr>
              <p:cNvSpPr>
                <a:spLocks/>
              </p:cNvSpPr>
              <p:nvPr/>
            </p:nvSpPr>
            <p:spPr bwMode="auto">
              <a:xfrm>
                <a:off x="5974782" y="1582998"/>
                <a:ext cx="273146" cy="543117"/>
              </a:xfrm>
              <a:custGeom>
                <a:avLst/>
                <a:gdLst>
                  <a:gd name="T0" fmla="*/ 80 w 94"/>
                  <a:gd name="T1" fmla="*/ 0 h 186"/>
                  <a:gd name="T2" fmla="*/ 14 w 94"/>
                  <a:gd name="T3" fmla="*/ 0 h 186"/>
                  <a:gd name="T4" fmla="*/ 0 w 94"/>
                  <a:gd name="T5" fmla="*/ 15 h 186"/>
                  <a:gd name="T6" fmla="*/ 0 w 94"/>
                  <a:gd name="T7" fmla="*/ 172 h 186"/>
                  <a:gd name="T8" fmla="*/ 14 w 94"/>
                  <a:gd name="T9" fmla="*/ 186 h 186"/>
                  <a:gd name="T10" fmla="*/ 80 w 94"/>
                  <a:gd name="T11" fmla="*/ 186 h 186"/>
                  <a:gd name="T12" fmla="*/ 94 w 94"/>
                  <a:gd name="T13" fmla="*/ 172 h 186"/>
                  <a:gd name="T14" fmla="*/ 94 w 94"/>
                  <a:gd name="T15" fmla="*/ 15 h 186"/>
                  <a:gd name="T16" fmla="*/ 80 w 94"/>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86">
                    <a:moveTo>
                      <a:pt x="80" y="0"/>
                    </a:moveTo>
                    <a:cubicBezTo>
                      <a:pt x="14" y="0"/>
                      <a:pt x="14" y="0"/>
                      <a:pt x="14" y="0"/>
                    </a:cubicBezTo>
                    <a:cubicBezTo>
                      <a:pt x="6" y="0"/>
                      <a:pt x="0" y="7"/>
                      <a:pt x="0" y="15"/>
                    </a:cubicBezTo>
                    <a:cubicBezTo>
                      <a:pt x="0" y="172"/>
                      <a:pt x="0" y="172"/>
                      <a:pt x="0" y="172"/>
                    </a:cubicBezTo>
                    <a:cubicBezTo>
                      <a:pt x="0" y="180"/>
                      <a:pt x="6" y="186"/>
                      <a:pt x="14" y="186"/>
                    </a:cubicBezTo>
                    <a:cubicBezTo>
                      <a:pt x="80" y="186"/>
                      <a:pt x="80" y="186"/>
                      <a:pt x="80" y="186"/>
                    </a:cubicBezTo>
                    <a:cubicBezTo>
                      <a:pt x="88" y="186"/>
                      <a:pt x="94" y="180"/>
                      <a:pt x="94" y="172"/>
                    </a:cubicBezTo>
                    <a:cubicBezTo>
                      <a:pt x="94" y="15"/>
                      <a:pt x="94" y="15"/>
                      <a:pt x="94" y="15"/>
                    </a:cubicBezTo>
                    <a:cubicBezTo>
                      <a:pt x="94" y="7"/>
                      <a:pt x="88" y="0"/>
                      <a:pt x="80" y="0"/>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1" name="Freeform 316">
                <a:extLst>
                  <a:ext uri="{FF2B5EF4-FFF2-40B4-BE49-F238E27FC236}">
                    <a16:creationId xmlns:a16="http://schemas.microsoft.com/office/drawing/2014/main" id="{1B31F8E3-10ED-48F1-B388-9DD65E2514DD}"/>
                  </a:ext>
                </a:extLst>
              </p:cNvPr>
              <p:cNvSpPr>
                <a:spLocks/>
              </p:cNvSpPr>
              <p:nvPr/>
            </p:nvSpPr>
            <p:spPr bwMode="auto">
              <a:xfrm>
                <a:off x="6070065" y="1621111"/>
                <a:ext cx="82579" cy="3177"/>
              </a:xfrm>
              <a:custGeom>
                <a:avLst/>
                <a:gdLst>
                  <a:gd name="T0" fmla="*/ 2 w 28"/>
                  <a:gd name="T1" fmla="*/ 0 h 2"/>
                  <a:gd name="T2" fmla="*/ 26 w 28"/>
                  <a:gd name="T3" fmla="*/ 0 h 2"/>
                  <a:gd name="T4" fmla="*/ 28 w 28"/>
                  <a:gd name="T5" fmla="*/ 1 h 2"/>
                  <a:gd name="T6" fmla="*/ 26 w 28"/>
                  <a:gd name="T7" fmla="*/ 2 h 2"/>
                  <a:gd name="T8" fmla="*/ 2 w 28"/>
                  <a:gd name="T9" fmla="*/ 2 h 2"/>
                  <a:gd name="T10" fmla="*/ 0 w 28"/>
                  <a:gd name="T11" fmla="*/ 1 h 2"/>
                  <a:gd name="T12" fmla="*/ 2 w 2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8" h="2">
                    <a:moveTo>
                      <a:pt x="2" y="0"/>
                    </a:moveTo>
                    <a:cubicBezTo>
                      <a:pt x="26" y="0"/>
                      <a:pt x="26" y="0"/>
                      <a:pt x="26" y="0"/>
                    </a:cubicBezTo>
                    <a:cubicBezTo>
                      <a:pt x="27" y="0"/>
                      <a:pt x="28" y="0"/>
                      <a:pt x="28" y="1"/>
                    </a:cubicBezTo>
                    <a:cubicBezTo>
                      <a:pt x="28" y="2"/>
                      <a:pt x="27" y="2"/>
                      <a:pt x="26" y="2"/>
                    </a:cubicBezTo>
                    <a:cubicBezTo>
                      <a:pt x="2" y="2"/>
                      <a:pt x="2" y="2"/>
                      <a:pt x="2" y="2"/>
                    </a:cubicBezTo>
                    <a:cubicBezTo>
                      <a:pt x="1" y="2"/>
                      <a:pt x="0" y="2"/>
                      <a:pt x="0" y="1"/>
                    </a:cubicBezTo>
                    <a:cubicBezTo>
                      <a:pt x="0" y="0"/>
                      <a:pt x="1"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2" name="Oval 317">
                <a:extLst>
                  <a:ext uri="{FF2B5EF4-FFF2-40B4-BE49-F238E27FC236}">
                    <a16:creationId xmlns:a16="http://schemas.microsoft.com/office/drawing/2014/main" id="{9A745279-D43A-4029-91D5-733AF5EE6943}"/>
                  </a:ext>
                </a:extLst>
              </p:cNvPr>
              <p:cNvSpPr>
                <a:spLocks noChangeArrowheads="1"/>
              </p:cNvSpPr>
              <p:nvPr/>
            </p:nvSpPr>
            <p:spPr bwMode="auto">
              <a:xfrm>
                <a:off x="6089122" y="2046711"/>
                <a:ext cx="44466" cy="50818"/>
              </a:xfrm>
              <a:prstGeom prst="ellipse">
                <a:avLst/>
              </a:pr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3" name="Rectangle 318">
                <a:extLst>
                  <a:ext uri="{FF2B5EF4-FFF2-40B4-BE49-F238E27FC236}">
                    <a16:creationId xmlns:a16="http://schemas.microsoft.com/office/drawing/2014/main" id="{041906D7-7C73-471E-839B-5B05EF63C1E3}"/>
                  </a:ext>
                </a:extLst>
              </p:cNvPr>
              <p:cNvSpPr>
                <a:spLocks noChangeArrowheads="1"/>
              </p:cNvSpPr>
              <p:nvPr/>
            </p:nvSpPr>
            <p:spPr bwMode="auto">
              <a:xfrm>
                <a:off x="5990661" y="1668754"/>
                <a:ext cx="241385" cy="35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4" name="Rectangle 319">
                <a:extLst>
                  <a:ext uri="{FF2B5EF4-FFF2-40B4-BE49-F238E27FC236}">
                    <a16:creationId xmlns:a16="http://schemas.microsoft.com/office/drawing/2014/main" id="{5D37DE7C-BAC0-4AE6-AA00-9DC374FD4CBC}"/>
                  </a:ext>
                </a:extLst>
              </p:cNvPr>
              <p:cNvSpPr>
                <a:spLocks noChangeArrowheads="1"/>
              </p:cNvSpPr>
              <p:nvPr/>
            </p:nvSpPr>
            <p:spPr bwMode="auto">
              <a:xfrm>
                <a:off x="6006543" y="1751333"/>
                <a:ext cx="209624" cy="107988"/>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5" name="Rectangle 320">
                <a:extLst>
                  <a:ext uri="{FF2B5EF4-FFF2-40B4-BE49-F238E27FC236}">
                    <a16:creationId xmlns:a16="http://schemas.microsoft.com/office/drawing/2014/main" id="{3D0AF737-77D0-4D72-9B33-3ED0C14BB83E}"/>
                  </a:ext>
                </a:extLst>
              </p:cNvPr>
              <p:cNvSpPr>
                <a:spLocks noChangeArrowheads="1"/>
              </p:cNvSpPr>
              <p:nvPr/>
            </p:nvSpPr>
            <p:spPr bwMode="auto">
              <a:xfrm>
                <a:off x="6063713" y="1703690"/>
                <a:ext cx="152454" cy="15882"/>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6" name="Oval 321">
                <a:extLst>
                  <a:ext uri="{FF2B5EF4-FFF2-40B4-BE49-F238E27FC236}">
                    <a16:creationId xmlns:a16="http://schemas.microsoft.com/office/drawing/2014/main" id="{C12DC959-3102-41A7-A558-9FDBA562F6C6}"/>
                  </a:ext>
                </a:extLst>
              </p:cNvPr>
              <p:cNvSpPr>
                <a:spLocks noChangeArrowheads="1"/>
              </p:cNvSpPr>
              <p:nvPr/>
            </p:nvSpPr>
            <p:spPr bwMode="auto">
              <a:xfrm>
                <a:off x="6006543" y="1690986"/>
                <a:ext cx="38113" cy="38113"/>
              </a:xfrm>
              <a:prstGeom prst="ellipse">
                <a:avLst/>
              </a:pr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7" name="Rectangle 322">
                <a:extLst>
                  <a:ext uri="{FF2B5EF4-FFF2-40B4-BE49-F238E27FC236}">
                    <a16:creationId xmlns:a16="http://schemas.microsoft.com/office/drawing/2014/main" id="{6B79F762-18CF-4161-A299-B8C7C6B6EC11}"/>
                  </a:ext>
                </a:extLst>
              </p:cNvPr>
              <p:cNvSpPr>
                <a:spLocks noChangeArrowheads="1"/>
              </p:cNvSpPr>
              <p:nvPr/>
            </p:nvSpPr>
            <p:spPr bwMode="auto">
              <a:xfrm>
                <a:off x="6006543" y="1929196"/>
                <a:ext cx="209624" cy="6352"/>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8" name="Rectangle 323">
                <a:extLst>
                  <a:ext uri="{FF2B5EF4-FFF2-40B4-BE49-F238E27FC236}">
                    <a16:creationId xmlns:a16="http://schemas.microsoft.com/office/drawing/2014/main" id="{4C7B115E-85C9-4E55-A2DA-1A6051780774}"/>
                  </a:ext>
                </a:extLst>
              </p:cNvPr>
              <p:cNvSpPr>
                <a:spLocks noChangeArrowheads="1"/>
              </p:cNvSpPr>
              <p:nvPr/>
            </p:nvSpPr>
            <p:spPr bwMode="auto">
              <a:xfrm>
                <a:off x="6006543" y="1948252"/>
                <a:ext cx="209624" cy="6352"/>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9" name="Rectangle 324">
                <a:extLst>
                  <a:ext uri="{FF2B5EF4-FFF2-40B4-BE49-F238E27FC236}">
                    <a16:creationId xmlns:a16="http://schemas.microsoft.com/office/drawing/2014/main" id="{DF0C4BC7-DFA1-4C84-BC50-2F54A3E2ABB9}"/>
                  </a:ext>
                </a:extLst>
              </p:cNvPr>
              <p:cNvSpPr>
                <a:spLocks noChangeArrowheads="1"/>
              </p:cNvSpPr>
              <p:nvPr/>
            </p:nvSpPr>
            <p:spPr bwMode="auto">
              <a:xfrm>
                <a:off x="6006543" y="1973661"/>
                <a:ext cx="209624" cy="3177"/>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0" name="Rectangle 325">
                <a:extLst>
                  <a:ext uri="{FF2B5EF4-FFF2-40B4-BE49-F238E27FC236}">
                    <a16:creationId xmlns:a16="http://schemas.microsoft.com/office/drawing/2014/main" id="{2DBF2544-F289-4BAA-8BD8-88DF392BE7C1}"/>
                  </a:ext>
                </a:extLst>
              </p:cNvPr>
              <p:cNvSpPr>
                <a:spLocks noChangeArrowheads="1"/>
              </p:cNvSpPr>
              <p:nvPr/>
            </p:nvSpPr>
            <p:spPr bwMode="auto">
              <a:xfrm>
                <a:off x="6006543" y="1992718"/>
                <a:ext cx="152454" cy="6352"/>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1" name="Rectangle 326">
                <a:extLst>
                  <a:ext uri="{FF2B5EF4-FFF2-40B4-BE49-F238E27FC236}">
                    <a16:creationId xmlns:a16="http://schemas.microsoft.com/office/drawing/2014/main" id="{D9ACD969-27DB-4E8F-9C6B-3243009CA8CC}"/>
                  </a:ext>
                </a:extLst>
              </p:cNvPr>
              <p:cNvSpPr>
                <a:spLocks noChangeArrowheads="1"/>
              </p:cNvSpPr>
              <p:nvPr/>
            </p:nvSpPr>
            <p:spPr bwMode="auto">
              <a:xfrm>
                <a:off x="6006543" y="1887905"/>
                <a:ext cx="139749" cy="15882"/>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2" name="Freeform 327">
                <a:extLst>
                  <a:ext uri="{FF2B5EF4-FFF2-40B4-BE49-F238E27FC236}">
                    <a16:creationId xmlns:a16="http://schemas.microsoft.com/office/drawing/2014/main" id="{409DD208-2504-4B43-B92A-5C32934D6491}"/>
                  </a:ext>
                </a:extLst>
              </p:cNvPr>
              <p:cNvSpPr>
                <a:spLocks/>
              </p:cNvSpPr>
              <p:nvPr/>
            </p:nvSpPr>
            <p:spPr bwMode="auto">
              <a:xfrm>
                <a:off x="7029252" y="1405135"/>
                <a:ext cx="565349" cy="720979"/>
              </a:xfrm>
              <a:custGeom>
                <a:avLst/>
                <a:gdLst>
                  <a:gd name="T0" fmla="*/ 182 w 194"/>
                  <a:gd name="T1" fmla="*/ 0 h 248"/>
                  <a:gd name="T2" fmla="*/ 12 w 194"/>
                  <a:gd name="T3" fmla="*/ 0 h 248"/>
                  <a:gd name="T4" fmla="*/ 0 w 194"/>
                  <a:gd name="T5" fmla="*/ 13 h 248"/>
                  <a:gd name="T6" fmla="*/ 0 w 194"/>
                  <a:gd name="T7" fmla="*/ 236 h 248"/>
                  <a:gd name="T8" fmla="*/ 12 w 194"/>
                  <a:gd name="T9" fmla="*/ 248 h 248"/>
                  <a:gd name="T10" fmla="*/ 182 w 194"/>
                  <a:gd name="T11" fmla="*/ 248 h 248"/>
                  <a:gd name="T12" fmla="*/ 194 w 194"/>
                  <a:gd name="T13" fmla="*/ 236 h 248"/>
                  <a:gd name="T14" fmla="*/ 194 w 194"/>
                  <a:gd name="T15" fmla="*/ 13 h 248"/>
                  <a:gd name="T16" fmla="*/ 182 w 194"/>
                  <a:gd name="T1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48">
                    <a:moveTo>
                      <a:pt x="182" y="0"/>
                    </a:moveTo>
                    <a:cubicBezTo>
                      <a:pt x="12" y="0"/>
                      <a:pt x="12" y="0"/>
                      <a:pt x="12" y="0"/>
                    </a:cubicBezTo>
                    <a:cubicBezTo>
                      <a:pt x="6" y="0"/>
                      <a:pt x="0" y="6"/>
                      <a:pt x="0" y="13"/>
                    </a:cubicBezTo>
                    <a:cubicBezTo>
                      <a:pt x="0" y="236"/>
                      <a:pt x="0" y="236"/>
                      <a:pt x="0" y="236"/>
                    </a:cubicBezTo>
                    <a:cubicBezTo>
                      <a:pt x="0" y="243"/>
                      <a:pt x="6" y="248"/>
                      <a:pt x="12" y="248"/>
                    </a:cubicBezTo>
                    <a:cubicBezTo>
                      <a:pt x="182" y="248"/>
                      <a:pt x="182" y="248"/>
                      <a:pt x="182" y="248"/>
                    </a:cubicBezTo>
                    <a:cubicBezTo>
                      <a:pt x="189" y="248"/>
                      <a:pt x="194" y="243"/>
                      <a:pt x="194" y="236"/>
                    </a:cubicBezTo>
                    <a:cubicBezTo>
                      <a:pt x="194" y="13"/>
                      <a:pt x="194" y="13"/>
                      <a:pt x="194" y="13"/>
                    </a:cubicBezTo>
                    <a:cubicBezTo>
                      <a:pt x="194" y="6"/>
                      <a:pt x="189" y="0"/>
                      <a:pt x="182" y="0"/>
                    </a:cubicBez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3" name="Oval 328">
                <a:extLst>
                  <a:ext uri="{FF2B5EF4-FFF2-40B4-BE49-F238E27FC236}">
                    <a16:creationId xmlns:a16="http://schemas.microsoft.com/office/drawing/2014/main" id="{72424CAF-50E3-47C9-A7E8-F6F645CFC606}"/>
                  </a:ext>
                </a:extLst>
              </p:cNvPr>
              <p:cNvSpPr>
                <a:spLocks noChangeArrowheads="1"/>
              </p:cNvSpPr>
              <p:nvPr/>
            </p:nvSpPr>
            <p:spPr bwMode="auto">
              <a:xfrm>
                <a:off x="7296046" y="2081649"/>
                <a:ext cx="31761" cy="28586"/>
              </a:xfrm>
              <a:prstGeom prst="ellipse">
                <a:avLst/>
              </a:pr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4" name="Rectangle 329">
                <a:extLst>
                  <a:ext uri="{FF2B5EF4-FFF2-40B4-BE49-F238E27FC236}">
                    <a16:creationId xmlns:a16="http://schemas.microsoft.com/office/drawing/2014/main" id="{9906BFC2-2189-4DA1-8199-D329064D6568}"/>
                  </a:ext>
                </a:extLst>
              </p:cNvPr>
              <p:cNvSpPr>
                <a:spLocks noChangeArrowheads="1"/>
              </p:cNvSpPr>
              <p:nvPr/>
            </p:nvSpPr>
            <p:spPr bwMode="auto">
              <a:xfrm>
                <a:off x="7092775" y="1475010"/>
                <a:ext cx="438304" cy="5812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5" name="Rectangle 330">
                <a:extLst>
                  <a:ext uri="{FF2B5EF4-FFF2-40B4-BE49-F238E27FC236}">
                    <a16:creationId xmlns:a16="http://schemas.microsoft.com/office/drawing/2014/main" id="{96587FDE-A6FD-4E1F-9C40-0F9D8684E437}"/>
                  </a:ext>
                </a:extLst>
              </p:cNvPr>
              <p:cNvSpPr>
                <a:spLocks noChangeArrowheads="1"/>
              </p:cNvSpPr>
              <p:nvPr/>
            </p:nvSpPr>
            <p:spPr bwMode="auto">
              <a:xfrm>
                <a:off x="7264285" y="1529005"/>
                <a:ext cx="161983" cy="19057"/>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6" name="Oval 331">
                <a:extLst>
                  <a:ext uri="{FF2B5EF4-FFF2-40B4-BE49-F238E27FC236}">
                    <a16:creationId xmlns:a16="http://schemas.microsoft.com/office/drawing/2014/main" id="{CCAC4170-7203-406F-AA7C-4CEBCDD9B81E}"/>
                  </a:ext>
                </a:extLst>
              </p:cNvPr>
              <p:cNvSpPr>
                <a:spLocks noChangeArrowheads="1"/>
              </p:cNvSpPr>
              <p:nvPr/>
            </p:nvSpPr>
            <p:spPr bwMode="auto">
              <a:xfrm>
                <a:off x="7197585" y="1513123"/>
                <a:ext cx="47643" cy="47643"/>
              </a:xfrm>
              <a:prstGeom prst="ellipse">
                <a:avLst/>
              </a:pr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7" name="Rectangle 332">
                <a:extLst>
                  <a:ext uri="{FF2B5EF4-FFF2-40B4-BE49-F238E27FC236}">
                    <a16:creationId xmlns:a16="http://schemas.microsoft.com/office/drawing/2014/main" id="{C7417F76-EAAA-4EEF-9338-F1E6D3F2CD79}"/>
                  </a:ext>
                </a:extLst>
              </p:cNvPr>
              <p:cNvSpPr>
                <a:spLocks noChangeArrowheads="1"/>
              </p:cNvSpPr>
              <p:nvPr/>
            </p:nvSpPr>
            <p:spPr bwMode="auto">
              <a:xfrm>
                <a:off x="7423091" y="1598880"/>
                <a:ext cx="63522"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8" name="Rectangle 333">
                <a:extLst>
                  <a:ext uri="{FF2B5EF4-FFF2-40B4-BE49-F238E27FC236}">
                    <a16:creationId xmlns:a16="http://schemas.microsoft.com/office/drawing/2014/main" id="{B3B176B5-809F-4F24-B392-607C9568F4B7}"/>
                  </a:ext>
                </a:extLst>
              </p:cNvPr>
              <p:cNvSpPr>
                <a:spLocks noChangeArrowheads="1"/>
              </p:cNvSpPr>
              <p:nvPr/>
            </p:nvSpPr>
            <p:spPr bwMode="auto">
              <a:xfrm>
                <a:off x="7353216" y="1598880"/>
                <a:ext cx="63522"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9" name="Rectangle 334">
                <a:extLst>
                  <a:ext uri="{FF2B5EF4-FFF2-40B4-BE49-F238E27FC236}">
                    <a16:creationId xmlns:a16="http://schemas.microsoft.com/office/drawing/2014/main" id="{5C29BA27-679F-4DA4-A157-7209D1538055}"/>
                  </a:ext>
                </a:extLst>
              </p:cNvPr>
              <p:cNvSpPr>
                <a:spLocks noChangeArrowheads="1"/>
              </p:cNvSpPr>
              <p:nvPr/>
            </p:nvSpPr>
            <p:spPr bwMode="auto">
              <a:xfrm>
                <a:off x="7280164" y="1598880"/>
                <a:ext cx="63522"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0" name="Rectangle 335">
                <a:extLst>
                  <a:ext uri="{FF2B5EF4-FFF2-40B4-BE49-F238E27FC236}">
                    <a16:creationId xmlns:a16="http://schemas.microsoft.com/office/drawing/2014/main" id="{098D96EA-DCC6-45E9-B879-3CD7409D84DC}"/>
                  </a:ext>
                </a:extLst>
              </p:cNvPr>
              <p:cNvSpPr>
                <a:spLocks noChangeArrowheads="1"/>
              </p:cNvSpPr>
              <p:nvPr/>
            </p:nvSpPr>
            <p:spPr bwMode="auto">
              <a:xfrm>
                <a:off x="7210290" y="1598880"/>
                <a:ext cx="63522"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1" name="Rectangle 336">
                <a:extLst>
                  <a:ext uri="{FF2B5EF4-FFF2-40B4-BE49-F238E27FC236}">
                    <a16:creationId xmlns:a16="http://schemas.microsoft.com/office/drawing/2014/main" id="{D98610D4-75A2-417A-A6B0-983F226EE605}"/>
                  </a:ext>
                </a:extLst>
              </p:cNvPr>
              <p:cNvSpPr>
                <a:spLocks noChangeArrowheads="1"/>
              </p:cNvSpPr>
              <p:nvPr/>
            </p:nvSpPr>
            <p:spPr bwMode="auto">
              <a:xfrm>
                <a:off x="7137240" y="1598880"/>
                <a:ext cx="63522"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2" name="Rectangle 337">
                <a:extLst>
                  <a:ext uri="{FF2B5EF4-FFF2-40B4-BE49-F238E27FC236}">
                    <a16:creationId xmlns:a16="http://schemas.microsoft.com/office/drawing/2014/main" id="{D60B6916-579D-43BF-B738-58CE1DFD106D}"/>
                  </a:ext>
                </a:extLst>
              </p:cNvPr>
              <p:cNvSpPr>
                <a:spLocks noChangeArrowheads="1"/>
              </p:cNvSpPr>
              <p:nvPr/>
            </p:nvSpPr>
            <p:spPr bwMode="auto">
              <a:xfrm>
                <a:off x="7115006" y="1640168"/>
                <a:ext cx="184215" cy="152454"/>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3" name="Rectangle 338">
                <a:extLst>
                  <a:ext uri="{FF2B5EF4-FFF2-40B4-BE49-F238E27FC236}">
                    <a16:creationId xmlns:a16="http://schemas.microsoft.com/office/drawing/2014/main" id="{C1FA073F-48C1-4D11-8978-E0A14334967C}"/>
                  </a:ext>
                </a:extLst>
              </p:cNvPr>
              <p:cNvSpPr>
                <a:spLocks noChangeArrowheads="1"/>
              </p:cNvSpPr>
              <p:nvPr/>
            </p:nvSpPr>
            <p:spPr bwMode="auto">
              <a:xfrm>
                <a:off x="7324630" y="1640168"/>
                <a:ext cx="184215" cy="152454"/>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4" name="Rectangle 339">
                <a:extLst>
                  <a:ext uri="{FF2B5EF4-FFF2-40B4-BE49-F238E27FC236}">
                    <a16:creationId xmlns:a16="http://schemas.microsoft.com/office/drawing/2014/main" id="{B2BD5B23-6CB3-48CB-94E4-B66EA355FAE5}"/>
                  </a:ext>
                </a:extLst>
              </p:cNvPr>
              <p:cNvSpPr>
                <a:spLocks noChangeArrowheads="1"/>
              </p:cNvSpPr>
              <p:nvPr/>
            </p:nvSpPr>
            <p:spPr bwMode="auto">
              <a:xfrm>
                <a:off x="7115006" y="1887905"/>
                <a:ext cx="184215"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5" name="Rectangle 340">
                <a:extLst>
                  <a:ext uri="{FF2B5EF4-FFF2-40B4-BE49-F238E27FC236}">
                    <a16:creationId xmlns:a16="http://schemas.microsoft.com/office/drawing/2014/main" id="{2098C487-6E94-4886-B274-F0C58F09F86B}"/>
                  </a:ext>
                </a:extLst>
              </p:cNvPr>
              <p:cNvSpPr>
                <a:spLocks noChangeArrowheads="1"/>
              </p:cNvSpPr>
              <p:nvPr/>
            </p:nvSpPr>
            <p:spPr bwMode="auto">
              <a:xfrm>
                <a:off x="7115006" y="1916491"/>
                <a:ext cx="184215"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6" name="Rectangle 341">
                <a:extLst>
                  <a:ext uri="{FF2B5EF4-FFF2-40B4-BE49-F238E27FC236}">
                    <a16:creationId xmlns:a16="http://schemas.microsoft.com/office/drawing/2014/main" id="{848F5672-ADB8-4717-A121-65CE041ED74A}"/>
                  </a:ext>
                </a:extLst>
              </p:cNvPr>
              <p:cNvSpPr>
                <a:spLocks noChangeArrowheads="1"/>
              </p:cNvSpPr>
              <p:nvPr/>
            </p:nvSpPr>
            <p:spPr bwMode="auto">
              <a:xfrm>
                <a:off x="7115006" y="1945075"/>
                <a:ext cx="184215"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7" name="Rectangle 342">
                <a:extLst>
                  <a:ext uri="{FF2B5EF4-FFF2-40B4-BE49-F238E27FC236}">
                    <a16:creationId xmlns:a16="http://schemas.microsoft.com/office/drawing/2014/main" id="{2875B2F6-56E9-4740-B396-E38698C5D46B}"/>
                  </a:ext>
                </a:extLst>
              </p:cNvPr>
              <p:cNvSpPr>
                <a:spLocks noChangeArrowheads="1"/>
              </p:cNvSpPr>
              <p:nvPr/>
            </p:nvSpPr>
            <p:spPr bwMode="auto">
              <a:xfrm>
                <a:off x="7115006" y="1973661"/>
                <a:ext cx="184215"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8" name="Rectangle 343">
                <a:extLst>
                  <a:ext uri="{FF2B5EF4-FFF2-40B4-BE49-F238E27FC236}">
                    <a16:creationId xmlns:a16="http://schemas.microsoft.com/office/drawing/2014/main" id="{BE31C2BD-3841-4020-AE44-7E94A011F9A5}"/>
                  </a:ext>
                </a:extLst>
              </p:cNvPr>
              <p:cNvSpPr>
                <a:spLocks noChangeArrowheads="1"/>
              </p:cNvSpPr>
              <p:nvPr/>
            </p:nvSpPr>
            <p:spPr bwMode="auto">
              <a:xfrm>
                <a:off x="7115006" y="2008597"/>
                <a:ext cx="133397" cy="3177"/>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9" name="Rectangle 344">
                <a:extLst>
                  <a:ext uri="{FF2B5EF4-FFF2-40B4-BE49-F238E27FC236}">
                    <a16:creationId xmlns:a16="http://schemas.microsoft.com/office/drawing/2014/main" id="{19EE625E-B4E4-4F0E-A3A0-2B4108717E00}"/>
                  </a:ext>
                </a:extLst>
              </p:cNvPr>
              <p:cNvSpPr>
                <a:spLocks noChangeArrowheads="1"/>
              </p:cNvSpPr>
              <p:nvPr/>
            </p:nvSpPr>
            <p:spPr bwMode="auto">
              <a:xfrm>
                <a:off x="7115006" y="1837087"/>
                <a:ext cx="123870" cy="2223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0" name="Rectangle 345">
                <a:extLst>
                  <a:ext uri="{FF2B5EF4-FFF2-40B4-BE49-F238E27FC236}">
                    <a16:creationId xmlns:a16="http://schemas.microsoft.com/office/drawing/2014/main" id="{E146F48C-F38E-43BD-BACB-6F9D9B3AB84D}"/>
                  </a:ext>
                </a:extLst>
              </p:cNvPr>
              <p:cNvSpPr>
                <a:spLocks noChangeArrowheads="1"/>
              </p:cNvSpPr>
              <p:nvPr/>
            </p:nvSpPr>
            <p:spPr bwMode="auto">
              <a:xfrm>
                <a:off x="7324630" y="1887905"/>
                <a:ext cx="184215"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1" name="Rectangle 346">
                <a:extLst>
                  <a:ext uri="{FF2B5EF4-FFF2-40B4-BE49-F238E27FC236}">
                    <a16:creationId xmlns:a16="http://schemas.microsoft.com/office/drawing/2014/main" id="{D51002F9-E782-4693-A254-57EDD9024F5A}"/>
                  </a:ext>
                </a:extLst>
              </p:cNvPr>
              <p:cNvSpPr>
                <a:spLocks noChangeArrowheads="1"/>
              </p:cNvSpPr>
              <p:nvPr/>
            </p:nvSpPr>
            <p:spPr bwMode="auto">
              <a:xfrm>
                <a:off x="7324630" y="1916491"/>
                <a:ext cx="184215"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2" name="Rectangle 347">
                <a:extLst>
                  <a:ext uri="{FF2B5EF4-FFF2-40B4-BE49-F238E27FC236}">
                    <a16:creationId xmlns:a16="http://schemas.microsoft.com/office/drawing/2014/main" id="{C0169F30-5314-4656-88D8-9CE1E374E6DB}"/>
                  </a:ext>
                </a:extLst>
              </p:cNvPr>
              <p:cNvSpPr>
                <a:spLocks noChangeArrowheads="1"/>
              </p:cNvSpPr>
              <p:nvPr/>
            </p:nvSpPr>
            <p:spPr bwMode="auto">
              <a:xfrm>
                <a:off x="7324630" y="1945075"/>
                <a:ext cx="184215"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3" name="Rectangle 348">
                <a:extLst>
                  <a:ext uri="{FF2B5EF4-FFF2-40B4-BE49-F238E27FC236}">
                    <a16:creationId xmlns:a16="http://schemas.microsoft.com/office/drawing/2014/main" id="{46AFAE43-BE9F-41D0-A6B6-1C521FFAE7CE}"/>
                  </a:ext>
                </a:extLst>
              </p:cNvPr>
              <p:cNvSpPr>
                <a:spLocks noChangeArrowheads="1"/>
              </p:cNvSpPr>
              <p:nvPr/>
            </p:nvSpPr>
            <p:spPr bwMode="auto">
              <a:xfrm>
                <a:off x="7324630" y="1973661"/>
                <a:ext cx="184215" cy="9529"/>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4" name="Rectangle 349">
                <a:extLst>
                  <a:ext uri="{FF2B5EF4-FFF2-40B4-BE49-F238E27FC236}">
                    <a16:creationId xmlns:a16="http://schemas.microsoft.com/office/drawing/2014/main" id="{54844B8F-56F8-4D26-B360-61987B8AB64A}"/>
                  </a:ext>
                </a:extLst>
              </p:cNvPr>
              <p:cNvSpPr>
                <a:spLocks noChangeArrowheads="1"/>
              </p:cNvSpPr>
              <p:nvPr/>
            </p:nvSpPr>
            <p:spPr bwMode="auto">
              <a:xfrm>
                <a:off x="7324630" y="2008597"/>
                <a:ext cx="130222" cy="3177"/>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5" name="Rectangle 350">
                <a:extLst>
                  <a:ext uri="{FF2B5EF4-FFF2-40B4-BE49-F238E27FC236}">
                    <a16:creationId xmlns:a16="http://schemas.microsoft.com/office/drawing/2014/main" id="{CADA21C1-8A86-4FCA-A885-B930EEE07DC9}"/>
                  </a:ext>
                </a:extLst>
              </p:cNvPr>
              <p:cNvSpPr>
                <a:spLocks noChangeArrowheads="1"/>
              </p:cNvSpPr>
              <p:nvPr/>
            </p:nvSpPr>
            <p:spPr bwMode="auto">
              <a:xfrm>
                <a:off x="7324630" y="1837087"/>
                <a:ext cx="120692" cy="22234"/>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grpSp>
        <p:nvGrpSpPr>
          <p:cNvPr id="146" name="组合 145">
            <a:extLst>
              <a:ext uri="{FF2B5EF4-FFF2-40B4-BE49-F238E27FC236}">
                <a16:creationId xmlns:a16="http://schemas.microsoft.com/office/drawing/2014/main" id="{1E5AE799-ABE3-4D3F-A80A-884CEA37C3B9}"/>
              </a:ext>
            </a:extLst>
          </p:cNvPr>
          <p:cNvGrpSpPr/>
          <p:nvPr/>
        </p:nvGrpSpPr>
        <p:grpSpPr>
          <a:xfrm>
            <a:off x="0" y="1060962"/>
            <a:ext cx="12192000" cy="543169"/>
            <a:chOff x="-2203" y="1286002"/>
            <a:chExt cx="12192000" cy="543169"/>
          </a:xfrm>
        </p:grpSpPr>
        <p:sp>
          <p:nvSpPr>
            <p:cNvPr id="147" name="Freeform 3">
              <a:extLst>
                <a:ext uri="{FF2B5EF4-FFF2-40B4-BE49-F238E27FC236}">
                  <a16:creationId xmlns:a16="http://schemas.microsoft.com/office/drawing/2014/main" id="{459542A3-81C9-4ABA-A368-155B095BF138}"/>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48" name="内容占位符 2">
              <a:extLst>
                <a:ext uri="{FF2B5EF4-FFF2-40B4-BE49-F238E27FC236}">
                  <a16:creationId xmlns:a16="http://schemas.microsoft.com/office/drawing/2014/main" id="{F88EF3D9-4C0B-4E36-B69C-575F932F5DEE}"/>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类的定义</a:t>
              </a:r>
            </a:p>
          </p:txBody>
        </p:sp>
      </p:grpSp>
      <p:sp>
        <p:nvSpPr>
          <p:cNvPr id="149" name="矩形 148">
            <a:extLst>
              <a:ext uri="{FF2B5EF4-FFF2-40B4-BE49-F238E27FC236}">
                <a16:creationId xmlns:a16="http://schemas.microsoft.com/office/drawing/2014/main" id="{120F3879-02C0-4FDE-BBA3-EEB0E73518AF}"/>
              </a:ext>
            </a:extLst>
          </p:cNvPr>
          <p:cNvSpPr/>
          <p:nvPr/>
        </p:nvSpPr>
        <p:spPr>
          <a:xfrm>
            <a:off x="1588" y="1610720"/>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945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ircle(in)">
                                      <p:cBhvr>
                                        <p:cTn id="7" dur="2000"/>
                                        <p:tgtEl>
                                          <p:spTgt spid="34"/>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1000" fill="hold"/>
                                        <p:tgtEl>
                                          <p:spTgt spid="35"/>
                                        </p:tgtEl>
                                        <p:attrNameLst>
                                          <p:attrName>ppt_w</p:attrName>
                                        </p:attrNameLst>
                                      </p:cBhvr>
                                      <p:tavLst>
                                        <p:tav tm="0">
                                          <p:val>
                                            <p:fltVal val="0"/>
                                          </p:val>
                                        </p:tav>
                                        <p:tav tm="100000">
                                          <p:val>
                                            <p:strVal val="#ppt_w"/>
                                          </p:val>
                                        </p:tav>
                                      </p:tavLst>
                                    </p:anim>
                                    <p:anim calcmode="lin" valueType="num">
                                      <p:cBhvr>
                                        <p:cTn id="12" dur="1000" fill="hold"/>
                                        <p:tgtEl>
                                          <p:spTgt spid="35"/>
                                        </p:tgtEl>
                                        <p:attrNameLst>
                                          <p:attrName>ppt_h</p:attrName>
                                        </p:attrNameLst>
                                      </p:cBhvr>
                                      <p:tavLst>
                                        <p:tav tm="0">
                                          <p:val>
                                            <p:fltVal val="0"/>
                                          </p:val>
                                        </p:tav>
                                        <p:tav tm="100000">
                                          <p:val>
                                            <p:strVal val="#ppt_h"/>
                                          </p:val>
                                        </p:tav>
                                      </p:tavLst>
                                    </p:anim>
                                    <p:anim calcmode="lin" valueType="num">
                                      <p:cBhvr>
                                        <p:cTn id="13" dur="1000" fill="hold"/>
                                        <p:tgtEl>
                                          <p:spTgt spid="35"/>
                                        </p:tgtEl>
                                        <p:attrNameLst>
                                          <p:attrName>style.rotation</p:attrName>
                                        </p:attrNameLst>
                                      </p:cBhvr>
                                      <p:tavLst>
                                        <p:tav tm="0">
                                          <p:val>
                                            <p:fltVal val="90"/>
                                          </p:val>
                                        </p:tav>
                                        <p:tav tm="100000">
                                          <p:val>
                                            <p:fltVal val="0"/>
                                          </p:val>
                                        </p:tav>
                                      </p:tavLst>
                                    </p:anim>
                                    <p:animEffect transition="in" filter="fade">
                                      <p:cBhvr>
                                        <p:cTn id="14" dur="1000"/>
                                        <p:tgtEl>
                                          <p:spTgt spid="35"/>
                                        </p:tgtEl>
                                      </p:cBhvr>
                                    </p:animEffect>
                                  </p:childTnLst>
                                </p:cTn>
                              </p:par>
                            </p:childTnLst>
                          </p:cTn>
                        </p:par>
                        <p:par>
                          <p:cTn id="15" fill="hold">
                            <p:stCondLst>
                              <p:cond delay="3000"/>
                            </p:stCondLst>
                            <p:childTnLst>
                              <p:par>
                                <p:cTn id="16" presetID="13" presetClass="entr" presetSubtype="16"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plus(in)">
                                      <p:cBhvr>
                                        <p:cTn id="18" dur="2000"/>
                                        <p:tgtEl>
                                          <p:spTgt spid="3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inVertical)">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17051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58416593-564B-4F83-9931-F7593A36ED02}"/>
              </a:ext>
            </a:extLst>
          </p:cNvPr>
          <p:cNvSpPr txBox="1">
            <a:spLocks noChangeArrowheads="1"/>
          </p:cNvSpPr>
          <p:nvPr/>
        </p:nvSpPr>
        <p:spPr bwMode="auto">
          <a:xfrm>
            <a:off x="821780" y="98238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dirty="0">
                <a:latin typeface="Courier New" panose="02070309020205020404" pitchFamily="49" charset="0"/>
              </a:rPr>
              <a:t>Use of an Inner Class to Access Object State </a:t>
            </a:r>
            <a:endParaRPr lang="zh-CN" altLang="en-US" dirty="0">
              <a:latin typeface="Courier New" panose="02070309020205020404" pitchFamily="49" charset="0"/>
            </a:endParaRPr>
          </a:p>
        </p:txBody>
      </p:sp>
      <p:sp>
        <p:nvSpPr>
          <p:cNvPr id="29" name="Rectangle 3">
            <a:extLst>
              <a:ext uri="{FF2B5EF4-FFF2-40B4-BE49-F238E27FC236}">
                <a16:creationId xmlns:a16="http://schemas.microsoft.com/office/drawing/2014/main" id="{19DC95F1-DD00-41A3-93AE-1101AE3A909F}"/>
              </a:ext>
            </a:extLst>
          </p:cNvPr>
          <p:cNvSpPr txBox="1">
            <a:spLocks noChangeArrowheads="1"/>
          </p:cNvSpPr>
          <p:nvPr/>
        </p:nvSpPr>
        <p:spPr>
          <a:xfrm>
            <a:off x="1400238" y="1840136"/>
            <a:ext cx="9144000"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an object of an inner class always gets an implicit reference to the object that created it. </a:t>
            </a:r>
            <a:endParaRPr lang="en-US" altLang="zh-CN" dirty="0">
              <a:latin typeface="Times New Roman" panose="02020603050405020304" pitchFamily="18" charset="0"/>
            </a:endParaRPr>
          </a:p>
        </p:txBody>
      </p:sp>
      <p:pic>
        <p:nvPicPr>
          <p:cNvPr id="30" name="Picture 6">
            <a:extLst>
              <a:ext uri="{FF2B5EF4-FFF2-40B4-BE49-F238E27FC236}">
                <a16:creationId xmlns:a16="http://schemas.microsoft.com/office/drawing/2014/main" id="{40F6ACA2-76E3-414C-BFF3-014100034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613" y="2919636"/>
            <a:ext cx="5976938" cy="281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448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2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9">
                                            <p:txEl>
                                              <p:pRg st="0" end="0"/>
                                            </p:txEl>
                                          </p:spTgt>
                                        </p:tgtEl>
                                        <p:attrNameLst>
                                          <p:attrName>style.visibility</p:attrName>
                                        </p:attrNameLst>
                                      </p:cBhvr>
                                      <p:to>
                                        <p:strVal val="visible"/>
                                      </p:to>
                                    </p:set>
                                    <p:anim calcmode="lin" valueType="num">
                                      <p:cBhvr additive="base">
                                        <p:cTn id="2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ppt_x"/>
                                          </p:val>
                                        </p:tav>
                                        <p:tav tm="100000">
                                          <p:val>
                                            <p:strVal val="#ppt_x"/>
                                          </p:val>
                                        </p:tav>
                                      </p:tavLst>
                                    </p:anim>
                                    <p:anim calcmode="lin" valueType="num">
                                      <p:cBhvr additive="base">
                                        <p:cTn id="2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2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58416593-564B-4F83-9931-F7593A36ED02}"/>
              </a:ext>
            </a:extLst>
          </p:cNvPr>
          <p:cNvSpPr txBox="1">
            <a:spLocks noChangeArrowheads="1"/>
          </p:cNvSpPr>
          <p:nvPr/>
        </p:nvSpPr>
        <p:spPr bwMode="auto">
          <a:xfrm>
            <a:off x="821780" y="98238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dirty="0">
                <a:latin typeface="Courier New" panose="02070309020205020404" pitchFamily="49" charset="0"/>
              </a:rPr>
              <a:t>Use of an Inner Class to Access Object State </a:t>
            </a:r>
            <a:endParaRPr lang="zh-CN" altLang="en-US" dirty="0">
              <a:latin typeface="Courier New" panose="02070309020205020404" pitchFamily="49" charset="0"/>
            </a:endParaRPr>
          </a:p>
        </p:txBody>
      </p:sp>
      <p:sp>
        <p:nvSpPr>
          <p:cNvPr id="29" name="Rectangle 3">
            <a:extLst>
              <a:ext uri="{FF2B5EF4-FFF2-40B4-BE49-F238E27FC236}">
                <a16:creationId xmlns:a16="http://schemas.microsoft.com/office/drawing/2014/main" id="{1874BDBD-C801-4378-AAB7-E8BD99B9D339}"/>
              </a:ext>
            </a:extLst>
          </p:cNvPr>
          <p:cNvSpPr txBox="1">
            <a:spLocks noChangeArrowheads="1"/>
          </p:cNvSpPr>
          <p:nvPr/>
        </p:nvSpPr>
        <p:spPr>
          <a:xfrm>
            <a:off x="1091260" y="1582510"/>
            <a:ext cx="10057316" cy="478253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3500" dirty="0">
                <a:latin typeface="Times New Roman" panose="02020603050405020304" pitchFamily="18" charset="0"/>
              </a:rPr>
              <a:t>This reference is invisible in the definition of the inner class. However, to illuminate the concept, let us call the reference to the outer object outer. Then, the </a:t>
            </a:r>
            <a:r>
              <a:rPr lang="en-US" altLang="zh-CN" sz="3500" dirty="0" err="1">
                <a:latin typeface="Times New Roman" panose="02020603050405020304" pitchFamily="18" charset="0"/>
              </a:rPr>
              <a:t>actionPerformed</a:t>
            </a:r>
            <a:r>
              <a:rPr lang="en-US" altLang="zh-CN" sz="3500" dirty="0">
                <a:latin typeface="Times New Roman" panose="02020603050405020304" pitchFamily="18" charset="0"/>
              </a:rPr>
              <a:t> method is equivalent to the following:</a:t>
            </a:r>
          </a:p>
          <a:p>
            <a:pPr marL="0" indent="0">
              <a:buFont typeface="Wingdings" panose="05000000000000000000" pitchFamily="2" charset="2"/>
              <a:buNone/>
            </a:pPr>
            <a:endParaRPr lang="en-US" altLang="zh-CN" sz="3500" dirty="0">
              <a:latin typeface="Times New Roman" panose="02020603050405020304" pitchFamily="18" charset="0"/>
            </a:endParaRPr>
          </a:p>
          <a:p>
            <a:pPr marL="0" indent="0">
              <a:buFont typeface="Wingdings" panose="05000000000000000000" pitchFamily="2" charset="2"/>
              <a:buNone/>
            </a:pPr>
            <a:r>
              <a:rPr lang="en-US" altLang="zh-CN" b="1" dirty="0">
                <a:solidFill>
                  <a:srgbClr val="0000FF"/>
                </a:solidFill>
                <a:latin typeface="Times New Roman" panose="02020603050405020304" pitchFamily="18" charset="0"/>
              </a:rPr>
              <a:t>public void </a:t>
            </a:r>
            <a:r>
              <a:rPr lang="en-US" altLang="zh-CN" b="1" dirty="0" err="1">
                <a:solidFill>
                  <a:srgbClr val="0000FF"/>
                </a:solidFill>
                <a:latin typeface="Times New Roman" panose="02020603050405020304" pitchFamily="18" charset="0"/>
              </a:rPr>
              <a:t>actionPerformed</a:t>
            </a:r>
            <a:r>
              <a:rPr lang="en-US" altLang="zh-CN" b="1" dirty="0">
                <a:solidFill>
                  <a:srgbClr val="0000FF"/>
                </a:solidFill>
                <a:latin typeface="Times New Roman" panose="02020603050405020304" pitchFamily="18" charset="0"/>
              </a:rPr>
              <a:t>(</a:t>
            </a:r>
            <a:r>
              <a:rPr lang="en-US" altLang="zh-CN" b="1" dirty="0" err="1">
                <a:solidFill>
                  <a:srgbClr val="0000FF"/>
                </a:solidFill>
                <a:latin typeface="Times New Roman" panose="02020603050405020304" pitchFamily="18" charset="0"/>
              </a:rPr>
              <a:t>ActionEvent</a:t>
            </a:r>
            <a:r>
              <a:rPr lang="en-US" altLang="zh-CN" b="1" dirty="0">
                <a:solidFill>
                  <a:srgbClr val="0000FF"/>
                </a:solidFill>
                <a:latin typeface="Times New Roman" panose="02020603050405020304" pitchFamily="18" charset="0"/>
              </a:rPr>
              <a:t> event) { </a:t>
            </a:r>
          </a:p>
          <a:p>
            <a:pPr marL="0" indent="0">
              <a:buFont typeface="Wingdings" panose="05000000000000000000" pitchFamily="2" charset="2"/>
              <a:buNone/>
            </a:pPr>
            <a:r>
              <a:rPr lang="en-US" altLang="zh-CN" b="1" dirty="0">
                <a:solidFill>
                  <a:srgbClr val="0000FF"/>
                </a:solidFill>
                <a:latin typeface="Times New Roman" panose="02020603050405020304" pitchFamily="18" charset="0"/>
              </a:rPr>
              <a:t>	Date now = new Date(); </a:t>
            </a:r>
          </a:p>
          <a:p>
            <a:pPr marL="0" indent="0">
              <a:buFont typeface="Wingdings" panose="05000000000000000000" pitchFamily="2" charset="2"/>
              <a:buNone/>
            </a:pPr>
            <a:r>
              <a:rPr lang="en-US" altLang="zh-CN" b="1" dirty="0">
                <a:solidFill>
                  <a:srgbClr val="0000FF"/>
                </a:solidFill>
                <a:latin typeface="Times New Roman" panose="02020603050405020304" pitchFamily="18" charset="0"/>
              </a:rPr>
              <a:t>	</a:t>
            </a:r>
            <a:r>
              <a:rPr lang="en-US" altLang="zh-CN" b="1" dirty="0" err="1">
                <a:solidFill>
                  <a:srgbClr val="0000FF"/>
                </a:solidFill>
                <a:latin typeface="Times New Roman" panose="02020603050405020304" pitchFamily="18" charset="0"/>
              </a:rPr>
              <a:t>System.out.println</a:t>
            </a:r>
            <a:r>
              <a:rPr lang="en-US" altLang="zh-CN" b="1" dirty="0">
                <a:solidFill>
                  <a:srgbClr val="0000FF"/>
                </a:solidFill>
                <a:latin typeface="Times New Roman" panose="02020603050405020304" pitchFamily="18" charset="0"/>
              </a:rPr>
              <a:t>("At the tone, the time is " + now);</a:t>
            </a:r>
          </a:p>
          <a:p>
            <a:pPr marL="0" indent="0">
              <a:buFont typeface="Wingdings" panose="05000000000000000000" pitchFamily="2" charset="2"/>
              <a:buNone/>
            </a:pPr>
            <a:r>
              <a:rPr lang="en-US" altLang="zh-CN" b="1" dirty="0">
                <a:solidFill>
                  <a:srgbClr val="0000FF"/>
                </a:solidFill>
                <a:latin typeface="Times New Roman" panose="02020603050405020304" pitchFamily="18" charset="0"/>
              </a:rPr>
              <a:t>	if (</a:t>
            </a:r>
            <a:r>
              <a:rPr lang="en-US" altLang="zh-CN" b="1" dirty="0" err="1">
                <a:solidFill>
                  <a:srgbClr val="0000FF"/>
                </a:solidFill>
                <a:latin typeface="Times New Roman" panose="02020603050405020304" pitchFamily="18" charset="0"/>
              </a:rPr>
              <a:t>outer.beep</a:t>
            </a:r>
            <a:r>
              <a:rPr lang="en-US" altLang="zh-CN" b="1" dirty="0">
                <a:solidFill>
                  <a:srgbClr val="0000FF"/>
                </a:solidFill>
                <a:latin typeface="Times New Roman" panose="02020603050405020304" pitchFamily="18" charset="0"/>
              </a:rPr>
              <a:t>) </a:t>
            </a:r>
          </a:p>
          <a:p>
            <a:pPr marL="0" indent="0">
              <a:buFont typeface="Wingdings" panose="05000000000000000000" pitchFamily="2" charset="2"/>
              <a:buNone/>
            </a:pPr>
            <a:r>
              <a:rPr lang="en-US" altLang="zh-CN" b="1" dirty="0">
                <a:solidFill>
                  <a:srgbClr val="0000FF"/>
                </a:solidFill>
                <a:latin typeface="Times New Roman" panose="02020603050405020304" pitchFamily="18" charset="0"/>
              </a:rPr>
              <a:t>		</a:t>
            </a:r>
            <a:r>
              <a:rPr lang="en-US" altLang="zh-CN" b="1" dirty="0" err="1">
                <a:solidFill>
                  <a:srgbClr val="0000FF"/>
                </a:solidFill>
                <a:latin typeface="Times New Roman" panose="02020603050405020304" pitchFamily="18" charset="0"/>
              </a:rPr>
              <a:t>Toolkit.getDefaultToolkit</a:t>
            </a:r>
            <a:r>
              <a:rPr lang="en-US" altLang="zh-CN" b="1" dirty="0">
                <a:solidFill>
                  <a:srgbClr val="0000FF"/>
                </a:solidFill>
                <a:latin typeface="Times New Roman" panose="02020603050405020304" pitchFamily="18" charset="0"/>
              </a:rPr>
              <a:t>().beep(); </a:t>
            </a:r>
          </a:p>
          <a:p>
            <a:pPr marL="0" indent="0">
              <a:buFont typeface="Wingdings" panose="05000000000000000000" pitchFamily="2" charset="2"/>
              <a:buNone/>
            </a:pPr>
            <a:r>
              <a:rPr lang="en-US" altLang="zh-CN" b="1" dirty="0">
                <a:solidFill>
                  <a:srgbClr val="0000FF"/>
                </a:solidFill>
                <a:latin typeface="Times New Roman" panose="02020603050405020304" pitchFamily="18" charset="0"/>
              </a:rPr>
              <a:t>}</a:t>
            </a:r>
            <a:r>
              <a:rPr lang="en-US" altLang="zh-CN" dirty="0">
                <a:solidFill>
                  <a:srgbClr val="0000FF"/>
                </a:solidFill>
                <a:latin typeface="Times New Roman" panose="02020603050405020304" pitchFamily="18" charset="0"/>
              </a:rPr>
              <a:t> </a:t>
            </a:r>
          </a:p>
        </p:txBody>
      </p:sp>
    </p:spTree>
    <p:extLst>
      <p:ext uri="{BB962C8B-B14F-4D97-AF65-F5344CB8AC3E}">
        <p14:creationId xmlns:p14="http://schemas.microsoft.com/office/powerpoint/2010/main" val="135806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2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9">
                                            <p:txEl>
                                              <p:pRg st="0" end="0"/>
                                            </p:txEl>
                                          </p:spTgt>
                                        </p:tgtEl>
                                        <p:attrNameLst>
                                          <p:attrName>style.visibility</p:attrName>
                                        </p:attrNameLst>
                                      </p:cBhvr>
                                      <p:to>
                                        <p:strVal val="visible"/>
                                      </p:to>
                                    </p:set>
                                    <p:anim calcmode="lin" valueType="num">
                                      <p:cBhvr additive="base">
                                        <p:cTn id="2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
                                            <p:txEl>
                                              <p:pRg st="2" end="2"/>
                                            </p:txEl>
                                          </p:spTgt>
                                        </p:tgtEl>
                                        <p:attrNameLst>
                                          <p:attrName>style.visibility</p:attrName>
                                        </p:attrNameLst>
                                      </p:cBhvr>
                                      <p:to>
                                        <p:strVal val="visible"/>
                                      </p:to>
                                    </p:set>
                                    <p:anim calcmode="lin" valueType="num">
                                      <p:cBhvr additive="base">
                                        <p:cTn id="28"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9">
                                            <p:txEl>
                                              <p:pRg st="2" end="2"/>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
                                            <p:txEl>
                                              <p:pRg st="3" end="3"/>
                                            </p:txEl>
                                          </p:spTgt>
                                        </p:tgtEl>
                                        <p:attrNameLst>
                                          <p:attrName>style.visibility</p:attrName>
                                        </p:attrNameLst>
                                      </p:cBhvr>
                                      <p:to>
                                        <p:strVal val="visible"/>
                                      </p:to>
                                    </p:set>
                                    <p:anim calcmode="lin" valueType="num">
                                      <p:cBhvr additive="base">
                                        <p:cTn id="32" dur="5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
                                            <p:txEl>
                                              <p:pRg st="3" end="3"/>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9">
                                            <p:txEl>
                                              <p:pRg st="4" end="4"/>
                                            </p:txEl>
                                          </p:spTgt>
                                        </p:tgtEl>
                                        <p:attrNameLst>
                                          <p:attrName>style.visibility</p:attrName>
                                        </p:attrNameLst>
                                      </p:cBhvr>
                                      <p:to>
                                        <p:strVal val="visible"/>
                                      </p:to>
                                    </p:set>
                                    <p:anim calcmode="lin" valueType="num">
                                      <p:cBhvr additive="base">
                                        <p:cTn id="36" dur="5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9">
                                            <p:txEl>
                                              <p:pRg st="4" end="4"/>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9">
                                            <p:txEl>
                                              <p:pRg st="5" end="5"/>
                                            </p:txEl>
                                          </p:spTgt>
                                        </p:tgtEl>
                                        <p:attrNameLst>
                                          <p:attrName>style.visibility</p:attrName>
                                        </p:attrNameLst>
                                      </p:cBhvr>
                                      <p:to>
                                        <p:strVal val="visible"/>
                                      </p:to>
                                    </p:set>
                                    <p:anim calcmode="lin" valueType="num">
                                      <p:cBhvr additive="base">
                                        <p:cTn id="40" dur="500" fill="hold"/>
                                        <p:tgtEl>
                                          <p:spTgt spid="29">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9">
                                            <p:txEl>
                                              <p:pRg st="5" end="5"/>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9">
                                            <p:txEl>
                                              <p:pRg st="6" end="6"/>
                                            </p:txEl>
                                          </p:spTgt>
                                        </p:tgtEl>
                                        <p:attrNameLst>
                                          <p:attrName>style.visibility</p:attrName>
                                        </p:attrNameLst>
                                      </p:cBhvr>
                                      <p:to>
                                        <p:strVal val="visible"/>
                                      </p:to>
                                    </p:set>
                                    <p:anim calcmode="lin" valueType="num">
                                      <p:cBhvr additive="base">
                                        <p:cTn id="44" dur="500" fill="hold"/>
                                        <p:tgtEl>
                                          <p:spTgt spid="29">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9">
                                            <p:txEl>
                                              <p:pRg st="6" end="6"/>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9">
                                            <p:txEl>
                                              <p:pRg st="7" end="7"/>
                                            </p:txEl>
                                          </p:spTgt>
                                        </p:tgtEl>
                                        <p:attrNameLst>
                                          <p:attrName>style.visibility</p:attrName>
                                        </p:attrNameLst>
                                      </p:cBhvr>
                                      <p:to>
                                        <p:strVal val="visible"/>
                                      </p:to>
                                    </p:set>
                                    <p:anim calcmode="lin" valueType="num">
                                      <p:cBhvr additive="base">
                                        <p:cTn id="48" dur="500" fill="hold"/>
                                        <p:tgtEl>
                                          <p:spTgt spid="29">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2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58416593-564B-4F83-9931-F7593A36ED02}"/>
              </a:ext>
            </a:extLst>
          </p:cNvPr>
          <p:cNvSpPr txBox="1">
            <a:spLocks noChangeArrowheads="1"/>
          </p:cNvSpPr>
          <p:nvPr/>
        </p:nvSpPr>
        <p:spPr bwMode="auto">
          <a:xfrm>
            <a:off x="821780" y="98238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dirty="0">
                <a:latin typeface="Courier New" panose="02070309020205020404" pitchFamily="49" charset="0"/>
              </a:rPr>
              <a:t>Use of an Inner Class to Access Object State </a:t>
            </a:r>
            <a:endParaRPr lang="zh-CN" altLang="en-US" dirty="0">
              <a:latin typeface="Courier New" panose="02070309020205020404" pitchFamily="49" charset="0"/>
            </a:endParaRPr>
          </a:p>
        </p:txBody>
      </p:sp>
      <p:sp>
        <p:nvSpPr>
          <p:cNvPr id="30" name="Rectangle 3">
            <a:extLst>
              <a:ext uri="{FF2B5EF4-FFF2-40B4-BE49-F238E27FC236}">
                <a16:creationId xmlns:a16="http://schemas.microsoft.com/office/drawing/2014/main" id="{DE9F001D-808D-409B-87D5-B7DF138369FD}"/>
              </a:ext>
            </a:extLst>
          </p:cNvPr>
          <p:cNvSpPr txBox="1">
            <a:spLocks noChangeArrowheads="1"/>
          </p:cNvSpPr>
          <p:nvPr/>
        </p:nvSpPr>
        <p:spPr>
          <a:xfrm>
            <a:off x="1364179" y="2106151"/>
            <a:ext cx="9144000"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The outer class reference is set in the constructor. Because the TalkingClock defines no constructors, the compiler synthesizes a constructor, generating code like this:</a:t>
            </a:r>
          </a:p>
          <a:p>
            <a:pPr marL="0" indent="0">
              <a:buFont typeface="Wingdings" panose="05000000000000000000" pitchFamily="2" charset="2"/>
              <a:buNone/>
            </a:pPr>
            <a:r>
              <a:rPr lang="en-US" altLang="zh-CN" sz="2400" b="1">
                <a:latin typeface="Times New Roman" panose="02020603050405020304" pitchFamily="18" charset="0"/>
              </a:rPr>
              <a:t>public TimePrinter(TalkingClock clock) {</a:t>
            </a:r>
            <a:br>
              <a:rPr lang="en-US" altLang="zh-CN" sz="2400" b="1">
                <a:latin typeface="Times New Roman" panose="02020603050405020304" pitchFamily="18" charset="0"/>
              </a:rPr>
            </a:br>
            <a:r>
              <a:rPr lang="en-US" altLang="zh-CN" sz="2400" b="1">
                <a:latin typeface="Times New Roman" panose="02020603050405020304" pitchFamily="18" charset="0"/>
              </a:rPr>
              <a:t>	outer = clock;</a:t>
            </a:r>
            <a:br>
              <a:rPr lang="en-US" altLang="zh-CN" sz="2400" b="1">
                <a:latin typeface="Times New Roman" panose="02020603050405020304" pitchFamily="18" charset="0"/>
              </a:rPr>
            </a:br>
            <a:r>
              <a:rPr lang="en-US" altLang="zh-CN" sz="2400" b="1">
                <a:latin typeface="Times New Roman" panose="02020603050405020304" pitchFamily="18" charset="0"/>
              </a:rPr>
              <a:t>}</a:t>
            </a:r>
          </a:p>
          <a:p>
            <a:pPr marL="0" indent="0">
              <a:buFont typeface="Wingdings" panose="05000000000000000000" pitchFamily="2" charset="2"/>
              <a:buNone/>
            </a:pPr>
            <a:r>
              <a:rPr lang="en-US" altLang="zh-CN">
                <a:latin typeface="Times New Roman" panose="02020603050405020304" pitchFamily="18" charset="0"/>
              </a:rPr>
              <a:t>Again, please note, outer is not a Java keyword. We just use it to illustrate the mechanism involved in an inner class.</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59254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0">
                                            <p:txEl>
                                              <p:pRg st="0" end="0"/>
                                            </p:txEl>
                                          </p:spTgt>
                                        </p:tgtEl>
                                        <p:attrNameLst>
                                          <p:attrName>style.visibility</p:attrName>
                                        </p:attrNameLst>
                                      </p:cBhvr>
                                      <p:to>
                                        <p:strVal val="visible"/>
                                      </p:to>
                                    </p:set>
                                    <p:anim calcmode="lin" valueType="num">
                                      <p:cBhvr additive="base">
                                        <p:cTn id="2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0">
                                            <p:txEl>
                                              <p:pRg st="1" end="1"/>
                                            </p:txEl>
                                          </p:spTgt>
                                        </p:tgtEl>
                                        <p:attrNameLst>
                                          <p:attrName>style.visibility</p:attrName>
                                        </p:attrNameLst>
                                      </p:cBhvr>
                                      <p:to>
                                        <p:strVal val="visible"/>
                                      </p:to>
                                    </p:set>
                                    <p:anim calcmode="lin" valueType="num">
                                      <p:cBhvr additive="base">
                                        <p:cTn id="28"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0">
                                            <p:txEl>
                                              <p:pRg st="2" end="2"/>
                                            </p:txEl>
                                          </p:spTgt>
                                        </p:tgtEl>
                                        <p:attrNameLst>
                                          <p:attrName>style.visibility</p:attrName>
                                        </p:attrNameLst>
                                      </p:cBhvr>
                                      <p:to>
                                        <p:strVal val="visible"/>
                                      </p:to>
                                    </p:set>
                                    <p:anim calcmode="lin" valueType="num">
                                      <p:cBhvr additive="base">
                                        <p:cTn id="34"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3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Rectangle 3">
            <a:extLst>
              <a:ext uri="{FF2B5EF4-FFF2-40B4-BE49-F238E27FC236}">
                <a16:creationId xmlns:a16="http://schemas.microsoft.com/office/drawing/2014/main" id="{224A97BF-A3C6-4DD4-99AA-373054495E23}"/>
              </a:ext>
            </a:extLst>
          </p:cNvPr>
          <p:cNvSpPr txBox="1">
            <a:spLocks noChangeArrowheads="1"/>
          </p:cNvSpPr>
          <p:nvPr/>
        </p:nvSpPr>
        <p:spPr>
          <a:xfrm>
            <a:off x="1524000" y="2035914"/>
            <a:ext cx="9144000"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The expression </a:t>
            </a:r>
            <a:r>
              <a:rPr lang="en-US" altLang="zh-CN" b="1" i="1" dirty="0" err="1">
                <a:solidFill>
                  <a:srgbClr val="0000FF"/>
                </a:solidFill>
                <a:latin typeface="Times New Roman" panose="02020603050405020304" pitchFamily="18" charset="0"/>
              </a:rPr>
              <a:t>OuterClass.this</a:t>
            </a:r>
            <a:r>
              <a:rPr lang="en-US" altLang="zh-CN" dirty="0">
                <a:latin typeface="Times New Roman" panose="02020603050405020304" pitchFamily="18" charset="0"/>
              </a:rPr>
              <a:t> denotes the outer class reference. For example, you can write the </a:t>
            </a:r>
            <a:r>
              <a:rPr lang="en-US" altLang="zh-CN" dirty="0" err="1">
                <a:latin typeface="Times New Roman" panose="02020603050405020304" pitchFamily="18" charset="0"/>
              </a:rPr>
              <a:t>actionPerformed</a:t>
            </a:r>
            <a:r>
              <a:rPr lang="en-US" altLang="zh-CN" dirty="0">
                <a:latin typeface="Times New Roman" panose="02020603050405020304" pitchFamily="18" charset="0"/>
              </a:rPr>
              <a:t> method of the </a:t>
            </a:r>
            <a:r>
              <a:rPr lang="en-US" altLang="zh-CN" dirty="0" err="1">
                <a:latin typeface="Times New Roman" panose="02020603050405020304" pitchFamily="18" charset="0"/>
              </a:rPr>
              <a:t>TimePrinter</a:t>
            </a:r>
            <a:r>
              <a:rPr lang="en-US" altLang="zh-CN" dirty="0">
                <a:latin typeface="Times New Roman" panose="02020603050405020304" pitchFamily="18" charset="0"/>
              </a:rPr>
              <a:t> inner class as</a:t>
            </a:r>
          </a:p>
          <a:p>
            <a:pPr marL="0" indent="0">
              <a:buFont typeface="Wingdings" panose="05000000000000000000" pitchFamily="2" charset="2"/>
              <a:buNone/>
            </a:pPr>
            <a:r>
              <a:rPr lang="en-US" altLang="zh-CN" b="1" dirty="0">
                <a:solidFill>
                  <a:srgbClr val="0000FF"/>
                </a:solidFill>
                <a:latin typeface="Times New Roman" panose="02020603050405020304" pitchFamily="18" charset="0"/>
              </a:rPr>
              <a:t>public void </a:t>
            </a:r>
            <a:r>
              <a:rPr lang="en-US" altLang="zh-CN" b="1" dirty="0" err="1">
                <a:solidFill>
                  <a:srgbClr val="0000FF"/>
                </a:solidFill>
                <a:latin typeface="Times New Roman" panose="02020603050405020304" pitchFamily="18" charset="0"/>
              </a:rPr>
              <a:t>actionPerformed</a:t>
            </a:r>
            <a:r>
              <a:rPr lang="en-US" altLang="zh-CN" b="1" dirty="0">
                <a:solidFill>
                  <a:srgbClr val="0000FF"/>
                </a:solidFill>
                <a:latin typeface="Times New Roman" panose="02020603050405020304" pitchFamily="18" charset="0"/>
              </a:rPr>
              <a:t>(</a:t>
            </a:r>
            <a:r>
              <a:rPr lang="en-US" altLang="zh-CN" b="1" dirty="0" err="1">
                <a:solidFill>
                  <a:srgbClr val="0000FF"/>
                </a:solidFill>
                <a:latin typeface="Times New Roman" panose="02020603050405020304" pitchFamily="18" charset="0"/>
              </a:rPr>
              <a:t>ActionEvent</a:t>
            </a:r>
            <a:r>
              <a:rPr lang="en-US" altLang="zh-CN" b="1" dirty="0">
                <a:solidFill>
                  <a:srgbClr val="0000FF"/>
                </a:solidFill>
                <a:latin typeface="Times New Roman" panose="02020603050405020304" pitchFamily="18" charset="0"/>
              </a:rPr>
              <a:t> event) {    </a:t>
            </a:r>
          </a:p>
          <a:p>
            <a:pPr marL="0" indent="0">
              <a:buFont typeface="Wingdings" panose="05000000000000000000" pitchFamily="2" charset="2"/>
              <a:buNone/>
            </a:pPr>
            <a:r>
              <a:rPr lang="en-US" altLang="zh-CN" b="1" dirty="0">
                <a:solidFill>
                  <a:srgbClr val="0000FF"/>
                </a:solidFill>
                <a:latin typeface="Times New Roman" panose="02020603050405020304" pitchFamily="18" charset="0"/>
              </a:rPr>
              <a:t>	 . . . 	</a:t>
            </a:r>
          </a:p>
          <a:p>
            <a:pPr marL="0" indent="0">
              <a:buFont typeface="Wingdings" panose="05000000000000000000" pitchFamily="2" charset="2"/>
              <a:buNone/>
            </a:pPr>
            <a:r>
              <a:rPr lang="en-US" altLang="zh-CN" b="1" dirty="0">
                <a:solidFill>
                  <a:srgbClr val="0000FF"/>
                </a:solidFill>
                <a:latin typeface="Times New Roman" panose="02020603050405020304" pitchFamily="18" charset="0"/>
              </a:rPr>
              <a:t>	if (</a:t>
            </a:r>
            <a:r>
              <a:rPr lang="en-US" altLang="zh-CN" b="1" dirty="0" err="1">
                <a:solidFill>
                  <a:srgbClr val="0000FF"/>
                </a:solidFill>
                <a:latin typeface="Times New Roman" panose="02020603050405020304" pitchFamily="18" charset="0"/>
              </a:rPr>
              <a:t>TalkingClock.this.beep</a:t>
            </a:r>
            <a:r>
              <a:rPr lang="en-US" altLang="zh-CN" b="1" dirty="0">
                <a:solidFill>
                  <a:srgbClr val="0000FF"/>
                </a:solidFill>
                <a:latin typeface="Times New Roman" panose="02020603050405020304" pitchFamily="18" charset="0"/>
              </a:rPr>
              <a:t>) 						</a:t>
            </a:r>
            <a:r>
              <a:rPr lang="en-US" altLang="zh-CN" b="1" dirty="0" err="1">
                <a:solidFill>
                  <a:srgbClr val="0000FF"/>
                </a:solidFill>
                <a:latin typeface="Times New Roman" panose="02020603050405020304" pitchFamily="18" charset="0"/>
              </a:rPr>
              <a:t>Toolkit.getDefaultToolkit</a:t>
            </a:r>
            <a:r>
              <a:rPr lang="en-US" altLang="zh-CN" b="1" dirty="0">
                <a:solidFill>
                  <a:srgbClr val="0000FF"/>
                </a:solidFill>
                <a:latin typeface="Times New Roman" panose="02020603050405020304" pitchFamily="18" charset="0"/>
              </a:rPr>
              <a:t>().beep();                     } </a:t>
            </a:r>
          </a:p>
        </p:txBody>
      </p:sp>
      <p:sp>
        <p:nvSpPr>
          <p:cNvPr id="32" name="Text Box 5">
            <a:extLst>
              <a:ext uri="{FF2B5EF4-FFF2-40B4-BE49-F238E27FC236}">
                <a16:creationId xmlns:a16="http://schemas.microsoft.com/office/drawing/2014/main" id="{73026774-99C1-4A32-95BD-1ABCF8DA000A}"/>
              </a:ext>
            </a:extLst>
          </p:cNvPr>
          <p:cNvSpPr txBox="1">
            <a:spLocks noChangeArrowheads="1"/>
          </p:cNvSpPr>
          <p:nvPr/>
        </p:nvSpPr>
        <p:spPr bwMode="auto">
          <a:xfrm>
            <a:off x="821780" y="935577"/>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dirty="0"/>
              <a:t>Special Syntax Rules for Inner Classes </a:t>
            </a:r>
            <a:endParaRPr lang="zh-CN" altLang="en-US" dirty="0"/>
          </a:p>
        </p:txBody>
      </p:sp>
    </p:spTree>
    <p:extLst>
      <p:ext uri="{BB962C8B-B14F-4D97-AF65-F5344CB8AC3E}">
        <p14:creationId xmlns:p14="http://schemas.microsoft.com/office/powerpoint/2010/main" val="377329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2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9">
                                            <p:txEl>
                                              <p:pRg st="0" end="0"/>
                                            </p:txEl>
                                          </p:spTgt>
                                        </p:tgtEl>
                                        <p:attrNameLst>
                                          <p:attrName>style.visibility</p:attrName>
                                        </p:attrNameLst>
                                      </p:cBhvr>
                                      <p:to>
                                        <p:strVal val="visible"/>
                                      </p:to>
                                    </p:set>
                                    <p:anim calcmode="lin" valueType="num">
                                      <p:cBhvr additive="base">
                                        <p:cTn id="2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
                                            <p:txEl>
                                              <p:pRg st="1" end="1"/>
                                            </p:txEl>
                                          </p:spTgt>
                                        </p:tgtEl>
                                        <p:attrNameLst>
                                          <p:attrName>style.visibility</p:attrName>
                                        </p:attrNameLst>
                                      </p:cBhvr>
                                      <p:to>
                                        <p:strVal val="visible"/>
                                      </p:to>
                                    </p:set>
                                    <p:anim calcmode="lin" valueType="num">
                                      <p:cBhvr additive="base">
                                        <p:cTn id="28"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9">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
                                            <p:txEl>
                                              <p:pRg st="2" end="2"/>
                                            </p:txEl>
                                          </p:spTgt>
                                        </p:tgtEl>
                                        <p:attrNameLst>
                                          <p:attrName>style.visibility</p:attrName>
                                        </p:attrNameLst>
                                      </p:cBhvr>
                                      <p:to>
                                        <p:strVal val="visible"/>
                                      </p:to>
                                    </p:set>
                                    <p:anim calcmode="lin" valueType="num">
                                      <p:cBhvr additive="base">
                                        <p:cTn id="32"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9">
                                            <p:txEl>
                                              <p:pRg st="3" end="3"/>
                                            </p:txEl>
                                          </p:spTgt>
                                        </p:tgtEl>
                                        <p:attrNameLst>
                                          <p:attrName>style.visibility</p:attrName>
                                        </p:attrNameLst>
                                      </p:cBhvr>
                                      <p:to>
                                        <p:strVal val="visible"/>
                                      </p:to>
                                    </p:set>
                                    <p:anim calcmode="lin" valueType="num">
                                      <p:cBhvr additive="base">
                                        <p:cTn id="36" dur="5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Text Box 5">
            <a:extLst>
              <a:ext uri="{FF2B5EF4-FFF2-40B4-BE49-F238E27FC236}">
                <a16:creationId xmlns:a16="http://schemas.microsoft.com/office/drawing/2014/main" id="{73026774-99C1-4A32-95BD-1ABCF8DA000A}"/>
              </a:ext>
            </a:extLst>
          </p:cNvPr>
          <p:cNvSpPr txBox="1">
            <a:spLocks noChangeArrowheads="1"/>
          </p:cNvSpPr>
          <p:nvPr/>
        </p:nvSpPr>
        <p:spPr bwMode="auto">
          <a:xfrm>
            <a:off x="821780" y="935577"/>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dirty="0"/>
              <a:t>Special Syntax Rules for Inner Classes </a:t>
            </a:r>
            <a:endParaRPr lang="zh-CN" altLang="en-US" dirty="0"/>
          </a:p>
        </p:txBody>
      </p:sp>
      <p:sp>
        <p:nvSpPr>
          <p:cNvPr id="30" name="Rectangle 3">
            <a:extLst>
              <a:ext uri="{FF2B5EF4-FFF2-40B4-BE49-F238E27FC236}">
                <a16:creationId xmlns:a16="http://schemas.microsoft.com/office/drawing/2014/main" id="{0AE24EE5-CD36-4C28-B67A-A2F27A8EEE2D}"/>
              </a:ext>
            </a:extLst>
          </p:cNvPr>
          <p:cNvSpPr txBox="1">
            <a:spLocks noChangeArrowheads="1"/>
          </p:cNvSpPr>
          <p:nvPr/>
        </p:nvSpPr>
        <p:spPr>
          <a:xfrm>
            <a:off x="1364179" y="1940993"/>
            <a:ext cx="9144000" cy="33845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Conversely, you can write the inner object constructor more explicitly, using the syntax</a:t>
            </a:r>
          </a:p>
          <a:p>
            <a:pPr marL="0" indent="0">
              <a:buFont typeface="Wingdings" panose="05000000000000000000" pitchFamily="2" charset="2"/>
              <a:buNone/>
            </a:pPr>
            <a:br>
              <a:rPr lang="en-US" altLang="zh-CN">
                <a:latin typeface="Times New Roman" panose="02020603050405020304" pitchFamily="18" charset="0"/>
              </a:rPr>
            </a:br>
            <a:r>
              <a:rPr lang="en-US" altLang="zh-CN" b="1">
                <a:solidFill>
                  <a:srgbClr val="0000FF"/>
                </a:solidFill>
                <a:latin typeface="Times New Roman" panose="02020603050405020304" pitchFamily="18" charset="0"/>
              </a:rPr>
              <a:t>outerObject.new InnerClass(construction parameters)</a:t>
            </a:r>
            <a:br>
              <a:rPr lang="en-US" altLang="zh-CN" b="1">
                <a:solidFill>
                  <a:srgbClr val="0000FF"/>
                </a:solidFill>
                <a:latin typeface="Times New Roman" panose="02020603050405020304" pitchFamily="18" charset="0"/>
              </a:rPr>
            </a:br>
            <a:endParaRPr lang="en-US" altLang="zh-CN" b="1">
              <a:solidFill>
                <a:srgbClr val="0000FF"/>
              </a:solidFill>
              <a:latin typeface="Times New Roman" panose="02020603050405020304" pitchFamily="18" charset="0"/>
            </a:endParaRPr>
          </a:p>
          <a:p>
            <a:pPr marL="0" indent="0">
              <a:buFont typeface="Wingdings" panose="05000000000000000000" pitchFamily="2" charset="2"/>
              <a:buNone/>
            </a:pPr>
            <a:r>
              <a:rPr lang="en-US" altLang="zh-CN">
                <a:latin typeface="Times New Roman" panose="02020603050405020304" pitchFamily="18" charset="0"/>
              </a:rPr>
              <a:t>For example,ActionListener listener = this.new TimePrinter();</a:t>
            </a:r>
          </a:p>
          <a:p>
            <a:pPr marL="0" indent="0">
              <a:buFont typeface="Wingdings" panose="05000000000000000000" pitchFamily="2" charset="2"/>
              <a:buNone/>
            </a:pPr>
            <a:r>
              <a:rPr lang="en-US" altLang="zh-CN" sz="2400" b="1">
                <a:solidFill>
                  <a:srgbClr val="0000FF"/>
                </a:solidFill>
                <a:latin typeface="Times New Roman" panose="02020603050405020304" pitchFamily="18" charset="0"/>
              </a:rPr>
              <a:t>TalkingClock jabberer = new TalkingClock(1000, true); TalkingClock.TimePrinter listener = jabberer.new TimePrinter();  </a:t>
            </a:r>
            <a:endParaRPr lang="en-US" altLang="zh-CN" sz="2400" b="1"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310610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0">
                                            <p:txEl>
                                              <p:pRg st="0" end="0"/>
                                            </p:txEl>
                                          </p:spTgt>
                                        </p:tgtEl>
                                        <p:attrNameLst>
                                          <p:attrName>style.visibility</p:attrName>
                                        </p:attrNameLst>
                                      </p:cBhvr>
                                      <p:to>
                                        <p:strVal val="visible"/>
                                      </p:to>
                                    </p:set>
                                    <p:anim calcmode="lin" valueType="num">
                                      <p:cBhvr additive="base">
                                        <p:cTn id="2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0">
                                            <p:txEl>
                                              <p:pRg st="1" end="1"/>
                                            </p:txEl>
                                          </p:spTgt>
                                        </p:tgtEl>
                                        <p:attrNameLst>
                                          <p:attrName>style.visibility</p:attrName>
                                        </p:attrNameLst>
                                      </p:cBhvr>
                                      <p:to>
                                        <p:strVal val="visible"/>
                                      </p:to>
                                    </p:set>
                                    <p:anim calcmode="lin" valueType="num">
                                      <p:cBhvr additive="base">
                                        <p:cTn id="28"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0">
                                            <p:txEl>
                                              <p:pRg st="2" end="2"/>
                                            </p:txEl>
                                          </p:spTgt>
                                        </p:tgtEl>
                                        <p:attrNameLst>
                                          <p:attrName>style.visibility</p:attrName>
                                        </p:attrNameLst>
                                      </p:cBhvr>
                                      <p:to>
                                        <p:strVal val="visible"/>
                                      </p:to>
                                    </p:set>
                                    <p:anim calcmode="lin" valueType="num">
                                      <p:cBhvr additive="base">
                                        <p:cTn id="34"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0">
                                            <p:txEl>
                                              <p:pRg st="3" end="3"/>
                                            </p:txEl>
                                          </p:spTgt>
                                        </p:tgtEl>
                                        <p:attrNameLst>
                                          <p:attrName>style.visibility</p:attrName>
                                        </p:attrNameLst>
                                      </p:cBhvr>
                                      <p:to>
                                        <p:strVal val="visible"/>
                                      </p:to>
                                    </p:set>
                                    <p:anim calcmode="lin" valueType="num">
                                      <p:cBhvr additive="base">
                                        <p:cTn id="40"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3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Rectangle 3">
            <a:extLst>
              <a:ext uri="{FF2B5EF4-FFF2-40B4-BE49-F238E27FC236}">
                <a16:creationId xmlns:a16="http://schemas.microsoft.com/office/drawing/2014/main" id="{84E5A206-2C1F-46AE-AAC4-E5718995DBA5}"/>
              </a:ext>
            </a:extLst>
          </p:cNvPr>
          <p:cNvSpPr txBox="1">
            <a:spLocks noChangeArrowheads="1"/>
          </p:cNvSpPr>
          <p:nvPr/>
        </p:nvSpPr>
        <p:spPr>
          <a:xfrm>
            <a:off x="1224611" y="2178098"/>
            <a:ext cx="9144000"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If you look carefully at the code of the </a:t>
            </a:r>
            <a:r>
              <a:rPr lang="en-US" altLang="zh-CN" b="1" i="1" dirty="0" err="1">
                <a:solidFill>
                  <a:srgbClr val="0000FF"/>
                </a:solidFill>
                <a:latin typeface="Times New Roman" panose="02020603050405020304" pitchFamily="18" charset="0"/>
              </a:rPr>
              <a:t>TalkingClock</a:t>
            </a:r>
            <a:r>
              <a:rPr lang="en-US" altLang="zh-CN" b="1" i="1" dirty="0">
                <a:solidFill>
                  <a:srgbClr val="0000FF"/>
                </a:solidFill>
                <a:latin typeface="Times New Roman" panose="02020603050405020304" pitchFamily="18" charset="0"/>
              </a:rPr>
              <a:t> </a:t>
            </a:r>
            <a:r>
              <a:rPr lang="en-US" altLang="zh-CN" dirty="0">
                <a:latin typeface="Times New Roman" panose="02020603050405020304" pitchFamily="18" charset="0"/>
              </a:rPr>
              <a:t>example, you will find that you need the name of the type </a:t>
            </a:r>
            <a:r>
              <a:rPr lang="en-US" altLang="zh-CN" b="1" i="1" dirty="0" err="1">
                <a:solidFill>
                  <a:srgbClr val="0000FF"/>
                </a:solidFill>
                <a:latin typeface="Times New Roman" panose="02020603050405020304" pitchFamily="18" charset="0"/>
              </a:rPr>
              <a:t>TimePrinter</a:t>
            </a:r>
            <a:r>
              <a:rPr lang="en-US" altLang="zh-CN" dirty="0">
                <a:latin typeface="Times New Roman" panose="02020603050405020304" pitchFamily="18" charset="0"/>
              </a:rPr>
              <a:t> only once: when you create an object of that type in the start method.</a:t>
            </a:r>
          </a:p>
          <a:p>
            <a:pPr marL="0" indent="0">
              <a:buFont typeface="Wingdings" panose="05000000000000000000" pitchFamily="2" charset="2"/>
              <a:buNone/>
            </a:pPr>
            <a:r>
              <a:rPr lang="en-US" altLang="zh-CN" dirty="0">
                <a:latin typeface="Times New Roman" panose="02020603050405020304" pitchFamily="18" charset="0"/>
              </a:rPr>
              <a:t>When you have a situation like this, </a:t>
            </a:r>
            <a:r>
              <a:rPr lang="en-US" altLang="zh-CN" b="1" i="1" dirty="0">
                <a:latin typeface="Times New Roman" panose="02020603050405020304" pitchFamily="18" charset="0"/>
              </a:rPr>
              <a:t>you can define the class locally in a single method.</a:t>
            </a:r>
          </a:p>
        </p:txBody>
      </p:sp>
      <p:sp>
        <p:nvSpPr>
          <p:cNvPr id="31" name="Text Box 5">
            <a:extLst>
              <a:ext uri="{FF2B5EF4-FFF2-40B4-BE49-F238E27FC236}">
                <a16:creationId xmlns:a16="http://schemas.microsoft.com/office/drawing/2014/main" id="{DE445470-DD3D-4059-AFBD-7ADF3BFFC267}"/>
              </a:ext>
            </a:extLst>
          </p:cNvPr>
          <p:cNvSpPr txBox="1">
            <a:spLocks noChangeArrowheads="1"/>
          </p:cNvSpPr>
          <p:nvPr/>
        </p:nvSpPr>
        <p:spPr bwMode="auto">
          <a:xfrm>
            <a:off x="1037920" y="85479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dirty="0">
                <a:latin typeface="Times New Roman" panose="02020603050405020304" pitchFamily="18" charset="0"/>
                <a:cs typeface="Times New Roman" panose="02020603050405020304" pitchFamily="18" charset="0"/>
              </a:rPr>
              <a:t>Local Inner Classes </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8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2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9">
                                            <p:txEl>
                                              <p:pRg st="0" end="0"/>
                                            </p:txEl>
                                          </p:spTgt>
                                        </p:tgtEl>
                                        <p:attrNameLst>
                                          <p:attrName>style.visibility</p:attrName>
                                        </p:attrNameLst>
                                      </p:cBhvr>
                                      <p:to>
                                        <p:strVal val="visible"/>
                                      </p:to>
                                    </p:set>
                                    <p:anim calcmode="lin" valueType="num">
                                      <p:cBhvr additive="base">
                                        <p:cTn id="2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
                                            <p:txEl>
                                              <p:pRg st="1" end="1"/>
                                            </p:txEl>
                                          </p:spTgt>
                                        </p:tgtEl>
                                        <p:attrNameLst>
                                          <p:attrName>style.visibility</p:attrName>
                                        </p:attrNameLst>
                                      </p:cBhvr>
                                      <p:to>
                                        <p:strVal val="visible"/>
                                      </p:to>
                                    </p:set>
                                    <p:anim calcmode="lin" valueType="num">
                                      <p:cBhvr additive="base">
                                        <p:cTn id="28"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2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DE445470-DD3D-4059-AFBD-7ADF3BFFC267}"/>
              </a:ext>
            </a:extLst>
          </p:cNvPr>
          <p:cNvSpPr txBox="1">
            <a:spLocks noChangeArrowheads="1"/>
          </p:cNvSpPr>
          <p:nvPr/>
        </p:nvSpPr>
        <p:spPr bwMode="auto">
          <a:xfrm>
            <a:off x="1037920" y="85479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dirty="0">
                <a:latin typeface="Times New Roman" panose="02020603050405020304" pitchFamily="18" charset="0"/>
                <a:cs typeface="Times New Roman" panose="02020603050405020304" pitchFamily="18" charset="0"/>
              </a:rPr>
              <a:t>Local Inner Classes </a:t>
            </a:r>
            <a:endParaRPr lang="zh-CN" altLang="en-US" b="1" dirty="0">
              <a:latin typeface="Times New Roman" panose="02020603050405020304" pitchFamily="18" charset="0"/>
              <a:cs typeface="Times New Roman" panose="02020603050405020304" pitchFamily="18" charset="0"/>
            </a:endParaRPr>
          </a:p>
        </p:txBody>
      </p:sp>
      <p:sp>
        <p:nvSpPr>
          <p:cNvPr id="30" name="Rectangle 3">
            <a:extLst>
              <a:ext uri="{FF2B5EF4-FFF2-40B4-BE49-F238E27FC236}">
                <a16:creationId xmlns:a16="http://schemas.microsoft.com/office/drawing/2014/main" id="{93B26C01-235F-41B8-BD66-7F67AE906E65}"/>
              </a:ext>
            </a:extLst>
          </p:cNvPr>
          <p:cNvSpPr txBox="1">
            <a:spLocks noChangeArrowheads="1"/>
          </p:cNvSpPr>
          <p:nvPr/>
        </p:nvSpPr>
        <p:spPr>
          <a:xfrm>
            <a:off x="872197" y="1804182"/>
            <a:ext cx="10371632" cy="37854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en-US" altLang="zh-CN" sz="2400">
                <a:latin typeface="Times New Roman" panose="02020603050405020304" pitchFamily="18" charset="0"/>
              </a:rPr>
              <a:t>public void start() { </a:t>
            </a:r>
          </a:p>
          <a:p>
            <a:pPr marL="0" indent="0">
              <a:spcBef>
                <a:spcPct val="0"/>
              </a:spcBef>
              <a:buFont typeface="Arial" panose="020B0604020202020204" pitchFamily="34" charset="0"/>
              <a:buNone/>
            </a:pPr>
            <a:r>
              <a:rPr lang="en-US" altLang="zh-CN" sz="2400">
                <a:latin typeface="Times New Roman" panose="02020603050405020304" pitchFamily="18" charset="0"/>
              </a:rPr>
              <a:t>	</a:t>
            </a:r>
            <a:r>
              <a:rPr lang="en-US" altLang="zh-CN" sz="2400" b="1">
                <a:solidFill>
                  <a:srgbClr val="0000FF"/>
                </a:solidFill>
                <a:latin typeface="Times New Roman" panose="02020603050405020304" pitchFamily="18" charset="0"/>
              </a:rPr>
              <a:t>class TimePrinter implements ActionListener { </a:t>
            </a:r>
          </a:p>
          <a:p>
            <a:pPr marL="0" indent="0">
              <a:spcBef>
                <a:spcPct val="0"/>
              </a:spcBef>
              <a:buFont typeface="Arial" panose="020B0604020202020204" pitchFamily="34" charset="0"/>
              <a:buNone/>
            </a:pPr>
            <a:r>
              <a:rPr lang="en-US" altLang="zh-CN" sz="2400" b="1">
                <a:solidFill>
                  <a:srgbClr val="0000FF"/>
                </a:solidFill>
                <a:latin typeface="Times New Roman" panose="02020603050405020304" pitchFamily="18" charset="0"/>
              </a:rPr>
              <a:t>		public void actionPerformed(ActionEvent event) { </a:t>
            </a:r>
          </a:p>
          <a:p>
            <a:pPr marL="0" indent="0">
              <a:spcBef>
                <a:spcPct val="0"/>
              </a:spcBef>
              <a:buFont typeface="Arial" panose="020B0604020202020204" pitchFamily="34" charset="0"/>
              <a:buNone/>
            </a:pPr>
            <a:r>
              <a:rPr lang="en-US" altLang="zh-CN" sz="2400" b="1">
                <a:solidFill>
                  <a:srgbClr val="0000FF"/>
                </a:solidFill>
                <a:latin typeface="Times New Roman" panose="02020603050405020304" pitchFamily="18" charset="0"/>
              </a:rPr>
              <a:t>			Date now = new Date(); </a:t>
            </a:r>
          </a:p>
          <a:p>
            <a:pPr marL="0" indent="0">
              <a:spcBef>
                <a:spcPct val="0"/>
              </a:spcBef>
              <a:buFont typeface="Arial" panose="020B0604020202020204" pitchFamily="34" charset="0"/>
              <a:buNone/>
            </a:pPr>
            <a:r>
              <a:rPr lang="en-US" altLang="zh-CN" sz="2400" b="1">
                <a:solidFill>
                  <a:srgbClr val="0000FF"/>
                </a:solidFill>
                <a:latin typeface="Times New Roman" panose="02020603050405020304" pitchFamily="18" charset="0"/>
              </a:rPr>
              <a:t>			System.out.println("At the tone, the time is " + now); </a:t>
            </a:r>
          </a:p>
          <a:p>
            <a:pPr marL="0" indent="0">
              <a:spcBef>
                <a:spcPct val="0"/>
              </a:spcBef>
              <a:buFont typeface="Arial" panose="020B0604020202020204" pitchFamily="34" charset="0"/>
              <a:buNone/>
            </a:pPr>
            <a:r>
              <a:rPr lang="en-US" altLang="zh-CN" sz="2400" b="1">
                <a:solidFill>
                  <a:srgbClr val="0000FF"/>
                </a:solidFill>
                <a:latin typeface="Times New Roman" panose="02020603050405020304" pitchFamily="18" charset="0"/>
              </a:rPr>
              <a:t>			if (beep) Toolkit.getDefaultToolkit().beep(); </a:t>
            </a:r>
          </a:p>
          <a:p>
            <a:pPr marL="0" indent="0">
              <a:spcBef>
                <a:spcPct val="0"/>
              </a:spcBef>
              <a:buFont typeface="Arial" panose="020B0604020202020204" pitchFamily="34" charset="0"/>
              <a:buNone/>
            </a:pPr>
            <a:r>
              <a:rPr lang="en-US" altLang="zh-CN" sz="2400" b="1">
                <a:solidFill>
                  <a:srgbClr val="0000FF"/>
                </a:solidFill>
                <a:latin typeface="Times New Roman" panose="02020603050405020304" pitchFamily="18" charset="0"/>
              </a:rPr>
              <a:t>		} </a:t>
            </a:r>
          </a:p>
          <a:p>
            <a:pPr marL="0" indent="0">
              <a:spcBef>
                <a:spcPct val="0"/>
              </a:spcBef>
              <a:buFont typeface="Arial" panose="020B0604020202020204" pitchFamily="34" charset="0"/>
              <a:buNone/>
            </a:pPr>
            <a:r>
              <a:rPr lang="en-US" altLang="zh-CN" sz="2400" b="1">
                <a:solidFill>
                  <a:srgbClr val="0000FF"/>
                </a:solidFill>
                <a:latin typeface="Times New Roman" panose="02020603050405020304" pitchFamily="18" charset="0"/>
              </a:rPr>
              <a:t>	}</a:t>
            </a:r>
            <a:r>
              <a:rPr lang="en-US" altLang="zh-CN" sz="2400">
                <a:latin typeface="Times New Roman" panose="02020603050405020304" pitchFamily="18" charset="0"/>
              </a:rPr>
              <a:t> </a:t>
            </a:r>
          </a:p>
          <a:p>
            <a:pPr marL="0" indent="0">
              <a:spcBef>
                <a:spcPct val="0"/>
              </a:spcBef>
              <a:buFont typeface="Arial" panose="020B0604020202020204" pitchFamily="34" charset="0"/>
              <a:buNone/>
            </a:pPr>
            <a:r>
              <a:rPr lang="en-US" altLang="zh-CN" sz="2400">
                <a:latin typeface="Times New Roman" panose="02020603050405020304" pitchFamily="18" charset="0"/>
              </a:rPr>
              <a:t>	ActionListener listener = new TimePrinter(); </a:t>
            </a:r>
          </a:p>
          <a:p>
            <a:pPr marL="0" indent="0">
              <a:spcBef>
                <a:spcPct val="0"/>
              </a:spcBef>
              <a:buFont typeface="Arial" panose="020B0604020202020204" pitchFamily="34" charset="0"/>
              <a:buNone/>
            </a:pPr>
            <a:r>
              <a:rPr lang="en-US" altLang="zh-CN" sz="2400">
                <a:latin typeface="Times New Roman" panose="02020603050405020304" pitchFamily="18" charset="0"/>
              </a:rPr>
              <a:t>	Timer t = new Timer(1000, listener); </a:t>
            </a:r>
          </a:p>
          <a:p>
            <a:pPr marL="0" indent="0">
              <a:spcBef>
                <a:spcPct val="0"/>
              </a:spcBef>
              <a:buFont typeface="Arial" panose="020B0604020202020204" pitchFamily="34" charset="0"/>
              <a:buNone/>
            </a:pPr>
            <a:r>
              <a:rPr lang="en-US" altLang="zh-CN" sz="2400">
                <a:latin typeface="Times New Roman" panose="02020603050405020304" pitchFamily="18" charset="0"/>
              </a:rPr>
              <a:t>	t.start(); </a:t>
            </a:r>
          </a:p>
          <a:p>
            <a:pPr marL="0" indent="0">
              <a:spcBef>
                <a:spcPct val="0"/>
              </a:spcBef>
              <a:buFont typeface="Arial" panose="020B0604020202020204" pitchFamily="34" charset="0"/>
              <a:buNone/>
            </a:pPr>
            <a:r>
              <a:rPr lang="en-US" altLang="zh-CN" sz="2400">
                <a:latin typeface="Times New Roman" panose="02020603050405020304" pitchFamily="18" charset="0"/>
              </a:rPr>
              <a:t>} </a:t>
            </a:r>
            <a:endParaRPr lang="en-US" altLang="zh-CN" sz="2400" dirty="0">
              <a:latin typeface="Times New Roman" panose="02020603050405020304" pitchFamily="18" charset="0"/>
            </a:endParaRPr>
          </a:p>
        </p:txBody>
      </p:sp>
    </p:spTree>
    <p:extLst>
      <p:ext uri="{BB962C8B-B14F-4D97-AF65-F5344CB8AC3E}">
        <p14:creationId xmlns:p14="http://schemas.microsoft.com/office/powerpoint/2010/main" val="182591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DE445470-DD3D-4059-AFBD-7ADF3BFFC267}"/>
              </a:ext>
            </a:extLst>
          </p:cNvPr>
          <p:cNvSpPr txBox="1">
            <a:spLocks noChangeArrowheads="1"/>
          </p:cNvSpPr>
          <p:nvPr/>
        </p:nvSpPr>
        <p:spPr bwMode="auto">
          <a:xfrm>
            <a:off x="1037920" y="85479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dirty="0">
                <a:latin typeface="Times New Roman" panose="02020603050405020304" pitchFamily="18" charset="0"/>
                <a:cs typeface="Times New Roman" panose="02020603050405020304" pitchFamily="18" charset="0"/>
              </a:rPr>
              <a:t>Local Inner Classes—</a:t>
            </a:r>
            <a:r>
              <a:rPr lang="zh-CN" altLang="en-US" b="1" dirty="0">
                <a:latin typeface="Times New Roman" panose="02020603050405020304" pitchFamily="18" charset="0"/>
                <a:cs typeface="Times New Roman" panose="02020603050405020304" pitchFamily="18" charset="0"/>
              </a:rPr>
              <a:t>几点说明</a:t>
            </a:r>
            <a:r>
              <a:rPr lang="en-US" altLang="zh-CN" b="1"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cs typeface="Times New Roman" panose="02020603050405020304" pitchFamily="18" charset="0"/>
            </a:endParaRPr>
          </a:p>
        </p:txBody>
      </p:sp>
      <p:sp>
        <p:nvSpPr>
          <p:cNvPr id="29" name="Rectangle 3">
            <a:extLst>
              <a:ext uri="{FF2B5EF4-FFF2-40B4-BE49-F238E27FC236}">
                <a16:creationId xmlns:a16="http://schemas.microsoft.com/office/drawing/2014/main" id="{8073AD5E-8B9D-43F5-88FB-176CE689983C}"/>
              </a:ext>
            </a:extLst>
          </p:cNvPr>
          <p:cNvSpPr txBox="1">
            <a:spLocks noChangeArrowheads="1"/>
          </p:cNvSpPr>
          <p:nvPr/>
        </p:nvSpPr>
        <p:spPr>
          <a:xfrm>
            <a:off x="1224611" y="2048550"/>
            <a:ext cx="9144000"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altLang="zh-CN">
                <a:latin typeface="Times New Roman" panose="02020603050405020304" pitchFamily="18" charset="0"/>
              </a:rPr>
              <a:t>Local classes are never declared with an access specifier (that is, public or private). Their scope is always restricted to the block in which they are declared.</a:t>
            </a:r>
          </a:p>
          <a:p>
            <a:pPr>
              <a:buFont typeface="Wingdings" panose="05000000000000000000" pitchFamily="2" charset="2"/>
              <a:buChar char="ü"/>
            </a:pPr>
            <a:r>
              <a:rPr lang="en-US" altLang="zh-CN">
                <a:latin typeface="Times New Roman" panose="02020603050405020304" pitchFamily="18" charset="0"/>
              </a:rPr>
              <a:t>Local classes have a great advantage: they are completely hidden from the outside world—not even other code in the TalkingClock class can access them. No method except start has any knowledge of the TimePrinter class.</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7301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DE445470-DD3D-4059-AFBD-7ADF3BFFC267}"/>
              </a:ext>
            </a:extLst>
          </p:cNvPr>
          <p:cNvSpPr txBox="1">
            <a:spLocks noChangeArrowheads="1"/>
          </p:cNvSpPr>
          <p:nvPr/>
        </p:nvSpPr>
        <p:spPr bwMode="auto">
          <a:xfrm>
            <a:off x="1037920" y="85479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dirty="0">
                <a:latin typeface="Times New Roman" panose="02020603050405020304" pitchFamily="18" charset="0"/>
                <a:cs typeface="Times New Roman" panose="02020603050405020304" pitchFamily="18" charset="0"/>
              </a:rPr>
              <a:t>Local Inner Classes—</a:t>
            </a:r>
            <a:r>
              <a:rPr lang="zh-CN" altLang="en-US" b="1" dirty="0">
                <a:latin typeface="Times New Roman" panose="02020603050405020304" pitchFamily="18" charset="0"/>
                <a:cs typeface="Times New Roman" panose="02020603050405020304" pitchFamily="18" charset="0"/>
              </a:rPr>
              <a:t>几点说明</a:t>
            </a:r>
            <a:r>
              <a:rPr lang="en-US" altLang="zh-CN" b="1"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cs typeface="Times New Roman" panose="02020603050405020304" pitchFamily="18" charset="0"/>
            </a:endParaRPr>
          </a:p>
        </p:txBody>
      </p:sp>
      <p:sp>
        <p:nvSpPr>
          <p:cNvPr id="30" name="Rectangle 3">
            <a:extLst>
              <a:ext uri="{FF2B5EF4-FFF2-40B4-BE49-F238E27FC236}">
                <a16:creationId xmlns:a16="http://schemas.microsoft.com/office/drawing/2014/main" id="{AC458320-EC57-40AC-9690-26BDF9E1D6CC}"/>
              </a:ext>
            </a:extLst>
          </p:cNvPr>
          <p:cNvSpPr txBox="1">
            <a:spLocks noChangeArrowheads="1"/>
          </p:cNvSpPr>
          <p:nvPr/>
        </p:nvSpPr>
        <p:spPr>
          <a:xfrm>
            <a:off x="1364179" y="2077839"/>
            <a:ext cx="9144000"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altLang="zh-CN">
                <a:latin typeface="Times New Roman" panose="02020603050405020304" pitchFamily="18" charset="0"/>
              </a:rPr>
              <a:t>Local classes have another advantage over other inner classes. </a:t>
            </a:r>
            <a:r>
              <a:rPr lang="en-US" altLang="zh-CN" b="1">
                <a:latin typeface="Times New Roman" panose="02020603050405020304" pitchFamily="18" charset="0"/>
              </a:rPr>
              <a:t>Not only can they access the fields of their outer classes, they can even access local variables! </a:t>
            </a:r>
          </a:p>
          <a:p>
            <a:pPr>
              <a:buFont typeface="Wingdings" panose="05000000000000000000" pitchFamily="2" charset="2"/>
              <a:buChar char="ü"/>
            </a:pPr>
            <a:r>
              <a:rPr lang="en-US" altLang="zh-CN">
                <a:latin typeface="Times New Roman" panose="02020603050405020304" pitchFamily="18" charset="0"/>
              </a:rPr>
              <a:t>However, </a:t>
            </a:r>
            <a:r>
              <a:rPr lang="en-US" altLang="zh-CN" b="1">
                <a:latin typeface="Times New Roman" panose="02020603050405020304" pitchFamily="18" charset="0"/>
              </a:rPr>
              <a:t>those local variables must be declared </a:t>
            </a:r>
            <a:r>
              <a:rPr lang="en-US" altLang="zh-CN" b="1" i="1">
                <a:solidFill>
                  <a:srgbClr val="FF0000"/>
                </a:solidFill>
                <a:latin typeface="Times New Roman" panose="02020603050405020304" pitchFamily="18" charset="0"/>
              </a:rPr>
              <a:t>final</a:t>
            </a:r>
            <a:r>
              <a:rPr lang="en-US" altLang="zh-CN">
                <a:latin typeface="Times New Roman" panose="02020603050405020304" pitchFamily="18" charset="0"/>
              </a:rPr>
              <a:t>. Here is a typical example. Let's move the interval and beep parameters from the TalkingClock constructor to the start method.</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213733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3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DE445470-DD3D-4059-AFBD-7ADF3BFFC267}"/>
              </a:ext>
            </a:extLst>
          </p:cNvPr>
          <p:cNvSpPr txBox="1">
            <a:spLocks noChangeArrowheads="1"/>
          </p:cNvSpPr>
          <p:nvPr/>
        </p:nvSpPr>
        <p:spPr bwMode="auto">
          <a:xfrm>
            <a:off x="1037920" y="85479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dirty="0">
                <a:latin typeface="Times New Roman" panose="02020603050405020304" pitchFamily="18" charset="0"/>
                <a:cs typeface="Times New Roman" panose="02020603050405020304" pitchFamily="18" charset="0"/>
              </a:rPr>
              <a:t>Local Inner Classes—</a:t>
            </a:r>
            <a:r>
              <a:rPr lang="zh-CN" altLang="en-US" b="1" dirty="0">
                <a:latin typeface="Times New Roman" panose="02020603050405020304" pitchFamily="18" charset="0"/>
                <a:cs typeface="Times New Roman" panose="02020603050405020304" pitchFamily="18" charset="0"/>
              </a:rPr>
              <a:t>几点说明</a:t>
            </a:r>
            <a:r>
              <a:rPr lang="en-US" altLang="zh-CN" b="1"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cs typeface="Times New Roman" panose="02020603050405020304" pitchFamily="18" charset="0"/>
            </a:endParaRPr>
          </a:p>
        </p:txBody>
      </p:sp>
      <p:sp>
        <p:nvSpPr>
          <p:cNvPr id="29" name="Rectangle 3">
            <a:extLst>
              <a:ext uri="{FF2B5EF4-FFF2-40B4-BE49-F238E27FC236}">
                <a16:creationId xmlns:a16="http://schemas.microsoft.com/office/drawing/2014/main" id="{C5509EB4-8C21-4B81-8D8D-7931EEAD88D9}"/>
              </a:ext>
            </a:extLst>
          </p:cNvPr>
          <p:cNvSpPr txBox="1">
            <a:spLocks noChangeArrowheads="1"/>
          </p:cNvSpPr>
          <p:nvPr/>
        </p:nvSpPr>
        <p:spPr>
          <a:xfrm>
            <a:off x="1224611" y="1853170"/>
            <a:ext cx="9752516" cy="4022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en-US" altLang="zh-CN" sz="2000" b="1">
                <a:latin typeface="Times New Roman" panose="02020603050405020304" pitchFamily="18" charset="0"/>
              </a:rPr>
              <a:t>public void start(int interval, </a:t>
            </a:r>
            <a:r>
              <a:rPr lang="en-US" altLang="zh-CN" sz="2000" b="1" i="1">
                <a:solidFill>
                  <a:srgbClr val="0000FF"/>
                </a:solidFill>
                <a:latin typeface="Times New Roman" panose="02020603050405020304" pitchFamily="18" charset="0"/>
              </a:rPr>
              <a:t>final boolean beep</a:t>
            </a:r>
            <a:r>
              <a:rPr lang="en-US" altLang="zh-CN" sz="2000" b="1">
                <a:latin typeface="Times New Roman" panose="02020603050405020304" pitchFamily="18" charset="0"/>
              </a:rPr>
              <a:t>) { </a:t>
            </a:r>
          </a:p>
          <a:p>
            <a:pPr marL="0" indent="0">
              <a:spcBef>
                <a:spcPct val="0"/>
              </a:spcBef>
              <a:buFont typeface="Arial" panose="020B0604020202020204" pitchFamily="34" charset="0"/>
              <a:buNone/>
            </a:pPr>
            <a:r>
              <a:rPr lang="en-US" altLang="zh-CN" sz="2000" b="1">
                <a:latin typeface="Times New Roman" panose="02020603050405020304" pitchFamily="18" charset="0"/>
              </a:rPr>
              <a:t>	class TimePrinter implements ActionListener { </a:t>
            </a:r>
          </a:p>
          <a:p>
            <a:pPr marL="0" indent="0">
              <a:spcBef>
                <a:spcPct val="0"/>
              </a:spcBef>
              <a:buFont typeface="Arial" panose="020B0604020202020204" pitchFamily="34" charset="0"/>
              <a:buNone/>
            </a:pPr>
            <a:r>
              <a:rPr lang="en-US" altLang="zh-CN" sz="2000" b="1">
                <a:latin typeface="Times New Roman" panose="02020603050405020304" pitchFamily="18" charset="0"/>
              </a:rPr>
              <a:t>		public void actionPerformed(ActionEvent event) { </a:t>
            </a:r>
          </a:p>
          <a:p>
            <a:pPr marL="0" indent="0">
              <a:spcBef>
                <a:spcPct val="0"/>
              </a:spcBef>
              <a:buFont typeface="Arial" panose="020B0604020202020204" pitchFamily="34" charset="0"/>
              <a:buNone/>
            </a:pPr>
            <a:r>
              <a:rPr lang="en-US" altLang="zh-CN" sz="2000" b="1">
                <a:latin typeface="Times New Roman" panose="02020603050405020304" pitchFamily="18" charset="0"/>
              </a:rPr>
              <a:t>			Date now = new Date(); </a:t>
            </a:r>
          </a:p>
          <a:p>
            <a:pPr marL="0" indent="0">
              <a:spcBef>
                <a:spcPct val="0"/>
              </a:spcBef>
              <a:buFont typeface="Arial" panose="020B0604020202020204" pitchFamily="34" charset="0"/>
              <a:buNone/>
            </a:pPr>
            <a:r>
              <a:rPr lang="en-US" altLang="zh-CN" sz="2000" b="1">
                <a:latin typeface="Times New Roman" panose="02020603050405020304" pitchFamily="18" charset="0"/>
              </a:rPr>
              <a:t>			System.out.println("At the tone, the time is " + now); </a:t>
            </a:r>
          </a:p>
          <a:p>
            <a:pPr marL="0" indent="0">
              <a:spcBef>
                <a:spcPct val="0"/>
              </a:spcBef>
              <a:buFont typeface="Arial" panose="020B0604020202020204" pitchFamily="34" charset="0"/>
              <a:buNone/>
            </a:pPr>
            <a:r>
              <a:rPr lang="en-US" altLang="zh-CN" sz="2000" b="1">
                <a:latin typeface="Times New Roman" panose="02020603050405020304" pitchFamily="18" charset="0"/>
              </a:rPr>
              <a:t>			if (</a:t>
            </a:r>
            <a:r>
              <a:rPr lang="en-US" altLang="zh-CN" sz="2000" b="1" i="1">
                <a:solidFill>
                  <a:srgbClr val="0000FF"/>
                </a:solidFill>
                <a:latin typeface="Times New Roman" panose="02020603050405020304" pitchFamily="18" charset="0"/>
              </a:rPr>
              <a:t>beep</a:t>
            </a:r>
            <a:r>
              <a:rPr lang="en-US" altLang="zh-CN" sz="2000" b="1">
                <a:latin typeface="Times New Roman" panose="02020603050405020304" pitchFamily="18" charset="0"/>
              </a:rPr>
              <a:t>) </a:t>
            </a:r>
          </a:p>
          <a:p>
            <a:pPr marL="0" indent="0">
              <a:spcBef>
                <a:spcPct val="0"/>
              </a:spcBef>
              <a:buFont typeface="Arial" panose="020B0604020202020204" pitchFamily="34" charset="0"/>
              <a:buNone/>
            </a:pPr>
            <a:r>
              <a:rPr lang="en-US" altLang="zh-CN" sz="2000" b="1">
                <a:latin typeface="Times New Roman" panose="02020603050405020304" pitchFamily="18" charset="0"/>
              </a:rPr>
              <a:t>				Toolkit.getDefaultToolkit().beep(); </a:t>
            </a:r>
          </a:p>
          <a:p>
            <a:pPr marL="0" indent="0">
              <a:spcBef>
                <a:spcPct val="0"/>
              </a:spcBef>
              <a:buFont typeface="Arial" panose="020B0604020202020204" pitchFamily="34" charset="0"/>
              <a:buNone/>
            </a:pPr>
            <a:r>
              <a:rPr lang="en-US" altLang="zh-CN" sz="2000" b="1">
                <a:latin typeface="Times New Roman" panose="02020603050405020304" pitchFamily="18" charset="0"/>
              </a:rPr>
              <a:t>		} </a:t>
            </a:r>
          </a:p>
          <a:p>
            <a:pPr marL="0" indent="0">
              <a:spcBef>
                <a:spcPct val="0"/>
              </a:spcBef>
              <a:buFont typeface="Arial" panose="020B0604020202020204" pitchFamily="34" charset="0"/>
              <a:buNone/>
            </a:pPr>
            <a:r>
              <a:rPr lang="en-US" altLang="zh-CN" sz="2000" b="1">
                <a:latin typeface="Times New Roman" panose="02020603050405020304" pitchFamily="18" charset="0"/>
              </a:rPr>
              <a:t>	} </a:t>
            </a:r>
          </a:p>
          <a:p>
            <a:pPr marL="0" indent="0">
              <a:spcBef>
                <a:spcPct val="0"/>
              </a:spcBef>
              <a:buFont typeface="Arial" panose="020B0604020202020204" pitchFamily="34" charset="0"/>
              <a:buNone/>
            </a:pPr>
            <a:r>
              <a:rPr lang="en-US" altLang="zh-CN" sz="2000" b="1">
                <a:latin typeface="Times New Roman" panose="02020603050405020304" pitchFamily="18" charset="0"/>
              </a:rPr>
              <a:t>	ActionListener listener = new TimePrinter(); </a:t>
            </a:r>
          </a:p>
          <a:p>
            <a:pPr marL="0" indent="0">
              <a:spcBef>
                <a:spcPct val="0"/>
              </a:spcBef>
              <a:buFont typeface="Arial" panose="020B0604020202020204" pitchFamily="34" charset="0"/>
              <a:buNone/>
            </a:pPr>
            <a:r>
              <a:rPr lang="en-US" altLang="zh-CN" sz="2000" b="1">
                <a:latin typeface="Times New Roman" panose="02020603050405020304" pitchFamily="18" charset="0"/>
              </a:rPr>
              <a:t>	Timer t = new Timer(1000, listener); </a:t>
            </a:r>
          </a:p>
          <a:p>
            <a:pPr marL="0" indent="0">
              <a:spcBef>
                <a:spcPct val="0"/>
              </a:spcBef>
              <a:buFont typeface="Arial" panose="020B0604020202020204" pitchFamily="34" charset="0"/>
              <a:buNone/>
            </a:pPr>
            <a:r>
              <a:rPr lang="en-US" altLang="zh-CN" sz="2000" b="1">
                <a:latin typeface="Times New Roman" panose="02020603050405020304" pitchFamily="18" charset="0"/>
              </a:rPr>
              <a:t>	t.start(); </a:t>
            </a:r>
          </a:p>
          <a:p>
            <a:pPr marL="0" indent="0">
              <a:spcBef>
                <a:spcPct val="0"/>
              </a:spcBef>
              <a:buFont typeface="Arial" panose="020B0604020202020204" pitchFamily="34" charset="0"/>
              <a:buNone/>
            </a:pPr>
            <a:r>
              <a:rPr lang="en-US" altLang="zh-CN" sz="2000" b="1">
                <a:latin typeface="Times New Roman" panose="02020603050405020304" pitchFamily="18" charset="0"/>
              </a:rPr>
              <a:t>} </a:t>
            </a:r>
            <a:endParaRPr lang="en-US" altLang="zh-CN" sz="2000" b="1" dirty="0">
              <a:latin typeface="Times New Roman" panose="02020603050405020304" pitchFamily="18" charset="0"/>
            </a:endParaRPr>
          </a:p>
        </p:txBody>
      </p:sp>
    </p:spTree>
    <p:extLst>
      <p:ext uri="{BB962C8B-B14F-4D97-AF65-F5344CB8AC3E}">
        <p14:creationId xmlns:p14="http://schemas.microsoft.com/office/powerpoint/2010/main" val="98232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7" name="圆角矩形 11">
            <a:extLst>
              <a:ext uri="{FF2B5EF4-FFF2-40B4-BE49-F238E27FC236}">
                <a16:creationId xmlns:a16="http://schemas.microsoft.com/office/drawing/2014/main" id="{AD6A438B-CEF9-42E9-B8F6-74A86A38074E}"/>
              </a:ext>
            </a:extLst>
          </p:cNvPr>
          <p:cNvSpPr/>
          <p:nvPr/>
        </p:nvSpPr>
        <p:spPr>
          <a:xfrm>
            <a:off x="683493" y="1644800"/>
            <a:ext cx="10728963" cy="407728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8" name="内容占位符 2">
            <a:extLst>
              <a:ext uri="{FF2B5EF4-FFF2-40B4-BE49-F238E27FC236}">
                <a16:creationId xmlns:a16="http://schemas.microsoft.com/office/drawing/2014/main" id="{7D264CF0-7B3F-4E12-83C1-403768EAEF77}"/>
              </a:ext>
            </a:extLst>
          </p:cNvPr>
          <p:cNvSpPr txBox="1">
            <a:spLocks/>
          </p:cNvSpPr>
          <p:nvPr/>
        </p:nvSpPr>
        <p:spPr>
          <a:xfrm>
            <a:off x="761207" y="1600994"/>
            <a:ext cx="10213098" cy="3917755"/>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域的最基本定义方法与变量定义一样。它的基本定义形式：</a:t>
            </a:r>
          </a:p>
          <a:p>
            <a:pPr marL="0" indent="1074738">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数据类型 域名</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初值</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域名</a:t>
            </a:r>
            <a:r>
              <a:rPr lang="en-US" altLang="zh-CN" sz="2400" dirty="0">
                <a:solidFill>
                  <a:schemeClr val="tx1"/>
                </a:solidFill>
                <a:latin typeface="仿宋" panose="02010609060101010101" pitchFamily="49" charset="-122"/>
                <a:ea typeface="仿宋" panose="02010609060101010101" pitchFamily="49" charset="-122"/>
              </a:rPr>
              <a:t>2[=</a:t>
            </a:r>
            <a:r>
              <a:rPr lang="zh-CN" altLang="en-US" sz="2400" dirty="0">
                <a:solidFill>
                  <a:schemeClr val="tx1"/>
                </a:solidFill>
                <a:latin typeface="仿宋" panose="02010609060101010101" pitchFamily="49" charset="-122"/>
                <a:ea typeface="仿宋" panose="02010609060101010101" pitchFamily="49" charset="-122"/>
              </a:rPr>
              <a:t>初值</a:t>
            </a:r>
            <a:r>
              <a:rPr lang="en-US" altLang="zh-CN" sz="2400" dirty="0">
                <a:solidFill>
                  <a:schemeClr val="tx1"/>
                </a:solidFill>
                <a:latin typeface="仿宋" panose="02010609060101010101" pitchFamily="49" charset="-122"/>
                <a:ea typeface="仿宋" panose="02010609060101010101" pitchFamily="49" charset="-122"/>
              </a:rPr>
              <a:t>2],……,</a:t>
            </a:r>
            <a:r>
              <a:rPr lang="zh-CN" altLang="en-US" sz="2400" dirty="0">
                <a:solidFill>
                  <a:schemeClr val="tx1"/>
                </a:solidFill>
                <a:latin typeface="仿宋" panose="02010609060101010101" pitchFamily="49" charset="-122"/>
                <a:ea typeface="仿宋" panose="02010609060101010101" pitchFamily="49" charset="-122"/>
              </a:rPr>
              <a:t>域名</a:t>
            </a:r>
            <a:r>
              <a:rPr lang="en-US" altLang="zh-CN" sz="2400" dirty="0">
                <a:solidFill>
                  <a:schemeClr val="tx1"/>
                </a:solidFill>
                <a:latin typeface="仿宋" panose="02010609060101010101" pitchFamily="49" charset="-122"/>
                <a:ea typeface="仿宋" panose="02010609060101010101" pitchFamily="49" charset="-122"/>
              </a:rPr>
              <a:t>n[=</a:t>
            </a:r>
            <a:r>
              <a:rPr lang="zh-CN" altLang="en-US" sz="2400" dirty="0">
                <a:solidFill>
                  <a:schemeClr val="tx1"/>
                </a:solidFill>
                <a:latin typeface="仿宋" panose="02010609060101010101" pitchFamily="49" charset="-122"/>
                <a:ea typeface="仿宋" panose="02010609060101010101" pitchFamily="49" charset="-122"/>
              </a:rPr>
              <a:t>初值</a:t>
            </a:r>
            <a:r>
              <a:rPr lang="en-US" altLang="zh-CN" sz="2400" dirty="0">
                <a:solidFill>
                  <a:schemeClr val="tx1"/>
                </a:solidFill>
                <a:latin typeface="仿宋" panose="02010609060101010101" pitchFamily="49" charset="-122"/>
                <a:ea typeface="仿宋" panose="02010609060101010101" pitchFamily="49" charset="-122"/>
              </a:rPr>
              <a:t>n];</a:t>
            </a:r>
          </a:p>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定义域时可以给出域的初值。在定义域时，如果不给出域的初值，域也会被初始化。</a:t>
            </a:r>
          </a:p>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域的定义形式与一般变量的定义基本相同。但是域定义在类中，是类的成员，可以称</a:t>
            </a:r>
            <a:r>
              <a:rPr lang="zh-CN" altLang="en-US" sz="2400" b="1" dirty="0">
                <a:solidFill>
                  <a:schemeClr val="tx1"/>
                </a:solidFill>
                <a:latin typeface="仿宋" panose="02010609060101010101" pitchFamily="49" charset="-122"/>
                <a:ea typeface="仿宋" panose="02010609060101010101" pitchFamily="49" charset="-122"/>
              </a:rPr>
              <a:t>成员变量</a:t>
            </a:r>
            <a:r>
              <a:rPr lang="zh-CN" altLang="en-US" sz="2400" dirty="0">
                <a:solidFill>
                  <a:schemeClr val="tx1"/>
                </a:solidFill>
                <a:latin typeface="仿宋" panose="02010609060101010101" pitchFamily="49" charset="-122"/>
                <a:ea typeface="仿宋" panose="02010609060101010101" pitchFamily="49" charset="-122"/>
              </a:rPr>
              <a:t>，一般变量是定义在方法中，称为</a:t>
            </a:r>
            <a:r>
              <a:rPr lang="zh-CN" altLang="en-US" sz="2400" b="1" dirty="0">
                <a:solidFill>
                  <a:schemeClr val="tx1"/>
                </a:solidFill>
                <a:latin typeface="仿宋" panose="02010609060101010101" pitchFamily="49" charset="-122"/>
                <a:ea typeface="仿宋" panose="02010609060101010101" pitchFamily="49" charset="-122"/>
              </a:rPr>
              <a:t>局部变量</a:t>
            </a:r>
            <a:r>
              <a:rPr lang="zh-CN" altLang="en-US" sz="2400" dirty="0">
                <a:solidFill>
                  <a:schemeClr val="tx1"/>
                </a:solidFill>
                <a:latin typeface="仿宋" panose="02010609060101010101" pitchFamily="49" charset="-122"/>
                <a:ea typeface="仿宋" panose="02010609060101010101" pitchFamily="49" charset="-122"/>
              </a:rPr>
              <a:t>。它们的作用范围不同。</a:t>
            </a:r>
          </a:p>
        </p:txBody>
      </p:sp>
      <p:grpSp>
        <p:nvGrpSpPr>
          <p:cNvPr id="149" name="组合 148">
            <a:extLst>
              <a:ext uri="{FF2B5EF4-FFF2-40B4-BE49-F238E27FC236}">
                <a16:creationId xmlns:a16="http://schemas.microsoft.com/office/drawing/2014/main" id="{BB449115-9423-4C98-9636-496265E0DBD2}"/>
              </a:ext>
            </a:extLst>
          </p:cNvPr>
          <p:cNvGrpSpPr/>
          <p:nvPr/>
        </p:nvGrpSpPr>
        <p:grpSpPr>
          <a:xfrm flipH="1">
            <a:off x="6941096" y="5464532"/>
            <a:ext cx="5075839" cy="1304409"/>
            <a:chOff x="897607" y="5097000"/>
            <a:chExt cx="5075839" cy="1304409"/>
          </a:xfrm>
        </p:grpSpPr>
        <p:sp>
          <p:nvSpPr>
            <p:cNvPr id="150" name="矩形 149">
              <a:extLst>
                <a:ext uri="{FF2B5EF4-FFF2-40B4-BE49-F238E27FC236}">
                  <a16:creationId xmlns:a16="http://schemas.microsoft.com/office/drawing/2014/main" id="{783ACFEE-9773-4377-87F9-9686C9C1887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1" name="矩形 150">
              <a:extLst>
                <a:ext uri="{FF2B5EF4-FFF2-40B4-BE49-F238E27FC236}">
                  <a16:creationId xmlns:a16="http://schemas.microsoft.com/office/drawing/2014/main" id="{9375F571-1166-4ACC-97B0-62424C3DEF9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2" name="矩形 151">
              <a:extLst>
                <a:ext uri="{FF2B5EF4-FFF2-40B4-BE49-F238E27FC236}">
                  <a16:creationId xmlns:a16="http://schemas.microsoft.com/office/drawing/2014/main" id="{F394B9D9-BC04-43C7-8DDA-4901A05E0041}"/>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3" name="矩形 152">
              <a:extLst>
                <a:ext uri="{FF2B5EF4-FFF2-40B4-BE49-F238E27FC236}">
                  <a16:creationId xmlns:a16="http://schemas.microsoft.com/office/drawing/2014/main" id="{CAEDBDB6-F2C7-4AC0-B558-875ACAA8C561}"/>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4" name="矩形 153">
              <a:extLst>
                <a:ext uri="{FF2B5EF4-FFF2-40B4-BE49-F238E27FC236}">
                  <a16:creationId xmlns:a16="http://schemas.microsoft.com/office/drawing/2014/main" id="{999B4B87-8BE4-493F-ADBA-9819A78D501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5" name="矩形 154">
              <a:extLst>
                <a:ext uri="{FF2B5EF4-FFF2-40B4-BE49-F238E27FC236}">
                  <a16:creationId xmlns:a16="http://schemas.microsoft.com/office/drawing/2014/main" id="{5F8E3B33-16BD-40A0-AED6-C4716F27D05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6" name="矩形 155">
              <a:extLst>
                <a:ext uri="{FF2B5EF4-FFF2-40B4-BE49-F238E27FC236}">
                  <a16:creationId xmlns:a16="http://schemas.microsoft.com/office/drawing/2014/main" id="{B604269F-289B-4573-A9EA-0FF66234B7B7}"/>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7" name="矩形 156">
              <a:extLst>
                <a:ext uri="{FF2B5EF4-FFF2-40B4-BE49-F238E27FC236}">
                  <a16:creationId xmlns:a16="http://schemas.microsoft.com/office/drawing/2014/main" id="{98EC8937-A192-4A64-ABDF-9BC1CC02A5AB}"/>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8" name="矩形 157">
              <a:extLst>
                <a:ext uri="{FF2B5EF4-FFF2-40B4-BE49-F238E27FC236}">
                  <a16:creationId xmlns:a16="http://schemas.microsoft.com/office/drawing/2014/main" id="{1D4C459D-14E7-45AF-B0F7-98A9F11477E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9" name="矩形 158">
              <a:extLst>
                <a:ext uri="{FF2B5EF4-FFF2-40B4-BE49-F238E27FC236}">
                  <a16:creationId xmlns:a16="http://schemas.microsoft.com/office/drawing/2014/main" id="{5A45209D-ED64-4AC4-BEF5-16FA098C164C}"/>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0" name="矩形 159">
              <a:extLst>
                <a:ext uri="{FF2B5EF4-FFF2-40B4-BE49-F238E27FC236}">
                  <a16:creationId xmlns:a16="http://schemas.microsoft.com/office/drawing/2014/main" id="{541F0C18-6E69-431D-A57B-2161C25AF75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1" name="矩形 160">
              <a:extLst>
                <a:ext uri="{FF2B5EF4-FFF2-40B4-BE49-F238E27FC236}">
                  <a16:creationId xmlns:a16="http://schemas.microsoft.com/office/drawing/2014/main" id="{C365BE90-507F-48BA-9F46-5B70A91E78AD}"/>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2" name="矩形 161">
              <a:extLst>
                <a:ext uri="{FF2B5EF4-FFF2-40B4-BE49-F238E27FC236}">
                  <a16:creationId xmlns:a16="http://schemas.microsoft.com/office/drawing/2014/main" id="{4E6421D7-F6B3-4010-B911-90E6637BA899}"/>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3" name="矩形 162">
              <a:extLst>
                <a:ext uri="{FF2B5EF4-FFF2-40B4-BE49-F238E27FC236}">
                  <a16:creationId xmlns:a16="http://schemas.microsoft.com/office/drawing/2014/main" id="{482AD37F-736C-4C98-9F32-DBF975F594E1}"/>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4" name="矩形 163">
              <a:extLst>
                <a:ext uri="{FF2B5EF4-FFF2-40B4-BE49-F238E27FC236}">
                  <a16:creationId xmlns:a16="http://schemas.microsoft.com/office/drawing/2014/main" id="{6928D5E8-C6AC-4FAE-8342-6E5C620DE6D4}"/>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5" name="矩形 164">
              <a:extLst>
                <a:ext uri="{FF2B5EF4-FFF2-40B4-BE49-F238E27FC236}">
                  <a16:creationId xmlns:a16="http://schemas.microsoft.com/office/drawing/2014/main" id="{3E6A1476-EB97-4B51-BBAF-8E3BF1547BF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域的定义</a:t>
              </a:r>
            </a:p>
          </p:txBody>
        </p:sp>
      </p:grpSp>
    </p:spTree>
    <p:extLst>
      <p:ext uri="{BB962C8B-B14F-4D97-AF65-F5344CB8AC3E}">
        <p14:creationId xmlns:p14="http://schemas.microsoft.com/office/powerpoint/2010/main" val="213183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7"/>
                                        </p:tgtEl>
                                        <p:attrNameLst>
                                          <p:attrName>style.visibility</p:attrName>
                                        </p:attrNameLst>
                                      </p:cBhvr>
                                      <p:to>
                                        <p:strVal val="visible"/>
                                      </p:to>
                                    </p:set>
                                    <p:animEffect transition="in" filter="circle(in)">
                                      <p:cBhvr>
                                        <p:cTn id="10" dur="2000"/>
                                        <p:tgtEl>
                                          <p:spTgt spid="147"/>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148">
                                            <p:txEl>
                                              <p:pRg st="0" end="0"/>
                                            </p:txEl>
                                          </p:spTgt>
                                        </p:tgtEl>
                                        <p:attrNameLst>
                                          <p:attrName>style.visibility</p:attrName>
                                        </p:attrNameLst>
                                      </p:cBhvr>
                                      <p:to>
                                        <p:strVal val="visible"/>
                                      </p:to>
                                    </p:set>
                                    <p:anim calcmode="lin" valueType="num">
                                      <p:cBhvr additive="base">
                                        <p:cTn id="14" dur="500" fill="hold"/>
                                        <p:tgtEl>
                                          <p:spTgt spid="14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4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2500"/>
                            </p:stCondLst>
                            <p:childTnLst>
                              <p:par>
                                <p:cTn id="17" presetID="2" presetClass="entr" presetSubtype="3" fill="hold" grpId="0" nodeType="afterEffect">
                                  <p:stCondLst>
                                    <p:cond delay="0"/>
                                  </p:stCondLst>
                                  <p:childTnLst>
                                    <p:set>
                                      <p:cBhvr>
                                        <p:cTn id="18" dur="1" fill="hold">
                                          <p:stCondLst>
                                            <p:cond delay="0"/>
                                          </p:stCondLst>
                                        </p:cTn>
                                        <p:tgtEl>
                                          <p:spTgt spid="148">
                                            <p:txEl>
                                              <p:pRg st="1" end="1"/>
                                            </p:txEl>
                                          </p:spTgt>
                                        </p:tgtEl>
                                        <p:attrNameLst>
                                          <p:attrName>style.visibility</p:attrName>
                                        </p:attrNameLst>
                                      </p:cBhvr>
                                      <p:to>
                                        <p:strVal val="visible"/>
                                      </p:to>
                                    </p:set>
                                    <p:anim calcmode="lin" valueType="num">
                                      <p:cBhvr additive="base">
                                        <p:cTn id="19" dur="500" fill="hold"/>
                                        <p:tgtEl>
                                          <p:spTgt spid="14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148">
                                            <p:txEl>
                                              <p:pRg st="2" end="2"/>
                                            </p:txEl>
                                          </p:spTgt>
                                        </p:tgtEl>
                                        <p:attrNameLst>
                                          <p:attrName>style.visibility</p:attrName>
                                        </p:attrNameLst>
                                      </p:cBhvr>
                                      <p:to>
                                        <p:strVal val="visible"/>
                                      </p:to>
                                    </p:set>
                                    <p:anim calcmode="lin" valueType="num">
                                      <p:cBhvr additive="base">
                                        <p:cTn id="25" dur="500" fill="hold"/>
                                        <p:tgtEl>
                                          <p:spTgt spid="14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148">
                                            <p:txEl>
                                              <p:pRg st="3" end="3"/>
                                            </p:txEl>
                                          </p:spTgt>
                                        </p:tgtEl>
                                        <p:attrNameLst>
                                          <p:attrName>style.visibility</p:attrName>
                                        </p:attrNameLst>
                                      </p:cBhvr>
                                      <p:to>
                                        <p:strVal val="visible"/>
                                      </p:to>
                                    </p:set>
                                    <p:anim calcmode="lin" valueType="num">
                                      <p:cBhvr additive="base">
                                        <p:cTn id="31" dur="500" fill="hold"/>
                                        <p:tgtEl>
                                          <p:spTgt spid="148">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48">
                                            <p:txEl>
                                              <p:pRg st="3" end="3"/>
                                            </p:txEl>
                                          </p:spTgt>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22" presetClass="entr" presetSubtype="2" fill="hold" nodeType="afterEffect">
                                  <p:stCondLst>
                                    <p:cond delay="0"/>
                                  </p:stCondLst>
                                  <p:childTnLst>
                                    <p:set>
                                      <p:cBhvr>
                                        <p:cTn id="35" dur="1" fill="hold">
                                          <p:stCondLst>
                                            <p:cond delay="0"/>
                                          </p:stCondLst>
                                        </p:cTn>
                                        <p:tgtEl>
                                          <p:spTgt spid="149"/>
                                        </p:tgtEl>
                                        <p:attrNameLst>
                                          <p:attrName>style.visibility</p:attrName>
                                        </p:attrNameLst>
                                      </p:cBhvr>
                                      <p:to>
                                        <p:strVal val="visible"/>
                                      </p:to>
                                    </p:set>
                                    <p:animEffect transition="in" filter="wipe(right)">
                                      <p:cBhvr>
                                        <p:cTn id="36"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animBg="1"/>
      <p:bldP spid="148"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DE445470-DD3D-4059-AFBD-7ADF3BFFC267}"/>
              </a:ext>
            </a:extLst>
          </p:cNvPr>
          <p:cNvSpPr txBox="1">
            <a:spLocks noChangeArrowheads="1"/>
          </p:cNvSpPr>
          <p:nvPr/>
        </p:nvSpPr>
        <p:spPr bwMode="auto">
          <a:xfrm>
            <a:off x="1037920" y="85479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dirty="0">
                <a:latin typeface="Times New Roman" panose="02020603050405020304" pitchFamily="18" charset="0"/>
                <a:cs typeface="Times New Roman" panose="02020603050405020304" pitchFamily="18" charset="0"/>
              </a:rPr>
              <a:t>Anonymous Inner Classes </a:t>
            </a:r>
            <a:endParaRPr lang="zh-CN" altLang="en-US" b="1" dirty="0">
              <a:latin typeface="Times New Roman" panose="02020603050405020304" pitchFamily="18" charset="0"/>
              <a:cs typeface="Times New Roman" panose="02020603050405020304" pitchFamily="18" charset="0"/>
            </a:endParaRPr>
          </a:p>
        </p:txBody>
      </p:sp>
      <p:sp>
        <p:nvSpPr>
          <p:cNvPr id="29" name="Rectangle 3">
            <a:extLst>
              <a:ext uri="{FF2B5EF4-FFF2-40B4-BE49-F238E27FC236}">
                <a16:creationId xmlns:a16="http://schemas.microsoft.com/office/drawing/2014/main" id="{C5509EB4-8C21-4B81-8D8D-7931EEAD88D9}"/>
              </a:ext>
            </a:extLst>
          </p:cNvPr>
          <p:cNvSpPr txBox="1">
            <a:spLocks noChangeArrowheads="1"/>
          </p:cNvSpPr>
          <p:nvPr/>
        </p:nvSpPr>
        <p:spPr>
          <a:xfrm>
            <a:off x="1207664" y="2106971"/>
            <a:ext cx="9752516" cy="2518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sz="3200" b="1" dirty="0">
                <a:latin typeface="Times New Roman" panose="02020603050405020304" pitchFamily="18" charset="0"/>
              </a:rPr>
              <a:t>When using local inner classes, you can often go a step further. If you want to make only a single object of this class, you don't even need to give the class a name. Such a class is called an anonymous inner class.</a:t>
            </a:r>
          </a:p>
        </p:txBody>
      </p:sp>
    </p:spTree>
    <p:extLst>
      <p:ext uri="{BB962C8B-B14F-4D97-AF65-F5344CB8AC3E}">
        <p14:creationId xmlns:p14="http://schemas.microsoft.com/office/powerpoint/2010/main" val="165934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2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DE445470-DD3D-4059-AFBD-7ADF3BFFC267}"/>
              </a:ext>
            </a:extLst>
          </p:cNvPr>
          <p:cNvSpPr txBox="1">
            <a:spLocks noChangeArrowheads="1"/>
          </p:cNvSpPr>
          <p:nvPr/>
        </p:nvSpPr>
        <p:spPr bwMode="auto">
          <a:xfrm>
            <a:off x="1037920" y="85479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dirty="0">
                <a:latin typeface="Times New Roman" panose="02020603050405020304" pitchFamily="18" charset="0"/>
                <a:cs typeface="Times New Roman" panose="02020603050405020304" pitchFamily="18" charset="0"/>
              </a:rPr>
              <a:t>Anonymous Inner Classes </a:t>
            </a:r>
            <a:endParaRPr lang="zh-CN" altLang="en-US" b="1" dirty="0">
              <a:latin typeface="Times New Roman" panose="02020603050405020304" pitchFamily="18" charset="0"/>
              <a:cs typeface="Times New Roman" panose="02020603050405020304" pitchFamily="18" charset="0"/>
            </a:endParaRPr>
          </a:p>
        </p:txBody>
      </p:sp>
      <p:sp>
        <p:nvSpPr>
          <p:cNvPr id="30" name="Rectangle 3">
            <a:extLst>
              <a:ext uri="{FF2B5EF4-FFF2-40B4-BE49-F238E27FC236}">
                <a16:creationId xmlns:a16="http://schemas.microsoft.com/office/drawing/2014/main" id="{C56BA6E3-81FA-47AC-BEE4-A00EE6C14201}"/>
              </a:ext>
            </a:extLst>
          </p:cNvPr>
          <p:cNvSpPr txBox="1">
            <a:spLocks noChangeArrowheads="1"/>
          </p:cNvSpPr>
          <p:nvPr/>
        </p:nvSpPr>
        <p:spPr>
          <a:xfrm>
            <a:off x="1057308" y="1763717"/>
            <a:ext cx="9767668" cy="3898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en-US" altLang="zh-CN" sz="2000" b="1">
                <a:latin typeface="Times New Roman" panose="02020603050405020304" pitchFamily="18" charset="0"/>
              </a:rPr>
              <a:t>public void start(int interval, final boolean beep) { </a:t>
            </a:r>
          </a:p>
          <a:p>
            <a:pPr marL="0" indent="0">
              <a:spcBef>
                <a:spcPct val="0"/>
              </a:spcBef>
              <a:buFont typeface="Arial" panose="020B0604020202020204" pitchFamily="34" charset="0"/>
              <a:buNone/>
            </a:pPr>
            <a:r>
              <a:rPr lang="en-US" altLang="zh-CN" sz="2000" b="1">
                <a:latin typeface="Times New Roman" panose="02020603050405020304" pitchFamily="18" charset="0"/>
              </a:rPr>
              <a:t>	</a:t>
            </a:r>
            <a:r>
              <a:rPr lang="en-US" altLang="zh-CN" sz="2000" b="1" i="1">
                <a:solidFill>
                  <a:srgbClr val="0000FF"/>
                </a:solidFill>
                <a:latin typeface="Times New Roman" panose="02020603050405020304" pitchFamily="18" charset="0"/>
              </a:rPr>
              <a:t>ActionListener listener = new ActionListener() { </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public void actionPerformed(ActionEvent event) {</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Date now = new Date(); </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System.out.println("At the tone, the time is " + now);</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if (beep) </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Toolkit.getDefaultToolkit().beep();</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a:t>
            </a:r>
          </a:p>
          <a:p>
            <a:pPr marL="0" indent="0">
              <a:spcBef>
                <a:spcPct val="0"/>
              </a:spcBef>
              <a:buFont typeface="Arial" panose="020B0604020202020204" pitchFamily="34" charset="0"/>
              <a:buNone/>
            </a:pPr>
            <a:r>
              <a:rPr lang="en-US" altLang="zh-CN" sz="2000" b="1">
                <a:latin typeface="Times New Roman" panose="02020603050405020304" pitchFamily="18" charset="0"/>
              </a:rPr>
              <a:t>	Timer t = new Timer(1000, listener); </a:t>
            </a:r>
          </a:p>
          <a:p>
            <a:pPr marL="0" indent="0">
              <a:spcBef>
                <a:spcPct val="0"/>
              </a:spcBef>
              <a:buFont typeface="Arial" panose="020B0604020202020204" pitchFamily="34" charset="0"/>
              <a:buNone/>
            </a:pPr>
            <a:r>
              <a:rPr lang="en-US" altLang="zh-CN" sz="2000" b="1">
                <a:latin typeface="Times New Roman" panose="02020603050405020304" pitchFamily="18" charset="0"/>
              </a:rPr>
              <a:t>	t.start(); </a:t>
            </a:r>
          </a:p>
          <a:p>
            <a:pPr marL="0" indent="0">
              <a:spcBef>
                <a:spcPct val="0"/>
              </a:spcBef>
              <a:buFont typeface="Arial" panose="020B0604020202020204" pitchFamily="34" charset="0"/>
              <a:buNone/>
            </a:pPr>
            <a:r>
              <a:rPr lang="en-US" altLang="zh-CN" sz="2000" b="1">
                <a:latin typeface="Times New Roman" panose="02020603050405020304" pitchFamily="18" charset="0"/>
              </a:rPr>
              <a:t>}</a:t>
            </a:r>
            <a:r>
              <a:rPr lang="en-US" altLang="zh-CN" sz="2000">
                <a:latin typeface="Times New Roman" panose="02020603050405020304" pitchFamily="18" charset="0"/>
              </a:rPr>
              <a:t> </a:t>
            </a:r>
            <a:endParaRPr lang="en-US" altLang="zh-CN" sz="2000" dirty="0">
              <a:latin typeface="Times New Roman" panose="02020603050405020304" pitchFamily="18" charset="0"/>
            </a:endParaRPr>
          </a:p>
        </p:txBody>
      </p:sp>
    </p:spTree>
    <p:extLst>
      <p:ext uri="{BB962C8B-B14F-4D97-AF65-F5344CB8AC3E}">
        <p14:creationId xmlns:p14="http://schemas.microsoft.com/office/powerpoint/2010/main" val="105428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3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DE445470-DD3D-4059-AFBD-7ADF3BFFC267}"/>
              </a:ext>
            </a:extLst>
          </p:cNvPr>
          <p:cNvSpPr txBox="1">
            <a:spLocks noChangeArrowheads="1"/>
          </p:cNvSpPr>
          <p:nvPr/>
        </p:nvSpPr>
        <p:spPr bwMode="auto">
          <a:xfrm>
            <a:off x="1037920" y="85479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dirty="0">
                <a:latin typeface="Times New Roman" panose="02020603050405020304" pitchFamily="18" charset="0"/>
                <a:cs typeface="Times New Roman" panose="02020603050405020304" pitchFamily="18" charset="0"/>
              </a:rPr>
              <a:t>Anonymous Inner Classes—another style </a:t>
            </a:r>
            <a:endParaRPr lang="zh-CN" altLang="en-US" b="1" dirty="0">
              <a:latin typeface="Times New Roman" panose="02020603050405020304" pitchFamily="18" charset="0"/>
              <a:cs typeface="Times New Roman" panose="02020603050405020304" pitchFamily="18" charset="0"/>
            </a:endParaRPr>
          </a:p>
        </p:txBody>
      </p:sp>
      <p:sp>
        <p:nvSpPr>
          <p:cNvPr id="29" name="Rectangle 3">
            <a:extLst>
              <a:ext uri="{FF2B5EF4-FFF2-40B4-BE49-F238E27FC236}">
                <a16:creationId xmlns:a16="http://schemas.microsoft.com/office/drawing/2014/main" id="{AA2FAFD4-6DFE-40C6-BA2B-8DC2EFA20484}"/>
              </a:ext>
            </a:extLst>
          </p:cNvPr>
          <p:cNvSpPr txBox="1">
            <a:spLocks noChangeArrowheads="1"/>
          </p:cNvSpPr>
          <p:nvPr/>
        </p:nvSpPr>
        <p:spPr>
          <a:xfrm>
            <a:off x="1074579" y="1733604"/>
            <a:ext cx="9630080" cy="3968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en-US" altLang="zh-CN" sz="2000" b="1">
                <a:latin typeface="Times New Roman" panose="02020603050405020304" pitchFamily="18" charset="0"/>
              </a:rPr>
              <a:t>public void start(int interval, final boolean beep) { </a:t>
            </a:r>
          </a:p>
          <a:p>
            <a:pPr marL="0" indent="0">
              <a:spcBef>
                <a:spcPct val="0"/>
              </a:spcBef>
              <a:buFont typeface="Arial" panose="020B0604020202020204" pitchFamily="34" charset="0"/>
              <a:buNone/>
            </a:pPr>
            <a:r>
              <a:rPr lang="en-US" altLang="zh-CN" sz="2000" b="1">
                <a:latin typeface="Times New Roman" panose="02020603050405020304" pitchFamily="18" charset="0"/>
              </a:rPr>
              <a:t>	Timer t = new Timer(1000, </a:t>
            </a:r>
            <a:r>
              <a:rPr lang="en-US" altLang="zh-CN" sz="2000" b="1" i="1">
                <a:solidFill>
                  <a:srgbClr val="0000FF"/>
                </a:solidFill>
                <a:latin typeface="Times New Roman" panose="02020603050405020304" pitchFamily="18" charset="0"/>
              </a:rPr>
              <a:t>new ActionListener() { </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public void actionPerformed(ActionEvent event) {</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Date now = new Date(); </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System.out.println("At the tone, the time is " + now);</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if (beep) </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Toolkit.getDefaultToolkit().beep();</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a:t>
            </a:r>
          </a:p>
          <a:p>
            <a:pPr marL="0" indent="0">
              <a:spcBef>
                <a:spcPct val="0"/>
              </a:spcBef>
              <a:buFont typeface="Arial" panose="020B0604020202020204" pitchFamily="34" charset="0"/>
              <a:buNone/>
            </a:pPr>
            <a:r>
              <a:rPr lang="en-US" altLang="zh-CN" sz="2000" b="1" i="1">
                <a:solidFill>
                  <a:srgbClr val="0000FF"/>
                </a:solidFill>
                <a:latin typeface="Times New Roman" panose="02020603050405020304" pitchFamily="18" charset="0"/>
              </a:rPr>
              <a:t>	}</a:t>
            </a:r>
            <a:r>
              <a:rPr lang="en-US" altLang="zh-CN" sz="2000" b="1">
                <a:latin typeface="Times New Roman" panose="02020603050405020304" pitchFamily="18" charset="0"/>
              </a:rPr>
              <a:t>); </a:t>
            </a:r>
          </a:p>
          <a:p>
            <a:pPr marL="0" indent="0">
              <a:spcBef>
                <a:spcPct val="0"/>
              </a:spcBef>
              <a:buFont typeface="Arial" panose="020B0604020202020204" pitchFamily="34" charset="0"/>
              <a:buNone/>
            </a:pPr>
            <a:r>
              <a:rPr lang="en-US" altLang="zh-CN" sz="2000" b="1">
                <a:latin typeface="Times New Roman" panose="02020603050405020304" pitchFamily="18" charset="0"/>
              </a:rPr>
              <a:t>	t.start(); </a:t>
            </a:r>
          </a:p>
          <a:p>
            <a:pPr marL="0" indent="0">
              <a:spcBef>
                <a:spcPct val="0"/>
              </a:spcBef>
              <a:buFont typeface="Arial" panose="020B0604020202020204" pitchFamily="34" charset="0"/>
              <a:buNone/>
            </a:pPr>
            <a:r>
              <a:rPr lang="en-US" altLang="zh-CN" sz="2000" b="1">
                <a:latin typeface="Times New Roman" panose="02020603050405020304" pitchFamily="18" charset="0"/>
              </a:rPr>
              <a:t>}</a:t>
            </a:r>
            <a:r>
              <a:rPr lang="en-US" altLang="zh-CN" sz="2000">
                <a:latin typeface="Times New Roman" panose="02020603050405020304" pitchFamily="18" charset="0"/>
              </a:rPr>
              <a:t> </a:t>
            </a:r>
            <a:endParaRPr lang="en-US" altLang="zh-CN" sz="2000" dirty="0">
              <a:latin typeface="Times New Roman" panose="02020603050405020304" pitchFamily="18" charset="0"/>
            </a:endParaRPr>
          </a:p>
        </p:txBody>
      </p:sp>
    </p:spTree>
    <p:extLst>
      <p:ext uri="{BB962C8B-B14F-4D97-AF65-F5344CB8AC3E}">
        <p14:creationId xmlns:p14="http://schemas.microsoft.com/office/powerpoint/2010/main" val="54584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p>
        </p:txBody>
      </p:sp>
      <p:sp>
        <p:nvSpPr>
          <p:cNvPr id="16" name="矩形 15">
            <a:extLst>
              <a:ext uri="{FF2B5EF4-FFF2-40B4-BE49-F238E27FC236}">
                <a16:creationId xmlns:a16="http://schemas.microsoft.com/office/drawing/2014/main" id="{415C3DF0-F39B-4259-A6D9-7FE77C3C5EE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07F829D6-B80D-4F72-AEE1-45D1449AD3AE}"/>
              </a:ext>
            </a:extLst>
          </p:cNvPr>
          <p:cNvSpPr/>
          <p:nvPr/>
        </p:nvSpPr>
        <p:spPr>
          <a:xfrm>
            <a:off x="691640" y="1477989"/>
            <a:ext cx="10820400" cy="45141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232A3CA-F6EB-4AE8-9571-5AB278335BB3}"/>
              </a:ext>
            </a:extLst>
          </p:cNvPr>
          <p:cNvGrpSpPr/>
          <p:nvPr/>
        </p:nvGrpSpPr>
        <p:grpSpPr>
          <a:xfrm flipH="1">
            <a:off x="6749607" y="5563394"/>
            <a:ext cx="5441599" cy="1357947"/>
            <a:chOff x="897607" y="5043462"/>
            <a:chExt cx="5441599" cy="1357947"/>
          </a:xfrm>
        </p:grpSpPr>
        <p:sp>
          <p:nvSpPr>
            <p:cNvPr id="10" name="矩形 9">
              <a:extLst>
                <a:ext uri="{FF2B5EF4-FFF2-40B4-BE49-F238E27FC236}">
                  <a16:creationId xmlns:a16="http://schemas.microsoft.com/office/drawing/2014/main" id="{B10EA2BE-F619-4CA2-8F6C-F879864346C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110A8D-C0DC-4DB5-8355-E2369CF523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3CC4DB-DA2F-47E7-85E9-C2B3CF0C7BA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7E013E0-9D0C-45BC-9533-3A4EFACEEF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A4DA1C0-AC56-4CF1-9BB7-504C9F27523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E98790-6EEA-4F17-8240-ACE8D937A80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ECF395F-A07D-4DEA-8BF7-10087CF385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BDEA80-0D70-44FE-A2F9-60AAAA39CA3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5C3F08C-D40E-45FC-9A48-50B2A3D565A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40BD0A3-53AD-4E45-AEDB-0AC3C57387B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43F1A7-B645-4526-87CF-41177876A96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78849AC-7D6C-45B5-ADEC-BC56909D763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3DC92A5-6BE7-41E1-A5EF-E568C0B184A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6EC8E4-728F-471A-B4E4-48CCF484A3D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2CBF805-F48C-4713-A39B-6B6F6109B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4BF3B9-07DB-446B-94FA-017975A9814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8" name="矩形 27">
              <a:extLst>
                <a:ext uri="{FF2B5EF4-FFF2-40B4-BE49-F238E27FC236}">
                  <a16:creationId xmlns:a16="http://schemas.microsoft.com/office/drawing/2014/main" id="{9D027FDA-E5FF-4DB2-888B-63F7F3FF18FE}"/>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 Box 5">
            <a:extLst>
              <a:ext uri="{FF2B5EF4-FFF2-40B4-BE49-F238E27FC236}">
                <a16:creationId xmlns:a16="http://schemas.microsoft.com/office/drawing/2014/main" id="{DE445470-DD3D-4059-AFBD-7ADF3BFFC267}"/>
              </a:ext>
            </a:extLst>
          </p:cNvPr>
          <p:cNvSpPr txBox="1">
            <a:spLocks noChangeArrowheads="1"/>
          </p:cNvSpPr>
          <p:nvPr/>
        </p:nvSpPr>
        <p:spPr bwMode="auto">
          <a:xfrm>
            <a:off x="1037920" y="854790"/>
            <a:ext cx="91440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dirty="0">
                <a:latin typeface="Times New Roman" panose="02020603050405020304" pitchFamily="18" charset="0"/>
                <a:cs typeface="Times New Roman" panose="02020603050405020304" pitchFamily="18" charset="0"/>
              </a:rPr>
              <a:t>static Inner Classes </a:t>
            </a:r>
            <a:endParaRPr lang="zh-CN" altLang="en-US" b="1" dirty="0">
              <a:latin typeface="Times New Roman" panose="02020603050405020304" pitchFamily="18" charset="0"/>
              <a:cs typeface="Times New Roman" panose="02020603050405020304" pitchFamily="18" charset="0"/>
            </a:endParaRPr>
          </a:p>
        </p:txBody>
      </p:sp>
      <p:sp>
        <p:nvSpPr>
          <p:cNvPr id="30" name="Rectangle 3">
            <a:extLst>
              <a:ext uri="{FF2B5EF4-FFF2-40B4-BE49-F238E27FC236}">
                <a16:creationId xmlns:a16="http://schemas.microsoft.com/office/drawing/2014/main" id="{37187346-2B59-4909-B216-842D08F32E08}"/>
              </a:ext>
            </a:extLst>
          </p:cNvPr>
          <p:cNvSpPr txBox="1">
            <a:spLocks noChangeArrowheads="1"/>
          </p:cNvSpPr>
          <p:nvPr/>
        </p:nvSpPr>
        <p:spPr>
          <a:xfrm>
            <a:off x="1524000" y="1997587"/>
            <a:ext cx="9144000" cy="26130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Wingdings" panose="05000000000000000000" pitchFamily="2" charset="2"/>
              <a:buChar char="ü"/>
            </a:pPr>
            <a:r>
              <a:rPr lang="zh-CN" altLang="en-US" sz="3000" dirty="0">
                <a:latin typeface="仿宋" panose="02010609060101010101" pitchFamily="49" charset="-122"/>
                <a:ea typeface="仿宋" panose="02010609060101010101" pitchFamily="49" charset="-122"/>
              </a:rPr>
              <a:t>内部类仅需对外隐藏，而不需要外部对象的引用时，可声明为静态内部类。</a:t>
            </a:r>
            <a:endParaRPr lang="en-US" altLang="zh-CN" sz="3000" dirty="0">
              <a:latin typeface="仿宋" panose="02010609060101010101" pitchFamily="49" charset="-122"/>
              <a:ea typeface="仿宋" panose="02010609060101010101" pitchFamily="49" charset="-122"/>
            </a:endParaRPr>
          </a:p>
          <a:p>
            <a:pPr>
              <a:buFont typeface="Wingdings" panose="05000000000000000000" pitchFamily="2" charset="2"/>
              <a:buChar char="ü"/>
            </a:pPr>
            <a:r>
              <a:rPr lang="en-US" altLang="zh-CN" sz="3000" dirty="0">
                <a:latin typeface="仿宋" panose="02010609060101010101" pitchFamily="49" charset="-122"/>
                <a:ea typeface="仿宋" panose="02010609060101010101" pitchFamily="49" charset="-122"/>
              </a:rPr>
              <a:t>Java</a:t>
            </a:r>
            <a:r>
              <a:rPr lang="zh-CN" altLang="en-US" sz="3000" dirty="0">
                <a:latin typeface="仿宋" panose="02010609060101010101" pitchFamily="49" charset="-122"/>
                <a:ea typeface="仿宋" panose="02010609060101010101" pitchFamily="49" charset="-122"/>
              </a:rPr>
              <a:t>文档中是这样描述</a:t>
            </a:r>
            <a:r>
              <a:rPr lang="en-US" altLang="zh-CN" sz="3000" dirty="0">
                <a:latin typeface="仿宋" panose="02010609060101010101" pitchFamily="49" charset="-122"/>
                <a:ea typeface="仿宋" panose="02010609060101010101" pitchFamily="49" charset="-122"/>
              </a:rPr>
              <a:t>static</a:t>
            </a:r>
            <a:r>
              <a:rPr lang="zh-CN" altLang="en-US" sz="3000" dirty="0">
                <a:latin typeface="仿宋" panose="02010609060101010101" pitchFamily="49" charset="-122"/>
                <a:ea typeface="仿宋" panose="02010609060101010101" pitchFamily="49" charset="-122"/>
              </a:rPr>
              <a:t>内部类的：一旦内部类使用</a:t>
            </a:r>
            <a:r>
              <a:rPr lang="en-US" altLang="zh-CN" sz="3000" dirty="0">
                <a:latin typeface="仿宋" panose="02010609060101010101" pitchFamily="49" charset="-122"/>
                <a:ea typeface="仿宋" panose="02010609060101010101" pitchFamily="49" charset="-122"/>
              </a:rPr>
              <a:t>static</a:t>
            </a:r>
            <a:r>
              <a:rPr lang="zh-CN" altLang="en-US" sz="3000" dirty="0">
                <a:latin typeface="仿宋" panose="02010609060101010101" pitchFamily="49" charset="-122"/>
                <a:ea typeface="仿宋" panose="02010609060101010101" pitchFamily="49" charset="-122"/>
              </a:rPr>
              <a:t>修饰，那么此时这个内部类就升级为顶级类。</a:t>
            </a:r>
          </a:p>
          <a:p>
            <a:pPr>
              <a:buFont typeface="Wingdings" panose="05000000000000000000" pitchFamily="2" charset="2"/>
              <a:buChar char="ü"/>
            </a:pPr>
            <a:r>
              <a:rPr lang="zh-CN" altLang="en-US" sz="3000" dirty="0">
                <a:latin typeface="仿宋" panose="02010609060101010101" pitchFamily="49" charset="-122"/>
                <a:ea typeface="仿宋" panose="02010609060101010101" pitchFamily="49" charset="-122"/>
              </a:rPr>
              <a:t>也就是说，除了写在一个类的内部以外，</a:t>
            </a:r>
            <a:r>
              <a:rPr lang="en-US" altLang="zh-CN" sz="3000" dirty="0">
                <a:latin typeface="仿宋" panose="02010609060101010101" pitchFamily="49" charset="-122"/>
                <a:ea typeface="仿宋" panose="02010609060101010101" pitchFamily="49" charset="-122"/>
              </a:rPr>
              <a:t>static</a:t>
            </a:r>
            <a:r>
              <a:rPr lang="zh-CN" altLang="en-US" sz="3000" dirty="0">
                <a:latin typeface="仿宋" panose="02010609060101010101" pitchFamily="49" charset="-122"/>
                <a:ea typeface="仿宋" panose="02010609060101010101" pitchFamily="49" charset="-122"/>
              </a:rPr>
              <a:t>内部类具备所有外部类的特性</a:t>
            </a:r>
          </a:p>
          <a:p>
            <a:pPr marL="0" indent="0">
              <a:spcBef>
                <a:spcPct val="0"/>
              </a:spcBef>
              <a:buFont typeface="Arial" panose="020B0604020202020204" pitchFamily="34" charset="0"/>
              <a:buNone/>
            </a:pPr>
            <a:endParaRPr lang="zh-CN" altLang="en-US" sz="3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1249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P spid="3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r>
              <a:rPr lang="en-US" altLang="zh-CN" b="1" dirty="0">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p:txBody>
      </p:sp>
      <p:sp>
        <p:nvSpPr>
          <p:cNvPr id="3" name="圆角矩形 11">
            <a:extLst>
              <a:ext uri="{FF2B5EF4-FFF2-40B4-BE49-F238E27FC236}">
                <a16:creationId xmlns:a16="http://schemas.microsoft.com/office/drawing/2014/main" id="{378E2426-B36F-4000-B9E9-B8126B3C5246}"/>
              </a:ext>
            </a:extLst>
          </p:cNvPr>
          <p:cNvSpPr/>
          <p:nvPr/>
        </p:nvSpPr>
        <p:spPr>
          <a:xfrm>
            <a:off x="311692" y="1800665"/>
            <a:ext cx="11491102" cy="394037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2D001CB6-93DB-4365-953F-F73FEAE754B8}"/>
              </a:ext>
            </a:extLst>
          </p:cNvPr>
          <p:cNvSpPr/>
          <p:nvPr/>
        </p:nvSpPr>
        <p:spPr>
          <a:xfrm>
            <a:off x="0" y="6096000"/>
            <a:ext cx="12192000" cy="838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E267641E-47C2-4CFB-BBC2-634B3503110F}"/>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50D1075B-12D6-44AF-A7A7-A8D68FDA507B}"/>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AF60C4B5-761D-4F1D-A083-19BC72FD0A5B}"/>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Lamda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表达式</a:t>
              </a:r>
            </a:p>
          </p:txBody>
        </p:sp>
      </p:grpSp>
      <p:sp>
        <p:nvSpPr>
          <p:cNvPr id="13" name="矩形 12">
            <a:extLst>
              <a:ext uri="{FF2B5EF4-FFF2-40B4-BE49-F238E27FC236}">
                <a16:creationId xmlns:a16="http://schemas.microsoft.com/office/drawing/2014/main" id="{F0E8FED8-C182-4EED-8D87-C2A425E1B1F1}"/>
              </a:ext>
            </a:extLst>
          </p:cNvPr>
          <p:cNvSpPr/>
          <p:nvPr/>
        </p:nvSpPr>
        <p:spPr>
          <a:xfrm>
            <a:off x="1646354" y="1911459"/>
            <a:ext cx="828092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400" b="1" dirty="0">
                <a:solidFill>
                  <a:srgbClr val="C00000"/>
                </a:solidFill>
                <a:latin typeface="仿宋" panose="02010609060101010101" pitchFamily="49" charset="-122"/>
                <a:ea typeface="仿宋" panose="02010609060101010101" pitchFamily="49" charset="-122"/>
              </a:rPr>
              <a:t>Lambda</a:t>
            </a:r>
            <a:r>
              <a:rPr lang="zh-CN" altLang="en-US" sz="2400" b="1" dirty="0">
                <a:solidFill>
                  <a:srgbClr val="C00000"/>
                </a:solidFill>
                <a:latin typeface="仿宋" panose="02010609060101010101" pitchFamily="49" charset="-122"/>
                <a:ea typeface="仿宋" panose="02010609060101010101" pitchFamily="49" charset="-122"/>
              </a:rPr>
              <a:t>表达式</a:t>
            </a:r>
            <a:r>
              <a:rPr lang="zh-CN" altLang="en-US" sz="2400" dirty="0">
                <a:latin typeface="仿宋" panose="02010609060101010101" pitchFamily="49" charset="-122"/>
                <a:ea typeface="仿宋" panose="02010609060101010101" pitchFamily="49" charset="-122"/>
              </a:rPr>
              <a:t>主要目的是在使用单接口（只含有一个方法的接口）匿名类时让代码更加简洁。</a:t>
            </a:r>
          </a:p>
          <a:p>
            <a:r>
              <a:rPr lang="en-US" altLang="zh-CN" sz="2400" dirty="0">
                <a:latin typeface="仿宋" panose="02010609060101010101" pitchFamily="49" charset="-122"/>
                <a:ea typeface="仿宋" panose="02010609060101010101" pitchFamily="49" charset="-122"/>
              </a:rPr>
              <a:t>Lambda</a:t>
            </a:r>
            <a:r>
              <a:rPr lang="zh-CN" altLang="en-US" sz="2400" dirty="0">
                <a:latin typeface="仿宋" panose="02010609060101010101" pitchFamily="49" charset="-122"/>
                <a:ea typeface="仿宋" panose="02010609060101010101" pitchFamily="49" charset="-122"/>
              </a:rPr>
              <a:t>表达式就是一个匿名方法（函数）</a:t>
            </a:r>
            <a:r>
              <a:rPr lang="en-US" altLang="zh-CN" sz="2400" dirty="0">
                <a:latin typeface="仿宋" panose="02010609060101010101" pitchFamily="49" charset="-122"/>
                <a:ea typeface="仿宋" panose="02010609060101010101" pitchFamily="49" charset="-122"/>
              </a:rPr>
              <a:t>.</a:t>
            </a:r>
            <a:endParaRPr lang="zh-CN" altLang="zh-CN" sz="2400" dirty="0">
              <a:solidFill>
                <a:srgbClr val="FF0000"/>
              </a:solidFill>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066CEA0C-CF75-4476-A757-34A3CCE845A7}"/>
              </a:ext>
            </a:extLst>
          </p:cNvPr>
          <p:cNvSpPr/>
          <p:nvPr/>
        </p:nvSpPr>
        <p:spPr>
          <a:xfrm>
            <a:off x="644290" y="3240062"/>
            <a:ext cx="2915816" cy="1323439"/>
          </a:xfrm>
          <a:prstGeom prst="rect">
            <a:avLst/>
          </a:prstGeom>
          <a:solidFill>
            <a:schemeClr val="tx2">
              <a:lumMod val="40000"/>
              <a:lumOff val="60000"/>
            </a:schemeClr>
          </a:solidFill>
        </p:spPr>
        <p:txBody>
          <a:bodyPr wrap="square">
            <a:spAutoFit/>
          </a:bodyPr>
          <a:lstStyle/>
          <a:p>
            <a:r>
              <a:rPr lang="zh-CN" altLang="en-US" sz="2000" dirty="0">
                <a:latin typeface="仿宋" panose="02010609060101010101" pitchFamily="49" charset="-122"/>
                <a:ea typeface="仿宋" panose="02010609060101010101" pitchFamily="49" charset="-122"/>
              </a:rPr>
              <a:t>通常的方法：</a:t>
            </a:r>
          </a:p>
          <a:p>
            <a:r>
              <a:rPr lang="en-US" altLang="zh-CN" sz="2000" b="1" dirty="0">
                <a:latin typeface="仿宋" panose="02010609060101010101" pitchFamily="49" charset="-122"/>
                <a:ea typeface="仿宋" panose="02010609060101010101" pitchFamily="49" charset="-122"/>
              </a:rPr>
              <a:t>int f(int </a:t>
            </a:r>
            <a:r>
              <a:rPr lang="en-US" altLang="zh-CN" sz="2000" b="1" dirty="0" err="1">
                <a:latin typeface="仿宋" panose="02010609060101010101" pitchFamily="49" charset="-122"/>
                <a:ea typeface="仿宋" panose="02010609060101010101" pitchFamily="49" charset="-122"/>
              </a:rPr>
              <a:t>a,int</a:t>
            </a:r>
            <a:r>
              <a:rPr lang="en-US" altLang="zh-CN" sz="2000" b="1" dirty="0">
                <a:latin typeface="仿宋" panose="02010609060101010101" pitchFamily="49" charset="-122"/>
                <a:ea typeface="仿宋" panose="02010609060101010101" pitchFamily="49" charset="-122"/>
              </a:rPr>
              <a:t> b ) {</a:t>
            </a:r>
          </a:p>
          <a:p>
            <a:r>
              <a:rPr lang="en-US" altLang="zh-CN" sz="2000" b="1" dirty="0">
                <a:latin typeface="仿宋" panose="02010609060101010101" pitchFamily="49" charset="-122"/>
                <a:ea typeface="仿宋" panose="02010609060101010101" pitchFamily="49" charset="-122"/>
              </a:rPr>
              <a:t>    return  </a:t>
            </a:r>
            <a:r>
              <a:rPr lang="en-US" altLang="zh-CN" sz="2000" b="1" dirty="0" err="1">
                <a:latin typeface="仿宋" panose="02010609060101010101" pitchFamily="49" charset="-122"/>
                <a:ea typeface="仿宋" panose="02010609060101010101" pitchFamily="49" charset="-122"/>
              </a:rPr>
              <a:t>a+b</a:t>
            </a:r>
            <a:r>
              <a:rPr lang="en-US" altLang="zh-CN" sz="2000" b="1" dirty="0">
                <a:latin typeface="仿宋" panose="02010609060101010101" pitchFamily="49" charset="-122"/>
                <a:ea typeface="仿宋" panose="02010609060101010101" pitchFamily="49" charset="-122"/>
              </a:rPr>
              <a:t>;</a:t>
            </a:r>
          </a:p>
          <a:p>
            <a:r>
              <a:rPr lang="en-US" altLang="zh-CN" sz="2000" b="1" dirty="0">
                <a:latin typeface="仿宋" panose="02010609060101010101" pitchFamily="49" charset="-122"/>
                <a:ea typeface="仿宋" panose="02010609060101010101" pitchFamily="49" charset="-122"/>
              </a:rPr>
              <a:t>}</a:t>
            </a:r>
            <a:endParaRPr lang="zh-CN" altLang="en-US" sz="2000" b="1" dirty="0">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1E67612D-3B3E-429A-9AE5-09E6F76AF618}"/>
              </a:ext>
            </a:extLst>
          </p:cNvPr>
          <p:cNvSpPr/>
          <p:nvPr/>
        </p:nvSpPr>
        <p:spPr>
          <a:xfrm>
            <a:off x="4239153" y="3242556"/>
            <a:ext cx="2556284" cy="1323439"/>
          </a:xfrm>
          <a:prstGeom prst="rect">
            <a:avLst/>
          </a:prstGeom>
          <a:solidFill>
            <a:schemeClr val="accent2">
              <a:lumMod val="60000"/>
              <a:lumOff val="40000"/>
            </a:schemeClr>
          </a:solidFill>
        </p:spPr>
        <p:txBody>
          <a:bodyPr wrap="square">
            <a:spAutoFit/>
          </a:bodyPr>
          <a:lstStyle/>
          <a:p>
            <a:r>
              <a:rPr lang="zh-CN" altLang="en-US" sz="2000" b="1" dirty="0">
                <a:solidFill>
                  <a:srgbClr val="C00000"/>
                </a:solidFill>
                <a:latin typeface="仿宋" panose="02010609060101010101" pitchFamily="49" charset="-122"/>
                <a:ea typeface="仿宋" panose="02010609060101010101" pitchFamily="49" charset="-122"/>
              </a:rPr>
              <a:t>Lambda表达式</a:t>
            </a:r>
            <a:r>
              <a:rPr lang="zh-CN" altLang="en-US" sz="2000" dirty="0">
                <a:latin typeface="仿宋" panose="02010609060101010101" pitchFamily="49" charset="-122"/>
                <a:ea typeface="仿宋" panose="02010609060101010101" pitchFamily="49" charset="-122"/>
              </a:rPr>
              <a:t>：</a:t>
            </a:r>
          </a:p>
          <a:p>
            <a:r>
              <a:rPr lang="zh-CN" altLang="en-US" sz="2000" b="1" dirty="0">
                <a:solidFill>
                  <a:srgbClr val="C00000"/>
                </a:solidFill>
                <a:latin typeface="仿宋" panose="02010609060101010101" pitchFamily="49" charset="-122"/>
                <a:ea typeface="仿宋" panose="02010609060101010101" pitchFamily="49" charset="-122"/>
              </a:rPr>
              <a:t>(int a,int b ) -&gt;{</a:t>
            </a:r>
          </a:p>
          <a:p>
            <a:r>
              <a:rPr lang="zh-CN" altLang="en-US" sz="2000" b="1" dirty="0">
                <a:solidFill>
                  <a:srgbClr val="C00000"/>
                </a:solidFill>
                <a:latin typeface="仿宋" panose="02010609060101010101" pitchFamily="49" charset="-122"/>
                <a:ea typeface="仿宋" panose="02010609060101010101" pitchFamily="49" charset="-122"/>
              </a:rPr>
              <a:t>     return  a+b;</a:t>
            </a:r>
          </a:p>
          <a:p>
            <a:r>
              <a:rPr lang="zh-CN" altLang="en-US" sz="2000" b="1" dirty="0">
                <a:solidFill>
                  <a:srgbClr val="C00000"/>
                </a:solidFill>
                <a:latin typeface="仿宋" panose="02010609060101010101" pitchFamily="49" charset="-122"/>
                <a:ea typeface="仿宋" panose="02010609060101010101" pitchFamily="49" charset="-122"/>
              </a:rPr>
              <a:t>}</a:t>
            </a:r>
          </a:p>
        </p:txBody>
      </p:sp>
      <p:sp>
        <p:nvSpPr>
          <p:cNvPr id="16" name="矩形 15">
            <a:extLst>
              <a:ext uri="{FF2B5EF4-FFF2-40B4-BE49-F238E27FC236}">
                <a16:creationId xmlns:a16="http://schemas.microsoft.com/office/drawing/2014/main" id="{FA309429-AA59-48E1-BE73-C16DFB6F53AA}"/>
              </a:ext>
            </a:extLst>
          </p:cNvPr>
          <p:cNvSpPr/>
          <p:nvPr/>
        </p:nvSpPr>
        <p:spPr>
          <a:xfrm>
            <a:off x="1646354" y="4659105"/>
            <a:ext cx="8280919"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dirty="0">
                <a:latin typeface="仿宋" panose="02010609060101010101" pitchFamily="49" charset="-122"/>
                <a:ea typeface="仿宋" panose="02010609060101010101" pitchFamily="49" charset="-122"/>
              </a:rPr>
              <a:t>Lambda表达式只写</a:t>
            </a:r>
            <a:r>
              <a:rPr lang="zh-CN" altLang="en-US" sz="2400" b="1" dirty="0">
                <a:latin typeface="仿宋" panose="02010609060101010101" pitchFamily="49" charset="-122"/>
                <a:ea typeface="仿宋" panose="02010609060101010101" pitchFamily="49" charset="-122"/>
              </a:rPr>
              <a:t>参数列表</a:t>
            </a:r>
            <a:r>
              <a:rPr lang="zh-CN" altLang="en-US" sz="2400" dirty="0">
                <a:latin typeface="仿宋" panose="02010609060101010101" pitchFamily="49" charset="-122"/>
                <a:ea typeface="仿宋" panose="02010609060101010101" pitchFamily="49" charset="-122"/>
              </a:rPr>
              <a:t>（可以省略参数的类型）和</a:t>
            </a:r>
            <a:r>
              <a:rPr lang="zh-CN" altLang="en-US" sz="2400" b="1" dirty="0">
                <a:latin typeface="仿宋" panose="02010609060101010101" pitchFamily="49" charset="-122"/>
                <a:ea typeface="仿宋" panose="02010609060101010101" pitchFamily="49" charset="-122"/>
              </a:rPr>
              <a:t>方法体 </a:t>
            </a:r>
            <a:r>
              <a:rPr lang="zh-CN" altLang="en-US" sz="2400" dirty="0">
                <a:latin typeface="仿宋" panose="02010609060101010101" pitchFamily="49" charset="-122"/>
                <a:ea typeface="仿宋" panose="02010609060101010101" pitchFamily="49" charset="-122"/>
              </a:rPr>
              <a:t>(参数列表和方法体之间的符号是 </a:t>
            </a:r>
            <a:r>
              <a:rPr lang="zh-CN" altLang="en-US" sz="2400" b="1" dirty="0">
                <a:solidFill>
                  <a:srgbClr val="C00000"/>
                </a:solidFill>
                <a:latin typeface="仿宋" panose="02010609060101010101" pitchFamily="49" charset="-122"/>
                <a:ea typeface="仿宋" panose="02010609060101010101" pitchFamily="49" charset="-122"/>
              </a:rPr>
              <a:t>-&gt;</a:t>
            </a:r>
            <a:r>
              <a:rPr lang="zh-CN" altLang="en-US" sz="2400" dirty="0">
                <a:latin typeface="仿宋" panose="02010609060101010101" pitchFamily="49" charset="-122"/>
                <a:ea typeface="仿宋" panose="02010609060101010101" pitchFamily="49" charset="-122"/>
              </a:rPr>
              <a:t>)：</a:t>
            </a:r>
          </a:p>
        </p:txBody>
      </p:sp>
      <p:sp>
        <p:nvSpPr>
          <p:cNvPr id="17" name="矩形 16">
            <a:extLst>
              <a:ext uri="{FF2B5EF4-FFF2-40B4-BE49-F238E27FC236}">
                <a16:creationId xmlns:a16="http://schemas.microsoft.com/office/drawing/2014/main" id="{5B3AA1C4-B8D9-47B7-B9CE-2B7412D43A3B}"/>
              </a:ext>
            </a:extLst>
          </p:cNvPr>
          <p:cNvSpPr/>
          <p:nvPr/>
        </p:nvSpPr>
        <p:spPr>
          <a:xfrm>
            <a:off x="7328729" y="3222582"/>
            <a:ext cx="2915817" cy="1323439"/>
          </a:xfrm>
          <a:prstGeom prst="rect">
            <a:avLst/>
          </a:prstGeom>
          <a:solidFill>
            <a:schemeClr val="accent6">
              <a:lumMod val="60000"/>
              <a:lumOff val="40000"/>
            </a:schemeClr>
          </a:solidFill>
        </p:spPr>
        <p:txBody>
          <a:bodyPr wrap="square">
            <a:spAutoFit/>
          </a:bodyPr>
          <a:lstStyle/>
          <a:p>
            <a:r>
              <a:rPr lang="en-US" altLang="zh-CN" sz="2000" b="1" dirty="0">
                <a:solidFill>
                  <a:srgbClr val="C00000"/>
                </a:solidFill>
                <a:latin typeface="仿宋" panose="02010609060101010101" pitchFamily="49" charset="-122"/>
                <a:ea typeface="仿宋" panose="02010609060101010101" pitchFamily="49" charset="-122"/>
              </a:rPr>
              <a:t>L</a:t>
            </a:r>
            <a:r>
              <a:rPr lang="zh-CN" altLang="en-US" sz="2000" b="1" dirty="0">
                <a:solidFill>
                  <a:srgbClr val="C00000"/>
                </a:solidFill>
                <a:latin typeface="仿宋" panose="02010609060101010101" pitchFamily="49" charset="-122"/>
                <a:ea typeface="仿宋" panose="02010609060101010101" pitchFamily="49" charset="-122"/>
              </a:rPr>
              <a:t>ambda表达式</a:t>
            </a:r>
            <a:r>
              <a:rPr lang="zh-CN" altLang="en-US" sz="2000" dirty="0">
                <a:latin typeface="仿宋" panose="02010609060101010101" pitchFamily="49" charset="-122"/>
                <a:ea typeface="仿宋" panose="02010609060101010101" pitchFamily="49" charset="-122"/>
              </a:rPr>
              <a:t>：</a:t>
            </a:r>
          </a:p>
          <a:p>
            <a:r>
              <a:rPr lang="zh-CN" altLang="en-US" sz="2000" b="1" dirty="0">
                <a:solidFill>
                  <a:srgbClr val="C00000"/>
                </a:solidFill>
                <a:latin typeface="仿宋" panose="02010609060101010101" pitchFamily="49" charset="-122"/>
                <a:ea typeface="仿宋" panose="02010609060101010101" pitchFamily="49" charset="-122"/>
              </a:rPr>
              <a:t> (a, b ) -&gt; {</a:t>
            </a:r>
          </a:p>
          <a:p>
            <a:r>
              <a:rPr lang="zh-CN" altLang="en-US" sz="2000" b="1" dirty="0">
                <a:solidFill>
                  <a:srgbClr val="C00000"/>
                </a:solidFill>
                <a:latin typeface="仿宋" panose="02010609060101010101" pitchFamily="49" charset="-122"/>
                <a:ea typeface="仿宋" panose="02010609060101010101" pitchFamily="49" charset="-122"/>
              </a:rPr>
              <a:t>     return  a+b;</a:t>
            </a:r>
          </a:p>
          <a:p>
            <a:r>
              <a:rPr lang="zh-CN" altLang="en-US" sz="2000" b="1" dirty="0">
                <a:solidFill>
                  <a:srgbClr val="C00000"/>
                </a:solidFill>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25620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inVertical)">
                                      <p:cBhvr>
                                        <p:cTn id="25" dur="500"/>
                                        <p:tgtEl>
                                          <p:spTgt spid="1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arn(inVertical)">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3" grpId="0" animBg="1"/>
      <p:bldP spid="14" grpId="0" animBg="1"/>
      <p:bldP spid="15" grpId="0" animBg="1"/>
      <p:bldP spid="16" grpId="0" animBg="1"/>
      <p:bldP spid="1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r>
              <a:rPr lang="en-US" altLang="zh-CN" b="1" dirty="0">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p:txBody>
      </p:sp>
      <p:sp>
        <p:nvSpPr>
          <p:cNvPr id="3" name="圆角矩形 11">
            <a:extLst>
              <a:ext uri="{FF2B5EF4-FFF2-40B4-BE49-F238E27FC236}">
                <a16:creationId xmlns:a16="http://schemas.microsoft.com/office/drawing/2014/main" id="{378E2426-B36F-4000-B9E9-B8126B3C5246}"/>
              </a:ext>
            </a:extLst>
          </p:cNvPr>
          <p:cNvSpPr/>
          <p:nvPr/>
        </p:nvSpPr>
        <p:spPr>
          <a:xfrm>
            <a:off x="311692" y="1800665"/>
            <a:ext cx="10618905" cy="394037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2D001CB6-93DB-4365-953F-F73FEAE754B8}"/>
              </a:ext>
            </a:extLst>
          </p:cNvPr>
          <p:cNvSpPr/>
          <p:nvPr/>
        </p:nvSpPr>
        <p:spPr>
          <a:xfrm>
            <a:off x="0" y="6096000"/>
            <a:ext cx="12192000" cy="838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E267641E-47C2-4CFB-BBC2-634B3503110F}"/>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50D1075B-12D6-44AF-A7A7-A8D68FDA507B}"/>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AF60C4B5-761D-4F1D-A083-19BC72FD0A5B}"/>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Lamda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表达式</a:t>
              </a:r>
            </a:p>
          </p:txBody>
        </p:sp>
      </p:grpSp>
      <p:sp>
        <p:nvSpPr>
          <p:cNvPr id="18" name="矩形 17">
            <a:extLst>
              <a:ext uri="{FF2B5EF4-FFF2-40B4-BE49-F238E27FC236}">
                <a16:creationId xmlns:a16="http://schemas.microsoft.com/office/drawing/2014/main" id="{C5135E40-1A8A-4BB6-AEA4-16BDD77C5814}"/>
              </a:ext>
            </a:extLst>
          </p:cNvPr>
          <p:cNvSpPr/>
          <p:nvPr/>
        </p:nvSpPr>
        <p:spPr>
          <a:xfrm>
            <a:off x="1131163" y="4797674"/>
            <a:ext cx="156966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kern="100" dirty="0">
                <a:latin typeface="仿宋" panose="02010609060101010101" pitchFamily="49" charset="-122"/>
                <a:ea typeface="仿宋" panose="02010609060101010101" pitchFamily="49" charset="-122"/>
                <a:cs typeface="Times New Roman" panose="02020603050405020304" pitchFamily="18" charset="0"/>
                <a:hlinkClick r:id="rId2" action="ppaction://hlinkfile"/>
              </a:rPr>
              <a:t>LamdaTest</a:t>
            </a:r>
            <a:endParaRPr lang="zh-CN" altLang="en-US" sz="2400" dirty="0">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9104D638-DE99-40E6-BA2F-CB51F91F1BAD}"/>
              </a:ext>
            </a:extLst>
          </p:cNvPr>
          <p:cNvSpPr/>
          <p:nvPr/>
        </p:nvSpPr>
        <p:spPr>
          <a:xfrm>
            <a:off x="2710288" y="4797674"/>
            <a:ext cx="7080910" cy="461665"/>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针对</a:t>
            </a:r>
            <a:r>
              <a:rPr lang="zh-CN" altLang="en-US" sz="2400" b="1" dirty="0">
                <a:latin typeface="仿宋" panose="02010609060101010101" pitchFamily="49" charset="-122"/>
                <a:ea typeface="仿宋" panose="02010609060101010101" pitchFamily="49" charset="-122"/>
              </a:rPr>
              <a:t>单接口匿名类</a:t>
            </a:r>
            <a:r>
              <a:rPr lang="zh-CN" altLang="en-US" sz="2400" dirty="0">
                <a:latin typeface="仿宋" panose="02010609060101010101" pitchFamily="49" charset="-122"/>
                <a:ea typeface="仿宋" panose="02010609060101010101" pitchFamily="49" charset="-122"/>
              </a:rPr>
              <a:t>使用 </a:t>
            </a:r>
            <a:r>
              <a:rPr lang="en-US" altLang="zh-CN" sz="2400" dirty="0">
                <a:latin typeface="仿宋" panose="02010609060101010101" pitchFamily="49" charset="-122"/>
                <a:ea typeface="仿宋" panose="02010609060101010101" pitchFamily="49" charset="-122"/>
              </a:rPr>
              <a:t>Lambda</a:t>
            </a:r>
            <a:r>
              <a:rPr lang="zh-CN" altLang="en-US" sz="2400" dirty="0">
                <a:latin typeface="仿宋" panose="02010609060101010101" pitchFamily="49" charset="-122"/>
                <a:ea typeface="仿宋" panose="02010609060101010101" pitchFamily="49" charset="-122"/>
              </a:rPr>
              <a:t>表达式简化了代码。</a:t>
            </a:r>
          </a:p>
        </p:txBody>
      </p:sp>
      <p:sp>
        <p:nvSpPr>
          <p:cNvPr id="21" name="矩形 20">
            <a:extLst>
              <a:ext uri="{FF2B5EF4-FFF2-40B4-BE49-F238E27FC236}">
                <a16:creationId xmlns:a16="http://schemas.microsoft.com/office/drawing/2014/main" id="{F9315B83-E922-4AF7-B4F6-E4A303C8D457}"/>
              </a:ext>
            </a:extLst>
          </p:cNvPr>
          <p:cNvSpPr/>
          <p:nvPr/>
        </p:nvSpPr>
        <p:spPr>
          <a:xfrm>
            <a:off x="945748" y="1990037"/>
            <a:ext cx="2952328" cy="1200329"/>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假如</a:t>
            </a:r>
            <a:r>
              <a:rPr lang="en-US" altLang="zh-CN" sz="2400" dirty="0">
                <a:latin typeface="仿宋" panose="02010609060101010101" pitchFamily="49" charset="-122"/>
                <a:ea typeface="仿宋" panose="02010609060101010101" pitchFamily="49" charset="-122"/>
              </a:rPr>
              <a:t>Com</a:t>
            </a:r>
            <a:r>
              <a:rPr lang="zh-CN" altLang="en-US" sz="2400" dirty="0">
                <a:latin typeface="仿宋" panose="02010609060101010101" pitchFamily="49" charset="-122"/>
                <a:ea typeface="仿宋" panose="02010609060101010101" pitchFamily="49" charset="-122"/>
              </a:rPr>
              <a:t>是一个单接口（不必关心接口里方法的名称）</a:t>
            </a:r>
            <a:r>
              <a:rPr lang="en-US" altLang="zh-CN" sz="2400" dirty="0">
                <a:latin typeface="仿宋" panose="02010609060101010101" pitchFamily="49" charset="-122"/>
                <a:ea typeface="仿宋" panose="02010609060101010101" pitchFamily="49" charset="-122"/>
              </a:rPr>
              <a:t> :</a:t>
            </a:r>
          </a:p>
        </p:txBody>
      </p:sp>
      <p:sp>
        <p:nvSpPr>
          <p:cNvPr id="22" name="矩形 21">
            <a:extLst>
              <a:ext uri="{FF2B5EF4-FFF2-40B4-BE49-F238E27FC236}">
                <a16:creationId xmlns:a16="http://schemas.microsoft.com/office/drawing/2014/main" id="{5F80348F-306C-4211-BB65-A580B187D741}"/>
              </a:ext>
            </a:extLst>
          </p:cNvPr>
          <p:cNvSpPr/>
          <p:nvPr/>
        </p:nvSpPr>
        <p:spPr>
          <a:xfrm>
            <a:off x="945748" y="3476424"/>
            <a:ext cx="8352926" cy="830997"/>
          </a:xfrm>
          <a:prstGeom prst="rect">
            <a:avLst/>
          </a:prstGeom>
        </p:spPr>
        <p:txBody>
          <a:bodyPr wrap="square">
            <a:spAutoFit/>
          </a:bodyPr>
          <a:lstStyle/>
          <a:p>
            <a:r>
              <a:rPr lang="en-US" altLang="zh-CN" sz="2400" dirty="0">
                <a:latin typeface="仿宋" panose="02010609060101010101" pitchFamily="49" charset="-122"/>
                <a:ea typeface="仿宋" panose="02010609060101010101" pitchFamily="49" charset="-122"/>
              </a:rPr>
              <a:t>Lambda</a:t>
            </a:r>
            <a:r>
              <a:rPr lang="zh-CN" altLang="en-US" sz="2400" dirty="0">
                <a:latin typeface="仿宋" panose="02010609060101010101" pitchFamily="49" charset="-122"/>
                <a:ea typeface="仿宋" panose="02010609060101010101" pitchFamily="49" charset="-122"/>
              </a:rPr>
              <a:t>表达式，简化了匿名类的用法</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如果更改了接口里方法的名字，</a:t>
            </a:r>
            <a:r>
              <a:rPr lang="en-US" altLang="zh-CN" sz="2400" dirty="0">
                <a:latin typeface="仿宋" panose="02010609060101010101" pitchFamily="49" charset="-122"/>
                <a:ea typeface="仿宋" panose="02010609060101010101" pitchFamily="49" charset="-122"/>
              </a:rPr>
              <a:t>Lambada</a:t>
            </a:r>
            <a:r>
              <a:rPr lang="zh-CN" altLang="en-US" sz="2400" dirty="0">
                <a:latin typeface="仿宋" panose="02010609060101010101" pitchFamily="49" charset="-122"/>
                <a:ea typeface="仿宋" panose="02010609060101010101" pitchFamily="49" charset="-122"/>
              </a:rPr>
              <a:t>表达式不受影响 。</a:t>
            </a:r>
          </a:p>
        </p:txBody>
      </p:sp>
      <p:sp>
        <p:nvSpPr>
          <p:cNvPr id="23" name="矩形 22">
            <a:extLst>
              <a:ext uri="{FF2B5EF4-FFF2-40B4-BE49-F238E27FC236}">
                <a16:creationId xmlns:a16="http://schemas.microsoft.com/office/drawing/2014/main" id="{66FD93AA-FDE3-44D4-B289-47A025C44158}"/>
              </a:ext>
            </a:extLst>
          </p:cNvPr>
          <p:cNvSpPr/>
          <p:nvPr/>
        </p:nvSpPr>
        <p:spPr>
          <a:xfrm>
            <a:off x="4542907" y="1906061"/>
            <a:ext cx="4488552" cy="1200329"/>
          </a:xfrm>
          <a:prstGeom prst="rect">
            <a:avLst/>
          </a:prstGeom>
          <a:solidFill>
            <a:schemeClr val="bg2">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dirty="0">
                <a:latin typeface="仿宋" panose="02010609060101010101" pitchFamily="49" charset="-122"/>
                <a:ea typeface="仿宋" panose="02010609060101010101" pitchFamily="49" charset="-122"/>
              </a:rPr>
              <a:t>Com  </a:t>
            </a:r>
            <a:r>
              <a:rPr lang="en-US" altLang="zh-CN" sz="2400" b="1" dirty="0" err="1">
                <a:latin typeface="仿宋" panose="02010609060101010101" pitchFamily="49" charset="-122"/>
                <a:ea typeface="仿宋" panose="02010609060101010101" pitchFamily="49" charset="-122"/>
              </a:rPr>
              <a:t>com</a:t>
            </a:r>
            <a:r>
              <a:rPr lang="en-US" altLang="zh-CN" sz="2400" b="1" dirty="0">
                <a:latin typeface="仿宋" panose="02010609060101010101" pitchFamily="49" charset="-122"/>
                <a:ea typeface="仿宋" panose="02010609060101010101" pitchFamily="49" charset="-122"/>
              </a:rPr>
              <a:t> = (double  x) -&gt;{</a:t>
            </a:r>
          </a:p>
          <a:p>
            <a:r>
              <a:rPr lang="en-US" altLang="zh-CN" sz="2400" b="1" dirty="0">
                <a:latin typeface="仿宋" panose="02010609060101010101" pitchFamily="49" charset="-122"/>
                <a:ea typeface="仿宋" panose="02010609060101010101" pitchFamily="49" charset="-122"/>
              </a:rPr>
              <a:t>   return x*x*x;           </a:t>
            </a:r>
            <a:endParaRPr lang="zh-CN" altLang="en-US"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sp>
        <p:nvSpPr>
          <p:cNvPr id="24" name="箭头: 右 23">
            <a:extLst>
              <a:ext uri="{FF2B5EF4-FFF2-40B4-BE49-F238E27FC236}">
                <a16:creationId xmlns:a16="http://schemas.microsoft.com/office/drawing/2014/main" id="{6D78507E-B8B0-4B5C-8C5D-73BCC0707262}"/>
              </a:ext>
            </a:extLst>
          </p:cNvPr>
          <p:cNvSpPr/>
          <p:nvPr/>
        </p:nvSpPr>
        <p:spPr>
          <a:xfrm>
            <a:off x="3962351" y="2343594"/>
            <a:ext cx="432048" cy="356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6674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arn(inVertical)">
                                      <p:cBhvr>
                                        <p:cTn id="20" dur="500"/>
                                        <p:tgtEl>
                                          <p:spTgt spid="2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arn(inVertical)">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Vertical)">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arn(inVertical)">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8" grpId="0" animBg="1"/>
      <p:bldP spid="20" grpId="0"/>
      <p:bldP spid="21" grpId="0"/>
      <p:bldP spid="22" grpId="0"/>
      <p:bldP spid="23" grpId="0" animBg="1"/>
      <p:bldP spid="2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r>
              <a:rPr lang="en-US" altLang="zh-CN" b="1" dirty="0">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Lambda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表达式</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1">
            <a:extLst>
              <a:ext uri="{FF2B5EF4-FFF2-40B4-BE49-F238E27FC236}">
                <a16:creationId xmlns:a16="http://schemas.microsoft.com/office/drawing/2014/main" id="{AB4E3B6F-A4D1-463C-9C42-BDFB312A2B0D}"/>
              </a:ext>
            </a:extLst>
          </p:cNvPr>
          <p:cNvSpPr>
            <a:spLocks noChangeArrowheads="1"/>
          </p:cNvSpPr>
          <p:nvPr/>
        </p:nvSpPr>
        <p:spPr bwMode="auto">
          <a:xfrm>
            <a:off x="876097" y="2021256"/>
            <a:ext cx="10436984" cy="3865267"/>
          </a:xfrm>
          <a:prstGeom prst="rect">
            <a:avLst/>
          </a:prstGeom>
          <a:no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indent="457109" defTabSz="914217" fontAlgn="base">
              <a:lnSpc>
                <a:spcPct val="130000"/>
              </a:lnSpc>
              <a:spcBef>
                <a:spcPct val="0"/>
              </a:spcBef>
              <a:spcAft>
                <a:spcPct val="0"/>
              </a:spcAft>
            </a:pPr>
            <a:r>
              <a:rPr lang="en-US" altLang="zh-CN" sz="2400" dirty="0">
                <a:latin typeface="仿宋" panose="02010609060101010101" pitchFamily="49" charset="-122"/>
                <a:ea typeface="仿宋" panose="02010609060101010101" pitchFamily="49" charset="-122"/>
                <a:cs typeface="Times New Roman" pitchFamily="18" charset="0"/>
              </a:rPr>
              <a:t>Lambda</a:t>
            </a:r>
            <a:r>
              <a:rPr lang="zh-CN" altLang="en-US" sz="2400" dirty="0">
                <a:latin typeface="仿宋" panose="02010609060101010101" pitchFamily="49" charset="-122"/>
                <a:ea typeface="仿宋" panose="02010609060101010101" pitchFamily="49" charset="-122"/>
                <a:cs typeface="Times New Roman" pitchFamily="18" charset="0"/>
              </a:rPr>
              <a:t>语法格式：</a:t>
            </a:r>
            <a:endParaRPr lang="zh-CN" altLang="en-US" sz="2400" dirty="0">
              <a:latin typeface="仿宋" panose="02010609060101010101" pitchFamily="49" charset="-122"/>
              <a:ea typeface="仿宋" panose="02010609060101010101" pitchFamily="49" charset="-122"/>
            </a:endParaRPr>
          </a:p>
          <a:p>
            <a:pPr indent="1072935" defTabSz="914217" eaLnBrk="0" fontAlgn="base" hangingPunct="0">
              <a:lnSpc>
                <a:spcPct val="130000"/>
              </a:lnSpc>
              <a:spcBef>
                <a:spcPct val="0"/>
              </a:spcBef>
              <a:spcAft>
                <a:spcPct val="0"/>
              </a:spcAft>
            </a:pPr>
            <a:r>
              <a:rPr lang="en-US" altLang="zh-CN" sz="2400" dirty="0">
                <a:latin typeface="仿宋" panose="02010609060101010101" pitchFamily="49" charset="-122"/>
                <a:ea typeface="仿宋" panose="02010609060101010101" pitchFamily="49" charset="-122"/>
                <a:cs typeface="Times New Roman" pitchFamily="18" charset="0"/>
              </a:rPr>
              <a:t>(parameters)-&gt;expression </a:t>
            </a:r>
            <a:r>
              <a:rPr lang="zh-CN" altLang="en-US" sz="2400" dirty="0">
                <a:latin typeface="仿宋" panose="02010609060101010101" pitchFamily="49" charset="-122"/>
                <a:ea typeface="仿宋" panose="02010609060101010101" pitchFamily="49" charset="-122"/>
                <a:cs typeface="Times New Roman" pitchFamily="18" charset="0"/>
              </a:rPr>
              <a:t>或者</a:t>
            </a:r>
            <a:endParaRPr lang="zh-CN" altLang="en-US" sz="2400" dirty="0">
              <a:latin typeface="仿宋" panose="02010609060101010101" pitchFamily="49" charset="-122"/>
              <a:ea typeface="仿宋" panose="02010609060101010101" pitchFamily="49" charset="-122"/>
            </a:endParaRPr>
          </a:p>
          <a:p>
            <a:pPr indent="1072935" defTabSz="914217" eaLnBrk="0" fontAlgn="base" hangingPunct="0">
              <a:lnSpc>
                <a:spcPct val="130000"/>
              </a:lnSpc>
              <a:spcBef>
                <a:spcPct val="0"/>
              </a:spcBef>
              <a:spcAft>
                <a:spcPct val="0"/>
              </a:spcAft>
            </a:pPr>
            <a:r>
              <a:rPr lang="en-US" altLang="zh-CN" sz="2400" dirty="0">
                <a:latin typeface="仿宋" panose="02010609060101010101" pitchFamily="49" charset="-122"/>
                <a:ea typeface="仿宋" panose="02010609060101010101" pitchFamily="49" charset="-122"/>
                <a:cs typeface="Times New Roman" pitchFamily="18" charset="0"/>
              </a:rPr>
              <a:t>(parameters)-&gt;{statements;} </a:t>
            </a:r>
            <a:endParaRPr lang="en-US" altLang="zh-CN" sz="2400" dirty="0">
              <a:latin typeface="仿宋" panose="02010609060101010101" pitchFamily="49" charset="-122"/>
              <a:ea typeface="仿宋" panose="02010609060101010101" pitchFamily="49" charset="-122"/>
            </a:endParaRPr>
          </a:p>
          <a:p>
            <a:pPr indent="457109" defTabSz="914217" eaLnBrk="0" fontAlgn="base" hangingPunct="0">
              <a:lnSpc>
                <a:spcPct val="130000"/>
              </a:lnSpc>
              <a:spcBef>
                <a:spcPct val="0"/>
              </a:spcBef>
              <a:spcAft>
                <a:spcPct val="0"/>
              </a:spcAft>
            </a:pPr>
            <a:r>
              <a:rPr lang="en-US" altLang="zh-CN" sz="2400" dirty="0">
                <a:latin typeface="仿宋" panose="02010609060101010101" pitchFamily="49" charset="-122"/>
                <a:ea typeface="仿宋" panose="02010609060101010101" pitchFamily="49" charset="-122"/>
                <a:cs typeface="Times New Roman" pitchFamily="18" charset="0"/>
              </a:rPr>
              <a:t>Lambda</a:t>
            </a:r>
            <a:r>
              <a:rPr lang="zh-CN" altLang="en-US" sz="2400" dirty="0">
                <a:latin typeface="仿宋" panose="02010609060101010101" pitchFamily="49" charset="-122"/>
                <a:ea typeface="仿宋" panose="02010609060101010101" pitchFamily="49" charset="-122"/>
                <a:cs typeface="Times New Roman" pitchFamily="18" charset="0"/>
              </a:rPr>
              <a:t>表达式由三部分组成： </a:t>
            </a:r>
            <a:endParaRPr lang="zh-CN" altLang="en-US" sz="2400" dirty="0">
              <a:latin typeface="仿宋" panose="02010609060101010101" pitchFamily="49" charset="-122"/>
              <a:ea typeface="仿宋" panose="02010609060101010101" pitchFamily="49" charset="-122"/>
            </a:endParaRPr>
          </a:p>
          <a:p>
            <a:pPr marL="85708" indent="987228" defTabSz="914217" eaLnBrk="0" fontAlgn="base" hangingPunct="0">
              <a:lnSpc>
                <a:spcPct val="130000"/>
              </a:lnSpc>
              <a:spcBef>
                <a:spcPct val="0"/>
              </a:spcBef>
              <a:spcAft>
                <a:spcPct val="0"/>
              </a:spcAft>
            </a:pPr>
            <a:r>
              <a:rPr lang="en-US" altLang="zh-CN" sz="2400" dirty="0">
                <a:latin typeface="仿宋" panose="02010609060101010101" pitchFamily="49" charset="-122"/>
                <a:ea typeface="仿宋" panose="02010609060101010101" pitchFamily="49" charset="-122"/>
                <a:cs typeface="Times New Roman" pitchFamily="18" charset="0"/>
              </a:rPr>
              <a:t>parameters</a:t>
            </a:r>
            <a:r>
              <a:rPr lang="zh-CN" altLang="en-US" sz="2400" dirty="0">
                <a:latin typeface="仿宋" panose="02010609060101010101" pitchFamily="49" charset="-122"/>
                <a:ea typeface="仿宋" panose="02010609060101010101" pitchFamily="49" charset="-122"/>
                <a:cs typeface="Times New Roman" pitchFamily="18" charset="0"/>
              </a:rPr>
              <a:t>：形参列表。 </a:t>
            </a:r>
            <a:endParaRPr lang="zh-CN" altLang="en-US" sz="2400" dirty="0">
              <a:latin typeface="仿宋" panose="02010609060101010101" pitchFamily="49" charset="-122"/>
              <a:ea typeface="仿宋" panose="02010609060101010101" pitchFamily="49" charset="-122"/>
            </a:endParaRPr>
          </a:p>
          <a:p>
            <a:pPr marL="85708" indent="987228" defTabSz="914217" eaLnBrk="0" fontAlgn="base" hangingPunct="0">
              <a:lnSpc>
                <a:spcPct val="130000"/>
              </a:lnSpc>
              <a:spcBef>
                <a:spcPct val="0"/>
              </a:spcBef>
              <a:spcAft>
                <a:spcPct val="0"/>
              </a:spcAft>
            </a:pPr>
            <a:r>
              <a:rPr lang="en-US" altLang="zh-CN" sz="2400" dirty="0">
                <a:latin typeface="仿宋" panose="02010609060101010101" pitchFamily="49" charset="-122"/>
                <a:ea typeface="仿宋" panose="02010609060101010101" pitchFamily="49" charset="-122"/>
                <a:cs typeface="Times New Roman" pitchFamily="18" charset="0"/>
              </a:rPr>
              <a:t>-&gt; </a:t>
            </a:r>
            <a:r>
              <a:rPr lang="zh-CN" altLang="en-US" sz="2400" dirty="0">
                <a:latin typeface="仿宋" panose="02010609060101010101" pitchFamily="49" charset="-122"/>
                <a:ea typeface="仿宋" panose="02010609060101010101" pitchFamily="49" charset="-122"/>
                <a:cs typeface="Times New Roman" pitchFamily="18" charset="0"/>
              </a:rPr>
              <a:t>：表示为“被用于”。</a:t>
            </a:r>
          </a:p>
          <a:p>
            <a:pPr marL="2328397" indent="-1255462" defTabSz="914217" eaLnBrk="0" fontAlgn="base" hangingPunct="0">
              <a:lnSpc>
                <a:spcPct val="130000"/>
              </a:lnSpc>
              <a:spcBef>
                <a:spcPct val="0"/>
              </a:spcBef>
              <a:spcAft>
                <a:spcPct val="0"/>
              </a:spcAft>
            </a:pPr>
            <a:r>
              <a:rPr lang="zh-CN" altLang="en-US" sz="2400" dirty="0">
                <a:latin typeface="仿宋" panose="02010609060101010101" pitchFamily="49" charset="-122"/>
                <a:ea typeface="仿宋" panose="02010609060101010101" pitchFamily="49" charset="-122"/>
                <a:cs typeface="Times New Roman" pitchFamily="18" charset="0"/>
              </a:rPr>
              <a:t>方法体：可以是表达式也可以是代码块，实现函数接口中的方法。方法体可以有返回值也可以没有返回值。</a:t>
            </a:r>
            <a:r>
              <a:rPr lang="zh-CN" altLang="en-US" sz="2400" dirty="0">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27237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nodeType="afterEffect">
                                  <p:stCondLst>
                                    <p:cond delay="0"/>
                                  </p:stCondLst>
                                  <p:childTnLst>
                                    <p:set>
                                      <p:cBhvr>
                                        <p:cTn id="23" dur="1" fill="hold">
                                          <p:stCondLst>
                                            <p:cond delay="0"/>
                                          </p:stCondLst>
                                        </p:cTn>
                                        <p:tgtEl>
                                          <p:spTgt spid="29">
                                            <p:txEl>
                                              <p:pRg st="0" end="0"/>
                                            </p:txEl>
                                          </p:spTgt>
                                        </p:tgtEl>
                                        <p:attrNameLst>
                                          <p:attrName>style.visibility</p:attrName>
                                        </p:attrNameLst>
                                      </p:cBhvr>
                                      <p:to>
                                        <p:strVal val="visible"/>
                                      </p:to>
                                    </p:set>
                                    <p:anim calcmode="lin" valueType="num">
                                      <p:cBhvr additive="base">
                                        <p:cTn id="24"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500"/>
                            </p:stCondLst>
                            <p:childTnLst>
                              <p:par>
                                <p:cTn id="27" presetID="31" presetClass="entr" presetSubtype="0" fill="hold" nodeType="afterEffect">
                                  <p:stCondLst>
                                    <p:cond delay="0"/>
                                  </p:stCondLst>
                                  <p:childTnLst>
                                    <p:set>
                                      <p:cBhvr>
                                        <p:cTn id="28" dur="1" fill="hold">
                                          <p:stCondLst>
                                            <p:cond delay="0"/>
                                          </p:stCondLst>
                                        </p:cTn>
                                        <p:tgtEl>
                                          <p:spTgt spid="29">
                                            <p:txEl>
                                              <p:pRg st="1" end="1"/>
                                            </p:txEl>
                                          </p:spTgt>
                                        </p:tgtEl>
                                        <p:attrNameLst>
                                          <p:attrName>style.visibility</p:attrName>
                                        </p:attrNameLst>
                                      </p:cBhvr>
                                      <p:to>
                                        <p:strVal val="visible"/>
                                      </p:to>
                                    </p:set>
                                    <p:anim calcmode="lin" valueType="num">
                                      <p:cBhvr>
                                        <p:cTn id="29" dur="1000" fill="hold"/>
                                        <p:tgtEl>
                                          <p:spTgt spid="29">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29">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29">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29">
                                            <p:txEl>
                                              <p:pRg st="1" end="1"/>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29">
                                            <p:txEl>
                                              <p:pRg st="2" end="2"/>
                                            </p:txEl>
                                          </p:spTgt>
                                        </p:tgtEl>
                                        <p:attrNameLst>
                                          <p:attrName>style.visibility</p:attrName>
                                        </p:attrNameLst>
                                      </p:cBhvr>
                                      <p:to>
                                        <p:strVal val="visible"/>
                                      </p:to>
                                    </p:set>
                                    <p:anim calcmode="lin" valueType="num">
                                      <p:cBhvr>
                                        <p:cTn id="35" dur="1000" fill="hold"/>
                                        <p:tgtEl>
                                          <p:spTgt spid="29">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29">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29">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29">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nodeType="clickEffect">
                                  <p:stCondLst>
                                    <p:cond delay="0"/>
                                  </p:stCondLst>
                                  <p:childTnLst>
                                    <p:set>
                                      <p:cBhvr>
                                        <p:cTn id="42" dur="1" fill="hold">
                                          <p:stCondLst>
                                            <p:cond delay="0"/>
                                          </p:stCondLst>
                                        </p:cTn>
                                        <p:tgtEl>
                                          <p:spTgt spid="29">
                                            <p:txEl>
                                              <p:pRg st="3" end="3"/>
                                            </p:txEl>
                                          </p:spTgt>
                                        </p:tgtEl>
                                        <p:attrNameLst>
                                          <p:attrName>style.visibility</p:attrName>
                                        </p:attrNameLst>
                                      </p:cBhvr>
                                      <p:to>
                                        <p:strVal val="visible"/>
                                      </p:to>
                                    </p:set>
                                    <p:anim calcmode="lin" valueType="num">
                                      <p:cBhvr additive="base">
                                        <p:cTn id="43" dur="500" fill="hold"/>
                                        <p:tgtEl>
                                          <p:spTgt spid="29">
                                            <p:txEl>
                                              <p:p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
                                            <p:txEl>
                                              <p:pRg st="3" end="3"/>
                                            </p:txEl>
                                          </p:spTgt>
                                        </p:tgtEl>
                                        <p:attrNameLst>
                                          <p:attrName>ppt_y</p:attrName>
                                        </p:attrNameLst>
                                      </p:cBhvr>
                                      <p:tavLst>
                                        <p:tav tm="0">
                                          <p:val>
                                            <p:strVal val="0-#ppt_h/2"/>
                                          </p:val>
                                        </p:tav>
                                        <p:tav tm="100000">
                                          <p:val>
                                            <p:strVal val="#ppt_y"/>
                                          </p:val>
                                        </p:tav>
                                      </p:tavLst>
                                    </p:anim>
                                  </p:childTnLst>
                                </p:cTn>
                              </p:par>
                            </p:childTnLst>
                          </p:cTn>
                        </p:par>
                        <p:par>
                          <p:cTn id="45" fill="hold">
                            <p:stCondLst>
                              <p:cond delay="500"/>
                            </p:stCondLst>
                            <p:childTnLst>
                              <p:par>
                                <p:cTn id="46" presetID="31" presetClass="entr" presetSubtype="0" fill="hold" nodeType="afterEffect">
                                  <p:stCondLst>
                                    <p:cond delay="0"/>
                                  </p:stCondLst>
                                  <p:childTnLst>
                                    <p:set>
                                      <p:cBhvr>
                                        <p:cTn id="47" dur="1" fill="hold">
                                          <p:stCondLst>
                                            <p:cond delay="0"/>
                                          </p:stCondLst>
                                        </p:cTn>
                                        <p:tgtEl>
                                          <p:spTgt spid="29">
                                            <p:txEl>
                                              <p:pRg st="4" end="4"/>
                                            </p:txEl>
                                          </p:spTgt>
                                        </p:tgtEl>
                                        <p:attrNameLst>
                                          <p:attrName>style.visibility</p:attrName>
                                        </p:attrNameLst>
                                      </p:cBhvr>
                                      <p:to>
                                        <p:strVal val="visible"/>
                                      </p:to>
                                    </p:set>
                                    <p:anim calcmode="lin" valueType="num">
                                      <p:cBhvr>
                                        <p:cTn id="48" dur="1000" fill="hold"/>
                                        <p:tgtEl>
                                          <p:spTgt spid="29">
                                            <p:txEl>
                                              <p:pRg st="4" end="4"/>
                                            </p:txEl>
                                          </p:spTgt>
                                        </p:tgtEl>
                                        <p:attrNameLst>
                                          <p:attrName>ppt_w</p:attrName>
                                        </p:attrNameLst>
                                      </p:cBhvr>
                                      <p:tavLst>
                                        <p:tav tm="0">
                                          <p:val>
                                            <p:fltVal val="0"/>
                                          </p:val>
                                        </p:tav>
                                        <p:tav tm="100000">
                                          <p:val>
                                            <p:strVal val="#ppt_w"/>
                                          </p:val>
                                        </p:tav>
                                      </p:tavLst>
                                    </p:anim>
                                    <p:anim calcmode="lin" valueType="num">
                                      <p:cBhvr>
                                        <p:cTn id="49" dur="1000" fill="hold"/>
                                        <p:tgtEl>
                                          <p:spTgt spid="29">
                                            <p:txEl>
                                              <p:pRg st="4" end="4"/>
                                            </p:txEl>
                                          </p:spTgt>
                                        </p:tgtEl>
                                        <p:attrNameLst>
                                          <p:attrName>ppt_h</p:attrName>
                                        </p:attrNameLst>
                                      </p:cBhvr>
                                      <p:tavLst>
                                        <p:tav tm="0">
                                          <p:val>
                                            <p:fltVal val="0"/>
                                          </p:val>
                                        </p:tav>
                                        <p:tav tm="100000">
                                          <p:val>
                                            <p:strVal val="#ppt_h"/>
                                          </p:val>
                                        </p:tav>
                                      </p:tavLst>
                                    </p:anim>
                                    <p:anim calcmode="lin" valueType="num">
                                      <p:cBhvr>
                                        <p:cTn id="50" dur="1000" fill="hold"/>
                                        <p:tgtEl>
                                          <p:spTgt spid="29">
                                            <p:txEl>
                                              <p:pRg st="4" end="4"/>
                                            </p:txEl>
                                          </p:spTgt>
                                        </p:tgtEl>
                                        <p:attrNameLst>
                                          <p:attrName>style.rotation</p:attrName>
                                        </p:attrNameLst>
                                      </p:cBhvr>
                                      <p:tavLst>
                                        <p:tav tm="0">
                                          <p:val>
                                            <p:fltVal val="90"/>
                                          </p:val>
                                        </p:tav>
                                        <p:tav tm="100000">
                                          <p:val>
                                            <p:fltVal val="0"/>
                                          </p:val>
                                        </p:tav>
                                      </p:tavLst>
                                    </p:anim>
                                    <p:animEffect transition="in" filter="fade">
                                      <p:cBhvr>
                                        <p:cTn id="51" dur="1000"/>
                                        <p:tgtEl>
                                          <p:spTgt spid="29">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29">
                                            <p:txEl>
                                              <p:pRg st="5" end="5"/>
                                            </p:txEl>
                                          </p:spTgt>
                                        </p:tgtEl>
                                        <p:attrNameLst>
                                          <p:attrName>style.visibility</p:attrName>
                                        </p:attrNameLst>
                                      </p:cBhvr>
                                      <p:to>
                                        <p:strVal val="visible"/>
                                      </p:to>
                                    </p:set>
                                    <p:anim calcmode="lin" valueType="num">
                                      <p:cBhvr>
                                        <p:cTn id="56" dur="1000" fill="hold"/>
                                        <p:tgtEl>
                                          <p:spTgt spid="29">
                                            <p:txEl>
                                              <p:pRg st="5" end="5"/>
                                            </p:txEl>
                                          </p:spTgt>
                                        </p:tgtEl>
                                        <p:attrNameLst>
                                          <p:attrName>ppt_w</p:attrName>
                                        </p:attrNameLst>
                                      </p:cBhvr>
                                      <p:tavLst>
                                        <p:tav tm="0">
                                          <p:val>
                                            <p:fltVal val="0"/>
                                          </p:val>
                                        </p:tav>
                                        <p:tav tm="100000">
                                          <p:val>
                                            <p:strVal val="#ppt_w"/>
                                          </p:val>
                                        </p:tav>
                                      </p:tavLst>
                                    </p:anim>
                                    <p:anim calcmode="lin" valueType="num">
                                      <p:cBhvr>
                                        <p:cTn id="57" dur="1000" fill="hold"/>
                                        <p:tgtEl>
                                          <p:spTgt spid="29">
                                            <p:txEl>
                                              <p:pRg st="5" end="5"/>
                                            </p:txEl>
                                          </p:spTgt>
                                        </p:tgtEl>
                                        <p:attrNameLst>
                                          <p:attrName>ppt_h</p:attrName>
                                        </p:attrNameLst>
                                      </p:cBhvr>
                                      <p:tavLst>
                                        <p:tav tm="0">
                                          <p:val>
                                            <p:fltVal val="0"/>
                                          </p:val>
                                        </p:tav>
                                        <p:tav tm="100000">
                                          <p:val>
                                            <p:strVal val="#ppt_h"/>
                                          </p:val>
                                        </p:tav>
                                      </p:tavLst>
                                    </p:anim>
                                    <p:anim calcmode="lin" valueType="num">
                                      <p:cBhvr>
                                        <p:cTn id="58" dur="1000" fill="hold"/>
                                        <p:tgtEl>
                                          <p:spTgt spid="29">
                                            <p:txEl>
                                              <p:pRg st="5" end="5"/>
                                            </p:txEl>
                                          </p:spTgt>
                                        </p:tgtEl>
                                        <p:attrNameLst>
                                          <p:attrName>style.rotation</p:attrName>
                                        </p:attrNameLst>
                                      </p:cBhvr>
                                      <p:tavLst>
                                        <p:tav tm="0">
                                          <p:val>
                                            <p:fltVal val="90"/>
                                          </p:val>
                                        </p:tav>
                                        <p:tav tm="100000">
                                          <p:val>
                                            <p:fltVal val="0"/>
                                          </p:val>
                                        </p:tav>
                                      </p:tavLst>
                                    </p:anim>
                                    <p:animEffect transition="in" filter="fade">
                                      <p:cBhvr>
                                        <p:cTn id="59" dur="1000"/>
                                        <p:tgtEl>
                                          <p:spTgt spid="29">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29">
                                            <p:txEl>
                                              <p:pRg st="6" end="6"/>
                                            </p:txEl>
                                          </p:spTgt>
                                        </p:tgtEl>
                                        <p:attrNameLst>
                                          <p:attrName>style.visibility</p:attrName>
                                        </p:attrNameLst>
                                      </p:cBhvr>
                                      <p:to>
                                        <p:strVal val="visible"/>
                                      </p:to>
                                    </p:set>
                                    <p:anim calcmode="lin" valueType="num">
                                      <p:cBhvr>
                                        <p:cTn id="64" dur="1000" fill="hold"/>
                                        <p:tgtEl>
                                          <p:spTgt spid="29">
                                            <p:txEl>
                                              <p:pRg st="6" end="6"/>
                                            </p:txEl>
                                          </p:spTgt>
                                        </p:tgtEl>
                                        <p:attrNameLst>
                                          <p:attrName>ppt_w</p:attrName>
                                        </p:attrNameLst>
                                      </p:cBhvr>
                                      <p:tavLst>
                                        <p:tav tm="0">
                                          <p:val>
                                            <p:fltVal val="0"/>
                                          </p:val>
                                        </p:tav>
                                        <p:tav tm="100000">
                                          <p:val>
                                            <p:strVal val="#ppt_w"/>
                                          </p:val>
                                        </p:tav>
                                      </p:tavLst>
                                    </p:anim>
                                    <p:anim calcmode="lin" valueType="num">
                                      <p:cBhvr>
                                        <p:cTn id="65" dur="1000" fill="hold"/>
                                        <p:tgtEl>
                                          <p:spTgt spid="29">
                                            <p:txEl>
                                              <p:pRg st="6" end="6"/>
                                            </p:txEl>
                                          </p:spTgt>
                                        </p:tgtEl>
                                        <p:attrNameLst>
                                          <p:attrName>ppt_h</p:attrName>
                                        </p:attrNameLst>
                                      </p:cBhvr>
                                      <p:tavLst>
                                        <p:tav tm="0">
                                          <p:val>
                                            <p:fltVal val="0"/>
                                          </p:val>
                                        </p:tav>
                                        <p:tav tm="100000">
                                          <p:val>
                                            <p:strVal val="#ppt_h"/>
                                          </p:val>
                                        </p:tav>
                                      </p:tavLst>
                                    </p:anim>
                                    <p:anim calcmode="lin" valueType="num">
                                      <p:cBhvr>
                                        <p:cTn id="66" dur="1000" fill="hold"/>
                                        <p:tgtEl>
                                          <p:spTgt spid="29">
                                            <p:txEl>
                                              <p:pRg st="6" end="6"/>
                                            </p:txEl>
                                          </p:spTgt>
                                        </p:tgtEl>
                                        <p:attrNameLst>
                                          <p:attrName>style.rotation</p:attrName>
                                        </p:attrNameLst>
                                      </p:cBhvr>
                                      <p:tavLst>
                                        <p:tav tm="0">
                                          <p:val>
                                            <p:fltVal val="90"/>
                                          </p:val>
                                        </p:tav>
                                        <p:tav tm="100000">
                                          <p:val>
                                            <p:fltVal val="0"/>
                                          </p:val>
                                        </p:tav>
                                      </p:tavLst>
                                    </p:anim>
                                    <p:animEffect transition="in" filter="fade">
                                      <p:cBhvr>
                                        <p:cTn id="67" dur="10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3.5 </a:t>
            </a:r>
            <a:r>
              <a:rPr lang="zh-CN" altLang="en-US" b="1" dirty="0">
                <a:latin typeface="仿宋" panose="02010609060101010101" pitchFamily="49" charset="-122"/>
                <a:ea typeface="仿宋" panose="02010609060101010101" pitchFamily="49" charset="-122"/>
              </a:rPr>
              <a:t>嵌套类</a:t>
            </a:r>
            <a:r>
              <a:rPr lang="en-US" altLang="zh-CN" b="1" dirty="0">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Lambda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表达式</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A3BB7E1A-6650-42B5-A21E-AF5D716D5451}"/>
              </a:ext>
            </a:extLst>
          </p:cNvPr>
          <p:cNvSpPr/>
          <p:nvPr/>
        </p:nvSpPr>
        <p:spPr>
          <a:xfrm>
            <a:off x="2205" y="2109115"/>
            <a:ext cx="11655902" cy="3477070"/>
          </a:xfrm>
          <a:prstGeom prst="rect">
            <a:avLst/>
          </a:prstGeom>
        </p:spPr>
        <p:txBody>
          <a:bodyPr wrap="square">
            <a:spAutoFit/>
          </a:bodyPr>
          <a:lstStyle/>
          <a:p>
            <a:pPr algn="just"/>
            <a:r>
              <a:rPr lang="zh-CN" altLang="zh-CN" sz="2000" b="1" dirty="0">
                <a:latin typeface="仿宋" panose="02010609060101010101" pitchFamily="49" charset="-122"/>
                <a:ea typeface="仿宋" panose="02010609060101010101" pitchFamily="49" charset="-122"/>
              </a:rPr>
              <a:t>几个简单示例：</a:t>
            </a:r>
          </a:p>
          <a:p>
            <a:pPr indent="540277" algn="just"/>
            <a:r>
              <a:rPr lang="en-US" altLang="zh-CN" sz="2000" b="1" dirty="0">
                <a:latin typeface="仿宋" panose="02010609060101010101" pitchFamily="49" charset="-122"/>
                <a:ea typeface="仿宋" panose="02010609060101010101" pitchFamily="49" charset="-122"/>
              </a:rPr>
              <a:t>()-&gt;1</a:t>
            </a:r>
            <a:endParaRPr lang="zh-CN" altLang="zh-CN" sz="2000" b="1" dirty="0">
              <a:latin typeface="仿宋" panose="02010609060101010101" pitchFamily="49" charset="-122"/>
              <a:ea typeface="仿宋" panose="02010609060101010101" pitchFamily="49" charset="-122"/>
            </a:endParaRPr>
          </a:p>
          <a:p>
            <a:pPr indent="1077697" algn="just"/>
            <a:r>
              <a:rPr lang="zh-CN" altLang="zh-CN" sz="2000" b="1" dirty="0">
                <a:latin typeface="仿宋" panose="02010609060101010101" pitchFamily="49" charset="-122"/>
                <a:ea typeface="仿宋" panose="02010609060101010101" pitchFamily="49" charset="-122"/>
              </a:rPr>
              <a:t>没有参数，直接返回</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a:t>
            </a:r>
          </a:p>
          <a:p>
            <a:pPr indent="540277" algn="just"/>
            <a:r>
              <a:rPr lang="en-US" altLang="zh-CN" sz="2000" b="1" dirty="0">
                <a:latin typeface="仿宋" panose="02010609060101010101" pitchFamily="49" charset="-122"/>
                <a:ea typeface="仿宋" panose="02010609060101010101" pitchFamily="49" charset="-122"/>
              </a:rPr>
              <a:t>(int </a:t>
            </a:r>
            <a:r>
              <a:rPr lang="en-US" altLang="zh-CN" sz="2000" b="1" dirty="0" err="1">
                <a:latin typeface="仿宋" panose="02010609060101010101" pitchFamily="49" charset="-122"/>
                <a:ea typeface="仿宋" panose="02010609060101010101" pitchFamily="49" charset="-122"/>
              </a:rPr>
              <a:t>x,int</a:t>
            </a:r>
            <a:r>
              <a:rPr lang="en-US" altLang="zh-CN" sz="2000" b="1" dirty="0">
                <a:latin typeface="仿宋" panose="02010609060101010101" pitchFamily="49" charset="-122"/>
                <a:ea typeface="仿宋" panose="02010609060101010101" pitchFamily="49" charset="-122"/>
              </a:rPr>
              <a:t> y )</a:t>
            </a:r>
            <a:r>
              <a:rPr lang="en-US" altLang="zh-CN" sz="2000" b="1" dirty="0">
                <a:solidFill>
                  <a:srgbClr val="C00000"/>
                </a:solidFill>
                <a:latin typeface="仿宋" panose="02010609060101010101" pitchFamily="49" charset="-122"/>
                <a:ea typeface="仿宋" panose="02010609060101010101" pitchFamily="49" charset="-122"/>
              </a:rPr>
              <a:t>-&gt;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x+y</a:t>
            </a:r>
            <a:endParaRPr lang="zh-CN" altLang="zh-CN" sz="2000" b="1" dirty="0">
              <a:latin typeface="仿宋" panose="02010609060101010101" pitchFamily="49" charset="-122"/>
              <a:ea typeface="仿宋" panose="02010609060101010101" pitchFamily="49" charset="-122"/>
            </a:endParaRPr>
          </a:p>
          <a:p>
            <a:pPr indent="1077697" algn="just"/>
            <a:r>
              <a:rPr lang="zh-CN" altLang="zh-CN" sz="2000" b="1" dirty="0">
                <a:latin typeface="仿宋" panose="02010609060101010101" pitchFamily="49" charset="-122"/>
                <a:ea typeface="仿宋" panose="02010609060101010101" pitchFamily="49" charset="-122"/>
              </a:rPr>
              <a:t>有两个</a:t>
            </a:r>
            <a:r>
              <a:rPr lang="en-US" altLang="zh-CN" sz="2000" b="1" dirty="0" err="1">
                <a:latin typeface="仿宋" panose="02010609060101010101" pitchFamily="49" charset="-122"/>
                <a:ea typeface="仿宋" panose="02010609060101010101" pitchFamily="49" charset="-122"/>
              </a:rPr>
              <a:t>int</a:t>
            </a:r>
            <a:r>
              <a:rPr lang="zh-CN" altLang="zh-CN" sz="2000" b="1" dirty="0">
                <a:latin typeface="仿宋" panose="02010609060101010101" pitchFamily="49" charset="-122"/>
                <a:ea typeface="仿宋" panose="02010609060101010101" pitchFamily="49" charset="-122"/>
              </a:rPr>
              <a:t>类型的参数，返回这两个参数的和；</a:t>
            </a:r>
          </a:p>
          <a:p>
            <a:pPr indent="540277" algn="just"/>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x,y</a:t>
            </a:r>
            <a:r>
              <a:rPr lang="en-US" altLang="zh-CN" sz="2000" b="1" dirty="0">
                <a:latin typeface="仿宋" panose="02010609060101010101" pitchFamily="49" charset="-122"/>
                <a:ea typeface="仿宋" panose="02010609060101010101" pitchFamily="49" charset="-122"/>
              </a:rPr>
              <a:t>)</a:t>
            </a:r>
            <a:r>
              <a:rPr lang="en-US" altLang="zh-CN" sz="2000" b="1" dirty="0">
                <a:solidFill>
                  <a:srgbClr val="C00000"/>
                </a:solidFill>
                <a:latin typeface="仿宋" panose="02010609060101010101" pitchFamily="49" charset="-122"/>
                <a:ea typeface="仿宋" panose="02010609060101010101" pitchFamily="49" charset="-122"/>
              </a:rPr>
              <a:t>-&gt;</a:t>
            </a:r>
            <a:r>
              <a:rPr lang="en-US" altLang="zh-CN" sz="2000" b="1" dirty="0" err="1">
                <a:latin typeface="仿宋" panose="02010609060101010101" pitchFamily="49" charset="-122"/>
                <a:ea typeface="仿宋" panose="02010609060101010101" pitchFamily="49" charset="-122"/>
              </a:rPr>
              <a:t>x+y</a:t>
            </a:r>
            <a:endParaRPr lang="zh-CN" altLang="zh-CN" sz="2000" b="1" dirty="0">
              <a:latin typeface="仿宋" panose="02010609060101010101" pitchFamily="49" charset="-122"/>
              <a:ea typeface="仿宋" panose="02010609060101010101" pitchFamily="49" charset="-122"/>
            </a:endParaRPr>
          </a:p>
          <a:p>
            <a:pPr indent="1077697" algn="just"/>
            <a:r>
              <a:rPr lang="zh-CN" altLang="zh-CN" sz="2000" b="1" dirty="0">
                <a:latin typeface="仿宋" panose="02010609060101010101" pitchFamily="49" charset="-122"/>
                <a:ea typeface="仿宋" panose="02010609060101010101" pitchFamily="49" charset="-122"/>
              </a:rPr>
              <a:t>有两个参数，</a:t>
            </a:r>
            <a:r>
              <a:rPr lang="en-US" altLang="zh-CN" sz="2000" b="1" dirty="0">
                <a:latin typeface="仿宋" panose="02010609060101010101" pitchFamily="49" charset="-122"/>
                <a:ea typeface="仿宋" panose="02010609060101010101" pitchFamily="49" charset="-122"/>
              </a:rPr>
              <a:t>JVM</a:t>
            </a:r>
            <a:r>
              <a:rPr lang="zh-CN" altLang="zh-CN" sz="2000" b="1" dirty="0">
                <a:latin typeface="仿宋" panose="02010609060101010101" pitchFamily="49" charset="-122"/>
                <a:ea typeface="仿宋" panose="02010609060101010101" pitchFamily="49" charset="-122"/>
              </a:rPr>
              <a:t>根据上下文推断参数的类型，返回两个参数的和；</a:t>
            </a:r>
          </a:p>
          <a:p>
            <a:pPr indent="540277" algn="just"/>
            <a:r>
              <a:rPr lang="en-US" altLang="zh-CN" sz="2000" b="1" dirty="0">
                <a:latin typeface="仿宋" panose="02010609060101010101" pitchFamily="49" charset="-122"/>
                <a:ea typeface="仿宋" panose="02010609060101010101" pitchFamily="49" charset="-122"/>
              </a:rPr>
              <a:t>(String </a:t>
            </a:r>
            <a:r>
              <a:rPr lang="en-US" altLang="zh-CN" sz="2000" b="1" dirty="0" err="1">
                <a:latin typeface="仿宋" panose="02010609060101010101" pitchFamily="49" charset="-122"/>
                <a:ea typeface="仿宋" panose="02010609060101010101" pitchFamily="49" charset="-122"/>
              </a:rPr>
              <a:t>name,String</a:t>
            </a:r>
            <a:r>
              <a:rPr lang="en-US" altLang="zh-CN" sz="2000" b="1" dirty="0">
                <a:latin typeface="仿宋" panose="02010609060101010101" pitchFamily="49" charset="-122"/>
                <a:ea typeface="仿宋" panose="02010609060101010101" pitchFamily="49" charset="-122"/>
              </a:rPr>
              <a:t> number)</a:t>
            </a:r>
            <a:r>
              <a:rPr lang="en-US" altLang="zh-CN" sz="2000" b="1" dirty="0">
                <a:solidFill>
                  <a:srgbClr val="C00000"/>
                </a:solidFill>
                <a:latin typeface="仿宋" panose="02010609060101010101" pitchFamily="49" charset="-122"/>
                <a:ea typeface="仿宋" panose="02010609060101010101" pitchFamily="49" charset="-122"/>
              </a:rPr>
              <a:t>-&gt;</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System.out.println</a:t>
            </a:r>
            <a:r>
              <a:rPr lang="en-US" altLang="zh-CN" sz="2000" b="1" dirty="0">
                <a:latin typeface="仿宋" panose="02010609060101010101" pitchFamily="49" charset="-122"/>
                <a:ea typeface="仿宋" panose="02010609060101010101" pitchFamily="49" charset="-122"/>
              </a:rPr>
              <a:t>(name);</a:t>
            </a:r>
            <a:r>
              <a:rPr lang="en-US" altLang="zh-CN" sz="2000" b="1" dirty="0" err="1">
                <a:latin typeface="仿宋" panose="02010609060101010101" pitchFamily="49" charset="-122"/>
                <a:ea typeface="仿宋" panose="02010609060101010101" pitchFamily="49" charset="-122"/>
              </a:rPr>
              <a:t>System.out.println</a:t>
            </a:r>
            <a:r>
              <a:rPr lang="en-US" altLang="zh-CN" sz="2000" b="1" dirty="0">
                <a:latin typeface="仿宋" panose="02010609060101010101" pitchFamily="49" charset="-122"/>
                <a:ea typeface="仿宋" panose="02010609060101010101" pitchFamily="49" charset="-122"/>
              </a:rPr>
              <a:t>(number);}</a:t>
            </a:r>
            <a:endParaRPr lang="zh-CN" altLang="zh-CN" sz="2000" b="1" dirty="0">
              <a:latin typeface="仿宋" panose="02010609060101010101" pitchFamily="49" charset="-122"/>
              <a:ea typeface="仿宋" panose="02010609060101010101" pitchFamily="49" charset="-122"/>
            </a:endParaRPr>
          </a:p>
          <a:p>
            <a:pPr indent="1077697" algn="just"/>
            <a:r>
              <a:rPr lang="zh-CN" altLang="zh-CN" sz="2000" b="1" dirty="0">
                <a:latin typeface="仿宋" panose="02010609060101010101" pitchFamily="49" charset="-122"/>
                <a:ea typeface="仿宋" panose="02010609060101010101" pitchFamily="49" charset="-122"/>
              </a:rPr>
              <a:t>有两个</a:t>
            </a:r>
            <a:r>
              <a:rPr lang="en-US" altLang="zh-CN" sz="2000" b="1" dirty="0">
                <a:latin typeface="仿宋" panose="02010609060101010101" pitchFamily="49" charset="-122"/>
                <a:ea typeface="仿宋" panose="02010609060101010101" pitchFamily="49" charset="-122"/>
              </a:rPr>
              <a:t>String</a:t>
            </a:r>
            <a:r>
              <a:rPr lang="zh-CN" altLang="zh-CN" sz="2000" b="1" dirty="0">
                <a:latin typeface="仿宋" panose="02010609060101010101" pitchFamily="49" charset="-122"/>
                <a:ea typeface="仿宋" panose="02010609060101010101" pitchFamily="49" charset="-122"/>
              </a:rPr>
              <a:t>类型参数，分别进行输出，没有返回值；</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indent="540277" algn="just"/>
            <a:r>
              <a:rPr lang="en-US" altLang="zh-CN" sz="2000" b="1" dirty="0">
                <a:latin typeface="仿宋" panose="02010609060101010101" pitchFamily="49" charset="-122"/>
                <a:ea typeface="仿宋" panose="02010609060101010101" pitchFamily="49" charset="-122"/>
              </a:rPr>
              <a:t>x-&gt;2*x</a:t>
            </a:r>
            <a:endParaRPr lang="zh-CN" altLang="zh-CN" sz="2000" b="1" dirty="0">
              <a:latin typeface="仿宋" panose="02010609060101010101" pitchFamily="49" charset="-122"/>
              <a:ea typeface="仿宋" panose="02010609060101010101" pitchFamily="49" charset="-122"/>
            </a:endParaRPr>
          </a:p>
          <a:p>
            <a:pPr indent="1077697" algn="just"/>
            <a:r>
              <a:rPr lang="zh-CN" altLang="zh-CN" sz="2000" b="1" dirty="0">
                <a:latin typeface="仿宋" panose="02010609060101010101" pitchFamily="49" charset="-122"/>
                <a:ea typeface="仿宋" panose="02010609060101010101" pitchFamily="49" charset="-122"/>
              </a:rPr>
              <a:t>有一个参数，返回它本身的</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倍。</a:t>
            </a:r>
          </a:p>
        </p:txBody>
      </p:sp>
    </p:spTree>
    <p:extLst>
      <p:ext uri="{BB962C8B-B14F-4D97-AF65-F5344CB8AC3E}">
        <p14:creationId xmlns:p14="http://schemas.microsoft.com/office/powerpoint/2010/main" val="196933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nodeType="afterEffect">
                                  <p:stCondLst>
                                    <p:cond delay="0"/>
                                  </p:stCondLst>
                                  <p:childTnLst>
                                    <p:set>
                                      <p:cBhvr>
                                        <p:cTn id="23" dur="1" fill="hold">
                                          <p:stCondLst>
                                            <p:cond delay="0"/>
                                          </p:stCondLst>
                                        </p:cTn>
                                        <p:tgtEl>
                                          <p:spTgt spid="28">
                                            <p:txEl>
                                              <p:pRg st="0" end="0"/>
                                            </p:txEl>
                                          </p:spTgt>
                                        </p:tgtEl>
                                        <p:attrNameLst>
                                          <p:attrName>style.visibility</p:attrName>
                                        </p:attrNameLst>
                                      </p:cBhvr>
                                      <p:to>
                                        <p:strVal val="visible"/>
                                      </p:to>
                                    </p:set>
                                    <p:anim calcmode="lin" valueType="num">
                                      <p:cBhvr additive="base">
                                        <p:cTn id="24"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500"/>
                            </p:stCondLst>
                            <p:childTnLst>
                              <p:par>
                                <p:cTn id="27" presetID="31" presetClass="entr" presetSubtype="0" fill="hold" nodeType="afterEffect">
                                  <p:stCondLst>
                                    <p:cond delay="0"/>
                                  </p:stCondLst>
                                  <p:childTnLst>
                                    <p:set>
                                      <p:cBhvr>
                                        <p:cTn id="28" dur="1" fill="hold">
                                          <p:stCondLst>
                                            <p:cond delay="0"/>
                                          </p:stCondLst>
                                        </p:cTn>
                                        <p:tgtEl>
                                          <p:spTgt spid="28">
                                            <p:txEl>
                                              <p:pRg st="1" end="1"/>
                                            </p:txEl>
                                          </p:spTgt>
                                        </p:tgtEl>
                                        <p:attrNameLst>
                                          <p:attrName>style.visibility</p:attrName>
                                        </p:attrNameLst>
                                      </p:cBhvr>
                                      <p:to>
                                        <p:strVal val="visible"/>
                                      </p:to>
                                    </p:set>
                                    <p:anim calcmode="lin" valueType="num">
                                      <p:cBhvr>
                                        <p:cTn id="29" dur="1000" fill="hold"/>
                                        <p:tgtEl>
                                          <p:spTgt spid="28">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28">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28">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28">
                                            <p:txEl>
                                              <p:pRg st="1" end="1"/>
                                            </p:txEl>
                                          </p:spTgt>
                                        </p:tgtEl>
                                      </p:cBhvr>
                                    </p:animEffect>
                                  </p:childTnLst>
                                </p:cTn>
                              </p:par>
                            </p:childTnLst>
                          </p:cTn>
                        </p:par>
                        <p:par>
                          <p:cTn id="33" fill="hold">
                            <p:stCondLst>
                              <p:cond delay="2500"/>
                            </p:stCondLst>
                            <p:childTnLst>
                              <p:par>
                                <p:cTn id="34" presetID="31" presetClass="entr" presetSubtype="0" fill="hold" nodeType="afterEffect">
                                  <p:stCondLst>
                                    <p:cond delay="0"/>
                                  </p:stCondLst>
                                  <p:childTnLst>
                                    <p:set>
                                      <p:cBhvr>
                                        <p:cTn id="35" dur="1" fill="hold">
                                          <p:stCondLst>
                                            <p:cond delay="0"/>
                                          </p:stCondLst>
                                        </p:cTn>
                                        <p:tgtEl>
                                          <p:spTgt spid="28">
                                            <p:txEl>
                                              <p:pRg st="2" end="2"/>
                                            </p:txEl>
                                          </p:spTgt>
                                        </p:tgtEl>
                                        <p:attrNameLst>
                                          <p:attrName>style.visibility</p:attrName>
                                        </p:attrNameLst>
                                      </p:cBhvr>
                                      <p:to>
                                        <p:strVal val="visible"/>
                                      </p:to>
                                    </p:set>
                                    <p:anim calcmode="lin" valueType="num">
                                      <p:cBhvr>
                                        <p:cTn id="36" dur="1000" fill="hold"/>
                                        <p:tgtEl>
                                          <p:spTgt spid="28">
                                            <p:txEl>
                                              <p:pRg st="2" end="2"/>
                                            </p:txEl>
                                          </p:spTgt>
                                        </p:tgtEl>
                                        <p:attrNameLst>
                                          <p:attrName>ppt_w</p:attrName>
                                        </p:attrNameLst>
                                      </p:cBhvr>
                                      <p:tavLst>
                                        <p:tav tm="0">
                                          <p:val>
                                            <p:fltVal val="0"/>
                                          </p:val>
                                        </p:tav>
                                        <p:tav tm="100000">
                                          <p:val>
                                            <p:strVal val="#ppt_w"/>
                                          </p:val>
                                        </p:tav>
                                      </p:tavLst>
                                    </p:anim>
                                    <p:anim calcmode="lin" valueType="num">
                                      <p:cBhvr>
                                        <p:cTn id="37" dur="1000" fill="hold"/>
                                        <p:tgtEl>
                                          <p:spTgt spid="28">
                                            <p:txEl>
                                              <p:pRg st="2" end="2"/>
                                            </p:txEl>
                                          </p:spTgt>
                                        </p:tgtEl>
                                        <p:attrNameLst>
                                          <p:attrName>ppt_h</p:attrName>
                                        </p:attrNameLst>
                                      </p:cBhvr>
                                      <p:tavLst>
                                        <p:tav tm="0">
                                          <p:val>
                                            <p:fltVal val="0"/>
                                          </p:val>
                                        </p:tav>
                                        <p:tav tm="100000">
                                          <p:val>
                                            <p:strVal val="#ppt_h"/>
                                          </p:val>
                                        </p:tav>
                                      </p:tavLst>
                                    </p:anim>
                                    <p:anim calcmode="lin" valueType="num">
                                      <p:cBhvr>
                                        <p:cTn id="38" dur="1000" fill="hold"/>
                                        <p:tgtEl>
                                          <p:spTgt spid="28">
                                            <p:txEl>
                                              <p:pRg st="2" end="2"/>
                                            </p:txEl>
                                          </p:spTgt>
                                        </p:tgtEl>
                                        <p:attrNameLst>
                                          <p:attrName>style.rotation</p:attrName>
                                        </p:attrNameLst>
                                      </p:cBhvr>
                                      <p:tavLst>
                                        <p:tav tm="0">
                                          <p:val>
                                            <p:fltVal val="90"/>
                                          </p:val>
                                        </p:tav>
                                        <p:tav tm="100000">
                                          <p:val>
                                            <p:fltVal val="0"/>
                                          </p:val>
                                        </p:tav>
                                      </p:tavLst>
                                    </p:anim>
                                    <p:animEffect transition="in" filter="fade">
                                      <p:cBhvr>
                                        <p:cTn id="39" dur="1000"/>
                                        <p:tgtEl>
                                          <p:spTgt spid="28">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28">
                                            <p:txEl>
                                              <p:pRg st="3" end="3"/>
                                            </p:txEl>
                                          </p:spTgt>
                                        </p:tgtEl>
                                        <p:attrNameLst>
                                          <p:attrName>style.visibility</p:attrName>
                                        </p:attrNameLst>
                                      </p:cBhvr>
                                      <p:to>
                                        <p:strVal val="visible"/>
                                      </p:to>
                                    </p:set>
                                    <p:anim calcmode="lin" valueType="num">
                                      <p:cBhvr>
                                        <p:cTn id="44" dur="1000" fill="hold"/>
                                        <p:tgtEl>
                                          <p:spTgt spid="28">
                                            <p:txEl>
                                              <p:pRg st="3" end="3"/>
                                            </p:txEl>
                                          </p:spTgt>
                                        </p:tgtEl>
                                        <p:attrNameLst>
                                          <p:attrName>ppt_w</p:attrName>
                                        </p:attrNameLst>
                                      </p:cBhvr>
                                      <p:tavLst>
                                        <p:tav tm="0">
                                          <p:val>
                                            <p:fltVal val="0"/>
                                          </p:val>
                                        </p:tav>
                                        <p:tav tm="100000">
                                          <p:val>
                                            <p:strVal val="#ppt_w"/>
                                          </p:val>
                                        </p:tav>
                                      </p:tavLst>
                                    </p:anim>
                                    <p:anim calcmode="lin" valueType="num">
                                      <p:cBhvr>
                                        <p:cTn id="45" dur="1000" fill="hold"/>
                                        <p:tgtEl>
                                          <p:spTgt spid="28">
                                            <p:txEl>
                                              <p:pRg st="3" end="3"/>
                                            </p:txEl>
                                          </p:spTgt>
                                        </p:tgtEl>
                                        <p:attrNameLst>
                                          <p:attrName>ppt_h</p:attrName>
                                        </p:attrNameLst>
                                      </p:cBhvr>
                                      <p:tavLst>
                                        <p:tav tm="0">
                                          <p:val>
                                            <p:fltVal val="0"/>
                                          </p:val>
                                        </p:tav>
                                        <p:tav tm="100000">
                                          <p:val>
                                            <p:strVal val="#ppt_h"/>
                                          </p:val>
                                        </p:tav>
                                      </p:tavLst>
                                    </p:anim>
                                    <p:anim calcmode="lin" valueType="num">
                                      <p:cBhvr>
                                        <p:cTn id="46" dur="1000" fill="hold"/>
                                        <p:tgtEl>
                                          <p:spTgt spid="28">
                                            <p:txEl>
                                              <p:pRg st="3" end="3"/>
                                            </p:txEl>
                                          </p:spTgt>
                                        </p:tgtEl>
                                        <p:attrNameLst>
                                          <p:attrName>style.rotation</p:attrName>
                                        </p:attrNameLst>
                                      </p:cBhvr>
                                      <p:tavLst>
                                        <p:tav tm="0">
                                          <p:val>
                                            <p:fltVal val="90"/>
                                          </p:val>
                                        </p:tav>
                                        <p:tav tm="100000">
                                          <p:val>
                                            <p:fltVal val="0"/>
                                          </p:val>
                                        </p:tav>
                                      </p:tavLst>
                                    </p:anim>
                                    <p:animEffect transition="in" filter="fade">
                                      <p:cBhvr>
                                        <p:cTn id="47" dur="1000"/>
                                        <p:tgtEl>
                                          <p:spTgt spid="28">
                                            <p:txEl>
                                              <p:pRg st="3" end="3"/>
                                            </p:txEl>
                                          </p:spTgt>
                                        </p:tgtEl>
                                      </p:cBhvr>
                                    </p:animEffect>
                                  </p:childTnLst>
                                </p:cTn>
                              </p:par>
                            </p:childTnLst>
                          </p:cTn>
                        </p:par>
                        <p:par>
                          <p:cTn id="48" fill="hold">
                            <p:stCondLst>
                              <p:cond delay="1000"/>
                            </p:stCondLst>
                            <p:childTnLst>
                              <p:par>
                                <p:cTn id="49" presetID="31" presetClass="entr" presetSubtype="0" fill="hold" nodeType="afterEffect">
                                  <p:stCondLst>
                                    <p:cond delay="0"/>
                                  </p:stCondLst>
                                  <p:childTnLst>
                                    <p:set>
                                      <p:cBhvr>
                                        <p:cTn id="50" dur="1" fill="hold">
                                          <p:stCondLst>
                                            <p:cond delay="0"/>
                                          </p:stCondLst>
                                        </p:cTn>
                                        <p:tgtEl>
                                          <p:spTgt spid="28">
                                            <p:txEl>
                                              <p:pRg st="4" end="4"/>
                                            </p:txEl>
                                          </p:spTgt>
                                        </p:tgtEl>
                                        <p:attrNameLst>
                                          <p:attrName>style.visibility</p:attrName>
                                        </p:attrNameLst>
                                      </p:cBhvr>
                                      <p:to>
                                        <p:strVal val="visible"/>
                                      </p:to>
                                    </p:set>
                                    <p:anim calcmode="lin" valueType="num">
                                      <p:cBhvr>
                                        <p:cTn id="51" dur="1000" fill="hold"/>
                                        <p:tgtEl>
                                          <p:spTgt spid="28">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28">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28">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28">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28">
                                            <p:txEl>
                                              <p:pRg st="5" end="5"/>
                                            </p:txEl>
                                          </p:spTgt>
                                        </p:tgtEl>
                                        <p:attrNameLst>
                                          <p:attrName>style.visibility</p:attrName>
                                        </p:attrNameLst>
                                      </p:cBhvr>
                                      <p:to>
                                        <p:strVal val="visible"/>
                                      </p:to>
                                    </p:set>
                                    <p:anim calcmode="lin" valueType="num">
                                      <p:cBhvr>
                                        <p:cTn id="59" dur="1000" fill="hold"/>
                                        <p:tgtEl>
                                          <p:spTgt spid="28">
                                            <p:txEl>
                                              <p:pRg st="5" end="5"/>
                                            </p:txEl>
                                          </p:spTgt>
                                        </p:tgtEl>
                                        <p:attrNameLst>
                                          <p:attrName>ppt_w</p:attrName>
                                        </p:attrNameLst>
                                      </p:cBhvr>
                                      <p:tavLst>
                                        <p:tav tm="0">
                                          <p:val>
                                            <p:fltVal val="0"/>
                                          </p:val>
                                        </p:tav>
                                        <p:tav tm="100000">
                                          <p:val>
                                            <p:strVal val="#ppt_w"/>
                                          </p:val>
                                        </p:tav>
                                      </p:tavLst>
                                    </p:anim>
                                    <p:anim calcmode="lin" valueType="num">
                                      <p:cBhvr>
                                        <p:cTn id="60" dur="1000" fill="hold"/>
                                        <p:tgtEl>
                                          <p:spTgt spid="28">
                                            <p:txEl>
                                              <p:pRg st="5" end="5"/>
                                            </p:txEl>
                                          </p:spTgt>
                                        </p:tgtEl>
                                        <p:attrNameLst>
                                          <p:attrName>ppt_h</p:attrName>
                                        </p:attrNameLst>
                                      </p:cBhvr>
                                      <p:tavLst>
                                        <p:tav tm="0">
                                          <p:val>
                                            <p:fltVal val="0"/>
                                          </p:val>
                                        </p:tav>
                                        <p:tav tm="100000">
                                          <p:val>
                                            <p:strVal val="#ppt_h"/>
                                          </p:val>
                                        </p:tav>
                                      </p:tavLst>
                                    </p:anim>
                                    <p:anim calcmode="lin" valueType="num">
                                      <p:cBhvr>
                                        <p:cTn id="61" dur="1000" fill="hold"/>
                                        <p:tgtEl>
                                          <p:spTgt spid="28">
                                            <p:txEl>
                                              <p:pRg st="5" end="5"/>
                                            </p:txEl>
                                          </p:spTgt>
                                        </p:tgtEl>
                                        <p:attrNameLst>
                                          <p:attrName>style.rotation</p:attrName>
                                        </p:attrNameLst>
                                      </p:cBhvr>
                                      <p:tavLst>
                                        <p:tav tm="0">
                                          <p:val>
                                            <p:fltVal val="90"/>
                                          </p:val>
                                        </p:tav>
                                        <p:tav tm="100000">
                                          <p:val>
                                            <p:fltVal val="0"/>
                                          </p:val>
                                        </p:tav>
                                      </p:tavLst>
                                    </p:anim>
                                    <p:animEffect transition="in" filter="fade">
                                      <p:cBhvr>
                                        <p:cTn id="62" dur="1000"/>
                                        <p:tgtEl>
                                          <p:spTgt spid="28">
                                            <p:txEl>
                                              <p:pRg st="5" end="5"/>
                                            </p:txEl>
                                          </p:spTgt>
                                        </p:tgtEl>
                                      </p:cBhvr>
                                    </p:animEffect>
                                  </p:childTnLst>
                                </p:cTn>
                              </p:par>
                            </p:childTnLst>
                          </p:cTn>
                        </p:par>
                        <p:par>
                          <p:cTn id="63" fill="hold">
                            <p:stCondLst>
                              <p:cond delay="1000"/>
                            </p:stCondLst>
                            <p:childTnLst>
                              <p:par>
                                <p:cTn id="64" presetID="31" presetClass="entr" presetSubtype="0" fill="hold" nodeType="afterEffect">
                                  <p:stCondLst>
                                    <p:cond delay="0"/>
                                  </p:stCondLst>
                                  <p:childTnLst>
                                    <p:set>
                                      <p:cBhvr>
                                        <p:cTn id="65" dur="1" fill="hold">
                                          <p:stCondLst>
                                            <p:cond delay="0"/>
                                          </p:stCondLst>
                                        </p:cTn>
                                        <p:tgtEl>
                                          <p:spTgt spid="28">
                                            <p:txEl>
                                              <p:pRg st="6" end="6"/>
                                            </p:txEl>
                                          </p:spTgt>
                                        </p:tgtEl>
                                        <p:attrNameLst>
                                          <p:attrName>style.visibility</p:attrName>
                                        </p:attrNameLst>
                                      </p:cBhvr>
                                      <p:to>
                                        <p:strVal val="visible"/>
                                      </p:to>
                                    </p:set>
                                    <p:anim calcmode="lin" valueType="num">
                                      <p:cBhvr>
                                        <p:cTn id="66" dur="1000" fill="hold"/>
                                        <p:tgtEl>
                                          <p:spTgt spid="28">
                                            <p:txEl>
                                              <p:pRg st="6" end="6"/>
                                            </p:txEl>
                                          </p:spTgt>
                                        </p:tgtEl>
                                        <p:attrNameLst>
                                          <p:attrName>ppt_w</p:attrName>
                                        </p:attrNameLst>
                                      </p:cBhvr>
                                      <p:tavLst>
                                        <p:tav tm="0">
                                          <p:val>
                                            <p:fltVal val="0"/>
                                          </p:val>
                                        </p:tav>
                                        <p:tav tm="100000">
                                          <p:val>
                                            <p:strVal val="#ppt_w"/>
                                          </p:val>
                                        </p:tav>
                                      </p:tavLst>
                                    </p:anim>
                                    <p:anim calcmode="lin" valueType="num">
                                      <p:cBhvr>
                                        <p:cTn id="67" dur="1000" fill="hold"/>
                                        <p:tgtEl>
                                          <p:spTgt spid="28">
                                            <p:txEl>
                                              <p:pRg st="6" end="6"/>
                                            </p:txEl>
                                          </p:spTgt>
                                        </p:tgtEl>
                                        <p:attrNameLst>
                                          <p:attrName>ppt_h</p:attrName>
                                        </p:attrNameLst>
                                      </p:cBhvr>
                                      <p:tavLst>
                                        <p:tav tm="0">
                                          <p:val>
                                            <p:fltVal val="0"/>
                                          </p:val>
                                        </p:tav>
                                        <p:tav tm="100000">
                                          <p:val>
                                            <p:strVal val="#ppt_h"/>
                                          </p:val>
                                        </p:tav>
                                      </p:tavLst>
                                    </p:anim>
                                    <p:anim calcmode="lin" valueType="num">
                                      <p:cBhvr>
                                        <p:cTn id="68" dur="1000" fill="hold"/>
                                        <p:tgtEl>
                                          <p:spTgt spid="28">
                                            <p:txEl>
                                              <p:pRg st="6" end="6"/>
                                            </p:txEl>
                                          </p:spTgt>
                                        </p:tgtEl>
                                        <p:attrNameLst>
                                          <p:attrName>style.rotation</p:attrName>
                                        </p:attrNameLst>
                                      </p:cBhvr>
                                      <p:tavLst>
                                        <p:tav tm="0">
                                          <p:val>
                                            <p:fltVal val="90"/>
                                          </p:val>
                                        </p:tav>
                                        <p:tav tm="100000">
                                          <p:val>
                                            <p:fltVal val="0"/>
                                          </p:val>
                                        </p:tav>
                                      </p:tavLst>
                                    </p:anim>
                                    <p:animEffect transition="in" filter="fade">
                                      <p:cBhvr>
                                        <p:cTn id="69" dur="1000"/>
                                        <p:tgtEl>
                                          <p:spTgt spid="28">
                                            <p:txEl>
                                              <p:pRg st="6" end="6"/>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1" presetClass="entr" presetSubtype="0" fill="hold" nodeType="clickEffect">
                                  <p:stCondLst>
                                    <p:cond delay="0"/>
                                  </p:stCondLst>
                                  <p:childTnLst>
                                    <p:set>
                                      <p:cBhvr>
                                        <p:cTn id="73" dur="1" fill="hold">
                                          <p:stCondLst>
                                            <p:cond delay="0"/>
                                          </p:stCondLst>
                                        </p:cTn>
                                        <p:tgtEl>
                                          <p:spTgt spid="28">
                                            <p:txEl>
                                              <p:pRg st="7" end="7"/>
                                            </p:txEl>
                                          </p:spTgt>
                                        </p:tgtEl>
                                        <p:attrNameLst>
                                          <p:attrName>style.visibility</p:attrName>
                                        </p:attrNameLst>
                                      </p:cBhvr>
                                      <p:to>
                                        <p:strVal val="visible"/>
                                      </p:to>
                                    </p:set>
                                    <p:anim calcmode="lin" valueType="num">
                                      <p:cBhvr>
                                        <p:cTn id="74" dur="1000" fill="hold"/>
                                        <p:tgtEl>
                                          <p:spTgt spid="28">
                                            <p:txEl>
                                              <p:pRg st="7" end="7"/>
                                            </p:txEl>
                                          </p:spTgt>
                                        </p:tgtEl>
                                        <p:attrNameLst>
                                          <p:attrName>ppt_w</p:attrName>
                                        </p:attrNameLst>
                                      </p:cBhvr>
                                      <p:tavLst>
                                        <p:tav tm="0">
                                          <p:val>
                                            <p:fltVal val="0"/>
                                          </p:val>
                                        </p:tav>
                                        <p:tav tm="100000">
                                          <p:val>
                                            <p:strVal val="#ppt_w"/>
                                          </p:val>
                                        </p:tav>
                                      </p:tavLst>
                                    </p:anim>
                                    <p:anim calcmode="lin" valueType="num">
                                      <p:cBhvr>
                                        <p:cTn id="75" dur="1000" fill="hold"/>
                                        <p:tgtEl>
                                          <p:spTgt spid="28">
                                            <p:txEl>
                                              <p:pRg st="7" end="7"/>
                                            </p:txEl>
                                          </p:spTgt>
                                        </p:tgtEl>
                                        <p:attrNameLst>
                                          <p:attrName>ppt_h</p:attrName>
                                        </p:attrNameLst>
                                      </p:cBhvr>
                                      <p:tavLst>
                                        <p:tav tm="0">
                                          <p:val>
                                            <p:fltVal val="0"/>
                                          </p:val>
                                        </p:tav>
                                        <p:tav tm="100000">
                                          <p:val>
                                            <p:strVal val="#ppt_h"/>
                                          </p:val>
                                        </p:tav>
                                      </p:tavLst>
                                    </p:anim>
                                    <p:anim calcmode="lin" valueType="num">
                                      <p:cBhvr>
                                        <p:cTn id="76" dur="1000" fill="hold"/>
                                        <p:tgtEl>
                                          <p:spTgt spid="28">
                                            <p:txEl>
                                              <p:pRg st="7" end="7"/>
                                            </p:txEl>
                                          </p:spTgt>
                                        </p:tgtEl>
                                        <p:attrNameLst>
                                          <p:attrName>style.rotation</p:attrName>
                                        </p:attrNameLst>
                                      </p:cBhvr>
                                      <p:tavLst>
                                        <p:tav tm="0">
                                          <p:val>
                                            <p:fltVal val="90"/>
                                          </p:val>
                                        </p:tav>
                                        <p:tav tm="100000">
                                          <p:val>
                                            <p:fltVal val="0"/>
                                          </p:val>
                                        </p:tav>
                                      </p:tavLst>
                                    </p:anim>
                                    <p:animEffect transition="in" filter="fade">
                                      <p:cBhvr>
                                        <p:cTn id="77" dur="1000"/>
                                        <p:tgtEl>
                                          <p:spTgt spid="28">
                                            <p:txEl>
                                              <p:pRg st="7" end="7"/>
                                            </p:txEl>
                                          </p:spTgt>
                                        </p:tgtEl>
                                      </p:cBhvr>
                                    </p:animEffect>
                                  </p:childTnLst>
                                </p:cTn>
                              </p:par>
                            </p:childTnLst>
                          </p:cTn>
                        </p:par>
                        <p:par>
                          <p:cTn id="78" fill="hold">
                            <p:stCondLst>
                              <p:cond delay="1000"/>
                            </p:stCondLst>
                            <p:childTnLst>
                              <p:par>
                                <p:cTn id="79" presetID="31" presetClass="entr" presetSubtype="0" fill="hold" nodeType="afterEffect">
                                  <p:stCondLst>
                                    <p:cond delay="0"/>
                                  </p:stCondLst>
                                  <p:childTnLst>
                                    <p:set>
                                      <p:cBhvr>
                                        <p:cTn id="80" dur="1" fill="hold">
                                          <p:stCondLst>
                                            <p:cond delay="0"/>
                                          </p:stCondLst>
                                        </p:cTn>
                                        <p:tgtEl>
                                          <p:spTgt spid="28">
                                            <p:txEl>
                                              <p:pRg st="8" end="8"/>
                                            </p:txEl>
                                          </p:spTgt>
                                        </p:tgtEl>
                                        <p:attrNameLst>
                                          <p:attrName>style.visibility</p:attrName>
                                        </p:attrNameLst>
                                      </p:cBhvr>
                                      <p:to>
                                        <p:strVal val="visible"/>
                                      </p:to>
                                    </p:set>
                                    <p:anim calcmode="lin" valueType="num">
                                      <p:cBhvr>
                                        <p:cTn id="81" dur="1000" fill="hold"/>
                                        <p:tgtEl>
                                          <p:spTgt spid="28">
                                            <p:txEl>
                                              <p:pRg st="8" end="8"/>
                                            </p:txEl>
                                          </p:spTgt>
                                        </p:tgtEl>
                                        <p:attrNameLst>
                                          <p:attrName>ppt_w</p:attrName>
                                        </p:attrNameLst>
                                      </p:cBhvr>
                                      <p:tavLst>
                                        <p:tav tm="0">
                                          <p:val>
                                            <p:fltVal val="0"/>
                                          </p:val>
                                        </p:tav>
                                        <p:tav tm="100000">
                                          <p:val>
                                            <p:strVal val="#ppt_w"/>
                                          </p:val>
                                        </p:tav>
                                      </p:tavLst>
                                    </p:anim>
                                    <p:anim calcmode="lin" valueType="num">
                                      <p:cBhvr>
                                        <p:cTn id="82" dur="1000" fill="hold"/>
                                        <p:tgtEl>
                                          <p:spTgt spid="28">
                                            <p:txEl>
                                              <p:pRg st="8" end="8"/>
                                            </p:txEl>
                                          </p:spTgt>
                                        </p:tgtEl>
                                        <p:attrNameLst>
                                          <p:attrName>ppt_h</p:attrName>
                                        </p:attrNameLst>
                                      </p:cBhvr>
                                      <p:tavLst>
                                        <p:tav tm="0">
                                          <p:val>
                                            <p:fltVal val="0"/>
                                          </p:val>
                                        </p:tav>
                                        <p:tav tm="100000">
                                          <p:val>
                                            <p:strVal val="#ppt_h"/>
                                          </p:val>
                                        </p:tav>
                                      </p:tavLst>
                                    </p:anim>
                                    <p:anim calcmode="lin" valueType="num">
                                      <p:cBhvr>
                                        <p:cTn id="83" dur="1000" fill="hold"/>
                                        <p:tgtEl>
                                          <p:spTgt spid="28">
                                            <p:txEl>
                                              <p:pRg st="8" end="8"/>
                                            </p:txEl>
                                          </p:spTgt>
                                        </p:tgtEl>
                                        <p:attrNameLst>
                                          <p:attrName>style.rotation</p:attrName>
                                        </p:attrNameLst>
                                      </p:cBhvr>
                                      <p:tavLst>
                                        <p:tav tm="0">
                                          <p:val>
                                            <p:fltVal val="90"/>
                                          </p:val>
                                        </p:tav>
                                        <p:tav tm="100000">
                                          <p:val>
                                            <p:fltVal val="0"/>
                                          </p:val>
                                        </p:tav>
                                      </p:tavLst>
                                    </p:anim>
                                    <p:animEffect transition="in" filter="fade">
                                      <p:cBhvr>
                                        <p:cTn id="84" dur="1000"/>
                                        <p:tgtEl>
                                          <p:spTgt spid="28">
                                            <p:txEl>
                                              <p:pRg st="8" end="8"/>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28">
                                            <p:txEl>
                                              <p:pRg st="9" end="9"/>
                                            </p:txEl>
                                          </p:spTgt>
                                        </p:tgtEl>
                                        <p:attrNameLst>
                                          <p:attrName>style.visibility</p:attrName>
                                        </p:attrNameLst>
                                      </p:cBhvr>
                                      <p:to>
                                        <p:strVal val="visible"/>
                                      </p:to>
                                    </p:set>
                                    <p:anim calcmode="lin" valueType="num">
                                      <p:cBhvr>
                                        <p:cTn id="89" dur="1000" fill="hold"/>
                                        <p:tgtEl>
                                          <p:spTgt spid="28">
                                            <p:txEl>
                                              <p:pRg st="9" end="9"/>
                                            </p:txEl>
                                          </p:spTgt>
                                        </p:tgtEl>
                                        <p:attrNameLst>
                                          <p:attrName>ppt_w</p:attrName>
                                        </p:attrNameLst>
                                      </p:cBhvr>
                                      <p:tavLst>
                                        <p:tav tm="0">
                                          <p:val>
                                            <p:fltVal val="0"/>
                                          </p:val>
                                        </p:tav>
                                        <p:tav tm="100000">
                                          <p:val>
                                            <p:strVal val="#ppt_w"/>
                                          </p:val>
                                        </p:tav>
                                      </p:tavLst>
                                    </p:anim>
                                    <p:anim calcmode="lin" valueType="num">
                                      <p:cBhvr>
                                        <p:cTn id="90" dur="1000" fill="hold"/>
                                        <p:tgtEl>
                                          <p:spTgt spid="28">
                                            <p:txEl>
                                              <p:pRg st="9" end="9"/>
                                            </p:txEl>
                                          </p:spTgt>
                                        </p:tgtEl>
                                        <p:attrNameLst>
                                          <p:attrName>ppt_h</p:attrName>
                                        </p:attrNameLst>
                                      </p:cBhvr>
                                      <p:tavLst>
                                        <p:tav tm="0">
                                          <p:val>
                                            <p:fltVal val="0"/>
                                          </p:val>
                                        </p:tav>
                                        <p:tav tm="100000">
                                          <p:val>
                                            <p:strVal val="#ppt_h"/>
                                          </p:val>
                                        </p:tav>
                                      </p:tavLst>
                                    </p:anim>
                                    <p:anim calcmode="lin" valueType="num">
                                      <p:cBhvr>
                                        <p:cTn id="91" dur="1000" fill="hold"/>
                                        <p:tgtEl>
                                          <p:spTgt spid="28">
                                            <p:txEl>
                                              <p:pRg st="9" end="9"/>
                                            </p:txEl>
                                          </p:spTgt>
                                        </p:tgtEl>
                                        <p:attrNameLst>
                                          <p:attrName>style.rotation</p:attrName>
                                        </p:attrNameLst>
                                      </p:cBhvr>
                                      <p:tavLst>
                                        <p:tav tm="0">
                                          <p:val>
                                            <p:fltVal val="90"/>
                                          </p:val>
                                        </p:tav>
                                        <p:tav tm="100000">
                                          <p:val>
                                            <p:fltVal val="0"/>
                                          </p:val>
                                        </p:tav>
                                      </p:tavLst>
                                    </p:anim>
                                    <p:animEffect transition="in" filter="fade">
                                      <p:cBhvr>
                                        <p:cTn id="92" dur="1000"/>
                                        <p:tgtEl>
                                          <p:spTgt spid="28">
                                            <p:txEl>
                                              <p:pRg st="9" end="9"/>
                                            </p:txEl>
                                          </p:spTgt>
                                        </p:tgtEl>
                                      </p:cBhvr>
                                    </p:animEffect>
                                  </p:childTnLst>
                                </p:cTn>
                              </p:par>
                            </p:childTnLst>
                          </p:cTn>
                        </p:par>
                        <p:par>
                          <p:cTn id="93" fill="hold">
                            <p:stCondLst>
                              <p:cond delay="1000"/>
                            </p:stCondLst>
                            <p:childTnLst>
                              <p:par>
                                <p:cTn id="94" presetID="31" presetClass="entr" presetSubtype="0" fill="hold" nodeType="afterEffect">
                                  <p:stCondLst>
                                    <p:cond delay="0"/>
                                  </p:stCondLst>
                                  <p:childTnLst>
                                    <p:set>
                                      <p:cBhvr>
                                        <p:cTn id="95" dur="1" fill="hold">
                                          <p:stCondLst>
                                            <p:cond delay="0"/>
                                          </p:stCondLst>
                                        </p:cTn>
                                        <p:tgtEl>
                                          <p:spTgt spid="28">
                                            <p:txEl>
                                              <p:pRg st="10" end="10"/>
                                            </p:txEl>
                                          </p:spTgt>
                                        </p:tgtEl>
                                        <p:attrNameLst>
                                          <p:attrName>style.visibility</p:attrName>
                                        </p:attrNameLst>
                                      </p:cBhvr>
                                      <p:to>
                                        <p:strVal val="visible"/>
                                      </p:to>
                                    </p:set>
                                    <p:anim calcmode="lin" valueType="num">
                                      <p:cBhvr>
                                        <p:cTn id="96" dur="1000" fill="hold"/>
                                        <p:tgtEl>
                                          <p:spTgt spid="28">
                                            <p:txEl>
                                              <p:pRg st="10" end="10"/>
                                            </p:txEl>
                                          </p:spTgt>
                                        </p:tgtEl>
                                        <p:attrNameLst>
                                          <p:attrName>ppt_w</p:attrName>
                                        </p:attrNameLst>
                                      </p:cBhvr>
                                      <p:tavLst>
                                        <p:tav tm="0">
                                          <p:val>
                                            <p:fltVal val="0"/>
                                          </p:val>
                                        </p:tav>
                                        <p:tav tm="100000">
                                          <p:val>
                                            <p:strVal val="#ppt_w"/>
                                          </p:val>
                                        </p:tav>
                                      </p:tavLst>
                                    </p:anim>
                                    <p:anim calcmode="lin" valueType="num">
                                      <p:cBhvr>
                                        <p:cTn id="97" dur="1000" fill="hold"/>
                                        <p:tgtEl>
                                          <p:spTgt spid="28">
                                            <p:txEl>
                                              <p:pRg st="10" end="10"/>
                                            </p:txEl>
                                          </p:spTgt>
                                        </p:tgtEl>
                                        <p:attrNameLst>
                                          <p:attrName>ppt_h</p:attrName>
                                        </p:attrNameLst>
                                      </p:cBhvr>
                                      <p:tavLst>
                                        <p:tav tm="0">
                                          <p:val>
                                            <p:fltVal val="0"/>
                                          </p:val>
                                        </p:tav>
                                        <p:tav tm="100000">
                                          <p:val>
                                            <p:strVal val="#ppt_h"/>
                                          </p:val>
                                        </p:tav>
                                      </p:tavLst>
                                    </p:anim>
                                    <p:anim calcmode="lin" valueType="num">
                                      <p:cBhvr>
                                        <p:cTn id="98" dur="1000" fill="hold"/>
                                        <p:tgtEl>
                                          <p:spTgt spid="28">
                                            <p:txEl>
                                              <p:pRg st="10" end="10"/>
                                            </p:txEl>
                                          </p:spTgt>
                                        </p:tgtEl>
                                        <p:attrNameLst>
                                          <p:attrName>style.rotation</p:attrName>
                                        </p:attrNameLst>
                                      </p:cBhvr>
                                      <p:tavLst>
                                        <p:tav tm="0">
                                          <p:val>
                                            <p:fltVal val="90"/>
                                          </p:val>
                                        </p:tav>
                                        <p:tav tm="100000">
                                          <p:val>
                                            <p:fltVal val="0"/>
                                          </p:val>
                                        </p:tav>
                                      </p:tavLst>
                                    </p:anim>
                                    <p:animEffect transition="in" filter="fade">
                                      <p:cBhvr>
                                        <p:cTn id="99" dur="1000"/>
                                        <p:tgtEl>
                                          <p:spTgt spid="2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78723" y="4372140"/>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84338" y="2085172"/>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3.3   </a:t>
            </a:r>
            <a:r>
              <a:rPr lang="zh-CN" altLang="en-US" sz="2400" b="1" dirty="0">
                <a:latin typeface="仿宋" panose="02010609060101010101" pitchFamily="49" charset="-122"/>
                <a:ea typeface="仿宋" panose="02010609060101010101" pitchFamily="49" charset="-122"/>
              </a:rPr>
              <a:t>访问权限</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3.4   </a:t>
            </a:r>
            <a:r>
              <a:rPr lang="zh-CN" altLang="en-US" sz="2400" b="1" dirty="0">
                <a:latin typeface="仿宋" panose="02010609060101010101" pitchFamily="49" charset="-122"/>
                <a:ea typeface="仿宋" panose="02010609060101010101" pitchFamily="49" charset="-122"/>
              </a:rPr>
              <a:t>对象组合</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3946444"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3.5   </a:t>
            </a:r>
            <a:r>
              <a:rPr lang="zh-CN" altLang="en-US" sz="2400" b="1" dirty="0">
                <a:latin typeface="仿宋" panose="02010609060101010101" pitchFamily="49" charset="-122"/>
                <a:ea typeface="仿宋" panose="02010609060101010101" pitchFamily="49" charset="-122"/>
              </a:rPr>
              <a:t>嵌套类</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3.2   </a:t>
            </a:r>
            <a:r>
              <a:rPr lang="zh-CN" altLang="en-US" sz="2400" b="1" dirty="0">
                <a:latin typeface="仿宋" panose="02010609060101010101" pitchFamily="49" charset="-122"/>
                <a:ea typeface="仿宋" panose="02010609060101010101" pitchFamily="49" charset="-122"/>
              </a:rPr>
              <a:t>对象</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3.6   </a:t>
            </a:r>
            <a:r>
              <a:rPr lang="zh-CN" altLang="en-US" sz="2400" b="1" dirty="0">
                <a:solidFill>
                  <a:schemeClr val="bg1"/>
                </a:solidFill>
                <a:latin typeface="仿宋" panose="02010609060101010101" pitchFamily="49" charset="-122"/>
                <a:ea typeface="仿宋" panose="02010609060101010101" pitchFamily="49" charset="-122"/>
              </a:rPr>
              <a:t>包</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3.1   </a:t>
            </a:r>
            <a:r>
              <a:rPr lang="zh-CN" altLang="en-US" sz="2400" b="1" dirty="0">
                <a:latin typeface="仿宋" panose="02010609060101010101" pitchFamily="49" charset="-122"/>
                <a:ea typeface="仿宋" panose="02010609060101010101" pitchFamily="49" charset="-122"/>
              </a:rPr>
              <a:t>类</a:t>
            </a:r>
          </a:p>
        </p:txBody>
      </p:sp>
    </p:spTree>
    <p:extLst>
      <p:ext uri="{BB962C8B-B14F-4D97-AF65-F5344CB8AC3E}">
        <p14:creationId xmlns:p14="http://schemas.microsoft.com/office/powerpoint/2010/main" val="13459225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3.6  </a:t>
            </a:r>
            <a:r>
              <a:rPr lang="zh-CN" altLang="en-US" b="1" dirty="0">
                <a:latin typeface="仿宋" panose="02010609060101010101" pitchFamily="49" charset="-122"/>
                <a:ea typeface="仿宋" panose="02010609060101010101" pitchFamily="49" charset="-122"/>
              </a:rPr>
              <a:t>包</a:t>
            </a:r>
          </a:p>
        </p:txBody>
      </p:sp>
      <p:sp>
        <p:nvSpPr>
          <p:cNvPr id="3" name="圆角矩形 11">
            <a:extLst>
              <a:ext uri="{FF2B5EF4-FFF2-40B4-BE49-F238E27FC236}">
                <a16:creationId xmlns:a16="http://schemas.microsoft.com/office/drawing/2014/main" id="{6FDFD8E2-C405-4DC6-A178-038200841746}"/>
              </a:ext>
            </a:extLst>
          </p:cNvPr>
          <p:cNvSpPr/>
          <p:nvPr/>
        </p:nvSpPr>
        <p:spPr>
          <a:xfrm>
            <a:off x="685006" y="1524794"/>
            <a:ext cx="10820400" cy="35052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251E107F-C561-4955-846D-18047D58ABD1}"/>
              </a:ext>
            </a:extLst>
          </p:cNvPr>
          <p:cNvSpPr txBox="1">
            <a:spLocks/>
          </p:cNvSpPr>
          <p:nvPr/>
        </p:nvSpPr>
        <p:spPr>
          <a:xfrm>
            <a:off x="913606" y="1753394"/>
            <a:ext cx="10196872" cy="2971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package</a:t>
            </a:r>
            <a:r>
              <a:rPr lang="zh-CN" altLang="en-US" sz="2400" dirty="0">
                <a:solidFill>
                  <a:schemeClr val="tx1"/>
                </a:solidFill>
                <a:latin typeface="仿宋" panose="02010609060101010101" pitchFamily="49" charset="-122"/>
                <a:ea typeface="仿宋" panose="02010609060101010101" pitchFamily="49" charset="-122"/>
              </a:rPr>
              <a:t>用于定义包，</a:t>
            </a:r>
            <a:r>
              <a:rPr lang="en-US" altLang="zh-CN" sz="2400" dirty="0">
                <a:solidFill>
                  <a:schemeClr val="tx1"/>
                </a:solidFill>
                <a:latin typeface="仿宋" panose="02010609060101010101" pitchFamily="49" charset="-122"/>
                <a:ea typeface="仿宋" panose="02010609060101010101" pitchFamily="49" charset="-122"/>
              </a:rPr>
              <a:t>import</a:t>
            </a:r>
            <a:r>
              <a:rPr lang="zh-CN" altLang="en-US" sz="2400" dirty="0">
                <a:solidFill>
                  <a:schemeClr val="tx1"/>
                </a:solidFill>
                <a:latin typeface="仿宋" panose="02010609060101010101" pitchFamily="49" charset="-122"/>
                <a:ea typeface="仿宋" panose="02010609060101010101" pitchFamily="49" charset="-122"/>
              </a:rPr>
              <a:t>用引入包中的类。</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包是对类的一种管理方式。开发</a:t>
            </a: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程序时，可以将功能相近或相似的类放在一个包中，其它功能相近或相似的类再放在另一个包中，如同管理文件、对文件进行分类。</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如果想使用包中已经有的类，可以使用</a:t>
            </a:r>
            <a:r>
              <a:rPr lang="en-US" altLang="zh-CN" sz="2400" dirty="0">
                <a:solidFill>
                  <a:schemeClr val="tx1"/>
                </a:solidFill>
                <a:latin typeface="仿宋" panose="02010609060101010101" pitchFamily="49" charset="-122"/>
                <a:ea typeface="仿宋" panose="02010609060101010101" pitchFamily="49" charset="-122"/>
              </a:rPr>
              <a:t>import</a:t>
            </a:r>
            <a:r>
              <a:rPr lang="zh-CN" altLang="en-US" sz="2400" dirty="0">
                <a:solidFill>
                  <a:schemeClr val="tx1"/>
                </a:solidFill>
                <a:latin typeface="仿宋" panose="02010609060101010101" pitchFamily="49" charset="-122"/>
                <a:ea typeface="仿宋" panose="02010609060101010101" pitchFamily="49" charset="-122"/>
              </a:rPr>
              <a:t>语句。</a:t>
            </a:r>
            <a:r>
              <a:rPr lang="en-US" altLang="zh-CN" sz="2400" dirty="0">
                <a:solidFill>
                  <a:schemeClr val="tx1"/>
                </a:solidFill>
                <a:latin typeface="仿宋" panose="02010609060101010101" pitchFamily="49" charset="-122"/>
                <a:ea typeface="仿宋" panose="02010609060101010101" pitchFamily="49" charset="-122"/>
              </a:rPr>
              <a:t>import</a:t>
            </a:r>
            <a:r>
              <a:rPr lang="zh-CN" altLang="en-US" sz="2400" dirty="0">
                <a:solidFill>
                  <a:schemeClr val="tx1"/>
                </a:solidFill>
                <a:latin typeface="仿宋" panose="02010609060101010101" pitchFamily="49" charset="-122"/>
                <a:ea typeface="仿宋" panose="02010609060101010101" pitchFamily="49" charset="-122"/>
              </a:rPr>
              <a:t>引入类后，就相当于在当前类中定义了相应的类，在程序中就可以用类创建对象了。</a:t>
            </a:r>
          </a:p>
        </p:txBody>
      </p:sp>
      <p:grpSp>
        <p:nvGrpSpPr>
          <p:cNvPr id="5" name="组合 4">
            <a:extLst>
              <a:ext uri="{FF2B5EF4-FFF2-40B4-BE49-F238E27FC236}">
                <a16:creationId xmlns:a16="http://schemas.microsoft.com/office/drawing/2014/main" id="{87B98607-F483-4C12-B990-6C643947ABDA}"/>
              </a:ext>
            </a:extLst>
          </p:cNvPr>
          <p:cNvGrpSpPr/>
          <p:nvPr/>
        </p:nvGrpSpPr>
        <p:grpSpPr>
          <a:xfrm flipH="1">
            <a:off x="6595656" y="5333206"/>
            <a:ext cx="5441599" cy="1357947"/>
            <a:chOff x="897607" y="5043462"/>
            <a:chExt cx="5441599" cy="1357947"/>
          </a:xfrm>
        </p:grpSpPr>
        <p:sp>
          <p:nvSpPr>
            <p:cNvPr id="6" name="矩形 5">
              <a:extLst>
                <a:ext uri="{FF2B5EF4-FFF2-40B4-BE49-F238E27FC236}">
                  <a16:creationId xmlns:a16="http://schemas.microsoft.com/office/drawing/2014/main" id="{B31CC66A-A59A-401F-9C8C-54FFDFE31F6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BA171932-D4EF-4A8A-8D6A-B51E5BC493EE}"/>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2422535C-6CA7-49EB-9D59-C17D0F7FC3FD}"/>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05E8D341-BFAB-4BED-902A-0A27463FE01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2129A01-66BD-462C-B137-FB15F88DCE8A}"/>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EC122737-8AD4-4B75-92F4-08CD6FC74D37}"/>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0D50BAC3-3060-4141-BEAB-FACB82394DC7}"/>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BF63297-DE72-4226-B787-DFF639C5C80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7DEB8C56-ED1F-448C-85F6-BFA9B147EA9C}"/>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7B49013D-9FC9-4E24-AA62-3A56DE0757D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524BD958-7833-4376-B028-58E1D6C4313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330D425D-065A-4F96-B642-885720FA5E37}"/>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4F9B69C8-8DBB-415B-B3C7-5CC81D4E48F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25CDD304-C673-48E2-9BD0-454D2827270A}"/>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FEEE9581-F818-430B-81AC-039BA4C0C29E}"/>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6C5B530D-0261-4428-8424-A43BDB8C8CF0}"/>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1F73A508-1526-4E9A-B530-45FF6A222E82}"/>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66129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right)">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方法的定义</a:t>
              </a:r>
            </a:p>
          </p:txBody>
        </p:sp>
      </p:grpSp>
      <p:sp>
        <p:nvSpPr>
          <p:cNvPr id="26" name="圆角矩形 11">
            <a:extLst>
              <a:ext uri="{FF2B5EF4-FFF2-40B4-BE49-F238E27FC236}">
                <a16:creationId xmlns:a16="http://schemas.microsoft.com/office/drawing/2014/main" id="{EFE3D905-27FB-4D5E-85B7-305CF1A3ED02}"/>
              </a:ext>
            </a:extLst>
          </p:cNvPr>
          <p:cNvSpPr/>
          <p:nvPr/>
        </p:nvSpPr>
        <p:spPr>
          <a:xfrm>
            <a:off x="538466" y="1781132"/>
            <a:ext cx="10728963" cy="407728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43E583A4-8697-4C6A-BF1E-FD21FFF295E7}"/>
              </a:ext>
            </a:extLst>
          </p:cNvPr>
          <p:cNvSpPr txBox="1">
            <a:spLocks/>
          </p:cNvSpPr>
          <p:nvPr/>
        </p:nvSpPr>
        <p:spPr>
          <a:xfrm>
            <a:off x="690868" y="1933532"/>
            <a:ext cx="10213098" cy="3917755"/>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方法就是</a:t>
            </a:r>
            <a:r>
              <a:rPr lang="en-US" altLang="zh-CN" sz="2400" dirty="0">
                <a:solidFill>
                  <a:schemeClr val="tx1"/>
                </a:solidFill>
                <a:latin typeface="仿宋" panose="02010609060101010101" pitchFamily="49" charset="-122"/>
                <a:ea typeface="仿宋" panose="02010609060101010101" pitchFamily="49" charset="-122"/>
              </a:rPr>
              <a:t>C/C++</a:t>
            </a:r>
            <a:r>
              <a:rPr lang="zh-CN" altLang="en-US" sz="2400" dirty="0">
                <a:solidFill>
                  <a:schemeClr val="tx1"/>
                </a:solidFill>
                <a:latin typeface="仿宋" panose="02010609060101010101" pitchFamily="49" charset="-122"/>
                <a:ea typeface="仿宋" panose="02010609060101010101" pitchFamily="49" charset="-122"/>
              </a:rPr>
              <a:t>语言中的函数，在</a:t>
            </a: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中称为方法（</a:t>
            </a:r>
            <a:r>
              <a:rPr lang="en-US" altLang="zh-CN" sz="2400" dirty="0">
                <a:solidFill>
                  <a:schemeClr val="tx1"/>
                </a:solidFill>
                <a:latin typeface="仿宋" panose="02010609060101010101" pitchFamily="49" charset="-122"/>
                <a:ea typeface="仿宋" panose="02010609060101010101" pitchFamily="49" charset="-122"/>
              </a:rPr>
              <a:t>method</a:t>
            </a:r>
            <a:r>
              <a:rPr lang="zh-CN" altLang="en-US" sz="2400" dirty="0">
                <a:solidFill>
                  <a:schemeClr val="tx1"/>
                </a:solidFill>
                <a:latin typeface="仿宋" panose="02010609060101010101" pitchFamily="49" charset="-122"/>
                <a:ea typeface="仿宋" panose="02010609060101010101" pitchFamily="49" charset="-122"/>
              </a:rPr>
              <a:t>）。它的基本定义形式：</a:t>
            </a:r>
          </a:p>
          <a:p>
            <a:pPr marL="0" indent="45720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方法类型 方法名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形式参数表列</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a:t>
            </a:r>
          </a:p>
          <a:p>
            <a:pPr marL="0" indent="457200">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a:p>
            <a:pPr marL="0" indent="893763">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方法体</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若干语句</a:t>
            </a:r>
          </a:p>
          <a:p>
            <a:pPr marL="0" indent="457200">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p:txBody>
      </p:sp>
      <p:grpSp>
        <p:nvGrpSpPr>
          <p:cNvPr id="28" name="组合 27">
            <a:extLst>
              <a:ext uri="{FF2B5EF4-FFF2-40B4-BE49-F238E27FC236}">
                <a16:creationId xmlns:a16="http://schemas.microsoft.com/office/drawing/2014/main" id="{E0A25FCA-9CD6-4856-A42A-99214D5D4C8D}"/>
              </a:ext>
            </a:extLst>
          </p:cNvPr>
          <p:cNvGrpSpPr/>
          <p:nvPr/>
        </p:nvGrpSpPr>
        <p:grpSpPr>
          <a:xfrm flipH="1">
            <a:off x="6870757" y="5797070"/>
            <a:ext cx="5075839" cy="1304409"/>
            <a:chOff x="897607" y="5097000"/>
            <a:chExt cx="5075839" cy="1304409"/>
          </a:xfrm>
        </p:grpSpPr>
        <p:sp>
          <p:nvSpPr>
            <p:cNvPr id="29" name="矩形 28">
              <a:extLst>
                <a:ext uri="{FF2B5EF4-FFF2-40B4-BE49-F238E27FC236}">
                  <a16:creationId xmlns:a16="http://schemas.microsoft.com/office/drawing/2014/main" id="{E335DF0D-166F-4740-ABC5-DE8B45CA5E3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5531EC1C-652F-4B35-A1E4-71CA0B76A4FF}"/>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99B3C207-051D-40EC-AB4D-6DC458B5B6FA}"/>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5A931A2C-7D32-48CF-BB6E-5C4A1232D63A}"/>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4DB0A15B-14B6-4B3F-9702-9F7E57A5D560}"/>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35A2F237-8D55-4448-8ABC-BFE66503214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78E5EE41-946A-442C-96DD-597F9C6C6ECD}"/>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E7CE1DF7-FAFF-4AAF-A922-3C61A02E3F00}"/>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2245A93F-39FF-4531-ACEE-10C9BDA1037A}"/>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FEB8369-1BE0-4EC4-95F7-6E2C9D4D702E}"/>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059B7083-8EF5-4D71-B40B-14D51D925659}"/>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534979AD-C98D-4983-9D36-8800423B1A82}"/>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AF7EE6FC-D3BC-424D-B2BD-3C8F23518FAD}"/>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553CD042-6473-461F-943E-F2B14AB34AE3}"/>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884933FC-15C6-461E-A595-7F93C7B17D2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23CC9A1C-DD8A-495F-B7E3-B37988191054}"/>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95936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ircle(in)">
                                      <p:cBhvr>
                                        <p:cTn id="10" dur="2000"/>
                                        <p:tgtEl>
                                          <p:spTgt spid="26"/>
                                        </p:tgtEl>
                                      </p:cBhvr>
                                    </p:animEffect>
                                  </p:childTnLst>
                                </p:cTn>
                              </p:par>
                            </p:childTnLst>
                          </p:cTn>
                        </p:par>
                        <p:par>
                          <p:cTn id="11" fill="hold">
                            <p:stCondLst>
                              <p:cond delay="2000"/>
                            </p:stCondLst>
                            <p:childTnLst>
                              <p:par>
                                <p:cTn id="12" presetID="2" presetClass="entr" presetSubtype="9" fill="hold" nodeType="after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 calcmode="lin" valueType="num">
                                      <p:cBhvr additive="base">
                                        <p:cTn id="14"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27">
                                            <p:txEl>
                                              <p:pRg st="1" end="1"/>
                                            </p:txEl>
                                          </p:spTgt>
                                        </p:tgtEl>
                                        <p:attrNameLst>
                                          <p:attrName>style.visibility</p:attrName>
                                        </p:attrNameLst>
                                      </p:cBhvr>
                                      <p:to>
                                        <p:strVal val="visible"/>
                                      </p:to>
                                    </p:set>
                                    <p:anim calcmode="lin" valueType="num">
                                      <p:cBhvr>
                                        <p:cTn id="20"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27">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27">
                                            <p:txEl>
                                              <p:pRg st="2" end="2"/>
                                            </p:txEl>
                                          </p:spTgt>
                                        </p:tgtEl>
                                        <p:attrNameLst>
                                          <p:attrName>style.visibility</p:attrName>
                                        </p:attrNameLst>
                                      </p:cBhvr>
                                      <p:to>
                                        <p:strVal val="visible"/>
                                      </p:to>
                                    </p:set>
                                    <p:anim calcmode="lin" valueType="num">
                                      <p:cBhvr>
                                        <p:cTn id="26"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27">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27">
                                            <p:txEl>
                                              <p:pRg st="3" end="3"/>
                                            </p:txEl>
                                          </p:spTgt>
                                        </p:tgtEl>
                                        <p:attrNameLst>
                                          <p:attrName>style.visibility</p:attrName>
                                        </p:attrNameLst>
                                      </p:cBhvr>
                                      <p:to>
                                        <p:strVal val="visible"/>
                                      </p:to>
                                    </p:set>
                                    <p:anim calcmode="lin" valueType="num">
                                      <p:cBhvr>
                                        <p:cTn id="32" dur="1000" fill="hold"/>
                                        <p:tgtEl>
                                          <p:spTgt spid="27">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27">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27">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27">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27">
                                            <p:txEl>
                                              <p:pRg st="4" end="4"/>
                                            </p:txEl>
                                          </p:spTgt>
                                        </p:tgtEl>
                                        <p:attrNameLst>
                                          <p:attrName>style.visibility</p:attrName>
                                        </p:attrNameLst>
                                      </p:cBhvr>
                                      <p:to>
                                        <p:strVal val="visible"/>
                                      </p:to>
                                    </p:set>
                                    <p:anim calcmode="lin" valueType="num">
                                      <p:cBhvr>
                                        <p:cTn id="38" dur="1000" fill="hold"/>
                                        <p:tgtEl>
                                          <p:spTgt spid="27">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27">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27">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27">
                                            <p:txEl>
                                              <p:pRg st="4" end="4"/>
                                            </p:txEl>
                                          </p:spTgt>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3.6  </a:t>
            </a:r>
            <a:r>
              <a:rPr lang="zh-CN" altLang="en-US" b="1" dirty="0">
                <a:latin typeface="仿宋" panose="02010609060101010101" pitchFamily="49" charset="-122"/>
                <a:ea typeface="仿宋" panose="02010609060101010101" pitchFamily="49" charset="-122"/>
              </a:rPr>
              <a:t>包</a:t>
            </a:r>
          </a:p>
        </p:txBody>
      </p:sp>
      <p:sp>
        <p:nvSpPr>
          <p:cNvPr id="3" name="圆角矩形 11">
            <a:extLst>
              <a:ext uri="{FF2B5EF4-FFF2-40B4-BE49-F238E27FC236}">
                <a16:creationId xmlns:a16="http://schemas.microsoft.com/office/drawing/2014/main" id="{378E2426-B36F-4000-B9E9-B8126B3C5246}"/>
              </a:ext>
            </a:extLst>
          </p:cNvPr>
          <p:cNvSpPr/>
          <p:nvPr/>
        </p:nvSpPr>
        <p:spPr>
          <a:xfrm>
            <a:off x="685006" y="1931036"/>
            <a:ext cx="11202194" cy="3810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59E729B2-EADD-4823-A4BD-A6F89F1CF22D}"/>
              </a:ext>
            </a:extLst>
          </p:cNvPr>
          <p:cNvSpPr txBox="1">
            <a:spLocks/>
          </p:cNvSpPr>
          <p:nvPr/>
        </p:nvSpPr>
        <p:spPr>
          <a:xfrm>
            <a:off x="886619" y="2147893"/>
            <a:ext cx="10873972" cy="340015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package</a:t>
            </a:r>
            <a:r>
              <a:rPr lang="zh-CN" altLang="en-US" sz="2400" dirty="0">
                <a:solidFill>
                  <a:schemeClr val="tx1"/>
                </a:solidFill>
                <a:latin typeface="仿宋" panose="02010609060101010101" pitchFamily="49" charset="-122"/>
                <a:ea typeface="仿宋" panose="02010609060101010101" pitchFamily="49" charset="-122"/>
              </a:rPr>
              <a:t>语句可以将当前程序文件中的类放到指定的包中。它的使用形式：</a:t>
            </a:r>
          </a:p>
          <a:p>
            <a:pPr marL="0" indent="457200">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package </a:t>
            </a:r>
            <a:r>
              <a:rPr lang="zh-CN" altLang="en-US" sz="2400" dirty="0">
                <a:solidFill>
                  <a:schemeClr val="tx1"/>
                </a:solidFill>
                <a:latin typeface="仿宋" panose="02010609060101010101" pitchFamily="49" charset="-122"/>
                <a:ea typeface="仿宋" panose="02010609060101010101" pitchFamily="49" charset="-122"/>
              </a:rPr>
              <a:t>包名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子包名</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子包名</a:t>
            </a:r>
            <a:r>
              <a:rPr lang="en-US" altLang="zh-CN" sz="2400" dirty="0">
                <a:solidFill>
                  <a:schemeClr val="tx1"/>
                </a:solidFill>
                <a:latin typeface="仿宋" panose="02010609060101010101" pitchFamily="49" charset="-122"/>
                <a:ea typeface="仿宋" panose="02010609060101010101" pitchFamily="49" charset="-122"/>
              </a:rPr>
              <a:t>2[……]]];</a:t>
            </a:r>
          </a:p>
          <a:p>
            <a:pPr marL="800089" indent="-342900">
              <a:lnSpc>
                <a:spcPct val="150000"/>
              </a:lnSpc>
              <a:spcBef>
                <a:spcPts val="0"/>
              </a:spcBef>
              <a:buFont typeface="Wingdings" pitchFamily="2" charset="2"/>
              <a:buChar char="Ø"/>
            </a:pPr>
            <a:r>
              <a:rPr lang="en-US" altLang="zh-CN" sz="2400" dirty="0">
                <a:solidFill>
                  <a:schemeClr val="tx1"/>
                </a:solidFill>
                <a:latin typeface="仿宋" panose="02010609060101010101" pitchFamily="49" charset="-122"/>
                <a:ea typeface="仿宋" panose="02010609060101010101" pitchFamily="49" charset="-122"/>
              </a:rPr>
              <a:t>package</a:t>
            </a:r>
            <a:r>
              <a:rPr lang="zh-CN" altLang="en-US" sz="2400" dirty="0">
                <a:solidFill>
                  <a:schemeClr val="tx1"/>
                </a:solidFill>
                <a:latin typeface="仿宋" panose="02010609060101010101" pitchFamily="49" charset="-122"/>
                <a:ea typeface="仿宋" panose="02010609060101010101" pitchFamily="49" charset="-122"/>
              </a:rPr>
              <a:t>必须放在第一行，而且最多只能有一条</a:t>
            </a:r>
            <a:r>
              <a:rPr lang="en-US" altLang="zh-CN" sz="2400" dirty="0">
                <a:solidFill>
                  <a:schemeClr val="tx1"/>
                </a:solidFill>
                <a:latin typeface="仿宋" panose="02010609060101010101" pitchFamily="49" charset="-122"/>
                <a:ea typeface="仿宋" panose="02010609060101010101" pitchFamily="49" charset="-122"/>
              </a:rPr>
              <a:t>package</a:t>
            </a:r>
            <a:r>
              <a:rPr lang="zh-CN" altLang="en-US" sz="2400" dirty="0">
                <a:solidFill>
                  <a:schemeClr val="tx1"/>
                </a:solidFill>
                <a:latin typeface="仿宋" panose="02010609060101010101" pitchFamily="49" charset="-122"/>
                <a:ea typeface="仿宋" panose="02010609060101010101" pitchFamily="49" charset="-122"/>
              </a:rPr>
              <a:t>语句。</a:t>
            </a:r>
          </a:p>
          <a:p>
            <a:pPr marL="800089" indent="-342900">
              <a:lnSpc>
                <a:spcPct val="15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如果程序中没有</a:t>
            </a:r>
            <a:r>
              <a:rPr lang="en-US" altLang="zh-CN" sz="2400" dirty="0">
                <a:solidFill>
                  <a:schemeClr val="tx1"/>
                </a:solidFill>
                <a:latin typeface="仿宋" panose="02010609060101010101" pitchFamily="49" charset="-122"/>
                <a:ea typeface="仿宋" panose="02010609060101010101" pitchFamily="49" charset="-122"/>
              </a:rPr>
              <a:t>package</a:t>
            </a:r>
            <a:r>
              <a:rPr lang="zh-CN" altLang="en-US" sz="2400" dirty="0">
                <a:solidFill>
                  <a:schemeClr val="tx1"/>
                </a:solidFill>
                <a:latin typeface="仿宋" panose="02010609060101010101" pitchFamily="49" charset="-122"/>
                <a:ea typeface="仿宋" panose="02010609060101010101" pitchFamily="49" charset="-122"/>
              </a:rPr>
              <a:t>，则将类放在源文件所在的文件夹中（默认包）。</a:t>
            </a:r>
          </a:p>
        </p:txBody>
      </p:sp>
      <p:sp>
        <p:nvSpPr>
          <p:cNvPr id="5" name="矩形 4">
            <a:extLst>
              <a:ext uri="{FF2B5EF4-FFF2-40B4-BE49-F238E27FC236}">
                <a16:creationId xmlns:a16="http://schemas.microsoft.com/office/drawing/2014/main" id="{2D001CB6-93DB-4365-953F-F73FEAE754B8}"/>
              </a:ext>
            </a:extLst>
          </p:cNvPr>
          <p:cNvSpPr/>
          <p:nvPr/>
        </p:nvSpPr>
        <p:spPr>
          <a:xfrm>
            <a:off x="0" y="6096000"/>
            <a:ext cx="12192000" cy="838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6" name="组合 5">
            <a:extLst>
              <a:ext uri="{FF2B5EF4-FFF2-40B4-BE49-F238E27FC236}">
                <a16:creationId xmlns:a16="http://schemas.microsoft.com/office/drawing/2014/main" id="{E7CB4291-D7ED-4E72-8C59-71C0D67670FB}"/>
              </a:ext>
            </a:extLst>
          </p:cNvPr>
          <p:cNvGrpSpPr/>
          <p:nvPr/>
        </p:nvGrpSpPr>
        <p:grpSpPr>
          <a:xfrm>
            <a:off x="761207" y="6157906"/>
            <a:ext cx="352250" cy="455613"/>
            <a:chOff x="5449889" y="1795450"/>
            <a:chExt cx="352250" cy="455613"/>
          </a:xfrm>
          <a:solidFill>
            <a:srgbClr val="FFFF00"/>
          </a:solidFill>
        </p:grpSpPr>
        <p:sp>
          <p:nvSpPr>
            <p:cNvPr id="7" name="Freeform 125">
              <a:extLst>
                <a:ext uri="{FF2B5EF4-FFF2-40B4-BE49-F238E27FC236}">
                  <a16:creationId xmlns:a16="http://schemas.microsoft.com/office/drawing/2014/main" id="{646468EA-2BDD-4C49-923A-A538FD18711C}"/>
                </a:ext>
              </a:extLst>
            </p:cNvPr>
            <p:cNvSpPr>
              <a:spLocks noEditPoints="1"/>
            </p:cNvSpPr>
            <p:nvPr/>
          </p:nvSpPr>
          <p:spPr bwMode="auto">
            <a:xfrm>
              <a:off x="5449889" y="1795450"/>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 name="Freeform 126">
              <a:extLst>
                <a:ext uri="{FF2B5EF4-FFF2-40B4-BE49-F238E27FC236}">
                  <a16:creationId xmlns:a16="http://schemas.microsoft.com/office/drawing/2014/main" id="{B7B20D35-8026-445F-AA70-18A5FEE2D343}"/>
                </a:ext>
              </a:extLst>
            </p:cNvPr>
            <p:cNvSpPr>
              <a:spLocks noEditPoints="1"/>
            </p:cNvSpPr>
            <p:nvPr/>
          </p:nvSpPr>
          <p:spPr bwMode="auto">
            <a:xfrm>
              <a:off x="5575301" y="1987538"/>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9" name="内容占位符 2">
            <a:extLst>
              <a:ext uri="{FF2B5EF4-FFF2-40B4-BE49-F238E27FC236}">
                <a16:creationId xmlns:a16="http://schemas.microsoft.com/office/drawing/2014/main" id="{124A283B-57E8-479A-8118-54A4BA46F0BC}"/>
              </a:ext>
            </a:extLst>
          </p:cNvPr>
          <p:cNvSpPr txBox="1">
            <a:spLocks/>
          </p:cNvSpPr>
          <p:nvPr/>
        </p:nvSpPr>
        <p:spPr>
          <a:xfrm>
            <a:off x="1069615" y="6157906"/>
            <a:ext cx="104357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3.23】</a:t>
            </a:r>
            <a:r>
              <a:rPr lang="zh-CN" altLang="en-US" sz="2400" dirty="0">
                <a:solidFill>
                  <a:schemeClr val="bg1"/>
                </a:solidFill>
                <a:latin typeface="仿宋" panose="02010609060101010101" pitchFamily="49" charset="-122"/>
                <a:ea typeface="仿宋" panose="02010609060101010101" pitchFamily="49" charset="-122"/>
              </a:rPr>
              <a:t>将例</a:t>
            </a:r>
            <a:r>
              <a:rPr lang="en-US" altLang="zh-CN" sz="2400" dirty="0">
                <a:solidFill>
                  <a:schemeClr val="bg1"/>
                </a:solidFill>
                <a:latin typeface="仿宋" panose="02010609060101010101" pitchFamily="49" charset="-122"/>
                <a:ea typeface="仿宋" panose="02010609060101010101" pitchFamily="49" charset="-122"/>
              </a:rPr>
              <a:t>3.21</a:t>
            </a:r>
            <a:r>
              <a:rPr lang="zh-CN" altLang="en-US" sz="2400" dirty="0">
                <a:solidFill>
                  <a:schemeClr val="bg1"/>
                </a:solidFill>
                <a:latin typeface="仿宋" panose="02010609060101010101" pitchFamily="49" charset="-122"/>
                <a:ea typeface="仿宋" panose="02010609060101010101" pitchFamily="49" charset="-122"/>
              </a:rPr>
              <a:t>中的</a:t>
            </a:r>
            <a:r>
              <a:rPr lang="en-US" altLang="zh-CN" sz="2400" dirty="0">
                <a:solidFill>
                  <a:schemeClr val="bg1"/>
                </a:solidFill>
                <a:latin typeface="仿宋" panose="02010609060101010101" pitchFamily="49" charset="-122"/>
                <a:ea typeface="仿宋" panose="02010609060101010101" pitchFamily="49" charset="-122"/>
              </a:rPr>
              <a:t>Point</a:t>
            </a:r>
            <a:r>
              <a:rPr lang="zh-CN" altLang="en-US" sz="2400" dirty="0">
                <a:solidFill>
                  <a:schemeClr val="bg1"/>
                </a:solidFill>
                <a:latin typeface="仿宋" panose="02010609060101010101" pitchFamily="49" charset="-122"/>
                <a:ea typeface="仿宋" panose="02010609060101010101" pitchFamily="49" charset="-122"/>
              </a:rPr>
              <a:t>类、</a:t>
            </a:r>
            <a:r>
              <a:rPr lang="en-US" altLang="zh-CN" sz="2400" dirty="0">
                <a:solidFill>
                  <a:schemeClr val="bg1"/>
                </a:solidFill>
                <a:latin typeface="仿宋" panose="02010609060101010101" pitchFamily="49" charset="-122"/>
                <a:ea typeface="仿宋" panose="02010609060101010101" pitchFamily="49" charset="-122"/>
              </a:rPr>
              <a:t>Line</a:t>
            </a:r>
            <a:r>
              <a:rPr lang="zh-CN" altLang="en-US" sz="2400" dirty="0">
                <a:solidFill>
                  <a:schemeClr val="bg1"/>
                </a:solidFill>
                <a:latin typeface="仿宋" panose="02010609060101010101" pitchFamily="49" charset="-122"/>
                <a:ea typeface="仿宋" panose="02010609060101010101" pitchFamily="49" charset="-122"/>
              </a:rPr>
              <a:t>类和</a:t>
            </a:r>
            <a:r>
              <a:rPr lang="en-US" altLang="zh-CN" sz="2400" dirty="0">
                <a:solidFill>
                  <a:schemeClr val="bg1"/>
                </a:solidFill>
                <a:latin typeface="仿宋" panose="02010609060101010101" pitchFamily="49" charset="-122"/>
                <a:ea typeface="仿宋" panose="02010609060101010101" pitchFamily="49" charset="-122"/>
              </a:rPr>
              <a:t>Circle</a:t>
            </a:r>
            <a:r>
              <a:rPr lang="zh-CN" altLang="en-US" sz="2400" dirty="0">
                <a:solidFill>
                  <a:schemeClr val="bg1"/>
                </a:solidFill>
                <a:latin typeface="仿宋" panose="02010609060101010101" pitchFamily="49" charset="-122"/>
                <a:ea typeface="仿宋" panose="02010609060101010101" pitchFamily="49" charset="-122"/>
              </a:rPr>
              <a:t>类放到包</a:t>
            </a:r>
            <a:r>
              <a:rPr lang="en-US" altLang="zh-CN" sz="2400" dirty="0" err="1">
                <a:solidFill>
                  <a:schemeClr val="bg1"/>
                </a:solidFill>
                <a:latin typeface="仿宋" panose="02010609060101010101" pitchFamily="49" charset="-122"/>
                <a:ea typeface="仿宋" panose="02010609060101010101" pitchFamily="49" charset="-122"/>
              </a:rPr>
              <a:t>classeslib</a:t>
            </a:r>
            <a:r>
              <a:rPr lang="zh-CN" altLang="en-US" sz="2400" dirty="0">
                <a:solidFill>
                  <a:schemeClr val="bg1"/>
                </a:solidFill>
                <a:latin typeface="仿宋" panose="02010609060101010101" pitchFamily="49" charset="-122"/>
                <a:ea typeface="仿宋" panose="02010609060101010101" pitchFamily="49" charset="-122"/>
              </a:rPr>
              <a:t>中。</a:t>
            </a:r>
          </a:p>
        </p:txBody>
      </p:sp>
      <p:grpSp>
        <p:nvGrpSpPr>
          <p:cNvPr id="10" name="组合 9">
            <a:extLst>
              <a:ext uri="{FF2B5EF4-FFF2-40B4-BE49-F238E27FC236}">
                <a16:creationId xmlns:a16="http://schemas.microsoft.com/office/drawing/2014/main" id="{E267641E-47C2-4CFB-BBC2-634B3503110F}"/>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50D1075B-12D6-44AF-A7A7-A8D68FDA507B}"/>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AF60C4B5-761D-4F1D-A083-19BC72FD0A5B}"/>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Package</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语句</a:t>
              </a:r>
            </a:p>
          </p:txBody>
        </p:sp>
      </p:grpSp>
    </p:spTree>
    <p:extLst>
      <p:ext uri="{BB962C8B-B14F-4D97-AF65-F5344CB8AC3E}">
        <p14:creationId xmlns:p14="http://schemas.microsoft.com/office/powerpoint/2010/main" val="77477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3"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2500"/>
                            </p:stCondLst>
                            <p:childTnLst>
                              <p:par>
                                <p:cTn id="14" presetID="2" presetClass="entr" presetSubtype="9"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9"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additive="base">
                                        <p:cTn id="28"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par>
                          <p:cTn id="35" fill="hold">
                            <p:stCondLst>
                              <p:cond delay="500"/>
                            </p:stCondLst>
                            <p:childTnLst>
                              <p:par>
                                <p:cTn id="36" presetID="31"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1000" fill="hold"/>
                                        <p:tgtEl>
                                          <p:spTgt spid="6"/>
                                        </p:tgtEl>
                                        <p:attrNameLst>
                                          <p:attrName>ppt_w</p:attrName>
                                        </p:attrNameLst>
                                      </p:cBhvr>
                                      <p:tavLst>
                                        <p:tav tm="0">
                                          <p:val>
                                            <p:fltVal val="0"/>
                                          </p:val>
                                        </p:tav>
                                        <p:tav tm="100000">
                                          <p:val>
                                            <p:strVal val="#ppt_w"/>
                                          </p:val>
                                        </p:tav>
                                      </p:tavLst>
                                    </p:anim>
                                    <p:anim calcmode="lin" valueType="num">
                                      <p:cBhvr>
                                        <p:cTn id="39" dur="1000" fill="hold"/>
                                        <p:tgtEl>
                                          <p:spTgt spid="6"/>
                                        </p:tgtEl>
                                        <p:attrNameLst>
                                          <p:attrName>ppt_h</p:attrName>
                                        </p:attrNameLst>
                                      </p:cBhvr>
                                      <p:tavLst>
                                        <p:tav tm="0">
                                          <p:val>
                                            <p:fltVal val="0"/>
                                          </p:val>
                                        </p:tav>
                                        <p:tav tm="100000">
                                          <p:val>
                                            <p:strVal val="#ppt_h"/>
                                          </p:val>
                                        </p:tav>
                                      </p:tavLst>
                                    </p:anim>
                                    <p:anim calcmode="lin" valueType="num">
                                      <p:cBhvr>
                                        <p:cTn id="40" dur="1000" fill="hold"/>
                                        <p:tgtEl>
                                          <p:spTgt spid="6"/>
                                        </p:tgtEl>
                                        <p:attrNameLst>
                                          <p:attrName>style.rotation</p:attrName>
                                        </p:attrNameLst>
                                      </p:cBhvr>
                                      <p:tavLst>
                                        <p:tav tm="0">
                                          <p:val>
                                            <p:fltVal val="90"/>
                                          </p:val>
                                        </p:tav>
                                        <p:tav tm="100000">
                                          <p:val>
                                            <p:fltVal val="0"/>
                                          </p:val>
                                        </p:tav>
                                      </p:tavLst>
                                    </p:anim>
                                    <p:animEffect transition="in" filter="fade">
                                      <p:cBhvr>
                                        <p:cTn id="41" dur="1000"/>
                                        <p:tgtEl>
                                          <p:spTgt spid="6"/>
                                        </p:tgtEl>
                                      </p:cBhvr>
                                    </p:animEffect>
                                  </p:childTnLst>
                                </p:cTn>
                              </p:par>
                            </p:childTnLst>
                          </p:cTn>
                        </p:par>
                        <p:par>
                          <p:cTn id="42" fill="hold">
                            <p:stCondLst>
                              <p:cond delay="1500"/>
                            </p:stCondLst>
                            <p:childTnLst>
                              <p:par>
                                <p:cTn id="43" presetID="2" presetClass="entr" presetSubtype="2"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1+#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5" grpId="0" animBg="1"/>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3.6  </a:t>
            </a:r>
            <a:r>
              <a:rPr lang="zh-CN" altLang="en-US" b="1" dirty="0">
                <a:latin typeface="仿宋" panose="02010609060101010101" pitchFamily="49" charset="-122"/>
                <a:ea typeface="仿宋" panose="02010609060101010101" pitchFamily="49" charset="-122"/>
              </a:rPr>
              <a:t>包</a:t>
            </a:r>
          </a:p>
        </p:txBody>
      </p:sp>
      <p:sp>
        <p:nvSpPr>
          <p:cNvPr id="3" name="圆角矩形 11">
            <a:extLst>
              <a:ext uri="{FF2B5EF4-FFF2-40B4-BE49-F238E27FC236}">
                <a16:creationId xmlns:a16="http://schemas.microsoft.com/office/drawing/2014/main" id="{E124C361-1E42-4243-96D5-EDDC74E2EC11}"/>
              </a:ext>
            </a:extLst>
          </p:cNvPr>
          <p:cNvSpPr/>
          <p:nvPr/>
        </p:nvSpPr>
        <p:spPr>
          <a:xfrm>
            <a:off x="685800" y="1862419"/>
            <a:ext cx="10820400" cy="35052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244965F7-92D5-4CB1-BF9E-1CCA280AC7DF}"/>
              </a:ext>
            </a:extLst>
          </p:cNvPr>
          <p:cNvSpPr txBox="1">
            <a:spLocks/>
          </p:cNvSpPr>
          <p:nvPr/>
        </p:nvSpPr>
        <p:spPr>
          <a:xfrm>
            <a:off x="914400" y="2091019"/>
            <a:ext cx="10196872" cy="2971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import</a:t>
            </a:r>
            <a:r>
              <a:rPr lang="zh-CN" altLang="en-US" sz="2400" dirty="0">
                <a:solidFill>
                  <a:schemeClr val="tx1"/>
                </a:solidFill>
                <a:latin typeface="仿宋" panose="02010609060101010101" pitchFamily="49" charset="-122"/>
                <a:ea typeface="仿宋" panose="02010609060101010101" pitchFamily="49" charset="-122"/>
              </a:rPr>
              <a:t>将其它包中的类引入当前程序文件中。它的使用形式：</a:t>
            </a:r>
          </a:p>
          <a:p>
            <a:pPr marL="0" indent="98425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import </a:t>
            </a:r>
            <a:r>
              <a:rPr lang="zh-CN" altLang="en-US" sz="2400" dirty="0">
                <a:solidFill>
                  <a:schemeClr val="tx1"/>
                </a:solidFill>
                <a:latin typeface="仿宋" panose="02010609060101010101" pitchFamily="49" charset="-122"/>
                <a:ea typeface="仿宋" panose="02010609060101010101" pitchFamily="49" charset="-122"/>
              </a:rPr>
              <a:t>包名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子包名</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子包名</a:t>
            </a:r>
            <a:r>
              <a:rPr lang="en-US" altLang="zh-CN" sz="2400" dirty="0">
                <a:solidFill>
                  <a:schemeClr val="tx1"/>
                </a:solidFill>
                <a:latin typeface="仿宋" panose="02010609060101010101" pitchFamily="49" charset="-122"/>
                <a:ea typeface="仿宋" panose="02010609060101010101" pitchFamily="49" charset="-122"/>
              </a:rPr>
              <a:t>2[…]]].</a:t>
            </a:r>
            <a:r>
              <a:rPr lang="zh-CN" altLang="en-US" sz="2400" dirty="0">
                <a:solidFill>
                  <a:schemeClr val="tx1"/>
                </a:solidFill>
                <a:latin typeface="仿宋" panose="02010609060101010101" pitchFamily="49" charset="-122"/>
                <a:ea typeface="仿宋" panose="02010609060101010101" pitchFamily="49" charset="-122"/>
              </a:rPr>
              <a:t>类名</a:t>
            </a:r>
            <a:r>
              <a:rPr lang="en-US" altLang="zh-CN" sz="2400" dirty="0">
                <a:solidFill>
                  <a:schemeClr val="tx1"/>
                </a:solidFill>
                <a:latin typeface="仿宋" panose="02010609060101010101" pitchFamily="49" charset="-122"/>
                <a:ea typeface="仿宋" panose="02010609060101010101" pitchFamily="49" charset="-122"/>
              </a:rPr>
              <a:t>;</a:t>
            </a:r>
          </a:p>
          <a:p>
            <a:pPr marL="0" indent="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将包中名为“类名”的类引入到当前程序文件中。或：</a:t>
            </a:r>
          </a:p>
          <a:p>
            <a:pPr marL="0" indent="98425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import </a:t>
            </a:r>
            <a:r>
              <a:rPr lang="zh-CN" altLang="en-US" sz="2400" dirty="0">
                <a:solidFill>
                  <a:schemeClr val="tx1"/>
                </a:solidFill>
                <a:latin typeface="仿宋" panose="02010609060101010101" pitchFamily="49" charset="-122"/>
                <a:ea typeface="仿宋" panose="02010609060101010101" pitchFamily="49" charset="-122"/>
              </a:rPr>
              <a:t>包名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子包名</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子包名</a:t>
            </a:r>
            <a:r>
              <a:rPr lang="en-US" altLang="zh-CN" sz="2400" dirty="0">
                <a:solidFill>
                  <a:schemeClr val="tx1"/>
                </a:solidFill>
                <a:latin typeface="仿宋" panose="02010609060101010101" pitchFamily="49" charset="-122"/>
                <a:ea typeface="仿宋" panose="02010609060101010101" pitchFamily="49" charset="-122"/>
              </a:rPr>
              <a:t>2[…]]].*;</a:t>
            </a:r>
          </a:p>
          <a:p>
            <a:pPr marL="0" indent="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将“包名”（或“子包</a:t>
            </a:r>
            <a:r>
              <a:rPr lang="en-US" altLang="zh-CN" sz="2400" dirty="0">
                <a:solidFill>
                  <a:schemeClr val="tx1"/>
                </a:solidFill>
                <a:latin typeface="仿宋" panose="02010609060101010101" pitchFamily="49" charset="-122"/>
                <a:ea typeface="仿宋" panose="02010609060101010101" pitchFamily="49" charset="-122"/>
              </a:rPr>
              <a:t>n”</a:t>
            </a:r>
            <a:r>
              <a:rPr lang="zh-CN" altLang="en-US" sz="2400" dirty="0">
                <a:solidFill>
                  <a:schemeClr val="tx1"/>
                </a:solidFill>
                <a:latin typeface="仿宋" panose="02010609060101010101" pitchFamily="49" charset="-122"/>
                <a:ea typeface="仿宋" panose="02010609060101010101" pitchFamily="49" charset="-122"/>
              </a:rPr>
              <a:t>）包中的所有类引入到当前程序文件中，但不包括“包名”（或“子包</a:t>
            </a:r>
            <a:r>
              <a:rPr lang="en-US" altLang="zh-CN" sz="2400" dirty="0">
                <a:solidFill>
                  <a:schemeClr val="tx1"/>
                </a:solidFill>
                <a:latin typeface="仿宋" panose="02010609060101010101" pitchFamily="49" charset="-122"/>
                <a:ea typeface="仿宋" panose="02010609060101010101" pitchFamily="49" charset="-122"/>
              </a:rPr>
              <a:t>n”</a:t>
            </a:r>
            <a:r>
              <a:rPr lang="zh-CN" altLang="en-US" sz="2400" dirty="0">
                <a:solidFill>
                  <a:schemeClr val="tx1"/>
                </a:solidFill>
                <a:latin typeface="仿宋" panose="02010609060101010101" pitchFamily="49" charset="-122"/>
                <a:ea typeface="仿宋" panose="02010609060101010101" pitchFamily="49" charset="-122"/>
              </a:rPr>
              <a:t>）中的子包。</a:t>
            </a:r>
          </a:p>
          <a:p>
            <a:pPr marL="0" indent="4572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grpSp>
        <p:nvGrpSpPr>
          <p:cNvPr id="5" name="组合 4">
            <a:extLst>
              <a:ext uri="{FF2B5EF4-FFF2-40B4-BE49-F238E27FC236}">
                <a16:creationId xmlns:a16="http://schemas.microsoft.com/office/drawing/2014/main" id="{F8B2F443-62F9-4090-9F15-765962C79967}"/>
              </a:ext>
            </a:extLst>
          </p:cNvPr>
          <p:cNvGrpSpPr/>
          <p:nvPr/>
        </p:nvGrpSpPr>
        <p:grpSpPr>
          <a:xfrm flipH="1">
            <a:off x="6609724" y="5500053"/>
            <a:ext cx="5441599" cy="1357947"/>
            <a:chOff x="897607" y="5043462"/>
            <a:chExt cx="5441599" cy="1357947"/>
          </a:xfrm>
        </p:grpSpPr>
        <p:sp>
          <p:nvSpPr>
            <p:cNvPr id="6" name="矩形 5">
              <a:extLst>
                <a:ext uri="{FF2B5EF4-FFF2-40B4-BE49-F238E27FC236}">
                  <a16:creationId xmlns:a16="http://schemas.microsoft.com/office/drawing/2014/main" id="{C5835F43-8EE2-4AA5-AA72-B5811EE26875}"/>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2C843DCE-DCE0-406E-8EA6-DB3260EDE63E}"/>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260CF2C2-6194-4207-AF9C-BBB68B07547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F7C8231F-6AC2-4C7B-A468-B62E77884E6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D745BC05-85E6-4883-9A04-D5827EDBC8A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5197285-C26B-4AD8-A3F7-455D0043790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D20B5387-3014-41C3-A621-D3B7F47F6435}"/>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83CC42A9-0116-4A62-A322-FA30B47A1AE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01B1049E-7B56-486B-B7CB-DB8D0AD81B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BA875627-D132-432C-82B0-5C792EA9CECD}"/>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544B3E67-6D32-4BE4-9C77-15E4CD5EDA2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114ADA37-C658-4C91-AD17-17626B7C6CD2}"/>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FF5A1DAD-DC91-43D1-9044-75A0B37F4671}"/>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49D224CA-444A-447E-85DF-52DC1F246211}"/>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E0A87CAF-58DB-4C04-A66D-5164785400D3}"/>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80F0A5EF-19CD-4BDD-929C-3BFA903A9F99}"/>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B6415E2D-007E-4609-855C-3934DAEC81E0}"/>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24" name="组合 23">
            <a:extLst>
              <a:ext uri="{FF2B5EF4-FFF2-40B4-BE49-F238E27FC236}">
                <a16:creationId xmlns:a16="http://schemas.microsoft.com/office/drawing/2014/main" id="{868F1971-968B-431C-8DD8-81EF7E398D18}"/>
              </a:ext>
            </a:extLst>
          </p:cNvPr>
          <p:cNvGrpSpPr/>
          <p:nvPr/>
        </p:nvGrpSpPr>
        <p:grpSpPr>
          <a:xfrm>
            <a:off x="0" y="989688"/>
            <a:ext cx="12192000" cy="543169"/>
            <a:chOff x="-2203" y="1286002"/>
            <a:chExt cx="12192000" cy="543169"/>
          </a:xfrm>
        </p:grpSpPr>
        <p:sp>
          <p:nvSpPr>
            <p:cNvPr id="25" name="Freeform 3">
              <a:extLst>
                <a:ext uri="{FF2B5EF4-FFF2-40B4-BE49-F238E27FC236}">
                  <a16:creationId xmlns:a16="http://schemas.microsoft.com/office/drawing/2014/main" id="{E2308A19-DB23-4D83-BCE8-6E64B1F4F988}"/>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6" name="内容占位符 2">
              <a:extLst>
                <a:ext uri="{FF2B5EF4-FFF2-40B4-BE49-F238E27FC236}">
                  <a16:creationId xmlns:a16="http://schemas.microsoft.com/office/drawing/2014/main" id="{4545DF35-253C-4208-893C-63926D845EA0}"/>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import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语句</a:t>
              </a:r>
            </a:p>
          </p:txBody>
        </p:sp>
      </p:grpSp>
    </p:spTree>
    <p:extLst>
      <p:ext uri="{BB962C8B-B14F-4D97-AF65-F5344CB8AC3E}">
        <p14:creationId xmlns:p14="http://schemas.microsoft.com/office/powerpoint/2010/main" val="249888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2" presetClass="entr" presetSubtype="9" fill="hold" grpId="0" nodeType="after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additive="base">
                                        <p:cTn id="28"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9" fill="hold" grpId="0"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 calcmode="lin" valueType="num">
                                      <p:cBhvr additive="base">
                                        <p:cTn id="34"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righ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3.6  </a:t>
            </a:r>
            <a:r>
              <a:rPr lang="zh-CN" altLang="en-US" b="1" dirty="0">
                <a:latin typeface="仿宋" panose="02010609060101010101" pitchFamily="49" charset="-122"/>
                <a:ea typeface="仿宋" panose="02010609060101010101" pitchFamily="49" charset="-122"/>
              </a:rPr>
              <a:t>包</a:t>
            </a:r>
          </a:p>
        </p:txBody>
      </p:sp>
      <p:sp>
        <p:nvSpPr>
          <p:cNvPr id="3" name="圆角矩形 11">
            <a:extLst>
              <a:ext uri="{FF2B5EF4-FFF2-40B4-BE49-F238E27FC236}">
                <a16:creationId xmlns:a16="http://schemas.microsoft.com/office/drawing/2014/main" id="{A11CC537-DE40-41C8-8392-74449F64E8EC}"/>
              </a:ext>
            </a:extLst>
          </p:cNvPr>
          <p:cNvSpPr/>
          <p:nvPr/>
        </p:nvSpPr>
        <p:spPr>
          <a:xfrm>
            <a:off x="685006" y="1837932"/>
            <a:ext cx="10820400" cy="3810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950119" y="1914132"/>
            <a:ext cx="10058400"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import static</a:t>
            </a:r>
            <a:r>
              <a:rPr lang="zh-CN" altLang="en-US" sz="2400" dirty="0">
                <a:solidFill>
                  <a:schemeClr val="tx1"/>
                </a:solidFill>
                <a:latin typeface="仿宋" panose="02010609060101010101" pitchFamily="49" charset="-122"/>
                <a:ea typeface="仿宋" panose="02010609060101010101" pitchFamily="49" charset="-122"/>
              </a:rPr>
              <a:t>使用形式：</a:t>
            </a:r>
          </a:p>
          <a:p>
            <a:pPr marL="0" indent="1076325">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import static </a:t>
            </a:r>
            <a:r>
              <a:rPr lang="zh-CN" altLang="en-US" sz="2400" dirty="0">
                <a:solidFill>
                  <a:schemeClr val="tx1"/>
                </a:solidFill>
                <a:latin typeface="仿宋" panose="02010609060101010101" pitchFamily="49" charset="-122"/>
                <a:ea typeface="仿宋" panose="02010609060101010101" pitchFamily="49" charset="-122"/>
              </a:rPr>
              <a:t>类名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静态成员</a:t>
            </a:r>
            <a:r>
              <a:rPr lang="en-US" altLang="zh-CN" sz="2400" dirty="0">
                <a:solidFill>
                  <a:schemeClr val="tx1"/>
                </a:solidFill>
                <a:latin typeface="仿宋" panose="02010609060101010101" pitchFamily="49" charset="-122"/>
                <a:ea typeface="仿宋" panose="02010609060101010101" pitchFamily="49" charset="-122"/>
              </a:rPr>
              <a:t>;</a:t>
            </a:r>
          </a:p>
          <a:p>
            <a:pPr marL="0" indent="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可以</a:t>
            </a:r>
            <a:r>
              <a:rPr lang="zh-CN" altLang="en-US" sz="2400" b="1" dirty="0">
                <a:solidFill>
                  <a:schemeClr val="tx1"/>
                </a:solidFill>
                <a:latin typeface="仿宋" panose="02010609060101010101" pitchFamily="49" charset="-122"/>
                <a:ea typeface="仿宋" panose="02010609060101010101" pitchFamily="49" charset="-122"/>
              </a:rPr>
              <a:t>将“类名”类中的“静态成员”引入到当前程序中，然后直接使用“静态成员”就可以了</a:t>
            </a:r>
            <a:r>
              <a:rPr lang="zh-CN" altLang="en-US" sz="2400" dirty="0">
                <a:solidFill>
                  <a:schemeClr val="tx1"/>
                </a:solidFill>
                <a:latin typeface="仿宋" panose="02010609060101010101" pitchFamily="49" charset="-122"/>
                <a:ea typeface="仿宋" panose="02010609060101010101" pitchFamily="49" charset="-122"/>
              </a:rPr>
              <a:t>。或：</a:t>
            </a:r>
          </a:p>
          <a:p>
            <a:pPr marL="0" indent="1076325">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import static </a:t>
            </a:r>
            <a:r>
              <a:rPr lang="zh-CN" altLang="en-US" sz="2400" dirty="0">
                <a:solidFill>
                  <a:schemeClr val="tx1"/>
                </a:solidFill>
                <a:latin typeface="仿宋" panose="02010609060101010101" pitchFamily="49" charset="-122"/>
                <a:ea typeface="仿宋" panose="02010609060101010101" pitchFamily="49" charset="-122"/>
              </a:rPr>
              <a:t>类名</a:t>
            </a:r>
            <a:r>
              <a:rPr lang="en-US" altLang="zh-CN" sz="2400" dirty="0">
                <a:solidFill>
                  <a:schemeClr val="tx1"/>
                </a:solidFill>
                <a:latin typeface="仿宋" panose="02010609060101010101" pitchFamily="49" charset="-122"/>
                <a:ea typeface="仿宋" panose="02010609060101010101" pitchFamily="49" charset="-122"/>
              </a:rPr>
              <a:t>.*;</a:t>
            </a:r>
          </a:p>
          <a:p>
            <a:pPr marL="0" indent="0">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可以将“类名”类中的所有静态成员引入到当前程序中。</a:t>
            </a:r>
          </a:p>
        </p:txBody>
      </p:sp>
      <p:sp>
        <p:nvSpPr>
          <p:cNvPr id="5" name="矩形 4">
            <a:extLst>
              <a:ext uri="{FF2B5EF4-FFF2-40B4-BE49-F238E27FC236}">
                <a16:creationId xmlns:a16="http://schemas.microsoft.com/office/drawing/2014/main" id="{C8A094A9-8E23-4B48-98B1-DA4D04BCCB87}"/>
              </a:ext>
            </a:extLst>
          </p:cNvPr>
          <p:cNvSpPr/>
          <p:nvPr/>
        </p:nvSpPr>
        <p:spPr>
          <a:xfrm>
            <a:off x="0" y="6096000"/>
            <a:ext cx="12192000" cy="838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6" name="组合 5">
            <a:extLst>
              <a:ext uri="{FF2B5EF4-FFF2-40B4-BE49-F238E27FC236}">
                <a16:creationId xmlns:a16="http://schemas.microsoft.com/office/drawing/2014/main" id="{DC7A8CC9-8531-49D4-A019-34DC9CC1D400}"/>
              </a:ext>
            </a:extLst>
          </p:cNvPr>
          <p:cNvGrpSpPr/>
          <p:nvPr/>
        </p:nvGrpSpPr>
        <p:grpSpPr>
          <a:xfrm>
            <a:off x="761207" y="6157906"/>
            <a:ext cx="352250" cy="455613"/>
            <a:chOff x="5449889" y="1795450"/>
            <a:chExt cx="352250" cy="455613"/>
          </a:xfrm>
          <a:solidFill>
            <a:srgbClr val="FFFF00"/>
          </a:solidFill>
        </p:grpSpPr>
        <p:sp>
          <p:nvSpPr>
            <p:cNvPr id="7" name="Freeform 125">
              <a:extLst>
                <a:ext uri="{FF2B5EF4-FFF2-40B4-BE49-F238E27FC236}">
                  <a16:creationId xmlns:a16="http://schemas.microsoft.com/office/drawing/2014/main" id="{BB5C06E0-5C54-4236-9BD2-414CAB4847A1}"/>
                </a:ext>
              </a:extLst>
            </p:cNvPr>
            <p:cNvSpPr>
              <a:spLocks noEditPoints="1"/>
            </p:cNvSpPr>
            <p:nvPr/>
          </p:nvSpPr>
          <p:spPr bwMode="auto">
            <a:xfrm>
              <a:off x="5449889" y="1795450"/>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 name="Freeform 126">
              <a:extLst>
                <a:ext uri="{FF2B5EF4-FFF2-40B4-BE49-F238E27FC236}">
                  <a16:creationId xmlns:a16="http://schemas.microsoft.com/office/drawing/2014/main" id="{87939871-2242-45C1-9BA8-D81550EC5CD6}"/>
                </a:ext>
              </a:extLst>
            </p:cNvPr>
            <p:cNvSpPr>
              <a:spLocks noEditPoints="1"/>
            </p:cNvSpPr>
            <p:nvPr/>
          </p:nvSpPr>
          <p:spPr bwMode="auto">
            <a:xfrm>
              <a:off x="5575301" y="1987538"/>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9" name="内容占位符 2">
            <a:extLst>
              <a:ext uri="{FF2B5EF4-FFF2-40B4-BE49-F238E27FC236}">
                <a16:creationId xmlns:a16="http://schemas.microsoft.com/office/drawing/2014/main" id="{1A2CEFA6-FE6D-4816-969A-B6DA80DD3046}"/>
              </a:ext>
            </a:extLst>
          </p:cNvPr>
          <p:cNvSpPr txBox="1">
            <a:spLocks/>
          </p:cNvSpPr>
          <p:nvPr/>
        </p:nvSpPr>
        <p:spPr>
          <a:xfrm>
            <a:off x="1069615" y="6157906"/>
            <a:ext cx="104357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3.24】import static</a:t>
            </a:r>
            <a:r>
              <a:rPr lang="zh-CN" altLang="en-US" sz="2400" dirty="0">
                <a:solidFill>
                  <a:schemeClr val="bg1"/>
                </a:solidFill>
                <a:latin typeface="仿宋" panose="02010609060101010101" pitchFamily="49" charset="-122"/>
                <a:ea typeface="仿宋" panose="02010609060101010101" pitchFamily="49" charset="-122"/>
              </a:rPr>
              <a:t>的使用。</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Example3_24.java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Import static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语句</a:t>
              </a:r>
            </a:p>
          </p:txBody>
        </p:sp>
      </p:grpSp>
    </p:spTree>
    <p:extLst>
      <p:ext uri="{BB962C8B-B14F-4D97-AF65-F5344CB8AC3E}">
        <p14:creationId xmlns:p14="http://schemas.microsoft.com/office/powerpoint/2010/main" val="259742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2" presetClass="entr" presetSubtype="9" fill="hold" grpId="0" nodeType="after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additive="base">
                                        <p:cTn id="28"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
                                            <p:txEl>
                                              <p:pRg st="3" end="3"/>
                                            </p:txEl>
                                          </p:spTgt>
                                        </p:tgtEl>
                                        <p:attrNameLst>
                                          <p:attrName>ppt_y</p:attrName>
                                        </p:attrNameLst>
                                      </p:cBhvr>
                                      <p:tavLst>
                                        <p:tav tm="0">
                                          <p:val>
                                            <p:strVal val="0-#ppt_h/2"/>
                                          </p:val>
                                        </p:tav>
                                        <p:tav tm="100000">
                                          <p:val>
                                            <p:strVal val="#ppt_y"/>
                                          </p:val>
                                        </p:tav>
                                      </p:tavLst>
                                    </p:anim>
                                  </p:childTnLst>
                                </p:cTn>
                              </p:par>
                            </p:childTnLst>
                          </p:cTn>
                        </p:par>
                        <p:par>
                          <p:cTn id="30" fill="hold">
                            <p:stCondLst>
                              <p:cond delay="500"/>
                            </p:stCondLst>
                            <p:childTnLst>
                              <p:par>
                                <p:cTn id="31" presetID="2" presetClass="entr" presetSubtype="9" fill="hold" grpId="0" nodeType="after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p:stCondLst>
                              <p:cond delay="500"/>
                            </p:stCondLst>
                            <p:childTnLst>
                              <p:par>
                                <p:cTn id="41" presetID="31" presetClass="entr" presetSubtype="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1000" fill="hold"/>
                                        <p:tgtEl>
                                          <p:spTgt spid="6"/>
                                        </p:tgtEl>
                                        <p:attrNameLst>
                                          <p:attrName>ppt_w</p:attrName>
                                        </p:attrNameLst>
                                      </p:cBhvr>
                                      <p:tavLst>
                                        <p:tav tm="0">
                                          <p:val>
                                            <p:fltVal val="0"/>
                                          </p:val>
                                        </p:tav>
                                        <p:tav tm="100000">
                                          <p:val>
                                            <p:strVal val="#ppt_w"/>
                                          </p:val>
                                        </p:tav>
                                      </p:tavLst>
                                    </p:anim>
                                    <p:anim calcmode="lin" valueType="num">
                                      <p:cBhvr>
                                        <p:cTn id="44" dur="1000" fill="hold"/>
                                        <p:tgtEl>
                                          <p:spTgt spid="6"/>
                                        </p:tgtEl>
                                        <p:attrNameLst>
                                          <p:attrName>ppt_h</p:attrName>
                                        </p:attrNameLst>
                                      </p:cBhvr>
                                      <p:tavLst>
                                        <p:tav tm="0">
                                          <p:val>
                                            <p:fltVal val="0"/>
                                          </p:val>
                                        </p:tav>
                                        <p:tav tm="100000">
                                          <p:val>
                                            <p:strVal val="#ppt_h"/>
                                          </p:val>
                                        </p:tav>
                                      </p:tavLst>
                                    </p:anim>
                                    <p:anim calcmode="lin" valueType="num">
                                      <p:cBhvr>
                                        <p:cTn id="45" dur="1000" fill="hold"/>
                                        <p:tgtEl>
                                          <p:spTgt spid="6"/>
                                        </p:tgtEl>
                                        <p:attrNameLst>
                                          <p:attrName>style.rotation</p:attrName>
                                        </p:attrNameLst>
                                      </p:cBhvr>
                                      <p:tavLst>
                                        <p:tav tm="0">
                                          <p:val>
                                            <p:fltVal val="90"/>
                                          </p:val>
                                        </p:tav>
                                        <p:tav tm="100000">
                                          <p:val>
                                            <p:fltVal val="0"/>
                                          </p:val>
                                        </p:tav>
                                      </p:tavLst>
                                    </p:anim>
                                    <p:animEffect transition="in" filter="fade">
                                      <p:cBhvr>
                                        <p:cTn id="46" dur="1000"/>
                                        <p:tgtEl>
                                          <p:spTgt spid="6"/>
                                        </p:tgtEl>
                                      </p:cBhvr>
                                    </p:animEffect>
                                  </p:childTnLst>
                                </p:cTn>
                              </p:par>
                            </p:childTnLst>
                          </p:cTn>
                        </p:par>
                        <p:par>
                          <p:cTn id="47" fill="hold">
                            <p:stCondLst>
                              <p:cond delay="1500"/>
                            </p:stCondLst>
                            <p:childTnLst>
                              <p:par>
                                <p:cTn id="48" presetID="2" presetClass="entr" presetSubtype="2"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1+#ppt_w/2"/>
                                          </p:val>
                                        </p:tav>
                                        <p:tav tm="100000">
                                          <p:val>
                                            <p:strVal val="#ppt_x"/>
                                          </p:val>
                                        </p:tav>
                                      </p:tavLst>
                                    </p:anim>
                                    <p:anim calcmode="lin" valueType="num">
                                      <p:cBhvr additive="base">
                                        <p:cTn id="5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5" grpId="0" animBg="1"/>
      <p:bldP spid="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9500" y="5129827"/>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84338" y="2085172"/>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3.3   </a:t>
            </a:r>
            <a:r>
              <a:rPr lang="zh-CN" altLang="en-US" sz="2400" b="1" dirty="0">
                <a:latin typeface="仿宋" panose="02010609060101010101" pitchFamily="49" charset="-122"/>
                <a:ea typeface="仿宋" panose="02010609060101010101" pitchFamily="49" charset="-122"/>
              </a:rPr>
              <a:t>访问权限</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3.4   </a:t>
            </a:r>
            <a:r>
              <a:rPr lang="zh-CN" altLang="en-US" sz="2400" b="1" dirty="0">
                <a:latin typeface="仿宋" panose="02010609060101010101" pitchFamily="49" charset="-122"/>
                <a:ea typeface="仿宋" panose="02010609060101010101" pitchFamily="49" charset="-122"/>
              </a:rPr>
              <a:t>对象组合</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3946444"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3.5   </a:t>
            </a:r>
            <a:r>
              <a:rPr lang="zh-CN" altLang="en-US" sz="2400" b="1" dirty="0">
                <a:latin typeface="仿宋" panose="02010609060101010101" pitchFamily="49" charset="-122"/>
                <a:ea typeface="仿宋" panose="02010609060101010101" pitchFamily="49" charset="-122"/>
              </a:rPr>
              <a:t>嵌套类</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3.2   </a:t>
            </a:r>
            <a:r>
              <a:rPr lang="zh-CN" altLang="en-US" sz="2400" b="1" dirty="0">
                <a:latin typeface="仿宋" panose="02010609060101010101" pitchFamily="49" charset="-122"/>
                <a:ea typeface="仿宋" panose="02010609060101010101" pitchFamily="49" charset="-122"/>
              </a:rPr>
              <a:t>对象</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3960550"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3.6   </a:t>
            </a:r>
            <a:r>
              <a:rPr lang="zh-CN" altLang="en-US" sz="2400" b="1" dirty="0">
                <a:latin typeface="仿宋" panose="02010609060101010101" pitchFamily="49" charset="-122"/>
                <a:ea typeface="仿宋" panose="02010609060101010101" pitchFamily="49" charset="-122"/>
              </a:rPr>
              <a:t>包</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4186706"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3.7   </a:t>
            </a:r>
            <a:r>
              <a:rPr lang="zh-CN" altLang="en-US" sz="2400" b="1" dirty="0">
                <a:solidFill>
                  <a:schemeClr val="bg1"/>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3.1   </a:t>
            </a:r>
            <a:r>
              <a:rPr lang="zh-CN" altLang="en-US" sz="2400" b="1" dirty="0">
                <a:latin typeface="仿宋" panose="02010609060101010101" pitchFamily="49" charset="-122"/>
                <a:ea typeface="仿宋" panose="02010609060101010101" pitchFamily="49" charset="-122"/>
              </a:rPr>
              <a:t>类</a:t>
            </a:r>
          </a:p>
        </p:txBody>
      </p:sp>
    </p:spTree>
    <p:extLst>
      <p:ext uri="{BB962C8B-B14F-4D97-AF65-F5344CB8AC3E}">
        <p14:creationId xmlns:p14="http://schemas.microsoft.com/office/powerpoint/2010/main" val="12753065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287668" y="1981535"/>
            <a:ext cx="10040027" cy="457094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5" name="矩形 44">
            <a:extLst>
              <a:ext uri="{FF2B5EF4-FFF2-40B4-BE49-F238E27FC236}">
                <a16:creationId xmlns:a16="http://schemas.microsoft.com/office/drawing/2014/main" id="{23EA6D8C-E44E-408D-B6AC-9388E971F308}"/>
              </a:ext>
            </a:extLst>
          </p:cNvPr>
          <p:cNvSpPr/>
          <p:nvPr/>
        </p:nvSpPr>
        <p:spPr>
          <a:xfrm>
            <a:off x="1481226" y="2061236"/>
            <a:ext cx="9643180" cy="4345420"/>
          </a:xfrm>
          <a:prstGeom prst="rect">
            <a:avLst/>
          </a:prstGeom>
        </p:spPr>
        <p:txBody>
          <a:bodyPr wrap="square">
            <a:spAutoFit/>
          </a:bodyPr>
          <a:lstStyle/>
          <a:p>
            <a:pPr indent="720000">
              <a:lnSpc>
                <a:spcPct val="130000"/>
              </a:lnSpc>
            </a:pPr>
            <a:r>
              <a:rPr lang="zh-CN" altLang="en-US" sz="2400" dirty="0">
                <a:latin typeface="仿宋" panose="02010609060101010101" pitchFamily="49" charset="-122"/>
                <a:ea typeface="仿宋" panose="02010609060101010101" pitchFamily="49" charset="-122"/>
              </a:rPr>
              <a:t>对象是基于类产生的，所以必须先定义类。类是对同一类对象的共同属性和行为的抽象描述，定义时，属性定义成类中的域，行为定义成类的方法。类中还可以定义类，称为类的嵌套。</a:t>
            </a:r>
          </a:p>
          <a:p>
            <a:pPr indent="720000">
              <a:lnSpc>
                <a:spcPct val="130000"/>
              </a:lnSpc>
            </a:pPr>
            <a:r>
              <a:rPr lang="zh-CN" altLang="en-US" sz="2400" dirty="0">
                <a:latin typeface="仿宋" panose="02010609060101010101" pitchFamily="49" charset="-122"/>
                <a:ea typeface="仿宋" panose="02010609060101010101" pitchFamily="49" charset="-122"/>
              </a:rPr>
              <a:t>如果一个类的所有对象有共同的属性和行为，可以将它们定义成静态成员。</a:t>
            </a:r>
          </a:p>
          <a:p>
            <a:pPr indent="720000">
              <a:lnSpc>
                <a:spcPct val="130000"/>
              </a:lnSpc>
            </a:pPr>
            <a:r>
              <a:rPr lang="zh-CN" altLang="en-US" sz="2400" dirty="0">
                <a:latin typeface="仿宋" panose="02010609060101010101" pitchFamily="49" charset="-122"/>
                <a:ea typeface="仿宋" panose="02010609060101010101" pitchFamily="49" charset="-122"/>
              </a:rPr>
              <a:t>构造方法用来创建对象并可以对对象进行初始化。方法可以重载，可以递归。</a:t>
            </a:r>
          </a:p>
          <a:p>
            <a:pPr indent="720000">
              <a:lnSpc>
                <a:spcPct val="130000"/>
              </a:lnSpc>
            </a:pPr>
            <a:r>
              <a:rPr lang="zh-CN" altLang="en-US" sz="2400" dirty="0">
                <a:latin typeface="仿宋" panose="02010609060101010101" pitchFamily="49" charset="-122"/>
                <a:ea typeface="仿宋" panose="02010609060101010101" pitchFamily="49" charset="-122"/>
              </a:rPr>
              <a:t>方法调用时，是将主调方法中的参数值传递给形式参数，不管形式参数的类型是基本数据类型还是非基本类型。</a:t>
            </a:r>
          </a:p>
        </p:txBody>
      </p:sp>
    </p:spTree>
    <p:extLst>
      <p:ext uri="{BB962C8B-B14F-4D97-AF65-F5344CB8AC3E}">
        <p14:creationId xmlns:p14="http://schemas.microsoft.com/office/powerpoint/2010/main" val="1738116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287668" y="1981535"/>
            <a:ext cx="10040027" cy="3976734"/>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6" name="矩形 45">
            <a:extLst>
              <a:ext uri="{FF2B5EF4-FFF2-40B4-BE49-F238E27FC236}">
                <a16:creationId xmlns:a16="http://schemas.microsoft.com/office/drawing/2014/main" id="{D4731AEB-A312-4B31-B8A8-272CD649B912}"/>
              </a:ext>
            </a:extLst>
          </p:cNvPr>
          <p:cNvSpPr/>
          <p:nvPr/>
        </p:nvSpPr>
        <p:spPr>
          <a:xfrm>
            <a:off x="1481226" y="2061236"/>
            <a:ext cx="9643180" cy="3865289"/>
          </a:xfrm>
          <a:prstGeom prst="rect">
            <a:avLst/>
          </a:prstGeom>
        </p:spPr>
        <p:txBody>
          <a:bodyPr wrap="square">
            <a:spAutoFit/>
          </a:bodyPr>
          <a:lstStyle/>
          <a:p>
            <a:pPr indent="720000">
              <a:lnSpc>
                <a:spcPct val="130000"/>
              </a:lnSpc>
            </a:pPr>
            <a:r>
              <a:rPr lang="zh-CN" altLang="en-US" sz="2400" dirty="0">
                <a:latin typeface="仿宋" panose="02010609060101010101" pitchFamily="49" charset="-122"/>
                <a:ea typeface="仿宋" panose="02010609060101010101" pitchFamily="49" charset="-122"/>
              </a:rPr>
              <a:t>通过调用构造方法可以创建对象。对象创建后就可以通过对象访问其中的成员，访问时要考虑成员是否能被访问（可见性，访问修饰词限定）。</a:t>
            </a:r>
          </a:p>
          <a:p>
            <a:pPr indent="720000">
              <a:lnSpc>
                <a:spcPct val="130000"/>
              </a:lnSpc>
            </a:pPr>
            <a:r>
              <a:rPr lang="zh-CN" altLang="en-US" sz="2400" dirty="0">
                <a:latin typeface="仿宋" panose="02010609060101010101" pitchFamily="49" charset="-122"/>
                <a:ea typeface="仿宋" panose="02010609060101010101" pitchFamily="49" charset="-122"/>
              </a:rPr>
              <a:t>关键字</a:t>
            </a:r>
            <a:r>
              <a:rPr lang="en-US" altLang="zh-CN" sz="2400" dirty="0">
                <a:latin typeface="仿宋" panose="02010609060101010101" pitchFamily="49" charset="-122"/>
                <a:ea typeface="仿宋" panose="02010609060101010101" pitchFamily="49" charset="-122"/>
              </a:rPr>
              <a:t>this</a:t>
            </a:r>
            <a:r>
              <a:rPr lang="zh-CN" altLang="en-US" sz="2400" dirty="0">
                <a:latin typeface="仿宋" panose="02010609060101010101" pitchFamily="49" charset="-122"/>
                <a:ea typeface="仿宋" panose="02010609060101010101" pitchFamily="49" charset="-122"/>
              </a:rPr>
              <a:t>表示的是当前对象，这个对象只能在（非静态）成员</a:t>
            </a:r>
            <a:br>
              <a:rPr lang="en-US" altLang="zh-CN" sz="2400" dirty="0">
                <a:latin typeface="仿宋" panose="02010609060101010101" pitchFamily="49" charset="-122"/>
                <a:ea typeface="仿宋" panose="02010609060101010101" pitchFamily="49" charset="-122"/>
              </a:rPr>
            </a:br>
            <a:r>
              <a:rPr lang="zh-CN" altLang="en-US" sz="2400" dirty="0">
                <a:latin typeface="仿宋" panose="02010609060101010101" pitchFamily="49" charset="-122"/>
                <a:ea typeface="仿宋" panose="02010609060101010101" pitchFamily="49" charset="-122"/>
              </a:rPr>
              <a:t>方法中可见。在局部变量与域同名时可以通过</a:t>
            </a:r>
            <a:r>
              <a:rPr lang="en-US" altLang="zh-CN" sz="2400" dirty="0">
                <a:latin typeface="仿宋" panose="02010609060101010101" pitchFamily="49" charset="-122"/>
                <a:ea typeface="仿宋" panose="02010609060101010101" pitchFamily="49" charset="-122"/>
              </a:rPr>
              <a:t>this</a:t>
            </a:r>
            <a:r>
              <a:rPr lang="zh-CN" altLang="en-US" sz="2400" dirty="0">
                <a:latin typeface="仿宋" panose="02010609060101010101" pitchFamily="49" charset="-122"/>
                <a:ea typeface="仿宋" panose="02010609060101010101" pitchFamily="49" charset="-122"/>
              </a:rPr>
              <a:t>来访问域，避免引起混淆。</a:t>
            </a:r>
          </a:p>
          <a:p>
            <a:pPr indent="720000">
              <a:lnSpc>
                <a:spcPct val="130000"/>
              </a:lnSpc>
            </a:pPr>
            <a:r>
              <a:rPr lang="zh-CN" altLang="en-US" sz="2400" dirty="0">
                <a:latin typeface="仿宋" panose="02010609060101010101" pitchFamily="49" charset="-122"/>
                <a:ea typeface="仿宋" panose="02010609060101010101" pitchFamily="49" charset="-122"/>
              </a:rPr>
              <a:t>需要一个类的大量对象可以定义对象数组，还可以定义组合类，表示更复杂的对象。</a:t>
            </a:r>
          </a:p>
        </p:txBody>
      </p:sp>
    </p:spTree>
    <p:extLst>
      <p:ext uri="{BB962C8B-B14F-4D97-AF65-F5344CB8AC3E}">
        <p14:creationId xmlns:p14="http://schemas.microsoft.com/office/powerpoint/2010/main" val="26716283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287668" y="1981535"/>
            <a:ext cx="10040027" cy="365321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4" name="矩形 43">
            <a:extLst>
              <a:ext uri="{FF2B5EF4-FFF2-40B4-BE49-F238E27FC236}">
                <a16:creationId xmlns:a16="http://schemas.microsoft.com/office/drawing/2014/main" id="{A218FE16-D7BB-4995-A667-89470C14A2BE}"/>
              </a:ext>
            </a:extLst>
          </p:cNvPr>
          <p:cNvSpPr/>
          <p:nvPr/>
        </p:nvSpPr>
        <p:spPr>
          <a:xfrm>
            <a:off x="1481226" y="2061236"/>
            <a:ext cx="9643180" cy="1944763"/>
          </a:xfrm>
          <a:prstGeom prst="rect">
            <a:avLst/>
          </a:prstGeom>
        </p:spPr>
        <p:txBody>
          <a:bodyPr wrap="square">
            <a:spAutoFit/>
          </a:bodyPr>
          <a:lstStyle/>
          <a:p>
            <a:pPr indent="720000">
              <a:lnSpc>
                <a:spcPct val="130000"/>
              </a:lnSpc>
            </a:pPr>
            <a:r>
              <a:rPr lang="zh-CN" altLang="en-US" sz="2400" dirty="0">
                <a:latin typeface="仿宋" panose="02010609060101010101" pitchFamily="49" charset="-122"/>
                <a:ea typeface="仿宋" panose="02010609060101010101" pitchFamily="49" charset="-122"/>
              </a:rPr>
              <a:t>基于软件维护或版本升级的需要，类中已定义的域或方法不建议再使用时，可以用</a:t>
            </a:r>
            <a:r>
              <a:rPr lang="en-US" altLang="zh-CN" sz="2400" dirty="0">
                <a:latin typeface="仿宋" panose="02010609060101010101" pitchFamily="49" charset="-122"/>
                <a:ea typeface="仿宋" panose="02010609060101010101" pitchFamily="49" charset="-122"/>
              </a:rPr>
              <a:t>@Deprecated</a:t>
            </a:r>
            <a:r>
              <a:rPr lang="zh-CN" altLang="en-US" sz="2400" dirty="0">
                <a:latin typeface="仿宋" panose="02010609060101010101" pitchFamily="49" charset="-122"/>
                <a:ea typeface="仿宋" panose="02010609060101010101" pitchFamily="49" charset="-122"/>
              </a:rPr>
              <a:t>进行注解。</a:t>
            </a:r>
          </a:p>
          <a:p>
            <a:pPr indent="720000">
              <a:lnSpc>
                <a:spcPct val="130000"/>
              </a:lnSpc>
            </a:pPr>
            <a:r>
              <a:rPr lang="zh-CN" altLang="en-US" sz="2400" dirty="0">
                <a:latin typeface="仿宋" panose="02010609060101010101" pitchFamily="49" charset="-122"/>
                <a:ea typeface="仿宋" panose="02010609060101010101" pitchFamily="49" charset="-122"/>
              </a:rPr>
              <a:t>用包的方式可以对类进行分类管理和使用，需要时可以引入相应包中的类或类中的静态成员。</a:t>
            </a:r>
          </a:p>
        </p:txBody>
      </p:sp>
    </p:spTree>
    <p:extLst>
      <p:ext uri="{BB962C8B-B14F-4D97-AF65-F5344CB8AC3E}">
        <p14:creationId xmlns:p14="http://schemas.microsoft.com/office/powerpoint/2010/main" val="825410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685006" y="1837932"/>
            <a:ext cx="10820400" cy="3810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950119" y="1914132"/>
            <a:ext cx="10058400"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spcBef>
                <a:spcPts val="0"/>
              </a:spcBef>
            </a:pPr>
            <a:r>
              <a:rPr lang="zh-CN" altLang="zh-CN" sz="2400" dirty="0">
                <a:latin typeface="仿宋" panose="02010609060101010101" pitchFamily="49" charset="-122"/>
                <a:ea typeface="仿宋" panose="02010609060101010101" pitchFamily="49" charset="-122"/>
              </a:rPr>
              <a:t>可以将有包名的类的字节码文件</a:t>
            </a:r>
            <a:r>
              <a:rPr lang="zh-CN" altLang="zh-CN" sz="2400" b="1" dirty="0">
                <a:latin typeface="仿宋" panose="02010609060101010101" pitchFamily="49" charset="-122"/>
                <a:ea typeface="仿宋" panose="02010609060101010101" pitchFamily="49" charset="-122"/>
              </a:rPr>
              <a:t>压缩成一个</a:t>
            </a:r>
            <a:r>
              <a:rPr lang="en-US" altLang="zh-CN" sz="2400" b="1" dirty="0">
                <a:latin typeface="仿宋" panose="02010609060101010101" pitchFamily="49" charset="-122"/>
                <a:ea typeface="仿宋" panose="02010609060101010101" pitchFamily="49" charset="-122"/>
              </a:rPr>
              <a:t>jar</a:t>
            </a:r>
            <a:r>
              <a:rPr lang="zh-CN" altLang="zh-CN" sz="2400" b="1" dirty="0">
                <a:latin typeface="仿宋" panose="02010609060101010101" pitchFamily="49" charset="-122"/>
                <a:ea typeface="仿宋" panose="02010609060101010101" pitchFamily="49" charset="-122"/>
              </a:rPr>
              <a:t>文件</a:t>
            </a:r>
            <a:r>
              <a:rPr lang="zh-CN" altLang="zh-CN" sz="2400" dirty="0">
                <a:latin typeface="仿宋" panose="02010609060101010101" pitchFamily="49" charset="-122"/>
                <a:ea typeface="仿宋" panose="02010609060101010101" pitchFamily="49" charset="-122"/>
              </a:rPr>
              <a:t>，供其他源文件用</a:t>
            </a:r>
            <a:r>
              <a:rPr lang="en-US" altLang="zh-CN" sz="2400" dirty="0">
                <a:latin typeface="仿宋" panose="02010609060101010101" pitchFamily="49" charset="-122"/>
                <a:ea typeface="仿宋" panose="02010609060101010101" pitchFamily="49" charset="-122"/>
              </a:rPr>
              <a:t>import</a:t>
            </a:r>
            <a:r>
              <a:rPr lang="zh-CN" altLang="zh-CN" sz="2400" dirty="0">
                <a:latin typeface="仿宋" panose="02010609060101010101" pitchFamily="49" charset="-122"/>
                <a:ea typeface="仿宋" panose="02010609060101010101" pitchFamily="49" charset="-122"/>
              </a:rPr>
              <a:t>语句引入</a:t>
            </a:r>
            <a:r>
              <a:rPr lang="en-US" altLang="zh-CN" sz="2400" dirty="0">
                <a:latin typeface="仿宋" panose="02010609060101010101" pitchFamily="49" charset="-122"/>
                <a:ea typeface="仿宋" panose="02010609060101010101" pitchFamily="49" charset="-122"/>
              </a:rPr>
              <a:t>jar</a:t>
            </a:r>
            <a:r>
              <a:rPr lang="zh-CN" altLang="zh-CN" sz="2400" dirty="0">
                <a:latin typeface="仿宋" panose="02010609060101010101" pitchFamily="49" charset="-122"/>
                <a:ea typeface="仿宋" panose="02010609060101010101" pitchFamily="49" charset="-122"/>
              </a:rPr>
              <a:t>文件中的类。</a:t>
            </a:r>
            <a:endParaRPr lang="zh-CN" altLang="en-US"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假设 </a:t>
            </a:r>
            <a:r>
              <a:rPr lang="en-US" altLang="zh-CN" sz="2400" dirty="0">
                <a:latin typeface="仿宋" panose="02010609060101010101" pitchFamily="49" charset="-122"/>
                <a:ea typeface="仿宋" panose="02010609060101010101" pitchFamily="49" charset="-122"/>
              </a:rPr>
              <a:t>TestOne</a:t>
            </a:r>
            <a:r>
              <a:rPr lang="zh-CN" altLang="en-US" sz="2400" dirty="0">
                <a:latin typeface="仿宋" panose="02010609060101010101" pitchFamily="49" charset="-122"/>
                <a:ea typeface="仿宋" panose="02010609060101010101" pitchFamily="49" charset="-122"/>
              </a:rPr>
              <a:t>类和</a:t>
            </a:r>
            <a:r>
              <a:rPr lang="en-US" altLang="zh-CN" sz="2400" dirty="0">
                <a:latin typeface="仿宋" panose="02010609060101010101" pitchFamily="49" charset="-122"/>
                <a:ea typeface="仿宋" panose="02010609060101010101" pitchFamily="49" charset="-122"/>
              </a:rPr>
              <a:t>TestTwo</a:t>
            </a:r>
            <a:r>
              <a:rPr lang="zh-CN" altLang="en-US" sz="2400" dirty="0">
                <a:latin typeface="仿宋" panose="02010609060101010101" pitchFamily="49" charset="-122"/>
                <a:ea typeface="仿宋" panose="02010609060101010101" pitchFamily="49" charset="-122"/>
              </a:rPr>
              <a:t>类的包名分别是</a:t>
            </a:r>
            <a:r>
              <a:rPr lang="en-US" altLang="zh-CN" sz="2400" b="1" dirty="0">
                <a:latin typeface="仿宋" panose="02010609060101010101" pitchFamily="49" charset="-122"/>
                <a:ea typeface="仿宋" panose="02010609060101010101" pitchFamily="49" charset="-122"/>
              </a:rPr>
              <a:t>sohu.com</a:t>
            </a:r>
            <a:r>
              <a:rPr lang="zh-CN" altLang="en-US" sz="2400" dirty="0">
                <a:latin typeface="仿宋" panose="02010609060101010101" pitchFamily="49" charset="-122"/>
                <a:ea typeface="仿宋" panose="02010609060101010101" pitchFamily="49" charset="-122"/>
              </a:rPr>
              <a:t>和</a:t>
            </a:r>
            <a:r>
              <a:rPr lang="en-US" altLang="zh-CN" sz="2400" b="1" dirty="0" err="1">
                <a:latin typeface="仿宋" panose="02010609060101010101" pitchFamily="49" charset="-122"/>
                <a:ea typeface="仿宋" panose="02010609060101010101" pitchFamily="49" charset="-122"/>
              </a:rPr>
              <a:t>sun.hello.moon</a:t>
            </a:r>
            <a:r>
              <a:rPr lang="zh-CN" altLang="en-US" sz="2400" b="1" dirty="0">
                <a:latin typeface="仿宋" panose="02010609060101010101" pitchFamily="49" charset="-122"/>
                <a:ea typeface="仿宋" panose="02010609060101010101" pitchFamily="49" charset="-122"/>
              </a:rPr>
              <a:t>，生成</a:t>
            </a:r>
            <a:r>
              <a:rPr lang="en-US" altLang="zh-CN" sz="2400" b="1" dirty="0">
                <a:latin typeface="仿宋" panose="02010609060101010101" pitchFamily="49" charset="-122"/>
                <a:ea typeface="仿宋" panose="02010609060101010101" pitchFamily="49" charset="-122"/>
              </a:rPr>
              <a:t>jar</a:t>
            </a:r>
            <a:r>
              <a:rPr lang="zh-CN" altLang="en-US" sz="2400" b="1" dirty="0">
                <a:latin typeface="仿宋" panose="02010609060101010101" pitchFamily="49" charset="-122"/>
                <a:ea typeface="仿宋" panose="02010609060101010101" pitchFamily="49" charset="-122"/>
              </a:rPr>
              <a:t>文件步骤如下：</a:t>
            </a:r>
            <a:endParaRPr lang="en-US" altLang="zh-CN" sz="2400" b="1" dirty="0">
              <a:latin typeface="仿宋" panose="02010609060101010101" pitchFamily="49" charset="-122"/>
              <a:ea typeface="仿宋" panose="02010609060101010101" pitchFamily="49" charset="-122"/>
            </a:endParaRPr>
          </a:p>
          <a:p>
            <a:pPr marL="0" indent="457200">
              <a:lnSpc>
                <a:spcPct val="15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C8A094A9-8E23-4B48-98B1-DA4D04BCCB87}"/>
              </a:ext>
            </a:extLst>
          </p:cNvPr>
          <p:cNvSpPr/>
          <p:nvPr/>
        </p:nvSpPr>
        <p:spPr>
          <a:xfrm>
            <a:off x="0" y="6096000"/>
            <a:ext cx="12192000" cy="838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文档类</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a:t>
              </a:r>
            </a:p>
          </p:txBody>
        </p:sp>
      </p:grpSp>
    </p:spTree>
    <p:extLst>
      <p:ext uri="{BB962C8B-B14F-4D97-AF65-F5344CB8AC3E}">
        <p14:creationId xmlns:p14="http://schemas.microsoft.com/office/powerpoint/2010/main" val="34895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685800" y="1527919"/>
            <a:ext cx="10820400" cy="459152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950119" y="1602466"/>
            <a:ext cx="10058400"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1</a:t>
            </a:r>
            <a:r>
              <a:rPr lang="zh-CN"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hlinkClick r:id="rId2" action="ppaction://hlinkfile"/>
              </a:rPr>
              <a:t>编写清单文件</a:t>
            </a:r>
            <a:r>
              <a:rPr lang="en-US" altLang="zh-CN" sz="2400" b="1" dirty="0" err="1">
                <a:latin typeface="仿宋" panose="02010609060101010101" pitchFamily="49" charset="-122"/>
                <a:ea typeface="仿宋" panose="02010609060101010101" pitchFamily="49" charset="-122"/>
              </a:rPr>
              <a:t>qingdan.mf</a:t>
            </a:r>
            <a:endParaRPr lang="zh-CN" altLang="zh-CN" sz="2400" b="1" dirty="0">
              <a:latin typeface="仿宋" panose="02010609060101010101" pitchFamily="49" charset="-122"/>
              <a:ea typeface="仿宋" panose="02010609060101010101" pitchFamily="49" charset="-122"/>
            </a:endParaRPr>
          </a:p>
          <a:p>
            <a:pPr marL="0" indent="0">
              <a:buNone/>
            </a:pPr>
            <a:r>
              <a:rPr lang="en-US" altLang="zh-CN" sz="2400" dirty="0">
                <a:solidFill>
                  <a:srgbClr val="C00000"/>
                </a:solidFill>
                <a:latin typeface="仿宋" panose="02010609060101010101" pitchFamily="49" charset="-122"/>
                <a:ea typeface="仿宋" panose="02010609060101010101" pitchFamily="49" charset="-122"/>
              </a:rPr>
              <a:t>Manifest-Version: 1.0</a:t>
            </a:r>
            <a:endParaRPr lang="zh-CN" altLang="zh-CN" sz="2400" dirty="0">
              <a:solidFill>
                <a:srgbClr val="C00000"/>
              </a:solidFill>
              <a:latin typeface="仿宋" panose="02010609060101010101" pitchFamily="49" charset="-122"/>
              <a:ea typeface="仿宋" panose="02010609060101010101" pitchFamily="49" charset="-122"/>
            </a:endParaRPr>
          </a:p>
          <a:p>
            <a:pPr marL="0" indent="0">
              <a:buNone/>
            </a:pPr>
            <a:r>
              <a:rPr lang="en-US" altLang="zh-CN" sz="2400" dirty="0">
                <a:solidFill>
                  <a:srgbClr val="C00000"/>
                </a:solidFill>
                <a:latin typeface="仿宋" panose="02010609060101010101" pitchFamily="49" charset="-122"/>
                <a:ea typeface="仿宋" panose="02010609060101010101" pitchFamily="49" charset="-122"/>
              </a:rPr>
              <a:t>Class: </a:t>
            </a:r>
            <a:r>
              <a:rPr lang="en-US" altLang="zh-CN" sz="2400" dirty="0" err="1">
                <a:solidFill>
                  <a:srgbClr val="C00000"/>
                </a:solidFill>
                <a:latin typeface="仿宋" panose="02010609060101010101" pitchFamily="49" charset="-122"/>
                <a:ea typeface="仿宋" panose="02010609060101010101" pitchFamily="49" charset="-122"/>
              </a:rPr>
              <a:t>sohu.com.TestOne</a:t>
            </a:r>
            <a:r>
              <a:rPr lang="en-US" altLang="zh-CN" sz="2400" dirty="0">
                <a:solidFill>
                  <a:srgbClr val="C00000"/>
                </a:solidFill>
                <a:latin typeface="仿宋" panose="02010609060101010101" pitchFamily="49" charset="-122"/>
                <a:ea typeface="仿宋" panose="02010609060101010101" pitchFamily="49" charset="-122"/>
              </a:rPr>
              <a:t> </a:t>
            </a:r>
            <a:r>
              <a:rPr lang="en-US" altLang="zh-CN" sz="2400" dirty="0" err="1">
                <a:solidFill>
                  <a:srgbClr val="C00000"/>
                </a:solidFill>
                <a:latin typeface="仿宋" panose="02010609060101010101" pitchFamily="49" charset="-122"/>
                <a:ea typeface="仿宋" panose="02010609060101010101" pitchFamily="49" charset="-122"/>
              </a:rPr>
              <a:t>sun.hello.moon.TestTwo</a:t>
            </a:r>
            <a:endParaRPr lang="zh-CN" altLang="zh-CN" sz="2400" dirty="0">
              <a:solidFill>
                <a:srgbClr val="C00000"/>
              </a:solidFill>
              <a:latin typeface="仿宋" panose="02010609060101010101" pitchFamily="49" charset="-122"/>
              <a:ea typeface="仿宋" panose="02010609060101010101" pitchFamily="49" charset="-122"/>
            </a:endParaRPr>
          </a:p>
          <a:p>
            <a:pPr marL="0" indent="0">
              <a:buNone/>
            </a:pPr>
            <a:r>
              <a:rPr lang="en-US" altLang="zh-CN" sz="2400" dirty="0">
                <a:solidFill>
                  <a:srgbClr val="C00000"/>
                </a:solidFill>
                <a:latin typeface="仿宋" panose="02010609060101010101" pitchFamily="49" charset="-122"/>
                <a:ea typeface="仿宋" panose="02010609060101010101" pitchFamily="49" charset="-122"/>
              </a:rPr>
              <a:t>Created-By: 11</a:t>
            </a:r>
          </a:p>
          <a:p>
            <a:pPr marL="0" indent="0">
              <a:buNone/>
            </a:pP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jar</a:t>
            </a:r>
            <a:r>
              <a:rPr lang="zh-CN" altLang="en-US" sz="2400" b="1" dirty="0">
                <a:latin typeface="仿宋" panose="02010609060101010101" pitchFamily="49" charset="-122"/>
                <a:ea typeface="仿宋" panose="02010609060101010101" pitchFamily="49" charset="-122"/>
              </a:rPr>
              <a:t>命令</a:t>
            </a:r>
          </a:p>
          <a:p>
            <a:pPr marL="0" indent="0">
              <a:buNone/>
            </a:pPr>
            <a:r>
              <a:rPr lang="zh-CN" altLang="en-US" sz="2400" dirty="0">
                <a:latin typeface="仿宋" panose="02010609060101010101" pitchFamily="49" charset="-122"/>
                <a:ea typeface="仿宋" panose="02010609060101010101" pitchFamily="49" charset="-122"/>
              </a:rPr>
              <a:t>进入包路径的父目录中执行</a:t>
            </a:r>
            <a:r>
              <a:rPr lang="en-US" altLang="zh-CN" sz="2400" dirty="0">
                <a:latin typeface="仿宋" panose="02010609060101010101" pitchFamily="49" charset="-122"/>
                <a:ea typeface="仿宋" panose="02010609060101010101" pitchFamily="49" charset="-122"/>
              </a:rPr>
              <a:t>jar</a:t>
            </a:r>
            <a:r>
              <a:rPr lang="zh-CN" altLang="en-US" sz="2400" dirty="0">
                <a:latin typeface="仿宋" panose="02010609060101010101" pitchFamily="49" charset="-122"/>
                <a:ea typeface="仿宋" panose="02010609060101010101" pitchFamily="49" charset="-122"/>
              </a:rPr>
              <a:t>，生成</a:t>
            </a:r>
            <a:r>
              <a:rPr lang="en-US" altLang="zh-CN" sz="2400" dirty="0">
                <a:latin typeface="仿宋" panose="02010609060101010101" pitchFamily="49" charset="-122"/>
                <a:ea typeface="仿宋" panose="02010609060101010101" pitchFamily="49" charset="-122"/>
              </a:rPr>
              <a:t>Jerry.jar</a:t>
            </a:r>
            <a:r>
              <a:rPr lang="zh-CN" altLang="en-US" sz="2400" dirty="0">
                <a:latin typeface="仿宋" panose="02010609060101010101" pitchFamily="49" charset="-122"/>
                <a:ea typeface="仿宋" panose="02010609060101010101" pitchFamily="49" charset="-122"/>
              </a:rPr>
              <a:t>文档：</a:t>
            </a:r>
          </a:p>
          <a:p>
            <a:pPr marL="0" indent="0">
              <a:buNone/>
            </a:pPr>
            <a:r>
              <a:rPr lang="en-US" altLang="zh-CN" sz="2400" dirty="0">
                <a:latin typeface="仿宋" panose="02010609060101010101" pitchFamily="49" charset="-122"/>
                <a:ea typeface="仿宋" panose="02010609060101010101" pitchFamily="49" charset="-122"/>
              </a:rPr>
              <a:t>C:\ch4&gt;</a:t>
            </a:r>
            <a:r>
              <a:rPr lang="en-US" altLang="zh-CN" sz="2400" b="1" dirty="0">
                <a:latin typeface="仿宋" panose="02010609060101010101" pitchFamily="49" charset="-122"/>
                <a:ea typeface="仿宋" panose="02010609060101010101" pitchFamily="49" charset="-122"/>
              </a:rPr>
              <a:t>jar cfm  </a:t>
            </a:r>
            <a:r>
              <a:rPr lang="en-US" altLang="zh-CN" sz="2400" b="1" dirty="0">
                <a:solidFill>
                  <a:srgbClr val="C00000"/>
                </a:solidFill>
                <a:latin typeface="仿宋" panose="02010609060101010101" pitchFamily="49" charset="-122"/>
                <a:ea typeface="仿宋" panose="02010609060101010101" pitchFamily="49" charset="-122"/>
              </a:rPr>
              <a:t>Jerry.jar</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qingdan.mf</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sohu</a:t>
            </a:r>
            <a:r>
              <a:rPr lang="en-US" altLang="zh-CN" sz="2400" b="1" dirty="0">
                <a:latin typeface="仿宋" panose="02010609060101010101" pitchFamily="49" charset="-122"/>
                <a:ea typeface="仿宋" panose="02010609060101010101" pitchFamily="49" charset="-122"/>
              </a:rPr>
              <a:t>\com\</a:t>
            </a:r>
            <a:r>
              <a:rPr lang="en-US" altLang="zh-CN" sz="2400" b="1" dirty="0" err="1">
                <a:latin typeface="仿宋" panose="02010609060101010101" pitchFamily="49" charset="-122"/>
                <a:ea typeface="仿宋" panose="02010609060101010101" pitchFamily="49" charset="-122"/>
              </a:rPr>
              <a:t>TestOne.class</a:t>
            </a:r>
            <a:r>
              <a:rPr lang="en-US" altLang="zh-CN" sz="2400" b="1" dirty="0">
                <a:latin typeface="仿宋" panose="02010609060101010101" pitchFamily="49" charset="-122"/>
                <a:ea typeface="仿宋" panose="02010609060101010101" pitchFamily="49" charset="-122"/>
              </a:rPr>
              <a:t>  sun\hello\moon\</a:t>
            </a:r>
            <a:r>
              <a:rPr lang="en-US" altLang="zh-CN" sz="2400" b="1" dirty="0" err="1">
                <a:latin typeface="仿宋" panose="02010609060101010101" pitchFamily="49" charset="-122"/>
                <a:ea typeface="仿宋" panose="02010609060101010101" pitchFamily="49" charset="-122"/>
              </a:rPr>
              <a:t>TestTwo.class</a:t>
            </a:r>
            <a:endParaRPr lang="en-US" altLang="zh-CN" sz="2400" b="1" dirty="0">
              <a:latin typeface="仿宋" panose="02010609060101010101" pitchFamily="49" charset="-122"/>
              <a:ea typeface="仿宋" panose="02010609060101010101" pitchFamily="49" charset="-122"/>
            </a:endParaRPr>
          </a:p>
          <a:p>
            <a:pPr marL="0" indent="0">
              <a:buNone/>
            </a:pPr>
            <a:endParaRPr lang="zh-CN" altLang="zh-CN" sz="2400" dirty="0">
              <a:solidFill>
                <a:srgbClr val="C00000"/>
              </a:solidFill>
              <a:latin typeface="仿宋" panose="02010609060101010101" pitchFamily="49" charset="-122"/>
              <a:ea typeface="仿宋" panose="02010609060101010101" pitchFamily="49" charset="-122"/>
            </a:endParaRPr>
          </a:p>
          <a:p>
            <a:pPr marL="0" indent="0">
              <a:lnSpc>
                <a:spcPct val="15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C8A094A9-8E23-4B48-98B1-DA4D04BCCB87}"/>
              </a:ext>
            </a:extLst>
          </p:cNvPr>
          <p:cNvSpPr/>
          <p:nvPr/>
        </p:nvSpPr>
        <p:spPr>
          <a:xfrm>
            <a:off x="0" y="6292170"/>
            <a:ext cx="12192000" cy="6428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文档类</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a:t>
              </a:r>
            </a:p>
          </p:txBody>
        </p:sp>
      </p:grpSp>
      <p:sp>
        <p:nvSpPr>
          <p:cNvPr id="9" name="矩形 8">
            <a:extLst>
              <a:ext uri="{FF2B5EF4-FFF2-40B4-BE49-F238E27FC236}">
                <a16:creationId xmlns:a16="http://schemas.microsoft.com/office/drawing/2014/main" id="{894A9838-EA16-40B4-89DE-11FBA6024250}"/>
              </a:ext>
            </a:extLst>
          </p:cNvPr>
          <p:cNvSpPr/>
          <p:nvPr/>
        </p:nvSpPr>
        <p:spPr>
          <a:xfrm>
            <a:off x="7696821" y="3091376"/>
            <a:ext cx="3528392"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altLang="zh-CN" dirty="0"/>
              <a:t>Manifest-Version</a:t>
            </a:r>
            <a:r>
              <a:rPr lang="zh-CN" altLang="en-US" dirty="0"/>
              <a:t>：和 </a:t>
            </a:r>
            <a:r>
              <a:rPr lang="en-US" altLang="zh-CN" dirty="0"/>
              <a:t>1.0</a:t>
            </a:r>
            <a:r>
              <a:rPr lang="zh-CN" altLang="en-US" dirty="0"/>
              <a:t>之间、</a:t>
            </a:r>
            <a:r>
              <a:rPr lang="en-US" altLang="zh-CN" dirty="0"/>
              <a:t>Class</a:t>
            </a:r>
            <a:r>
              <a:rPr lang="zh-CN" altLang="en-US" dirty="0"/>
              <a:t>：和类之间，以及</a:t>
            </a:r>
            <a:r>
              <a:rPr lang="en-US" altLang="zh-CN" dirty="0"/>
              <a:t>Created-By</a:t>
            </a:r>
            <a:r>
              <a:rPr lang="zh-CN" altLang="en-US" dirty="0"/>
              <a:t>：和</a:t>
            </a:r>
            <a:r>
              <a:rPr lang="en-US" altLang="zh-CN" dirty="0"/>
              <a:t>11</a:t>
            </a:r>
            <a:r>
              <a:rPr lang="zh-CN" altLang="en-US" dirty="0"/>
              <a:t>之间必须有且只有一个空格</a:t>
            </a:r>
          </a:p>
        </p:txBody>
      </p:sp>
    </p:spTree>
    <p:extLst>
      <p:ext uri="{BB962C8B-B14F-4D97-AF65-F5344CB8AC3E}">
        <p14:creationId xmlns:p14="http://schemas.microsoft.com/office/powerpoint/2010/main" val="245094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2500"/>
                            </p:stCondLst>
                            <p:childTnLst>
                              <p:par>
                                <p:cTn id="14" presetID="2" presetClass="entr" presetSubtype="9"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par>
                          <p:cTn id="18" fill="hold">
                            <p:stCondLst>
                              <p:cond delay="3000"/>
                            </p:stCondLst>
                            <p:childTnLst>
                              <p:par>
                                <p:cTn id="19" presetID="2" presetClass="entr" presetSubtype="9"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par>
                          <p:cTn id="23" fill="hold">
                            <p:stCondLst>
                              <p:cond delay="3500"/>
                            </p:stCondLst>
                            <p:childTnLst>
                              <p:par>
                                <p:cTn id="24" presetID="2" presetClass="entr" presetSubtype="9" fill="hold" grpId="0"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 calcmode="lin" valueType="num">
                                      <p:cBhvr additive="base">
                                        <p:cTn id="32"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 calcmode="lin" valueType="num">
                                      <p:cBhvr additive="base">
                                        <p:cTn id="38"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4">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9"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 calcmode="lin" valueType="num">
                                      <p:cBhvr additive="base">
                                        <p:cTn id="44"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4">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5" grpId="0" animBg="1"/>
      <p:bldP spid="9"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685800" y="1837933"/>
            <a:ext cx="10820400" cy="402048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950119" y="1914132"/>
            <a:ext cx="10058400"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3</a:t>
            </a:r>
            <a:r>
              <a:rPr lang="zh-CN" altLang="zh-CN" sz="2400" b="1" dirty="0">
                <a:latin typeface="仿宋" panose="02010609060101010101" pitchFamily="49" charset="-122"/>
                <a:ea typeface="仿宋" panose="02010609060101010101" pitchFamily="49" charset="-122"/>
              </a:rPr>
              <a:t>．使用</a:t>
            </a:r>
            <a:r>
              <a:rPr lang="en-US" altLang="zh-CN" sz="2400" b="1" dirty="0">
                <a:latin typeface="仿宋" panose="02010609060101010101" pitchFamily="49" charset="-122"/>
                <a:ea typeface="仿宋" panose="02010609060101010101" pitchFamily="49" charset="-122"/>
              </a:rPr>
              <a:t>jar</a:t>
            </a:r>
            <a:r>
              <a:rPr lang="zh-CN" altLang="zh-CN" sz="2400" b="1" dirty="0">
                <a:latin typeface="仿宋" panose="02010609060101010101" pitchFamily="49" charset="-122"/>
                <a:ea typeface="仿宋" panose="02010609060101010101" pitchFamily="49" charset="-122"/>
              </a:rPr>
              <a:t>文件中的类</a:t>
            </a:r>
            <a:endParaRPr lang="en-US" altLang="zh-CN" sz="2400" b="1" dirty="0">
              <a:latin typeface="仿宋" panose="02010609060101010101" pitchFamily="49" charset="-122"/>
              <a:ea typeface="仿宋" panose="02010609060101010101" pitchFamily="49" charset="-122"/>
            </a:endParaRPr>
          </a:p>
          <a:p>
            <a:pPr marL="0" indent="0">
              <a:buNone/>
            </a:pPr>
            <a:r>
              <a:rPr lang="zh-CN" altLang="en-US" sz="2400" dirty="0">
                <a:latin typeface="仿宋" panose="02010609060101010101" pitchFamily="49" charset="-122"/>
                <a:ea typeface="仿宋" panose="02010609060101010101" pitchFamily="49" charset="-122"/>
              </a:rPr>
              <a:t>将</a:t>
            </a:r>
            <a:r>
              <a:rPr lang="en-US" altLang="zh-CN" sz="2400" dirty="0">
                <a:latin typeface="仿宋" panose="02010609060101010101" pitchFamily="49" charset="-122"/>
                <a:ea typeface="仿宋" panose="02010609060101010101" pitchFamily="49" charset="-122"/>
              </a:rPr>
              <a:t>Jerry.jar </a:t>
            </a:r>
            <a:r>
              <a:rPr lang="zh-CN" altLang="en-US" sz="2400" dirty="0">
                <a:latin typeface="仿宋" panose="02010609060101010101" pitchFamily="49" charset="-122"/>
                <a:ea typeface="仿宋" panose="02010609060101010101" pitchFamily="49" charset="-122"/>
              </a:rPr>
              <a:t>保存在</a:t>
            </a:r>
            <a:r>
              <a:rPr lang="en-US" altLang="zh-CN" sz="2400" dirty="0">
                <a:latin typeface="仿宋" panose="02010609060101010101" pitchFamily="49" charset="-122"/>
                <a:ea typeface="仿宋" panose="02010609060101010101" pitchFamily="49" charset="-122"/>
              </a:rPr>
              <a:t>C:\ch4</a:t>
            </a:r>
            <a:r>
              <a:rPr lang="zh-CN" altLang="zh-CN" sz="2400" dirty="0">
                <a:latin typeface="仿宋" panose="02010609060101010101" pitchFamily="49" charset="-122"/>
                <a:ea typeface="仿宋" panose="02010609060101010101" pitchFamily="49" charset="-122"/>
              </a:rPr>
              <a:t>中</a:t>
            </a:r>
            <a:endParaRPr lang="en-US" altLang="zh-CN" sz="2400" dirty="0">
              <a:latin typeface="仿宋" panose="02010609060101010101" pitchFamily="49" charset="-122"/>
              <a:ea typeface="仿宋" panose="02010609060101010101" pitchFamily="49" charset="-122"/>
            </a:endParaRPr>
          </a:p>
          <a:p>
            <a:pPr marL="0" indent="0">
              <a:buNone/>
            </a:pPr>
            <a:r>
              <a:rPr lang="en-US" altLang="zh-CN" sz="2400" dirty="0">
                <a:latin typeface="仿宋" panose="02010609060101010101" pitchFamily="49" charset="-122"/>
                <a:ea typeface="仿宋" panose="02010609060101010101" pitchFamily="49" charset="-122"/>
                <a:hlinkClick r:id="rId2" action="ppaction://hlinkfile"/>
              </a:rPr>
              <a:t>Jar</a:t>
            </a:r>
            <a:r>
              <a:rPr lang="zh-CN" altLang="en-US" sz="2400" dirty="0">
                <a:latin typeface="仿宋" panose="02010609060101010101" pitchFamily="49" charset="-122"/>
                <a:ea typeface="仿宋" panose="02010609060101010101" pitchFamily="49" charset="-122"/>
                <a:hlinkClick r:id="rId2" action="ppaction://hlinkfile"/>
              </a:rPr>
              <a:t>示例</a:t>
            </a:r>
            <a:r>
              <a:rPr lang="en-US" altLang="zh-CN" sz="2400" dirty="0">
                <a:latin typeface="仿宋" panose="02010609060101010101" pitchFamily="49" charset="-122"/>
                <a:ea typeface="仿宋" panose="02010609060101010101" pitchFamily="49" charset="-122"/>
                <a:hlinkClick r:id="rId2" action="ppaction://hlinkfile"/>
              </a:rPr>
              <a:t>1 </a:t>
            </a:r>
            <a:r>
              <a:rPr lang="zh-CN" altLang="en-US" sz="2400" dirty="0">
                <a:latin typeface="仿宋" panose="02010609060101010101" pitchFamily="49" charset="-122"/>
                <a:ea typeface="仿宋" panose="02010609060101010101" pitchFamily="49" charset="-122"/>
              </a:rPr>
              <a:t>使用</a:t>
            </a:r>
            <a:r>
              <a:rPr lang="en-US" altLang="zh-CN" sz="2400" dirty="0">
                <a:latin typeface="仿宋" panose="02010609060101010101" pitchFamily="49" charset="-122"/>
                <a:ea typeface="仿宋" panose="02010609060101010101" pitchFamily="49" charset="-122"/>
              </a:rPr>
              <a:t>import</a:t>
            </a:r>
            <a:r>
              <a:rPr lang="zh-CN" altLang="en-US" sz="2400" dirty="0">
                <a:latin typeface="仿宋" panose="02010609060101010101" pitchFamily="49" charset="-122"/>
                <a:ea typeface="仿宋" panose="02010609060101010101" pitchFamily="49" charset="-122"/>
              </a:rPr>
              <a:t>语句引入</a:t>
            </a:r>
            <a:r>
              <a:rPr lang="en-US" altLang="zh-CN" sz="2400" dirty="0">
                <a:latin typeface="仿宋" panose="02010609060101010101" pitchFamily="49" charset="-122"/>
                <a:ea typeface="仿宋" panose="02010609060101010101" pitchFamily="49" charset="-122"/>
              </a:rPr>
              <a:t>Jerry.jar</a:t>
            </a:r>
            <a:r>
              <a:rPr lang="zh-CN" altLang="en-US" sz="2400" dirty="0">
                <a:latin typeface="仿宋" panose="02010609060101010101" pitchFamily="49" charset="-122"/>
                <a:ea typeface="仿宋" panose="02010609060101010101" pitchFamily="49" charset="-122"/>
              </a:rPr>
              <a:t>中的类。</a:t>
            </a:r>
          </a:p>
          <a:p>
            <a:pPr marL="0" indent="0">
              <a:buNone/>
            </a:pPr>
            <a:r>
              <a:rPr lang="en-US" altLang="zh-CN" sz="2400" dirty="0">
                <a:latin typeface="仿宋" panose="02010609060101010101" pitchFamily="49" charset="-122"/>
                <a:ea typeface="仿宋" panose="02010609060101010101" pitchFamily="49" charset="-122"/>
              </a:rPr>
              <a:t>C:\ch4&gt; </a:t>
            </a:r>
            <a:r>
              <a:rPr lang="en-US" altLang="zh-CN" sz="2400" b="1" dirty="0" err="1">
                <a:latin typeface="仿宋" panose="02010609060101010101" pitchFamily="49" charset="-122"/>
                <a:ea typeface="仿宋" panose="02010609060101010101" pitchFamily="49" charset="-122"/>
              </a:rPr>
              <a:t>javac</a:t>
            </a:r>
            <a:r>
              <a:rPr lang="en-US" altLang="zh-CN" sz="2400" b="1" dirty="0">
                <a:latin typeface="仿宋" panose="02010609060101010101" pitchFamily="49" charset="-122"/>
                <a:ea typeface="仿宋" panose="02010609060101010101" pitchFamily="49" charset="-122"/>
              </a:rPr>
              <a:t> -cp Jerry.jar tom/</a:t>
            </a:r>
            <a:r>
              <a:rPr lang="en-US" altLang="zh-CN" sz="2400" b="1" dirty="0" err="1">
                <a:latin typeface="仿宋" panose="02010609060101010101" pitchFamily="49" charset="-122"/>
                <a:ea typeface="仿宋" panose="02010609060101010101" pitchFamily="49" charset="-122"/>
              </a:rPr>
              <a:t>jiafei</a:t>
            </a:r>
            <a:r>
              <a:rPr lang="en-US" altLang="zh-CN" sz="2400" b="1" dirty="0">
                <a:latin typeface="仿宋" panose="02010609060101010101" pitchFamily="49" charset="-122"/>
                <a:ea typeface="仿宋" panose="02010609060101010101" pitchFamily="49" charset="-122"/>
              </a:rPr>
              <a:t>/Example4_21.java</a:t>
            </a:r>
          </a:p>
          <a:p>
            <a:pPr marL="0" indent="0">
              <a:buNone/>
            </a:pPr>
            <a:r>
              <a:rPr lang="en-US" altLang="zh-CN" sz="2400" dirty="0">
                <a:latin typeface="仿宋" panose="02010609060101010101" pitchFamily="49" charset="-122"/>
                <a:ea typeface="仿宋" panose="02010609060101010101" pitchFamily="49" charset="-122"/>
              </a:rPr>
              <a:t>C:\ch4&gt; </a:t>
            </a:r>
            <a:r>
              <a:rPr lang="en-US" altLang="zh-CN" sz="2400" b="1" dirty="0">
                <a:solidFill>
                  <a:srgbClr val="C00000"/>
                </a:solidFill>
                <a:latin typeface="仿宋" panose="02010609060101010101" pitchFamily="49" charset="-122"/>
                <a:ea typeface="仿宋" panose="02010609060101010101" pitchFamily="49" charset="-122"/>
              </a:rPr>
              <a:t>java -cp Jerry.jar;  tom.jiafei.Example4_21</a:t>
            </a:r>
            <a:endParaRPr lang="zh-CN" altLang="en-US" sz="2400" b="1" dirty="0">
              <a:solidFill>
                <a:srgbClr val="C00000"/>
              </a:solidFill>
              <a:latin typeface="仿宋" panose="02010609060101010101" pitchFamily="49" charset="-122"/>
              <a:ea typeface="仿宋" panose="02010609060101010101" pitchFamily="49" charset="-122"/>
            </a:endParaRPr>
          </a:p>
          <a:p>
            <a:pPr marL="0" indent="0">
              <a:buNone/>
            </a:pPr>
            <a:endParaRPr lang="zh-CN" altLang="zh-CN" sz="2400" dirty="0">
              <a:latin typeface="仿宋" panose="02010609060101010101" pitchFamily="49" charset="-122"/>
              <a:ea typeface="仿宋" panose="02010609060101010101" pitchFamily="49" charset="-122"/>
            </a:endParaRPr>
          </a:p>
          <a:p>
            <a:pPr marL="0" indent="0">
              <a:lnSpc>
                <a:spcPct val="15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C8A094A9-8E23-4B48-98B1-DA4D04BCCB87}"/>
              </a:ext>
            </a:extLst>
          </p:cNvPr>
          <p:cNvSpPr/>
          <p:nvPr/>
        </p:nvSpPr>
        <p:spPr>
          <a:xfrm>
            <a:off x="0" y="6096000"/>
            <a:ext cx="12192000" cy="838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文档类</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a:t>
              </a:r>
            </a:p>
          </p:txBody>
        </p:sp>
      </p:grpSp>
      <p:sp>
        <p:nvSpPr>
          <p:cNvPr id="13" name="矩形 12">
            <a:extLst>
              <a:ext uri="{FF2B5EF4-FFF2-40B4-BE49-F238E27FC236}">
                <a16:creationId xmlns:a16="http://schemas.microsoft.com/office/drawing/2014/main" id="{5750F06B-8B9C-411D-98C0-3F6775161B1E}"/>
              </a:ext>
            </a:extLst>
          </p:cNvPr>
          <p:cNvSpPr/>
          <p:nvPr/>
        </p:nvSpPr>
        <p:spPr>
          <a:xfrm>
            <a:off x="6767446" y="4633470"/>
            <a:ext cx="2657908" cy="64633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zh-CN" altLang="zh-CN" dirty="0"/>
              <a:t>分号和主类名之间必须留有至少一个空格</a:t>
            </a:r>
            <a:r>
              <a:rPr lang="zh-CN" altLang="en-US" dirty="0"/>
              <a:t>。</a:t>
            </a:r>
          </a:p>
        </p:txBody>
      </p:sp>
    </p:spTree>
    <p:extLst>
      <p:ext uri="{BB962C8B-B14F-4D97-AF65-F5344CB8AC3E}">
        <p14:creationId xmlns:p14="http://schemas.microsoft.com/office/powerpoint/2010/main" val="238378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2500"/>
                            </p:stCondLst>
                            <p:childTnLst>
                              <p:par>
                                <p:cTn id="14" presetID="2" presetClass="entr" presetSubtype="9"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9"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additive="base">
                                        <p:cTn id="28"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9" fill="hold" grpId="0"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 calcmode="lin" valueType="num">
                                      <p:cBhvr additive="base">
                                        <p:cTn id="34"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3.1  </a:t>
            </a:r>
            <a:r>
              <a:rPr lang="zh-CN" altLang="en-US" b="1" dirty="0">
                <a:latin typeface="仿宋" panose="02010609060101010101" pitchFamily="49" charset="-122"/>
                <a:ea typeface="仿宋" panose="02010609060101010101" pitchFamily="49" charset="-122"/>
              </a:rPr>
              <a:t>类</a:t>
            </a:r>
          </a:p>
        </p:txBody>
      </p:sp>
      <p:sp>
        <p:nvSpPr>
          <p:cNvPr id="146" name="矩形 145">
            <a:extLst>
              <a:ext uri="{FF2B5EF4-FFF2-40B4-BE49-F238E27FC236}">
                <a16:creationId xmlns:a16="http://schemas.microsoft.com/office/drawing/2014/main" id="{07D9C87B-AF9D-4E06-8B9C-58CC3F5630A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49" name="组合 148">
            <a:extLst>
              <a:ext uri="{FF2B5EF4-FFF2-40B4-BE49-F238E27FC236}">
                <a16:creationId xmlns:a16="http://schemas.microsoft.com/office/drawing/2014/main" id="{BB449115-9423-4C98-9636-496265E0DBD2}"/>
              </a:ext>
            </a:extLst>
          </p:cNvPr>
          <p:cNvGrpSpPr/>
          <p:nvPr/>
        </p:nvGrpSpPr>
        <p:grpSpPr>
          <a:xfrm flipH="1">
            <a:off x="6941096" y="5464532"/>
            <a:ext cx="5075839" cy="1304409"/>
            <a:chOff x="897607" y="5097000"/>
            <a:chExt cx="5075839" cy="1304409"/>
          </a:xfrm>
        </p:grpSpPr>
        <p:sp>
          <p:nvSpPr>
            <p:cNvPr id="150" name="矩形 149">
              <a:extLst>
                <a:ext uri="{FF2B5EF4-FFF2-40B4-BE49-F238E27FC236}">
                  <a16:creationId xmlns:a16="http://schemas.microsoft.com/office/drawing/2014/main" id="{783ACFEE-9773-4377-87F9-9686C9C1887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1" name="矩形 150">
              <a:extLst>
                <a:ext uri="{FF2B5EF4-FFF2-40B4-BE49-F238E27FC236}">
                  <a16:creationId xmlns:a16="http://schemas.microsoft.com/office/drawing/2014/main" id="{9375F571-1166-4ACC-97B0-62424C3DEF9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2" name="矩形 151">
              <a:extLst>
                <a:ext uri="{FF2B5EF4-FFF2-40B4-BE49-F238E27FC236}">
                  <a16:creationId xmlns:a16="http://schemas.microsoft.com/office/drawing/2014/main" id="{F394B9D9-BC04-43C7-8DDA-4901A05E0041}"/>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3" name="矩形 152">
              <a:extLst>
                <a:ext uri="{FF2B5EF4-FFF2-40B4-BE49-F238E27FC236}">
                  <a16:creationId xmlns:a16="http://schemas.microsoft.com/office/drawing/2014/main" id="{CAEDBDB6-F2C7-4AC0-B558-875ACAA8C561}"/>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4" name="矩形 153">
              <a:extLst>
                <a:ext uri="{FF2B5EF4-FFF2-40B4-BE49-F238E27FC236}">
                  <a16:creationId xmlns:a16="http://schemas.microsoft.com/office/drawing/2014/main" id="{999B4B87-8BE4-493F-ADBA-9819A78D501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5" name="矩形 154">
              <a:extLst>
                <a:ext uri="{FF2B5EF4-FFF2-40B4-BE49-F238E27FC236}">
                  <a16:creationId xmlns:a16="http://schemas.microsoft.com/office/drawing/2014/main" id="{5F8E3B33-16BD-40A0-AED6-C4716F27D05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6" name="矩形 155">
              <a:extLst>
                <a:ext uri="{FF2B5EF4-FFF2-40B4-BE49-F238E27FC236}">
                  <a16:creationId xmlns:a16="http://schemas.microsoft.com/office/drawing/2014/main" id="{B604269F-289B-4573-A9EA-0FF66234B7B7}"/>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7" name="矩形 156">
              <a:extLst>
                <a:ext uri="{FF2B5EF4-FFF2-40B4-BE49-F238E27FC236}">
                  <a16:creationId xmlns:a16="http://schemas.microsoft.com/office/drawing/2014/main" id="{98EC8937-A192-4A64-ABDF-9BC1CC02A5AB}"/>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8" name="矩形 157">
              <a:extLst>
                <a:ext uri="{FF2B5EF4-FFF2-40B4-BE49-F238E27FC236}">
                  <a16:creationId xmlns:a16="http://schemas.microsoft.com/office/drawing/2014/main" id="{1D4C459D-14E7-45AF-B0F7-98A9F11477E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9" name="矩形 158">
              <a:extLst>
                <a:ext uri="{FF2B5EF4-FFF2-40B4-BE49-F238E27FC236}">
                  <a16:creationId xmlns:a16="http://schemas.microsoft.com/office/drawing/2014/main" id="{5A45209D-ED64-4AC4-BEF5-16FA098C164C}"/>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0" name="矩形 159">
              <a:extLst>
                <a:ext uri="{FF2B5EF4-FFF2-40B4-BE49-F238E27FC236}">
                  <a16:creationId xmlns:a16="http://schemas.microsoft.com/office/drawing/2014/main" id="{541F0C18-6E69-431D-A57B-2161C25AF75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1" name="矩形 160">
              <a:extLst>
                <a:ext uri="{FF2B5EF4-FFF2-40B4-BE49-F238E27FC236}">
                  <a16:creationId xmlns:a16="http://schemas.microsoft.com/office/drawing/2014/main" id="{C365BE90-507F-48BA-9F46-5B70A91E78AD}"/>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2" name="矩形 161">
              <a:extLst>
                <a:ext uri="{FF2B5EF4-FFF2-40B4-BE49-F238E27FC236}">
                  <a16:creationId xmlns:a16="http://schemas.microsoft.com/office/drawing/2014/main" id="{4E6421D7-F6B3-4010-B911-90E6637BA899}"/>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3" name="矩形 162">
              <a:extLst>
                <a:ext uri="{FF2B5EF4-FFF2-40B4-BE49-F238E27FC236}">
                  <a16:creationId xmlns:a16="http://schemas.microsoft.com/office/drawing/2014/main" id="{482AD37F-736C-4C98-9F32-DBF975F594E1}"/>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4" name="矩形 163">
              <a:extLst>
                <a:ext uri="{FF2B5EF4-FFF2-40B4-BE49-F238E27FC236}">
                  <a16:creationId xmlns:a16="http://schemas.microsoft.com/office/drawing/2014/main" id="{6928D5E8-C6AC-4FAE-8342-6E5C620DE6D4}"/>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5" name="矩形 164">
              <a:extLst>
                <a:ext uri="{FF2B5EF4-FFF2-40B4-BE49-F238E27FC236}">
                  <a16:creationId xmlns:a16="http://schemas.microsoft.com/office/drawing/2014/main" id="{3E6A1476-EB97-4B51-BBAF-8E3BF1547BF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grpSp>
        <p:nvGrpSpPr>
          <p:cNvPr id="167" name="组合 166">
            <a:extLst>
              <a:ext uri="{FF2B5EF4-FFF2-40B4-BE49-F238E27FC236}">
                <a16:creationId xmlns:a16="http://schemas.microsoft.com/office/drawing/2014/main" id="{217494E1-1626-4EC8-AFF9-C10B2D6631B8}"/>
              </a:ext>
            </a:extLst>
          </p:cNvPr>
          <p:cNvGrpSpPr/>
          <p:nvPr/>
        </p:nvGrpSpPr>
        <p:grpSpPr>
          <a:xfrm>
            <a:off x="0" y="989688"/>
            <a:ext cx="12192000" cy="543169"/>
            <a:chOff x="-2203" y="1286002"/>
            <a:chExt cx="12192000" cy="543169"/>
          </a:xfrm>
        </p:grpSpPr>
        <p:sp>
          <p:nvSpPr>
            <p:cNvPr id="168" name="Freeform 3">
              <a:extLst>
                <a:ext uri="{FF2B5EF4-FFF2-40B4-BE49-F238E27FC236}">
                  <a16:creationId xmlns:a16="http://schemas.microsoft.com/office/drawing/2014/main" id="{7C36938D-00D1-4606-BD6F-D44DC409F7B5}"/>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69" name="内容占位符 2">
              <a:extLst>
                <a:ext uri="{FF2B5EF4-FFF2-40B4-BE49-F238E27FC236}">
                  <a16:creationId xmlns:a16="http://schemas.microsoft.com/office/drawing/2014/main" id="{EDD55B2A-E294-4EA4-B0A6-807ADEEFE069}"/>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方法类型</a:t>
              </a:r>
            </a:p>
          </p:txBody>
        </p:sp>
      </p:grpSp>
      <p:sp>
        <p:nvSpPr>
          <p:cNvPr id="24" name="圆角矩形 11">
            <a:extLst>
              <a:ext uri="{FF2B5EF4-FFF2-40B4-BE49-F238E27FC236}">
                <a16:creationId xmlns:a16="http://schemas.microsoft.com/office/drawing/2014/main" id="{A3858AB5-3B6E-4585-B7B9-D93C6186FB29}"/>
              </a:ext>
            </a:extLst>
          </p:cNvPr>
          <p:cNvSpPr/>
          <p:nvPr/>
        </p:nvSpPr>
        <p:spPr>
          <a:xfrm>
            <a:off x="837406" y="1981994"/>
            <a:ext cx="10820400" cy="32004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BE1FC27B-3A7D-4A49-8BBD-2837884F815A}"/>
              </a:ext>
            </a:extLst>
          </p:cNvPr>
          <p:cNvSpPr txBox="1">
            <a:spLocks/>
          </p:cNvSpPr>
          <p:nvPr/>
        </p:nvSpPr>
        <p:spPr>
          <a:xfrm>
            <a:off x="1218406" y="2286794"/>
            <a:ext cx="9978591"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622300">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方法用于对数据进行的处理。</a:t>
            </a:r>
          </a:p>
          <a:p>
            <a:pPr marL="0" indent="622300">
              <a:lnSpc>
                <a:spcPct val="150000"/>
              </a:lnSpc>
              <a:buNone/>
            </a:pPr>
            <a:r>
              <a:rPr lang="zh-CN" altLang="en-US" sz="2400" dirty="0">
                <a:solidFill>
                  <a:schemeClr val="tx1"/>
                </a:solidFill>
                <a:latin typeface="仿宋" panose="02010609060101010101" pitchFamily="49" charset="-122"/>
                <a:ea typeface="仿宋" panose="02010609060101010101" pitchFamily="49" charset="-122"/>
              </a:rPr>
              <a:t>一般地，数据处理完成后应将处理的结果数据返回。如果返回数据，该数据一定有类型，这个类型就是定义方法时声明的“方法类型”。所以，“方法类型”是方法返回值的类型。</a:t>
            </a:r>
          </a:p>
        </p:txBody>
      </p:sp>
      <p:sp>
        <p:nvSpPr>
          <p:cNvPr id="27" name="内容占位符 2">
            <a:extLst>
              <a:ext uri="{FF2B5EF4-FFF2-40B4-BE49-F238E27FC236}">
                <a16:creationId xmlns:a16="http://schemas.microsoft.com/office/drawing/2014/main" id="{E3C79C75-2266-4611-9F87-EFC9435A17E0}"/>
              </a:ext>
            </a:extLst>
          </p:cNvPr>
          <p:cNvSpPr txBox="1">
            <a:spLocks/>
          </p:cNvSpPr>
          <p:nvPr/>
        </p:nvSpPr>
        <p:spPr>
          <a:xfrm>
            <a:off x="1222015" y="15247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方法类型</a:t>
            </a:r>
          </a:p>
        </p:txBody>
      </p:sp>
      <p:grpSp>
        <p:nvGrpSpPr>
          <p:cNvPr id="28" name="组合 27">
            <a:extLst>
              <a:ext uri="{FF2B5EF4-FFF2-40B4-BE49-F238E27FC236}">
                <a16:creationId xmlns:a16="http://schemas.microsoft.com/office/drawing/2014/main" id="{C84C6CCE-9A1D-46D4-B64F-35808444EBA1}"/>
              </a:ext>
            </a:extLst>
          </p:cNvPr>
          <p:cNvGrpSpPr/>
          <p:nvPr/>
        </p:nvGrpSpPr>
        <p:grpSpPr>
          <a:xfrm flipH="1">
            <a:off x="7093496" y="5616932"/>
            <a:ext cx="5075839" cy="1304409"/>
            <a:chOff x="897607" y="5097000"/>
            <a:chExt cx="5075839" cy="1304409"/>
          </a:xfrm>
        </p:grpSpPr>
        <p:sp>
          <p:nvSpPr>
            <p:cNvPr id="29" name="矩形 28">
              <a:extLst>
                <a:ext uri="{FF2B5EF4-FFF2-40B4-BE49-F238E27FC236}">
                  <a16:creationId xmlns:a16="http://schemas.microsoft.com/office/drawing/2014/main" id="{3EC65B05-2B35-4630-A2AE-5468F9A1F260}"/>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AAF209D-C92C-42A8-83BF-AF71F8F6AC64}"/>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E70DC256-16F5-445C-85E4-AA73282CA2D5}"/>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BB3A2F76-008B-41C0-B1C0-E5E6598E84B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39A2E0F4-29C9-4FE0-BA8C-6CB382C19D2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52E7EAF8-ABAC-4404-8A58-7A2803D19501}"/>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CAF74FC6-9983-4CC1-84C4-3BC4F0515D98}"/>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5AE8FCD-6070-459E-8ADD-EB89A63CFCC8}"/>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847D071F-81EB-4E7C-A63F-4A9757A51864}"/>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56115E5A-1C58-4301-9B98-94FD88D18917}"/>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21FFD0A5-9BE3-4BF2-AFAF-DB2A56E5FD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B2A86FBC-DF04-448A-B898-ED64E73BCEC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5FC22840-43D6-4A5E-B3D8-E1BA0159B97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4D49DE2E-C86A-419D-B3A4-4402BBA071C5}"/>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B15A98A7-D137-4098-8624-9721E6B11640}"/>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F8D562A3-AAA2-4372-A86A-6AAC0DEF99CA}"/>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59329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inVertical)">
                                      <p:cBhvr>
                                        <p:cTn id="7" dur="500"/>
                                        <p:tgtEl>
                                          <p:spTgt spid="14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9"/>
                                        </p:tgtEl>
                                        <p:attrNameLst>
                                          <p:attrName>style.visibility</p:attrName>
                                        </p:attrNameLst>
                                      </p:cBhvr>
                                      <p:to>
                                        <p:strVal val="visible"/>
                                      </p:to>
                                    </p:set>
                                    <p:animEffect transition="in" filter="wipe(right)">
                                      <p:cBhvr>
                                        <p:cTn id="11" dur="500"/>
                                        <p:tgtEl>
                                          <p:spTgt spid="14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1+#ppt_w/2"/>
                                          </p:val>
                                        </p:tav>
                                        <p:tav tm="100000">
                                          <p:val>
                                            <p:strVal val="#ppt_x"/>
                                          </p:val>
                                        </p:tav>
                                      </p:tavLst>
                                    </p:anim>
                                    <p:anim calcmode="lin" valueType="num">
                                      <p:cBhvr additive="base">
                                        <p:cTn id="17"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9" fill="hold" grpId="0" nodeType="click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 calcmode="lin" valueType="num">
                                      <p:cBhvr additive="base">
                                        <p:cTn id="22"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childTnLst>
                                    <p:set>
                                      <p:cBhvr>
                                        <p:cTn id="27" dur="1" fill="hold">
                                          <p:stCondLst>
                                            <p:cond delay="0"/>
                                          </p:stCondLst>
                                        </p:cTn>
                                        <p:tgtEl>
                                          <p:spTgt spid="25">
                                            <p:txEl>
                                              <p:pRg st="1" end="1"/>
                                            </p:txEl>
                                          </p:spTgt>
                                        </p:tgtEl>
                                        <p:attrNameLst>
                                          <p:attrName>style.visibility</p:attrName>
                                        </p:attrNameLst>
                                      </p:cBhvr>
                                      <p:to>
                                        <p:strVal val="visible"/>
                                      </p:to>
                                    </p:set>
                                    <p:anim calcmode="lin" valueType="num">
                                      <p:cBhvr additive="base">
                                        <p:cTn id="28" dur="500" fill="hold"/>
                                        <p:tgtEl>
                                          <p:spTgt spid="25">
                                            <p:txEl>
                                              <p:pRg st="1" end="1"/>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right)">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25" grpId="0" uiExpand="1" build="p"/>
      <p:bldP spid="2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685800" y="1837934"/>
            <a:ext cx="10820400" cy="340931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950119" y="1914132"/>
            <a:ext cx="10058400" cy="305176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sz="2400" dirty="0">
                <a:latin typeface="仿宋" panose="02010609060101010101" pitchFamily="49" charset="-122"/>
                <a:ea typeface="仿宋" panose="02010609060101010101" pitchFamily="49" charset="-122"/>
              </a:rPr>
              <a:t>可以将一个</a:t>
            </a:r>
            <a:r>
              <a:rPr lang="en-US" altLang="zh-CN" sz="2400" dirty="0">
                <a:latin typeface="仿宋" panose="02010609060101010101" pitchFamily="49" charset="-122"/>
                <a:ea typeface="仿宋" panose="02010609060101010101" pitchFamily="49" charset="-122"/>
              </a:rPr>
              <a:t>Java</a:t>
            </a:r>
            <a:r>
              <a:rPr lang="zh-CN" altLang="zh-CN" sz="2400" dirty="0">
                <a:latin typeface="仿宋" panose="02010609060101010101" pitchFamily="49" charset="-122"/>
                <a:ea typeface="仿宋" panose="02010609060101010101" pitchFamily="49" charset="-122"/>
              </a:rPr>
              <a:t>应用程序中的类，全部打包到一个</a:t>
            </a:r>
            <a:r>
              <a:rPr lang="en-US" altLang="zh-CN" sz="2400" dirty="0">
                <a:latin typeface="仿宋" panose="02010609060101010101" pitchFamily="49" charset="-122"/>
                <a:ea typeface="仿宋" panose="02010609060101010101" pitchFamily="49" charset="-122"/>
              </a:rPr>
              <a:t>jar</a:t>
            </a:r>
            <a:r>
              <a:rPr lang="zh-CN" altLang="zh-CN" sz="2400" dirty="0">
                <a:latin typeface="仿宋" panose="02010609060101010101" pitchFamily="49" charset="-122"/>
                <a:ea typeface="仿宋" panose="02010609060101010101" pitchFamily="49" charset="-122"/>
              </a:rPr>
              <a:t>文件中，然后使用</a:t>
            </a:r>
            <a:r>
              <a:rPr lang="en-US" altLang="zh-CN" sz="2400" dirty="0">
                <a:latin typeface="仿宋" panose="02010609060101010101" pitchFamily="49" charset="-122"/>
                <a:ea typeface="仿宋" panose="02010609060101010101" pitchFamily="49" charset="-122"/>
              </a:rPr>
              <a:t>jar</a:t>
            </a:r>
            <a:r>
              <a:rPr lang="zh-CN" altLang="zh-CN" sz="2400" dirty="0">
                <a:latin typeface="仿宋" panose="02010609060101010101" pitchFamily="49" charset="-122"/>
                <a:ea typeface="仿宋" panose="02010609060101010101" pitchFamily="49" charset="-122"/>
              </a:rPr>
              <a:t>命令运行这个</a:t>
            </a:r>
            <a:r>
              <a:rPr lang="en-US" altLang="zh-CN" sz="2400" dirty="0">
                <a:latin typeface="仿宋" panose="02010609060101010101" pitchFamily="49" charset="-122"/>
                <a:ea typeface="仿宋" panose="02010609060101010101" pitchFamily="49" charset="-122"/>
              </a:rPr>
              <a:t>jar</a:t>
            </a:r>
            <a:r>
              <a:rPr lang="zh-CN" altLang="zh-CN" sz="2400" dirty="0">
                <a:latin typeface="仿宋" panose="02010609060101010101" pitchFamily="49" charset="-122"/>
                <a:ea typeface="仿宋" panose="02010609060101010101" pitchFamily="49" charset="-122"/>
              </a:rPr>
              <a:t>文件。</a:t>
            </a:r>
            <a:endParaRPr lang="en-US" altLang="zh-CN" sz="2400" dirty="0">
              <a:latin typeface="仿宋" panose="02010609060101010101" pitchFamily="49" charset="-122"/>
              <a:ea typeface="仿宋" panose="02010609060101010101" pitchFamily="49" charset="-122"/>
            </a:endParaRPr>
          </a:p>
          <a:p>
            <a:pPr marL="0" indent="0">
              <a:buNone/>
            </a:pPr>
            <a:r>
              <a:rPr lang="en-US" altLang="zh-CN" sz="2400" b="1" dirty="0">
                <a:latin typeface="仿宋" panose="02010609060101010101" pitchFamily="49" charset="-122"/>
                <a:ea typeface="仿宋" panose="02010609060101010101" pitchFamily="49" charset="-122"/>
                <a:hlinkClick r:id="rId2" action="ppaction://hlinkfile"/>
              </a:rPr>
              <a:t>jar</a:t>
            </a:r>
            <a:r>
              <a:rPr lang="zh-CN" altLang="en-US" sz="2400" b="1" dirty="0">
                <a:latin typeface="仿宋" panose="02010609060101010101" pitchFamily="49" charset="-122"/>
                <a:ea typeface="仿宋" panose="02010609060101010101" pitchFamily="49" charset="-122"/>
                <a:hlinkClick r:id="rId2" action="ppaction://hlinkfile"/>
              </a:rPr>
              <a:t>示例</a:t>
            </a:r>
            <a:r>
              <a:rPr lang="en-US" altLang="zh-CN" sz="2400" b="1" dirty="0">
                <a:latin typeface="仿宋" panose="02010609060101010101" pitchFamily="49" charset="-122"/>
                <a:ea typeface="仿宋" panose="02010609060101010101" pitchFamily="49" charset="-122"/>
                <a:hlinkClick r:id="rId2" action="ppaction://hlinkfile"/>
              </a:rPr>
              <a:t>2</a:t>
            </a:r>
            <a:r>
              <a:rPr lang="zh-CN" altLang="en-US" sz="2400" dirty="0">
                <a:latin typeface="仿宋" panose="02010609060101010101" pitchFamily="49" charset="-122"/>
                <a:ea typeface="仿宋" panose="02010609060101010101" pitchFamily="49" charset="-122"/>
              </a:rPr>
              <a:t>中</a:t>
            </a:r>
            <a:r>
              <a:rPr lang="en-US" altLang="zh-CN" sz="2400" dirty="0">
                <a:latin typeface="仿宋" panose="02010609060101010101" pitchFamily="49" charset="-122"/>
                <a:ea typeface="仿宋" panose="02010609060101010101" pitchFamily="49" charset="-122"/>
              </a:rPr>
              <a:t>Circle.java</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Circular.java</a:t>
            </a:r>
            <a:r>
              <a:rPr lang="zh-CN" altLang="en-US" sz="2400" dirty="0">
                <a:latin typeface="仿宋" panose="02010609060101010101" pitchFamily="49" charset="-122"/>
                <a:ea typeface="仿宋" panose="02010609060101010101" pitchFamily="49" charset="-122"/>
              </a:rPr>
              <a:t>，主类</a:t>
            </a:r>
            <a:r>
              <a:rPr lang="en-US" altLang="zh-CN" sz="2400" dirty="0">
                <a:latin typeface="仿宋" panose="02010609060101010101" pitchFamily="49" charset="-122"/>
                <a:ea typeface="仿宋" panose="02010609060101010101" pitchFamily="49" charset="-122"/>
              </a:rPr>
              <a:t>Example4_22.java</a:t>
            </a:r>
            <a:r>
              <a:rPr lang="zh-CN" altLang="en-US" sz="2400" dirty="0">
                <a:latin typeface="仿宋" panose="02010609060101010101" pitchFamily="49" charset="-122"/>
                <a:ea typeface="仿宋" panose="02010609060101010101" pitchFamily="49" charset="-122"/>
              </a:rPr>
              <a:t>的包名分别是</a:t>
            </a:r>
            <a:r>
              <a:rPr lang="en-US" altLang="zh-CN" sz="2400" b="1" dirty="0">
                <a:latin typeface="仿宋" panose="02010609060101010101" pitchFamily="49" charset="-122"/>
                <a:ea typeface="仿宋" panose="02010609060101010101" pitchFamily="49" charset="-122"/>
              </a:rPr>
              <a:t>data.one</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data.two</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my.app</a:t>
            </a:r>
            <a:r>
              <a:rPr lang="zh-CN" altLang="en-US" sz="2400" b="1" dirty="0">
                <a:latin typeface="仿宋" panose="02010609060101010101" pitchFamily="49" charset="-122"/>
                <a:ea typeface="仿宋" panose="02010609060101010101" pitchFamily="49" charset="-122"/>
              </a:rPr>
              <a:t>。</a:t>
            </a:r>
            <a:endParaRPr lang="en-US" altLang="zh-CN" sz="2400" b="1" dirty="0">
              <a:latin typeface="仿宋" panose="02010609060101010101" pitchFamily="49" charset="-122"/>
              <a:ea typeface="仿宋" panose="02010609060101010101" pitchFamily="49" charset="-122"/>
            </a:endParaRPr>
          </a:p>
          <a:p>
            <a:pPr marL="0" indent="0">
              <a:buNone/>
            </a:pPr>
            <a:r>
              <a:rPr lang="zh-CN" altLang="en-US" sz="2400" b="1" dirty="0">
                <a:latin typeface="仿宋" panose="02010609060101010101" pitchFamily="49" charset="-122"/>
                <a:ea typeface="仿宋" panose="02010609060101010101" pitchFamily="49" charset="-122"/>
              </a:rPr>
              <a:t>运行</a:t>
            </a:r>
            <a:r>
              <a:rPr lang="en-US" altLang="zh-CN" sz="2400" b="1" dirty="0">
                <a:latin typeface="仿宋" panose="02010609060101010101" pitchFamily="49" charset="-122"/>
                <a:ea typeface="仿宋" panose="02010609060101010101" pitchFamily="49" charset="-122"/>
              </a:rPr>
              <a:t>Jar</a:t>
            </a:r>
            <a:r>
              <a:rPr lang="zh-CN" altLang="en-US" sz="2400" b="1" dirty="0">
                <a:latin typeface="仿宋" panose="02010609060101010101" pitchFamily="49" charset="-122"/>
                <a:ea typeface="仿宋" panose="02010609060101010101" pitchFamily="49" charset="-122"/>
              </a:rPr>
              <a:t>中主类命令如下：</a:t>
            </a:r>
            <a:endParaRPr lang="en-US" altLang="zh-CN" sz="2400" b="1" dirty="0">
              <a:latin typeface="仿宋" panose="02010609060101010101" pitchFamily="49" charset="-122"/>
              <a:ea typeface="仿宋" panose="02010609060101010101" pitchFamily="49" charset="-122"/>
            </a:endParaRPr>
          </a:p>
          <a:p>
            <a:pPr marL="0" indent="0">
              <a:buNone/>
            </a:pPr>
            <a:endParaRPr lang="zh-CN" altLang="en-US" sz="2400" dirty="0">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C8A094A9-8E23-4B48-98B1-DA4D04BCCB87}"/>
              </a:ext>
            </a:extLst>
          </p:cNvPr>
          <p:cNvSpPr/>
          <p:nvPr/>
        </p:nvSpPr>
        <p:spPr>
          <a:xfrm>
            <a:off x="0" y="6096000"/>
            <a:ext cx="12192000" cy="838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可运行类</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a:t>
              </a:r>
            </a:p>
          </p:txBody>
        </p:sp>
      </p:grpSp>
    </p:spTree>
    <p:extLst>
      <p:ext uri="{BB962C8B-B14F-4D97-AF65-F5344CB8AC3E}">
        <p14:creationId xmlns:p14="http://schemas.microsoft.com/office/powerpoint/2010/main" val="92939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421481" y="1551881"/>
            <a:ext cx="11521990" cy="42580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893848" y="1572319"/>
            <a:ext cx="10058400"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1</a:t>
            </a:r>
            <a:r>
              <a:rPr lang="zh-CN"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hlinkClick r:id="rId2" action="ppaction://hlinkfile"/>
              </a:rPr>
              <a:t>编写清单文件</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moon.mf</a:t>
            </a:r>
            <a:r>
              <a:rPr lang="zh-CN" altLang="en-US" sz="24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pPr marL="533386" lvl="1" indent="0">
              <a:buNone/>
            </a:pPr>
            <a:r>
              <a:rPr lang="en-US" altLang="zh-CN" sz="2400" dirty="0">
                <a:solidFill>
                  <a:srgbClr val="C00000"/>
                </a:solidFill>
                <a:latin typeface="仿宋" panose="02010609060101010101" pitchFamily="49" charset="-122"/>
                <a:ea typeface="仿宋" panose="02010609060101010101" pitchFamily="49" charset="-122"/>
              </a:rPr>
              <a:t>Manifest-Version: 1.0</a:t>
            </a:r>
            <a:endParaRPr lang="zh-CN" altLang="zh-CN" sz="2400" dirty="0">
              <a:solidFill>
                <a:srgbClr val="C00000"/>
              </a:solidFill>
              <a:latin typeface="仿宋" panose="02010609060101010101" pitchFamily="49" charset="-122"/>
              <a:ea typeface="仿宋" panose="02010609060101010101" pitchFamily="49" charset="-122"/>
            </a:endParaRPr>
          </a:p>
          <a:p>
            <a:pPr marL="533386" lvl="1" indent="0">
              <a:buNone/>
            </a:pPr>
            <a:r>
              <a:rPr lang="en-US" altLang="zh-CN" sz="2400" dirty="0">
                <a:solidFill>
                  <a:srgbClr val="C00000"/>
                </a:solidFill>
                <a:latin typeface="仿宋" panose="02010609060101010101" pitchFamily="49" charset="-122"/>
                <a:ea typeface="仿宋" panose="02010609060101010101" pitchFamily="49" charset="-122"/>
              </a:rPr>
              <a:t>Main-Class: my.app.Example4_22</a:t>
            </a:r>
            <a:endParaRPr lang="zh-CN" altLang="zh-CN" sz="2400" dirty="0">
              <a:solidFill>
                <a:srgbClr val="C00000"/>
              </a:solidFill>
              <a:latin typeface="仿宋" panose="02010609060101010101" pitchFamily="49" charset="-122"/>
              <a:ea typeface="仿宋" panose="02010609060101010101" pitchFamily="49" charset="-122"/>
            </a:endParaRPr>
          </a:p>
          <a:p>
            <a:pPr marL="533386" lvl="1" indent="0">
              <a:buNone/>
            </a:pPr>
            <a:r>
              <a:rPr lang="en-US" altLang="zh-CN" sz="2400" dirty="0">
                <a:solidFill>
                  <a:srgbClr val="C00000"/>
                </a:solidFill>
                <a:latin typeface="仿宋" panose="02010609060101010101" pitchFamily="49" charset="-122"/>
                <a:ea typeface="仿宋" panose="02010609060101010101" pitchFamily="49" charset="-122"/>
              </a:rPr>
              <a:t>Created-By: 11</a:t>
            </a:r>
          </a:p>
          <a:p>
            <a:pPr marL="0" indent="0">
              <a:buNone/>
            </a:pP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jar</a:t>
            </a:r>
            <a:r>
              <a:rPr lang="zh-CN" altLang="en-US" sz="2400" b="1" dirty="0">
                <a:latin typeface="仿宋" panose="02010609060101010101" pitchFamily="49" charset="-122"/>
                <a:ea typeface="仿宋" panose="02010609060101010101" pitchFamily="49" charset="-122"/>
              </a:rPr>
              <a:t>命令</a:t>
            </a:r>
          </a:p>
          <a:p>
            <a:pPr marL="0" indent="0">
              <a:buNone/>
            </a:pPr>
            <a:r>
              <a:rPr lang="zh-CN" altLang="en-US" sz="2400" dirty="0">
                <a:latin typeface="仿宋" panose="02010609060101010101" pitchFamily="49" charset="-122"/>
                <a:ea typeface="仿宋" panose="02010609060101010101" pitchFamily="49" charset="-122"/>
              </a:rPr>
              <a:t>进入包路径的父目录中执行</a:t>
            </a:r>
            <a:r>
              <a:rPr lang="en-US" altLang="zh-CN" sz="2400" dirty="0">
                <a:latin typeface="仿宋" panose="02010609060101010101" pitchFamily="49" charset="-122"/>
                <a:ea typeface="仿宋" panose="02010609060101010101" pitchFamily="49" charset="-122"/>
              </a:rPr>
              <a:t>jar</a:t>
            </a:r>
            <a:r>
              <a:rPr lang="zh-CN" altLang="en-US" sz="2400" dirty="0">
                <a:latin typeface="仿宋" panose="02010609060101010101" pitchFamily="49" charset="-122"/>
                <a:ea typeface="仿宋" panose="02010609060101010101" pitchFamily="49" charset="-122"/>
              </a:rPr>
              <a:t>，生成可执行的</a:t>
            </a:r>
            <a:r>
              <a:rPr lang="en-US" altLang="zh-CN" sz="2400" dirty="0">
                <a:latin typeface="仿宋" panose="02010609060101010101" pitchFamily="49" charset="-122"/>
                <a:ea typeface="仿宋" panose="02010609060101010101" pitchFamily="49" charset="-122"/>
              </a:rPr>
              <a:t>App.jar</a:t>
            </a:r>
            <a:r>
              <a:rPr lang="zh-CN" altLang="en-US" sz="2400" dirty="0">
                <a:latin typeface="仿宋" panose="02010609060101010101" pitchFamily="49" charset="-122"/>
                <a:ea typeface="仿宋" panose="02010609060101010101" pitchFamily="49" charset="-122"/>
              </a:rPr>
              <a:t>：</a:t>
            </a:r>
            <a:endParaRPr lang="en-US" altLang="zh-CN" sz="2400" dirty="0">
              <a:latin typeface="仿宋" panose="02010609060101010101" pitchFamily="49" charset="-122"/>
              <a:ea typeface="仿宋" panose="02010609060101010101" pitchFamily="49" charset="-122"/>
            </a:endParaRPr>
          </a:p>
          <a:p>
            <a:pPr marL="533386" lvl="1" indent="0">
              <a:buNone/>
            </a:pPr>
            <a:r>
              <a:rPr lang="en-US" altLang="zh-CN" sz="2400" b="1" dirty="0">
                <a:latin typeface="仿宋" panose="02010609060101010101" pitchFamily="49" charset="-122"/>
                <a:ea typeface="仿宋" panose="02010609060101010101" pitchFamily="49" charset="-122"/>
              </a:rPr>
              <a:t>C:\ch4&gt;jar –cfm  </a:t>
            </a:r>
            <a:r>
              <a:rPr lang="en-US" altLang="zh-CN" sz="2400" b="1" dirty="0">
                <a:solidFill>
                  <a:srgbClr val="C00000"/>
                </a:solidFill>
                <a:latin typeface="仿宋" panose="02010609060101010101" pitchFamily="49" charset="-122"/>
                <a:ea typeface="仿宋" panose="02010609060101010101" pitchFamily="49" charset="-122"/>
              </a:rPr>
              <a:t>App.jar</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moon.mf</a:t>
            </a:r>
            <a:r>
              <a:rPr lang="en-US" altLang="zh-CN" sz="2400" b="1" dirty="0">
                <a:latin typeface="仿宋" panose="02010609060101010101" pitchFamily="49" charset="-122"/>
                <a:ea typeface="仿宋" panose="02010609060101010101" pitchFamily="49" charset="-122"/>
              </a:rPr>
              <a:t> data/one/*.class   data/two/*.class   my/app/*.class</a:t>
            </a:r>
          </a:p>
          <a:p>
            <a:pPr marL="0" indent="0">
              <a:buNone/>
            </a:pPr>
            <a:r>
              <a:rPr lang="en-US" altLang="zh-CN" sz="2400" b="1" dirty="0">
                <a:latin typeface="仿宋" panose="02010609060101010101" pitchFamily="49" charset="-122"/>
                <a:ea typeface="仿宋" panose="02010609060101010101" pitchFamily="49" charset="-122"/>
              </a:rPr>
              <a:t>3. </a:t>
            </a:r>
            <a:r>
              <a:rPr lang="zh-CN" altLang="en-US" sz="2400" b="1" dirty="0">
                <a:latin typeface="仿宋" panose="02010609060101010101" pitchFamily="49" charset="-122"/>
                <a:ea typeface="仿宋" panose="02010609060101010101" pitchFamily="49" charset="-122"/>
              </a:rPr>
              <a:t>执行</a:t>
            </a:r>
            <a:r>
              <a:rPr lang="en-US" altLang="zh-CN" sz="2400" b="1" dirty="0">
                <a:latin typeface="仿宋" panose="02010609060101010101" pitchFamily="49" charset="-122"/>
                <a:ea typeface="仿宋" panose="02010609060101010101" pitchFamily="49" charset="-122"/>
              </a:rPr>
              <a:t>jar</a:t>
            </a:r>
            <a:r>
              <a:rPr lang="zh-CN" altLang="en-US" sz="2400" b="1" dirty="0">
                <a:latin typeface="仿宋" panose="02010609060101010101" pitchFamily="49" charset="-122"/>
                <a:ea typeface="仿宋" panose="02010609060101010101" pitchFamily="49" charset="-122"/>
              </a:rPr>
              <a:t>文件</a:t>
            </a:r>
            <a:endParaRPr lang="en-US" altLang="zh-CN" sz="2400" b="1" dirty="0">
              <a:latin typeface="仿宋" panose="02010609060101010101" pitchFamily="49" charset="-122"/>
              <a:ea typeface="仿宋" panose="02010609060101010101" pitchFamily="49" charset="-122"/>
            </a:endParaRPr>
          </a:p>
          <a:p>
            <a:pPr marL="533386" lvl="1" indent="0">
              <a:buNone/>
            </a:pPr>
            <a:r>
              <a:rPr lang="zh-CN" altLang="en-US" sz="2400" dirty="0">
                <a:latin typeface="仿宋" panose="02010609060101010101" pitchFamily="49" charset="-122"/>
                <a:ea typeface="仿宋" panose="02010609060101010101" pitchFamily="49" charset="-122"/>
              </a:rPr>
              <a:t>通过增加参数</a:t>
            </a:r>
            <a:r>
              <a:rPr lang="en-US" altLang="zh-CN" sz="2400" dirty="0">
                <a:latin typeface="仿宋" panose="02010609060101010101" pitchFamily="49" charset="-122"/>
                <a:ea typeface="仿宋" panose="02010609060101010101" pitchFamily="49" charset="-122"/>
              </a:rPr>
              <a:t>-jar</a:t>
            </a:r>
            <a:r>
              <a:rPr lang="zh-CN" altLang="en-US" sz="2400" dirty="0">
                <a:latin typeface="仿宋" panose="02010609060101010101" pitchFamily="49" charset="-122"/>
                <a:ea typeface="仿宋" panose="02010609060101010101" pitchFamily="49" charset="-122"/>
              </a:rPr>
              <a:t>执行含有主类的</a:t>
            </a:r>
            <a:r>
              <a:rPr lang="en-US" altLang="zh-CN" sz="2400" dirty="0">
                <a:latin typeface="仿宋" panose="02010609060101010101" pitchFamily="49" charset="-122"/>
                <a:ea typeface="仿宋" panose="02010609060101010101" pitchFamily="49" charset="-122"/>
              </a:rPr>
              <a:t>jar</a:t>
            </a:r>
            <a:r>
              <a:rPr lang="zh-CN" altLang="en-US" sz="2400" dirty="0">
                <a:latin typeface="仿宋" panose="02010609060101010101" pitchFamily="49" charset="-122"/>
                <a:ea typeface="仿宋" panose="02010609060101010101" pitchFamily="49" charset="-122"/>
              </a:rPr>
              <a:t>文件：</a:t>
            </a:r>
          </a:p>
          <a:p>
            <a:pPr marL="533386" lvl="1" indent="0">
              <a:buNone/>
            </a:pPr>
            <a:r>
              <a:rPr lang="en-US" altLang="zh-CN" sz="2400" b="1" dirty="0">
                <a:solidFill>
                  <a:srgbClr val="C00000"/>
                </a:solidFill>
                <a:latin typeface="仿宋" panose="02010609060101010101" pitchFamily="49" charset="-122"/>
                <a:ea typeface="仿宋" panose="02010609060101010101" pitchFamily="49" charset="-122"/>
              </a:rPr>
              <a:t>java  -jar </a:t>
            </a:r>
            <a:r>
              <a:rPr lang="zh-CN" altLang="en-US" sz="2400" b="1" dirty="0">
                <a:solidFill>
                  <a:srgbClr val="C00000"/>
                </a:solidFill>
                <a:latin typeface="仿宋" panose="02010609060101010101" pitchFamily="49" charset="-122"/>
                <a:ea typeface="仿宋" panose="02010609060101010101" pitchFamily="49" charset="-122"/>
              </a:rPr>
              <a:t>含有主类的</a:t>
            </a:r>
            <a:r>
              <a:rPr lang="en-US" altLang="zh-CN" sz="2400" b="1" dirty="0">
                <a:solidFill>
                  <a:srgbClr val="C00000"/>
                </a:solidFill>
                <a:latin typeface="仿宋" panose="02010609060101010101" pitchFamily="49" charset="-122"/>
                <a:ea typeface="仿宋" panose="02010609060101010101" pitchFamily="49" charset="-122"/>
              </a:rPr>
              <a:t>jar</a:t>
            </a:r>
            <a:r>
              <a:rPr lang="zh-CN" altLang="en-US" sz="2400" b="1" dirty="0">
                <a:solidFill>
                  <a:srgbClr val="C00000"/>
                </a:solidFill>
                <a:latin typeface="仿宋" panose="02010609060101010101" pitchFamily="49" charset="-122"/>
                <a:ea typeface="仿宋" panose="02010609060101010101" pitchFamily="49" charset="-122"/>
              </a:rPr>
              <a:t>文件</a:t>
            </a:r>
          </a:p>
          <a:p>
            <a:pPr marL="0" indent="0">
              <a:buNone/>
            </a:pPr>
            <a:endParaRPr lang="en-US" altLang="zh-CN" sz="2400" b="1" dirty="0">
              <a:latin typeface="仿宋" panose="02010609060101010101" pitchFamily="49" charset="-122"/>
              <a:ea typeface="仿宋" panose="02010609060101010101" pitchFamily="49" charset="-122"/>
            </a:endParaRPr>
          </a:p>
          <a:p>
            <a:pPr marL="0" indent="0">
              <a:buNone/>
            </a:pPr>
            <a:endParaRPr lang="zh-CN" altLang="en-US" sz="2400" dirty="0">
              <a:latin typeface="仿宋" panose="02010609060101010101" pitchFamily="49" charset="-122"/>
              <a:ea typeface="仿宋" panose="02010609060101010101" pitchFamily="49" charset="-122"/>
            </a:endParaRPr>
          </a:p>
          <a:p>
            <a:pPr marL="0" indent="0">
              <a:buNone/>
            </a:pPr>
            <a:endParaRPr lang="zh-CN" altLang="zh-CN" sz="2400" dirty="0">
              <a:solidFill>
                <a:srgbClr val="C00000"/>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可运行类</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a:t>
              </a:r>
            </a:p>
          </p:txBody>
        </p:sp>
      </p:grpSp>
    </p:spTree>
    <p:extLst>
      <p:ext uri="{BB962C8B-B14F-4D97-AF65-F5344CB8AC3E}">
        <p14:creationId xmlns:p14="http://schemas.microsoft.com/office/powerpoint/2010/main" val="313808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 calcmode="lin" valueType="num">
                                      <p:cBhvr additive="base">
                                        <p:cTn id="35"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
                                            <p:txEl>
                                              <p:pRg st="5" end="5"/>
                                            </p:txEl>
                                          </p:spTgt>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 calcmode="lin" valueType="num">
                                      <p:cBhvr additive="base">
                                        <p:cTn id="39"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9"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 calcmode="lin" valueType="num">
                                      <p:cBhvr additive="base">
                                        <p:cTn id="45"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
                                            <p:txEl>
                                              <p:pRg st="7" end="7"/>
                                            </p:txEl>
                                          </p:spTgt>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 calcmode="lin" valueType="num">
                                      <p:cBhvr additive="base">
                                        <p:cTn id="53"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
                                            <p:txEl>
                                              <p:pRg st="9" end="9"/>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461289" y="1905497"/>
            <a:ext cx="3686285" cy="42580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623067" y="2363372"/>
            <a:ext cx="3362728" cy="2970882"/>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latin typeface="仿宋" panose="02010609060101010101" pitchFamily="49" charset="-122"/>
                <a:ea typeface="仿宋" panose="02010609060101010101" pitchFamily="49" charset="-122"/>
              </a:rPr>
              <a:t>运行</a:t>
            </a:r>
            <a:r>
              <a:rPr lang="en-US" altLang="zh-CN" sz="2400" b="1" dirty="0">
                <a:latin typeface="仿宋" panose="02010609060101010101" pitchFamily="49" charset="-122"/>
                <a:ea typeface="仿宋" panose="02010609060101010101" pitchFamily="49" charset="-122"/>
              </a:rPr>
              <a:t>JDKDEMO</a:t>
            </a:r>
            <a:r>
              <a:rPr lang="zh-CN" altLang="en-US" sz="2400" b="1" dirty="0">
                <a:latin typeface="仿宋" panose="02010609060101010101" pitchFamily="49" charset="-122"/>
                <a:ea typeface="仿宋" panose="02010609060101010101" pitchFamily="49" charset="-122"/>
              </a:rPr>
              <a:t>提供的程序</a:t>
            </a:r>
            <a:r>
              <a:rPr lang="en-US" altLang="zh-CN" sz="2400" b="1" dirty="0">
                <a:latin typeface="仿宋" panose="02010609060101010101" pitchFamily="49" charset="-122"/>
                <a:ea typeface="仿宋" panose="02010609060101010101" pitchFamily="49" charset="-122"/>
                <a:hlinkClick r:id="rId2" action="ppaction://hlinkfile"/>
              </a:rPr>
              <a:t>MemoryMonitor.java</a:t>
            </a:r>
            <a:r>
              <a:rPr lang="zh-CN" altLang="en-US" sz="2400" b="1" dirty="0">
                <a:latin typeface="仿宋" panose="02010609060101010101" pitchFamily="49" charset="-122"/>
                <a:ea typeface="仿宋" panose="02010609060101010101" pitchFamily="49" charset="-122"/>
              </a:rPr>
              <a:t>，了解</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虚拟机运行时的内存状况</a:t>
            </a:r>
            <a:endParaRPr lang="en-US" altLang="zh-CN" sz="2400" b="1" dirty="0">
              <a:latin typeface="仿宋" panose="02010609060101010101" pitchFamily="49" charset="-122"/>
              <a:ea typeface="仿宋" panose="02010609060101010101" pitchFamily="49" charset="-122"/>
            </a:endParaRPr>
          </a:p>
          <a:p>
            <a:pPr marL="0" indent="0">
              <a:buNone/>
            </a:pPr>
            <a:endParaRPr lang="zh-CN" altLang="en-US" sz="2400" dirty="0">
              <a:latin typeface="仿宋" panose="02010609060101010101" pitchFamily="49" charset="-122"/>
              <a:ea typeface="仿宋" panose="02010609060101010101" pitchFamily="49" charset="-122"/>
            </a:endParaRPr>
          </a:p>
          <a:p>
            <a:pPr marL="0" indent="0">
              <a:buNone/>
            </a:pPr>
            <a:endParaRPr lang="zh-CN" altLang="zh-CN" sz="2400" dirty="0">
              <a:solidFill>
                <a:srgbClr val="C00000"/>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虚拟机内存简介</a:t>
              </a:r>
            </a:p>
          </p:txBody>
        </p:sp>
      </p:grpSp>
      <p:pic>
        <p:nvPicPr>
          <p:cNvPr id="8" name="Picture 2">
            <a:extLst>
              <a:ext uri="{FF2B5EF4-FFF2-40B4-BE49-F238E27FC236}">
                <a16:creationId xmlns:a16="http://schemas.microsoft.com/office/drawing/2014/main" id="{87E7BECC-E31B-433B-B339-B323E788BE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939" y="1572319"/>
            <a:ext cx="6808788"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51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632497" y="1977774"/>
            <a:ext cx="10101153" cy="42580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1143317" y="2239907"/>
            <a:ext cx="8971354"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eaLnBrk="1" hangingPunct="1">
              <a:defRPr/>
            </a:pPr>
            <a:r>
              <a:rPr lang="en-US" altLang="zh-CN" sz="2800" b="1" dirty="0">
                <a:solidFill>
                  <a:schemeClr val="tx1"/>
                </a:solidFill>
                <a:latin typeface="仿宋" panose="02010609060101010101" pitchFamily="49" charset="-122"/>
                <a:ea typeface="仿宋" panose="02010609060101010101" pitchFamily="49" charset="-122"/>
              </a:rPr>
              <a:t>JAVA</a:t>
            </a:r>
            <a:r>
              <a:rPr lang="zh-CN" altLang="en-US" sz="2800" b="1" dirty="0">
                <a:solidFill>
                  <a:schemeClr val="tx1"/>
                </a:solidFill>
                <a:latin typeface="仿宋" panose="02010609060101010101" pitchFamily="49" charset="-122"/>
                <a:ea typeface="仿宋" panose="02010609060101010101" pitchFamily="49" charset="-122"/>
              </a:rPr>
              <a:t>虚拟机内存主要分为程序计数器、栈（虚拟机栈、本地方法栈）、堆、方法区几部分。</a:t>
            </a:r>
            <a:endParaRPr lang="en-US" altLang="zh-CN" sz="2800" b="1" dirty="0">
              <a:solidFill>
                <a:schemeClr val="tx1"/>
              </a:solidFill>
              <a:latin typeface="仿宋" panose="02010609060101010101" pitchFamily="49" charset="-122"/>
              <a:ea typeface="仿宋" panose="02010609060101010101" pitchFamily="49" charset="-122"/>
            </a:endParaRPr>
          </a:p>
          <a:p>
            <a:pPr marL="457200" indent="-457200" eaLnBrk="1" hangingPunct="1">
              <a:buFont typeface="Wingdings" pitchFamily="2" charset="2"/>
              <a:buChar char="ü"/>
              <a:defRPr/>
            </a:pPr>
            <a:r>
              <a:rPr lang="zh-CN" altLang="en-US" sz="2400" b="1" dirty="0">
                <a:solidFill>
                  <a:schemeClr val="tx1"/>
                </a:solidFill>
                <a:latin typeface="仿宋" panose="02010609060101010101" pitchFamily="49" charset="-122"/>
                <a:ea typeface="仿宋" panose="02010609060101010101" pitchFamily="49" charset="-122"/>
              </a:rPr>
              <a:t>程序计数器：</a:t>
            </a:r>
            <a:r>
              <a:rPr lang="zh-CN" altLang="en-US" sz="2400" dirty="0">
                <a:solidFill>
                  <a:schemeClr val="tx1"/>
                </a:solidFill>
                <a:latin typeface="仿宋" panose="02010609060101010101" pitchFamily="49" charset="-122"/>
                <a:ea typeface="仿宋" panose="02010609060101010101" pitchFamily="49" charset="-122"/>
              </a:rPr>
              <a:t>每个线程私有的存储区域，互不影响，独立存储，表示线程字节码行号。</a:t>
            </a:r>
            <a:endParaRPr lang="en-US" altLang="zh-CN" sz="2400" dirty="0">
              <a:solidFill>
                <a:schemeClr val="tx1"/>
              </a:solidFill>
              <a:latin typeface="仿宋" panose="02010609060101010101" pitchFamily="49" charset="-122"/>
              <a:ea typeface="仿宋" panose="02010609060101010101" pitchFamily="49" charset="-122"/>
            </a:endParaRPr>
          </a:p>
          <a:p>
            <a:pPr marL="457200" indent="-457200" eaLnBrk="1" hangingPunct="1">
              <a:buFont typeface="Wingdings" pitchFamily="2" charset="2"/>
              <a:buChar char="ü"/>
              <a:defRPr/>
            </a:pPr>
            <a:r>
              <a:rPr lang="zh-CN" altLang="en-US" sz="2400" b="1" dirty="0">
                <a:solidFill>
                  <a:schemeClr val="tx1"/>
                </a:solidFill>
                <a:latin typeface="仿宋" panose="02010609060101010101" pitchFamily="49" charset="-122"/>
                <a:ea typeface="仿宋" panose="02010609060101010101" pitchFamily="49" charset="-122"/>
              </a:rPr>
              <a:t>虚拟机栈：</a:t>
            </a:r>
            <a:r>
              <a:rPr lang="zh-CN" altLang="en-US" sz="2400" dirty="0">
                <a:solidFill>
                  <a:schemeClr val="tx1"/>
                </a:solidFill>
                <a:latin typeface="仿宋" panose="02010609060101010101" pitchFamily="49" charset="-122"/>
                <a:ea typeface="仿宋" panose="02010609060101010101" pitchFamily="49" charset="-122"/>
              </a:rPr>
              <a:t>线程私有，生存期同线程。存储编译期可知的基本数据类型和对象引用以及方法的相关参数，内存空间在编译期确定。</a:t>
            </a:r>
            <a:endParaRPr lang="en-US" altLang="zh-CN" sz="2400" dirty="0">
              <a:solidFill>
                <a:schemeClr val="tx1"/>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虚拟机内存简介</a:t>
              </a:r>
            </a:p>
          </p:txBody>
        </p:sp>
      </p:grpSp>
    </p:spTree>
    <p:extLst>
      <p:ext uri="{BB962C8B-B14F-4D97-AF65-F5344CB8AC3E}">
        <p14:creationId xmlns:p14="http://schemas.microsoft.com/office/powerpoint/2010/main" val="50708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632497" y="1977774"/>
            <a:ext cx="10101153" cy="42580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1143317" y="2239907"/>
            <a:ext cx="8971354"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457200" indent="-457200" eaLnBrk="1" hangingPunct="1">
              <a:buFont typeface="Wingdings" pitchFamily="2" charset="2"/>
              <a:buChar char="ü"/>
              <a:defRPr/>
            </a:pPr>
            <a:r>
              <a:rPr lang="zh-CN" altLang="en-US" sz="2800" b="1" dirty="0">
                <a:solidFill>
                  <a:schemeClr val="tx1"/>
                </a:solidFill>
                <a:latin typeface="仿宋" panose="02010609060101010101" pitchFamily="49" charset="-122"/>
                <a:ea typeface="仿宋" panose="02010609060101010101" pitchFamily="49" charset="-122"/>
              </a:rPr>
              <a:t>本地方法栈：</a:t>
            </a:r>
            <a:r>
              <a:rPr lang="zh-CN" altLang="en-US" sz="2800" dirty="0">
                <a:solidFill>
                  <a:schemeClr val="tx1"/>
                </a:solidFill>
                <a:latin typeface="仿宋" panose="02010609060101010101" pitchFamily="49" charset="-122"/>
                <a:ea typeface="仿宋" panose="02010609060101010101" pitchFamily="49" charset="-122"/>
              </a:rPr>
              <a:t>作用同虚拟机栈，服务于本地方法（</a:t>
            </a:r>
            <a:r>
              <a:rPr lang="en-US" altLang="zh-CN" sz="2800" dirty="0">
                <a:solidFill>
                  <a:schemeClr val="tx1"/>
                </a:solidFill>
                <a:latin typeface="仿宋" panose="02010609060101010101" pitchFamily="49" charset="-122"/>
                <a:ea typeface="仿宋" panose="02010609060101010101" pitchFamily="49" charset="-122"/>
              </a:rPr>
              <a:t>Java Native Invocation</a:t>
            </a:r>
            <a:r>
              <a:rPr lang="zh-CN" altLang="en-US" sz="2800" dirty="0">
                <a:solidFill>
                  <a:schemeClr val="tx1"/>
                </a:solidFill>
                <a:latin typeface="仿宋" panose="02010609060101010101" pitchFamily="49" charset="-122"/>
                <a:ea typeface="仿宋" panose="02010609060101010101" pitchFamily="49" charset="-122"/>
              </a:rPr>
              <a:t>）调用。</a:t>
            </a:r>
            <a:endParaRPr lang="en-US" altLang="zh-CN" sz="2800" dirty="0">
              <a:solidFill>
                <a:schemeClr val="tx1"/>
              </a:solidFill>
              <a:latin typeface="仿宋" panose="02010609060101010101" pitchFamily="49" charset="-122"/>
              <a:ea typeface="仿宋" panose="02010609060101010101" pitchFamily="49" charset="-122"/>
            </a:endParaRPr>
          </a:p>
          <a:p>
            <a:pPr marL="457200" indent="-457200" eaLnBrk="1" hangingPunct="1">
              <a:buFont typeface="Wingdings" pitchFamily="2" charset="2"/>
              <a:buChar char="ü"/>
              <a:defRPr/>
            </a:pPr>
            <a:r>
              <a:rPr lang="en-US" altLang="zh-CN" sz="2800" b="1" dirty="0">
                <a:solidFill>
                  <a:schemeClr val="tx1"/>
                </a:solidFill>
                <a:latin typeface="仿宋" panose="02010609060101010101" pitchFamily="49" charset="-122"/>
                <a:ea typeface="仿宋" panose="02010609060101010101" pitchFamily="49" charset="-122"/>
              </a:rPr>
              <a:t>Java</a:t>
            </a:r>
            <a:r>
              <a:rPr lang="zh-CN" altLang="en-US" sz="2800" b="1" dirty="0">
                <a:solidFill>
                  <a:schemeClr val="tx1"/>
                </a:solidFill>
                <a:latin typeface="仿宋" panose="02010609060101010101" pitchFamily="49" charset="-122"/>
                <a:ea typeface="仿宋" panose="02010609060101010101" pitchFamily="49" charset="-122"/>
              </a:rPr>
              <a:t>堆内存：</a:t>
            </a:r>
            <a:r>
              <a:rPr lang="zh-CN" altLang="en-US" sz="2800" dirty="0">
                <a:solidFill>
                  <a:schemeClr val="tx1"/>
                </a:solidFill>
                <a:latin typeface="仿宋" panose="02010609060101010101" pitchFamily="49" charset="-122"/>
                <a:ea typeface="仿宋" panose="02010609060101010101" pitchFamily="49" charset="-122"/>
              </a:rPr>
              <a:t>存储对象实例和数组，一般在程序运行时动态分配。</a:t>
            </a:r>
            <a:endParaRPr lang="en-US" altLang="zh-CN" sz="2800" dirty="0">
              <a:solidFill>
                <a:schemeClr val="tx1"/>
              </a:solidFill>
              <a:latin typeface="仿宋" panose="02010609060101010101" pitchFamily="49" charset="-122"/>
              <a:ea typeface="仿宋" panose="02010609060101010101" pitchFamily="49" charset="-122"/>
            </a:endParaRPr>
          </a:p>
          <a:p>
            <a:pPr marL="457200" indent="-457200" eaLnBrk="1" hangingPunct="1">
              <a:buFont typeface="Wingdings" pitchFamily="2" charset="2"/>
              <a:buChar char="ü"/>
              <a:defRPr/>
            </a:pPr>
            <a:r>
              <a:rPr lang="zh-CN" altLang="en-US" sz="2800" b="1" dirty="0">
                <a:solidFill>
                  <a:schemeClr val="tx1"/>
                </a:solidFill>
                <a:latin typeface="仿宋" panose="02010609060101010101" pitchFamily="49" charset="-122"/>
                <a:ea typeface="仿宋" panose="02010609060101010101" pitchFamily="49" charset="-122"/>
              </a:rPr>
              <a:t>方法区：</a:t>
            </a:r>
            <a:r>
              <a:rPr lang="zh-CN" altLang="en-US" sz="2800" dirty="0">
                <a:solidFill>
                  <a:schemeClr val="tx1"/>
                </a:solidFill>
                <a:latin typeface="仿宋" panose="02010609060101010101" pitchFamily="49" charset="-122"/>
                <a:ea typeface="仿宋" panose="02010609060101010101" pitchFamily="49" charset="-122"/>
              </a:rPr>
              <a:t>线程共享的存储区域，存储被虚拟机加载的类信息（字节代码）、常量、静态变量。</a:t>
            </a:r>
            <a:endParaRPr lang="en-US" altLang="zh-CN" sz="2800" dirty="0">
              <a:solidFill>
                <a:schemeClr val="tx1"/>
              </a:solidFill>
              <a:latin typeface="仿宋" panose="02010609060101010101" pitchFamily="49" charset="-122"/>
              <a:ea typeface="仿宋" panose="02010609060101010101" pitchFamily="49" charset="-122"/>
            </a:endParaRPr>
          </a:p>
          <a:p>
            <a:pPr eaLnBrk="1" hangingPunct="1">
              <a:defRPr/>
            </a:pPr>
            <a:r>
              <a:rPr lang="zh-CN" altLang="en-US" sz="2800" dirty="0">
                <a:solidFill>
                  <a:schemeClr val="tx1"/>
                </a:solidFill>
                <a:latin typeface="仿宋" panose="02010609060101010101" pitchFamily="49" charset="-122"/>
                <a:ea typeface="仿宋" panose="02010609060101010101" pitchFamily="49" charset="-122"/>
              </a:rPr>
              <a:t>在</a:t>
            </a:r>
            <a:r>
              <a:rPr lang="en-US" altLang="zh-CN" sz="2800" dirty="0">
                <a:solidFill>
                  <a:schemeClr val="tx1"/>
                </a:solidFill>
                <a:latin typeface="仿宋" panose="02010609060101010101" pitchFamily="49" charset="-122"/>
                <a:ea typeface="仿宋" panose="02010609060101010101" pitchFamily="49" charset="-122"/>
              </a:rPr>
              <a:t>Eclipse</a:t>
            </a:r>
            <a:r>
              <a:rPr lang="zh-CN" altLang="en-US" sz="2800" dirty="0">
                <a:solidFill>
                  <a:schemeClr val="tx1"/>
                </a:solidFill>
                <a:latin typeface="仿宋" panose="02010609060101010101" pitchFamily="49" charset="-122"/>
                <a:ea typeface="仿宋" panose="02010609060101010101" pitchFamily="49" charset="-122"/>
              </a:rPr>
              <a:t>配置文件可设置相关存储区域大小。</a:t>
            </a:r>
            <a:endParaRPr lang="en-US" altLang="zh-CN" sz="2800" dirty="0">
              <a:solidFill>
                <a:schemeClr val="tx1"/>
              </a:solidFill>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Java</a:t>
              </a:r>
              <a:r>
                <a:rPr lang="zh-CN" altLang="en-US" sz="2400" b="1" dirty="0">
                  <a:solidFill>
                    <a:schemeClr val="tx1"/>
                  </a:solidFill>
                  <a:latin typeface="仿宋" panose="02010609060101010101" pitchFamily="49" charset="-122"/>
                  <a:ea typeface="仿宋" panose="02010609060101010101" pitchFamily="49" charset="-122"/>
                </a:rPr>
                <a:t>虚拟机内存简介</a:t>
              </a:r>
            </a:p>
          </p:txBody>
        </p:sp>
      </p:grpSp>
    </p:spTree>
    <p:extLst>
      <p:ext uri="{BB962C8B-B14F-4D97-AF65-F5344CB8AC3E}">
        <p14:creationId xmlns:p14="http://schemas.microsoft.com/office/powerpoint/2010/main" val="400740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578417" y="1681734"/>
            <a:ext cx="10101153" cy="44377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974503" y="1681733"/>
            <a:ext cx="9505927"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altLang="zh-CN" sz="2800" dirty="0">
                <a:solidFill>
                  <a:schemeClr val="tx1"/>
                </a:solidFill>
                <a:latin typeface="Times New Roman" panose="02020603050405020304" pitchFamily="18" charset="0"/>
                <a:cs typeface="Times New Roman" panose="02020603050405020304" pitchFamily="18" charset="0"/>
              </a:rPr>
              <a:t>To work with OOP, you should be able to identify three key characteristics of objects:</a:t>
            </a:r>
          </a:p>
          <a:p>
            <a:pPr marL="0" indent="0"/>
            <a:r>
              <a:rPr lang="en-US" altLang="zh-CN" sz="2800" dirty="0">
                <a:solidFill>
                  <a:schemeClr val="tx1"/>
                </a:solidFill>
                <a:latin typeface="Times New Roman" panose="02020603050405020304" pitchFamily="18" charset="0"/>
                <a:cs typeface="Times New Roman" panose="02020603050405020304" pitchFamily="18" charset="0"/>
              </a:rPr>
              <a:t>The object's </a:t>
            </a:r>
            <a:r>
              <a:rPr lang="en-US" altLang="zh-CN" sz="2800" b="1" i="1" dirty="0">
                <a:solidFill>
                  <a:schemeClr val="tx1"/>
                </a:solidFill>
                <a:latin typeface="Times New Roman" panose="02020603050405020304" pitchFamily="18" charset="0"/>
                <a:cs typeface="Times New Roman" panose="02020603050405020304" pitchFamily="18" charset="0"/>
              </a:rPr>
              <a:t>behavior</a:t>
            </a:r>
            <a:r>
              <a:rPr lang="en-US" altLang="zh-CN" sz="2800" dirty="0">
                <a:solidFill>
                  <a:schemeClr val="tx1"/>
                </a:solidFill>
                <a:latin typeface="Times New Roman" panose="02020603050405020304" pitchFamily="18" charset="0"/>
                <a:cs typeface="Times New Roman" panose="02020603050405020304" pitchFamily="18" charset="0"/>
              </a:rPr>
              <a:t>— what can you do with this object, or what methods can you apply to it?</a:t>
            </a:r>
          </a:p>
          <a:p>
            <a:pPr marL="0" indent="0"/>
            <a:r>
              <a:rPr lang="en-US" altLang="zh-CN" sz="2800" dirty="0">
                <a:solidFill>
                  <a:schemeClr val="tx1"/>
                </a:solidFill>
                <a:latin typeface="Times New Roman" panose="02020603050405020304" pitchFamily="18" charset="0"/>
                <a:cs typeface="Times New Roman" panose="02020603050405020304" pitchFamily="18" charset="0"/>
              </a:rPr>
              <a:t>The object's </a:t>
            </a:r>
            <a:r>
              <a:rPr lang="en-US" altLang="zh-CN" sz="2800" b="1" i="1" dirty="0">
                <a:solidFill>
                  <a:schemeClr val="tx1"/>
                </a:solidFill>
                <a:latin typeface="Times New Roman" panose="02020603050405020304" pitchFamily="18" charset="0"/>
                <a:cs typeface="Times New Roman" panose="02020603050405020304" pitchFamily="18" charset="0"/>
              </a:rPr>
              <a:t>state</a:t>
            </a:r>
            <a:r>
              <a:rPr lang="en-US" altLang="zh-CN" sz="2800" dirty="0">
                <a:solidFill>
                  <a:schemeClr val="tx1"/>
                </a:solidFill>
                <a:latin typeface="Times New Roman" panose="02020603050405020304" pitchFamily="18" charset="0"/>
                <a:cs typeface="Times New Roman" panose="02020603050405020304" pitchFamily="18" charset="0"/>
              </a:rPr>
              <a:t>— how does the object react when you apply those methods?</a:t>
            </a:r>
          </a:p>
          <a:p>
            <a:pPr marL="0" indent="0"/>
            <a:r>
              <a:rPr lang="en-US" altLang="zh-CN" sz="2800" dirty="0">
                <a:solidFill>
                  <a:schemeClr val="tx1"/>
                </a:solidFill>
                <a:latin typeface="Times New Roman" panose="02020603050405020304" pitchFamily="18" charset="0"/>
                <a:cs typeface="Times New Roman" panose="02020603050405020304" pitchFamily="18" charset="0"/>
              </a:rPr>
              <a:t>The object's </a:t>
            </a:r>
            <a:r>
              <a:rPr lang="en-US" altLang="zh-CN" sz="2800" b="1" i="1" dirty="0">
                <a:solidFill>
                  <a:schemeClr val="tx1"/>
                </a:solidFill>
                <a:latin typeface="Times New Roman" panose="02020603050405020304" pitchFamily="18" charset="0"/>
                <a:cs typeface="Times New Roman" panose="02020603050405020304" pitchFamily="18" charset="0"/>
              </a:rPr>
              <a:t>identity</a:t>
            </a:r>
            <a:r>
              <a:rPr lang="en-US" altLang="zh-CN" sz="2800" dirty="0">
                <a:solidFill>
                  <a:schemeClr val="tx1"/>
                </a:solidFill>
                <a:latin typeface="Times New Roman" panose="02020603050405020304" pitchFamily="18" charset="0"/>
                <a:cs typeface="Times New Roman" panose="02020603050405020304" pitchFamily="18" charset="0"/>
              </a:rPr>
              <a:t>— how is the object distinguished from others that may have the same behavior and state?</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99580"/>
            <a:ext cx="12192000" cy="579358"/>
            <a:chOff x="-2203" y="1295894"/>
            <a:chExt cx="12192000" cy="579358"/>
          </a:xfrm>
        </p:grpSpPr>
        <p:sp>
          <p:nvSpPr>
            <p:cNvPr id="11" name="Freeform 3">
              <a:extLst>
                <a:ext uri="{FF2B5EF4-FFF2-40B4-BE49-F238E27FC236}">
                  <a16:creationId xmlns:a16="http://schemas.microsoft.com/office/drawing/2014/main" id="{97690015-4AB4-4794-944A-7619FA28C9A1}"/>
                </a:ext>
              </a:extLst>
            </p:cNvPr>
            <p:cNvSpPr/>
            <p:nvPr/>
          </p:nvSpPr>
          <p:spPr>
            <a:xfrm>
              <a:off x="-2203" y="1332084"/>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5009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3" y="1681734"/>
            <a:ext cx="11561440" cy="44377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534572" y="1681732"/>
            <a:ext cx="11197883" cy="418657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altLang="zh-CN" sz="2800" dirty="0">
                <a:solidFill>
                  <a:schemeClr val="tx1"/>
                </a:solidFill>
                <a:latin typeface="Times New Roman" panose="02020603050405020304" pitchFamily="18" charset="0"/>
                <a:cs typeface="Times New Roman" panose="02020603050405020304" pitchFamily="18" charset="0"/>
              </a:rPr>
              <a:t>All objects that are instances of the same class share a family </a:t>
            </a:r>
            <a:r>
              <a:rPr lang="en-US" altLang="zh-CN" sz="2800" b="1" i="1" dirty="0">
                <a:solidFill>
                  <a:schemeClr val="tx1"/>
                </a:solidFill>
                <a:latin typeface="Times New Roman" panose="02020603050405020304" pitchFamily="18" charset="0"/>
                <a:cs typeface="Times New Roman" panose="02020603050405020304" pitchFamily="18" charset="0"/>
              </a:rPr>
              <a:t>resemblance</a:t>
            </a:r>
            <a:r>
              <a:rPr lang="en-US" altLang="zh-CN" sz="2800" dirty="0">
                <a:solidFill>
                  <a:schemeClr val="tx1"/>
                </a:solidFill>
                <a:latin typeface="Times New Roman" panose="02020603050405020304" pitchFamily="18" charset="0"/>
                <a:cs typeface="Times New Roman" panose="02020603050405020304" pitchFamily="18" charset="0"/>
              </a:rPr>
              <a:t> by supporting the same </a:t>
            </a:r>
            <a:r>
              <a:rPr lang="en-US" altLang="zh-CN" sz="2800" b="1" i="1" dirty="0">
                <a:solidFill>
                  <a:schemeClr val="tx1"/>
                </a:solidFill>
                <a:latin typeface="Times New Roman" panose="02020603050405020304" pitchFamily="18" charset="0"/>
                <a:cs typeface="Times New Roman" panose="02020603050405020304" pitchFamily="18" charset="0"/>
              </a:rPr>
              <a:t>behavior</a:t>
            </a:r>
            <a:r>
              <a:rPr lang="en-US" altLang="zh-CN" sz="2800" dirty="0">
                <a:solidFill>
                  <a:schemeClr val="tx1"/>
                </a:solidFill>
                <a:latin typeface="Times New Roman" panose="02020603050405020304" pitchFamily="18" charset="0"/>
                <a:cs typeface="Times New Roman" panose="02020603050405020304" pitchFamily="18" charset="0"/>
              </a:rPr>
              <a:t>. The behavior of an object is defined by the methods that you can call.</a:t>
            </a:r>
          </a:p>
          <a:p>
            <a:pPr marL="0" indent="0">
              <a:buNone/>
            </a:pPr>
            <a:r>
              <a:rPr lang="en-US" altLang="zh-CN" sz="2800" dirty="0">
                <a:solidFill>
                  <a:schemeClr val="tx1"/>
                </a:solidFill>
                <a:latin typeface="Times New Roman" panose="02020603050405020304" pitchFamily="18" charset="0"/>
                <a:cs typeface="Times New Roman" panose="02020603050405020304" pitchFamily="18" charset="0"/>
              </a:rPr>
              <a:t>Next, each object stores information about what it currently looks like. This is the object's </a:t>
            </a:r>
            <a:r>
              <a:rPr lang="en-US" altLang="zh-CN" sz="2800" b="1" i="1" dirty="0">
                <a:solidFill>
                  <a:schemeClr val="tx1"/>
                </a:solidFill>
                <a:latin typeface="Times New Roman" panose="02020603050405020304" pitchFamily="18" charset="0"/>
                <a:cs typeface="Times New Roman" panose="02020603050405020304" pitchFamily="18" charset="0"/>
              </a:rPr>
              <a:t>state</a:t>
            </a:r>
            <a:r>
              <a:rPr lang="en-US" altLang="zh-CN" sz="2800" dirty="0">
                <a:solidFill>
                  <a:schemeClr val="tx1"/>
                </a:solidFill>
                <a:latin typeface="Times New Roman" panose="02020603050405020304" pitchFamily="18" charset="0"/>
                <a:cs typeface="Times New Roman" panose="02020603050405020304" pitchFamily="18" charset="0"/>
              </a:rPr>
              <a:t>. An object's state may change over time, but not spontaneously. </a:t>
            </a:r>
            <a:r>
              <a:rPr lang="en-US" altLang="zh-CN" sz="2800" b="1" i="1" dirty="0">
                <a:solidFill>
                  <a:schemeClr val="tx1"/>
                </a:solidFill>
                <a:latin typeface="Times New Roman" panose="02020603050405020304" pitchFamily="18" charset="0"/>
                <a:cs typeface="Times New Roman" panose="02020603050405020304" pitchFamily="18" charset="0"/>
              </a:rPr>
              <a:t>A change in the state of an object must be a consequence of method calls</a:t>
            </a:r>
            <a:r>
              <a:rPr lang="en-US" altLang="zh-CN" sz="2800" dirty="0">
                <a:solidFill>
                  <a:schemeClr val="tx1"/>
                </a:solidFill>
                <a:latin typeface="Times New Roman" panose="02020603050405020304" pitchFamily="18" charset="0"/>
                <a:cs typeface="Times New Roman" panose="02020603050405020304" pitchFamily="18" charset="0"/>
              </a:rPr>
              <a:t>. (If the object state changed without a method call on that object, someone broke </a:t>
            </a:r>
            <a:r>
              <a:rPr lang="en-US" altLang="zh-CN" sz="2800" b="1" dirty="0">
                <a:solidFill>
                  <a:schemeClr val="tx1"/>
                </a:solidFill>
                <a:latin typeface="Times New Roman" panose="02020603050405020304" pitchFamily="18" charset="0"/>
                <a:cs typeface="Times New Roman" panose="02020603050405020304" pitchFamily="18" charset="0"/>
              </a:rPr>
              <a:t>encapsulation</a:t>
            </a:r>
            <a:r>
              <a:rPr lang="en-US" altLang="zh-CN" sz="2800" dirty="0">
                <a:solidFill>
                  <a:schemeClr val="tx1"/>
                </a:solidFill>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endParaRPr lang="en-US" altLang="zh-CN" sz="2800" dirty="0">
              <a:solidFill>
                <a:schemeClr val="tx1"/>
              </a:solidFill>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3149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3" y="1681734"/>
            <a:ext cx="11561440" cy="44377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534572" y="1681733"/>
            <a:ext cx="11197883"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altLang="zh-CN" sz="2800" dirty="0">
                <a:solidFill>
                  <a:schemeClr val="tx1"/>
                </a:solidFill>
                <a:latin typeface="Times New Roman" panose="02020603050405020304" pitchFamily="18" charset="0"/>
                <a:cs typeface="Times New Roman" panose="02020603050405020304" pitchFamily="18" charset="0"/>
              </a:rPr>
              <a:t>However, the state of an object does not completely describe it, because each object has a </a:t>
            </a:r>
            <a:r>
              <a:rPr lang="en-US" altLang="zh-CN" sz="2800" b="1" i="1" dirty="0">
                <a:solidFill>
                  <a:schemeClr val="tx1"/>
                </a:solidFill>
                <a:latin typeface="Times New Roman" panose="02020603050405020304" pitchFamily="18" charset="0"/>
                <a:cs typeface="Times New Roman" panose="02020603050405020304" pitchFamily="18" charset="0"/>
              </a:rPr>
              <a:t>distinct identity</a:t>
            </a:r>
            <a:r>
              <a:rPr lang="en-US" altLang="zh-CN" sz="2800" dirty="0">
                <a:solidFill>
                  <a:schemeClr val="tx1"/>
                </a:solidFill>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pPr>
            <a:r>
              <a:rPr lang="en-US" altLang="zh-CN" sz="2800" dirty="0">
                <a:solidFill>
                  <a:schemeClr val="tx1"/>
                </a:solidFill>
                <a:latin typeface="Times New Roman" panose="02020603050405020304" pitchFamily="18" charset="0"/>
                <a:cs typeface="Times New Roman" panose="02020603050405020304" pitchFamily="18" charset="0"/>
              </a:rPr>
              <a:t>For example, in an order-processing system, two orders are distinct even if they request identical items. </a:t>
            </a:r>
          </a:p>
          <a:p>
            <a:pPr marL="0" indent="0">
              <a:buFont typeface="Wingdings" panose="05000000000000000000" pitchFamily="2" charset="2"/>
              <a:buNone/>
            </a:pPr>
            <a:r>
              <a:rPr lang="en-US" altLang="zh-CN" sz="2800" dirty="0">
                <a:solidFill>
                  <a:schemeClr val="tx1"/>
                </a:solidFill>
                <a:latin typeface="Times New Roman" panose="02020603050405020304" pitchFamily="18" charset="0"/>
                <a:cs typeface="Times New Roman" panose="02020603050405020304" pitchFamily="18" charset="0"/>
              </a:rPr>
              <a:t>Notice that the individual objects that are instances of a class always differ in their identity and usually differ in their state.</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864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3" y="1681734"/>
            <a:ext cx="11561440" cy="44377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651801" y="1960580"/>
            <a:ext cx="11197883"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r>
              <a:rPr lang="en-US" altLang="zh-CN" sz="2800" dirty="0">
                <a:solidFill>
                  <a:schemeClr val="tx1"/>
                </a:solidFill>
                <a:latin typeface="Times New Roman" panose="02020603050405020304" pitchFamily="18" charset="0"/>
              </a:rPr>
              <a:t>The Object class is the ultimate ancestor-every class in Java extends Object. However, you never have to write:</a:t>
            </a:r>
          </a:p>
          <a:p>
            <a:pPr marL="0" indent="0">
              <a:buFont typeface="Wingdings" panose="05000000000000000000" pitchFamily="2" charset="2"/>
              <a:buNone/>
            </a:pPr>
            <a:r>
              <a:rPr lang="en-US" altLang="zh-CN" sz="2800" dirty="0">
                <a:solidFill>
                  <a:schemeClr val="tx1"/>
                </a:solidFill>
                <a:latin typeface="Courier New" panose="02070309020205020404" pitchFamily="49" charset="0"/>
              </a:rPr>
              <a:t>  class Employee extends Object</a:t>
            </a:r>
          </a:p>
          <a:p>
            <a:pPr marL="0" indent="0"/>
            <a:r>
              <a:rPr lang="en-US" altLang="zh-CN" sz="2800" dirty="0">
                <a:solidFill>
                  <a:schemeClr val="tx1"/>
                </a:solidFill>
                <a:latin typeface="Times New Roman" panose="02020603050405020304" pitchFamily="18" charset="0"/>
              </a:rPr>
              <a:t>The ultimate superclass Object is taken for granted if no superclass is explicitly mentioned.</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4296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3" y="1681733"/>
            <a:ext cx="11561440" cy="464330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682424" y="1703478"/>
            <a:ext cx="11197883"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r>
              <a:rPr lang="en-US" altLang="zh-CN" sz="2800" dirty="0">
                <a:solidFill>
                  <a:schemeClr val="tx1"/>
                </a:solidFill>
                <a:latin typeface="Times New Roman" panose="02020603050405020304" pitchFamily="18" charset="0"/>
              </a:rPr>
              <a:t>In Java, only the primitive types (numbers, characters, and </a:t>
            </a:r>
            <a:r>
              <a:rPr lang="en-US" altLang="zh-CN" sz="2800" dirty="0" err="1">
                <a:solidFill>
                  <a:schemeClr val="tx1"/>
                </a:solidFill>
                <a:latin typeface="Times New Roman" panose="02020603050405020304" pitchFamily="18" charset="0"/>
              </a:rPr>
              <a:t>boolean</a:t>
            </a:r>
            <a:r>
              <a:rPr lang="en-US" altLang="zh-CN" sz="2800" dirty="0">
                <a:solidFill>
                  <a:schemeClr val="tx1"/>
                </a:solidFill>
                <a:latin typeface="Times New Roman" panose="02020603050405020304" pitchFamily="18" charset="0"/>
              </a:rPr>
              <a:t> values) are not objects.</a:t>
            </a:r>
          </a:p>
          <a:p>
            <a:pPr marL="0" indent="0"/>
            <a:r>
              <a:rPr lang="en-US" altLang="zh-CN" sz="2800" dirty="0">
                <a:solidFill>
                  <a:schemeClr val="tx1"/>
                </a:solidFill>
                <a:latin typeface="Times New Roman" panose="02020603050405020304" pitchFamily="18" charset="0"/>
              </a:rPr>
              <a:t>All </a:t>
            </a:r>
            <a:r>
              <a:rPr lang="en-US" altLang="zh-CN" sz="2800" b="1" dirty="0">
                <a:solidFill>
                  <a:schemeClr val="tx1"/>
                </a:solidFill>
                <a:latin typeface="Times New Roman" panose="02020603050405020304" pitchFamily="18" charset="0"/>
              </a:rPr>
              <a:t>array</a:t>
            </a:r>
            <a:r>
              <a:rPr lang="en-US" altLang="zh-CN" sz="2800" dirty="0">
                <a:solidFill>
                  <a:schemeClr val="tx1"/>
                </a:solidFill>
                <a:latin typeface="Times New Roman" panose="02020603050405020304" pitchFamily="18" charset="0"/>
              </a:rPr>
              <a:t> types, no matter whether they are arrays of objects or arrays of primitive types, are class types that extend the Object class.</a:t>
            </a:r>
          </a:p>
          <a:p>
            <a:pPr marL="0" indent="0">
              <a:buFont typeface="Wingdings" panose="05000000000000000000" pitchFamily="2" charset="2"/>
              <a:buNone/>
            </a:pPr>
            <a:r>
              <a:rPr lang="en-US" altLang="zh-CN" sz="2800" dirty="0">
                <a:solidFill>
                  <a:schemeClr val="tx1"/>
                </a:solidFill>
                <a:latin typeface="Times New Roman" panose="02020603050405020304" pitchFamily="18" charset="0"/>
              </a:rPr>
              <a:t>	Employee[] staff = new Employee[10]; </a:t>
            </a:r>
          </a:p>
          <a:p>
            <a:pPr marL="0" indent="0">
              <a:buFont typeface="Wingdings" panose="05000000000000000000" pitchFamily="2" charset="2"/>
              <a:buNone/>
            </a:pPr>
            <a:r>
              <a:rPr lang="en-US" altLang="zh-CN" sz="2800" dirty="0">
                <a:solidFill>
                  <a:schemeClr val="tx1"/>
                </a:solidFill>
                <a:latin typeface="Times New Roman" panose="02020603050405020304" pitchFamily="18" charset="0"/>
              </a:rPr>
              <a:t>	Object obj = staff; // OK </a:t>
            </a:r>
          </a:p>
          <a:p>
            <a:pPr marL="0" indent="0">
              <a:buFont typeface="Wingdings" panose="05000000000000000000" pitchFamily="2" charset="2"/>
              <a:buNone/>
            </a:pPr>
            <a:r>
              <a:rPr lang="en-US" altLang="zh-CN" sz="2800" dirty="0">
                <a:solidFill>
                  <a:schemeClr val="tx1"/>
                </a:solidFill>
                <a:latin typeface="Times New Roman" panose="02020603050405020304" pitchFamily="18" charset="0"/>
              </a:rPr>
              <a:t>	obj = new int[10]; // OK </a:t>
            </a:r>
          </a:p>
          <a:p>
            <a:pPr marL="0" indent="0">
              <a:buFont typeface="Wingdings" panose="05000000000000000000" pitchFamily="2" charset="2"/>
              <a:buNone/>
            </a:pPr>
            <a:r>
              <a:rPr lang="en-US" altLang="zh-CN" sz="2800" dirty="0">
                <a:solidFill>
                  <a:schemeClr val="tx1"/>
                </a:solidFill>
                <a:latin typeface="Times New Roman" panose="02020603050405020304" pitchFamily="18" charset="0"/>
              </a:rPr>
              <a:t>              Employee e = (Employee) obj; //ERROR</a:t>
            </a:r>
            <a:endParaRPr lang="en-US" altLang="zh-CN" sz="2800" b="1" dirty="0">
              <a:solidFill>
                <a:schemeClr val="tx1"/>
              </a:solidFill>
              <a:latin typeface="Times New Roman" panose="02020603050405020304" pitchFamily="18" charset="0"/>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Times New Roman" panose="02020603050405020304" pitchFamily="18" charset="0"/>
                </a:rPr>
                <a:t>Object class: The Cosmic Superclass</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3932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3220</TotalTime>
  <Words>9643</Words>
  <Application>Microsoft Office PowerPoint</Application>
  <PresentationFormat>宽屏</PresentationFormat>
  <Paragraphs>970</Paragraphs>
  <Slides>140</Slides>
  <Notes>10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140</vt:i4>
      </vt:variant>
    </vt:vector>
  </HeadingPairs>
  <TitlesOfParts>
    <vt:vector size="156" baseType="lpstr">
      <vt:lpstr>等线</vt:lpstr>
      <vt:lpstr>等线 Light</vt:lpstr>
      <vt:lpstr>仿宋</vt:lpstr>
      <vt:lpstr>黑体</vt:lpstr>
      <vt:lpstr>微软雅黑</vt:lpstr>
      <vt:lpstr>Arial</vt:lpstr>
      <vt:lpstr>Bodoni MT</vt:lpstr>
      <vt:lpstr>Calibri</vt:lpstr>
      <vt:lpstr>Courier New</vt:lpstr>
      <vt:lpstr>Tahoma</vt:lpstr>
      <vt:lpstr>Times New Roman</vt:lpstr>
      <vt:lpstr>Wingdings</vt:lpstr>
      <vt:lpstr>Office 主题​​</vt:lpstr>
      <vt:lpstr>公式</vt:lpstr>
      <vt:lpstr>Equation</vt:lpstr>
      <vt:lpstr>Visio.Drawing.11</vt:lpstr>
      <vt:lpstr>PowerPoint 演示文稿</vt:lpstr>
      <vt:lpstr>PowerPoint 演示文稿</vt:lpstr>
      <vt:lpstr>3.1  类</vt:lpstr>
      <vt:lpstr>3.1  类</vt:lpstr>
      <vt:lpstr>3.1  类</vt:lpstr>
      <vt:lpstr>3.1  类</vt:lpstr>
      <vt:lpstr>3.1  类</vt:lpstr>
      <vt:lpstr>3.1  类</vt:lpstr>
      <vt:lpstr>3.1  类</vt:lpstr>
      <vt:lpstr>3.1  类</vt:lpstr>
      <vt:lpstr>3.1  类</vt:lpstr>
      <vt:lpstr>3.1  类</vt:lpstr>
      <vt:lpstr>3.1  类</vt:lpstr>
      <vt:lpstr>3.1  类</vt:lpstr>
      <vt:lpstr>3.1  类</vt:lpstr>
      <vt:lpstr>3.1  类</vt:lpstr>
      <vt:lpstr>PowerPoint 演示文稿</vt:lpstr>
      <vt:lpstr>3.2  对象</vt:lpstr>
      <vt:lpstr>3.2  对象</vt:lpstr>
      <vt:lpstr>3.2  对象</vt:lpstr>
      <vt:lpstr>3.2  对象</vt:lpstr>
      <vt:lpstr>3.2  对象</vt:lpstr>
      <vt:lpstr>3.2  对象</vt:lpstr>
      <vt:lpstr>3.2  对象</vt:lpstr>
      <vt:lpstr>3.2  对象</vt:lpstr>
      <vt:lpstr>3.2  对象</vt:lpstr>
      <vt:lpstr>3.2  对象</vt:lpstr>
      <vt:lpstr>3.2  对象</vt:lpstr>
      <vt:lpstr>3.2  对象</vt:lpstr>
      <vt:lpstr>3.2  对象</vt:lpstr>
      <vt:lpstr>3.2  对象</vt:lpstr>
      <vt:lpstr>3.2  对象</vt:lpstr>
      <vt:lpstr>3.2  对象</vt:lpstr>
      <vt:lpstr>3.2  对象</vt:lpstr>
      <vt:lpstr>3.2  对象</vt:lpstr>
      <vt:lpstr>PowerPoint 演示文稿</vt:lpstr>
      <vt:lpstr>3.3  访问权限</vt:lpstr>
      <vt:lpstr>3.3  访问权限</vt:lpstr>
      <vt:lpstr>3.3  访问权限</vt:lpstr>
      <vt:lpstr>3.3  访问权限</vt:lpstr>
      <vt:lpstr>3.3  访问权限</vt:lpstr>
      <vt:lpstr>3.3  访问权限</vt:lpstr>
      <vt:lpstr>3.3  访问权限</vt:lpstr>
      <vt:lpstr>3.3  访问权限</vt:lpstr>
      <vt:lpstr>3.3  访问权限</vt:lpstr>
      <vt:lpstr>3.3  访问权限</vt:lpstr>
      <vt:lpstr>PowerPoint 演示文稿</vt:lpstr>
      <vt:lpstr>3.4  对象组合</vt:lpstr>
      <vt:lpstr>PowerPoint 演示文稿</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vt:lpstr>
      <vt:lpstr>3.5 嵌套类 </vt:lpstr>
      <vt:lpstr>3.5 嵌套类 </vt:lpstr>
      <vt:lpstr>3.5 嵌套类 </vt:lpstr>
      <vt:lpstr>3.5 嵌套类 </vt:lpstr>
      <vt:lpstr>PowerPoint 演示文稿</vt:lpstr>
      <vt:lpstr>3.6  包</vt:lpstr>
      <vt:lpstr>3.6  包</vt:lpstr>
      <vt:lpstr>3.6  包</vt:lpstr>
      <vt:lpstr>3.6  包</vt:lpstr>
      <vt:lpstr>PowerPoint 演示文稿</vt:lpstr>
      <vt:lpstr>PowerPoint 演示文稿</vt:lpstr>
      <vt:lpstr>PowerPoint 演示文稿</vt:lpstr>
      <vt:lpstr>PowerPoint 演示文稿</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DarlingKe</dc:creator>
  <cp:lastModifiedBy>DarlingKe</cp:lastModifiedBy>
  <cp:revision>51</cp:revision>
  <dcterms:created xsi:type="dcterms:W3CDTF">2021-12-31T23:04:28Z</dcterms:created>
  <dcterms:modified xsi:type="dcterms:W3CDTF">2022-01-25T14:01:36Z</dcterms:modified>
</cp:coreProperties>
</file>